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1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2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4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5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6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7.xml" ContentType="application/vnd.openxmlformats-officedocument.theme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18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19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theme/theme20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theme/theme21.xml" ContentType="application/vnd.openxmlformats-officedocument.theme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2.xml" ContentType="application/vnd.openxmlformats-officedocument.theme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  <p:sldMasterId id="2147483673" r:id="rId2"/>
    <p:sldMasterId id="2147483685" r:id="rId3"/>
    <p:sldMasterId id="2147483661" r:id="rId4"/>
    <p:sldMasterId id="2147483770" r:id="rId5"/>
    <p:sldMasterId id="2147483780" r:id="rId6"/>
    <p:sldMasterId id="2147483807" r:id="rId7"/>
    <p:sldMasterId id="2147483822" r:id="rId8"/>
    <p:sldMasterId id="2147483838" r:id="rId9"/>
    <p:sldMasterId id="2147483867" r:id="rId10"/>
    <p:sldMasterId id="2147483882" r:id="rId11"/>
    <p:sldMasterId id="2147483896" r:id="rId12"/>
    <p:sldMasterId id="2147483909" r:id="rId13"/>
    <p:sldMasterId id="2147483938" r:id="rId14"/>
    <p:sldMasterId id="2147483950" r:id="rId15"/>
    <p:sldMasterId id="2147483964" r:id="rId16"/>
    <p:sldMasterId id="2147483974" r:id="rId17"/>
    <p:sldMasterId id="2147483986" r:id="rId18"/>
    <p:sldMasterId id="2147484001" r:id="rId19"/>
    <p:sldMasterId id="2147484014" r:id="rId20"/>
    <p:sldMasterId id="2147484027" r:id="rId21"/>
    <p:sldMasterId id="2147484039" r:id="rId22"/>
    <p:sldMasterId id="2147484056" r:id="rId23"/>
  </p:sldMasterIdLst>
  <p:notesMasterIdLst>
    <p:notesMasterId r:id="rId71"/>
  </p:notesMasterIdLst>
  <p:handoutMasterIdLst>
    <p:handoutMasterId r:id="rId72"/>
  </p:handoutMasterIdLst>
  <p:sldIdLst>
    <p:sldId id="2147468872" r:id="rId24"/>
    <p:sldId id="257" r:id="rId25"/>
    <p:sldId id="1030" r:id="rId26"/>
    <p:sldId id="260" r:id="rId27"/>
    <p:sldId id="2147468876" r:id="rId28"/>
    <p:sldId id="256" r:id="rId29"/>
    <p:sldId id="2147468877" r:id="rId30"/>
    <p:sldId id="416" r:id="rId31"/>
    <p:sldId id="2147468875" r:id="rId32"/>
    <p:sldId id="2329" r:id="rId33"/>
    <p:sldId id="270" r:id="rId34"/>
    <p:sldId id="2147468878" r:id="rId35"/>
    <p:sldId id="2147468858" r:id="rId36"/>
    <p:sldId id="13587" r:id="rId37"/>
    <p:sldId id="13544" r:id="rId38"/>
    <p:sldId id="2390" r:id="rId39"/>
    <p:sldId id="2368" r:id="rId40"/>
    <p:sldId id="2145705839" r:id="rId41"/>
    <p:sldId id="13440" r:id="rId42"/>
    <p:sldId id="2145705812" r:id="rId43"/>
    <p:sldId id="2145705837" r:id="rId44"/>
    <p:sldId id="2145705827" r:id="rId45"/>
    <p:sldId id="13541" r:id="rId46"/>
    <p:sldId id="2145705944" r:id="rId47"/>
    <p:sldId id="2145705794" r:id="rId48"/>
    <p:sldId id="2637" r:id="rId49"/>
    <p:sldId id="2638" r:id="rId50"/>
    <p:sldId id="2639" r:id="rId51"/>
    <p:sldId id="2640" r:id="rId52"/>
    <p:sldId id="287" r:id="rId53"/>
    <p:sldId id="2161" r:id="rId54"/>
    <p:sldId id="2145705810" r:id="rId55"/>
    <p:sldId id="292" r:id="rId56"/>
    <p:sldId id="293" r:id="rId57"/>
    <p:sldId id="294" r:id="rId58"/>
    <p:sldId id="2145705992" r:id="rId59"/>
    <p:sldId id="2563" r:id="rId60"/>
    <p:sldId id="2145705811" r:id="rId61"/>
    <p:sldId id="2147468879" r:id="rId62"/>
    <p:sldId id="2147468880" r:id="rId63"/>
    <p:sldId id="299" r:id="rId64"/>
    <p:sldId id="301" r:id="rId65"/>
    <p:sldId id="2145705993" r:id="rId66"/>
    <p:sldId id="13442" r:id="rId67"/>
    <p:sldId id="2684" r:id="rId68"/>
    <p:sldId id="13575" r:id="rId69"/>
    <p:sldId id="6946" r:id="rId70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94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3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8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slide" Target="slides/slide47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419169215788447"/>
          <c:y val="3.2105067452815661E-2"/>
          <c:w val="0.5843467273596139"/>
          <c:h val="0.900211613071657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C0E2E"/>
            </a:solidFill>
            <a:ln>
              <a:solidFill>
                <a:srgbClr val="8C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E-D248-8283-22C99EB50B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4587CF-A433-6058-54C3-5CD217A9CB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July 22nd Webinar - ROI in Distance Learning: Fact, Fad, or Fantasy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A48DD-3313-1253-BD71-F54925D98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9A94A-3E33-4426-9D14-3571FA40D2BD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92C56-CC90-A90C-4E6F-CD4764B81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B9E8E-3264-B957-8305-DED1E039E9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A6379-1BDC-2644-9153-A24451DC3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531996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r>
              <a:rPr lang="en-US"/>
              <a:t>July 22nd Webinar - ROI in Distance Learning: Fact, Fad, or Fantasy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3F86B3D0-F847-419C-A940-2BBACB39800F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6412E3A-3E0C-46C9-91D9-59C3A49AF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7026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692B3-9DE0-AA41-84C7-5C1FF854F85F}" type="slidenum">
              <a:rPr lang="en-US" smtClean="0"/>
              <a:t>2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0A94B144-25D3-BDBA-5A7F-093EB7163B2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43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37EAFFCF-1849-BD20-B84C-2832492D0F8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72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59585A-915A-9D4B-CF51-E6CCFE72AE1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525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6" name="Google Shape;1196;p32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32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A99888-B338-6BCF-4EE2-31461841FD9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NELC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022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86500" cy="3535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4" name="Google Shape;1244;p3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37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6E4F98-F38D-48A6-3B7C-533D21B7415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NELC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3" name="Google Shape;1253;p38:notes"/>
          <p:cNvSpPr txBox="1"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50" tIns="46775" rIns="93550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38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333ECA-AC39-ECDF-A510-A920E82F7FC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NELC</a:t>
            </a:r>
          </a:p>
        </p:txBody>
      </p:sp>
    </p:spTree>
    <p:extLst>
      <p:ext uri="{BB962C8B-B14F-4D97-AF65-F5344CB8AC3E}">
        <p14:creationId xmlns:p14="http://schemas.microsoft.com/office/powerpoint/2010/main" val="4054292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6" name="Google Shape;1266;p39:notes"/>
          <p:cNvSpPr txBox="1">
            <a:spLocks noGrp="1"/>
          </p:cNvSpPr>
          <p:nvPr>
            <p:ph type="body" idx="1"/>
          </p:nvPr>
        </p:nvSpPr>
        <p:spPr>
          <a:xfrm>
            <a:off x="704340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9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3C2B5AA-FB34-2E2E-2CAD-5A665D6090B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NELC</a:t>
            </a:r>
          </a:p>
        </p:txBody>
      </p:sp>
    </p:spTree>
    <p:extLst>
      <p:ext uri="{BB962C8B-B14F-4D97-AF65-F5344CB8AC3E}">
        <p14:creationId xmlns:p14="http://schemas.microsoft.com/office/powerpoint/2010/main" val="3535000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27166" y="4538208"/>
            <a:ext cx="5814055" cy="429850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306" tIns="47152" rIns="94306" bIns="47152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393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96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2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43725" rIns="87475" bIns="437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3" name="Google Shape;1713;p233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99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61975" y="766763"/>
            <a:ext cx="6781800" cy="3814762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556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4ACCD1-6A07-4099-ACBF-2EA3310362E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56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3F2E7F-8EC4-43B2-8FE8-745E2E6E6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682" y="4667252"/>
            <a:ext cx="5930053" cy="3818811"/>
          </a:xfrm>
          <a:prstGeom prst="rect">
            <a:avLst/>
          </a:prstGeom>
        </p:spPr>
        <p:txBody>
          <a:bodyPr lIns="95560" tIns="47780" rIns="95560" bIns="4778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6544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7" name="Google Shape;1337;p4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44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C71392-0D23-8A3D-9512-AFAE84C0C5C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NELC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9" name="Google Shape;1359;p4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46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CCA13A-B45A-EB8E-A099-2ECA4BB3CD3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NELC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7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522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1488" y="725488"/>
            <a:ext cx="6469062" cy="3638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2" name="Google Shape;1612;p39:notes"/>
          <p:cNvSpPr txBox="1">
            <a:spLocks noGrp="1"/>
          </p:cNvSpPr>
          <p:nvPr>
            <p:ph type="body" idx="1"/>
          </p:nvPr>
        </p:nvSpPr>
        <p:spPr>
          <a:xfrm>
            <a:off x="747778" y="4697589"/>
            <a:ext cx="5982208" cy="384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498" tIns="49236" rIns="98498" bIns="49236" anchor="t" anchorCtr="0">
            <a:noAutofit/>
          </a:bodyPr>
          <a:lstStyle/>
          <a:p>
            <a:endParaRPr/>
          </a:p>
        </p:txBody>
      </p:sp>
      <p:sp>
        <p:nvSpPr>
          <p:cNvPr id="1613" name="Google Shape;1613;p39:notes"/>
          <p:cNvSpPr txBox="1">
            <a:spLocks noGrp="1"/>
          </p:cNvSpPr>
          <p:nvPr>
            <p:ph type="sldNum" idx="12"/>
          </p:nvPr>
        </p:nvSpPr>
        <p:spPr>
          <a:xfrm>
            <a:off x="4235668" y="9271467"/>
            <a:ext cx="3240363" cy="4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498" tIns="49236" rIns="98498" bIns="49236" anchor="b" anchorCtr="0">
            <a:noAutofit/>
          </a:bodyPr>
          <a:lstStyle/>
          <a:p>
            <a:pPr defTabSz="966630"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defTabSz="966630">
                <a:buClr>
                  <a:srgbClr val="000000"/>
                </a:buClr>
                <a:buSzPts val="1200"/>
                <a:defRPr/>
              </a:pPr>
              <a:t>45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p39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40363" cy="4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498" tIns="49236" rIns="98498" bIns="49236" anchor="t" anchorCtr="0">
            <a:noAutofit/>
          </a:bodyPr>
          <a:lstStyle/>
          <a:p>
            <a:pPr defTabSz="966630">
              <a:buClr>
                <a:prstClr val="black"/>
              </a:buClr>
              <a:buSzPts val="1200"/>
              <a:defRPr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1325" y="711200"/>
            <a:ext cx="6350000" cy="3571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3556" tIns="46778" rIns="93556" bIns="467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22nd Webinar - ROI in Distance Learning: Fact, Fad, or Fantasy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C0E6C-8921-42EA-755F-5762341C30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1322990-E399-4983-9902-126FA4D72EFC}" type="datetime1">
              <a:rPr lang="en-US" smtClean="0"/>
              <a:t>6/27/2024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40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5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DC505C-1C56-4B18-9AD1-B9F7C8138C7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E77BBFA-531D-410B-BFB5-97F202651957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BC618A36-BA13-2065-21A9-0FD6F2C976E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July 22nd Webinar - ROI in Distance Learning: Fact, Fad, or Fantasy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870">
              <a:defRPr/>
            </a:pPr>
            <a:fld id="{F8897EA1-35A1-4067-8FF6-2345D0E77629}" type="slidenum">
              <a:rPr lang="en-US">
                <a:solidFill>
                  <a:prstClr val="black"/>
                </a:solidFill>
                <a:latin typeface="Calibri" panose="020F0502020204030204"/>
                <a:ea typeface="ＭＳ Ｐゴシック" pitchFamily="-111" charset="-128"/>
              </a:rPr>
              <a:pPr defTabSz="924870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  <a:ea typeface="ＭＳ Ｐゴシック" pitchFamily="-111" charset="-128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98C953-F86D-6296-E021-DF4144ACF6E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134D63E-B568-4643-AA33-777D8A1DF9CE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A5AC1697-FC1D-F2A6-E2BB-F4BA4CD7B72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July 22nd Webinar - ROI in Distance Learning: Fact, Fad, or Fantasy</a:t>
            </a:r>
          </a:p>
        </p:txBody>
      </p:sp>
    </p:spTree>
    <p:extLst>
      <p:ext uri="{BB962C8B-B14F-4D97-AF65-F5344CB8AC3E}">
        <p14:creationId xmlns:p14="http://schemas.microsoft.com/office/powerpoint/2010/main" val="387790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2313" y="1165225"/>
            <a:ext cx="5599112" cy="314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5:notes"/>
          <p:cNvSpPr txBox="1">
            <a:spLocks noGrp="1"/>
          </p:cNvSpPr>
          <p:nvPr>
            <p:ph type="body" idx="1"/>
          </p:nvPr>
        </p:nvSpPr>
        <p:spPr>
          <a:xfrm>
            <a:off x="704661" y="4489759"/>
            <a:ext cx="5634065" cy="3673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6" tIns="46226" rIns="92476" bIns="46226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5:notes"/>
          <p:cNvSpPr txBox="1">
            <a:spLocks noGrp="1"/>
          </p:cNvSpPr>
          <p:nvPr>
            <p:ph type="sldNum" idx="12"/>
          </p:nvPr>
        </p:nvSpPr>
        <p:spPr>
          <a:xfrm>
            <a:off x="3989624" y="8861008"/>
            <a:ext cx="3052134" cy="468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38" tIns="46757" rIns="93538" bIns="46757" anchor="b" anchorCtr="0">
            <a:noAutofit/>
          </a:bodyPr>
          <a:lstStyle/>
          <a:p>
            <a:pPr defTabSz="924916">
              <a:buClr>
                <a:srgbClr val="000000"/>
              </a:buClr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924916">
                <a:buClr>
                  <a:srgbClr val="000000"/>
                </a:buClr>
                <a:defRPr/>
              </a:pPr>
              <a:t>11</a:t>
            </a:fld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5B673F-8413-BE2B-7AD7-EB7A0547FD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2B073D3-BCCC-4089-B331-1853337E6DE9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9D1BC85D-B404-E439-2D33-40ED381503E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July 22nd Webinar - ROI in Distance Learning: Fact, Fad, or Fantasy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2313" y="1165225"/>
            <a:ext cx="5599112" cy="314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5:notes"/>
          <p:cNvSpPr txBox="1">
            <a:spLocks noGrp="1"/>
          </p:cNvSpPr>
          <p:nvPr>
            <p:ph type="body" idx="1"/>
          </p:nvPr>
        </p:nvSpPr>
        <p:spPr>
          <a:xfrm>
            <a:off x="704661" y="4489759"/>
            <a:ext cx="5634065" cy="3673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6" tIns="46226" rIns="92476" bIns="46226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5:notes"/>
          <p:cNvSpPr txBox="1">
            <a:spLocks noGrp="1"/>
          </p:cNvSpPr>
          <p:nvPr>
            <p:ph type="sldNum" idx="12"/>
          </p:nvPr>
        </p:nvSpPr>
        <p:spPr>
          <a:xfrm>
            <a:off x="3989624" y="8861008"/>
            <a:ext cx="3052134" cy="468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38" tIns="46757" rIns="93538" bIns="46757" anchor="b" anchorCtr="0">
            <a:noAutofit/>
          </a:bodyPr>
          <a:lstStyle/>
          <a:p>
            <a:pPr defTabSz="924916">
              <a:buClr>
                <a:srgbClr val="000000"/>
              </a:buClr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924916">
                <a:buClr>
                  <a:srgbClr val="000000"/>
                </a:buClr>
                <a:defRPr/>
              </a:pPr>
              <a:t>12</a:t>
            </a:fld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5B673F-8413-BE2B-7AD7-EB7A0547FD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2B073D3-BCCC-4089-B331-1853337E6DE9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9D1BC85D-B404-E439-2D33-40ED381503E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July 22nd Webinar - ROI in Distance Learning: Fact, Fad, or Fantasy</a:t>
            </a:r>
          </a:p>
        </p:txBody>
      </p:sp>
    </p:spTree>
    <p:extLst>
      <p:ext uri="{BB962C8B-B14F-4D97-AF65-F5344CB8AC3E}">
        <p14:creationId xmlns:p14="http://schemas.microsoft.com/office/powerpoint/2010/main" val="582436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19125" y="1100138"/>
            <a:ext cx="5276850" cy="2968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7" name="Google Shape;847;p15:notes"/>
          <p:cNvSpPr txBox="1">
            <a:spLocks noGrp="1"/>
          </p:cNvSpPr>
          <p:nvPr>
            <p:ph type="body" idx="1"/>
          </p:nvPr>
        </p:nvSpPr>
        <p:spPr>
          <a:xfrm>
            <a:off x="651570" y="4233201"/>
            <a:ext cx="5212556" cy="3463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480" tIns="44228" rIns="88480" bIns="4422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/>
              <a:t>SALLY</a:t>
            </a:r>
            <a:endParaRPr/>
          </a:p>
        </p:txBody>
      </p:sp>
      <p:sp>
        <p:nvSpPr>
          <p:cNvPr id="848" name="Google Shape;848;p15:notes"/>
          <p:cNvSpPr txBox="1">
            <a:spLocks noGrp="1"/>
          </p:cNvSpPr>
          <p:nvPr>
            <p:ph type="sldNum" idx="12"/>
          </p:nvPr>
        </p:nvSpPr>
        <p:spPr>
          <a:xfrm>
            <a:off x="3690720" y="8354923"/>
            <a:ext cx="2823468" cy="441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43726" rIns="87475" bIns="43726" anchor="b" anchorCtr="0">
            <a:noAutofit/>
          </a:bodyPr>
          <a:lstStyle/>
          <a:p>
            <a:pPr marL="0" marR="0" lvl="0" indent="0" algn="r" defTabSz="87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87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13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5E0C7-33AB-EA4F-45F3-045BBA9261C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216B0AE-05D8-499A-9866-D2824206FDE1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717334C7-0DE7-27AE-33B4-EEA31E47B83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July 22nd Webinar - ROI in Distance Learning: Fact, Fad, or Fantasy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SLIDO is next. Do not remove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029675B-585D-BAFC-840E-964B68B61AB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69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BC2024B-04E5-D144-6528-6263569719B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70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dconference.org/attendees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tdconference.org/attendees" TargetMode="Externa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158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3261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565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82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459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47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2183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271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1464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66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2E06-5197-471E-9C04-64D4D94293A5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506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727199"/>
            <a:ext cx="2628900" cy="4449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727201"/>
            <a:ext cx="773430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76647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5310-9BDE-41B5-8771-90B81766C4B4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172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2ECC-15C6-4729-924D-8F8126EE104D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295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4746-7042-4FC6-A0AC-1AA04C4AA2CD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162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23771"/>
            <a:ext cx="5157787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612572"/>
            <a:ext cx="5183188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23771"/>
            <a:ext cx="5183188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562F-7BCA-41EC-ACAF-AA585FE15779}" type="datetime1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119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85F4-E7FB-4E10-A75A-84CCFB248263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89182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ed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749671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0114"/>
            <a:ext cx="6172200" cy="42209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1544"/>
            <a:ext cx="3932237" cy="277744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D74F-6B85-41F7-A9CA-2E8925F840F2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6872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611086"/>
            <a:ext cx="6172200" cy="424996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9314"/>
            <a:ext cx="3932237" cy="30096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F3E30-EDA0-4FFD-8254-63A360EE3C9C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4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DBC0-E657-46C2-9426-AD20B9169BBE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843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727199"/>
            <a:ext cx="2628900" cy="4449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727201"/>
            <a:ext cx="773430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FADE-49E4-4E4A-8402-63DF07037C68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0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69317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Whitney HTF Medium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347329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7590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0708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393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9929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7988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446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117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15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355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8511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4" indent="0">
              <a:buNone/>
              <a:defRPr sz="2800"/>
            </a:lvl2pPr>
            <a:lvl3pPr marL="914368" indent="0">
              <a:buNone/>
              <a:defRPr sz="2400"/>
            </a:lvl3pPr>
            <a:lvl4pPr marL="1371552" indent="0">
              <a:buNone/>
              <a:defRPr sz="2000"/>
            </a:lvl4pPr>
            <a:lvl5pPr marL="1828736" indent="0">
              <a:buNone/>
              <a:defRPr sz="2000"/>
            </a:lvl5pPr>
            <a:lvl6pPr marL="2285920" indent="0">
              <a:buNone/>
              <a:defRPr sz="2000"/>
            </a:lvl6pPr>
            <a:lvl7pPr marL="2743104" indent="0">
              <a:buNone/>
              <a:defRPr sz="2000"/>
            </a:lvl7pPr>
            <a:lvl8pPr marL="3200288" indent="0">
              <a:buNone/>
              <a:defRPr sz="2000"/>
            </a:lvl8pPr>
            <a:lvl9pPr marL="36574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3935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163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850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4" y="428169"/>
            <a:ext cx="9163331" cy="712357"/>
          </a:xfrm>
        </p:spPr>
        <p:txBody>
          <a:bodyPr anchor="ctr">
            <a:normAutofit/>
          </a:bodyPr>
          <a:lstStyle>
            <a:lvl1pPr>
              <a:defRPr sz="24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</a:defRPr>
            </a:lvl1pPr>
            <a:lvl2pPr marL="457184" indent="0">
              <a:buNone/>
              <a:defRPr sz="2000" b="0" i="0">
                <a:latin typeface="Calibri" panose="020F0502020204030204" pitchFamily="34" charset="0"/>
              </a:defRPr>
            </a:lvl2pPr>
            <a:lvl3pPr marL="914368" indent="0">
              <a:buNone/>
              <a:defRPr sz="2000" b="0" i="0">
                <a:latin typeface="Calibri" panose="020F0502020204030204" pitchFamily="34" charset="0"/>
              </a:defRPr>
            </a:lvl3pPr>
            <a:lvl4pPr marL="1371552" indent="0">
              <a:buNone/>
              <a:defRPr sz="2000" b="0" i="0">
                <a:latin typeface="Calibri" panose="020F0502020204030204" pitchFamily="34" charset="0"/>
              </a:defRPr>
            </a:lvl4pPr>
            <a:lvl5pPr marL="1828736" indent="0">
              <a:buNone/>
              <a:defRPr sz="20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40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1pPr>
            <a:lvl2pPr marL="742924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2pPr>
            <a:lvl3pPr marL="1200108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3pPr>
            <a:lvl4pPr marL="1657292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4pPr>
            <a:lvl5pPr marL="2114476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9" y="1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3" tIns="45716" rIns="91433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45521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31494" y="21254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400" y="860946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5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9153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428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745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173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63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0665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654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951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6529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3065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4954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1387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5457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6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Josefin Sans"/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087961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4053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96718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424965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956851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01468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023538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58325" y="6492875"/>
            <a:ext cx="2743200" cy="365125"/>
          </a:xfr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403070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78330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92525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2342091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430673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7814"/>
            <a:ext cx="118872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4135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C87D5E4-4A75-4C06-B0FE-F348C1B1AF83}" type="slidenum">
              <a:rPr lang="en-US" sz="1800" b="0" smtClean="0">
                <a:solidFill>
                  <a:prstClr val="white">
                    <a:lumMod val="85000"/>
                  </a:prstClr>
                </a:solidFill>
                <a:latin typeface="Josefin Sans"/>
              </a:rPr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012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3583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46826"/>
      </p:ext>
    </p:extLst>
  </p:cSld>
  <p:clrMapOvr>
    <a:masterClrMapping/>
  </p:clrMapOvr>
  <p:transition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7814"/>
            <a:ext cx="118872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C87D5E4-4A75-4C06-B0FE-F348C1B1AF83}" type="slidenum">
              <a:rPr lang="en-US" sz="1800" b="0" smtClean="0">
                <a:solidFill>
                  <a:prstClr val="white">
                    <a:lumMod val="85000"/>
                  </a:prstClr>
                </a:solidFill>
                <a:latin typeface="Josefin Sans"/>
              </a:rPr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4862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Whitney HTF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50446"/>
            <a:ext cx="12192000" cy="217714"/>
          </a:xfrm>
          <a:prstGeom prst="rect">
            <a:avLst/>
          </a:prstGeom>
        </p:spPr>
      </p:pic>
      <p:pic>
        <p:nvPicPr>
          <p:cNvPr id="8" name="Picture 2" descr="C:\Users\jsmith\AppData\Local\Microsoft\Windows\Temporary Internet Files\Content.Outlook\11WRWXVU\Education-logo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12" y="5744637"/>
            <a:ext cx="1016576" cy="68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702033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404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4110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4086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692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6216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25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65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159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9735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1553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2885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681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4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4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6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6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466130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3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73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7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7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87909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9"/>
          <p:cNvSpPr txBox="1"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5" name="Google Shape;195;p8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8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89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127491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0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0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90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9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9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95351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1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91"/>
          <p:cNvSpPr txBox="1"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09" name="Google Shape;209;p91"/>
          <p:cNvSpPr txBox="1">
            <a:spLocks noGrp="1"/>
          </p:cNvSpPr>
          <p:nvPr>
            <p:ph type="body" idx="2"/>
          </p:nvPr>
        </p:nvSpPr>
        <p:spPr>
          <a:xfrm>
            <a:off x="839789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91"/>
          <p:cNvSpPr txBox="1">
            <a:spLocks noGrp="1"/>
          </p:cNvSpPr>
          <p:nvPr>
            <p:ph type="body" idx="3"/>
          </p:nvPr>
        </p:nvSpPr>
        <p:spPr>
          <a:xfrm>
            <a:off x="6172201" y="2612572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1" name="Google Shape;211;p91"/>
          <p:cNvSpPr txBox="1">
            <a:spLocks noGrp="1"/>
          </p:cNvSpPr>
          <p:nvPr>
            <p:ph type="body" idx="4"/>
          </p:nvPr>
        </p:nvSpPr>
        <p:spPr>
          <a:xfrm>
            <a:off x="6172201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9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9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9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552141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2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9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8949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7186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Slide" type="blank">
  <p:cSld name="Feedback Slide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93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feedback helps ATD continue to provide top-notch educational programs that help you stay on top of a changing profession.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Evaluations forms for this session are available via the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mobile app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at the following link: </a:t>
            </a: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http://www.atdconference.org/attendees.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436396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4"/>
          <p:cNvSpPr txBox="1"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4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26" name="Google Shape;226;p94"/>
          <p:cNvSpPr txBox="1">
            <a:spLocks noGrp="1"/>
          </p:cNvSpPr>
          <p:nvPr>
            <p:ph type="body" idx="2"/>
          </p:nvPr>
        </p:nvSpPr>
        <p:spPr>
          <a:xfrm>
            <a:off x="839788" y="3091544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27" name="Google Shape;227;p9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9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357019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5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5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95"/>
          <p:cNvSpPr txBox="1">
            <a:spLocks noGrp="1"/>
          </p:cNvSpPr>
          <p:nvPr>
            <p:ph type="body" idx="1"/>
          </p:nvPr>
        </p:nvSpPr>
        <p:spPr>
          <a:xfrm>
            <a:off x="839788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34" name="Google Shape;234;p9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9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4897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6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96"/>
          <p:cNvSpPr txBox="1">
            <a:spLocks noGrp="1"/>
          </p:cNvSpPr>
          <p:nvPr>
            <p:ph type="body" idx="1"/>
          </p:nvPr>
        </p:nvSpPr>
        <p:spPr>
          <a:xfrm rot="5400000">
            <a:off x="4357347" y="-81949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9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9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40749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7"/>
          <p:cNvSpPr txBox="1">
            <a:spLocks noGrp="1"/>
          </p:cNvSpPr>
          <p:nvPr>
            <p:ph type="title"/>
          </p:nvPr>
        </p:nvSpPr>
        <p:spPr>
          <a:xfrm rot="5400000">
            <a:off x="7814469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97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2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9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9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9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79494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8"/>
          <p:cNvSpPr/>
          <p:nvPr/>
        </p:nvSpPr>
        <p:spPr>
          <a:xfrm rot="10800000" flipH="1">
            <a:off x="0" y="-6"/>
            <a:ext cx="10625328" cy="540411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1" name="Google Shape;251;p98"/>
          <p:cNvCxnSpPr/>
          <p:nvPr/>
        </p:nvCxnSpPr>
        <p:spPr>
          <a:xfrm rot="10800000" flipH="1">
            <a:off x="0" y="0"/>
            <a:ext cx="6030686" cy="3004456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2" name="Google Shape;252;p9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9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186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9"/>
          <p:cNvSpPr txBox="1">
            <a:spLocks noGrp="1"/>
          </p:cNvSpPr>
          <p:nvPr>
            <p:ph type="title"/>
          </p:nvPr>
        </p:nvSpPr>
        <p:spPr>
          <a:xfrm>
            <a:off x="2504413" y="428168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24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99"/>
          <p:cNvSpPr txBox="1">
            <a:spLocks noGrp="1"/>
          </p:cNvSpPr>
          <p:nvPr>
            <p:ph type="body" idx="1"/>
          </p:nvPr>
        </p:nvSpPr>
        <p:spPr>
          <a:xfrm>
            <a:off x="648702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99"/>
          <p:cNvSpPr txBox="1">
            <a:spLocks noGrp="1"/>
          </p:cNvSpPr>
          <p:nvPr>
            <p:ph type="body" idx="2"/>
          </p:nvPr>
        </p:nvSpPr>
        <p:spPr>
          <a:xfrm>
            <a:off x="5650470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59" name="Google Shape;259;p99"/>
          <p:cNvGrpSpPr/>
          <p:nvPr/>
        </p:nvGrpSpPr>
        <p:grpSpPr>
          <a:xfrm flipH="1">
            <a:off x="7561328" y="0"/>
            <a:ext cx="4763978" cy="3541007"/>
            <a:chOff x="-124265" y="-2"/>
            <a:chExt cx="4763978" cy="3367272"/>
          </a:xfrm>
        </p:grpSpPr>
        <p:sp>
          <p:nvSpPr>
            <p:cNvPr id="260" name="Google Shape;260;p99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261;p99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62" name="Google Shape;262;p99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99"/>
          <p:cNvSpPr/>
          <p:nvPr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476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/>
        </p:nvSpPr>
        <p:spPr>
          <a:xfrm rot="10800000" flipH="1">
            <a:off x="0" y="-6"/>
            <a:ext cx="9158990" cy="4212242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204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11947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660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675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916979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8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420626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8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856289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872354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84553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p88"/>
          <p:cNvSpPr txBox="1">
            <a:spLocks noGrp="1"/>
          </p:cNvSpPr>
          <p:nvPr>
            <p:ph type="body"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8"/>
          <p:cNvSpPr>
            <a:spLocks noGrp="1"/>
          </p:cNvSpPr>
          <p:nvPr>
            <p:ph type="pic" idx="2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8"/>
          <p:cNvSpPr txBox="1">
            <a:spLocks noGrp="1"/>
          </p:cNvSpPr>
          <p:nvPr>
            <p:ph type="title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None/>
              <a:defRPr sz="28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6" name="Google Shape;9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12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7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36657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0" name="Google Shape;510;p1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875856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p12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2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79006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2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2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2" name="Google Shape;522;p12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2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2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318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24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25239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2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p12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9" name="Google Shape;529;p1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639941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4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24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5" name="Google Shape;535;p124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7" name="Google Shape;537;p1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8" name="Google Shape;538;p12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2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2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87670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2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2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2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2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072383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26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26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9" name="Google Shape;549;p126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0" name="Google Shape;550;p12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2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499883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27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27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6" name="Google Shape;556;p127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7" name="Google Shape;557;p12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12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21190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2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3" name="Google Shape;563;p12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2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2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550323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29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29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p12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2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2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930558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0705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4249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9373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8799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7037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1539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6236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6679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608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68836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3331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20E2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F7EF6-0B69-49E2-B0FF-A55AFD88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42938"/>
      </p:ext>
    </p:extLst>
  </p:cSld>
  <p:clrMapOvr>
    <a:masterClrMapping/>
  </p:clrMapOvr>
  <p:transition spd="med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7064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44828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6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7042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5945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2801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5177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6191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5700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7742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8540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02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/>
        </p:nvSpPr>
        <p:spPr>
          <a:xfrm rot="10800000" flipH="1">
            <a:off x="0" y="-6"/>
            <a:ext cx="9158990" cy="4212242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773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1354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3995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3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89557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652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5767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2751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33553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08543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7" y="6553200"/>
            <a:ext cx="12188825" cy="3048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624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66986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658407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5027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41813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8626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0208130"/>
      </p:ext>
    </p:extLst>
  </p:cSld>
  <p:clrMapOvr>
    <a:masterClrMapping/>
  </p:clrMapOvr>
  <p:transition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7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7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7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325760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8" name="Google Shape;428;p1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69415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11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11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4" name="Google Shape;434;p1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828759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1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1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p112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p11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1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11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98082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3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13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7" name="Google Shape;447;p113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8" name="Google Shape;448;p1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9" name="Google Shape;449;p1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1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354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964425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14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14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6" name="Google Shape;456;p114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7" name="Google Shape;457;p1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289915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15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15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3" name="Google Shape;463;p115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4" name="Google Shape;464;p1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331030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0" name="Google Shape;470;p1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947544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17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17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6" name="Google Shape;476;p1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070976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18"/>
          <p:cNvSpPr/>
          <p:nvPr/>
        </p:nvSpPr>
        <p:spPr>
          <a:xfrm>
            <a:off x="-3102429" y="-2857500"/>
            <a:ext cx="16736785" cy="10825843"/>
          </a:xfrm>
          <a:prstGeom prst="rect">
            <a:avLst/>
          </a:prstGeom>
          <a:solidFill>
            <a:srgbClr val="FFC000">
              <a:alpha val="69803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1" name="Google Shape;481;p118"/>
          <p:cNvGrpSpPr/>
          <p:nvPr/>
        </p:nvGrpSpPr>
        <p:grpSpPr>
          <a:xfrm>
            <a:off x="-12470420" y="-9445180"/>
            <a:ext cx="21540949" cy="20984940"/>
            <a:chOff x="-12006831" y="-9813014"/>
            <a:chExt cx="20544661" cy="20984940"/>
          </a:xfrm>
        </p:grpSpPr>
        <p:sp>
          <p:nvSpPr>
            <p:cNvPr id="482" name="Google Shape;482;p118"/>
            <p:cNvSpPr/>
            <p:nvPr/>
          </p:nvSpPr>
          <p:spPr>
            <a:xfrm rot="-3293573">
              <a:off x="-9639791" y="-6319806"/>
              <a:ext cx="15810580" cy="139985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3" name="Google Shape;483;p118"/>
            <p:cNvPicPr preferRelativeResize="0"/>
            <p:nvPr/>
          </p:nvPicPr>
          <p:blipFill rotWithShape="1"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4" name="Google Shape;484;p1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18"/>
          <p:cNvSpPr txBox="1"/>
          <p:nvPr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SPEAKER:</a:t>
            </a:r>
            <a:endParaRPr/>
          </a:p>
        </p:txBody>
      </p:sp>
      <p:sp>
        <p:nvSpPr>
          <p:cNvPr id="487" name="Google Shape;487;p118"/>
          <p:cNvSpPr txBox="1"/>
          <p:nvPr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SESSION:</a:t>
            </a:r>
            <a:endParaRPr/>
          </a:p>
        </p:txBody>
      </p:sp>
      <p:sp>
        <p:nvSpPr>
          <p:cNvPr id="488" name="Google Shape;488;p118"/>
          <p:cNvSpPr txBox="1">
            <a:spLocks noGrp="1"/>
          </p:cNvSpPr>
          <p:nvPr>
            <p:ph type="body" idx="1"/>
          </p:nvPr>
        </p:nvSpPr>
        <p:spPr>
          <a:xfrm>
            <a:off x="6748741" y="3543825"/>
            <a:ext cx="4114801" cy="143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118"/>
          <p:cNvSpPr txBox="1">
            <a:spLocks noGrp="1"/>
          </p:cNvSpPr>
          <p:nvPr>
            <p:ph type="body" idx="2"/>
          </p:nvPr>
        </p:nvSpPr>
        <p:spPr>
          <a:xfrm>
            <a:off x="7737534" y="2091880"/>
            <a:ext cx="4114801" cy="143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90" name="Google Shape;490;p118"/>
          <p:cNvGrpSpPr/>
          <p:nvPr/>
        </p:nvGrpSpPr>
        <p:grpSpPr>
          <a:xfrm>
            <a:off x="8929142" y="-4331323"/>
            <a:ext cx="21100006" cy="21375345"/>
            <a:chOff x="8929142" y="-4331323"/>
            <a:chExt cx="21100006" cy="21375345"/>
          </a:xfrm>
        </p:grpSpPr>
        <p:sp>
          <p:nvSpPr>
            <p:cNvPr id="491" name="Google Shape;491;p118"/>
            <p:cNvSpPr/>
            <p:nvPr/>
          </p:nvSpPr>
          <p:spPr>
            <a:xfrm rot="-3293573">
              <a:off x="11573855" y="-982333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18"/>
            <p:cNvSpPr txBox="1"/>
            <p:nvPr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#ATDCORE4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3420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5882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19"/>
          <p:cNvSpPr txBox="1">
            <a:spLocks noGrp="1"/>
          </p:cNvSpPr>
          <p:nvPr>
            <p:ph type="title"/>
          </p:nvPr>
        </p:nvSpPr>
        <p:spPr>
          <a:xfrm>
            <a:off x="1514335" y="3072822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19"/>
          <p:cNvSpPr txBox="1">
            <a:spLocks noGrp="1"/>
          </p:cNvSpPr>
          <p:nvPr>
            <p:ph type="sldNum" idx="12"/>
          </p:nvPr>
        </p:nvSpPr>
        <p:spPr>
          <a:xfrm>
            <a:off x="2915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068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DC797-8075-8C4A-8A8D-8A857528D473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4286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1F6F-D437-F14A-A120-0817E7247F2F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8105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9C4FA-73FD-6A41-9161-F8B64F36058F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8955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6B81-41A8-0B4C-9E42-D3152BAEE144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3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756161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E75-20BA-BC4D-8EBD-31C90C5CB06B}" type="datetime1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2291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3A95-3D89-334B-9844-3C1CBD34ADE9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9598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045F-598D-6348-9C9B-645421F81A2C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3650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8BD5-4B38-AE4C-BEF9-2E365D46C973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0424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A3598-92DE-2547-B123-9BFF0AB00169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911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E1BD-2D2F-134E-979B-C94155605E2F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8597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FC11-B262-EE4E-83B5-1DA069E36828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317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10377"/>
      </p:ext>
    </p:extLst>
  </p:cSld>
  <p:clrMapOvr>
    <a:masterClrMapping/>
  </p:clrMapOvr>
  <p:transition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7814"/>
            <a:ext cx="11887200" cy="1139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7534-8D79-4361-ABD1-EDB37AC99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8001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peaker_Slide"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354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Bullets" type="tx">
  <p:cSld name="Image + Bulle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4"/>
          <p:cNvSpPr/>
          <p:nvPr/>
        </p:nvSpPr>
        <p:spPr>
          <a:xfrm>
            <a:off x="-18515" y="6630327"/>
            <a:ext cx="12229031" cy="242531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4"/>
          <p:cNvSpPr txBox="1">
            <a:spLocks noGrp="1"/>
          </p:cNvSpPr>
          <p:nvPr>
            <p:ph type="sldNum" idx="12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522785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9251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98156"/>
      </p:ext>
    </p:extLst>
  </p:cSld>
  <p:clrMapOvr>
    <a:masterClrMapping/>
  </p:clrMapOvr>
  <p:transition spd="med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0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50"/>
          <p:cNvSpPr txBox="1">
            <a:spLocks noGrp="1"/>
          </p:cNvSpPr>
          <p:nvPr>
            <p:ph type="body" idx="1"/>
          </p:nvPr>
        </p:nvSpPr>
        <p:spPr>
          <a:xfrm>
            <a:off x="1473200" y="1703500"/>
            <a:ext cx="10109200" cy="48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20E2E"/>
              </a:buClr>
              <a:buSzPts val="3000"/>
              <a:buChar char="▸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▹"/>
              <a:defRPr/>
            </a:lvl2pPr>
            <a:lvl3pPr marL="1371600" lvl="2" indent="-381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▹"/>
              <a:defRPr/>
            </a:lvl3pPr>
            <a:lvl4pPr marL="1828800" lvl="3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4pPr>
            <a:lvl5pPr marL="2286000" lvl="4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5pPr>
            <a:lvl6pPr marL="2743200" lvl="5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6pPr>
            <a:lvl7pPr marL="3200400" lvl="6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7pPr>
            <a:lvl8pPr marL="3657600" lvl="7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8pPr>
            <a:lvl9pPr marL="4114800" lvl="8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58" name="Google Shape;358;p50"/>
          <p:cNvSpPr txBox="1">
            <a:spLocks noGrp="1"/>
          </p:cNvSpPr>
          <p:nvPr>
            <p:ph type="sldNum" idx="12"/>
          </p:nvPr>
        </p:nvSpPr>
        <p:spPr>
          <a:xfrm>
            <a:off x="11338500" y="589620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770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2887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297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5936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8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4882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8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6230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0284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5867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p88"/>
          <p:cNvSpPr txBox="1">
            <a:spLocks noGrp="1"/>
          </p:cNvSpPr>
          <p:nvPr>
            <p:ph type="body"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8"/>
          <p:cNvSpPr>
            <a:spLocks noGrp="1"/>
          </p:cNvSpPr>
          <p:nvPr>
            <p:ph type="pic" idx="2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8"/>
          <p:cNvSpPr txBox="1">
            <a:spLocks noGrp="1"/>
          </p:cNvSpPr>
          <p:nvPr>
            <p:ph type="title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None/>
              <a:defRPr sz="28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6" name="Google Shape;9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456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A4A77-C0EC-E90C-087A-E71757299B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926541"/>
            <a:ext cx="10972800" cy="1663044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AB453-76B0-1DBA-9EE3-645CA9804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735636"/>
            <a:ext cx="10972800" cy="474663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29D4B-20DA-C5A9-370C-5C556DC7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23F1A-779F-4295-3160-E943DBC04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849934F-55C5-A548-E041-1CB8C42DF0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926541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411664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BA23-25B7-954B-D646-B91AE038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10972800" cy="12304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21325FB-E0FE-AAA4-853C-618899B5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665" y="1610518"/>
            <a:ext cx="6970824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B210CD-96D1-D9FB-6DF0-62266CCB6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664" y="2222065"/>
            <a:ext cx="6970825" cy="70295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7745948-92EA-3E8A-1DBC-45422E91850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0323" y="3143243"/>
            <a:ext cx="6139069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7155554-9334-F8D5-FA7F-80CF2FB3BC78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580323" y="3754790"/>
            <a:ext cx="6139068" cy="70295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44C718E-DBD5-B640-39D2-7860AFE27FF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960666" y="4717060"/>
            <a:ext cx="6970823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BB073C5F-2FFF-4B6A-E630-E112FB5B952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960666" y="5328607"/>
            <a:ext cx="6970822" cy="70295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9276F28-A527-C906-EE7C-5440E0C56B8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31490" y="2031153"/>
            <a:ext cx="3650910" cy="3650910"/>
          </a:xfrm>
          <a:prstGeom prst="ellipse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30843267-C01A-455A-D8A3-E8A7C6CFB0F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1DAE6A71-9FA2-20A0-D992-DEBF7FF3301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5D3E6-EA9D-9DE8-6317-6DF86AEEDB4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39138" y="6538913"/>
            <a:ext cx="3243262" cy="182562"/>
          </a:xfr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48219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BA23-25B7-954B-D646-B91AE038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10972800" cy="12304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791D4-7662-2DFB-077F-25FC6921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87723-B8F5-CDD2-6B9D-229B99F0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2C780-6C1C-A81B-5B9E-735DFD6F43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369902" y="2185522"/>
            <a:ext cx="3452196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29AB7CE-949B-41D7-A673-06B30968CD0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369902" y="2797069"/>
            <a:ext cx="3452194" cy="830639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C6C789A-7FB2-432A-6019-3F62E5386F29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987745" y="2185522"/>
            <a:ext cx="3452196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672CBAF-4BDE-95E9-99A1-9EDDBDEF84DC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7987745" y="2797069"/>
            <a:ext cx="3452194" cy="830639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F48CE7A-5E89-3480-B862-44BFAC429981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761997" y="2185521"/>
            <a:ext cx="3452196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8CF0CF5-EF6E-47A1-80D2-088122A0E64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761997" y="2797068"/>
            <a:ext cx="3452194" cy="830639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EA2C811-2433-C4B8-E818-972740C4960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09600" y="5692875"/>
            <a:ext cx="10972800" cy="53949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433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BA23-25B7-954B-D646-B91AE038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10972800" cy="12304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791D4-7662-2DFB-077F-25FC6921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87723-B8F5-CDD2-6B9D-229B99F0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21325FB-E0FE-AAA4-853C-618899B5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665" y="1611728"/>
            <a:ext cx="6922301" cy="562749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B210CD-96D1-D9FB-6DF0-62266CCB6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665" y="2178669"/>
            <a:ext cx="6922300" cy="83701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9276F28-A527-C906-EE7C-5440E0C56B8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31490" y="2031153"/>
            <a:ext cx="3650910" cy="3650910"/>
          </a:xfrm>
          <a:prstGeom prst="ellipse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2E382-FE6E-A17E-2B3A-9F3E4C7A7D2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1146198" y="3092460"/>
            <a:ext cx="6736768" cy="622646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18A7E81-D817-3ABE-B656-52FF60EF020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146197" y="3689968"/>
            <a:ext cx="6736767" cy="92610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8347DD8-16D7-B434-07E6-BD26F45B6DEE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1378113" y="4763061"/>
            <a:ext cx="6504852" cy="5819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114E8C-EF4A-11ED-19FB-2D8B5FEC3A6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78112" y="5380382"/>
            <a:ext cx="6504851" cy="86563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31F54DF-E984-A005-B56B-B62147C13B6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39138" y="6538913"/>
            <a:ext cx="3243262" cy="182562"/>
          </a:xfr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7160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BA23-25B7-954B-D646-B91AE038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10972800" cy="12304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791D4-7662-2DFB-077F-25FC6921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87723-B8F5-CDD2-6B9D-229B99F0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21325FB-E0FE-AAA4-853C-618899B5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2439" y="1925949"/>
            <a:ext cx="5157787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B210CD-96D1-D9FB-6DF0-62266CCB6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2439" y="2537496"/>
            <a:ext cx="5157786" cy="88325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2E382-FE6E-A17E-2B3A-9F3E4C7A7D2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426387" y="1925949"/>
            <a:ext cx="5157787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18A7E81-D817-3ABE-B656-52FF60EF020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26387" y="2537496"/>
            <a:ext cx="5157786" cy="88325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8347DD8-16D7-B434-07E6-BD26F45B6DEE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960665" y="3752680"/>
            <a:ext cx="5157787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114E8C-EF4A-11ED-19FB-2D8B5FEC3A6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60665" y="4364227"/>
            <a:ext cx="5157786" cy="88325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1C98F61-9164-7CDA-F0A4-B90327F23F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26200" y="3752850"/>
            <a:ext cx="5156200" cy="2457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863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BA23-25B7-954B-D646-B91AE038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7362553" cy="12304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791D4-7662-2DFB-077F-25FC6921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87723-B8F5-CDD2-6B9D-229B99F0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21325FB-E0FE-AAA4-853C-618899B5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665" y="1925949"/>
            <a:ext cx="3259182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B210CD-96D1-D9FB-6DF0-62266CCB6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665" y="2537496"/>
            <a:ext cx="3259180" cy="1215184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2E382-FE6E-A17E-2B3A-9F3E4C7A7D2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12973" y="1925949"/>
            <a:ext cx="3259182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18A7E81-D817-3ABE-B656-52FF60EF020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712973" y="2537495"/>
            <a:ext cx="3259180" cy="1197477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8347DD8-16D7-B434-07E6-BD26F45B6DEE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960665" y="3752680"/>
            <a:ext cx="7011488" cy="5938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114E8C-EF4A-11ED-19FB-2D8B5FEC3A6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60665" y="4364227"/>
            <a:ext cx="7011488" cy="88325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6EDE2-F53E-7B97-FF80-7764EECA4CC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85188" y="0"/>
            <a:ext cx="3706812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21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681E5-DE3E-1E52-3179-344AB5B2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3537"/>
            <a:ext cx="10972800" cy="12304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A41B8-CF99-8A7C-E16D-CFEF1E099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989524-6BA7-0F2E-1749-175C69286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574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6759F-66EA-8EE3-A2F4-F15BA2F9B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548357-3F2C-483C-C0FC-FD9FB673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309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 userDrawn="1">
  <p:cSld name="1_Two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8"/>
          <p:cNvSpPr txBox="1">
            <a:spLocks noGrp="1"/>
          </p:cNvSpPr>
          <p:nvPr>
            <p:ph type="body" idx="1"/>
          </p:nvPr>
        </p:nvSpPr>
        <p:spPr>
          <a:xfrm>
            <a:off x="648702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78"/>
          <p:cNvSpPr txBox="1">
            <a:spLocks noGrp="1"/>
          </p:cNvSpPr>
          <p:nvPr>
            <p:ph type="body" idx="2"/>
          </p:nvPr>
        </p:nvSpPr>
        <p:spPr>
          <a:xfrm>
            <a:off x="5650470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7" name="Google Shape;107;p78"/>
          <p:cNvGrpSpPr/>
          <p:nvPr/>
        </p:nvGrpSpPr>
        <p:grpSpPr>
          <a:xfrm flipH="1">
            <a:off x="7561328" y="0"/>
            <a:ext cx="4763978" cy="3541007"/>
            <a:chOff x="-124265" y="-2"/>
            <a:chExt cx="4763978" cy="3367272"/>
          </a:xfrm>
        </p:grpSpPr>
        <p:sp>
          <p:nvSpPr>
            <p:cNvPr id="108" name="Google Shape;108;p7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9" name="Google Shape;109;p7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0" name="Google Shape;110;p7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78"/>
          <p:cNvSpPr/>
          <p:nvPr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79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2550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4880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0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8" name="Google Shape;148;p10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0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9142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4" name="Google Shape;154;p1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6" name="Google Shape;156;p1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59599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3" name="Google Shape;163;p1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4" name="Google Shape;164;p1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82337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1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1" name="Google Shape;171;p1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651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23771"/>
            <a:ext cx="5157787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612572"/>
            <a:ext cx="5183188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23771"/>
            <a:ext cx="5183188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432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1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33471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1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34462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8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784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505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557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44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758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414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01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5695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90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197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265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850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0524169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57423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60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812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369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9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ed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Your feedback helps ATD continue to provide top-notch educational programs that help you stay on top of a changing profession. </a:t>
            </a:r>
          </a:p>
          <a:p>
            <a:endParaRPr lang="en-US" sz="1800" dirty="0"/>
          </a:p>
          <a:p>
            <a:r>
              <a:rPr lang="en-US" sz="1800" dirty="0"/>
              <a:t>Evaluations forms for this session are available via the </a:t>
            </a:r>
            <a:r>
              <a:rPr lang="en-US" sz="1800" b="1" dirty="0"/>
              <a:t>mobile app </a:t>
            </a:r>
            <a:r>
              <a:rPr lang="en-US" sz="1800" dirty="0"/>
              <a:t>and at the following link: </a:t>
            </a:r>
            <a:r>
              <a:rPr lang="en-US" sz="1800" dirty="0">
                <a:hlinkClick r:id="rId4"/>
              </a:rPr>
              <a:t>http://www.atdconference.org/attendees.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819241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3388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601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518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5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647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430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050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38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89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0114"/>
            <a:ext cx="6172200" cy="42209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1544"/>
            <a:ext cx="3932237" cy="277744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048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580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166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537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417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568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506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151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464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126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5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611086"/>
            <a:ext cx="6172200" cy="424996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9314"/>
            <a:ext cx="3932237" cy="30096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185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14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20E2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F7EF6-0B69-49E2-B0FF-A55AFD88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37056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2503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5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8495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3282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6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772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55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91.xml"/><Relationship Id="rId10" Type="http://schemas.openxmlformats.org/officeDocument/2006/relationships/theme" Target="../theme/theme1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8.xml"/><Relationship Id="rId2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7.xml"/><Relationship Id="rId5" Type="http://schemas.openxmlformats.org/officeDocument/2006/relationships/slideLayout" Target="../slideLayouts/slideLayout211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16.xml"/><Relationship Id="rId4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5.xml"/><Relationship Id="rId14" Type="http://schemas.openxmlformats.org/officeDocument/2006/relationships/slideLayout" Target="../slideLayouts/slideLayout22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2.xml"/><Relationship Id="rId3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51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1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254.xml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3.xml"/><Relationship Id="rId13" Type="http://schemas.openxmlformats.org/officeDocument/2006/relationships/slideLayout" Target="../slideLayouts/slideLayout268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258.xml"/><Relationship Id="rId7" Type="http://schemas.openxmlformats.org/officeDocument/2006/relationships/slideLayout" Target="../slideLayouts/slideLayout262.xml"/><Relationship Id="rId12" Type="http://schemas.openxmlformats.org/officeDocument/2006/relationships/slideLayout" Target="../slideLayouts/slideLayout267.xml"/><Relationship Id="rId17" Type="http://schemas.openxmlformats.org/officeDocument/2006/relationships/theme" Target="../theme/theme22.xml"/><Relationship Id="rId2" Type="http://schemas.openxmlformats.org/officeDocument/2006/relationships/slideLayout" Target="../slideLayouts/slideLayout257.xml"/><Relationship Id="rId16" Type="http://schemas.openxmlformats.org/officeDocument/2006/relationships/slideLayout" Target="../slideLayouts/slideLayout271.xml"/><Relationship Id="rId1" Type="http://schemas.openxmlformats.org/officeDocument/2006/relationships/slideLayout" Target="../slideLayouts/slideLayout256.xml"/><Relationship Id="rId6" Type="http://schemas.openxmlformats.org/officeDocument/2006/relationships/slideLayout" Target="../slideLayouts/slideLayout261.xml"/><Relationship Id="rId11" Type="http://schemas.openxmlformats.org/officeDocument/2006/relationships/slideLayout" Target="../slideLayouts/slideLayout266.xml"/><Relationship Id="rId5" Type="http://schemas.openxmlformats.org/officeDocument/2006/relationships/slideLayout" Target="../slideLayouts/slideLayout260.xml"/><Relationship Id="rId1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65.xml"/><Relationship Id="rId4" Type="http://schemas.openxmlformats.org/officeDocument/2006/relationships/slideLayout" Target="../slideLayouts/slideLayout259.xml"/><Relationship Id="rId9" Type="http://schemas.openxmlformats.org/officeDocument/2006/relationships/slideLayout" Target="../slideLayouts/slideLayout264.xml"/><Relationship Id="rId14" Type="http://schemas.openxmlformats.org/officeDocument/2006/relationships/slideLayout" Target="../slideLayouts/slideLayout269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7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664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1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7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</p:sldLayoutIdLst>
  <p:txStyles>
    <p:titleStyle>
      <a:lvl1pPr algn="l" defTabSz="9143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2" indent="-228592" algn="l" defTabSz="9143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2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162508-C04E-1444-B403-172AD3F5372A}"/>
              </a:ext>
            </a:extLst>
          </p:cNvPr>
          <p:cNvSpPr/>
          <p:nvPr userDrawn="1"/>
        </p:nvSpPr>
        <p:spPr>
          <a:xfrm>
            <a:off x="-1" y="0"/>
            <a:ext cx="12192001" cy="1000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2679" y="15620"/>
            <a:ext cx="10515600" cy="1000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74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725" y="63292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3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63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6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6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6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3384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46898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9" name="Google Shape;499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1" name="Google Shape;501;p7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2" name="Google Shape;502;p7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31955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5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  <p:sldLayoutId id="2147484000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6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5DEE-7A5E-43B7-A37D-115081C92E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75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925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6" name="Google Shape;406;p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7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7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9" name="Google Shape;409;p7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1700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62657-01E6-6649-96AC-C577CEAA98CC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A6E53CC-D93D-40BE-AABA-38C0DF47E13C}"/>
              </a:ext>
            </a:extLst>
          </p:cNvPr>
          <p:cNvGrpSpPr/>
          <p:nvPr userDrawn="1"/>
        </p:nvGrpSpPr>
        <p:grpSpPr>
          <a:xfrm>
            <a:off x="129747" y="185738"/>
            <a:ext cx="2353961" cy="915499"/>
            <a:chOff x="1226248" y="431482"/>
            <a:chExt cx="3228975" cy="1415606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9F88D2D-9B08-493E-8D13-046D1F7172D3}"/>
                </a:ext>
              </a:extLst>
            </p:cNvPr>
            <p:cNvSpPr/>
            <p:nvPr/>
          </p:nvSpPr>
          <p:spPr>
            <a:xfrm rot="10800000">
              <a:off x="1306828" y="1183957"/>
              <a:ext cx="1064516" cy="663131"/>
            </a:xfrm>
            <a:prstGeom prst="triangle">
              <a:avLst/>
            </a:prstGeom>
            <a:solidFill>
              <a:srgbClr val="820E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306BC39-1AB7-4D8F-92ED-202E4186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226248" y="431482"/>
              <a:ext cx="3228975" cy="75247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F06D30-07E8-4652-B056-F7A2AE3103A1}"/>
              </a:ext>
            </a:extLst>
          </p:cNvPr>
          <p:cNvCxnSpPr>
            <a:cxnSpLocks/>
          </p:cNvCxnSpPr>
          <p:nvPr userDrawn="1"/>
        </p:nvCxnSpPr>
        <p:spPr>
          <a:xfrm>
            <a:off x="2483708" y="672378"/>
            <a:ext cx="88700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38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  <p:sldLayoutId id="2147484054" r:id="rId15"/>
    <p:sldLayoutId id="214748405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1" name="Google Shape;351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2" name="Google Shape;35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3" name="Google Shape;35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4" name="Google Shape;35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9816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57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30694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57E25-C674-3745-6594-912F15B98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1847056"/>
            <a:ext cx="106299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64DF9-DAEC-F283-848F-16438F855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2390A06B-2D1F-A145-446B-BF2680524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3537"/>
            <a:ext cx="10629900" cy="123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D227A9A-BF27-C878-C29C-004A9358C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3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MV Boli" panose="0200050003020009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>
          <p15:clr>
            <a:srgbClr val="F26B43"/>
          </p15:clr>
        </p15:guide>
        <p15:guide id="2" pos="384">
          <p15:clr>
            <a:srgbClr val="F26B43"/>
          </p15:clr>
        </p15:guide>
        <p15:guide id="3" pos="600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3912">
          <p15:clr>
            <a:srgbClr val="F26B43"/>
          </p15:clr>
        </p15:guide>
        <p15:guide id="6" orient="horz" pos="100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9" name="Google Shape;99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23692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66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9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47.png"/><Relationship Id="rId5" Type="http://schemas.microsoft.com/office/2007/relationships/hdphoto" Target="../media/hdphoto2.wdp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5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8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6.jp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hyperlink" Target="https://roiinstitute.net/upcea-roi-in-distance-learning-fact-fad-or-fantasy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roiinstitute.net/roicertification/" TargetMode="External"/><Relationship Id="rId1" Type="http://schemas.openxmlformats.org/officeDocument/2006/relationships/slideLayout" Target="../slideLayouts/slideLayout213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jpeg"/><Relationship Id="rId7" Type="http://schemas.openxmlformats.org/officeDocument/2006/relationships/hyperlink" Target="https://www.facebook.com/ROIInstitute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61.png"/><Relationship Id="rId5" Type="http://schemas.openxmlformats.org/officeDocument/2006/relationships/hyperlink" Target="http://www.linkedin.com/in/roiinstituteinc/" TargetMode="External"/><Relationship Id="rId10" Type="http://schemas.openxmlformats.org/officeDocument/2006/relationships/image" Target="../media/image63.png"/><Relationship Id="rId4" Type="http://schemas.openxmlformats.org/officeDocument/2006/relationships/hyperlink" Target="mailto:Jack@roiinstitute.net" TargetMode="External"/><Relationship Id="rId9" Type="http://schemas.openxmlformats.org/officeDocument/2006/relationships/hyperlink" Target="https://twitter.com/ROI_Institut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iorprobability.com/2018/11/05/november-readings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853" y="4459265"/>
            <a:ext cx="11473356" cy="21733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i="1" dirty="0">
                <a:solidFill>
                  <a:schemeClr val="tx1"/>
                </a:solidFill>
              </a:rPr>
              <a:t>ROI in Distance Learning:</a:t>
            </a:r>
            <a:br>
              <a:rPr lang="en-US" sz="6000" i="1" dirty="0">
                <a:solidFill>
                  <a:schemeClr val="tx1"/>
                </a:solidFill>
              </a:rPr>
            </a:br>
            <a:r>
              <a:rPr lang="en-US" sz="6000" i="1" dirty="0">
                <a:solidFill>
                  <a:schemeClr val="tx1"/>
                </a:solidFill>
              </a:rPr>
              <a:t>Fact, Fad, or Fantasy </a:t>
            </a:r>
          </a:p>
        </p:txBody>
      </p:sp>
      <p:pic>
        <p:nvPicPr>
          <p:cNvPr id="6" name="Picture Placeholder 28" descr="Graphs on tablet display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331"/>
            <a:ext cx="12191979" cy="4239482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INSTITI ">
            <a:extLst>
              <a:ext uri="{FF2B5EF4-FFF2-40B4-BE49-F238E27FC236}">
                <a16:creationId xmlns:a16="http://schemas.microsoft.com/office/drawing/2014/main" id="{97042D3F-38C6-7C40-85A3-23274547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217" y="383433"/>
            <a:ext cx="2154582" cy="30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222CBB-48EE-9C54-54BF-A216B2658F9C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4A730-CAA5-6C50-93CC-9835CFFC5EDC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D226CC-69AD-1FB8-9EFB-3171DEE3BBC4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94472E-9493-8B3C-4307-F180DD9828C6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12C2AE-084C-A386-8171-D2BDDCF8987F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DFFFF8-9B2C-0887-5D9B-510FDA390C36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02F745-EF72-72FC-93D4-D9112C330B5A}"/>
              </a:ext>
            </a:extLst>
          </p:cNvPr>
          <p:cNvSpPr txBox="1"/>
          <p:nvPr/>
        </p:nvSpPr>
        <p:spPr>
          <a:xfrm>
            <a:off x="3061447" y="3275710"/>
            <a:ext cx="612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569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A person reaching for a paper on a table full of paper and sticky notes">
            <a:extLst>
              <a:ext uri="{FF2B5EF4-FFF2-40B4-BE49-F238E27FC236}">
                <a16:creationId xmlns:a16="http://schemas.microsoft.com/office/drawing/2014/main" id="{2340855D-4A1C-3A41-A13C-2067022E7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8778CA-AAD0-4141-87B0-B5C5665C7A2E}"/>
              </a:ext>
            </a:extLst>
          </p:cNvPr>
          <p:cNvSpPr txBox="1">
            <a:spLocks/>
          </p:cNvSpPr>
          <p:nvPr/>
        </p:nvSpPr>
        <p:spPr>
          <a:xfrm>
            <a:off x="625860" y="677885"/>
            <a:ext cx="6619811" cy="893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Fantasy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626A5-FB79-4CFA-AD49-7E26B79C4AE5}"/>
              </a:ext>
            </a:extLst>
          </p:cNvPr>
          <p:cNvSpPr txBox="1">
            <a:spLocks/>
          </p:cNvSpPr>
          <p:nvPr/>
        </p:nvSpPr>
        <p:spPr>
          <a:xfrm>
            <a:off x="465493" y="1571353"/>
            <a:ext cx="6940547" cy="3784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“The Value of Learning is be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“My executives don’t want to see ROI.”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“I’m not measuring at ROI level until I’m forced to.”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“Return on inspiration (ROI) is ok.”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“Return on wows (ROW) is better.”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“Beyond ROI”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“ROI on soft skills is impossible.”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“Return on objectives (ROO) is ok.”</a:t>
            </a:r>
          </a:p>
        </p:txBody>
      </p:sp>
    </p:spTree>
    <p:extLst>
      <p:ext uri="{BB962C8B-B14F-4D97-AF65-F5344CB8AC3E}">
        <p14:creationId xmlns:p14="http://schemas.microsoft.com/office/powerpoint/2010/main" val="14499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5"/>
          <p:cNvSpPr/>
          <p:nvPr/>
        </p:nvSpPr>
        <p:spPr>
          <a:xfrm>
            <a:off x="3646714" y="842682"/>
            <a:ext cx="8545286" cy="5650193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ROI Facts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Arial"/>
            </a:endParaRPr>
          </a:p>
          <a:p>
            <a:pPr marL="5715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Calibri"/>
              <a:buNone/>
              <a:tabLst/>
              <a:defRPr/>
            </a:pPr>
            <a:endParaRPr kumimoji="0" sz="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Implemented in over 70 countries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Most used evaluation system in the world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Endorsed by the United Nations with a UN General Assembly resolution in 2008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Endorsed by 30 federal governments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over 300 healthcare systems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over 150 colleges and universities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three-fourths of Fortune 500 organizations </a:t>
            </a:r>
          </a:p>
        </p:txBody>
      </p:sp>
      <p:sp>
        <p:nvSpPr>
          <p:cNvPr id="912" name="Google Shape;912;p1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5"/>
          <p:cNvSpPr/>
          <p:nvPr/>
        </p:nvSpPr>
        <p:spPr>
          <a:xfrm>
            <a:off x="3646714" y="842682"/>
            <a:ext cx="8545286" cy="5650193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ROI Facts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Arial"/>
            </a:endParaRPr>
          </a:p>
          <a:p>
            <a:pPr marL="5715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Calibri"/>
              <a:buNone/>
              <a:tabLst/>
              <a:defRPr/>
            </a:pPr>
            <a:endParaRPr kumimoji="0" sz="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Used by 40 of the top 50 Best Managed Companies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major foundations such as the Gates Foundation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Supported by over 75 books in 38 languages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Over 400 published case studies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Implemented in all 14 types of organizations, from businesses to government, nonprofits, and school systems.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Used in 22 professional fields ranging from learning and development to innovation and public relations.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2" name="Google Shape;912;p1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12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642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5"/>
          <p:cNvSpPr/>
          <p:nvPr/>
        </p:nvSpPr>
        <p:spPr>
          <a:xfrm>
            <a:off x="0" y="10886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5"/>
          <p:cNvSpPr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5"/>
          <p:cNvSpPr>
            <a:spLocks noGrp="1"/>
          </p:cNvSpPr>
          <p:nvPr>
            <p:ph type="title" idx="4294967295"/>
          </p:nvPr>
        </p:nvSpPr>
        <p:spPr>
          <a:xfrm>
            <a:off x="605811" y="262378"/>
            <a:ext cx="2815491" cy="2769780"/>
          </a:xfrm>
          <a:prstGeom prst="ellipse">
            <a:avLst/>
          </a:prstGeom>
          <a:solidFill>
            <a:srgbClr val="262626"/>
          </a:solidFill>
          <a:ln w="174625" cap="flat" cmpd="thinThick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Measurement Targets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3" name="Google Shape;853;p15"/>
          <p:cNvGraphicFramePr/>
          <p:nvPr/>
        </p:nvGraphicFramePr>
        <p:xfrm>
          <a:off x="4038600" y="1647268"/>
          <a:ext cx="7188175" cy="35601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2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7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5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877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Recommended % of Programs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**Benchmarking %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Reaction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225" marR="125225" marT="62600" marB="626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80%</a:t>
                      </a:r>
                      <a:endParaRPr/>
                    </a:p>
                  </a:txBody>
                  <a:tcPr marL="125225" marR="125225" marT="62600" marB="6260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80-90%</a:t>
                      </a:r>
                      <a:endParaRPr/>
                    </a:p>
                  </a:txBody>
                  <a:tcPr marL="125225" marR="125225" marT="62600" marB="62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70%</a:t>
                      </a:r>
                      <a:endParaRPr/>
                    </a:p>
                  </a:txBody>
                  <a:tcPr marL="125225" marR="125225" marT="62600" marB="6260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/>
                    </a:p>
                  </a:txBody>
                  <a:tcPr marL="125225" marR="125225" marT="62600" marB="626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49%</a:t>
                      </a:r>
                      <a:endParaRPr/>
                    </a:p>
                  </a:txBody>
                  <a:tcPr marL="125225" marR="125225" marT="62600" marB="6260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125225" marR="125225" marT="62600" marB="62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37%</a:t>
                      </a:r>
                      <a:endParaRPr/>
                    </a:p>
                  </a:txBody>
                  <a:tcPr marL="125225" marR="125225" marT="62600" marB="6260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L="125225" marR="125225" marT="62600" marB="626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ROI </a:t>
                      </a:r>
                      <a:endParaRPr/>
                    </a:p>
                  </a:txBody>
                  <a:tcPr marL="125225" marR="125225" marT="62600" marB="62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125225" marR="125225" marT="62600" marB="6260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  <a:endParaRPr/>
                    </a:p>
                  </a:txBody>
                  <a:tcPr marL="125225" marR="125225" marT="62600" marB="6260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54" name="Google Shape;854;p15"/>
          <p:cNvSpPr txBox="1"/>
          <p:nvPr/>
        </p:nvSpPr>
        <p:spPr>
          <a:xfrm>
            <a:off x="4038600" y="901598"/>
            <a:ext cx="71882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*Benchmarking Percentages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855" name="Google Shape;855;p15"/>
          <p:cNvSpPr txBox="1"/>
          <p:nvPr/>
        </p:nvSpPr>
        <p:spPr>
          <a:xfrm>
            <a:off x="4038600" y="5694993"/>
            <a:ext cx="7013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**Benchmarking 2020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856" name="Google Shape;856;p15"/>
          <p:cNvSpPr txBox="1"/>
          <p:nvPr/>
        </p:nvSpPr>
        <p:spPr>
          <a:xfrm>
            <a:off x="4038600" y="5325661"/>
            <a:ext cx="7013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*Percentage of programs evaluated at each level each year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857" name="Google Shape;857;p15"/>
          <p:cNvSpPr txBox="1"/>
          <p:nvPr/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5"/>
          <p:cNvSpPr/>
          <p:nvPr/>
        </p:nvSpPr>
        <p:spPr>
          <a:xfrm>
            <a:off x="4032513" y="4314825"/>
            <a:ext cx="7188201" cy="892521"/>
          </a:xfrm>
          <a:prstGeom prst="rect">
            <a:avLst/>
          </a:prstGeom>
          <a:noFill/>
          <a:ln w="69850" cap="flat" cmpd="sng">
            <a:solidFill>
              <a:srgbClr val="820E2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CB4E5-F43A-614E-AE90-D77BC64B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ROI Must Be Credible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7C65D7-F554-1C4F-9957-656EF3F656D8}"/>
              </a:ext>
            </a:extLst>
          </p:cNvPr>
          <p:cNvSpPr txBox="1"/>
          <p:nvPr/>
        </p:nvSpPr>
        <p:spPr>
          <a:xfrm>
            <a:off x="609600" y="2253344"/>
            <a:ext cx="11100816" cy="4257186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should come from credible sources.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Assumptions are transparent.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Assumptions are conservative.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effects of the program should be isolated from other influences.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Missing impact data has no value.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Extreme data are omitted.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Unsupported claims are omitted.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direct and indirect costs are included in the analysis.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Estimates are adjusted for potential errors in the estimate.</a:t>
            </a:r>
          </a:p>
        </p:txBody>
      </p:sp>
    </p:spTree>
    <p:extLst>
      <p:ext uri="{BB962C8B-B14F-4D97-AF65-F5344CB8AC3E}">
        <p14:creationId xmlns:p14="http://schemas.microsoft.com/office/powerpoint/2010/main" val="339324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A298C-64FB-B147-B087-4164B7B2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94027"/>
            <a:ext cx="3813537" cy="478287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ROI Myths</a:t>
            </a:r>
            <a:endParaRPr lang="en-US" sz="4800" b="1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06114-E7DB-664C-8391-6D037DD66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599607"/>
            <a:ext cx="6682567" cy="5396459"/>
          </a:xfrm>
        </p:spPr>
        <p:txBody>
          <a:bodyPr vert="horz" lIns="91440" tIns="45720" rIns="91440" bIns="45720" numCol="1" rtlCol="0" anchor="ctr">
            <a:normAutofit/>
          </a:bodyPr>
          <a:lstStyle/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No one is using ROI.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ROI takes too long.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ROI is too complicated.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ROI is too difficult.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ROI is inappropriate.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ROI is not needed.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ROI can be used with only 5% of programs.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ROI is too subjective.</a:t>
            </a:r>
          </a:p>
          <a:p>
            <a:pPr marL="3873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ROI is for post-analysis only.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90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alyzing People, Brainstorming, Business">
            <a:extLst>
              <a:ext uri="{FF2B5EF4-FFF2-40B4-BE49-F238E27FC236}">
                <a16:creationId xmlns:a16="http://schemas.microsoft.com/office/drawing/2014/main" id="{5386EC56-9D30-4CC5-8A15-C1FABBB27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984938" cy="3124200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83B32EFE-70E4-40A9-8278-97745DEF1E84}"/>
              </a:ext>
            </a:extLst>
          </p:cNvPr>
          <p:cNvSpPr txBox="1">
            <a:spLocks/>
          </p:cNvSpPr>
          <p:nvPr/>
        </p:nvSpPr>
        <p:spPr>
          <a:xfrm>
            <a:off x="3537469" y="0"/>
            <a:ext cx="7436656" cy="679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ACC8F7-2F91-4685-8FD1-0EFB2E4A027E}"/>
              </a:ext>
            </a:extLst>
          </p:cNvPr>
          <p:cNvSpPr txBox="1"/>
          <p:nvPr/>
        </p:nvSpPr>
        <p:spPr>
          <a:xfrm>
            <a:off x="596900" y="6308209"/>
            <a:ext cx="11460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ROI Institute and ATD research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show that the data CEOs receive are not demonstrating what they want out of their talent investment. (N=96)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D544AA-B6FC-49FD-AAD1-524EDDCBD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497206"/>
              </p:ext>
            </p:extLst>
          </p:nvPr>
        </p:nvGraphicFramePr>
        <p:xfrm>
          <a:off x="3537468" y="1051331"/>
          <a:ext cx="7436657" cy="44362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2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6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Currently Measure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Should Measure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97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Inputs and Indicators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Efficiency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Learning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61%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ROI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Awards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44%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FDAEA2-C5E8-882F-3BB2-0354D375A577}"/>
              </a:ext>
            </a:extLst>
          </p:cNvPr>
          <p:cNvSpPr txBox="1"/>
          <p:nvPr/>
        </p:nvSpPr>
        <p:spPr>
          <a:xfrm>
            <a:off x="5063066" y="217759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CEOs Want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66B39-9916-8C8D-C162-DD0B53D4D8C1}"/>
              </a:ext>
            </a:extLst>
          </p:cNvPr>
          <p:cNvSpPr txBox="1"/>
          <p:nvPr/>
        </p:nvSpPr>
        <p:spPr>
          <a:xfrm>
            <a:off x="4011736" y="5645248"/>
            <a:ext cx="2499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This has changed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EFCF540-4744-1522-53B6-F7DB379FE714}"/>
              </a:ext>
            </a:extLst>
          </p:cNvPr>
          <p:cNvSpPr/>
          <p:nvPr/>
        </p:nvSpPr>
        <p:spPr>
          <a:xfrm rot="19872737">
            <a:off x="5121335" y="5057662"/>
            <a:ext cx="990600" cy="494593"/>
          </a:xfrm>
          <a:prstGeom prst="rightArrow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  <a:ea typeface="MS PGothic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5C472B-079F-06CE-44AA-BDD865F635BE}"/>
              </a:ext>
            </a:extLst>
          </p:cNvPr>
          <p:cNvSpPr txBox="1"/>
          <p:nvPr/>
        </p:nvSpPr>
        <p:spPr>
          <a:xfrm>
            <a:off x="8568266" y="564524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This will not change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B5104C7-5EB6-6EF8-B55D-5E288D99FE5B}"/>
              </a:ext>
            </a:extLst>
          </p:cNvPr>
          <p:cNvSpPr/>
          <p:nvPr/>
        </p:nvSpPr>
        <p:spPr>
          <a:xfrm rot="12781027">
            <a:off x="9298262" y="5117851"/>
            <a:ext cx="978408" cy="484632"/>
          </a:xfrm>
          <a:prstGeom prst="rightArrow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  <a:ea typeface="MS PGothic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487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tanding in a parking lot&#10;&#10;Description automatically generated">
            <a:extLst>
              <a:ext uri="{FF2B5EF4-FFF2-40B4-BE49-F238E27FC236}">
                <a16:creationId xmlns:a16="http://schemas.microsoft.com/office/drawing/2014/main" id="{2ABC8709-62EC-2F46-95E4-4C43015086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9" y="13699"/>
            <a:ext cx="12191980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82BEA-488E-294D-8E47-5139B102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80" y="6479176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11554B-E220-DD4B-89A9-8319D18198CA}"/>
              </a:ext>
            </a:extLst>
          </p:cNvPr>
          <p:cNvSpPr/>
          <p:nvPr/>
        </p:nvSpPr>
        <p:spPr>
          <a:xfrm>
            <a:off x="7239000" y="421276"/>
            <a:ext cx="4664073" cy="60579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2B6AF-5053-DE47-ACAE-5695D1E5D0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0" y="558417"/>
            <a:ext cx="4664073" cy="3060782"/>
          </a:xfr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b="1" dirty="0"/>
              <a:t>Can virtual learning be as effective as </a:t>
            </a:r>
            <a:br>
              <a:rPr lang="en-US" b="1" dirty="0"/>
            </a:br>
            <a:r>
              <a:rPr lang="en-US" b="1" dirty="0"/>
              <a:t>face-to-face learning?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7FB740-0D42-C94C-B474-AB2A82EE47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66005" y="3638837"/>
            <a:ext cx="3765550" cy="1958975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600" dirty="0"/>
              <a:t> Yes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600" dirty="0"/>
              <a:t> No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600" dirty="0"/>
              <a:t> Maybe</a:t>
            </a:r>
          </a:p>
        </p:txBody>
      </p:sp>
    </p:spTree>
    <p:extLst>
      <p:ext uri="{BB962C8B-B14F-4D97-AF65-F5344CB8AC3E}">
        <p14:creationId xmlns:p14="http://schemas.microsoft.com/office/powerpoint/2010/main" val="3005883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E0AE3DD-7363-4710-09EF-E13E1FC11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196" r="22851" b="-3"/>
          <a:stretch/>
        </p:blipFill>
        <p:spPr>
          <a:xfrm>
            <a:off x="7315200" y="645462"/>
            <a:ext cx="4876800" cy="508303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2EC86D-E68C-65B2-AE87-F18143242ECB}"/>
              </a:ext>
            </a:extLst>
          </p:cNvPr>
          <p:cNvSpPr txBox="1"/>
          <p:nvPr/>
        </p:nvSpPr>
        <p:spPr>
          <a:xfrm>
            <a:off x="838200" y="990600"/>
            <a:ext cx="609746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In-Person Learning Usually Delivers More Application and Impact than eLearning and Virtual Learning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582D486-4EED-E984-0DB5-00336C5F6872}"/>
              </a:ext>
            </a:extLst>
          </p:cNvPr>
          <p:cNvSpPr txBox="1">
            <a:spLocks/>
          </p:cNvSpPr>
          <p:nvPr/>
        </p:nvSpPr>
        <p:spPr>
          <a:xfrm>
            <a:off x="1443178" y="4419600"/>
            <a:ext cx="4620584" cy="7754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But it doesn't have to.</a:t>
            </a:r>
          </a:p>
        </p:txBody>
      </p:sp>
    </p:spTree>
    <p:extLst>
      <p:ext uri="{BB962C8B-B14F-4D97-AF65-F5344CB8AC3E}">
        <p14:creationId xmlns:p14="http://schemas.microsoft.com/office/powerpoint/2010/main" val="330140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7EA0EF34-4229-A74C-8499-FD7FF8B7AA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5A6ECE-2FDD-EF46-A203-4ACA8B537295}"/>
              </a:ext>
            </a:extLst>
          </p:cNvPr>
          <p:cNvSpPr/>
          <p:nvPr/>
        </p:nvSpPr>
        <p:spPr>
          <a:xfrm>
            <a:off x="304799" y="400050"/>
            <a:ext cx="5348797" cy="60579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523985E-2092-0947-9A1F-C0CFED3C10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199" y="766483"/>
            <a:ext cx="5043995" cy="19730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400" b="1" dirty="0"/>
              <a:t>What prevents virtual learning from delivering Impact and ROI?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D908C5-8526-6840-9DD3-42C3EF3A8D32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19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9" y="609601"/>
            <a:ext cx="9852809" cy="7619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9F030E6-50D8-48AA-822B-D9011E1ECF64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2E656-DCFA-374E-9073-E35A3E758066}"/>
              </a:ext>
            </a:extLst>
          </p:cNvPr>
          <p:cNvSpPr txBox="1"/>
          <p:nvPr/>
        </p:nvSpPr>
        <p:spPr>
          <a:xfrm>
            <a:off x="571500" y="1371601"/>
            <a:ext cx="9558819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/>
              <a:t>After attending this session, participants should be able to: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Trace the use of ROI in learning.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Identify the five levels of outcomes from a distance learning program.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Describe the steps to measure the impact and ROI.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Cultivate an effective use of ROI.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pic>
        <p:nvPicPr>
          <p:cNvPr id="5" name="Picture 8" descr="http://blog.straightnorth.com/wp-content/uploads/2013/10/measure-roi.jpg">
            <a:extLst>
              <a:ext uri="{FF2B5EF4-FFF2-40B4-BE49-F238E27FC236}">
                <a16:creationId xmlns:a16="http://schemas.microsoft.com/office/drawing/2014/main" id="{CE93C87D-BDE8-584B-8E28-9C7B56D96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876976"/>
            <a:ext cx="6000108" cy="198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58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7EA0EF34-4229-A74C-8499-FD7FF8B7AA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5A6ECE-2FDD-EF46-A203-4ACA8B537295}"/>
              </a:ext>
            </a:extLst>
          </p:cNvPr>
          <p:cNvSpPr/>
          <p:nvPr/>
        </p:nvSpPr>
        <p:spPr>
          <a:xfrm>
            <a:off x="304799" y="400050"/>
            <a:ext cx="5348797" cy="60579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D908C5-8526-6840-9DD3-42C3EF3A8D32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A25D36-492A-8C45-BD81-44F7B444F63D}"/>
              </a:ext>
            </a:extLst>
          </p:cNvPr>
          <p:cNvSpPr txBox="1"/>
          <p:nvPr/>
        </p:nvSpPr>
        <p:spPr>
          <a:xfrm>
            <a:off x="272954" y="609600"/>
            <a:ext cx="5213446" cy="413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Attendance driven.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Multitasking inhibits learning.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Technology breaks down.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Content and experience focus versus performance focus.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Manager support is missing.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Facilitator is missing.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No real consequence.</a:t>
            </a:r>
          </a:p>
          <a:p>
            <a:pPr marL="6858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Not designed to deliver impact.</a:t>
            </a:r>
          </a:p>
        </p:txBody>
      </p:sp>
    </p:spTree>
    <p:extLst>
      <p:ext uri="{BB962C8B-B14F-4D97-AF65-F5344CB8AC3E}">
        <p14:creationId xmlns:p14="http://schemas.microsoft.com/office/powerpoint/2010/main" val="1886230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552" y="365125"/>
            <a:ext cx="5022630" cy="24300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Technology-Based Learning is Here to Stay</a:t>
            </a:r>
            <a:br>
              <a:rPr lang="en-US" sz="4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(The Four C's)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552" y="3054927"/>
            <a:ext cx="5022630" cy="3122036"/>
          </a:xfrm>
        </p:spPr>
        <p:txBody>
          <a:bodyPr vert="horz" lIns="91440" tIns="45720" rIns="91440" bIns="45720" rtlCol="0">
            <a:normAutofit/>
          </a:bodyPr>
          <a:lstStyle/>
          <a:p>
            <a:pPr marL="6286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Convenience </a:t>
            </a:r>
          </a:p>
          <a:p>
            <a:pPr marL="6286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Costs</a:t>
            </a:r>
          </a:p>
          <a:p>
            <a:pPr marL="6286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Culture</a:t>
            </a:r>
          </a:p>
          <a:p>
            <a:pPr marL="6286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Comfort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7B7BD8E-9C84-24E7-7C4A-9B01C5922A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6" r="39423" b="-5"/>
          <a:stretch/>
        </p:blipFill>
        <p:spPr>
          <a:xfrm>
            <a:off x="6083644" y="10"/>
            <a:ext cx="61083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56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8D02D-5B93-2D58-BFBE-8500A9245873}"/>
              </a:ext>
            </a:extLst>
          </p:cNvPr>
          <p:cNvSpPr txBox="1"/>
          <p:nvPr/>
        </p:nvSpPr>
        <p:spPr>
          <a:xfrm>
            <a:off x="914400" y="228600"/>
            <a:ext cx="10363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What Happens if Learning Doesn’t Deliver Impact?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You Have a CRISIS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2B59D0-C1E2-D700-A949-197C96F9F48F}"/>
              </a:ext>
            </a:extLst>
          </p:cNvPr>
          <p:cNvSpPr txBox="1"/>
          <p:nvPr/>
        </p:nvSpPr>
        <p:spPr>
          <a:xfrm>
            <a:off x="2514600" y="2514600"/>
            <a:ext cx="716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ommitment Reduces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espect Diminishes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nvestment Disappears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upport Declines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nfluence Deteriorates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uccessful Client Relationships are Difficult to Develop</a:t>
            </a:r>
          </a:p>
        </p:txBody>
      </p:sp>
    </p:spTree>
    <p:extLst>
      <p:ext uri="{BB962C8B-B14F-4D97-AF65-F5344CB8AC3E}">
        <p14:creationId xmlns:p14="http://schemas.microsoft.com/office/powerpoint/2010/main" val="1478379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sinesswomen writing on glass in meeting">
            <a:extLst>
              <a:ext uri="{FF2B5EF4-FFF2-40B4-BE49-F238E27FC236}">
                <a16:creationId xmlns:a16="http://schemas.microsoft.com/office/drawing/2014/main" id="{63FEEDAA-7759-7D43-A87C-B728A53DAA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2726" y="279"/>
            <a:ext cx="9629274" cy="6857443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99"/>
            <a:ext cx="6754318" cy="6857922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7316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199"/>
            <a:ext cx="5953780" cy="6857922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7316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2B6AF-5053-DE47-ACAE-5695D1E5D0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309478"/>
            <a:ext cx="4419600" cy="2890922"/>
          </a:xfrm>
        </p:spPr>
        <p:txBody>
          <a:bodyPr vert="horz" lIns="73160" tIns="36580" rIns="73160" bIns="36580" rtlCol="0" anchor="ctr">
            <a:normAutofit/>
          </a:bodyPr>
          <a:lstStyle/>
          <a:p>
            <a:pPr defTabSz="731611">
              <a:lnSpc>
                <a:spcPct val="100000"/>
              </a:lnSpc>
            </a:pPr>
            <a:r>
              <a:rPr lang="en-US" sz="4000" b="1" dirty="0"/>
              <a:t>How do we design virtual learning to deliver application, impact, and ROI?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EEA4E81-01AB-5145-877B-5E9CDE153A49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095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©2024 ROI Institute Inc. All Rights Reserved.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B15F9E58-2A47-D54D-99AA-4B6471BC394C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747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8A21492-9489-E443-B287-7660EA3CE772}"/>
              </a:ext>
            </a:extLst>
          </p:cNvPr>
          <p:cNvSpPr txBox="1">
            <a:spLocks/>
          </p:cNvSpPr>
          <p:nvPr/>
        </p:nvSpPr>
        <p:spPr>
          <a:xfrm>
            <a:off x="674237" y="914400"/>
            <a:ext cx="3657600" cy="288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Design for Application and Impact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E43BAFF-4E91-8441-880F-0E987D1A2A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1" t="44021" r="24528" b="16402"/>
          <a:stretch/>
        </p:blipFill>
        <p:spPr>
          <a:xfrm>
            <a:off x="4779831" y="762000"/>
            <a:ext cx="7001413" cy="5410200"/>
          </a:xfrm>
          <a:prstGeom prst="rect">
            <a:avLst/>
          </a:prstGeom>
        </p:spPr>
      </p:pic>
      <p:sp>
        <p:nvSpPr>
          <p:cNvPr id="19" name="Slide Number Placeholder 20">
            <a:extLst>
              <a:ext uri="{FF2B5EF4-FFF2-40B4-BE49-F238E27FC236}">
                <a16:creationId xmlns:a16="http://schemas.microsoft.com/office/drawing/2014/main" id="{D394B5CF-629F-E74B-A930-1EE5C5D54F0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777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1115094-70DD-EE42-A8F5-08F38AF3F95F}"/>
              </a:ext>
            </a:extLst>
          </p:cNvPr>
          <p:cNvSpPr txBox="1">
            <a:spLocks/>
          </p:cNvSpPr>
          <p:nvPr/>
        </p:nvSpPr>
        <p:spPr>
          <a:xfrm>
            <a:off x="533400" y="457201"/>
            <a:ext cx="8915399" cy="724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Key Actions 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BEFORE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the Program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DEA7CC-D20D-1D4C-8D10-7D2E8C7632C2}"/>
              </a:ext>
            </a:extLst>
          </p:cNvPr>
          <p:cNvSpPr txBox="1">
            <a:spLocks/>
          </p:cNvSpPr>
          <p:nvPr/>
        </p:nvSpPr>
        <p:spPr>
          <a:xfrm>
            <a:off x="2233246" y="1528852"/>
            <a:ext cx="9771185" cy="37441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Develop application objectives for participants.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 participants develop customized impact objectives.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performance contracts for application and impact.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Create an application guide to enable and support the application.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Create a job aid to use in the application.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 manager create expectations before the program. </a:t>
            </a:r>
          </a:p>
        </p:txBody>
      </p:sp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DFAB3F76-C250-BA42-BFEF-74765C6E857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05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41ACDA-7E14-874B-8812-F5C2F48C58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438" y="1528852"/>
            <a:ext cx="1422216" cy="1855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59AFD5-620B-7E48-A0D0-0E4C8AF7F1B3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Business woman using notepad">
            <a:extLst>
              <a:ext uri="{FF2B5EF4-FFF2-40B4-BE49-F238E27FC236}">
                <a16:creationId xmlns:a16="http://schemas.microsoft.com/office/drawing/2014/main" id="{219791E7-F2AA-EC45-A351-F30C2B2A91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8475" y="457199"/>
            <a:ext cx="1884788" cy="6142009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9CF0E9E-7958-3A43-A291-53B466F1FAF5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383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1115094-70DD-EE42-A8F5-08F38AF3F95F}"/>
              </a:ext>
            </a:extLst>
          </p:cNvPr>
          <p:cNvSpPr txBox="1">
            <a:spLocks/>
          </p:cNvSpPr>
          <p:nvPr/>
        </p:nvSpPr>
        <p:spPr>
          <a:xfrm>
            <a:off x="528637" y="457201"/>
            <a:ext cx="11201400" cy="741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Key Actions 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DURING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the Program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DEA7CC-D20D-1D4C-8D10-7D2E8C7632C2}"/>
              </a:ext>
            </a:extLst>
          </p:cNvPr>
          <p:cNvSpPr txBox="1">
            <a:spLocks/>
          </p:cNvSpPr>
          <p:nvPr/>
        </p:nvSpPr>
        <p:spPr>
          <a:xfrm>
            <a:off x="2201007" y="1524000"/>
            <a:ext cx="7323993" cy="2590800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action plans to detail application steps.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 action plans presented to the group to increase commitment.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Teach to application and impact.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Review Level 3 and Level 4 follow-up questionnaire in the last learning module.</a:t>
            </a:r>
          </a:p>
        </p:txBody>
      </p:sp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DFAB3F76-C250-BA42-BFEF-74765C6E857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05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339950-D767-0245-8E87-4C88454E26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438" y="1528852"/>
            <a:ext cx="1422216" cy="1855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3B7493-1D17-404B-8FFC-26A5AD719D11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Young casual woman using tablet">
            <a:extLst>
              <a:ext uri="{FF2B5EF4-FFF2-40B4-BE49-F238E27FC236}">
                <a16:creationId xmlns:a16="http://schemas.microsoft.com/office/drawing/2014/main" id="{39825BB3-56B0-8440-BEF4-43AB95043E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7400" y="453330"/>
            <a:ext cx="2043471" cy="6118335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404C503-ADC3-AB42-8C46-FBF8D9C4D3B0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452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1115094-70DD-EE42-A8F5-08F38AF3F95F}"/>
              </a:ext>
            </a:extLst>
          </p:cNvPr>
          <p:cNvSpPr txBox="1">
            <a:spLocks/>
          </p:cNvSpPr>
          <p:nvPr/>
        </p:nvSpPr>
        <p:spPr>
          <a:xfrm>
            <a:off x="533400" y="462611"/>
            <a:ext cx="8305800" cy="680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Key Technology-Enabled Actions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DEA7CC-D20D-1D4C-8D10-7D2E8C7632C2}"/>
              </a:ext>
            </a:extLst>
          </p:cNvPr>
          <p:cNvSpPr txBox="1">
            <a:spLocks/>
          </p:cNvSpPr>
          <p:nvPr/>
        </p:nvSpPr>
        <p:spPr>
          <a:xfrm>
            <a:off x="2236694" y="1528852"/>
            <a:ext cx="7578674" cy="37660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Create coaching videos to use at appropriate times.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apps to encourage and enable the use of content.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social media groups to network for encouragement, support, and enablement.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Post-recorded content reviews.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automated reminders for application and impact.</a:t>
            </a:r>
          </a:p>
        </p:txBody>
      </p:sp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DFAB3F76-C250-BA42-BFEF-74765C6E857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05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7CD5FF-E534-4C4A-A947-C3E5F2EB4B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438" y="1528852"/>
            <a:ext cx="1422216" cy="1855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DE4622-CC36-5F4A-B23D-1001D966E748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Businessman writing on notepad">
            <a:extLst>
              <a:ext uri="{FF2B5EF4-FFF2-40B4-BE49-F238E27FC236}">
                <a16:creationId xmlns:a16="http://schemas.microsoft.com/office/drawing/2014/main" id="{DCA9EAC9-6C45-E943-8F4F-BB0F276A1C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1146" y="457199"/>
            <a:ext cx="1990952" cy="6035675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BAA8EBC-F468-F547-BFD8-AB893F6D1143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343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1115094-70DD-EE42-A8F5-08F38AF3F95F}"/>
              </a:ext>
            </a:extLst>
          </p:cNvPr>
          <p:cNvSpPr txBox="1">
            <a:spLocks/>
          </p:cNvSpPr>
          <p:nvPr/>
        </p:nvSpPr>
        <p:spPr>
          <a:xfrm>
            <a:off x="539599" y="467454"/>
            <a:ext cx="6553199" cy="682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Actions 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AFTER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the Program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DEA7CC-D20D-1D4C-8D10-7D2E8C7632C2}"/>
              </a:ext>
            </a:extLst>
          </p:cNvPr>
          <p:cNvSpPr txBox="1">
            <a:spLocks/>
          </p:cNvSpPr>
          <p:nvPr/>
        </p:nvSpPr>
        <p:spPr>
          <a:xfrm>
            <a:off x="2183395" y="1528852"/>
            <a:ext cx="7420094" cy="3805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Organize a group coaching session after the program.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Collect action plans in a follow-up period.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Organize follow-up sessions to share results.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an on-the-job trainer to support the application.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Provide encouragement from the manager after the program.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Host a lessons-learned meeting after participants have used the content.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Share successes with other participants. </a:t>
            </a:r>
          </a:p>
        </p:txBody>
      </p:sp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DFAB3F76-C250-BA42-BFEF-74765C6E857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05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551C40-92E2-6542-9FF1-C8F6B979FE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438" y="1528852"/>
            <a:ext cx="1422216" cy="1855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4230FE7-5B89-D647-A37A-A31D8DB04DBC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Young businessman using tablet">
            <a:extLst>
              <a:ext uri="{FF2B5EF4-FFF2-40B4-BE49-F238E27FC236}">
                <a16:creationId xmlns:a16="http://schemas.microsoft.com/office/drawing/2014/main" id="{4CE831A7-4A08-A746-95A2-DB2BEA0D38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489" y="457200"/>
            <a:ext cx="2160049" cy="6035675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32CD2A3C-3E49-2D46-B6DB-429385240462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61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33B210EF-2B7B-41F9-8827-21E390172C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F916E9A-0D28-1C4D-8FD8-6D8EE2203A34}"/>
              </a:ext>
            </a:extLst>
          </p:cNvPr>
          <p:cNvSpPr txBox="1">
            <a:spLocks/>
          </p:cNvSpPr>
          <p:nvPr/>
        </p:nvSpPr>
        <p:spPr>
          <a:xfrm>
            <a:off x="3817940" y="602571"/>
            <a:ext cx="6428413" cy="7789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723BB9-4D88-47C9-835F-43E3DDC17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38" y="771939"/>
            <a:ext cx="2600044" cy="3387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99FEE4-85FB-A044-BF7D-5C2AFDA307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" b="1278"/>
          <a:stretch/>
        </p:blipFill>
        <p:spPr>
          <a:xfrm>
            <a:off x="4264819" y="1984043"/>
            <a:ext cx="2412879" cy="3358854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5EE7CE-5FE6-4D6C-83AB-ED4BA0A946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r="715"/>
          <a:stretch/>
        </p:blipFill>
        <p:spPr>
          <a:xfrm>
            <a:off x="7566412" y="4136764"/>
            <a:ext cx="3737060" cy="2118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C8E0D49-5B9F-E94E-B8A6-1DC257032DEB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47B67-AADA-094C-105E-CB835BBC03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732" y="1381482"/>
            <a:ext cx="1564341" cy="156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195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32"/>
          <p:cNvSpPr txBox="1">
            <a:spLocks noGrp="1"/>
          </p:cNvSpPr>
          <p:nvPr>
            <p:ph type="title"/>
          </p:nvPr>
        </p:nvSpPr>
        <p:spPr>
          <a:xfrm>
            <a:off x="2973923" y="342900"/>
            <a:ext cx="9050745" cy="95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Rules for Objectives </a:t>
            </a:r>
            <a:endParaRPr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200" name="Google Shape;1200;p32" descr="A picture containing text, sitting, laptop, open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"/>
          <a:stretch/>
        </p:blipFill>
        <p:spPr>
          <a:xfrm>
            <a:off x="20" y="-1"/>
            <a:ext cx="2743200" cy="6856413"/>
          </a:xfrm>
          <a:custGeom>
            <a:avLst/>
            <a:gdLst/>
            <a:ahLst/>
            <a:cxnLst/>
            <a:rect l="l" t="t" r="r" b="b"/>
            <a:pathLst>
              <a:path w="4143564" h="6856413" extrusionOk="0">
                <a:moveTo>
                  <a:pt x="0" y="0"/>
                </a:moveTo>
                <a:lnTo>
                  <a:pt x="4141667" y="0"/>
                </a:lnTo>
                <a:lnTo>
                  <a:pt x="4141086" y="145208"/>
                </a:lnTo>
                <a:cubicBezTo>
                  <a:pt x="4109790" y="1611281"/>
                  <a:pt x="3796834" y="3077353"/>
                  <a:pt x="4047199" y="4543426"/>
                </a:cubicBezTo>
                <a:cubicBezTo>
                  <a:pt x="4172382" y="5276463"/>
                  <a:pt x="4156734" y="6009499"/>
                  <a:pt x="4105878" y="6742536"/>
                </a:cubicBezTo>
                <a:lnTo>
                  <a:pt x="4096763" y="6856413"/>
                </a:lnTo>
                <a:lnTo>
                  <a:pt x="0" y="685641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01" name="Google Shape;1201;p32"/>
          <p:cNvSpPr txBox="1">
            <a:spLocks noGrp="1"/>
          </p:cNvSpPr>
          <p:nvPr>
            <p:ph type="body" idx="1"/>
          </p:nvPr>
        </p:nvSpPr>
        <p:spPr>
          <a:xfrm>
            <a:off x="2899951" y="1143001"/>
            <a:ext cx="9198685" cy="439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Must be measurable and represent minimum acceptable performance.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Fewer objectives are better than many objectives.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Involve subject-matter experts and key stakeholders. 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Keep them relevant to the situation, program, and key stakeholders.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Create stretch objectives, but make sure they are achievable.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Allow for the flexibility to change as conditions change.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Failure is OK; process improvement is the key.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Objectives are tools for progress, not weapons for performance review.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Most objectives should be time-bound.</a:t>
            </a:r>
            <a:endParaRPr sz="1800" dirty="0"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 dirty="0"/>
              <a:t>Objectives provide the focus for design, development, implementation, and evaluation.</a:t>
            </a:r>
            <a:endParaRPr sz="1800" dirty="0"/>
          </a:p>
        </p:txBody>
      </p:sp>
      <p:sp>
        <p:nvSpPr>
          <p:cNvPr id="1202" name="Google Shape;1202;p32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30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32"/>
          <p:cNvSpPr txBox="1"/>
          <p:nvPr/>
        </p:nvSpPr>
        <p:spPr>
          <a:xfrm>
            <a:off x="2899951" y="5562147"/>
            <a:ext cx="9229725" cy="95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These rules are from a combination of publications: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J. J. Phillips and P. P. Phillips. </a:t>
            </a:r>
            <a:r>
              <a:rPr kumimoji="0" lang="en-US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Beyond Learning Objectives: Develop Measurable Objectives that Link to the Bottom Line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Alexandria, VA: ASTD Press. 2008.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P. P. Phillips and J. J. Phillips. </a:t>
            </a:r>
            <a:r>
              <a:rPr kumimoji="0" lang="en-US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10 Steps to Successful Business Alignment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Alexandria, VA: ASTD Press. 2012.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J. Doerr. </a:t>
            </a:r>
            <a:r>
              <a:rPr kumimoji="0" lang="en-US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Measure What Matters: How Google, Bono, and the Gates Foundation Rock the World with OKRs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New York: Penguin. 2018.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33613B-3C5A-09C0-A547-0A2E2625FEF8}"/>
              </a:ext>
            </a:extLst>
          </p:cNvPr>
          <p:cNvSpPr txBox="1"/>
          <p:nvPr/>
        </p:nvSpPr>
        <p:spPr>
          <a:xfrm>
            <a:off x="0" y="6492875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Workbook page 11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EA9D47-34FA-7540-9C10-D48F01DA7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724" y="2759320"/>
            <a:ext cx="7596554" cy="106124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Instructions: Indicate the level of evaluation at which the objective is aimed.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7A377-BD69-40FB-8684-B684B46E8248}"/>
              </a:ext>
            </a:extLst>
          </p:cNvPr>
          <p:cNvSpPr txBox="1"/>
          <p:nvPr/>
        </p:nvSpPr>
        <p:spPr>
          <a:xfrm>
            <a:off x="3505200" y="3854255"/>
            <a:ext cx="54346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40A2C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Level 1: Reaction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40A2C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Level 2: 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40A2C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Level 3: Application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40A2C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Level 4: Business 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40A2C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Level 5: Return on Investment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C5EAA8F5-6D37-8148-BCFA-3EBEB268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5631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8ECEC6-BF0D-1164-DA9A-8B936B059AA4}"/>
              </a:ext>
            </a:extLst>
          </p:cNvPr>
          <p:cNvSpPr txBox="1"/>
          <p:nvPr/>
        </p:nvSpPr>
        <p:spPr>
          <a:xfrm>
            <a:off x="2819400" y="523519"/>
            <a:ext cx="65532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Exercise: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Matching Evaluation Levels with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590243-A12B-86E9-ED25-65BC5DD1BB29}"/>
              </a:ext>
            </a:extLst>
          </p:cNvPr>
          <p:cNvSpPr txBox="1"/>
          <p:nvPr/>
        </p:nvSpPr>
        <p:spPr>
          <a:xfrm>
            <a:off x="0" y="6492875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Workbook page 11</a:t>
            </a:r>
          </a:p>
        </p:txBody>
      </p:sp>
    </p:spTree>
    <p:extLst>
      <p:ext uri="{BB962C8B-B14F-4D97-AF65-F5344CB8AC3E}">
        <p14:creationId xmlns:p14="http://schemas.microsoft.com/office/powerpoint/2010/main" val="23912557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COLLECT DATA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©2024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C4DFDC54-5CC6-3240-9538-0013ACB7F98E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691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 amt="5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7"/>
          <p:cNvSpPr txBox="1">
            <a:spLocks noGrp="1"/>
          </p:cNvSpPr>
          <p:nvPr>
            <p:ph type="title"/>
          </p:nvPr>
        </p:nvSpPr>
        <p:spPr>
          <a:xfrm>
            <a:off x="2438400" y="304800"/>
            <a:ext cx="73152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4400" b="1" dirty="0">
                <a:latin typeface="Calibri"/>
                <a:ea typeface="Calibri"/>
                <a:cs typeface="Calibri"/>
                <a:sym typeface="Calibri"/>
              </a:rPr>
              <a:t>Make it Credible</a:t>
            </a:r>
            <a:br>
              <a:rPr lang="en-US" sz="54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Measure Results and Calculate ROI</a:t>
            </a:r>
            <a:br>
              <a:rPr lang="en-US" sz="3200" dirty="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3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Design Thinking Principle 6</a:t>
            </a:r>
            <a:br>
              <a:rPr lang="en-US" sz="32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A fixed process and a tool kit</a:t>
            </a:r>
            <a:endParaRPr dirty="0"/>
          </a:p>
        </p:txBody>
      </p:sp>
      <p:sp>
        <p:nvSpPr>
          <p:cNvPr id="1249" name="Google Shape;1249;p37"/>
          <p:cNvSpPr txBox="1"/>
          <p:nvPr/>
        </p:nvSpPr>
        <p:spPr>
          <a:xfrm>
            <a:off x="9448800" y="647746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33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37"/>
          <p:cNvSpPr/>
          <p:nvPr/>
        </p:nvSpPr>
        <p:spPr>
          <a:xfrm>
            <a:off x="990600" y="3700464"/>
            <a:ext cx="5715000" cy="1938992"/>
          </a:xfrm>
          <a:prstGeom prst="rect">
            <a:avLst/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Isolating the effects of the program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Converting Impact data to money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Identifying intangible benefits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Tabulating cost of the program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Calculating ROI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8"/>
          <p:cNvSpPr/>
          <p:nvPr/>
        </p:nvSpPr>
        <p:spPr>
          <a:xfrm>
            <a:off x="493399" y="5770337"/>
            <a:ext cx="40219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*Survey of Users, N = 246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1257" name="Google Shape;1257;p38"/>
          <p:cNvSpPr txBox="1"/>
          <p:nvPr/>
        </p:nvSpPr>
        <p:spPr>
          <a:xfrm>
            <a:off x="790471" y="448860"/>
            <a:ext cx="10611056" cy="94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Isolation Methods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ＭＳ Ｐゴシック" pitchFamily="-111" charset="-128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258" name="Google Shape;1258;p38"/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59" name="Google Shape;1259;p38"/>
          <p:cNvGraphicFramePr/>
          <p:nvPr/>
        </p:nvGraphicFramePr>
        <p:xfrm>
          <a:off x="1343472" y="1370585"/>
          <a:ext cx="9505055" cy="4296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0" name="Google Shape;1260;p38"/>
          <p:cNvSpPr txBox="1">
            <a:spLocks noGrp="1"/>
          </p:cNvSpPr>
          <p:nvPr>
            <p:ph type="sldNum" idx="12"/>
          </p:nvPr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34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1" name="Google Shape;1261;p38" descr="Checkmark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7325" y="4169223"/>
            <a:ext cx="517072" cy="51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38" descr="Checkmark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2586" y="2797624"/>
            <a:ext cx="517072" cy="51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38" descr="Checkmark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2609" y="4580159"/>
            <a:ext cx="517072" cy="517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001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39"/>
          <p:cNvSpPr/>
          <p:nvPr/>
        </p:nvSpPr>
        <p:spPr>
          <a:xfrm>
            <a:off x="351295" y="5876925"/>
            <a:ext cx="40219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*Survey of Users, N = 246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9"/>
          <p:cNvSpPr txBox="1"/>
          <p:nvPr/>
        </p:nvSpPr>
        <p:spPr>
          <a:xfrm>
            <a:off x="1066800" y="446816"/>
            <a:ext cx="9505056" cy="94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Data Conversion Methods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ＭＳ Ｐゴシック" pitchFamily="-111" charset="-128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271" name="Google Shape;1271;p39"/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72" name="Google Shape;1272;p39"/>
          <p:cNvGraphicFramePr/>
          <p:nvPr/>
        </p:nvGraphicFramePr>
        <p:xfrm>
          <a:off x="226630" y="1396261"/>
          <a:ext cx="11614075" cy="448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73" name="Google Shape;1273;p39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35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7432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A298C-64FB-B147-B087-4164B7B2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2" y="378568"/>
            <a:ext cx="12048435" cy="118872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Intangibles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06114-E7DB-664C-8391-6D037DD66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641" y="1700716"/>
            <a:ext cx="10888576" cy="4937590"/>
          </a:xfrm>
        </p:spPr>
        <p:txBody>
          <a:bodyPr numCol="2" anchor="ctr">
            <a:no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Adaptability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Awards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Brand awareness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Career minded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Caring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Collaboration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Communication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Conflicts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Corporate social responsibility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Decisiveness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Engagement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Image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Innovation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Job satisfaction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Leadership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Networking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Organizational climate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Organizational commitment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Reputation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Stress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Talent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Teamwork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CAF307E-F246-3ABA-0167-AFBEFFB61FCB}"/>
              </a:ext>
            </a:extLst>
          </p:cNvPr>
          <p:cNvSpPr txBox="1">
            <a:spLocks/>
          </p:cNvSpPr>
          <p:nvPr/>
        </p:nvSpPr>
        <p:spPr>
          <a:xfrm>
            <a:off x="9441327" y="6492627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271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marcelhuijserphotography.com/img/s9/v94/p1553186704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0246"/>
            <a:ext cx="12192000" cy="692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4"/>
          <p:cNvSpPr txBox="1">
            <a:spLocks/>
          </p:cNvSpPr>
          <p:nvPr/>
        </p:nvSpPr>
        <p:spPr>
          <a:xfrm>
            <a:off x="356459" y="612017"/>
            <a:ext cx="6306973" cy="8674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</a:rPr>
              <a:t>Fully-Loaded Costs</a:t>
            </a:r>
          </a:p>
        </p:txBody>
      </p:sp>
      <p:sp>
        <p:nvSpPr>
          <p:cNvPr id="2" name="Rectangle 1"/>
          <p:cNvSpPr/>
          <p:nvPr/>
        </p:nvSpPr>
        <p:spPr>
          <a:xfrm>
            <a:off x="7932717" y="793218"/>
            <a:ext cx="3626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The process should withstand even the closest scrutiny in terms of its credibility.</a:t>
            </a:r>
          </a:p>
        </p:txBody>
      </p:sp>
      <p:sp>
        <p:nvSpPr>
          <p:cNvPr id="3" name="Rectangle 2"/>
          <p:cNvSpPr/>
          <p:nvPr/>
        </p:nvSpPr>
        <p:spPr>
          <a:xfrm>
            <a:off x="7476304" y="298233"/>
            <a:ext cx="4201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“When in doubt, put it in.”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grpSp>
        <p:nvGrpSpPr>
          <p:cNvPr id="7" name="Group 46">
            <a:extLst>
              <a:ext uri="{FF2B5EF4-FFF2-40B4-BE49-F238E27FC236}">
                <a16:creationId xmlns:a16="http://schemas.microsoft.com/office/drawing/2014/main" id="{F3D176C3-1F45-4108-AE06-CEBA027B51F9}"/>
              </a:ext>
            </a:extLst>
          </p:cNvPr>
          <p:cNvGrpSpPr/>
          <p:nvPr/>
        </p:nvGrpSpPr>
        <p:grpSpPr>
          <a:xfrm rot="20983427">
            <a:off x="6010105" y="3763895"/>
            <a:ext cx="1482535" cy="766924"/>
            <a:chOff x="-12234" y="5650970"/>
            <a:chExt cx="2510188" cy="1177743"/>
          </a:xfrm>
          <a:effectLst/>
        </p:grpSpPr>
        <p:pic>
          <p:nvPicPr>
            <p:cNvPr id="8" name="Picture 12" descr="Related image">
              <a:extLst>
                <a:ext uri="{FF2B5EF4-FFF2-40B4-BE49-F238E27FC236}">
                  <a16:creationId xmlns:a16="http://schemas.microsoft.com/office/drawing/2014/main" id="{A55B3F5E-0E52-4C47-BECE-E0CEA73F1B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95208" l="4590" r="96094">
                          <a14:backgroundMark x1="43457" y1="54583" x2="43457" y2="54583"/>
                        </a14:backgroundRemoval>
                      </a14:imgEffect>
                      <a14:imgEffect>
                        <a14:artisticBlur radius="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12234" y="5650970"/>
              <a:ext cx="2510188" cy="1177743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Image result for atd logo png">
              <a:extLst>
                <a:ext uri="{FF2B5EF4-FFF2-40B4-BE49-F238E27FC236}">
                  <a16:creationId xmlns:a16="http://schemas.microsoft.com/office/drawing/2014/main" id="{0EC2EBE4-6132-4861-A4CF-35B41DC2BA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56293">
              <a:off x="1212475" y="6139921"/>
              <a:ext cx="192315" cy="12453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B5D127B-448D-4363-83D9-B03FCA3A9878}"/>
              </a:ext>
            </a:extLst>
          </p:cNvPr>
          <p:cNvSpPr/>
          <p:nvPr/>
        </p:nvSpPr>
        <p:spPr>
          <a:xfrm rot="10800000">
            <a:off x="391670" y="3327168"/>
            <a:ext cx="5364201" cy="206210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1" name="Group 81">
            <a:extLst>
              <a:ext uri="{FF2B5EF4-FFF2-40B4-BE49-F238E27FC236}">
                <a16:creationId xmlns:a16="http://schemas.microsoft.com/office/drawing/2014/main" id="{3250A543-40AF-42CF-A702-F88DFDE619BD}"/>
              </a:ext>
            </a:extLst>
          </p:cNvPr>
          <p:cNvGrpSpPr/>
          <p:nvPr/>
        </p:nvGrpSpPr>
        <p:grpSpPr>
          <a:xfrm>
            <a:off x="362361" y="2983197"/>
            <a:ext cx="5393510" cy="523220"/>
            <a:chOff x="307975" y="2608664"/>
            <a:chExt cx="4067115" cy="3924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1D1468-5FDE-4E0D-8A6A-59330A429044}"/>
                </a:ext>
              </a:extLst>
            </p:cNvPr>
            <p:cNvSpPr/>
            <p:nvPr/>
          </p:nvSpPr>
          <p:spPr>
            <a:xfrm rot="10800000" flipH="1">
              <a:off x="342946" y="2636325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3FDDEC-3201-46E8-BAA6-E3BC1069DFFD}"/>
                </a:ext>
              </a:extLst>
            </p:cNvPr>
            <p:cNvSpPr/>
            <p:nvPr/>
          </p:nvSpPr>
          <p:spPr>
            <a:xfrm>
              <a:off x="307975" y="2608664"/>
              <a:ext cx="3032334" cy="392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rPr>
                <a:t>	DIRECT</a:t>
              </a:r>
              <a:endPara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E115373-5B46-49AB-BBDC-860D2885C09A}"/>
              </a:ext>
            </a:extLst>
          </p:cNvPr>
          <p:cNvSpPr/>
          <p:nvPr/>
        </p:nvSpPr>
        <p:spPr>
          <a:xfrm>
            <a:off x="630130" y="3649058"/>
            <a:ext cx="6096000" cy="16466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Program materials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Facilitator/Organizer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Facilities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Travel, lodging, meals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000DFE-71FB-450F-B7FC-0105C14122C6}"/>
              </a:ext>
            </a:extLst>
          </p:cNvPr>
          <p:cNvSpPr/>
          <p:nvPr/>
        </p:nvSpPr>
        <p:spPr>
          <a:xfrm rot="10800000">
            <a:off x="6147539" y="3020077"/>
            <a:ext cx="5364201" cy="2369194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6" name="Group 68">
            <a:extLst>
              <a:ext uri="{FF2B5EF4-FFF2-40B4-BE49-F238E27FC236}">
                <a16:creationId xmlns:a16="http://schemas.microsoft.com/office/drawing/2014/main" id="{66B79922-F496-45AC-AB50-3936ED2C6F50}"/>
              </a:ext>
            </a:extLst>
          </p:cNvPr>
          <p:cNvGrpSpPr/>
          <p:nvPr/>
        </p:nvGrpSpPr>
        <p:grpSpPr>
          <a:xfrm>
            <a:off x="6147541" y="2950069"/>
            <a:ext cx="5364199" cy="556347"/>
            <a:chOff x="4655353" y="2621643"/>
            <a:chExt cx="4037670" cy="3924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32A9CA-0186-4528-9DB6-EF78AF4DB2BF}"/>
                </a:ext>
              </a:extLst>
            </p:cNvPr>
            <p:cNvSpPr/>
            <p:nvPr/>
          </p:nvSpPr>
          <p:spPr>
            <a:xfrm rot="10800000" flipH="1">
              <a:off x="4660879" y="2646756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A41A71-31F4-4F13-8A8D-FF116F3DCF73}"/>
                </a:ext>
              </a:extLst>
            </p:cNvPr>
            <p:cNvSpPr/>
            <p:nvPr/>
          </p:nvSpPr>
          <p:spPr>
            <a:xfrm>
              <a:off x="4655353" y="2621643"/>
              <a:ext cx="3032334" cy="392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rPr>
                <a:t>INDIRECT</a:t>
              </a:r>
              <a:endPara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A1259A8-67D6-4ECE-ACC0-187122A9C9A9}"/>
              </a:ext>
            </a:extLst>
          </p:cNvPr>
          <p:cNvSpPr/>
          <p:nvPr/>
        </p:nvSpPr>
        <p:spPr>
          <a:xfrm>
            <a:off x="6104667" y="3394590"/>
            <a:ext cx="55619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Needs assessment (Prorated)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Program development (Prorated)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Participant time (salaries &amp; benefits)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Administrative/overhead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Evaluation</a:t>
            </a: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EC0B80D1-DB4C-3347-889F-3F35C6C58CC1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01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©2024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7F7D7878-08A4-B448-96D2-A57EF0A6E1E4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985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233"/>
          <p:cNvSpPr/>
          <p:nvPr/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233"/>
          <p:cNvSpPr txBox="1"/>
          <p:nvPr/>
        </p:nvSpPr>
        <p:spPr>
          <a:xfrm>
            <a:off x="238915" y="452058"/>
            <a:ext cx="4176464" cy="59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Arial"/>
                <a:cs typeface="Calibri Light" panose="020F0302020204030204" pitchFamily="34" charset="0"/>
                <a:sym typeface="Arial"/>
              </a:rPr>
              <a:t>Whose ROI?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ＭＳ Ｐゴシック" pitchFamily="-111" charset="-128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717" name="Google Shape;1717;p233"/>
          <p:cNvSpPr/>
          <p:nvPr/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8" name="Google Shape;1718;p233"/>
          <p:cNvGrpSpPr/>
          <p:nvPr/>
        </p:nvGrpSpPr>
        <p:grpSpPr>
          <a:xfrm>
            <a:off x="5101966" y="1676400"/>
            <a:ext cx="6676219" cy="6096940"/>
            <a:chOff x="0" y="744"/>
            <a:chExt cx="6676219" cy="6096940"/>
          </a:xfrm>
        </p:grpSpPr>
        <p:cxnSp>
          <p:nvCxnSpPr>
            <p:cNvPr id="1719" name="Google Shape;1719;p233"/>
            <p:cNvCxnSpPr/>
            <p:nvPr/>
          </p:nvCxnSpPr>
          <p:spPr>
            <a:xfrm>
              <a:off x="0" y="744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0" name="Google Shape;1720;p233"/>
            <p:cNvSpPr/>
            <p:nvPr/>
          </p:nvSpPr>
          <p:spPr>
            <a:xfrm>
              <a:off x="0" y="744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1" name="Google Shape;1721;p233"/>
            <p:cNvSpPr txBox="1"/>
            <p:nvPr/>
          </p:nvSpPr>
          <p:spPr>
            <a:xfrm>
              <a:off x="0" y="744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-111" charset="-128"/>
                  <a:cs typeface="Calibri"/>
                </a:rPr>
                <a:t>Learner/Student 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2" name="Google Shape;1722;p233"/>
            <p:cNvCxnSpPr/>
            <p:nvPr/>
          </p:nvCxnSpPr>
          <p:spPr>
            <a:xfrm>
              <a:off x="0" y="871736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3" name="Google Shape;1723;p233"/>
            <p:cNvSpPr/>
            <p:nvPr/>
          </p:nvSpPr>
          <p:spPr>
            <a:xfrm>
              <a:off x="0" y="871736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4" name="Google Shape;1724;p233"/>
            <p:cNvSpPr txBox="1"/>
            <p:nvPr/>
          </p:nvSpPr>
          <p:spPr>
            <a:xfrm>
              <a:off x="0" y="871736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-111" charset="-128"/>
                  <a:cs typeface="Calibri"/>
                </a:rPr>
                <a:t>School/University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5" name="Google Shape;1725;p233"/>
            <p:cNvCxnSpPr/>
            <p:nvPr/>
          </p:nvCxnSpPr>
          <p:spPr>
            <a:xfrm>
              <a:off x="0" y="1742727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6" name="Google Shape;1726;p233"/>
            <p:cNvSpPr/>
            <p:nvPr/>
          </p:nvSpPr>
          <p:spPr>
            <a:xfrm>
              <a:off x="0" y="1742727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7" name="Google Shape;1727;p233"/>
            <p:cNvSpPr txBox="1"/>
            <p:nvPr/>
          </p:nvSpPr>
          <p:spPr>
            <a:xfrm>
              <a:off x="0" y="1742727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-111" charset="-128"/>
                  <a:cs typeface="Calibri"/>
                </a:rPr>
                <a:t>Organization/Employer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8" name="Google Shape;1728;p233"/>
            <p:cNvCxnSpPr/>
            <p:nvPr/>
          </p:nvCxnSpPr>
          <p:spPr>
            <a:xfrm>
              <a:off x="0" y="2613719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9" name="Google Shape;1729;p233"/>
            <p:cNvSpPr/>
            <p:nvPr/>
          </p:nvSpPr>
          <p:spPr>
            <a:xfrm>
              <a:off x="0" y="2613719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0" name="Google Shape;1730;p233"/>
            <p:cNvSpPr txBox="1"/>
            <p:nvPr/>
          </p:nvSpPr>
          <p:spPr>
            <a:xfrm>
              <a:off x="0" y="2613719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-111" charset="-128"/>
                  <a:cs typeface="Calibri"/>
                </a:rPr>
                <a:t>Government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31" name="Google Shape;1731;p233"/>
            <p:cNvCxnSpPr/>
            <p:nvPr/>
          </p:nvCxnSpPr>
          <p:spPr>
            <a:xfrm>
              <a:off x="0" y="3484710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32" name="Google Shape;1732;p233"/>
            <p:cNvSpPr/>
            <p:nvPr/>
          </p:nvSpPr>
          <p:spPr>
            <a:xfrm>
              <a:off x="0" y="3484710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5" name="Google Shape;1735;p233"/>
            <p:cNvSpPr/>
            <p:nvPr/>
          </p:nvSpPr>
          <p:spPr>
            <a:xfrm>
              <a:off x="0" y="4355702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8" name="Google Shape;1738;p233"/>
            <p:cNvSpPr/>
            <p:nvPr/>
          </p:nvSpPr>
          <p:spPr>
            <a:xfrm>
              <a:off x="0" y="5226693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740" name="Google Shape;1740;p233"/>
          <p:cNvSpPr txBox="1">
            <a:spLocks noGrp="1"/>
          </p:cNvSpPr>
          <p:nvPr>
            <p:ph type="sldNum" idx="12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39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12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2" name="Google Shape;712;p5"/>
          <p:cNvGraphicFramePr/>
          <p:nvPr>
            <p:extLst>
              <p:ext uri="{D42A27DB-BD31-4B8C-83A1-F6EECF244321}">
                <p14:modId xmlns:p14="http://schemas.microsoft.com/office/powerpoint/2010/main" val="991237596"/>
              </p:ext>
            </p:extLst>
          </p:nvPr>
        </p:nvGraphicFramePr>
        <p:xfrm>
          <a:off x="1486034" y="708030"/>
          <a:ext cx="10183736" cy="548292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79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4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5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sng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LEVEL</a:t>
                      </a:r>
                      <a:endParaRPr sz="105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sng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ISSUE</a:t>
                      </a:r>
                      <a:endParaRPr sz="105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sng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MEASURES</a:t>
                      </a:r>
                      <a:endParaRPr sz="105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sng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TARGETS</a:t>
                      </a:r>
                      <a:r>
                        <a:rPr lang="en-US" sz="1600" b="1" u="none" strike="noStrike" cap="none" baseline="30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†</a:t>
                      </a:r>
                      <a:endParaRPr sz="105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This is easy</a:t>
                      </a:r>
                      <a:endParaRPr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Always measured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0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Inputs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Volume, Hours, Convenience, Cost</a:t>
                      </a:r>
                      <a:endParaRPr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100%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This is easy</a:t>
                      </a:r>
                      <a:endParaRPr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Almost always measured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1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Reaction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B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*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Relevance, Engaging, </a:t>
                      </a:r>
                      <a:r>
                        <a:rPr lang="en-US" sz="1600" u="none" strike="noStrike" cap="none" dirty="0">
                          <a:solidFill>
                            <a:srgbClr val="B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*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Important, Useful, </a:t>
                      </a:r>
                      <a:r>
                        <a:rPr lang="en-US" sz="1600" u="none" strike="noStrike" cap="none" dirty="0">
                          <a:solidFill>
                            <a:srgbClr val="B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*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New Content, </a:t>
                      </a:r>
                      <a:r>
                        <a:rPr lang="en-US" sz="1600" u="none" strike="noStrike" cap="none" dirty="0">
                          <a:solidFill>
                            <a:srgbClr val="B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*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Intent to Use, </a:t>
                      </a:r>
                      <a:r>
                        <a:rPr lang="en-US" sz="1600" u="none" strike="noStrike" cap="none" dirty="0">
                          <a:solidFill>
                            <a:srgbClr val="B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*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Recommend to Others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100%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Not difficult</a:t>
                      </a:r>
                      <a:endParaRPr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Usually measured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2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Learning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Concepts, Trends, Facts, Contacts, Skills, Competencies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90%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 dirty="0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Possible</a:t>
                      </a:r>
                      <a:endParaRPr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Often measured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3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Application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Use of content, Frequency of Use, Success with Use, Barriers, Enablers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30%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 dirty="0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Not so difficult to connect</a:t>
                      </a:r>
                      <a:endParaRPr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Sometimes measured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4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Impact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Productivity, Time, Quality, Costs, Image, Reputation, Engagement, Compliance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10%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sng" strike="noStrike" cap="none">
                          <a:solidFill>
                            <a:srgbClr val="99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Possible for many programs</a:t>
                      </a:r>
                      <a:endParaRPr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Rarely measured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5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ROI</a:t>
                      </a:r>
                      <a:endParaRPr sz="1600" u="none" strike="noStrike" cap="none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Benefit-Cost Ratio or Return on Investment, Expressed as a Percent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5%</a:t>
                      </a:r>
                      <a:endParaRPr sz="1600" u="none" strike="noStrike" cap="none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13" name="Google Shape;713;p5"/>
          <p:cNvGrpSpPr/>
          <p:nvPr/>
        </p:nvGrpSpPr>
        <p:grpSpPr>
          <a:xfrm>
            <a:off x="5509952" y="1394673"/>
            <a:ext cx="381000" cy="4015934"/>
            <a:chOff x="24894" y="23826"/>
            <a:chExt cx="381000" cy="3348846"/>
          </a:xfrm>
        </p:grpSpPr>
        <p:sp>
          <p:nvSpPr>
            <p:cNvPr id="714" name="Google Shape;714;p5"/>
            <p:cNvSpPr/>
            <p:nvPr/>
          </p:nvSpPr>
          <p:spPr>
            <a:xfrm>
              <a:off x="24894" y="3007547"/>
              <a:ext cx="381000" cy="365125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24894" y="705622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24894" y="1405986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24894" y="2179615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24894" y="23826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915461" y="1926103"/>
            <a:ext cx="524770" cy="1724025"/>
            <a:chOff x="339475" y="2026707"/>
            <a:chExt cx="524770" cy="1724025"/>
          </a:xfrm>
        </p:grpSpPr>
        <p:sp>
          <p:nvSpPr>
            <p:cNvPr id="720" name="Google Shape;720;p5"/>
            <p:cNvSpPr/>
            <p:nvPr/>
          </p:nvSpPr>
          <p:spPr>
            <a:xfrm flipH="1">
              <a:off x="468957" y="2026707"/>
              <a:ext cx="395288" cy="172402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5"/>
            <p:cNvSpPr txBox="1"/>
            <p:nvPr/>
          </p:nvSpPr>
          <p:spPr>
            <a:xfrm rot="-5400000">
              <a:off x="-127250" y="2690722"/>
              <a:ext cx="1201738" cy="268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*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Can predict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5"/>
          <p:cNvGrpSpPr/>
          <p:nvPr/>
        </p:nvGrpSpPr>
        <p:grpSpPr>
          <a:xfrm>
            <a:off x="809771" y="4578507"/>
            <a:ext cx="641385" cy="1514475"/>
            <a:chOff x="68335" y="3803649"/>
            <a:chExt cx="641385" cy="1514475"/>
          </a:xfrm>
        </p:grpSpPr>
        <p:sp>
          <p:nvSpPr>
            <p:cNvPr id="723" name="Google Shape;723;p5"/>
            <p:cNvSpPr/>
            <p:nvPr/>
          </p:nvSpPr>
          <p:spPr>
            <a:xfrm flipH="1">
              <a:off x="314434" y="3803649"/>
              <a:ext cx="395287" cy="151447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5"/>
            <p:cNvSpPr txBox="1"/>
            <p:nvPr/>
          </p:nvSpPr>
          <p:spPr>
            <a:xfrm rot="-5400000">
              <a:off x="-239278" y="4315299"/>
              <a:ext cx="1137515" cy="522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Executives prefer 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5" name="Google Shape;725;p5"/>
          <p:cNvSpPr txBox="1"/>
          <p:nvPr/>
        </p:nvSpPr>
        <p:spPr>
          <a:xfrm>
            <a:off x="522229" y="6208790"/>
            <a:ext cx="8429625" cy="2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†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Best Practice: Percent of Programs Evaluated at this level each year.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6" name="Google Shape;726;p5"/>
          <p:cNvGrpSpPr/>
          <p:nvPr/>
        </p:nvGrpSpPr>
        <p:grpSpPr>
          <a:xfrm>
            <a:off x="6058034" y="4150720"/>
            <a:ext cx="2769146" cy="480557"/>
            <a:chOff x="4496808" y="4115317"/>
            <a:chExt cx="2513052" cy="480557"/>
          </a:xfrm>
        </p:grpSpPr>
        <p:cxnSp>
          <p:nvCxnSpPr>
            <p:cNvPr id="727" name="Google Shape;727;p5"/>
            <p:cNvCxnSpPr/>
            <p:nvPr/>
          </p:nvCxnSpPr>
          <p:spPr>
            <a:xfrm flipH="1">
              <a:off x="4496808" y="4478188"/>
              <a:ext cx="210224" cy="117686"/>
            </a:xfrm>
            <a:prstGeom prst="straightConnector1">
              <a:avLst/>
            </a:prstGeom>
            <a:noFill/>
            <a:ln w="38100" cap="flat" cmpd="sng">
              <a:solidFill>
                <a:srgbClr val="99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728" name="Google Shape;728;p5"/>
            <p:cNvSpPr/>
            <p:nvPr/>
          </p:nvSpPr>
          <p:spPr>
            <a:xfrm>
              <a:off x="4707032" y="4115317"/>
              <a:ext cx="2302828" cy="304800"/>
            </a:xfrm>
            <a:prstGeom prst="roundRect">
              <a:avLst>
                <a:gd name="adj" fmla="val 16667"/>
              </a:avLst>
            </a:prstGeom>
            <a:solidFill>
              <a:srgbClr val="990000"/>
            </a:solidFill>
            <a:ln w="1905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Calibri"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Must take a step to isolate the effects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729" name="Google Shape;729;p5"/>
          <p:cNvSpPr/>
          <p:nvPr/>
        </p:nvSpPr>
        <p:spPr>
          <a:xfrm>
            <a:off x="1486034" y="0"/>
            <a:ext cx="9144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The Value Chain is Always There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730" name="Google Shape;730;p5"/>
          <p:cNvSpPr/>
          <p:nvPr/>
        </p:nvSpPr>
        <p:spPr>
          <a:xfrm>
            <a:off x="1935154" y="82972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1" name="Google Shape;731;p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0B190F-A5E0-1BE7-B722-C7A434855750}"/>
              </a:ext>
            </a:extLst>
          </p:cNvPr>
          <p:cNvSpPr txBox="1"/>
          <p:nvPr/>
        </p:nvSpPr>
        <p:spPr>
          <a:xfrm>
            <a:off x="152400" y="6553200"/>
            <a:ext cx="8301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©2024 ROI Institute Inc.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 Rights Reserved.</a:t>
            </a:r>
          </a:p>
        </p:txBody>
      </p:sp>
      <p:pic>
        <p:nvPicPr>
          <p:cNvPr id="3" name="Picture 2" descr="INSTITI ">
            <a:extLst>
              <a:ext uri="{FF2B5EF4-FFF2-40B4-BE49-F238E27FC236}">
                <a16:creationId xmlns:a16="http://schemas.microsoft.com/office/drawing/2014/main" id="{46A2F744-8235-82E6-265D-18969D749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5962" y="6377115"/>
            <a:ext cx="2458787" cy="35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culator, pen, compass, money and a paper with graphs printed on it">
            <a:extLst>
              <a:ext uri="{FF2B5EF4-FFF2-40B4-BE49-F238E27FC236}">
                <a16:creationId xmlns:a16="http://schemas.microsoft.com/office/drawing/2014/main" id="{F256C4C1-DC52-D6C7-8A69-6F837EE749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90" r="25579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3BFC0A-D8B6-FF82-B675-ABA2388E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036" y="468457"/>
            <a:ext cx="5464968" cy="1066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cs typeface="Calibri Light"/>
              </a:rPr>
              <a:t>Cost Savings ROI 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83A8B-FA47-044D-EAAF-8C9DD4943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0" y="1524001"/>
            <a:ext cx="6141720" cy="334286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27965" indent="-227965"/>
            <a:r>
              <a:rPr lang="en-US" sz="2400" dirty="0">
                <a:cs typeface="Calibri"/>
              </a:rPr>
              <a:t>When it’s difficult to convert impact to money</a:t>
            </a:r>
          </a:p>
          <a:p>
            <a:pPr marL="227965" indent="-227965"/>
            <a:r>
              <a:rPr lang="en-US" sz="2400" dirty="0">
                <a:cs typeface="Calibri"/>
              </a:rPr>
              <a:t>When a lower-cost option is available </a:t>
            </a:r>
          </a:p>
          <a:p>
            <a:pPr marL="227965" indent="-227965"/>
            <a:r>
              <a:rPr lang="en-US" sz="2400" dirty="0">
                <a:cs typeface="Calibri"/>
              </a:rPr>
              <a:t>When you want to know the ROI of the lower-cost option</a:t>
            </a: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Benefits = Cost Differential </a:t>
            </a: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Cost = Cost of New Option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2ACEC-0A24-21A6-18C4-ABCA052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78899" y="6483163"/>
            <a:ext cx="32004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4C9FB84-33A4-CF45-BAA2-BC996DBF21D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7D7744-7E02-25A7-CE6F-CF9C5D84906E}"/>
              </a:ext>
            </a:extLst>
          </p:cNvPr>
          <p:cNvSpPr txBox="1"/>
          <p:nvPr/>
        </p:nvSpPr>
        <p:spPr>
          <a:xfrm>
            <a:off x="7250042" y="5212561"/>
            <a:ext cx="24614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Benefits – Cost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       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3178EA-F421-7360-CC36-FB39BCB78EF4}"/>
              </a:ext>
            </a:extLst>
          </p:cNvPr>
          <p:cNvSpPr txBox="1"/>
          <p:nvPr/>
        </p:nvSpPr>
        <p:spPr>
          <a:xfrm>
            <a:off x="6353813" y="5333999"/>
            <a:ext cx="10189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ROI =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465F04-444A-864A-BCCD-516B263B2FF8}"/>
              </a:ext>
            </a:extLst>
          </p:cNvPr>
          <p:cNvSpPr txBox="1"/>
          <p:nvPr/>
        </p:nvSpPr>
        <p:spPr>
          <a:xfrm>
            <a:off x="9212646" y="5333998"/>
            <a:ext cx="14501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x 100 = %</a:t>
            </a:r>
          </a:p>
        </p:txBody>
      </p:sp>
    </p:spTree>
    <p:extLst>
      <p:ext uri="{BB962C8B-B14F-4D97-AF65-F5344CB8AC3E}">
        <p14:creationId xmlns:p14="http://schemas.microsoft.com/office/powerpoint/2010/main" val="32214958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4"/>
          <p:cNvSpPr/>
          <p:nvPr/>
        </p:nvSpPr>
        <p:spPr>
          <a:xfrm>
            <a:off x="1866900" y="1828800"/>
            <a:ext cx="84582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alibri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Tell the Story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Communicate Results to Key Stakeholders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tabLst/>
              <a:defRPr/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Thinking Principle 7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storytelling process to inspire senior executives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2" name="Google Shape;1342;p44"/>
          <p:cNvSpPr txBox="1"/>
          <p:nvPr/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  <a:tabLst/>
                <a:defRPr/>
              </a:pPr>
              <a:t>41</a:t>
            </a:fld>
            <a:endParaRPr kumimoji="0" sz="1051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3" name="Google Shape;1343;p4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44"/>
          <p:cNvSpPr/>
          <p:nvPr/>
        </p:nvSpPr>
        <p:spPr>
          <a:xfrm>
            <a:off x="6934200" y="3538050"/>
            <a:ext cx="3733800" cy="214417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Define audience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why they need it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Select method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Move quickly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Consider one-page summary  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5" name="Google Shape;1345;p44"/>
          <p:cNvSpPr txBox="1">
            <a:spLocks noGrp="1"/>
          </p:cNvSpPr>
          <p:nvPr>
            <p:ph type="sldNum" idx="12"/>
          </p:nvPr>
        </p:nvSpPr>
        <p:spPr>
          <a:xfrm>
            <a:off x="9427464" y="64776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41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6"/>
          <p:cNvSpPr/>
          <p:nvPr/>
        </p:nvSpPr>
        <p:spPr>
          <a:xfrm>
            <a:off x="4219094" y="582998"/>
            <a:ext cx="6629400" cy="233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 Black Box Thinking to Increase Funding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Thinking Principle 8 </a:t>
            </a:r>
            <a:b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new competitive logic of business strategy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grpSp>
        <p:nvGrpSpPr>
          <p:cNvPr id="1364" name="Google Shape;1364;p46"/>
          <p:cNvGrpSpPr/>
          <p:nvPr/>
        </p:nvGrpSpPr>
        <p:grpSpPr>
          <a:xfrm>
            <a:off x="3951131" y="3429000"/>
            <a:ext cx="7162801" cy="1811495"/>
            <a:chOff x="555602" y="3386397"/>
            <a:chExt cx="8032799" cy="2415326"/>
          </a:xfrm>
        </p:grpSpPr>
        <p:grpSp>
          <p:nvGrpSpPr>
            <p:cNvPr id="1365" name="Google Shape;1365;p46"/>
            <p:cNvGrpSpPr/>
            <p:nvPr/>
          </p:nvGrpSpPr>
          <p:grpSpPr>
            <a:xfrm>
              <a:off x="555602" y="3386397"/>
              <a:ext cx="8032796" cy="1236493"/>
              <a:chOff x="606761" y="3671169"/>
              <a:chExt cx="8032796" cy="1236493"/>
            </a:xfrm>
          </p:grpSpPr>
          <p:sp>
            <p:nvSpPr>
              <p:cNvPr id="1366" name="Google Shape;1366;p46"/>
              <p:cNvSpPr/>
              <p:nvPr/>
            </p:nvSpPr>
            <p:spPr>
              <a:xfrm>
                <a:off x="2653394" y="3722869"/>
                <a:ext cx="914400" cy="118479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850000"/>
                  </a:gs>
                  <a:gs pos="100000">
                    <a:srgbClr val="D9A8A8"/>
                  </a:gs>
                </a:gsLst>
                <a:lin ang="16200000" scaled="0"/>
              </a:gradFill>
              <a:ln w="9525" cap="flat" cmpd="sng">
                <a:solidFill>
                  <a:srgbClr val="73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Calibri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46"/>
              <p:cNvSpPr/>
              <p:nvPr/>
            </p:nvSpPr>
            <p:spPr>
              <a:xfrm>
                <a:off x="5681362" y="3671169"/>
                <a:ext cx="914400" cy="118479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850000"/>
                  </a:gs>
                  <a:gs pos="100000">
                    <a:srgbClr val="D9A8A8"/>
                  </a:gs>
                </a:gsLst>
                <a:lin ang="16200000" scaled="0"/>
              </a:gradFill>
              <a:ln w="9525" cap="flat" cmpd="sng">
                <a:solidFill>
                  <a:srgbClr val="73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Calibri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68" name="Google Shape;1368;p46"/>
              <p:cNvGrpSpPr/>
              <p:nvPr/>
            </p:nvGrpSpPr>
            <p:grpSpPr>
              <a:xfrm>
                <a:off x="606761" y="3921677"/>
                <a:ext cx="1976861" cy="707310"/>
                <a:chOff x="-427607" y="848957"/>
                <a:chExt cx="1678811" cy="707310"/>
              </a:xfrm>
            </p:grpSpPr>
            <p:sp>
              <p:nvSpPr>
                <p:cNvPr id="1369" name="Google Shape;1369;p46"/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>
                  <a:solidFill>
                    <a:srgbClr val="54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Calibri"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0" name="Google Shape;1370;p46"/>
                <p:cNvSpPr txBox="1"/>
                <p:nvPr/>
              </p:nvSpPr>
              <p:spPr>
                <a:xfrm>
                  <a:off x="-427607" y="956393"/>
                  <a:ext cx="1676400" cy="49244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1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Calibri"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rPr>
                    <a:t>EVALUATION</a:t>
                  </a: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 pitchFamily="-111" charset="-128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71" name="Google Shape;1371;p46"/>
              <p:cNvSpPr/>
              <p:nvPr/>
            </p:nvSpPr>
            <p:spPr>
              <a:xfrm>
                <a:off x="3637566" y="3909911"/>
                <a:ext cx="1974022" cy="707310"/>
              </a:xfrm>
              <a:prstGeom prst="rect">
                <a:avLst/>
              </a:prstGeom>
              <a:solidFill>
                <a:srgbClr val="740000"/>
              </a:solidFill>
              <a:ln w="25400" cap="flat" cmpd="sng">
                <a:solidFill>
                  <a:srgbClr val="54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Calibri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46"/>
              <p:cNvSpPr txBox="1"/>
              <p:nvPr/>
            </p:nvSpPr>
            <p:spPr>
              <a:xfrm>
                <a:off x="3637568" y="4029113"/>
                <a:ext cx="1974023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1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OPTIMIZATION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-111" charset="-128"/>
                  <a:cs typeface="Arial"/>
                  <a:sym typeface="Arial"/>
                </a:endParaRPr>
              </a:p>
            </p:txBody>
          </p:sp>
          <p:grpSp>
            <p:nvGrpSpPr>
              <p:cNvPr id="1373" name="Google Shape;1373;p46"/>
              <p:cNvGrpSpPr/>
              <p:nvPr/>
            </p:nvGrpSpPr>
            <p:grpSpPr>
              <a:xfrm>
                <a:off x="6665535" y="3909911"/>
                <a:ext cx="1974022" cy="707310"/>
                <a:chOff x="-425196" y="848957"/>
                <a:chExt cx="1676400" cy="707310"/>
              </a:xfrm>
            </p:grpSpPr>
            <p:sp>
              <p:nvSpPr>
                <p:cNvPr id="1374" name="Google Shape;1374;p46"/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>
                  <a:solidFill>
                    <a:srgbClr val="54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Calibri"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5" name="Google Shape;1375;p46"/>
                <p:cNvSpPr txBox="1"/>
                <p:nvPr/>
              </p:nvSpPr>
              <p:spPr>
                <a:xfrm>
                  <a:off x="-425196" y="968158"/>
                  <a:ext cx="1676400" cy="492442"/>
                </a:xfrm>
                <a:prstGeom prst="rect">
                  <a:avLst/>
                </a:prstGeom>
                <a:solidFill>
                  <a:srgbClr val="74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1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Calibri"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rPr>
                    <a:t>ALLOCATION</a:t>
                  </a: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 pitchFamily="-111" charset="-128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76" name="Google Shape;1376;p46"/>
            <p:cNvSpPr txBox="1"/>
            <p:nvPr/>
          </p:nvSpPr>
          <p:spPr>
            <a:xfrm>
              <a:off x="555602" y="4365433"/>
              <a:ext cx="1974023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Measure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1377" name="Google Shape;1377;p46"/>
            <p:cNvSpPr txBox="1"/>
            <p:nvPr/>
          </p:nvSpPr>
          <p:spPr>
            <a:xfrm>
              <a:off x="3586407" y="4327921"/>
              <a:ext cx="1974023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Improve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1378" name="Google Shape;1378;p46"/>
            <p:cNvSpPr txBox="1"/>
            <p:nvPr/>
          </p:nvSpPr>
          <p:spPr>
            <a:xfrm>
              <a:off x="6664258" y="4327919"/>
              <a:ext cx="1924143" cy="77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</p:grpSp>
      <p:sp>
        <p:nvSpPr>
          <p:cNvPr id="1379" name="Google Shape;1379;p46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42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"/>
          <p:cNvSpPr txBox="1">
            <a:spLocks noGrp="1"/>
          </p:cNvSpPr>
          <p:nvPr>
            <p:ph type="title"/>
          </p:nvPr>
        </p:nvSpPr>
        <p:spPr>
          <a:xfrm>
            <a:off x="521746" y="457200"/>
            <a:ext cx="5724879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General Accounting Program at Qassim University</a:t>
            </a:r>
          </a:p>
        </p:txBody>
      </p:sp>
      <p:sp>
        <p:nvSpPr>
          <p:cNvPr id="529" name="Google Shape;529;p7"/>
          <p:cNvSpPr txBox="1"/>
          <p:nvPr/>
        </p:nvSpPr>
        <p:spPr>
          <a:xfrm>
            <a:off x="521746" y="2514600"/>
            <a:ext cx="6061034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What are the impact measures for this program?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How would you validate that these are correct?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How would you determine if this is the right solution?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Whose ROI should you pursue? The student’s ROI, the University’s ROI, the employer’s ROI, the government’s ROI? Explain.</a:t>
            </a:r>
          </a:p>
        </p:txBody>
      </p:sp>
      <p:sp>
        <p:nvSpPr>
          <p:cNvPr id="530" name="Google Shape;530;p7"/>
          <p:cNvSpPr/>
          <p:nvPr/>
        </p:nvSpPr>
        <p:spPr>
          <a:xfrm flipH="1">
            <a:off x="6582780" y="-2008"/>
            <a:ext cx="5609220" cy="5840278"/>
          </a:xfrm>
          <a:custGeom>
            <a:avLst/>
            <a:gdLst/>
            <a:ahLst/>
            <a:cxnLst/>
            <a:rect l="l" t="t" r="r" b="b"/>
            <a:pathLst>
              <a:path w="5609220" h="5840278" extrusionOk="0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1" name="Google Shape;531;p7" descr="Woman using laptop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" t="36" r="33065" b="-436"/>
          <a:stretch/>
        </p:blipFill>
        <p:spPr>
          <a:xfrm>
            <a:off x="6750141" y="0"/>
            <a:ext cx="5441859" cy="5715000"/>
          </a:xfrm>
          <a:custGeom>
            <a:avLst/>
            <a:gdLst/>
            <a:ahLst/>
            <a:cxnLst/>
            <a:rect l="l" t="t" r="r" b="b"/>
            <a:pathLst>
              <a:path w="5441859" h="5654940" extrusionOk="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32" name="Google Shape;532;p7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43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7B2A83C9-1962-A44F-898D-71FD7665B849}"/>
              </a:ext>
            </a:extLst>
          </p:cNvPr>
          <p:cNvSpPr/>
          <p:nvPr/>
        </p:nvSpPr>
        <p:spPr>
          <a:xfrm>
            <a:off x="1066800" y="2261896"/>
            <a:ext cx="2400338" cy="2347200"/>
          </a:xfrm>
          <a:prstGeom prst="ellipse">
            <a:avLst/>
          </a:prstGeom>
          <a:solidFill>
            <a:srgbClr val="820E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DC086-9FC5-1A40-810C-971E04468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343322"/>
            <a:ext cx="11010711" cy="89717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Cost vs. Investment Perception: The Reality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3F5BDA-3137-44B0-A0EE-060B17DD0B57}"/>
              </a:ext>
            </a:extLst>
          </p:cNvPr>
          <p:cNvSpPr/>
          <p:nvPr/>
        </p:nvSpPr>
        <p:spPr>
          <a:xfrm>
            <a:off x="0" y="6205528"/>
            <a:ext cx="12192000" cy="646331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FC77F9-9366-48EC-9E7A-4A994684D734}"/>
              </a:ext>
            </a:extLst>
          </p:cNvPr>
          <p:cNvSpPr txBox="1"/>
          <p:nvPr/>
        </p:nvSpPr>
        <p:spPr>
          <a:xfrm>
            <a:off x="619762" y="5515578"/>
            <a:ext cx="1030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Arial" charset="0"/>
              </a:rPr>
              <a:t>How do your leaders view your projects?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1D99EDC6-006B-4541-95D5-5A442D70284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 descr="Arrow: Slight curve">
            <a:extLst>
              <a:ext uri="{FF2B5EF4-FFF2-40B4-BE49-F238E27FC236}">
                <a16:creationId xmlns:a16="http://schemas.microsoft.com/office/drawing/2014/main" id="{EE6A9FE5-344C-6B47-A1F7-EF0065A301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02038">
            <a:off x="3449354" y="4293638"/>
            <a:ext cx="914400" cy="914400"/>
          </a:xfrm>
          <a:prstGeom prst="rect">
            <a:avLst/>
          </a:prstGeom>
        </p:spPr>
      </p:pic>
      <p:pic>
        <p:nvPicPr>
          <p:cNvPr id="13" name="Graphic 12" descr="Arrow: Clockwise curve">
            <a:extLst>
              <a:ext uri="{FF2B5EF4-FFF2-40B4-BE49-F238E27FC236}">
                <a16:creationId xmlns:a16="http://schemas.microsoft.com/office/drawing/2014/main" id="{BFB7D41E-BB94-D647-AFA7-40B59188C5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960005">
            <a:off x="3433461" y="2269488"/>
            <a:ext cx="914400" cy="9144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B7C146A-3DE4-9C4A-A5F5-4C545339AB5B}"/>
              </a:ext>
            </a:extLst>
          </p:cNvPr>
          <p:cNvGrpSpPr/>
          <p:nvPr/>
        </p:nvGrpSpPr>
        <p:grpSpPr>
          <a:xfrm>
            <a:off x="6248400" y="2438400"/>
            <a:ext cx="214312" cy="2209800"/>
            <a:chOff x="6283538" y="2548943"/>
            <a:chExt cx="214312" cy="220980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6CE40BB-4F88-B841-97EA-6890BFDE74C7}"/>
                </a:ext>
              </a:extLst>
            </p:cNvPr>
            <p:cNvCxnSpPr/>
            <p:nvPr/>
          </p:nvCxnSpPr>
          <p:spPr>
            <a:xfrm>
              <a:off x="6283538" y="2548943"/>
              <a:ext cx="2143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91B7362-7A94-DC4A-B8E2-6A02B9EC2AC2}"/>
                </a:ext>
              </a:extLst>
            </p:cNvPr>
            <p:cNvCxnSpPr/>
            <p:nvPr/>
          </p:nvCxnSpPr>
          <p:spPr>
            <a:xfrm>
              <a:off x="6283538" y="4758743"/>
              <a:ext cx="214312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8CDA11C3-376C-E642-9D03-3CEA5CE0EF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1532932"/>
          <a:ext cx="11544111" cy="379213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87827">
                  <a:extLst>
                    <a:ext uri="{9D8B030D-6E8A-4147-A177-3AD203B41FA5}">
                      <a16:colId xmlns:a16="http://schemas.microsoft.com/office/drawing/2014/main" val="3716985706"/>
                    </a:ext>
                  </a:extLst>
                </a:gridCol>
                <a:gridCol w="1704341">
                  <a:extLst>
                    <a:ext uri="{9D8B030D-6E8A-4147-A177-3AD203B41FA5}">
                      <a16:colId xmlns:a16="http://schemas.microsoft.com/office/drawing/2014/main" val="2223621489"/>
                    </a:ext>
                  </a:extLst>
                </a:gridCol>
                <a:gridCol w="323536">
                  <a:extLst>
                    <a:ext uri="{9D8B030D-6E8A-4147-A177-3AD203B41FA5}">
                      <a16:colId xmlns:a16="http://schemas.microsoft.com/office/drawing/2014/main" val="4224071503"/>
                    </a:ext>
                  </a:extLst>
                </a:gridCol>
                <a:gridCol w="1848414">
                  <a:extLst>
                    <a:ext uri="{9D8B030D-6E8A-4147-A177-3AD203B41FA5}">
                      <a16:colId xmlns:a16="http://schemas.microsoft.com/office/drawing/2014/main" val="2585162954"/>
                    </a:ext>
                  </a:extLst>
                </a:gridCol>
                <a:gridCol w="308070">
                  <a:extLst>
                    <a:ext uri="{9D8B030D-6E8A-4147-A177-3AD203B41FA5}">
                      <a16:colId xmlns:a16="http://schemas.microsoft.com/office/drawing/2014/main" val="879390137"/>
                    </a:ext>
                  </a:extLst>
                </a:gridCol>
                <a:gridCol w="2871923">
                  <a:extLst>
                    <a:ext uri="{9D8B030D-6E8A-4147-A177-3AD203B41FA5}">
                      <a16:colId xmlns:a16="http://schemas.microsoft.com/office/drawing/2014/main" val="51354346"/>
                    </a:ext>
                  </a:extLst>
                </a:gridCol>
              </a:tblGrid>
              <a:tr h="2620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820E2E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Perception</a:t>
                      </a:r>
                      <a:endParaRPr lang="en-US" sz="2000" b="1" dirty="0">
                        <a:solidFill>
                          <a:srgbClr val="820E2E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820E2E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Actions</a:t>
                      </a:r>
                      <a:endParaRPr lang="en-US" sz="2000" b="1" dirty="0">
                        <a:solidFill>
                          <a:srgbClr val="820E2E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820E2E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rgbClr val="820E2E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820E2E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Consequences</a:t>
                      </a:r>
                      <a:endParaRPr lang="en-US" sz="2000" b="1" dirty="0">
                        <a:solidFill>
                          <a:srgbClr val="820E2E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102508"/>
                  </a:ext>
                </a:extLst>
              </a:tr>
              <a:tr h="11488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It’s a cost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Control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Reduce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Eliminate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Partnerships are rare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Influence diminishes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 is lost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 is curtailed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41007"/>
                  </a:ext>
                </a:extLst>
              </a:tr>
              <a:tr h="8733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Executive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Perception of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Projects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632549"/>
                  </a:ext>
                </a:extLst>
              </a:tr>
              <a:tr h="145452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It’s an investment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Maintain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Enhance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Protect it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 partnerships flourish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Client relationships improve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seat at the table is earned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 is easier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027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425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6" name="Google Shape;1616;p39" descr="A person wearing a suit and ti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1"/>
            <a:ext cx="12191980" cy="3556946"/>
          </a:xfrm>
          <a:custGeom>
            <a:avLst/>
            <a:gdLst/>
            <a:ahLst/>
            <a:cxnLst/>
            <a:rect l="l" t="t" r="r" b="b"/>
            <a:pathLst>
              <a:path w="12192000" h="3692092" extrusionOk="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617" name="Google Shape;1617;p39"/>
          <p:cNvSpPr txBox="1"/>
          <p:nvPr/>
        </p:nvSpPr>
        <p:spPr>
          <a:xfrm>
            <a:off x="3537803" y="3698777"/>
            <a:ext cx="7637454" cy="1789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Scan the QR code or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  <a:hlinkClick r:id="rId4"/>
              </a:rPr>
              <a:t>click here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access resources from today’s session.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F17DBA-3646-154C-A37D-CD5ECB88E7F8}"/>
              </a:ext>
            </a:extLst>
          </p:cNvPr>
          <p:cNvGrpSpPr/>
          <p:nvPr/>
        </p:nvGrpSpPr>
        <p:grpSpPr>
          <a:xfrm>
            <a:off x="801625" y="3765667"/>
            <a:ext cx="3842294" cy="2820460"/>
            <a:chOff x="1438236" y="525334"/>
            <a:chExt cx="6491512" cy="497897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9AD216-D86F-4744-8E69-B58A1F291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8236" y="525334"/>
              <a:ext cx="2600044" cy="338766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F73AE7A-C50E-E047-BCB9-95C097139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67099" y="1555599"/>
              <a:ext cx="2250216" cy="3358854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19DA77C-A382-CE48-9170-622B9CF7F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92207" y="3385644"/>
              <a:ext cx="3737541" cy="2118666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DC11122-0001-F520-E917-33AF37A006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99024"/>
            <a:ext cx="2505635" cy="250563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37A1EF44-508A-1140-B686-301AE4D37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3657600"/>
            <a:ext cx="1413387" cy="1752600"/>
          </a:xfrm>
          <a:prstGeom prst="rect">
            <a:avLst/>
          </a:prstGeom>
        </p:spPr>
      </p:pic>
      <p:sp>
        <p:nvSpPr>
          <p:cNvPr id="2" name="5-Point Star 1">
            <a:extLst>
              <a:ext uri="{FF2B5EF4-FFF2-40B4-BE49-F238E27FC236}">
                <a16:creationId xmlns:a16="http://schemas.microsoft.com/office/drawing/2014/main" id="{CB17E3A7-D9D1-239F-C551-E0126D1CEBC0}"/>
              </a:ext>
            </a:extLst>
          </p:cNvPr>
          <p:cNvSpPr/>
          <p:nvPr/>
        </p:nvSpPr>
        <p:spPr>
          <a:xfrm>
            <a:off x="9677400" y="270088"/>
            <a:ext cx="2514600" cy="2507824"/>
          </a:xfrm>
          <a:prstGeom prst="star5">
            <a:avLst/>
          </a:prstGeom>
          <a:solidFill>
            <a:srgbClr val="820E2E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5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0CA59A-8F02-1441-02CF-2ADA37F53329}"/>
              </a:ext>
            </a:extLst>
          </p:cNvPr>
          <p:cNvSpPr txBox="1"/>
          <p:nvPr/>
        </p:nvSpPr>
        <p:spPr>
          <a:xfrm>
            <a:off x="9929970" y="1333741"/>
            <a:ext cx="20094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65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Arial"/>
                <a:sym typeface="Arial"/>
              </a:rPr>
              <a:t>AEA Members</a:t>
            </a:r>
          </a:p>
          <a:p>
            <a:pPr marL="0" marR="0" lvl="0" indent="0" algn="ctr" defTabSz="365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Arial"/>
                <a:sym typeface="Arial"/>
              </a:rPr>
              <a:t>Use code </a:t>
            </a:r>
          </a:p>
          <a:p>
            <a:pPr marL="0" marR="0" lvl="0" indent="0" algn="ctr" defTabSz="365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Arial"/>
                <a:sym typeface="Arial"/>
              </a:rPr>
              <a:t>ROI10</a:t>
            </a:r>
          </a:p>
        </p:txBody>
      </p:sp>
    </p:spTree>
    <p:extLst>
      <p:ext uri="{BB962C8B-B14F-4D97-AF65-F5344CB8AC3E}">
        <p14:creationId xmlns:p14="http://schemas.microsoft.com/office/powerpoint/2010/main" val="1273934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15846" y="254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E58C0-B9A6-8F48-98DA-0CC703041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5182551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BA16D1-7203-FA43-BAB0-9A0FD4939F20}"/>
              </a:ext>
            </a:extLst>
          </p:cNvPr>
          <p:cNvGrpSpPr/>
          <p:nvPr/>
        </p:nvGrpSpPr>
        <p:grpSpPr>
          <a:xfrm>
            <a:off x="5886138" y="689151"/>
            <a:ext cx="5350250" cy="5247283"/>
            <a:chOff x="3885791" y="1219200"/>
            <a:chExt cx="4785769" cy="4536831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F45877A-EE2E-7341-862F-42A7D6AA2D52}"/>
                </a:ext>
              </a:extLst>
            </p:cNvPr>
            <p:cNvSpPr txBox="1">
              <a:spLocks/>
            </p:cNvSpPr>
            <p:nvPr/>
          </p:nvSpPr>
          <p:spPr>
            <a:xfrm>
              <a:off x="3885791" y="1219200"/>
              <a:ext cx="4785769" cy="45368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5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Questions?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Visit us Online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www.roiinstitute.net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Email Us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hlinkClick r:id="rId4"/>
                </a:rPr>
                <a:t>info@roiinstitute.net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Connect with Us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 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18318D0-8BD3-F849-89E4-00B400C4B066}"/>
                </a:ext>
              </a:extLst>
            </p:cNvPr>
            <p:cNvGrpSpPr/>
            <p:nvPr/>
          </p:nvGrpSpPr>
          <p:grpSpPr>
            <a:xfrm>
              <a:off x="5474302" y="5290325"/>
              <a:ext cx="1736239" cy="465706"/>
              <a:chOff x="3075478" y="4699421"/>
              <a:chExt cx="1736239" cy="465706"/>
            </a:xfrm>
          </p:grpSpPr>
          <p:pic>
            <p:nvPicPr>
              <p:cNvPr id="18" name="Picture 3" descr="Linkedin.png">
                <a:hlinkClick r:id="rId5"/>
                <a:extLst>
                  <a:ext uri="{FF2B5EF4-FFF2-40B4-BE49-F238E27FC236}">
                    <a16:creationId xmlns:a16="http://schemas.microsoft.com/office/drawing/2014/main" id="{F611585C-C854-0742-AFAB-95497AC13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1238"/>
              <a:stretch>
                <a:fillRect/>
              </a:stretch>
            </p:blipFill>
            <p:spPr bwMode="auto">
              <a:xfrm>
                <a:off x="3075478" y="4706340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4" descr="facebook_logo_detail.gif">
                <a:hlinkClick r:id="rId7"/>
                <a:extLst>
                  <a:ext uri="{FF2B5EF4-FFF2-40B4-BE49-F238E27FC236}">
                    <a16:creationId xmlns:a16="http://schemas.microsoft.com/office/drawing/2014/main" id="{2874CEC3-0B5A-5145-9BAC-891E642A1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307" b="3101"/>
              <a:stretch>
                <a:fillRect/>
              </a:stretch>
            </p:blipFill>
            <p:spPr bwMode="auto">
              <a:xfrm>
                <a:off x="3709440" y="4708720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5" descr="twitter.png">
                <a:hlinkClick r:id="rId9"/>
                <a:extLst>
                  <a:ext uri="{FF2B5EF4-FFF2-40B4-BE49-F238E27FC236}">
                    <a16:creationId xmlns:a16="http://schemas.microsoft.com/office/drawing/2014/main" id="{516768AB-D9FB-AA44-876B-094BA8E1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2929" y="4699421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23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F4906-C896-7277-BB8B-3BF629B6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Two Most Popular ROI Measures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F9CFC4-FDB7-91A5-BC97-F1E54C5426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41281" y="1274567"/>
            <a:ext cx="1494747" cy="211631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E63178-C097-3934-E893-2E7DB5AC9872}"/>
              </a:ext>
            </a:extLst>
          </p:cNvPr>
          <p:cNvSpPr txBox="1"/>
          <p:nvPr/>
        </p:nvSpPr>
        <p:spPr>
          <a:xfrm>
            <a:off x="932329" y="1711693"/>
            <a:ext cx="781722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 Cost Ration (BCR)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Return on Investment (ROI)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42B03B-BB07-C05F-99A1-CE9DC751CAF1}"/>
              </a:ext>
            </a:extLst>
          </p:cNvPr>
          <p:cNvSpPr txBox="1"/>
          <p:nvPr/>
        </p:nvSpPr>
        <p:spPr>
          <a:xfrm>
            <a:off x="1219200" y="2332722"/>
            <a:ext cx="4401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BCR=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Monetary Benefits  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Program Costs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1CC5B-3F3C-0D4E-18AB-E0D920CB6B0B}"/>
              </a:ext>
            </a:extLst>
          </p:cNvPr>
          <p:cNvSpPr txBox="1"/>
          <p:nvPr/>
        </p:nvSpPr>
        <p:spPr>
          <a:xfrm>
            <a:off x="1219199" y="4315310"/>
            <a:ext cx="71717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ROI=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Monetary Benefits – Program Costs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x 100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Program Costs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C95AE2-F991-FCA2-1960-3F513016F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81" y="4370206"/>
            <a:ext cx="1494746" cy="211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3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203" y="1069848"/>
            <a:ext cx="6308775" cy="20496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kern="1200" cap="none" baseline="0" dirty="0">
                <a:latin typeface="Calibri"/>
                <a:ea typeface="Calibri"/>
                <a:cs typeface="Calibri"/>
              </a:rPr>
              <a:t>ROI Example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1203" y="2185544"/>
            <a:ext cx="6223996" cy="31059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30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 = $400,000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Costs = $300,000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BCR = ?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 = ?</a:t>
            </a:r>
          </a:p>
          <a:p>
            <a:pPr indent="-228600">
              <a:lnSpc>
                <a:spcPct val="130000"/>
              </a:lnSpc>
              <a:buFont typeface="Neue Haas Grotesk Text Pro" panose="020B0504020202020204" pitchFamily="34" charset="0"/>
              <a:buChar char="-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3CED2-D663-3917-DCC9-6E0D4D0D1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87" r="26217" b="-3"/>
          <a:stretch/>
        </p:blipFill>
        <p:spPr>
          <a:xfrm>
            <a:off x="8534400" y="10"/>
            <a:ext cx="36576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F96AAA-887F-BABA-CE8C-F63F24F8C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8213" y="0"/>
            <a:ext cx="386378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C2B496-951C-4CEF-C0BB-2DE0D5594F34}"/>
              </a:ext>
            </a:extLst>
          </p:cNvPr>
          <p:cNvSpPr txBox="1"/>
          <p:nvPr/>
        </p:nvSpPr>
        <p:spPr>
          <a:xfrm>
            <a:off x="874058" y="2294964"/>
            <a:ext cx="59794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BCR =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$400,000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1.33 = 1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$300,000</a:t>
            </a:r>
          </a:p>
          <a:p>
            <a:pPr algn="ctr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 =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$400,000 - $300,000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33% $300,000</a:t>
            </a:r>
          </a:p>
        </p:txBody>
      </p:sp>
    </p:spTree>
    <p:extLst>
      <p:ext uri="{BB962C8B-B14F-4D97-AF65-F5344CB8AC3E}">
        <p14:creationId xmlns:p14="http://schemas.microsoft.com/office/powerpoint/2010/main" val="89899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4"/>
            <a:ext cx="856860" cy="114017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of the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08054"/>
            <a:ext cx="1169668" cy="1157150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INPUT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FEB5521-56AE-A540-B620-877487D9D7B7}"/>
              </a:ext>
            </a:extLst>
          </p:cNvPr>
          <p:cNvSpPr txBox="1"/>
          <p:nvPr/>
        </p:nvSpPr>
        <p:spPr>
          <a:xfrm>
            <a:off x="152400" y="6553200"/>
            <a:ext cx="8301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©2024 ROI Institute Inc.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All Rights Reserved.</a:t>
            </a:r>
          </a:p>
        </p:txBody>
      </p:sp>
      <p:pic>
        <p:nvPicPr>
          <p:cNvPr id="48" name="Picture 2" descr="INSTITI ">
            <a:extLst>
              <a:ext uri="{FF2B5EF4-FFF2-40B4-BE49-F238E27FC236}">
                <a16:creationId xmlns:a16="http://schemas.microsoft.com/office/drawing/2014/main" id="{3D89F181-0797-AD45-8CF6-3884D0073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6443" y="6345067"/>
            <a:ext cx="2458787" cy="35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78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eople with tablet">
            <a:extLst>
              <a:ext uri="{FF2B5EF4-FFF2-40B4-BE49-F238E27FC236}">
                <a16:creationId xmlns:a16="http://schemas.microsoft.com/office/drawing/2014/main" id="{2340855D-4A1C-3A41-A13C-2067022E7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8778CA-AAD0-4141-87B0-B5C5665C7A2E}"/>
              </a:ext>
            </a:extLst>
          </p:cNvPr>
          <p:cNvSpPr txBox="1">
            <a:spLocks/>
          </p:cNvSpPr>
          <p:nvPr/>
        </p:nvSpPr>
        <p:spPr>
          <a:xfrm>
            <a:off x="625860" y="677885"/>
            <a:ext cx="6619811" cy="893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black"/>
                </a:solidFill>
                <a:latin typeface="Calibri Light" panose="020F0302020204030204"/>
              </a:rPr>
              <a:t>Misuse of “Return”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626A5-FB79-4CFA-AD49-7E26B79C4AE5}"/>
              </a:ext>
            </a:extLst>
          </p:cNvPr>
          <p:cNvSpPr txBox="1">
            <a:spLocks/>
          </p:cNvSpPr>
          <p:nvPr/>
        </p:nvSpPr>
        <p:spPr>
          <a:xfrm>
            <a:off x="465493" y="1571353"/>
            <a:ext cx="6940547" cy="34687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ROI (Information, intelligence, inspiration)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ROE (expectations, engagement, exhibit)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ROL (learning)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ROT (training, technology)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ROC (capability, capacity)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ROP (people)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ROR (resources)</a:t>
            </a:r>
          </a:p>
        </p:txBody>
      </p:sp>
    </p:spTree>
    <p:extLst>
      <p:ext uri="{BB962C8B-B14F-4D97-AF65-F5344CB8AC3E}">
        <p14:creationId xmlns:p14="http://schemas.microsoft.com/office/powerpoint/2010/main" val="321981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TD ICE 2019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 ICE 2019" id="{907AC252-2F30-AE40-893D-C58ABD418D9E}" vid="{1052FA33-4B7A-7746-9AF0-4DA2FA23CC4C}"/>
    </a:ext>
  </a:extLst>
</a:theme>
</file>

<file path=ppt/theme/theme10.xml><?xml version="1.0" encoding="utf-8"?>
<a:theme xmlns:a="http://schemas.openxmlformats.org/drawingml/2006/main" name="1_ATD ICE 201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 ICE 2019" id="{907AC252-2F30-AE40-893D-C58ABD418D9E}" vid="{1052FA33-4B7A-7746-9AF0-4DA2FA23CC4C}"/>
    </a:ext>
  </a:extLst>
</a:theme>
</file>

<file path=ppt/theme/theme11.xml><?xml version="1.0" encoding="utf-8"?>
<a:theme xmlns:a="http://schemas.openxmlformats.org/drawingml/2006/main" name="6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ATD_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_Theme3" id="{D0B931B2-FCF2-9540-A1AA-21F6A26D355F}" vid="{3AA5BE2E-2186-F944-B8ED-BDF1289CA018}"/>
    </a:ext>
  </a:extLst>
</a:theme>
</file>

<file path=ppt/theme/theme13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_ATD ICE 2019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8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3_Custom Design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MS PGothic"/>
        <a:cs typeface=""/>
      </a:majorFont>
      <a:minorFont>
        <a:latin typeface="Cambr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1.xml><?xml version="1.0" encoding="utf-8"?>
<a:theme xmlns:a="http://schemas.openxmlformats.org/drawingml/2006/main" name="9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0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0_Custom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2.1" id="{19F6FF4A-BFB8-D448-81DB-A8F1C71F8E46}" vid="{CDCDF023-17A4-CF46-89DD-D6386F64A9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F2219DA-B5EC-4627-8947-57C5FAE6EBE0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8212</TotalTime>
  <Words>2780</Words>
  <Application>Microsoft Office PowerPoint</Application>
  <PresentationFormat>Widescreen</PresentationFormat>
  <Paragraphs>733</Paragraphs>
  <Slides>47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23</vt:i4>
      </vt:variant>
      <vt:variant>
        <vt:lpstr>Slide Titles</vt:lpstr>
      </vt:variant>
      <vt:variant>
        <vt:i4>47</vt:i4>
      </vt:variant>
    </vt:vector>
  </HeadingPairs>
  <TitlesOfParts>
    <vt:vector size="88" baseType="lpstr">
      <vt:lpstr>Aptos</vt:lpstr>
      <vt:lpstr>Arial</vt:lpstr>
      <vt:lpstr>Arial Rounded MT Bold</vt:lpstr>
      <vt:lpstr>Calibri</vt:lpstr>
      <vt:lpstr>Calibri Light</vt:lpstr>
      <vt:lpstr>Cambria</vt:lpstr>
      <vt:lpstr>Gotham Medium</vt:lpstr>
      <vt:lpstr>Josefin Sans</vt:lpstr>
      <vt:lpstr>Montserrat Medium</vt:lpstr>
      <vt:lpstr>Neue Haas Grotesk Text Pro</vt:lpstr>
      <vt:lpstr>Noto Sans Symbols</vt:lpstr>
      <vt:lpstr>Roboto</vt:lpstr>
      <vt:lpstr>Times New Roman</vt:lpstr>
      <vt:lpstr>Verdana</vt:lpstr>
      <vt:lpstr>Whitney HTF Book</vt:lpstr>
      <vt:lpstr>Whitney HTF Medium</vt:lpstr>
      <vt:lpstr>Wingdings</vt:lpstr>
      <vt:lpstr>Wingdings 2</vt:lpstr>
      <vt:lpstr>ATD ICE 2019</vt:lpstr>
      <vt:lpstr>1_Custom Design</vt:lpstr>
      <vt:lpstr>1_Office Theme</vt:lpstr>
      <vt:lpstr>1_Office Theme</vt:lpstr>
      <vt:lpstr>Office Theme</vt:lpstr>
      <vt:lpstr>5_Office Theme</vt:lpstr>
      <vt:lpstr>8_Custom Design</vt:lpstr>
      <vt:lpstr>2_Office Theme</vt:lpstr>
      <vt:lpstr>4_Office Theme</vt:lpstr>
      <vt:lpstr>1_ATD ICE 2019</vt:lpstr>
      <vt:lpstr>6_Office Theme</vt:lpstr>
      <vt:lpstr>ATD_Theme3</vt:lpstr>
      <vt:lpstr>3_Office Theme</vt:lpstr>
      <vt:lpstr>Custom Design</vt:lpstr>
      <vt:lpstr>2_ATD ICE 2019</vt:lpstr>
      <vt:lpstr>8_Office Theme</vt:lpstr>
      <vt:lpstr>3_Custom Design</vt:lpstr>
      <vt:lpstr>7_Office Theme</vt:lpstr>
      <vt:lpstr>2_Custom Design</vt:lpstr>
      <vt:lpstr>Retrospect</vt:lpstr>
      <vt:lpstr>9_Custom Design</vt:lpstr>
      <vt:lpstr>10_Office Theme</vt:lpstr>
      <vt:lpstr>10_Custom Design</vt:lpstr>
      <vt:lpstr>ROI in Distance Learning: Fact, Fad, or Fantasy </vt:lpstr>
      <vt:lpstr>Objectives</vt:lpstr>
      <vt:lpstr>PowerPoint Presentation</vt:lpstr>
      <vt:lpstr>PowerPoint Presentation</vt:lpstr>
      <vt:lpstr>The Two Most Popular ROI Measures</vt:lpstr>
      <vt:lpstr>ROI 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Measurement Targets</vt:lpstr>
      <vt:lpstr>ROI Must Be Credible</vt:lpstr>
      <vt:lpstr>ROI Myths</vt:lpstr>
      <vt:lpstr>PowerPoint Presentation</vt:lpstr>
      <vt:lpstr>Can virtual learning be as effective as  face-to-face learning?</vt:lpstr>
      <vt:lpstr>PowerPoint Presentation</vt:lpstr>
      <vt:lpstr>What prevents virtual learning from delivering Impact and ROI?</vt:lpstr>
      <vt:lpstr>PowerPoint Presentation</vt:lpstr>
      <vt:lpstr>Why Technology-Based Learning is Here to Stay (The Four C's)</vt:lpstr>
      <vt:lpstr>PowerPoint Presentation</vt:lpstr>
      <vt:lpstr>How do we design virtual learning to deliver application, impact, and ROI?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Rules for Objectives </vt:lpstr>
      <vt:lpstr>Instructions: Indicate the level of evaluation at which the objective is aimed.</vt:lpstr>
      <vt:lpstr>PowerPoint Presentation</vt:lpstr>
      <vt:lpstr>Make it Credible Measure Results and Calculate ROI  Design Thinking Principle 6 A fixed process and a tool kit</vt:lpstr>
      <vt:lpstr>PowerPoint Presentation</vt:lpstr>
      <vt:lpstr>PowerPoint Presentation</vt:lpstr>
      <vt:lpstr>Intangibles</vt:lpstr>
      <vt:lpstr>PowerPoint Presentation</vt:lpstr>
      <vt:lpstr>PowerPoint Presentation</vt:lpstr>
      <vt:lpstr>PowerPoint Presentation</vt:lpstr>
      <vt:lpstr>Cost Savings ROI </vt:lpstr>
      <vt:lpstr>PowerPoint Presentation</vt:lpstr>
      <vt:lpstr>PowerPoint Presentation</vt:lpstr>
      <vt:lpstr>General Accounting Program at Qassim University</vt:lpstr>
      <vt:lpstr>Cost vs. Investment Perception: The Reality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Fact, Fad, or Fantasy:  The Basics of ROI</dc:title>
  <dc:creator>Jennifer Wingate</dc:creator>
  <cp:lastModifiedBy>Jennifer Wingate</cp:lastModifiedBy>
  <cp:revision>22</cp:revision>
  <cp:lastPrinted>2024-06-27T13:13:52Z</cp:lastPrinted>
  <dcterms:created xsi:type="dcterms:W3CDTF">2024-04-11T20:04:31Z</dcterms:created>
  <dcterms:modified xsi:type="dcterms:W3CDTF">2024-06-27T13:14:31Z</dcterms:modified>
</cp:coreProperties>
</file>