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1.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2.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3.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4.xml" ContentType="application/vnd.openxmlformats-officedocument.theme+xml"/>
  <Override PartName="/ppt/tags/tag2.xml" ContentType="application/vnd.openxmlformats-officedocument.presentationml.tags+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5.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81" r:id="rId4"/>
    <p:sldMasterId id="2147485069" r:id="rId5"/>
    <p:sldMasterId id="2147485057" r:id="rId6"/>
    <p:sldMasterId id="2147485195" r:id="rId7"/>
    <p:sldMasterId id="2147485219" r:id="rId8"/>
    <p:sldMasterId id="2147485231" r:id="rId9"/>
    <p:sldMasterId id="2147485244" r:id="rId10"/>
    <p:sldMasterId id="2147485256" r:id="rId11"/>
    <p:sldMasterId id="2147485314" r:id="rId12"/>
    <p:sldMasterId id="2147485347" r:id="rId13"/>
    <p:sldMasterId id="2147485357" r:id="rId14"/>
    <p:sldMasterId id="2147485374" r:id="rId15"/>
    <p:sldMasterId id="2147485385" r:id="rId16"/>
    <p:sldMasterId id="2147485401" r:id="rId17"/>
    <p:sldMasterId id="2147485416" r:id="rId18"/>
    <p:sldMasterId id="2147485440" r:id="rId19"/>
  </p:sldMasterIdLst>
  <p:notesMasterIdLst>
    <p:notesMasterId r:id="rId63"/>
  </p:notesMasterIdLst>
  <p:handoutMasterIdLst>
    <p:handoutMasterId r:id="rId64"/>
  </p:handoutMasterIdLst>
  <p:sldIdLst>
    <p:sldId id="256" r:id="rId20"/>
    <p:sldId id="2386" r:id="rId21"/>
    <p:sldId id="258" r:id="rId22"/>
    <p:sldId id="1381" r:id="rId23"/>
    <p:sldId id="2147468880" r:id="rId24"/>
    <p:sldId id="2334" r:id="rId25"/>
    <p:sldId id="2393" r:id="rId26"/>
    <p:sldId id="2658" r:id="rId27"/>
    <p:sldId id="2390" r:id="rId28"/>
    <p:sldId id="270" r:id="rId29"/>
    <p:sldId id="271" r:id="rId30"/>
    <p:sldId id="2145705825" r:id="rId31"/>
    <p:sldId id="2147468878" r:id="rId32"/>
    <p:sldId id="2145705822" r:id="rId33"/>
    <p:sldId id="416" r:id="rId34"/>
    <p:sldId id="297" r:id="rId35"/>
    <p:sldId id="1318" r:id="rId36"/>
    <p:sldId id="1416" r:id="rId37"/>
    <p:sldId id="1979" r:id="rId38"/>
    <p:sldId id="1980" r:id="rId39"/>
    <p:sldId id="1275" r:id="rId40"/>
    <p:sldId id="2024" r:id="rId41"/>
    <p:sldId id="2155" r:id="rId42"/>
    <p:sldId id="13570" r:id="rId43"/>
    <p:sldId id="2625" r:id="rId44"/>
    <p:sldId id="1280" r:id="rId45"/>
    <p:sldId id="2564" r:id="rId46"/>
    <p:sldId id="2655" r:id="rId47"/>
    <p:sldId id="403" r:id="rId48"/>
    <p:sldId id="2565" r:id="rId49"/>
    <p:sldId id="2343" r:id="rId50"/>
    <p:sldId id="1869" r:id="rId51"/>
    <p:sldId id="2239" r:id="rId52"/>
    <p:sldId id="2240" r:id="rId53"/>
    <p:sldId id="2241" r:id="rId54"/>
    <p:sldId id="2627" r:id="rId55"/>
    <p:sldId id="1283" r:id="rId56"/>
    <p:sldId id="2125" r:id="rId57"/>
    <p:sldId id="2329" r:id="rId58"/>
    <p:sldId id="1287" r:id="rId59"/>
    <p:sldId id="2147468879" r:id="rId60"/>
    <p:sldId id="2145705821" r:id="rId61"/>
    <p:sldId id="1250" r:id="rId62"/>
  </p:sldIdLst>
  <p:sldSz cx="12192000" cy="6858000"/>
  <p:notesSz cx="6950075" cy="9236075"/>
  <p:custDataLst>
    <p:tags r:id="rId65"/>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ci Wilson" initials="SW" lastIdx="10" clrIdx="0">
    <p:extLst>
      <p:ext uri="{19B8F6BF-5375-455C-9EA6-DF929625EA0E}">
        <p15:presenceInfo xmlns:p15="http://schemas.microsoft.com/office/powerpoint/2012/main" userId="S-1-5-21-3944559044-1668434272-1499178138-1001" providerId="AD"/>
      </p:ext>
    </p:extLst>
  </p:cmAuthor>
  <p:cmAuthor id="2" name="Patti Phillips" initials="PP" lastIdx="6" clrIdx="1">
    <p:extLst>
      <p:ext uri="{19B8F6BF-5375-455C-9EA6-DF929625EA0E}">
        <p15:presenceInfo xmlns:p15="http://schemas.microsoft.com/office/powerpoint/2012/main" userId="S::patti@roiinstitute.net::9e020c13-9543-4ffb-bb24-e9e423cef4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a:srgbClr val="822E0E"/>
    <a:srgbClr val="000000"/>
    <a:srgbClr val="FFFFFF"/>
    <a:srgbClr val="C00000"/>
    <a:srgbClr val="561218"/>
    <a:srgbClr val="600000"/>
    <a:srgbClr val="003366"/>
    <a:srgbClr val="D1DBEB"/>
    <a:srgbClr val="00008C"/>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42" autoAdjust="0"/>
    <p:restoredTop sz="96650" autoAdjust="0"/>
  </p:normalViewPr>
  <p:slideViewPr>
    <p:cSldViewPr>
      <p:cViewPr varScale="1">
        <p:scale>
          <a:sx n="113" d="100"/>
          <a:sy n="113" d="100"/>
        </p:scale>
        <p:origin x="2418" y="114"/>
      </p:cViewPr>
      <p:guideLst>
        <p:guide orient="horz" pos="2256"/>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p:scale>
          <a:sx n="100" d="100"/>
          <a:sy n="100" d="100"/>
        </p:scale>
        <p:origin x="2802" y="438"/>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42" Type="http://schemas.openxmlformats.org/officeDocument/2006/relationships/slide" Target="slides/slide23.xml"/><Relationship Id="rId47" Type="http://schemas.openxmlformats.org/officeDocument/2006/relationships/slide" Target="slides/slide28.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0.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42.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2.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presProps" Target="presProps.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7.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0.xml"/><Relationship Id="rId34" Type="http://schemas.openxmlformats.org/officeDocument/2006/relationships/slide" Target="slides/slide15.xml"/><Relationship Id="rId50" Type="http://schemas.openxmlformats.org/officeDocument/2006/relationships/slide" Target="slides/slide31.xml"/><Relationship Id="rId55"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collecting data for Level 4 Impact and Level 5 ROI studies, what percentage of the time do you use the following data collection methods?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Focus Groups</c:v>
                </c:pt>
                <c:pt idx="1">
                  <c:v>Interviews</c:v>
                </c:pt>
                <c:pt idx="2">
                  <c:v>Tests</c:v>
                </c:pt>
                <c:pt idx="3">
                  <c:v>Observation</c:v>
                </c:pt>
                <c:pt idx="4">
                  <c:v>Action Plans/Performance Contracts</c:v>
                </c:pt>
                <c:pt idx="5">
                  <c:v>Performance Records/Databases</c:v>
                </c:pt>
                <c:pt idx="6">
                  <c:v>Surveys/Questionnaires</c:v>
                </c:pt>
              </c:strCache>
            </c:strRef>
          </c:cat>
          <c:val>
            <c:numRef>
              <c:f>Sheet1!$B$2:$B$8</c:f>
              <c:numCache>
                <c:formatCode>0%</c:formatCode>
                <c:ptCount val="7"/>
                <c:pt idx="0">
                  <c:v>0.27</c:v>
                </c:pt>
                <c:pt idx="1">
                  <c:v>0.35</c:v>
                </c:pt>
                <c:pt idx="2">
                  <c:v>0.36</c:v>
                </c:pt>
                <c:pt idx="3">
                  <c:v>0.39</c:v>
                </c:pt>
                <c:pt idx="4">
                  <c:v>0.43</c:v>
                </c:pt>
                <c:pt idx="5">
                  <c:v>0.51</c:v>
                </c:pt>
                <c:pt idx="6">
                  <c:v>0.71</c:v>
                </c:pt>
              </c:numCache>
            </c:numRef>
          </c:val>
          <c:extLst>
            <c:ext xmlns:c16="http://schemas.microsoft.com/office/drawing/2014/chart" uri="{C3380CC4-5D6E-409C-BE32-E72D297353CC}">
              <c16:uniqueId val="{00000000-A4F1-3649-B254-CC92006081D5}"/>
            </c:ext>
          </c:extLst>
        </c:ser>
        <c:dLbls>
          <c:dLblPos val="outEnd"/>
          <c:showLegendKey val="0"/>
          <c:showVal val="1"/>
          <c:showCatName val="0"/>
          <c:showSerName val="0"/>
          <c:showPercent val="0"/>
          <c:showBubbleSize val="0"/>
        </c:dLbls>
        <c:gapWidth val="182"/>
        <c:axId val="40909551"/>
        <c:axId val="40911183"/>
      </c:barChart>
      <c:catAx>
        <c:axId val="40909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en-US"/>
          </a:p>
        </c:txPr>
        <c:crossAx val="40911183"/>
        <c:crosses val="autoZero"/>
        <c:auto val="1"/>
        <c:lblAlgn val="ctr"/>
        <c:lblOffset val="100"/>
        <c:noMultiLvlLbl val="0"/>
      </c:catAx>
      <c:valAx>
        <c:axId val="409111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909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05113992766164"/>
          <c:y val="3.2105067452815661E-2"/>
          <c:w val="0.55348727958983668"/>
          <c:h val="0.90021161307165753"/>
        </c:manualLayout>
      </c:layout>
      <c:barChart>
        <c:barDir val="bar"/>
        <c:grouping val="clustered"/>
        <c:varyColors val="0"/>
        <c:ser>
          <c:idx val="0"/>
          <c:order val="0"/>
          <c:tx>
            <c:strRef>
              <c:f>Sheet1!$B$1</c:f>
              <c:strCache>
                <c:ptCount val="1"/>
                <c:pt idx="0">
                  <c:v>When converting data to money, what percentage of the time do you use the following techniques?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Linking Soft Skills with Hard Data (models; regression)</c:v>
                </c:pt>
                <c:pt idx="1">
                  <c:v>Staff Estimates</c:v>
                </c:pt>
                <c:pt idx="2">
                  <c:v>External Databases</c:v>
                </c:pt>
                <c:pt idx="3">
                  <c:v>Internal and External Experts</c:v>
                </c:pt>
                <c:pt idx="4">
                  <c:v>Supervisor Estimates</c:v>
                </c:pt>
                <c:pt idx="5">
                  <c:v>Participant Estimates</c:v>
                </c:pt>
                <c:pt idx="6">
                  <c:v>Standard Values Accepted in the Organization</c:v>
                </c:pt>
              </c:strCache>
            </c:strRef>
          </c:cat>
          <c:val>
            <c:numRef>
              <c:f>Sheet1!$B$2:$B$8</c:f>
              <c:numCache>
                <c:formatCode>0%</c:formatCode>
                <c:ptCount val="7"/>
                <c:pt idx="0">
                  <c:v>0.32</c:v>
                </c:pt>
                <c:pt idx="1">
                  <c:v>0.41</c:v>
                </c:pt>
                <c:pt idx="2">
                  <c:v>0.42</c:v>
                </c:pt>
                <c:pt idx="3">
                  <c:v>0.45</c:v>
                </c:pt>
                <c:pt idx="4">
                  <c:v>0.48</c:v>
                </c:pt>
                <c:pt idx="5">
                  <c:v>0.48</c:v>
                </c:pt>
                <c:pt idx="6">
                  <c:v>0.52</c:v>
                </c:pt>
              </c:numCache>
            </c:numRef>
          </c:val>
          <c:extLst>
            <c:ext xmlns:c16="http://schemas.microsoft.com/office/drawing/2014/chart" uri="{C3380CC4-5D6E-409C-BE32-E72D297353CC}">
              <c16:uniqueId val="{00000000-9EAE-D248-8283-22C99EB50B79}"/>
            </c:ext>
          </c:extLst>
        </c:ser>
        <c:dLbls>
          <c:dLblPos val="outEnd"/>
          <c:showLegendKey val="0"/>
          <c:showVal val="1"/>
          <c:showCatName val="0"/>
          <c:showSerName val="0"/>
          <c:showPercent val="0"/>
          <c:showBubbleSize val="0"/>
        </c:dLbls>
        <c:gapWidth val="182"/>
        <c:axId val="33916399"/>
        <c:axId val="39957423"/>
      </c:barChart>
      <c:catAx>
        <c:axId val="33916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9957423"/>
        <c:crosses val="autoZero"/>
        <c:auto val="1"/>
        <c:lblAlgn val="ctr"/>
        <c:lblOffset val="100"/>
        <c:noMultiLvlLbl val="0"/>
      </c:catAx>
      <c:valAx>
        <c:axId val="399574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916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6" y="0"/>
            <a:ext cx="3012011" cy="462038"/>
          </a:xfrm>
          <a:prstGeom prst="rect">
            <a:avLst/>
          </a:prstGeom>
          <a:noFill/>
          <a:ln w="9525">
            <a:noFill/>
            <a:miter lim="800000"/>
            <a:headEnd/>
            <a:tailEnd/>
          </a:ln>
          <a:effectLst/>
        </p:spPr>
        <p:txBody>
          <a:bodyPr vert="horz" wrap="square" lIns="92134" tIns="46067" rIns="92134" bIns="46067" numCol="1" anchor="t" anchorCtr="0" compatLnSpc="1">
            <a:prstTxWarp prst="textNoShape">
              <a:avLst/>
            </a:prstTxWarp>
          </a:bodyPr>
          <a:lstStyle>
            <a:lvl1pPr eaLnBrk="1" hangingPunct="1">
              <a:defRPr sz="1200">
                <a:latin typeface="Arial" pitchFamily="34" charset="0"/>
              </a:defRPr>
            </a:lvl1pPr>
          </a:lstStyle>
          <a:p>
            <a:endParaRPr lang="en-US" dirty="0"/>
          </a:p>
        </p:txBody>
      </p:sp>
      <p:sp>
        <p:nvSpPr>
          <p:cNvPr id="87043" name="Rectangle 3"/>
          <p:cNvSpPr>
            <a:spLocks noGrp="1" noChangeArrowheads="1"/>
          </p:cNvSpPr>
          <p:nvPr>
            <p:ph type="dt" sz="quarter" idx="1"/>
          </p:nvPr>
        </p:nvSpPr>
        <p:spPr bwMode="auto">
          <a:xfrm>
            <a:off x="3938070" y="0"/>
            <a:ext cx="3012011" cy="462038"/>
          </a:xfrm>
          <a:prstGeom prst="rect">
            <a:avLst/>
          </a:prstGeom>
          <a:noFill/>
          <a:ln w="9525">
            <a:noFill/>
            <a:miter lim="800000"/>
            <a:headEnd/>
            <a:tailEnd/>
          </a:ln>
          <a:effectLst/>
        </p:spPr>
        <p:txBody>
          <a:bodyPr vert="horz" wrap="square" lIns="92134" tIns="46067" rIns="92134" bIns="46067" numCol="1" anchor="t" anchorCtr="0" compatLnSpc="1">
            <a:prstTxWarp prst="textNoShape">
              <a:avLst/>
            </a:prstTxWarp>
          </a:bodyPr>
          <a:lstStyle>
            <a:lvl1pPr algn="r" eaLnBrk="1" hangingPunct="1">
              <a:defRPr sz="1200">
                <a:latin typeface="Arial" pitchFamily="34" charset="0"/>
              </a:defRPr>
            </a:lvl1pPr>
          </a:lstStyle>
          <a:p>
            <a:endParaRPr lang="en-US" dirty="0"/>
          </a:p>
        </p:txBody>
      </p:sp>
      <p:sp>
        <p:nvSpPr>
          <p:cNvPr id="87044" name="Rectangle 4"/>
          <p:cNvSpPr>
            <a:spLocks noGrp="1" noChangeArrowheads="1"/>
          </p:cNvSpPr>
          <p:nvPr>
            <p:ph type="ftr" sz="quarter" idx="2"/>
          </p:nvPr>
        </p:nvSpPr>
        <p:spPr bwMode="auto">
          <a:xfrm>
            <a:off x="6" y="8774037"/>
            <a:ext cx="3012011" cy="462038"/>
          </a:xfrm>
          <a:prstGeom prst="rect">
            <a:avLst/>
          </a:prstGeom>
          <a:noFill/>
          <a:ln w="9525">
            <a:noFill/>
            <a:miter lim="800000"/>
            <a:headEnd/>
            <a:tailEnd/>
          </a:ln>
          <a:effectLst/>
        </p:spPr>
        <p:txBody>
          <a:bodyPr vert="horz" wrap="square" lIns="92134" tIns="46067" rIns="92134" bIns="46067" numCol="1" anchor="b" anchorCtr="0" compatLnSpc="1">
            <a:prstTxWarp prst="textNoShape">
              <a:avLst/>
            </a:prstTxWarp>
          </a:bodyPr>
          <a:lstStyle>
            <a:lvl1pPr eaLnBrk="1" hangingPunct="1">
              <a:defRPr sz="1200">
                <a:latin typeface="Arial" pitchFamily="34" charset="0"/>
              </a:defRPr>
            </a:lvl1pPr>
          </a:lstStyle>
          <a:p>
            <a:endParaRPr lang="en-US" dirty="0"/>
          </a:p>
        </p:txBody>
      </p:sp>
    </p:spTree>
    <p:extLst>
      <p:ext uri="{BB962C8B-B14F-4D97-AF65-F5344CB8AC3E}">
        <p14:creationId xmlns:p14="http://schemas.microsoft.com/office/powerpoint/2010/main" val="179060162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6" y="0"/>
            <a:ext cx="3012011" cy="462038"/>
          </a:xfrm>
          <a:prstGeom prst="rect">
            <a:avLst/>
          </a:prstGeom>
          <a:noFill/>
          <a:ln w="9525">
            <a:noFill/>
            <a:miter lim="800000"/>
            <a:headEnd/>
            <a:tailEnd/>
          </a:ln>
          <a:effectLst/>
        </p:spPr>
        <p:txBody>
          <a:bodyPr vert="horz" wrap="square" lIns="92134" tIns="46067" rIns="92134" bIns="46067" numCol="1" anchor="t" anchorCtr="0" compatLnSpc="1">
            <a:prstTxWarp prst="textNoShape">
              <a:avLst/>
            </a:prstTxWarp>
          </a:bodyPr>
          <a:lstStyle>
            <a:lvl1pPr eaLnBrk="1" hangingPunct="1">
              <a:defRPr sz="1200">
                <a:latin typeface="Arial" pitchFamily="34" charset="0"/>
              </a:defRPr>
            </a:lvl1pPr>
          </a:lstStyle>
          <a:p>
            <a:endParaRPr lang="en-US" dirty="0"/>
          </a:p>
        </p:txBody>
      </p:sp>
      <p:sp>
        <p:nvSpPr>
          <p:cNvPr id="79875" name="Rectangle 3"/>
          <p:cNvSpPr>
            <a:spLocks noGrp="1" noChangeArrowheads="1"/>
          </p:cNvSpPr>
          <p:nvPr>
            <p:ph type="dt" idx="1"/>
          </p:nvPr>
        </p:nvSpPr>
        <p:spPr bwMode="auto">
          <a:xfrm>
            <a:off x="3936510" y="0"/>
            <a:ext cx="3012011" cy="462038"/>
          </a:xfrm>
          <a:prstGeom prst="rect">
            <a:avLst/>
          </a:prstGeom>
          <a:noFill/>
          <a:ln w="9525">
            <a:noFill/>
            <a:miter lim="800000"/>
            <a:headEnd/>
            <a:tailEnd/>
          </a:ln>
          <a:effectLst/>
        </p:spPr>
        <p:txBody>
          <a:bodyPr vert="horz" wrap="square" lIns="92134" tIns="46067" rIns="92134" bIns="46067" numCol="1" anchor="t" anchorCtr="0" compatLnSpc="1">
            <a:prstTxWarp prst="textNoShape">
              <a:avLst/>
            </a:prstTxWarp>
          </a:bodyPr>
          <a:lstStyle>
            <a:lvl1pPr algn="r" eaLnBrk="1" hangingPunct="1">
              <a:defRPr sz="1200">
                <a:latin typeface="Arial" pitchFamily="34" charset="0"/>
              </a:defRPr>
            </a:lvl1pPr>
          </a:lstStyle>
          <a:p>
            <a:endParaRPr lang="en-US" dirty="0"/>
          </a:p>
        </p:txBody>
      </p:sp>
      <p:sp>
        <p:nvSpPr>
          <p:cNvPr id="14340" name="Rectangle 4"/>
          <p:cNvSpPr>
            <a:spLocks noGrp="1" noRot="1" noChangeAspect="1" noChangeArrowheads="1" noTextEdit="1"/>
          </p:cNvSpPr>
          <p:nvPr>
            <p:ph type="sldImg" idx="2"/>
          </p:nvPr>
        </p:nvSpPr>
        <p:spPr bwMode="auto">
          <a:xfrm>
            <a:off x="396875" y="692150"/>
            <a:ext cx="6156325" cy="3463925"/>
          </a:xfrm>
          <a:prstGeom prst="rect">
            <a:avLst/>
          </a:prstGeom>
          <a:noFill/>
          <a:ln w="9525">
            <a:solidFill>
              <a:srgbClr val="000000"/>
            </a:solidFill>
            <a:miter lim="800000"/>
            <a:headEnd/>
            <a:tailEnd/>
          </a:ln>
        </p:spPr>
      </p:sp>
      <p:sp>
        <p:nvSpPr>
          <p:cNvPr id="79877" name="Rectangle 5"/>
          <p:cNvSpPr>
            <a:spLocks noGrp="1" noChangeArrowheads="1"/>
          </p:cNvSpPr>
          <p:nvPr>
            <p:ph type="body" sz="quarter" idx="3"/>
          </p:nvPr>
        </p:nvSpPr>
        <p:spPr bwMode="auto">
          <a:xfrm>
            <a:off x="695323" y="4387804"/>
            <a:ext cx="5559436" cy="4155219"/>
          </a:xfrm>
          <a:prstGeom prst="rect">
            <a:avLst/>
          </a:prstGeom>
          <a:noFill/>
          <a:ln w="9525">
            <a:noFill/>
            <a:miter lim="800000"/>
            <a:headEnd/>
            <a:tailEnd/>
          </a:ln>
          <a:effectLst/>
        </p:spPr>
        <p:txBody>
          <a:bodyPr vert="horz" wrap="square" lIns="92134" tIns="46067" rIns="92134" bIns="460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9878" name="Rectangle 6"/>
          <p:cNvSpPr>
            <a:spLocks noGrp="1" noChangeArrowheads="1"/>
          </p:cNvSpPr>
          <p:nvPr>
            <p:ph type="ftr" sz="quarter" idx="4"/>
          </p:nvPr>
        </p:nvSpPr>
        <p:spPr bwMode="auto">
          <a:xfrm>
            <a:off x="6" y="8772476"/>
            <a:ext cx="3012011" cy="462038"/>
          </a:xfrm>
          <a:prstGeom prst="rect">
            <a:avLst/>
          </a:prstGeom>
          <a:noFill/>
          <a:ln w="9525">
            <a:noFill/>
            <a:miter lim="800000"/>
            <a:headEnd/>
            <a:tailEnd/>
          </a:ln>
          <a:effectLst/>
        </p:spPr>
        <p:txBody>
          <a:bodyPr vert="horz" wrap="square" lIns="92134" tIns="46067" rIns="92134" bIns="46067" numCol="1" anchor="b" anchorCtr="0" compatLnSpc="1">
            <a:prstTxWarp prst="textNoShape">
              <a:avLst/>
            </a:prstTxWarp>
          </a:bodyPr>
          <a:lstStyle>
            <a:lvl1pPr eaLnBrk="1" hangingPunct="1">
              <a:defRPr sz="1200">
                <a:latin typeface="Arial" pitchFamily="34" charset="0"/>
              </a:defRPr>
            </a:lvl1pPr>
          </a:lstStyle>
          <a:p>
            <a:endParaRPr lang="en-US" dirty="0"/>
          </a:p>
        </p:txBody>
      </p:sp>
      <p:sp>
        <p:nvSpPr>
          <p:cNvPr id="79879" name="Rectangle 7"/>
          <p:cNvSpPr>
            <a:spLocks noGrp="1" noChangeArrowheads="1"/>
          </p:cNvSpPr>
          <p:nvPr>
            <p:ph type="sldNum" sz="quarter" idx="5"/>
          </p:nvPr>
        </p:nvSpPr>
        <p:spPr bwMode="auto">
          <a:xfrm>
            <a:off x="3936510" y="8772476"/>
            <a:ext cx="3012011" cy="462038"/>
          </a:xfrm>
          <a:prstGeom prst="rect">
            <a:avLst/>
          </a:prstGeom>
          <a:noFill/>
          <a:ln w="9525">
            <a:noFill/>
            <a:miter lim="800000"/>
            <a:headEnd/>
            <a:tailEnd/>
          </a:ln>
          <a:effectLst/>
        </p:spPr>
        <p:txBody>
          <a:bodyPr vert="horz" wrap="square" lIns="92134" tIns="46067" rIns="92134" bIns="46067" numCol="1" anchor="b" anchorCtr="0" compatLnSpc="1">
            <a:prstTxWarp prst="textNoShape">
              <a:avLst/>
            </a:prstTxWarp>
          </a:bodyPr>
          <a:lstStyle>
            <a:lvl1pPr algn="r" eaLnBrk="1" hangingPunct="1">
              <a:defRPr sz="1200">
                <a:latin typeface="Arial" pitchFamily="34" charset="0"/>
              </a:defRPr>
            </a:lvl1pPr>
          </a:lstStyle>
          <a:p>
            <a:fld id="{CB23EB23-2744-4070-B42B-1E14BA4E6D28}" type="slidenum">
              <a:rPr lang="en-US"/>
              <a:pPr/>
              <a:t>‹#›</a:t>
            </a:fld>
            <a:endParaRPr lang="en-US" dirty="0"/>
          </a:p>
        </p:txBody>
      </p:sp>
    </p:spTree>
    <p:extLst>
      <p:ext uri="{BB962C8B-B14F-4D97-AF65-F5344CB8AC3E}">
        <p14:creationId xmlns:p14="http://schemas.microsoft.com/office/powerpoint/2010/main" val="2901179148"/>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0692B3-9DE0-AA41-84C7-5C1FF854F85F}" type="slidenum">
              <a:rPr lang="en-US" smtClean="0"/>
              <a:t>2</a:t>
            </a:fld>
            <a:endParaRPr lang="en-US"/>
          </a:p>
        </p:txBody>
      </p:sp>
      <p:sp>
        <p:nvSpPr>
          <p:cNvPr id="5" name="Header Placeholder 4">
            <a:extLst>
              <a:ext uri="{FF2B5EF4-FFF2-40B4-BE49-F238E27FC236}">
                <a16:creationId xmlns:a16="http://schemas.microsoft.com/office/drawing/2014/main" id="{D7B00F8A-4C57-59BB-DDE1-32A63F633BB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861816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endParaRPr lang="en-US" dirty="0"/>
          </a:p>
        </p:txBody>
      </p:sp>
    </p:spTree>
    <p:extLst>
      <p:ext uri="{BB962C8B-B14F-4D97-AF65-F5344CB8AC3E}">
        <p14:creationId xmlns:p14="http://schemas.microsoft.com/office/powerpoint/2010/main" val="2924482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355" fontAlgn="auto">
              <a:spcBef>
                <a:spcPts val="0"/>
              </a:spcBef>
              <a:spcAft>
                <a:spcPts val="0"/>
              </a:spcAft>
              <a:defRPr/>
            </a:pPr>
            <a:fld id="{F8897EA1-35A1-4067-8FF6-2345D0E77629}" type="slidenum">
              <a:rPr lang="en-US">
                <a:solidFill>
                  <a:prstClr val="black"/>
                </a:solidFill>
                <a:latin typeface="Calibri" panose="020F0502020204030204"/>
                <a:ea typeface="+mn-ea"/>
              </a:rPr>
              <a:pPr defTabSz="914355" fontAlgn="auto">
                <a:spcBef>
                  <a:spcPts val="0"/>
                </a:spcBef>
                <a:spcAft>
                  <a:spcPts val="0"/>
                </a:spcAft>
                <a:defRPr/>
              </a:pPr>
              <a:t>15</a:t>
            </a:fld>
            <a:endParaRPr lang="en-US" dirty="0">
              <a:solidFill>
                <a:prstClr val="black"/>
              </a:solidFill>
              <a:latin typeface="Calibri" panose="020F0502020204030204"/>
              <a:ea typeface="+mn-ea"/>
            </a:endParaRPr>
          </a:p>
        </p:txBody>
      </p:sp>
    </p:spTree>
    <p:extLst>
      <p:ext uri="{BB962C8B-B14F-4D97-AF65-F5344CB8AC3E}">
        <p14:creationId xmlns:p14="http://schemas.microsoft.com/office/powerpoint/2010/main" val="387790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17</a:t>
            </a:fld>
            <a:endParaRPr lang="en-US" dirty="0"/>
          </a:p>
        </p:txBody>
      </p:sp>
    </p:spTree>
    <p:extLst>
      <p:ext uri="{BB962C8B-B14F-4D97-AF65-F5344CB8AC3E}">
        <p14:creationId xmlns:p14="http://schemas.microsoft.com/office/powerpoint/2010/main" val="2131331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85737" indent="-30000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09558"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93700"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77839"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3499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92151"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4930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06462"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FA8ED07B-D79F-5245-8473-A3AEF2DDAF28}" type="slidenum">
              <a:rPr lang="en-US" altLang="en-US" sz="1300"/>
              <a:pPr eaLnBrk="1" hangingPunct="1">
                <a:spcBef>
                  <a:spcPct val="0"/>
                </a:spcBef>
              </a:pPr>
              <a:t>18</a:t>
            </a:fld>
            <a:endParaRPr lang="en-US" altLang="en-US" sz="1300" dirty="0"/>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46150" y="4864100"/>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065263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defTabSz="914355">
              <a:defRPr/>
            </a:pPr>
            <a:endParaRPr lang="en-US" dirty="0">
              <a:solidFill>
                <a:srgbClr val="000000"/>
              </a:solidFill>
            </a:endParaRPr>
          </a:p>
        </p:txBody>
      </p:sp>
      <p:sp>
        <p:nvSpPr>
          <p:cNvPr id="5" name="Slide Number Placeholder 4"/>
          <p:cNvSpPr>
            <a:spLocks noGrp="1"/>
          </p:cNvSpPr>
          <p:nvPr>
            <p:ph type="sldNum" sz="quarter" idx="5"/>
          </p:nvPr>
        </p:nvSpPr>
        <p:spPr/>
        <p:txBody>
          <a:bodyPr/>
          <a:lstStyle/>
          <a:p>
            <a:pPr defTabSz="914355">
              <a:defRPr/>
            </a:pPr>
            <a:fld id="{CB23EB23-2744-4070-B42B-1E14BA4E6D28}" type="slidenum">
              <a:rPr lang="en-US">
                <a:solidFill>
                  <a:srgbClr val="000000"/>
                </a:solidFill>
              </a:rPr>
              <a:pPr defTabSz="914355">
                <a:defRPr/>
              </a:pPr>
              <a:t>19</a:t>
            </a:fld>
            <a:endParaRPr lang="en-US" dirty="0">
              <a:solidFill>
                <a:srgbClr val="000000"/>
              </a:solidFill>
            </a:endParaRPr>
          </a:p>
        </p:txBody>
      </p:sp>
    </p:spTree>
    <p:extLst>
      <p:ext uri="{BB962C8B-B14F-4D97-AF65-F5344CB8AC3E}">
        <p14:creationId xmlns:p14="http://schemas.microsoft.com/office/powerpoint/2010/main" val="964503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85737" indent="-30000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09558"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93700"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77839"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3499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92151"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4930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06462"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FA8ED07B-D79F-5245-8473-A3AEF2DDAF28}" type="slidenum">
              <a:rPr lang="en-US" altLang="en-US" sz="1300"/>
              <a:pPr eaLnBrk="1" hangingPunct="1">
                <a:spcBef>
                  <a:spcPct val="0"/>
                </a:spcBef>
              </a:pPr>
              <a:t>20</a:t>
            </a:fld>
            <a:endParaRPr lang="en-US" altLang="en-US" sz="1300" dirty="0"/>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46150" y="4864100"/>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498551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21</a:t>
            </a:fld>
            <a:endParaRPr lang="en-US" dirty="0"/>
          </a:p>
        </p:txBody>
      </p:sp>
    </p:spTree>
    <p:extLst>
      <p:ext uri="{BB962C8B-B14F-4D97-AF65-F5344CB8AC3E}">
        <p14:creationId xmlns:p14="http://schemas.microsoft.com/office/powerpoint/2010/main" val="2554810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26</a:t>
            </a:fld>
            <a:endParaRPr lang="en-US" dirty="0"/>
          </a:p>
        </p:txBody>
      </p:sp>
    </p:spTree>
    <p:extLst>
      <p:ext uri="{BB962C8B-B14F-4D97-AF65-F5344CB8AC3E}">
        <p14:creationId xmlns:p14="http://schemas.microsoft.com/office/powerpoint/2010/main" val="3803255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a:xfrm>
            <a:off x="704340" y="4431312"/>
            <a:ext cx="5634709" cy="4198085"/>
          </a:xfrm>
          <a:prstGeom prst="rect">
            <a:avLst/>
          </a:prstGeom>
        </p:spPr>
        <p:txBody>
          <a:bodyPr lIns="93549" tIns="46775" rIns="93549" bIns="46775"/>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42038-5081-4AB5-B71F-BD3973CF81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0873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defTabSz="924872">
              <a:defRPr/>
            </a:pPr>
            <a:endParaRPr lang="en-US" dirty="0">
              <a:solidFill>
                <a:srgbClr val="000000"/>
              </a:solidFill>
              <a:latin typeface="Arial" pitchFamily="34" charset="0"/>
              <a:ea typeface="ＭＳ Ｐゴシック" pitchFamily="-111" charset="-128"/>
            </a:endParaRPr>
          </a:p>
        </p:txBody>
      </p:sp>
      <p:sp>
        <p:nvSpPr>
          <p:cNvPr id="5" name="Slide Number Placeholder 4"/>
          <p:cNvSpPr>
            <a:spLocks noGrp="1"/>
          </p:cNvSpPr>
          <p:nvPr>
            <p:ph type="sldNum" sz="quarter" idx="11"/>
          </p:nvPr>
        </p:nvSpPr>
        <p:spPr/>
        <p:txBody>
          <a:bodyPr/>
          <a:lstStyle/>
          <a:p>
            <a:pPr defTabSz="924872">
              <a:defRPr/>
            </a:pPr>
            <a:fld id="{CB23EB23-2744-4070-B42B-1E14BA4E6D28}" type="slidenum">
              <a:rPr lang="en-US">
                <a:solidFill>
                  <a:srgbClr val="000000"/>
                </a:solidFill>
                <a:latin typeface="Arial" pitchFamily="34" charset="0"/>
                <a:ea typeface="ＭＳ Ｐゴシック" pitchFamily="-111" charset="-128"/>
              </a:rPr>
              <a:pPr defTabSz="924872">
                <a:defRPr/>
              </a:pPr>
              <a:t>28</a:t>
            </a:fld>
            <a:endParaRPr lang="en-US" dirty="0">
              <a:solidFill>
                <a:srgbClr val="000000"/>
              </a:solidFill>
              <a:latin typeface="Arial" pitchFamily="34" charset="0"/>
              <a:ea typeface="ＭＳ Ｐゴシック" pitchFamily="-111" charset="-128"/>
            </a:endParaRPr>
          </a:p>
        </p:txBody>
      </p:sp>
    </p:spTree>
    <p:extLst>
      <p:ext uri="{BB962C8B-B14F-4D97-AF65-F5344CB8AC3E}">
        <p14:creationId xmlns:p14="http://schemas.microsoft.com/office/powerpoint/2010/main" val="2302332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3:notes"/>
          <p:cNvSpPr>
            <a:spLocks noGrp="1" noRot="1" noChangeAspect="1"/>
          </p:cNvSpPr>
          <p:nvPr>
            <p:ph type="sldImg" idx="2"/>
          </p:nvPr>
        </p:nvSpPr>
        <p:spPr>
          <a:xfrm>
            <a:off x="619125" y="1100138"/>
            <a:ext cx="5276850" cy="2968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3:notes"/>
          <p:cNvSpPr txBox="1">
            <a:spLocks noGrp="1"/>
          </p:cNvSpPr>
          <p:nvPr>
            <p:ph type="body" idx="1"/>
          </p:nvPr>
        </p:nvSpPr>
        <p:spPr>
          <a:xfrm>
            <a:off x="651570" y="4233201"/>
            <a:ext cx="5212556" cy="3463528"/>
          </a:xfrm>
          <a:prstGeom prst="rect">
            <a:avLst/>
          </a:prstGeom>
          <a:noFill/>
          <a:ln>
            <a:noFill/>
          </a:ln>
        </p:spPr>
        <p:txBody>
          <a:bodyPr spcFirstLastPara="1" wrap="square" lIns="87475" tIns="43726" rIns="87475" bIns="43726" anchor="t" anchorCtr="0">
            <a:noAutofit/>
          </a:bodyPr>
          <a:lstStyle/>
          <a:p>
            <a:pPr>
              <a:spcBef>
                <a:spcPts val="0"/>
              </a:spcBef>
              <a:spcAft>
                <a:spcPts val="0"/>
              </a:spcAft>
            </a:pPr>
            <a:endParaRPr/>
          </a:p>
        </p:txBody>
      </p:sp>
      <p:sp>
        <p:nvSpPr>
          <p:cNvPr id="661" name="Google Shape;661;p3: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defTabSz="874898" fontAlgn="auto">
              <a:spcBef>
                <a:spcPts val="0"/>
              </a:spcBef>
              <a:spcAft>
                <a:spcPts val="0"/>
              </a:spcAft>
              <a:buClr>
                <a:srgbClr val="000000"/>
              </a:buClr>
            </a:pPr>
            <a:fld id="{00000000-1234-1234-1234-123412341234}" type="slidenum">
              <a:rPr lang="en-US" sz="1300" kern="0">
                <a:solidFill>
                  <a:srgbClr val="000000"/>
                </a:solidFill>
                <a:latin typeface="Arial"/>
                <a:cs typeface="Arial"/>
                <a:sym typeface="Arial"/>
              </a:rPr>
              <a:pPr defTabSz="874898" fontAlgn="auto">
                <a:spcBef>
                  <a:spcPts val="0"/>
                </a:spcBef>
                <a:spcAft>
                  <a:spcPts val="0"/>
                </a:spcAft>
                <a:buClr>
                  <a:srgbClr val="000000"/>
                </a:buClr>
              </a:pPr>
              <a:t>3</a:t>
            </a:fld>
            <a:endParaRPr sz="1300" kern="0">
              <a:solidFill>
                <a:srgbClr val="000000"/>
              </a:solidFill>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1038"/>
            <a:ext cx="6062663" cy="3411537"/>
          </a:xfrm>
        </p:spPr>
      </p:sp>
      <p:sp>
        <p:nvSpPr>
          <p:cNvPr id="3" name="Notes Placeholder 2"/>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2BFD0FF6-4545-F045-9017-3261932CF88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135120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1038"/>
            <a:ext cx="6062663" cy="3411537"/>
          </a:xfrm>
        </p:spPr>
      </p:sp>
      <p:sp>
        <p:nvSpPr>
          <p:cNvPr id="3" name="Notes Placeholder 2"/>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756044E2-3A1D-4C48-BDE5-6D1E41008EB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51231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CB23EB23-2744-4070-B42B-1E14BA4E6D28}" type="slidenum">
              <a:rPr lang="en-US" smtClean="0"/>
              <a:pPr/>
              <a:t>37</a:t>
            </a:fld>
            <a:endParaRPr lang="en-US" dirty="0"/>
          </a:p>
        </p:txBody>
      </p:sp>
    </p:spTree>
    <p:extLst>
      <p:ext uri="{BB962C8B-B14F-4D97-AF65-F5344CB8AC3E}">
        <p14:creationId xmlns:p14="http://schemas.microsoft.com/office/powerpoint/2010/main" val="693360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355">
              <a:defRPr/>
            </a:pPr>
            <a:fld id="{C9C42038-5081-4AB5-B71F-BD3973CF81E5}" type="slidenum">
              <a:rPr lang="en-US">
                <a:solidFill>
                  <a:srgbClr val="000000"/>
                </a:solidFill>
              </a:rPr>
              <a:pPr defTabSz="914355">
                <a:defRPr/>
              </a:pPr>
              <a:t>40</a:t>
            </a:fld>
            <a:endParaRPr lang="en-US" dirty="0">
              <a:solidFill>
                <a:srgbClr val="000000"/>
              </a:solidFill>
            </a:endParaRPr>
          </a:p>
        </p:txBody>
      </p:sp>
      <p:sp>
        <p:nvSpPr>
          <p:cNvPr id="6" name="Header Placeholder 5"/>
          <p:cNvSpPr>
            <a:spLocks noGrp="1"/>
          </p:cNvSpPr>
          <p:nvPr>
            <p:ph type="hdr" sz="quarter" idx="11"/>
          </p:nvPr>
        </p:nvSpPr>
        <p:spPr/>
        <p:txBody>
          <a:bodyPr/>
          <a:lstStyle/>
          <a:p>
            <a:pPr defTabSz="914355">
              <a:defRPr/>
            </a:pPr>
            <a:endParaRPr lang="en-US" dirty="0">
              <a:solidFill>
                <a:srgbClr val="000000"/>
              </a:solidFill>
            </a:endParaRPr>
          </a:p>
        </p:txBody>
      </p:sp>
    </p:spTree>
    <p:extLst>
      <p:ext uri="{BB962C8B-B14F-4D97-AF65-F5344CB8AC3E}">
        <p14:creationId xmlns:p14="http://schemas.microsoft.com/office/powerpoint/2010/main" val="3954475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3:notes"/>
          <p:cNvSpPr>
            <a:spLocks noGrp="1" noRot="1" noChangeAspect="1"/>
          </p:cNvSpPr>
          <p:nvPr>
            <p:ph type="sldImg" idx="2"/>
          </p:nvPr>
        </p:nvSpPr>
        <p:spPr>
          <a:xfrm>
            <a:off x="619125" y="1100138"/>
            <a:ext cx="5276850" cy="2968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3:notes"/>
          <p:cNvSpPr txBox="1">
            <a:spLocks noGrp="1"/>
          </p:cNvSpPr>
          <p:nvPr>
            <p:ph type="body" idx="1"/>
          </p:nvPr>
        </p:nvSpPr>
        <p:spPr>
          <a:xfrm>
            <a:off x="651570" y="4233201"/>
            <a:ext cx="5212556" cy="3463528"/>
          </a:xfrm>
          <a:prstGeom prst="rect">
            <a:avLst/>
          </a:prstGeom>
          <a:noFill/>
          <a:ln>
            <a:noFill/>
          </a:ln>
        </p:spPr>
        <p:txBody>
          <a:bodyPr spcFirstLastPara="1" wrap="square" lIns="87475" tIns="43726" rIns="87475" bIns="43726" anchor="t" anchorCtr="0">
            <a:noAutofit/>
          </a:bodyPr>
          <a:lstStyle/>
          <a:p>
            <a:pPr>
              <a:spcBef>
                <a:spcPts val="0"/>
              </a:spcBef>
              <a:spcAft>
                <a:spcPts val="0"/>
              </a:spcAft>
            </a:pPr>
            <a:endParaRPr/>
          </a:p>
        </p:txBody>
      </p:sp>
      <p:sp>
        <p:nvSpPr>
          <p:cNvPr id="661" name="Google Shape;661;p3: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marL="0" marR="0" lvl="0" indent="0" algn="r" defTabSz="874898"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rPr>
              <a:pPr marL="0" marR="0" lvl="0" indent="0" algn="r" defTabSz="874898" rtl="0" eaLnBrk="1" fontAlgn="auto" latinLnBrk="0" hangingPunct="1">
                <a:lnSpc>
                  <a:spcPct val="100000"/>
                </a:lnSpc>
                <a:spcBef>
                  <a:spcPts val="0"/>
                </a:spcBef>
                <a:spcAft>
                  <a:spcPts val="0"/>
                </a:spcAft>
                <a:buClr>
                  <a:srgbClr val="000000"/>
                </a:buClr>
                <a:buSzTx/>
                <a:buFontTx/>
                <a:buNone/>
                <a:tabLst/>
                <a:defRPr/>
              </a:pPr>
              <a:t>41</a:t>
            </a:fld>
            <a:endParaRPr kumimoji="0" sz="13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Tree>
    <p:extLst>
      <p:ext uri="{BB962C8B-B14F-4D97-AF65-F5344CB8AC3E}">
        <p14:creationId xmlns:p14="http://schemas.microsoft.com/office/powerpoint/2010/main" val="1031453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355">
              <a:defRPr/>
            </a:pPr>
            <a:fld id="{C9C42038-5081-4AB5-B71F-BD3973CF81E5}" type="slidenum">
              <a:rPr lang="en-US">
                <a:solidFill>
                  <a:srgbClr val="000000"/>
                </a:solidFill>
              </a:rPr>
              <a:pPr defTabSz="914355">
                <a:defRPr/>
              </a:pPr>
              <a:t>43</a:t>
            </a:fld>
            <a:endParaRPr lang="en-US" dirty="0">
              <a:solidFill>
                <a:srgbClr val="000000"/>
              </a:solidFill>
            </a:endParaRPr>
          </a:p>
        </p:txBody>
      </p:sp>
      <p:sp>
        <p:nvSpPr>
          <p:cNvPr id="6" name="Header Placeholder 5"/>
          <p:cNvSpPr>
            <a:spLocks noGrp="1"/>
          </p:cNvSpPr>
          <p:nvPr>
            <p:ph type="hdr" sz="quarter" idx="11"/>
          </p:nvPr>
        </p:nvSpPr>
        <p:spPr/>
        <p:txBody>
          <a:bodyPr/>
          <a:lstStyle/>
          <a:p>
            <a:pPr defTabSz="914355">
              <a:defRPr/>
            </a:pPr>
            <a:endParaRPr lang="en-US" dirty="0">
              <a:solidFill>
                <a:srgbClr val="000000"/>
              </a:solidFill>
            </a:endParaRPr>
          </a:p>
        </p:txBody>
      </p:sp>
    </p:spTree>
    <p:extLst>
      <p:ext uri="{BB962C8B-B14F-4D97-AF65-F5344CB8AC3E}">
        <p14:creationId xmlns:p14="http://schemas.microsoft.com/office/powerpoint/2010/main" val="368381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Slide Number Placeholder 4"/>
          <p:cNvSpPr>
            <a:spLocks noGrp="1"/>
          </p:cNvSpPr>
          <p:nvPr>
            <p:ph type="sldNum" sz="quarter" idx="5"/>
          </p:nvPr>
        </p:nvSpPr>
        <p:spPr/>
        <p:txBody>
          <a:bodyPr/>
          <a:lstStyle/>
          <a:p>
            <a:fld id="{CB23EB23-2744-4070-B42B-1E14BA4E6D28}" type="slidenum">
              <a:rPr lang="en-US" smtClean="0"/>
              <a:pPr/>
              <a:t>4</a:t>
            </a:fld>
            <a:endParaRPr lang="en-US" dirty="0"/>
          </a:p>
        </p:txBody>
      </p:sp>
    </p:spTree>
    <p:extLst>
      <p:ext uri="{BB962C8B-B14F-4D97-AF65-F5344CB8AC3E}">
        <p14:creationId xmlns:p14="http://schemas.microsoft.com/office/powerpoint/2010/main" val="855821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endParaRPr lang="en-US" dirty="0"/>
          </a:p>
        </p:txBody>
      </p:sp>
    </p:spTree>
    <p:extLst>
      <p:ext uri="{BB962C8B-B14F-4D97-AF65-F5344CB8AC3E}">
        <p14:creationId xmlns:p14="http://schemas.microsoft.com/office/powerpoint/2010/main" val="1610661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endParaRPr lang="en-US" dirty="0"/>
          </a:p>
        </p:txBody>
      </p:sp>
    </p:spTree>
    <p:extLst>
      <p:ext uri="{BB962C8B-B14F-4D97-AF65-F5344CB8AC3E}">
        <p14:creationId xmlns:p14="http://schemas.microsoft.com/office/powerpoint/2010/main" val="806663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15:notes"/>
          <p:cNvSpPr>
            <a:spLocks noGrp="1" noRot="1" noChangeAspect="1"/>
          </p:cNvSpPr>
          <p:nvPr>
            <p:ph type="sldImg" idx="2"/>
          </p:nvPr>
        </p:nvSpPr>
        <p:spPr>
          <a:xfrm>
            <a:off x="619125" y="1100138"/>
            <a:ext cx="5276850" cy="2968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7" name="Google Shape;847;p15:notes"/>
          <p:cNvSpPr txBox="1">
            <a:spLocks noGrp="1"/>
          </p:cNvSpPr>
          <p:nvPr>
            <p:ph type="body" idx="1"/>
          </p:nvPr>
        </p:nvSpPr>
        <p:spPr>
          <a:xfrm>
            <a:off x="651570" y="4233201"/>
            <a:ext cx="5212556" cy="3463528"/>
          </a:xfrm>
          <a:prstGeom prst="rect">
            <a:avLst/>
          </a:prstGeom>
          <a:noFill/>
          <a:ln>
            <a:noFill/>
          </a:ln>
        </p:spPr>
        <p:txBody>
          <a:bodyPr spcFirstLastPara="1" wrap="square" lIns="88480" tIns="44228" rIns="88480" bIns="44228" anchor="t" anchorCtr="0">
            <a:noAutofit/>
          </a:bodyPr>
          <a:lstStyle/>
          <a:p>
            <a:pPr>
              <a:spcBef>
                <a:spcPts val="0"/>
              </a:spcBef>
              <a:spcAft>
                <a:spcPts val="0"/>
              </a:spcAft>
            </a:pPr>
            <a:r>
              <a:rPr lang="en-US"/>
              <a:t>SALLY</a:t>
            </a:r>
            <a:endParaRPr/>
          </a:p>
        </p:txBody>
      </p:sp>
      <p:sp>
        <p:nvSpPr>
          <p:cNvPr id="848" name="Google Shape;848;p15: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defTabSz="874898" fontAlgn="auto">
              <a:spcBef>
                <a:spcPts val="0"/>
              </a:spcBef>
              <a:spcAft>
                <a:spcPts val="0"/>
              </a:spcAft>
              <a:buClr>
                <a:srgbClr val="000000"/>
              </a:buClr>
            </a:pPr>
            <a:fld id="{00000000-1234-1234-1234-123412341234}" type="slidenum">
              <a:rPr lang="en-US" sz="1300" kern="0">
                <a:solidFill>
                  <a:srgbClr val="000000"/>
                </a:solidFill>
                <a:latin typeface="Calibri"/>
                <a:ea typeface="Calibri"/>
                <a:cs typeface="Calibri"/>
                <a:sym typeface="Calibri"/>
              </a:rPr>
              <a:pPr defTabSz="874898" fontAlgn="auto">
                <a:spcBef>
                  <a:spcPts val="0"/>
                </a:spcBef>
                <a:spcAft>
                  <a:spcPts val="0"/>
                </a:spcAft>
                <a:buClr>
                  <a:srgbClr val="000000"/>
                </a:buClr>
              </a:pPr>
              <a:t>10</a:t>
            </a:fld>
            <a:endParaRPr sz="1300" kern="0">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6: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defTabSz="874898" fontAlgn="auto">
              <a:spcBef>
                <a:spcPts val="0"/>
              </a:spcBef>
              <a:spcAft>
                <a:spcPts val="0"/>
              </a:spcAft>
              <a:buClr>
                <a:srgbClr val="000000"/>
              </a:buClr>
            </a:pPr>
            <a:fld id="{00000000-1234-1234-1234-123412341234}" type="slidenum">
              <a:rPr lang="en-US" sz="1100" kern="0">
                <a:solidFill>
                  <a:srgbClr val="000000"/>
                </a:solidFill>
                <a:latin typeface="Arial"/>
                <a:ea typeface="Arial"/>
                <a:cs typeface="Arial"/>
                <a:sym typeface="Arial"/>
              </a:rPr>
              <a:pPr defTabSz="874898" fontAlgn="auto">
                <a:spcBef>
                  <a:spcPts val="0"/>
                </a:spcBef>
                <a:spcAft>
                  <a:spcPts val="0"/>
                </a:spcAft>
                <a:buClr>
                  <a:srgbClr val="000000"/>
                </a:buClr>
              </a:pPr>
              <a:t>11</a:t>
            </a:fld>
            <a:endParaRPr sz="1100" kern="0">
              <a:solidFill>
                <a:srgbClr val="000000"/>
              </a:solidFill>
              <a:latin typeface="Arial"/>
              <a:ea typeface="Arial"/>
              <a:cs typeface="Arial"/>
              <a:sym typeface="Arial"/>
            </a:endParaRPr>
          </a:p>
        </p:txBody>
      </p:sp>
      <p:sp>
        <p:nvSpPr>
          <p:cNvPr id="861" name="Google Shape;861;p16:notes"/>
          <p:cNvSpPr>
            <a:spLocks noGrp="1" noRot="1" noChangeAspect="1"/>
          </p:cNvSpPr>
          <p:nvPr>
            <p:ph type="sldImg" idx="2"/>
          </p:nvPr>
        </p:nvSpPr>
        <p:spPr>
          <a:xfrm>
            <a:off x="341313" y="665163"/>
            <a:ext cx="5921375" cy="33321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2" name="Google Shape;862;p16:notes"/>
          <p:cNvSpPr txBox="1">
            <a:spLocks noGrp="1"/>
          </p:cNvSpPr>
          <p:nvPr>
            <p:ph type="body" idx="1"/>
          </p:nvPr>
        </p:nvSpPr>
        <p:spPr>
          <a:xfrm>
            <a:off x="660318" y="4220297"/>
            <a:ext cx="5282540" cy="3998176"/>
          </a:xfrm>
          <a:prstGeom prst="rect">
            <a:avLst/>
          </a:prstGeom>
          <a:noFill/>
          <a:ln>
            <a:noFill/>
          </a:ln>
        </p:spPr>
        <p:txBody>
          <a:bodyPr spcFirstLastPara="1" wrap="square" lIns="88480" tIns="44228" rIns="88480" bIns="44228" anchor="t" anchorCtr="0">
            <a:noAutofit/>
          </a:bodyPr>
          <a:lstStyle/>
          <a:p>
            <a:pPr>
              <a:spcBef>
                <a:spcPts val="0"/>
              </a:spcBef>
              <a:spcAft>
                <a:spcPts val="0"/>
              </a:spcAft>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5:notes"/>
          <p:cNvSpPr>
            <a:spLocks noGrp="1" noRot="1" noChangeAspect="1"/>
          </p:cNvSpPr>
          <p:nvPr>
            <p:ph type="sldImg" idx="2"/>
          </p:nvPr>
        </p:nvSpPr>
        <p:spPr>
          <a:xfrm>
            <a:off x="722313" y="1165225"/>
            <a:ext cx="5599112" cy="314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15:notes"/>
          <p:cNvSpPr txBox="1">
            <a:spLocks noGrp="1"/>
          </p:cNvSpPr>
          <p:nvPr>
            <p:ph type="body" idx="1"/>
          </p:nvPr>
        </p:nvSpPr>
        <p:spPr>
          <a:xfrm>
            <a:off x="704662" y="4489760"/>
            <a:ext cx="5634065" cy="3673585"/>
          </a:xfrm>
          <a:prstGeom prst="rect">
            <a:avLst/>
          </a:prstGeom>
          <a:noFill/>
          <a:ln>
            <a:noFill/>
          </a:ln>
        </p:spPr>
        <p:txBody>
          <a:bodyPr spcFirstLastPara="1" wrap="square" lIns="92472" tIns="46224" rIns="92472" bIns="46224" anchor="t" anchorCtr="0">
            <a:noAutofit/>
          </a:bodyPr>
          <a:lstStyle/>
          <a:p>
            <a:endParaRPr>
              <a:solidFill>
                <a:schemeClr val="dk1"/>
              </a:solidFill>
              <a:latin typeface="Calibri"/>
              <a:ea typeface="Calibri"/>
              <a:cs typeface="Calibri"/>
              <a:sym typeface="Calibri"/>
            </a:endParaRPr>
          </a:p>
        </p:txBody>
      </p:sp>
      <p:sp>
        <p:nvSpPr>
          <p:cNvPr id="908" name="Google Shape;908;p15:notes"/>
          <p:cNvSpPr txBox="1">
            <a:spLocks noGrp="1"/>
          </p:cNvSpPr>
          <p:nvPr>
            <p:ph type="sldNum" idx="12"/>
          </p:nvPr>
        </p:nvSpPr>
        <p:spPr>
          <a:xfrm>
            <a:off x="3989625" y="8861009"/>
            <a:ext cx="3052134" cy="468073"/>
          </a:xfrm>
          <a:prstGeom prst="rect">
            <a:avLst/>
          </a:prstGeom>
          <a:noFill/>
          <a:ln>
            <a:noFill/>
          </a:ln>
        </p:spPr>
        <p:txBody>
          <a:bodyPr spcFirstLastPara="1" wrap="square" lIns="93534" tIns="46755" rIns="93534" bIns="46755" anchor="b" anchorCtr="0">
            <a:noAutofit/>
          </a:bodyPr>
          <a:lstStyle/>
          <a:p>
            <a:pPr marL="0" marR="0" lvl="0" indent="0" algn="r" defTabSz="924872"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24872" rtl="0" eaLnBrk="1" fontAlgn="auto" latinLnBrk="0" hangingPunct="1">
                <a:lnSpc>
                  <a:spcPct val="100000"/>
                </a:lnSpc>
                <a:spcBef>
                  <a:spcPts val="0"/>
                </a:spcBef>
                <a:spcAft>
                  <a:spcPts val="0"/>
                </a:spcAft>
                <a:buClr>
                  <a:srgbClr val="000000"/>
                </a:buClr>
                <a:buSzTx/>
                <a:buFontTx/>
                <a:buNone/>
                <a:tabLst/>
                <a:defRPr/>
              </a:pPr>
              <a:t>12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Date Placeholder 1">
            <a:extLst>
              <a:ext uri="{FF2B5EF4-FFF2-40B4-BE49-F238E27FC236}">
                <a16:creationId xmlns:a16="http://schemas.microsoft.com/office/drawing/2014/main" id="{1B5B673F-8413-BE2B-7AD7-EB7A0547FD9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073D3-BCCC-4089-B331-1853337E6DE9}"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7/24/2024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Header Placeholder 2">
            <a:extLst>
              <a:ext uri="{FF2B5EF4-FFF2-40B4-BE49-F238E27FC236}">
                <a16:creationId xmlns:a16="http://schemas.microsoft.com/office/drawing/2014/main" id="{9D1BC85D-B404-E439-2D33-40ED381503E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July 22nd Webinar - ROI in Distance Learning: Fact, Fad, or Fantasy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5:notes"/>
          <p:cNvSpPr>
            <a:spLocks noGrp="1" noRot="1" noChangeAspect="1"/>
          </p:cNvSpPr>
          <p:nvPr>
            <p:ph type="sldImg" idx="2"/>
          </p:nvPr>
        </p:nvSpPr>
        <p:spPr>
          <a:xfrm>
            <a:off x="722313" y="1165225"/>
            <a:ext cx="5599112" cy="314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15:notes"/>
          <p:cNvSpPr txBox="1">
            <a:spLocks noGrp="1"/>
          </p:cNvSpPr>
          <p:nvPr>
            <p:ph type="body" idx="1"/>
          </p:nvPr>
        </p:nvSpPr>
        <p:spPr>
          <a:xfrm>
            <a:off x="704662" y="4489760"/>
            <a:ext cx="5634065" cy="3673585"/>
          </a:xfrm>
          <a:prstGeom prst="rect">
            <a:avLst/>
          </a:prstGeom>
          <a:noFill/>
          <a:ln>
            <a:noFill/>
          </a:ln>
        </p:spPr>
        <p:txBody>
          <a:bodyPr spcFirstLastPara="1" wrap="square" lIns="92472" tIns="46224" rIns="92472" bIns="46224" anchor="t" anchorCtr="0">
            <a:noAutofit/>
          </a:bodyPr>
          <a:lstStyle/>
          <a:p>
            <a:endParaRPr>
              <a:solidFill>
                <a:schemeClr val="dk1"/>
              </a:solidFill>
              <a:latin typeface="Calibri"/>
              <a:ea typeface="Calibri"/>
              <a:cs typeface="Calibri"/>
              <a:sym typeface="Calibri"/>
            </a:endParaRPr>
          </a:p>
        </p:txBody>
      </p:sp>
      <p:sp>
        <p:nvSpPr>
          <p:cNvPr id="908" name="Google Shape;908;p15:notes"/>
          <p:cNvSpPr txBox="1">
            <a:spLocks noGrp="1"/>
          </p:cNvSpPr>
          <p:nvPr>
            <p:ph type="sldNum" idx="12"/>
          </p:nvPr>
        </p:nvSpPr>
        <p:spPr>
          <a:xfrm>
            <a:off x="3989625" y="8861009"/>
            <a:ext cx="3052134" cy="468073"/>
          </a:xfrm>
          <a:prstGeom prst="rect">
            <a:avLst/>
          </a:prstGeom>
          <a:noFill/>
          <a:ln>
            <a:noFill/>
          </a:ln>
        </p:spPr>
        <p:txBody>
          <a:bodyPr spcFirstLastPara="1" wrap="square" lIns="93534" tIns="46755" rIns="93534" bIns="46755" anchor="b" anchorCtr="0">
            <a:noAutofit/>
          </a:bodyPr>
          <a:lstStyle/>
          <a:p>
            <a:pPr marL="0" marR="0" lvl="0" indent="0" algn="r" defTabSz="924872"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24872" rtl="0" eaLnBrk="1" fontAlgn="auto" latinLnBrk="0" hangingPunct="1">
                <a:lnSpc>
                  <a:spcPct val="100000"/>
                </a:lnSpc>
                <a:spcBef>
                  <a:spcPts val="0"/>
                </a:spcBef>
                <a:spcAft>
                  <a:spcPts val="0"/>
                </a:spcAft>
                <a:buClr>
                  <a:srgbClr val="000000"/>
                </a:buClr>
                <a:buSzTx/>
                <a:buFontTx/>
                <a:buNone/>
                <a:tabLst/>
                <a:defRPr/>
              </a:pPr>
              <a:t>13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Date Placeholder 1">
            <a:extLst>
              <a:ext uri="{FF2B5EF4-FFF2-40B4-BE49-F238E27FC236}">
                <a16:creationId xmlns:a16="http://schemas.microsoft.com/office/drawing/2014/main" id="{1B5B673F-8413-BE2B-7AD7-EB7A0547FD9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073D3-BCCC-4089-B331-1853337E6DE9}"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7/24/2024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Header Placeholder 2">
            <a:extLst>
              <a:ext uri="{FF2B5EF4-FFF2-40B4-BE49-F238E27FC236}">
                <a16:creationId xmlns:a16="http://schemas.microsoft.com/office/drawing/2014/main" id="{9D1BC85D-B404-E439-2D33-40ED381503E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July 22nd Webinar - ROI in Distance Learning: Fact, Fad, or Fantasy</a:t>
            </a:r>
          </a:p>
        </p:txBody>
      </p:sp>
    </p:spTree>
    <p:extLst>
      <p:ext uri="{BB962C8B-B14F-4D97-AF65-F5344CB8AC3E}">
        <p14:creationId xmlns:p14="http://schemas.microsoft.com/office/powerpoint/2010/main" val="582436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Master" Target="../slideMasters/slideMaster14.xml"/><Relationship Id="rId1" Type="http://schemas.openxmlformats.org/officeDocument/2006/relationships/tags" Target="../tags/tag2.xml"/><Relationship Id="rId4" Type="http://schemas.openxmlformats.org/officeDocument/2006/relationships/image" Target="../media/image9.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hyperlink" Target="http://www.atdconference.org/attendees" TargetMode="External"/><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9486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573256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4584257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750619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024180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752366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5627652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344496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557307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3309530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dirty="0"/>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dirty="0">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308599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48458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220855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dirty="0"/>
          </a:p>
        </p:txBody>
      </p:sp>
    </p:spTree>
    <p:extLst>
      <p:ext uri="{BB962C8B-B14F-4D97-AF65-F5344CB8AC3E}">
        <p14:creationId xmlns:p14="http://schemas.microsoft.com/office/powerpoint/2010/main" val="20002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1_Two Content" userDrawn="1">
  <p:cSld name="1_Two Content">
    <p:spTree>
      <p:nvGrpSpPr>
        <p:cNvPr id="1" name="Shape 103"/>
        <p:cNvGrpSpPr/>
        <p:nvPr/>
      </p:nvGrpSpPr>
      <p:grpSpPr>
        <a:xfrm>
          <a:off x="0" y="0"/>
          <a:ext cx="0" cy="0"/>
          <a:chOff x="0" y="0"/>
          <a:chExt cx="0" cy="0"/>
        </a:xfrm>
      </p:grpSpPr>
      <p:sp>
        <p:nvSpPr>
          <p:cNvPr id="105" name="Google Shape;105;p78"/>
          <p:cNvSpPr txBox="1">
            <a:spLocks noGrp="1"/>
          </p:cNvSpPr>
          <p:nvPr>
            <p:ph type="body" idx="1"/>
          </p:nvPr>
        </p:nvSpPr>
        <p:spPr>
          <a:xfrm>
            <a:off x="648702" y="1823593"/>
            <a:ext cx="4627386" cy="4351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000"/>
              <a:buNone/>
              <a:defRPr sz="2000">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a:latin typeface="Arial"/>
                <a:ea typeface="Arial"/>
                <a:cs typeface="Arial"/>
                <a:sym typeface="Arial"/>
              </a:defRPr>
            </a:lvl2pPr>
            <a:lvl3pPr marL="1371600" lvl="2" indent="-228600" algn="l">
              <a:lnSpc>
                <a:spcPct val="90000"/>
              </a:lnSpc>
              <a:spcBef>
                <a:spcPts val="500"/>
              </a:spcBef>
              <a:spcAft>
                <a:spcPts val="0"/>
              </a:spcAft>
              <a:buClr>
                <a:schemeClr val="dk1"/>
              </a:buClr>
              <a:buSzPts val="2000"/>
              <a:buNone/>
              <a:defRPr sz="2000">
                <a:latin typeface="Arial"/>
                <a:ea typeface="Arial"/>
                <a:cs typeface="Arial"/>
                <a:sym typeface="Arial"/>
              </a:defRPr>
            </a:lvl3pPr>
            <a:lvl4pPr marL="1828800" lvl="3" indent="-228600" algn="l">
              <a:lnSpc>
                <a:spcPct val="90000"/>
              </a:lnSpc>
              <a:spcBef>
                <a:spcPts val="500"/>
              </a:spcBef>
              <a:spcAft>
                <a:spcPts val="0"/>
              </a:spcAft>
              <a:buClr>
                <a:schemeClr val="dk1"/>
              </a:buClr>
              <a:buSzPts val="2000"/>
              <a:buNone/>
              <a:defRPr sz="2000">
                <a:latin typeface="Arial"/>
                <a:ea typeface="Arial"/>
                <a:cs typeface="Arial"/>
                <a:sym typeface="Arial"/>
              </a:defRPr>
            </a:lvl4pPr>
            <a:lvl5pPr marL="2286000" lvl="4" indent="-228600" algn="l">
              <a:lnSpc>
                <a:spcPct val="90000"/>
              </a:lnSpc>
              <a:spcBef>
                <a:spcPts val="500"/>
              </a:spcBef>
              <a:spcAft>
                <a:spcPts val="0"/>
              </a:spcAft>
              <a:buClr>
                <a:schemeClr val="dk1"/>
              </a:buClr>
              <a:buSzPts val="2000"/>
              <a:buNone/>
              <a:defRPr sz="200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78"/>
          <p:cNvSpPr txBox="1">
            <a:spLocks noGrp="1"/>
          </p:cNvSpPr>
          <p:nvPr>
            <p:ph type="body" idx="2"/>
          </p:nvPr>
        </p:nvSpPr>
        <p:spPr>
          <a:xfrm>
            <a:off x="5650470" y="1823593"/>
            <a:ext cx="4627386" cy="4351338"/>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Font typeface="Noto Sans Symbols"/>
              <a:buChar char="▪"/>
              <a:defRPr sz="1400">
                <a:latin typeface="Arial"/>
                <a:ea typeface="Arial"/>
                <a:cs typeface="Arial"/>
                <a:sym typeface="Arial"/>
              </a:defRPr>
            </a:lvl1pPr>
            <a:lvl2pPr marL="914400" lvl="1"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3pPr>
            <a:lvl4pPr marL="1828800" lvl="3"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4pPr>
            <a:lvl5pPr marL="2286000" lvl="4" indent="-317500" algn="l">
              <a:lnSpc>
                <a:spcPct val="90000"/>
              </a:lnSpc>
              <a:spcBef>
                <a:spcPts val="500"/>
              </a:spcBef>
              <a:spcAft>
                <a:spcPts val="0"/>
              </a:spcAft>
              <a:buClr>
                <a:schemeClr val="dk1"/>
              </a:buClr>
              <a:buSzPts val="1400"/>
              <a:buFont typeface="Noto Sans Symbols"/>
              <a:buChar char="▪"/>
              <a:defRPr sz="140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7" name="Google Shape;107;p78"/>
          <p:cNvGrpSpPr/>
          <p:nvPr/>
        </p:nvGrpSpPr>
        <p:grpSpPr>
          <a:xfrm flipH="1">
            <a:off x="7561328" y="0"/>
            <a:ext cx="4763978" cy="3541007"/>
            <a:chOff x="-124265" y="-2"/>
            <a:chExt cx="4763978" cy="3367272"/>
          </a:xfrm>
        </p:grpSpPr>
        <p:sp>
          <p:nvSpPr>
            <p:cNvPr id="108" name="Google Shape;108;p78"/>
            <p:cNvSpPr/>
            <p:nvPr/>
          </p:nvSpPr>
          <p:spPr>
            <a:xfrm>
              <a:off x="0" y="-1"/>
              <a:ext cx="4639713" cy="3367271"/>
            </a:xfrm>
            <a:prstGeom prst="diagStripe">
              <a:avLst>
                <a:gd name="adj" fmla="val 51202"/>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109" name="Google Shape;109;p78"/>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110" name="Google Shape;110;p78"/>
            <p:cNvSpPr/>
            <p:nvPr/>
          </p:nvSpPr>
          <p:spPr>
            <a:xfrm rot="-2178838">
              <a:off x="-192127" y="1140864"/>
              <a:ext cx="1354398" cy="214994"/>
            </a:xfrm>
            <a:prstGeom prst="parallelogram">
              <a:avLst>
                <a:gd name="adj" fmla="val 72003"/>
              </a:avLst>
            </a:prstGeom>
            <a:solidFill>
              <a:srgbClr val="840A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11" name="Google Shape;111;p78"/>
          <p:cNvSpPr/>
          <p:nvPr/>
        </p:nvSpPr>
        <p:spPr>
          <a:xfrm flipH="1">
            <a:off x="6679908" y="1"/>
            <a:ext cx="1447800" cy="639064"/>
          </a:xfrm>
          <a:prstGeom prst="parallelogram">
            <a:avLst>
              <a:gd name="adj" fmla="val 135617"/>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23897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4880296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7"/>
        <p:cNvGrpSpPr/>
        <p:nvPr/>
      </p:nvGrpSpPr>
      <p:grpSpPr>
        <a:xfrm>
          <a:off x="0" y="0"/>
          <a:ext cx="0" cy="0"/>
          <a:chOff x="0" y="0"/>
          <a:chExt cx="0" cy="0"/>
        </a:xfrm>
      </p:grpSpPr>
      <p:sp>
        <p:nvSpPr>
          <p:cNvPr id="118" name="Google Shape;118;p8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8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198274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5"/>
        <p:cNvGrpSpPr/>
        <p:nvPr/>
      </p:nvGrpSpPr>
      <p:grpSpPr>
        <a:xfrm>
          <a:off x="0" y="0"/>
          <a:ext cx="0" cy="0"/>
          <a:chOff x="0" y="0"/>
          <a:chExt cx="0" cy="0"/>
        </a:xfrm>
      </p:grpSpPr>
      <p:sp>
        <p:nvSpPr>
          <p:cNvPr id="146" name="Google Shape;146;p10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0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8" name="Google Shape;148;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2380868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1"/>
        <p:cNvGrpSpPr/>
        <p:nvPr/>
      </p:nvGrpSpPr>
      <p:grpSpPr>
        <a:xfrm>
          <a:off x="0" y="0"/>
          <a:ext cx="0" cy="0"/>
          <a:chOff x="0" y="0"/>
          <a:chExt cx="0" cy="0"/>
        </a:xfrm>
      </p:grpSpPr>
      <p:sp>
        <p:nvSpPr>
          <p:cNvPr id="152" name="Google Shape;152;p1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4" name="Google Shape;154;p1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1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666064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60"/>
        <p:cNvGrpSpPr/>
        <p:nvPr/>
      </p:nvGrpSpPr>
      <p:grpSpPr>
        <a:xfrm>
          <a:off x="0" y="0"/>
          <a:ext cx="0" cy="0"/>
          <a:chOff x="0" y="0"/>
          <a:chExt cx="0" cy="0"/>
        </a:xfrm>
      </p:grpSpPr>
      <p:sp>
        <p:nvSpPr>
          <p:cNvPr id="161" name="Google Shape;161;p1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3" name="Google Shape;163;p1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382490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67"/>
        <p:cNvGrpSpPr/>
        <p:nvPr/>
      </p:nvGrpSpPr>
      <p:grpSpPr>
        <a:xfrm>
          <a:off x="0" y="0"/>
          <a:ext cx="0" cy="0"/>
          <a:chOff x="0" y="0"/>
          <a:chExt cx="0" cy="0"/>
        </a:xfrm>
      </p:grpSpPr>
      <p:sp>
        <p:nvSpPr>
          <p:cNvPr id="168" name="Google Shape;168;p1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1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0" name="Google Shape;170;p1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770255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74"/>
        <p:cNvGrpSpPr/>
        <p:nvPr/>
      </p:nvGrpSpPr>
      <p:grpSpPr>
        <a:xfrm>
          <a:off x="0" y="0"/>
          <a:ext cx="0" cy="0"/>
          <a:chOff x="0" y="0"/>
          <a:chExt cx="0" cy="0"/>
        </a:xfrm>
      </p:grpSpPr>
      <p:sp>
        <p:nvSpPr>
          <p:cNvPr id="175" name="Google Shape;175;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5482284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80"/>
        <p:cNvGrpSpPr/>
        <p:nvPr/>
      </p:nvGrpSpPr>
      <p:grpSpPr>
        <a:xfrm>
          <a:off x="0" y="0"/>
          <a:ext cx="0" cy="0"/>
          <a:chOff x="0" y="0"/>
          <a:chExt cx="0" cy="0"/>
        </a:xfrm>
      </p:grpSpPr>
      <p:sp>
        <p:nvSpPr>
          <p:cNvPr id="181" name="Google Shape;181;p1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2596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2379730966"/>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7850009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536995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143754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26370251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03077457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382566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31523573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8740287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766804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22501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03004221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09948110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882377003"/>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06527520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userDrawn="1">
  <p:cSld name="1_Speaker_Slide">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15861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userDrawn="1">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92175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00">
                <a:solidFill>
                  <a:srgbClr val="0C3B4A"/>
                </a:solidFill>
              </a:rPr>
              <a:t>Body Level One</a:t>
            </a:r>
          </a:p>
          <a:p>
            <a:pPr lvl="1">
              <a:defRPr sz="1800">
                <a:solidFill>
                  <a:srgbClr val="000000"/>
                </a:solidFill>
              </a:defRPr>
            </a:pPr>
            <a:r>
              <a:rPr sz="2500">
                <a:solidFill>
                  <a:srgbClr val="0C3B4A"/>
                </a:solidFill>
              </a:rPr>
              <a:t>Body Level Two</a:t>
            </a:r>
          </a:p>
          <a:p>
            <a:pPr lvl="2">
              <a:defRPr sz="1800">
                <a:solidFill>
                  <a:srgbClr val="000000"/>
                </a:solidFill>
              </a:defRPr>
            </a:pPr>
            <a:r>
              <a:rPr sz="2500">
                <a:solidFill>
                  <a:srgbClr val="0C3B4A"/>
                </a:solidFill>
              </a:rPr>
              <a:t>Body Level Three</a:t>
            </a:r>
          </a:p>
          <a:p>
            <a:pPr lvl="3">
              <a:defRPr sz="1800">
                <a:solidFill>
                  <a:srgbClr val="000000"/>
                </a:solidFill>
              </a:defRPr>
            </a:pPr>
            <a:r>
              <a:rPr sz="2500">
                <a:solidFill>
                  <a:srgbClr val="0C3B4A"/>
                </a:solidFill>
              </a:rPr>
              <a:t>Body Level Four</a:t>
            </a:r>
          </a:p>
          <a:p>
            <a:pPr lvl="4">
              <a:defRPr sz="1800">
                <a:solidFill>
                  <a:srgbClr val="000000"/>
                </a:solidFill>
              </a:defRPr>
            </a:pPr>
            <a:r>
              <a:rPr sz="2500">
                <a:solidFill>
                  <a:srgbClr val="0C3B4A"/>
                </a:solidFill>
              </a:rPr>
              <a:t>Body Level Five</a:t>
            </a:r>
          </a:p>
        </p:txBody>
      </p:sp>
      <p:sp>
        <p:nvSpPr>
          <p:cNvPr id="5" name="Shape 25"/>
          <p:cNvSpPr/>
          <p:nvPr userDrawn="1"/>
        </p:nvSpPr>
        <p:spPr>
          <a:xfrm>
            <a:off x="-18515" y="6630327"/>
            <a:ext cx="12229030" cy="242531"/>
          </a:xfrm>
          <a:prstGeom prst="rect">
            <a:avLst/>
          </a:prstGeom>
          <a:solidFill>
            <a:srgbClr val="800000"/>
          </a:solidFill>
          <a:ln w="12700">
            <a:miter lim="400000"/>
          </a:ln>
        </p:spPr>
        <p:txBody>
          <a:bodyPr lIns="0" tIns="0" rIns="0" bIns="0" anchor="ctr"/>
          <a:lstStyle/>
          <a:p>
            <a:pPr lvl="0" algn="l">
              <a:spcBef>
                <a:spcPts val="2250"/>
              </a:spcBef>
              <a:defRPr>
                <a:solidFill>
                  <a:srgbClr val="FFFFFF"/>
                </a:solidFill>
                <a:latin typeface="Raleway Medium"/>
                <a:ea typeface="Raleway Medium"/>
                <a:cs typeface="Raleway Medium"/>
                <a:sym typeface="Raleway Medium"/>
              </a:defRPr>
            </a:pPr>
            <a:endParaRPr sz="900">
              <a:solidFill>
                <a:schemeClr val="tx1">
                  <a:lumMod val="85000"/>
                  <a:lumOff val="15000"/>
                </a:schemeClr>
              </a:solidFill>
            </a:endParaRPr>
          </a:p>
        </p:txBody>
      </p:sp>
    </p:spTree>
    <p:extLst>
      <p:ext uri="{BB962C8B-B14F-4D97-AF65-F5344CB8AC3E}">
        <p14:creationId xmlns:p14="http://schemas.microsoft.com/office/powerpoint/2010/main" val="2532026103"/>
      </p:ext>
    </p:extLst>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2"/>
        <p:cNvGrpSpPr/>
        <p:nvPr/>
      </p:nvGrpSpPr>
      <p:grpSpPr>
        <a:xfrm>
          <a:off x="0" y="0"/>
          <a:ext cx="0" cy="0"/>
          <a:chOff x="0" y="0"/>
          <a:chExt cx="0" cy="0"/>
        </a:xfrm>
      </p:grpSpPr>
      <p:sp>
        <p:nvSpPr>
          <p:cNvPr id="193" name="Google Shape;193;p8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8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8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13668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4"/>
        <p:cNvGrpSpPr/>
        <p:nvPr/>
      </p:nvGrpSpPr>
      <p:grpSpPr>
        <a:xfrm>
          <a:off x="0" y="0"/>
          <a:ext cx="0" cy="0"/>
          <a:chOff x="0" y="0"/>
          <a:chExt cx="0" cy="0"/>
        </a:xfrm>
      </p:grpSpPr>
      <p:sp>
        <p:nvSpPr>
          <p:cNvPr id="205" name="Google Shape;205;p1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1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7" name="Google Shape;207;p13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13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13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5822772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0"/>
        <p:cNvGrpSpPr/>
        <p:nvPr/>
      </p:nvGrpSpPr>
      <p:grpSpPr>
        <a:xfrm>
          <a:off x="0" y="0"/>
          <a:ext cx="0" cy="0"/>
          <a:chOff x="0" y="0"/>
          <a:chExt cx="0" cy="0"/>
        </a:xfrm>
      </p:grpSpPr>
      <p:sp>
        <p:nvSpPr>
          <p:cNvPr id="211" name="Google Shape;211;p135"/>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1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13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13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13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6725232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16"/>
        <p:cNvGrpSpPr/>
        <p:nvPr/>
      </p:nvGrpSpPr>
      <p:grpSpPr>
        <a:xfrm>
          <a:off x="0" y="0"/>
          <a:ext cx="0" cy="0"/>
          <a:chOff x="0" y="0"/>
          <a:chExt cx="0" cy="0"/>
        </a:xfrm>
      </p:grpSpPr>
      <p:sp>
        <p:nvSpPr>
          <p:cNvPr id="217" name="Google Shape;217;p136"/>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136"/>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9" name="Google Shape;219;p13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3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13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63708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42519920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2"/>
        <p:cNvGrpSpPr/>
        <p:nvPr/>
      </p:nvGrpSpPr>
      <p:grpSpPr>
        <a:xfrm>
          <a:off x="0" y="0"/>
          <a:ext cx="0" cy="0"/>
          <a:chOff x="0" y="0"/>
          <a:chExt cx="0" cy="0"/>
        </a:xfrm>
      </p:grpSpPr>
      <p:sp>
        <p:nvSpPr>
          <p:cNvPr id="223" name="Google Shape;223;p137"/>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137"/>
          <p:cNvSpPr txBox="1">
            <a:spLocks noGrp="1"/>
          </p:cNvSpPr>
          <p:nvPr>
            <p:ph type="body" idx="1"/>
          </p:nvPr>
        </p:nvSpPr>
        <p:spPr>
          <a:xfrm>
            <a:off x="838200" y="1825625"/>
            <a:ext cx="515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137"/>
          <p:cNvSpPr txBox="1">
            <a:spLocks noGrp="1"/>
          </p:cNvSpPr>
          <p:nvPr>
            <p:ph type="body" idx="2"/>
          </p:nvPr>
        </p:nvSpPr>
        <p:spPr>
          <a:xfrm>
            <a:off x="6197600" y="1825625"/>
            <a:ext cx="515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p13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13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13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503953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29"/>
        <p:cNvGrpSpPr/>
        <p:nvPr/>
      </p:nvGrpSpPr>
      <p:grpSpPr>
        <a:xfrm>
          <a:off x="0" y="0"/>
          <a:ext cx="0" cy="0"/>
          <a:chOff x="0" y="0"/>
          <a:chExt cx="0" cy="0"/>
        </a:xfrm>
      </p:grpSpPr>
      <p:sp>
        <p:nvSpPr>
          <p:cNvPr id="230" name="Google Shape;230;p138"/>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 name="Google Shape;231;p138"/>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2" name="Google Shape;232;p138"/>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138"/>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4" name="Google Shape;234;p138"/>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13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13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13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9233483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38"/>
        <p:cNvGrpSpPr/>
        <p:nvPr/>
      </p:nvGrpSpPr>
      <p:grpSpPr>
        <a:xfrm>
          <a:off x="0" y="0"/>
          <a:ext cx="0" cy="0"/>
          <a:chOff x="0" y="0"/>
          <a:chExt cx="0" cy="0"/>
        </a:xfrm>
      </p:grpSpPr>
      <p:sp>
        <p:nvSpPr>
          <p:cNvPr id="239" name="Google Shape;239;p139"/>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139"/>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1" name="Google Shape;241;p139"/>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2" name="Google Shape;242;p13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13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13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998193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45"/>
        <p:cNvGrpSpPr/>
        <p:nvPr/>
      </p:nvGrpSpPr>
      <p:grpSpPr>
        <a:xfrm>
          <a:off x="0" y="0"/>
          <a:ext cx="0" cy="0"/>
          <a:chOff x="0" y="0"/>
          <a:chExt cx="0" cy="0"/>
        </a:xfrm>
      </p:grpSpPr>
      <p:sp>
        <p:nvSpPr>
          <p:cNvPr id="246" name="Google Shape;246;p140"/>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 name="Google Shape;247;p140"/>
          <p:cNvSpPr>
            <a:spLocks noGrp="1"/>
          </p:cNvSpPr>
          <p:nvPr>
            <p:ph type="pic" idx="2"/>
          </p:nvPr>
        </p:nvSpPr>
        <p:spPr>
          <a:xfrm>
            <a:off x="5183717" y="987426"/>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48" name="Google Shape;248;p140"/>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9" name="Google Shape;249;p14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p14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14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9230613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52"/>
        <p:cNvGrpSpPr/>
        <p:nvPr/>
      </p:nvGrpSpPr>
      <p:grpSpPr>
        <a:xfrm>
          <a:off x="0" y="0"/>
          <a:ext cx="0" cy="0"/>
          <a:chOff x="0" y="0"/>
          <a:chExt cx="0" cy="0"/>
        </a:xfrm>
      </p:grpSpPr>
      <p:sp>
        <p:nvSpPr>
          <p:cNvPr id="253" name="Google Shape;253;p141"/>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1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14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14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14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4032098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8"/>
        <p:cNvGrpSpPr/>
        <p:nvPr/>
      </p:nvGrpSpPr>
      <p:grpSpPr>
        <a:xfrm>
          <a:off x="0" y="0"/>
          <a:ext cx="0" cy="0"/>
          <a:chOff x="0" y="0"/>
          <a:chExt cx="0" cy="0"/>
        </a:xfrm>
      </p:grpSpPr>
      <p:sp>
        <p:nvSpPr>
          <p:cNvPr id="259" name="Google Shape;259;p14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p142"/>
          <p:cNvSpPr txBox="1">
            <a:spLocks noGrp="1"/>
          </p:cNvSpPr>
          <p:nvPr>
            <p:ph type="body" idx="1"/>
          </p:nvPr>
        </p:nvSpPr>
        <p:spPr>
          <a:xfrm rot="5400000">
            <a:off x="1774032" y="-570706"/>
            <a:ext cx="5811838" cy="7683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14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2" name="Google Shape;262;p14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14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415088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15722155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03635253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59181304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306431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76258540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41303706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4593229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34073704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18557650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8339776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90803579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76234443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345482548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97194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C8DF-CEE8-634F-AA52-F26C4801189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C721272-A197-BA4B-94F8-C832182E3A16}"/>
              </a:ext>
            </a:extLst>
          </p:cNvPr>
          <p:cNvSpPr>
            <a:spLocks noGrp="1"/>
          </p:cNvSpPr>
          <p:nvPr>
            <p:ph type="sldNum" sz="quarter" idx="10"/>
          </p:nvPr>
        </p:nvSpPr>
        <p:spPr/>
        <p:txBody>
          <a:bodyPr/>
          <a:lstStyle/>
          <a:p>
            <a:fld id="{1754F1E8-9FA4-C246-BFBC-29E0F4373BF7}" type="slidenum">
              <a:rPr lang="en-US" smtClean="0"/>
              <a:t>‹#›</a:t>
            </a:fld>
            <a:endParaRPr lang="en-US"/>
          </a:p>
        </p:txBody>
      </p:sp>
    </p:spTree>
    <p:extLst>
      <p:ext uri="{BB962C8B-B14F-4D97-AF65-F5344CB8AC3E}">
        <p14:creationId xmlns:p14="http://schemas.microsoft.com/office/powerpoint/2010/main" val="573743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41369057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109102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6" name="Slide Number Placeholder 5"/>
          <p:cNvSpPr>
            <a:spLocks noGrp="1"/>
          </p:cNvSpPr>
          <p:nvPr>
            <p:ph type="sldNum" sz="quarter" idx="12"/>
          </p:nvPr>
        </p:nvSpPr>
        <p:spPr/>
        <p:txBody>
          <a:bodyPr/>
          <a:lstStyle>
            <a:lvl1pPr>
              <a:defRPr sz="1200">
                <a:latin typeface="Josefin Sans"/>
              </a:defRPr>
            </a:lvl1p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ea typeface="+mn-ea"/>
              </a:rPr>
              <a:pPr defTabSz="457200" eaLnBrk="1" fontAlgn="auto" hangingPunct="1">
                <a:spcBef>
                  <a:spcPts val="0"/>
                </a:spcBef>
                <a:spcAft>
                  <a:spcPts val="0"/>
                </a:spcAft>
                <a:defRPr/>
              </a:pPr>
              <a:t>‹#›</a:t>
            </a:fld>
            <a:endParaRPr lang="en-US" b="0">
              <a:solidFill>
                <a:prstClr val="white">
                  <a:lumMod val="85000"/>
                </a:prstClr>
              </a:solidFill>
              <a:ea typeface="+mn-ea"/>
            </a:endParaRPr>
          </a:p>
        </p:txBody>
      </p:sp>
    </p:spTree>
    <p:extLst>
      <p:ext uri="{BB962C8B-B14F-4D97-AF65-F5344CB8AC3E}">
        <p14:creationId xmlns:p14="http://schemas.microsoft.com/office/powerpoint/2010/main" val="51046316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a:defRPr/>
            </a:pPr>
            <a:endParaRPr lang="en-US" b="0">
              <a:solidFill>
                <a:prstClr val="black">
                  <a:tint val="75000"/>
                </a:prstClr>
              </a:solidFill>
              <a:latin typeface="Josefin Sans"/>
              <a:ea typeface="+mn-ea"/>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6" name="Slide Number Placeholder 5"/>
          <p:cNvSpPr>
            <a:spLocks noGrp="1"/>
          </p:cNvSpPr>
          <p:nvPr>
            <p:ph type="sldNum" sz="quarter" idx="12"/>
          </p:nvPr>
        </p:nvSpPr>
        <p:spPr>
          <a:xfrm>
            <a:off x="9448800" y="6492875"/>
            <a:ext cx="2743200" cy="365125"/>
          </a:xfrm>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273213029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6" name="Slide Number Placeholder 5"/>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312468415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7" name="Slide Number Placeholder 6"/>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black">
                    <a:tint val="75000"/>
                  </a:prstClr>
                </a:solidFill>
                <a:latin typeface="Josefin Sans"/>
                <a:ea typeface="+mn-ea"/>
              </a:rPr>
              <a:pPr defTabSz="457200" eaLnBrk="1" fontAlgn="auto" hangingPunct="1">
                <a:spcBef>
                  <a:spcPts val="0"/>
                </a:spcBef>
                <a:spcAft>
                  <a:spcPts val="0"/>
                </a:spcAft>
                <a:defRPr/>
              </a:pPr>
              <a:t>‹#›</a:t>
            </a:fld>
            <a:endParaRPr lang="en-US" b="0">
              <a:solidFill>
                <a:prstClr val="black">
                  <a:tint val="75000"/>
                </a:prstClr>
              </a:solidFill>
              <a:latin typeface="Josefin Sans"/>
              <a:ea typeface="+mn-ea"/>
            </a:endParaRPr>
          </a:p>
        </p:txBody>
      </p:sp>
    </p:spTree>
    <p:extLst>
      <p:ext uri="{BB962C8B-B14F-4D97-AF65-F5344CB8AC3E}">
        <p14:creationId xmlns:p14="http://schemas.microsoft.com/office/powerpoint/2010/main" val="393692291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9" name="Slide Number Placeholder 8"/>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331681205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5" name="Slide Number Placeholder 4"/>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39812667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4" name="Slide Number Placeholder 3"/>
          <p:cNvSpPr>
            <a:spLocks noGrp="1"/>
          </p:cNvSpPr>
          <p:nvPr>
            <p:ph type="sldNum" sz="quarter" idx="12"/>
          </p:nvPr>
        </p:nvSpPr>
        <p:spPr>
          <a:xfrm>
            <a:off x="9458325" y="6492875"/>
            <a:ext cx="2743200" cy="365125"/>
          </a:xfrm>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268207875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7" name="Slide Number Placeholder 6"/>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366003691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7" name="Slide Number Placeholder 6"/>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2089793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79774657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6" name="Slide Number Placeholder 5"/>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24545213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defTabSz="457200" eaLnBrk="1" fontAlgn="auto" hangingPunct="1">
              <a:spcBef>
                <a:spcPts val="0"/>
              </a:spcBef>
              <a:spcAft>
                <a:spcPts val="0"/>
              </a:spcAft>
              <a:defRPr/>
            </a:pPr>
            <a:endParaRPr lang="en-US" b="0">
              <a:solidFill>
                <a:prstClr val="black">
                  <a:tint val="75000"/>
                </a:prstClr>
              </a:solidFill>
              <a:latin typeface="Josefin Sans"/>
              <a:ea typeface="+mn-ea"/>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defTabSz="457200" eaLnBrk="1" fontAlgn="auto" hangingPunct="1">
              <a:spcBef>
                <a:spcPts val="0"/>
              </a:spcBef>
              <a:spcAft>
                <a:spcPts val="0"/>
              </a:spcAft>
              <a:defRPr/>
            </a:pPr>
            <a:endParaRPr lang="en-US">
              <a:solidFill>
                <a:prstClr val="white">
                  <a:lumMod val="85000"/>
                </a:prstClr>
              </a:solidFill>
              <a:latin typeface="Josefin Sans"/>
              <a:ea typeface="+mn-ea"/>
            </a:endParaRPr>
          </a:p>
        </p:txBody>
      </p:sp>
      <p:sp>
        <p:nvSpPr>
          <p:cNvPr id="6" name="Slide Number Placeholder 5"/>
          <p:cNvSpPr>
            <a:spLocks noGrp="1"/>
          </p:cNvSpPr>
          <p:nvPr>
            <p:ph type="sldNum" sz="quarter" idx="12"/>
          </p:nvPr>
        </p:nvSpPr>
        <p:spPr/>
        <p:txBody>
          <a:bodyPr/>
          <a:lstStyle/>
          <a:p>
            <a:pPr defTabSz="457200" eaLnBrk="1" fontAlgn="auto" hangingPunct="1">
              <a:spcBef>
                <a:spcPts val="0"/>
              </a:spcBef>
              <a:spcAft>
                <a:spcPts val="0"/>
              </a:spcAft>
              <a:defRPr/>
            </a:pPr>
            <a:fld id="{6C87D5E4-4A75-4C06-B0FE-F348C1B1AF83}" type="slidenum">
              <a:rPr lang="en-US" b="0" smtClean="0">
                <a:solidFill>
                  <a:prstClr val="white">
                    <a:lumMod val="85000"/>
                  </a:prstClr>
                </a:solidFill>
                <a:latin typeface="Josefin Sans"/>
                <a:ea typeface="+mn-ea"/>
              </a:rPr>
              <a:pPr defTabSz="457200" eaLnBrk="1" fontAlgn="auto" hangingPunct="1">
                <a:spcBef>
                  <a:spcPts val="0"/>
                </a:spcBef>
                <a:spcAft>
                  <a:spcPts val="0"/>
                </a:spcAft>
                <a:defRPr/>
              </a:pPr>
              <a:t>‹#›</a:t>
            </a:fld>
            <a:endParaRPr lang="en-US" b="0">
              <a:solidFill>
                <a:prstClr val="white">
                  <a:lumMod val="85000"/>
                </a:prstClr>
              </a:solidFill>
              <a:latin typeface="Josefin Sans"/>
              <a:ea typeface="+mn-ea"/>
            </a:endParaRPr>
          </a:p>
        </p:txBody>
      </p:sp>
    </p:spTree>
    <p:extLst>
      <p:ext uri="{BB962C8B-B14F-4D97-AF65-F5344CB8AC3E}">
        <p14:creationId xmlns:p14="http://schemas.microsoft.com/office/powerpoint/2010/main" val="117219915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a:p>
        </p:txBody>
      </p:sp>
      <p:sp>
        <p:nvSpPr>
          <p:cNvPr id="6"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7"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8" name="Rectangle 6"/>
          <p:cNvSpPr>
            <a:spLocks noGrp="1" noChangeArrowheads="1"/>
          </p:cNvSpPr>
          <p:nvPr>
            <p:ph type="sldNum" sz="quarter" idx="12"/>
          </p:nvPr>
        </p:nvSpPr>
        <p:spPr>
          <a:xfrm>
            <a:off x="9347200" y="6413500"/>
            <a:ext cx="2844800" cy="457200"/>
          </a:xfrm>
        </p:spPr>
        <p:txBody>
          <a:bodyPr/>
          <a:lstStyle>
            <a:lvl1pPr>
              <a:defRPr/>
            </a:lvl1pPr>
          </a:lstStyle>
          <a:p>
            <a:fld id="{6C87D5E4-4A75-4C06-B0FE-F348C1B1AF83}" type="slidenum">
              <a:rPr lang="en-US" sz="1800" b="0" smtClean="0">
                <a:solidFill>
                  <a:prstClr val="white">
                    <a:lumMod val="85000"/>
                  </a:prstClr>
                </a:solidFill>
                <a:latin typeface="Josefin Sans"/>
              </a:rPr>
              <a:pPr/>
              <a:t>‹#›</a:t>
            </a:fld>
            <a:endParaRPr lang="en-US" altLang="en-US"/>
          </a:p>
        </p:txBody>
      </p:sp>
    </p:spTree>
    <p:extLst>
      <p:ext uri="{BB962C8B-B14F-4D97-AF65-F5344CB8AC3E}">
        <p14:creationId xmlns:p14="http://schemas.microsoft.com/office/powerpoint/2010/main" val="277839456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9"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10" name="Rectangle 6"/>
          <p:cNvSpPr>
            <a:spLocks noGrp="1" noChangeArrowheads="1"/>
          </p:cNvSpPr>
          <p:nvPr>
            <p:ph type="sldNum" sz="quarter" idx="12"/>
          </p:nvPr>
        </p:nvSpPr>
        <p:spPr>
          <a:xfrm>
            <a:off x="8737600" y="6248400"/>
            <a:ext cx="2844800" cy="457200"/>
          </a:xfrm>
        </p:spPr>
        <p:txBody>
          <a:bodyPr/>
          <a:lstStyle>
            <a:lvl1pPr>
              <a:defRPr/>
            </a:lvl1pPr>
          </a:lstStyle>
          <a:p>
            <a:fld id="{6C87D5E4-4A75-4C06-B0FE-F348C1B1AF83}" type="slidenum">
              <a:rPr lang="en-US" sz="1800" b="0" smtClean="0">
                <a:solidFill>
                  <a:prstClr val="white">
                    <a:lumMod val="85000"/>
                  </a:prstClr>
                </a:solidFill>
                <a:latin typeface="Josefin Sans"/>
              </a:rPr>
              <a:pPr/>
              <a:t>‹#›</a:t>
            </a:fld>
            <a:endParaRPr lang="en-US" altLang="en-US"/>
          </a:p>
        </p:txBody>
      </p:sp>
    </p:spTree>
    <p:extLst>
      <p:ext uri="{BB962C8B-B14F-4D97-AF65-F5344CB8AC3E}">
        <p14:creationId xmlns:p14="http://schemas.microsoft.com/office/powerpoint/2010/main" val="407909376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Only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Whitney HTF Medium"/>
              </a:defRPr>
            </a:lvl1pPr>
          </a:lstStyle>
          <a:p>
            <a:r>
              <a:rPr lang="en-US"/>
              <a:t>Click to edit Master title style</a:t>
            </a:r>
          </a:p>
        </p:txBody>
      </p:sp>
      <p:pic>
        <p:nvPicPr>
          <p:cNvPr id="7" name="Picture 6"/>
          <p:cNvPicPr>
            <a:picLocks noChangeAspect="1"/>
          </p:cNvPicPr>
          <p:nvPr userDrawn="1"/>
        </p:nvPicPr>
        <p:blipFill>
          <a:blip r:embed="rId3"/>
          <a:stretch>
            <a:fillRect/>
          </a:stretch>
        </p:blipFill>
        <p:spPr>
          <a:xfrm>
            <a:off x="0" y="6650446"/>
            <a:ext cx="12192000" cy="217714"/>
          </a:xfrm>
          <a:prstGeom prst="rect">
            <a:avLst/>
          </a:prstGeom>
        </p:spPr>
      </p:pic>
      <p:pic>
        <p:nvPicPr>
          <p:cNvPr id="8" name="Picture 2" descr="C:\Users\jsmith\AppData\Local\Microsoft\Windows\Temporary Internet Files\Content.Outlook\11WRWXVU\Education-logo.pn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01312" y="5744637"/>
            <a:ext cx="1016576" cy="68463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3082432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Slide with Image">
  <p:cSld name="Title Slide with Image">
    <p:spTree>
      <p:nvGrpSpPr>
        <p:cNvPr id="1" name="Shape 11"/>
        <p:cNvGrpSpPr/>
        <p:nvPr/>
      </p:nvGrpSpPr>
      <p:grpSpPr>
        <a:xfrm>
          <a:off x="0" y="0"/>
          <a:ext cx="0" cy="0"/>
          <a:chOff x="0" y="0"/>
          <a:chExt cx="0" cy="0"/>
        </a:xfrm>
      </p:grpSpPr>
      <p:sp>
        <p:nvSpPr>
          <p:cNvPr id="12" name="Google Shape;12;p58"/>
          <p:cNvSpPr/>
          <p:nvPr/>
        </p:nvSpPr>
        <p:spPr>
          <a:xfrm rot="10800000" flipH="1">
            <a:off x="0" y="-6"/>
            <a:ext cx="9158990" cy="4212242"/>
          </a:xfrm>
          <a:prstGeom prst="rtTriangle">
            <a:avLst/>
          </a:prstGeom>
          <a:solidFill>
            <a:srgbClr val="D0CE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0" b="0" i="0" u="none" strike="noStrike" cap="none">
              <a:solidFill>
                <a:schemeClr val="lt1"/>
              </a:solidFill>
              <a:latin typeface="Calibri"/>
              <a:ea typeface="Calibri"/>
              <a:cs typeface="Calibri"/>
              <a:sym typeface="Calibri"/>
            </a:endParaRPr>
          </a:p>
        </p:txBody>
      </p:sp>
      <p:sp>
        <p:nvSpPr>
          <p:cNvPr id="13" name="Google Shape;13;p58"/>
          <p:cNvSpPr>
            <a:spLocks noGrp="1"/>
          </p:cNvSpPr>
          <p:nvPr>
            <p:ph type="pic" idx="2"/>
          </p:nvPr>
        </p:nvSpPr>
        <p:spPr>
          <a:xfrm>
            <a:off x="1683399" y="860945"/>
            <a:ext cx="4428523" cy="5137089"/>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58" title="Title"/>
          <p:cNvSpPr txBox="1">
            <a:spLocks noGrp="1"/>
          </p:cNvSpPr>
          <p:nvPr>
            <p:ph type="ctrTitle"/>
          </p:nvPr>
        </p:nvSpPr>
        <p:spPr>
          <a:xfrm>
            <a:off x="6375722" y="2006084"/>
            <a:ext cx="4853573" cy="161625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300"/>
              <a:buFont typeface="Calibri"/>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58" title="Subtitle"/>
          <p:cNvSpPr txBox="1">
            <a:spLocks noGrp="1"/>
          </p:cNvSpPr>
          <p:nvPr>
            <p:ph type="subTitle" idx="1"/>
          </p:nvPr>
        </p:nvSpPr>
        <p:spPr>
          <a:xfrm>
            <a:off x="6375215" y="3640998"/>
            <a:ext cx="4854339" cy="1257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accent6"/>
              </a:buClr>
              <a:buSzPts val="2400"/>
              <a:buNone/>
              <a:defRPr sz="2400" b="0" i="0">
                <a:solidFill>
                  <a:schemeClr val="accent6"/>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25896576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905717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Google Shape;27;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6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013197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sp>
        <p:nvSpPr>
          <p:cNvPr id="34" name="Google Shape;34;p7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6050631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Image + Bullets" type="tx">
  <p:cSld name="Image + Bullets">
    <p:spTree>
      <p:nvGrpSpPr>
        <p:cNvPr id="1" name="Shape 39"/>
        <p:cNvGrpSpPr/>
        <p:nvPr/>
      </p:nvGrpSpPr>
      <p:grpSpPr>
        <a:xfrm>
          <a:off x="0" y="0"/>
          <a:ext cx="0" cy="0"/>
          <a:chOff x="0" y="0"/>
          <a:chExt cx="0" cy="0"/>
        </a:xfrm>
      </p:grpSpPr>
      <p:sp>
        <p:nvSpPr>
          <p:cNvPr id="40" name="Google Shape;40;p7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74"/>
          <p:cNvSpPr/>
          <p:nvPr/>
        </p:nvSpPr>
        <p:spPr>
          <a:xfrm>
            <a:off x="-18515" y="6630327"/>
            <a:ext cx="12229031" cy="242531"/>
          </a:xfrm>
          <a:prstGeom prst="rect">
            <a:avLst/>
          </a:prstGeom>
          <a:solidFill>
            <a:srgbClr val="820E2E"/>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900">
              <a:solidFill>
                <a:srgbClr val="262626"/>
              </a:solidFill>
              <a:latin typeface="Calibri"/>
              <a:ea typeface="Calibri"/>
              <a:cs typeface="Calibri"/>
              <a:sym typeface="Calibri"/>
            </a:endParaRPr>
          </a:p>
        </p:txBody>
      </p:sp>
      <p:sp>
        <p:nvSpPr>
          <p:cNvPr id="42" name="Google Shape;42;p74"/>
          <p:cNvSpPr txBox="1">
            <a:spLocks noGrp="1"/>
          </p:cNvSpPr>
          <p:nvPr>
            <p:ph type="sldNum" idx="12"/>
          </p:nvPr>
        </p:nvSpPr>
        <p:spPr>
          <a:xfrm>
            <a:off x="8975725" y="6268379"/>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800">
                <a:solidFill>
                  <a:srgbClr val="A5A5A5"/>
                </a:solidFill>
                <a:latin typeface="Calibri"/>
                <a:ea typeface="Calibri"/>
                <a:cs typeface="Calibri"/>
                <a:sym typeface="Calibri"/>
              </a:defRPr>
            </a:lvl1pPr>
            <a:lvl2pPr marL="0" lvl="1" indent="0" algn="r">
              <a:spcBef>
                <a:spcPts val="0"/>
              </a:spcBef>
              <a:buNone/>
              <a:defRPr sz="1800">
                <a:solidFill>
                  <a:srgbClr val="A5A5A5"/>
                </a:solidFill>
                <a:latin typeface="Calibri"/>
                <a:ea typeface="Calibri"/>
                <a:cs typeface="Calibri"/>
                <a:sym typeface="Calibri"/>
              </a:defRPr>
            </a:lvl2pPr>
            <a:lvl3pPr marL="0" lvl="2" indent="0" algn="r">
              <a:spcBef>
                <a:spcPts val="0"/>
              </a:spcBef>
              <a:buNone/>
              <a:defRPr sz="1800">
                <a:solidFill>
                  <a:srgbClr val="A5A5A5"/>
                </a:solidFill>
                <a:latin typeface="Calibri"/>
                <a:ea typeface="Calibri"/>
                <a:cs typeface="Calibri"/>
                <a:sym typeface="Calibri"/>
              </a:defRPr>
            </a:lvl3pPr>
            <a:lvl4pPr marL="0" lvl="3" indent="0" algn="r">
              <a:spcBef>
                <a:spcPts val="0"/>
              </a:spcBef>
              <a:buNone/>
              <a:defRPr sz="1800">
                <a:solidFill>
                  <a:srgbClr val="A5A5A5"/>
                </a:solidFill>
                <a:latin typeface="Calibri"/>
                <a:ea typeface="Calibri"/>
                <a:cs typeface="Calibri"/>
                <a:sym typeface="Calibri"/>
              </a:defRPr>
            </a:lvl4pPr>
            <a:lvl5pPr marL="0" lvl="4" indent="0" algn="r">
              <a:spcBef>
                <a:spcPts val="0"/>
              </a:spcBef>
              <a:buNone/>
              <a:defRPr sz="1800">
                <a:solidFill>
                  <a:srgbClr val="A5A5A5"/>
                </a:solidFill>
                <a:latin typeface="Calibri"/>
                <a:ea typeface="Calibri"/>
                <a:cs typeface="Calibri"/>
                <a:sym typeface="Calibri"/>
              </a:defRPr>
            </a:lvl5pPr>
            <a:lvl6pPr marL="0" lvl="5" indent="0" algn="r">
              <a:spcBef>
                <a:spcPts val="0"/>
              </a:spcBef>
              <a:buNone/>
              <a:defRPr sz="1800">
                <a:solidFill>
                  <a:srgbClr val="A5A5A5"/>
                </a:solidFill>
                <a:latin typeface="Calibri"/>
                <a:ea typeface="Calibri"/>
                <a:cs typeface="Calibri"/>
                <a:sym typeface="Calibri"/>
              </a:defRPr>
            </a:lvl6pPr>
            <a:lvl7pPr marL="0" lvl="6" indent="0" algn="r">
              <a:spcBef>
                <a:spcPts val="0"/>
              </a:spcBef>
              <a:buNone/>
              <a:defRPr sz="1800">
                <a:solidFill>
                  <a:srgbClr val="A5A5A5"/>
                </a:solidFill>
                <a:latin typeface="Calibri"/>
                <a:ea typeface="Calibri"/>
                <a:cs typeface="Calibri"/>
                <a:sym typeface="Calibri"/>
              </a:defRPr>
            </a:lvl7pPr>
            <a:lvl8pPr marL="0" lvl="7" indent="0" algn="r">
              <a:spcBef>
                <a:spcPts val="0"/>
              </a:spcBef>
              <a:buNone/>
              <a:defRPr sz="1800">
                <a:solidFill>
                  <a:srgbClr val="A5A5A5"/>
                </a:solidFill>
                <a:latin typeface="Calibri"/>
                <a:ea typeface="Calibri"/>
                <a:cs typeface="Calibri"/>
                <a:sym typeface="Calibri"/>
              </a:defRPr>
            </a:lvl8pPr>
            <a:lvl9pPr marL="0" lvl="8" indent="0" algn="r">
              <a:spcBef>
                <a:spcPts val="0"/>
              </a:spcBef>
              <a:buNone/>
              <a:defRPr sz="1800">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87658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11143513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4644834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4"/>
        <p:cNvGrpSpPr/>
        <p:nvPr/>
      </p:nvGrpSpPr>
      <p:grpSpPr>
        <a:xfrm>
          <a:off x="0" y="0"/>
          <a:ext cx="0" cy="0"/>
          <a:chOff x="0" y="0"/>
          <a:chExt cx="0" cy="0"/>
        </a:xfrm>
      </p:grpSpPr>
      <p:sp>
        <p:nvSpPr>
          <p:cNvPr id="55" name="Google Shape;55;p8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8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8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8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750266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3"/>
        <p:cNvGrpSpPr/>
        <p:nvPr/>
      </p:nvGrpSpPr>
      <p:grpSpPr>
        <a:xfrm>
          <a:off x="0" y="0"/>
          <a:ext cx="0" cy="0"/>
          <a:chOff x="0" y="0"/>
          <a:chExt cx="0" cy="0"/>
        </a:xfrm>
      </p:grpSpPr>
      <p:sp>
        <p:nvSpPr>
          <p:cNvPr id="64" name="Google Shape;64;p8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8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8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555761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0"/>
        <p:cNvGrpSpPr/>
        <p:nvPr/>
      </p:nvGrpSpPr>
      <p:grpSpPr>
        <a:xfrm>
          <a:off x="0" y="0"/>
          <a:ext cx="0" cy="0"/>
          <a:chOff x="0" y="0"/>
          <a:chExt cx="0" cy="0"/>
        </a:xfrm>
      </p:grpSpPr>
      <p:sp>
        <p:nvSpPr>
          <p:cNvPr id="71" name="Google Shape;71;p8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8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3" name="Google Shape;73;p8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7397629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7"/>
        <p:cNvGrpSpPr/>
        <p:nvPr/>
      </p:nvGrpSpPr>
      <p:grpSpPr>
        <a:xfrm>
          <a:off x="0" y="0"/>
          <a:ext cx="0" cy="0"/>
          <a:chOff x="0" y="0"/>
          <a:chExt cx="0" cy="0"/>
        </a:xfrm>
      </p:grpSpPr>
      <p:sp>
        <p:nvSpPr>
          <p:cNvPr id="78" name="Google Shape;78;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8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4776481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3"/>
        <p:cNvGrpSpPr/>
        <p:nvPr/>
      </p:nvGrpSpPr>
      <p:grpSpPr>
        <a:xfrm>
          <a:off x="0" y="0"/>
          <a:ext cx="0" cy="0"/>
          <a:chOff x="0" y="0"/>
          <a:chExt cx="0" cy="0"/>
        </a:xfrm>
      </p:grpSpPr>
      <p:sp>
        <p:nvSpPr>
          <p:cNvPr id="84" name="Google Shape;84;p8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8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7005834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89"/>
        <p:cNvGrpSpPr/>
        <p:nvPr/>
      </p:nvGrpSpPr>
      <p:grpSpPr>
        <a:xfrm>
          <a:off x="0" y="0"/>
          <a:ext cx="0" cy="0"/>
          <a:chOff x="0" y="0"/>
          <a:chExt cx="0" cy="0"/>
        </a:xfrm>
      </p:grpSpPr>
      <p:sp>
        <p:nvSpPr>
          <p:cNvPr id="90" name="Google Shape;90;p88"/>
          <p:cNvSpPr/>
          <p:nvPr/>
        </p:nvSpPr>
        <p:spPr>
          <a:xfrm>
            <a:off x="0" y="0"/>
            <a:ext cx="13882256" cy="6897025"/>
          </a:xfrm>
          <a:prstGeom prst="snip2DiagRect">
            <a:avLst>
              <a:gd name="adj1" fmla="val 0"/>
              <a:gd name="adj2" fmla="val 4765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Medium"/>
              <a:ea typeface="Montserrat Medium"/>
              <a:cs typeface="Montserrat Medium"/>
              <a:sym typeface="Montserrat Medium"/>
            </a:endParaRPr>
          </a:p>
        </p:txBody>
      </p:sp>
      <p:sp>
        <p:nvSpPr>
          <p:cNvPr id="91" name="Google Shape;91;p88"/>
          <p:cNvSpPr txBox="1">
            <a:spLocks noGrp="1"/>
          </p:cNvSpPr>
          <p:nvPr>
            <p:ph type="body" idx="1"/>
          </p:nvPr>
        </p:nvSpPr>
        <p:spPr>
          <a:xfrm>
            <a:off x="3398279" y="1712788"/>
            <a:ext cx="7549838"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Noto Sans Symbols"/>
              <a:buNone/>
              <a:defRPr sz="2000">
                <a:latin typeface="Montserrat Medium"/>
                <a:ea typeface="Montserrat Medium"/>
                <a:cs typeface="Montserrat Medium"/>
                <a:sym typeface="Montserrat Medium"/>
              </a:defRPr>
            </a:lvl1pPr>
            <a:lvl2pPr marL="914400" lvl="1" indent="-228600" algn="l">
              <a:lnSpc>
                <a:spcPct val="90000"/>
              </a:lnSpc>
              <a:spcBef>
                <a:spcPts val="500"/>
              </a:spcBef>
              <a:spcAft>
                <a:spcPts val="0"/>
              </a:spcAft>
              <a:buClr>
                <a:schemeClr val="dk1"/>
              </a:buClr>
              <a:buSzPts val="1400"/>
              <a:buFont typeface="Noto Sans Symbols"/>
              <a:buNone/>
              <a:defRPr sz="1400">
                <a:latin typeface="Montserrat Medium"/>
                <a:ea typeface="Montserrat Medium"/>
                <a:cs typeface="Montserrat Medium"/>
                <a:sym typeface="Montserrat Medium"/>
              </a:defRPr>
            </a:lvl2pPr>
            <a:lvl3pPr marL="1371600" lvl="2" indent="-317500" algn="l">
              <a:lnSpc>
                <a:spcPct val="90000"/>
              </a:lnSpc>
              <a:spcBef>
                <a:spcPts val="500"/>
              </a:spcBef>
              <a:spcAft>
                <a:spcPts val="0"/>
              </a:spcAft>
              <a:buClr>
                <a:schemeClr val="dk1"/>
              </a:buClr>
              <a:buSzPts val="1400"/>
              <a:buFont typeface="Noto Sans Symbols"/>
              <a:buChar char="▪"/>
              <a:defRPr sz="1400">
                <a:latin typeface="Montserrat Medium"/>
                <a:ea typeface="Montserrat Medium"/>
                <a:cs typeface="Montserrat Medium"/>
                <a:sym typeface="Montserrat Medium"/>
              </a:defRPr>
            </a:lvl3pPr>
            <a:lvl4pPr marL="1828800" lvl="3" indent="-317500" algn="l">
              <a:lnSpc>
                <a:spcPct val="90000"/>
              </a:lnSpc>
              <a:spcBef>
                <a:spcPts val="500"/>
              </a:spcBef>
              <a:spcAft>
                <a:spcPts val="0"/>
              </a:spcAft>
              <a:buClr>
                <a:schemeClr val="dk1"/>
              </a:buClr>
              <a:buSzPts val="1400"/>
              <a:buFont typeface="Noto Sans Symbols"/>
              <a:buChar char="▪"/>
              <a:defRPr sz="1400">
                <a:latin typeface="Montserrat Medium"/>
                <a:ea typeface="Montserrat Medium"/>
                <a:cs typeface="Montserrat Medium"/>
                <a:sym typeface="Montserrat Medium"/>
              </a:defRPr>
            </a:lvl4pPr>
            <a:lvl5pPr marL="2286000" lvl="4" indent="-317500" algn="l">
              <a:lnSpc>
                <a:spcPct val="90000"/>
              </a:lnSpc>
              <a:spcBef>
                <a:spcPts val="500"/>
              </a:spcBef>
              <a:spcAft>
                <a:spcPts val="0"/>
              </a:spcAft>
              <a:buClr>
                <a:schemeClr val="dk1"/>
              </a:buClr>
              <a:buSzPts val="1400"/>
              <a:buFont typeface="Noto Sans Symbols"/>
              <a:buChar char="▪"/>
              <a:defRPr sz="1400">
                <a:latin typeface="Montserrat Medium"/>
                <a:ea typeface="Montserrat Medium"/>
                <a:cs typeface="Montserrat Medium"/>
                <a:sym typeface="Montserrat Medium"/>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88"/>
          <p:cNvSpPr>
            <a:spLocks noGrp="1"/>
          </p:cNvSpPr>
          <p:nvPr>
            <p:ph type="pic" idx="2"/>
          </p:nvPr>
        </p:nvSpPr>
        <p:spPr>
          <a:xfrm>
            <a:off x="1415331" y="1507139"/>
            <a:ext cx="1588938" cy="1588937"/>
          </a:xfrm>
          <a:prstGeom prst="ellipse">
            <a:avLst/>
          </a:prstGeom>
          <a:noFill/>
          <a:ln w="28575" cap="flat" cmpd="sng">
            <a:solidFill>
              <a:srgbClr val="D8D8D8"/>
            </a:solidFill>
            <a:prstDash val="solid"/>
            <a:round/>
            <a:headEnd type="none" w="sm" len="sm"/>
            <a:tailEnd type="none" w="sm" len="sm"/>
          </a:ln>
        </p:spPr>
        <p:txBody>
          <a:bodyPr spcFirstLastPara="1" wrap="square" lIns="0" tIns="91425" rIns="0" bIns="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Montserrat Medium"/>
                <a:ea typeface="Montserrat Medium"/>
                <a:cs typeface="Montserrat Medium"/>
                <a:sym typeface="Montserrat Medium"/>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88"/>
          <p:cNvSpPr txBox="1">
            <a:spLocks noGrp="1"/>
          </p:cNvSpPr>
          <p:nvPr>
            <p:ph type="title"/>
          </p:nvPr>
        </p:nvSpPr>
        <p:spPr>
          <a:xfrm>
            <a:off x="642257" y="278557"/>
            <a:ext cx="10515600" cy="483443"/>
          </a:xfrm>
          <a:prstGeom prst="rect">
            <a:avLst/>
          </a:prstGeom>
          <a:noFill/>
          <a:ln>
            <a:noFill/>
          </a:ln>
        </p:spPr>
        <p:txBody>
          <a:bodyPr spcFirstLastPara="1" wrap="square" lIns="91425" tIns="45700" rIns="365750" bIns="45700" anchor="ctr" anchorCtr="0">
            <a:normAutofit/>
          </a:bodyPr>
          <a:lstStyle>
            <a:lvl1pPr lvl="0" algn="r">
              <a:lnSpc>
                <a:spcPct val="90000"/>
              </a:lnSpc>
              <a:spcBef>
                <a:spcPts val="0"/>
              </a:spcBef>
              <a:spcAft>
                <a:spcPts val="0"/>
              </a:spcAft>
              <a:buClr>
                <a:schemeClr val="dk1"/>
              </a:buClr>
              <a:buSzPts val="2800"/>
              <a:buFont typeface="Montserrat Medium"/>
              <a:buNone/>
              <a:defRPr sz="2800">
                <a:latin typeface="Montserrat Medium"/>
                <a:ea typeface="Montserrat Medium"/>
                <a:cs typeface="Montserrat Medium"/>
                <a:sym typeface="Montserrat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4" name="Google Shape;94;p88"/>
          <p:cNvPicPr preferRelativeResize="0"/>
          <p:nvPr/>
        </p:nvPicPr>
        <p:blipFill rotWithShape="1">
          <a:blip r:embed="rId2">
            <a:alphaModFix/>
          </a:blip>
          <a:srcRect/>
          <a:stretch/>
        </p:blipFill>
        <p:spPr>
          <a:xfrm>
            <a:off x="430349" y="5551616"/>
            <a:ext cx="1027973" cy="1088443"/>
          </a:xfrm>
          <a:prstGeom prst="rect">
            <a:avLst/>
          </a:prstGeom>
          <a:noFill/>
          <a:ln>
            <a:noFill/>
          </a:ln>
        </p:spPr>
      </p:pic>
      <p:sp>
        <p:nvSpPr>
          <p:cNvPr id="95" name="Google Shape;95;p88"/>
          <p:cNvSpPr/>
          <p:nvPr/>
        </p:nvSpPr>
        <p:spPr>
          <a:xfrm>
            <a:off x="0" y="0"/>
            <a:ext cx="13882256" cy="6897025"/>
          </a:xfrm>
          <a:prstGeom prst="snip2DiagRect">
            <a:avLst>
              <a:gd name="adj1" fmla="val 0"/>
              <a:gd name="adj2" fmla="val 4765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Medium"/>
              <a:ea typeface="Montserrat Medium"/>
              <a:cs typeface="Montserrat Medium"/>
              <a:sym typeface="Montserrat Medium"/>
            </a:endParaRPr>
          </a:p>
        </p:txBody>
      </p:sp>
      <p:pic>
        <p:nvPicPr>
          <p:cNvPr id="96" name="Google Shape;96;p88"/>
          <p:cNvPicPr preferRelativeResize="0"/>
          <p:nvPr/>
        </p:nvPicPr>
        <p:blipFill rotWithShape="1">
          <a:blip r:embed="rId2">
            <a:alphaModFix/>
          </a:blip>
          <a:srcRect/>
          <a:stretch/>
        </p:blipFill>
        <p:spPr>
          <a:xfrm>
            <a:off x="430349" y="5551616"/>
            <a:ext cx="1027973" cy="1088443"/>
          </a:xfrm>
          <a:prstGeom prst="rect">
            <a:avLst/>
          </a:prstGeom>
          <a:noFill/>
          <a:ln>
            <a:noFill/>
          </a:ln>
        </p:spPr>
      </p:pic>
    </p:spTree>
    <p:extLst>
      <p:ext uri="{BB962C8B-B14F-4D97-AF65-F5344CB8AC3E}">
        <p14:creationId xmlns:p14="http://schemas.microsoft.com/office/powerpoint/2010/main" val="250989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500"/>
                                        <p:tgtEl>
                                          <p:spTgt spid="92"/>
                                        </p:tgtEl>
                                        <p:attrNameLst>
                                          <p:attrName>ppt_w</p:attrName>
                                        </p:attrNameLst>
                                      </p:cBhvr>
                                      <p:tavLst>
                                        <p:tav tm="0">
                                          <p:val>
                                            <p:strVal val="0"/>
                                          </p:val>
                                        </p:tav>
                                        <p:tav tm="100000">
                                          <p:val>
                                            <p:strVal val="#ppt_w"/>
                                          </p:val>
                                        </p:tav>
                                      </p:tavLst>
                                    </p:anim>
                                    <p:anim calcmode="lin" valueType="num">
                                      <p:cBhvr additive="base">
                                        <p:cTn id="8" dur="500"/>
                                        <p:tgtEl>
                                          <p:spTgt spid="9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1">
                                            <p:txEl>
                                              <p:pRg st="0" end="0"/>
                                            </p:txEl>
                                          </p:spTgt>
                                        </p:tgtEl>
                                        <p:attrNameLst>
                                          <p:attrName>style.visibility</p:attrName>
                                        </p:attrNameLst>
                                      </p:cBhvr>
                                      <p:to>
                                        <p:strVal val="visible"/>
                                      </p:to>
                                    </p:set>
                                    <p:animEffect transition="in" filter="fade">
                                      <p:cBhvr>
                                        <p:cTn id="13" dur="500"/>
                                        <p:tgtEl>
                                          <p:spTgt spid="9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1">
                                            <p:txEl>
                                              <p:charRg st="1" end="1"/>
                                            </p:txEl>
                                          </p:spTgt>
                                        </p:tgtEl>
                                        <p:attrNameLst>
                                          <p:attrName>style.visibility</p:attrName>
                                        </p:attrNameLst>
                                      </p:cBhvr>
                                      <p:to>
                                        <p:strVal val="visible"/>
                                      </p:to>
                                    </p:set>
                                    <p:animEffect transition="in" filter="fade">
                                      <p:cBhvr>
                                        <p:cTn id="18" dur="500"/>
                                        <p:tgtEl>
                                          <p:spTgt spid="91">
                                            <p:txEl>
                                              <p:char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1">
                                            <p:txEl>
                                              <p:charRg st="1" end="1"/>
                                            </p:txEl>
                                          </p:spTgt>
                                        </p:tgtEl>
                                        <p:attrNameLst>
                                          <p:attrName>style.visibility</p:attrName>
                                        </p:attrNameLst>
                                      </p:cBhvr>
                                      <p:to>
                                        <p:strVal val="visible"/>
                                      </p:to>
                                    </p:set>
                                    <p:animEffect transition="in" filter="fade">
                                      <p:cBhvr>
                                        <p:cTn id="23" dur="500"/>
                                        <p:tgtEl>
                                          <p:spTgt spid="91">
                                            <p:txEl>
                                              <p:char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1">
                                            <p:txEl>
                                              <p:charRg st="1" end="1"/>
                                            </p:txEl>
                                          </p:spTgt>
                                        </p:tgtEl>
                                        <p:attrNameLst>
                                          <p:attrName>style.visibility</p:attrName>
                                        </p:attrNameLst>
                                      </p:cBhvr>
                                      <p:to>
                                        <p:strVal val="visible"/>
                                      </p:to>
                                    </p:set>
                                    <p:animEffect transition="in" filter="fade">
                                      <p:cBhvr>
                                        <p:cTn id="28" dur="500"/>
                                        <p:tgtEl>
                                          <p:spTgt spid="91">
                                            <p:txEl>
                                              <p:char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1">
                                            <p:txEl>
                                              <p:charRg st="1" end="1"/>
                                            </p:txEl>
                                          </p:spTgt>
                                        </p:tgtEl>
                                        <p:attrNameLst>
                                          <p:attrName>style.visibility</p:attrName>
                                        </p:attrNameLst>
                                      </p:cBhvr>
                                      <p:to>
                                        <p:strVal val="visible"/>
                                      </p:to>
                                    </p:set>
                                    <p:animEffect transition="in" filter="fade">
                                      <p:cBhvr>
                                        <p:cTn id="33" dur="500"/>
                                        <p:tgtEl>
                                          <p:spTgt spid="91">
                                            <p:txEl>
                                              <p:char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1">
                                            <p:txEl>
                                              <p:charRg st="1" end="1"/>
                                            </p:txEl>
                                          </p:spTgt>
                                        </p:tgtEl>
                                        <p:attrNameLst>
                                          <p:attrName>style.visibility</p:attrName>
                                        </p:attrNameLst>
                                      </p:cBhvr>
                                      <p:to>
                                        <p:strVal val="visible"/>
                                      </p:to>
                                    </p:set>
                                    <p:animEffect transition="in" filter="fade">
                                      <p:cBhvr>
                                        <p:cTn id="38" dur="500"/>
                                        <p:tgtEl>
                                          <p:spTgt spid="91">
                                            <p:txEl>
                                              <p:char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1">
                                            <p:txEl>
                                              <p:charRg st="1" end="1"/>
                                            </p:txEl>
                                          </p:spTgt>
                                        </p:tgtEl>
                                        <p:attrNameLst>
                                          <p:attrName>style.visibility</p:attrName>
                                        </p:attrNameLst>
                                      </p:cBhvr>
                                      <p:to>
                                        <p:strVal val="visible"/>
                                      </p:to>
                                    </p:set>
                                    <p:animEffect transition="in" filter="fade">
                                      <p:cBhvr>
                                        <p:cTn id="43" dur="500"/>
                                        <p:tgtEl>
                                          <p:spTgt spid="91">
                                            <p:txEl>
                                              <p:char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1">
                                            <p:txEl>
                                              <p:charRg st="1" end="1"/>
                                            </p:txEl>
                                          </p:spTgt>
                                        </p:tgtEl>
                                        <p:attrNameLst>
                                          <p:attrName>style.visibility</p:attrName>
                                        </p:attrNameLst>
                                      </p:cBhvr>
                                      <p:to>
                                        <p:strVal val="visible"/>
                                      </p:to>
                                    </p:set>
                                    <p:animEffect transition="in" filter="fade">
                                      <p:cBhvr>
                                        <p:cTn id="48" dur="500"/>
                                        <p:tgtEl>
                                          <p:spTgt spid="91">
                                            <p:txEl>
                                              <p:char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1">
                                            <p:txEl>
                                              <p:charRg st="1" end="1"/>
                                            </p:txEl>
                                          </p:spTgt>
                                        </p:tgtEl>
                                        <p:attrNameLst>
                                          <p:attrName>style.visibility</p:attrName>
                                        </p:attrNameLst>
                                      </p:cBhvr>
                                      <p:to>
                                        <p:strVal val="visible"/>
                                      </p:to>
                                    </p:set>
                                    <p:animEffect transition="in" filter="fade">
                                      <p:cBhvr>
                                        <p:cTn id="53" dur="500"/>
                                        <p:tgtEl>
                                          <p:spTgt spid="91">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670475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5226061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73172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70069254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92135452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811498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7027406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00160580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9314032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23736375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36966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1001003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0" y="0"/>
            <a:ext cx="13882255" cy="6897025"/>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3398279" y="1712788"/>
            <a:ext cx="7549838" cy="4351338"/>
          </a:xfrm>
          <a:prstGeom prst="rect">
            <a:avLst/>
          </a:prstGeom>
        </p:spPr>
        <p:txBody>
          <a:bodyPr numCol="2">
            <a:normAutofit/>
          </a:bodyPr>
          <a:lstStyle>
            <a:lvl1pPr marL="0" indent="0">
              <a:buFont typeface="Wingdings" pitchFamily="2" charset="2"/>
              <a:buNone/>
              <a:defRPr sz="2000">
                <a:latin typeface="Gotham Medium" pitchFamily="2" charset="0"/>
                <a:cs typeface="Gotham Medium" pitchFamily="2" charset="0"/>
              </a:defRPr>
            </a:lvl1pPr>
            <a:lvl2pPr marL="457200" indent="0">
              <a:buFont typeface="Wingdings" pitchFamily="2" charset="2"/>
              <a:buNone/>
              <a:defRPr sz="1400">
                <a:latin typeface="Gotham Medium" pitchFamily="2" charset="0"/>
                <a:cs typeface="Gotham Medium" pitchFamily="2" charset="0"/>
              </a:defRPr>
            </a:lvl2pPr>
            <a:lvl3pPr marL="1143000" indent="-228600">
              <a:buFont typeface="Wingdings" pitchFamily="2" charset="2"/>
              <a:buChar char="§"/>
              <a:defRPr sz="1400">
                <a:latin typeface="Gotham Medium" pitchFamily="2" charset="0"/>
                <a:cs typeface="Gotham Medium" pitchFamily="2" charset="0"/>
              </a:defRPr>
            </a:lvl3pPr>
            <a:lvl4pPr marL="1600200" indent="-228600">
              <a:buFont typeface="Wingdings" pitchFamily="2" charset="2"/>
              <a:buChar char="§"/>
              <a:defRPr sz="1400">
                <a:latin typeface="Gotham Medium" pitchFamily="2" charset="0"/>
                <a:cs typeface="Gotham Medium" pitchFamily="2" charset="0"/>
              </a:defRPr>
            </a:lvl4pPr>
            <a:lvl5pPr marL="2057400" indent="-228600">
              <a:buFont typeface="Wingdings" pitchFamily="2" charset="2"/>
              <a:buChar char="§"/>
              <a:defRPr sz="14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1415331" y="1507139"/>
            <a:ext cx="1588938" cy="1588937"/>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140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642257" y="278557"/>
            <a:ext cx="10515600" cy="483443"/>
          </a:xfrm>
          <a:prstGeom prst="rect">
            <a:avLst/>
          </a:prstGeom>
        </p:spPr>
        <p:txBody>
          <a:bodyPr rIns="365760" anchor="ctr">
            <a:normAutofit/>
          </a:bodyPr>
          <a:lstStyle>
            <a:lvl1pPr algn="r">
              <a:defRPr sz="28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30349" y="5551616"/>
            <a:ext cx="1027973" cy="1088443"/>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0" y="0"/>
            <a:ext cx="13882255" cy="6897025"/>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otham Medium" pitchFamily="2" charset="0"/>
              <a:cs typeface="Gotham Medium" pitchFamily="2"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30349" y="5551616"/>
            <a:ext cx="1027973" cy="1088443"/>
          </a:xfrm>
          <a:prstGeom prst="rect">
            <a:avLst/>
          </a:prstGeom>
        </p:spPr>
      </p:pic>
    </p:spTree>
    <p:extLst>
      <p:ext uri="{BB962C8B-B14F-4D97-AF65-F5344CB8AC3E}">
        <p14:creationId xmlns:p14="http://schemas.microsoft.com/office/powerpoint/2010/main" val="83234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57740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066343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0942996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946261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1995991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2067722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38163"/>
            <a:ext cx="10515600" cy="1325563"/>
          </a:xfrm>
        </p:spPr>
        <p:txBody>
          <a:bodyPr>
            <a:noAutofit/>
          </a:bodyPr>
          <a:lstStyle>
            <a:lvl1pPr>
              <a:defRPr lang="en-US" sz="4400" b="1" kern="1200" dirty="0">
                <a:solidFill>
                  <a:schemeClr val="tx1">
                    <a:lumMod val="85000"/>
                    <a:lumOff val="15000"/>
                  </a:schemeClr>
                </a:solidFill>
                <a:effectLst>
                  <a:outerShdw blurRad="38100" dist="38100" dir="2700000" algn="tl">
                    <a:srgbClr val="000000">
                      <a:alpha val="43137"/>
                    </a:srgbClr>
                  </a:outerShdw>
                </a:effectLst>
                <a:latin typeface="Cambria" panose="02040503050406030204"/>
                <a:ea typeface="ＭＳ Ｐゴシック" pitchFamily="-111" charset="-128"/>
                <a:cs typeface="+mn-cs"/>
              </a:defRPr>
            </a:lvl1pPr>
          </a:lstStyle>
          <a:p>
            <a:r>
              <a:rPr lang="en-US" dirty="0"/>
              <a:t>Click to edit Master title style</a:t>
            </a:r>
          </a:p>
        </p:txBody>
      </p:sp>
      <p:sp>
        <p:nvSpPr>
          <p:cNvPr id="3" name="Content Placeholder 2"/>
          <p:cNvSpPr>
            <a:spLocks noGrp="1"/>
          </p:cNvSpPr>
          <p:nvPr>
            <p:ph idx="1"/>
          </p:nvPr>
        </p:nvSpPr>
        <p:spPr/>
        <p:txBody>
          <a:bodyPr/>
          <a:lstStyle>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400"/>
            </a:lvl2pPr>
          </a:lstStyle>
          <a:p>
            <a:pPr lvl="0"/>
            <a:r>
              <a:rPr lang="en-US" dirty="0"/>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Second</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963406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8201527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462315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4037332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343459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823107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33879556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19197526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2327150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4188627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599B51-FC73-40F7-A89F-F081B7BA5843}" type="slidenum">
              <a:rPr lang="en-US" smtClean="0"/>
              <a:t>‹#›</a:t>
            </a:fld>
            <a:endParaRPr lang="en-US" dirty="0"/>
          </a:p>
        </p:txBody>
      </p:sp>
    </p:spTree>
    <p:extLst>
      <p:ext uri="{BB962C8B-B14F-4D97-AF65-F5344CB8AC3E}">
        <p14:creationId xmlns:p14="http://schemas.microsoft.com/office/powerpoint/2010/main" val="33575511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3132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30156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327491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4376349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618944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10515600" cy="834796"/>
          </a:xfrm>
        </p:spPr>
        <p:txBody>
          <a:bodyPr/>
          <a:lstStyle/>
          <a:p>
            <a:r>
              <a:rPr lang="en-US"/>
              <a:t>Click to edit Master title style</a:t>
            </a:r>
          </a:p>
        </p:txBody>
      </p:sp>
      <p:sp>
        <p:nvSpPr>
          <p:cNvPr id="3" name="Text Placeholder 2"/>
          <p:cNvSpPr>
            <a:spLocks noGrp="1"/>
          </p:cNvSpPr>
          <p:nvPr>
            <p:ph type="body" idx="1"/>
          </p:nvPr>
        </p:nvSpPr>
        <p:spPr>
          <a:xfrm>
            <a:off x="839789" y="2612572"/>
            <a:ext cx="5157787"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3323771"/>
            <a:ext cx="5157787"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612572"/>
            <a:ext cx="5183188"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3323771"/>
            <a:ext cx="5183188"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1488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78029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910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Feedback Slide">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3877145" y="2753206"/>
            <a:ext cx="4340728" cy="1066892"/>
          </a:xfrm>
          <a:prstGeom prst="rect">
            <a:avLst/>
          </a:prstGeom>
          <a:noFill/>
          <a:ln>
            <a:noFill/>
          </a:ln>
        </p:spPr>
      </p:pic>
      <p:sp>
        <p:nvSpPr>
          <p:cNvPr id="6" name="TextBox 5"/>
          <p:cNvSpPr txBox="1"/>
          <p:nvPr/>
        </p:nvSpPr>
        <p:spPr>
          <a:xfrm>
            <a:off x="1797627" y="3597442"/>
            <a:ext cx="8666019" cy="1477328"/>
          </a:xfrm>
          <a:prstGeom prst="rect">
            <a:avLst/>
          </a:prstGeom>
          <a:noFill/>
        </p:spPr>
        <p:txBody>
          <a:bodyPr wrap="square" rtlCol="0">
            <a:spAutoFit/>
          </a:bodyPr>
          <a:lstStyle/>
          <a:p>
            <a:r>
              <a:rPr lang="en-US" sz="1800" dirty="0"/>
              <a:t>Your feedback helps ATD continue to provide top-notch educational programs that help you stay on top of a changing profession. </a:t>
            </a:r>
          </a:p>
          <a:p>
            <a:endParaRPr lang="en-US" sz="1800" dirty="0"/>
          </a:p>
          <a:p>
            <a:r>
              <a:rPr lang="en-US" sz="1800" dirty="0"/>
              <a:t>Evaluations forms for this session are available via the </a:t>
            </a:r>
            <a:r>
              <a:rPr lang="en-US" sz="1800" b="1" dirty="0"/>
              <a:t>mobile app </a:t>
            </a:r>
            <a:r>
              <a:rPr lang="en-US" sz="1800" dirty="0"/>
              <a:t>and at the following link: </a:t>
            </a:r>
            <a:r>
              <a:rPr lang="en-US" sz="1800" dirty="0">
                <a:hlinkClick r:id="rId3"/>
              </a:rPr>
              <a:t>http://www.atdconference.org/attendees.  </a:t>
            </a:r>
            <a:endParaRPr lang="en-US" sz="1800" dirty="0"/>
          </a:p>
        </p:txBody>
      </p:sp>
    </p:spTree>
    <p:extLst>
      <p:ext uri="{BB962C8B-B14F-4D97-AF65-F5344CB8AC3E}">
        <p14:creationId xmlns:p14="http://schemas.microsoft.com/office/powerpoint/2010/main" val="2434963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40114"/>
            <a:ext cx="3932237" cy="1331686"/>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1640114"/>
            <a:ext cx="6172200" cy="4220936"/>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91544"/>
            <a:ext cx="3932237" cy="277744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20662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3932237" cy="1128486"/>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1611086"/>
            <a:ext cx="6172200" cy="424996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859314"/>
            <a:ext cx="3932237" cy="30096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559017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40229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727199"/>
            <a:ext cx="2628900" cy="44497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1727201"/>
            <a:ext cx="77343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05874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553201508"/>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Tree>
    <p:extLst>
      <p:ext uri="{BB962C8B-B14F-4D97-AF65-F5344CB8AC3E}">
        <p14:creationId xmlns:p14="http://schemas.microsoft.com/office/powerpoint/2010/main" val="95061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122363"/>
            <a:ext cx="11506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457200" y="3602038"/>
            <a:ext cx="115062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056352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2012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5856757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735772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25982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endParaRPr lang="en-US" dirty="0"/>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240241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endParaRPr lang="en-US" dirty="0"/>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385277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388786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776508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9273123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7277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714514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008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699430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8615" y="99630"/>
            <a:ext cx="10058400" cy="1450757"/>
          </a:xfrm>
        </p:spPr>
        <p:txBody>
          <a:bodyPr/>
          <a:lstStyle/>
          <a:p>
            <a:r>
              <a:rPr lang="en-US"/>
              <a:t>Click to edit Master title style</a:t>
            </a:r>
            <a:endParaRPr lang="en-US" dirty="0"/>
          </a:p>
        </p:txBody>
      </p:sp>
      <p:sp>
        <p:nvSpPr>
          <p:cNvPr id="3" name="Content Placeholder 2"/>
          <p:cNvSpPr>
            <a:spLocks noGrp="1"/>
          </p:cNvSpPr>
          <p:nvPr>
            <p:ph idx="1"/>
          </p:nvPr>
        </p:nvSpPr>
        <p:spPr>
          <a:xfrm>
            <a:off x="1130810" y="2436427"/>
            <a:ext cx="10058401"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27106778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38748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97282" y="6459787"/>
            <a:ext cx="2472271" cy="365125"/>
          </a:xfrm>
          <a:prstGeom prst="rect">
            <a:avLst/>
          </a:prstGeom>
        </p:spPr>
        <p:txBody>
          <a:bodyPr/>
          <a:lstStyle/>
          <a:p>
            <a:endParaRPr lang="en-US" dirty="0"/>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7512186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97282" y="6459787"/>
            <a:ext cx="2472271" cy="365125"/>
          </a:xfrm>
          <a:prstGeom prst="rect">
            <a:avLst/>
          </a:prstGeom>
        </p:spPr>
        <p:txBody>
          <a:bodyPr/>
          <a:lstStyle/>
          <a:p>
            <a:endParaRPr lang="en-US" dirty="0"/>
          </a:p>
        </p:txBody>
      </p:sp>
      <p:sp>
        <p:nvSpPr>
          <p:cNvPr id="8" name="Footer Placeholder 7"/>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5254898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2" y="6459787"/>
            <a:ext cx="2472271" cy="365125"/>
          </a:xfrm>
          <a:prstGeom prst="rect">
            <a:avLst/>
          </a:prstGeom>
        </p:spPr>
        <p:txBody>
          <a:bodyPr/>
          <a:lstStyle/>
          <a:p>
            <a:endParaRPr lang="en-US" dirty="0"/>
          </a:p>
        </p:txBody>
      </p:sp>
      <p:sp>
        <p:nvSpPr>
          <p:cNvPr id="4" name="Footer Placeholder 3"/>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9445381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3177" y="6553200"/>
            <a:ext cx="12188825" cy="304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1320958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127554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097282" y="6459787"/>
            <a:ext cx="2472271" cy="365125"/>
          </a:xfrm>
          <a:prstGeom prst="rect">
            <a:avLst/>
          </a:prstGeom>
        </p:spPr>
        <p:txBody>
          <a:bodyPr/>
          <a:lstStyle/>
          <a:p>
            <a:endParaRPr lang="en-US" dirty="0"/>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307021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Tree>
    <p:extLst>
      <p:ext uri="{BB962C8B-B14F-4D97-AF65-F5344CB8AC3E}">
        <p14:creationId xmlns:p14="http://schemas.microsoft.com/office/powerpoint/2010/main" val="23554359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dirty="0"/>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736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088197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56287630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2779264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5608815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8281735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207423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0399282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25354416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3157311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810477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4221729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926652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9953526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C5DEE-7A5E-43B7-A37D-115081C92E85}" type="slidenum">
              <a:rPr lang="en-US" smtClean="0"/>
              <a:t>‹#›</a:t>
            </a:fld>
            <a:endParaRPr lang="en-US" dirty="0"/>
          </a:p>
        </p:txBody>
      </p:sp>
    </p:spTree>
    <p:extLst>
      <p:ext uri="{BB962C8B-B14F-4D97-AF65-F5344CB8AC3E}">
        <p14:creationId xmlns:p14="http://schemas.microsoft.com/office/powerpoint/2010/main" val="31187867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B0AB-9D85-5041-9E47-089B467D25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4307B2-D3C2-CC47-A7C5-11F775794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9870BE-C4CD-AA49-929F-72ECD6AB647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700F3E8-44A1-B34D-AFC8-22A2D183E10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785C6B4-65D3-7E4C-BAF2-E79E91574CCE}"/>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6281274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F86C-8344-1B43-A2A1-D499A15C4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75811-89A4-7641-A157-448F7CE58E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CC4609-C3A9-6D42-B585-C3319EE0B9A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4F8D2460-50D8-3E44-BB24-AE2639359FD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FF71630-124A-B745-9999-E8BFCBD5F5FA}"/>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10708890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BD01-604A-3E48-A770-742BE3F73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D9D435-F898-6041-86A7-F28833E18B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D2F941-E2C0-6D41-8717-2399982694E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8752D32C-F938-C94D-BFA3-0471CE39AD5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DF182F8-B560-FC40-B2BC-4183696A6E32}"/>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20782811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0F6F-9A28-D545-A1E5-3ECA5FC7A2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AFDB91-858D-AB4A-BF7C-15940642B1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CDB23D-02A8-E740-85D4-6DE867354A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610FF-6883-2546-A290-1B178AC390B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5CE21CE6-8288-274C-A66C-7E001453B5F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7388A08-E661-034F-9E73-E73455D21CD1}"/>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5635647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A6BC-814B-F940-AF44-5A49584A76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B80CA3-819A-E549-8356-59722F193B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45E5D80-89A3-724D-B3C0-57F11EB8AC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97C8D4-8224-E84D-BDF7-1FBD92D3C4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BE82926-FC98-5540-AFAC-01E788364FE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6853A2-8506-8542-9360-328F706E777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C3A16F3F-0383-4C48-833E-DECB4C7484B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33B4F06-8C16-4045-8C5B-4B2A56C719A6}"/>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283999858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BAE5-618B-4A40-888A-C21CAD90E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A4690-A3F1-5F4A-9B06-F5AB66DC8CF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387AB880-AB3C-1145-A22C-F6190105F0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84B0146E-BF35-2C47-9913-773B5C059967}"/>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8405143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2B72A-C11E-F542-8786-CD7DE1788B62}"/>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37E5B739-19A0-C542-942F-125D894471C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4EBB484C-B4E7-9149-A13E-57B2059C535E}"/>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13937605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5938-CF5F-7A4A-AD20-846A597081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1BAA7C-4517-C847-8341-3AABEAE49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FB286-A071-FD47-9BB5-CDE3ACDE3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39A6114-7157-DF40-BB6A-042672FAEB5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ACFF2F22-5FC9-464C-BAD5-CF58F554131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494051B-CBBA-5745-A733-1C28FFCE7837}"/>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4197426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750703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02C2-9F0E-994F-AA10-2A8CDC64B8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DFE94-B20E-BB41-B25A-68B7813E9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E5D8DA9-3310-E545-96B3-3A6C6779D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77CE1D-6FFD-FB4E-901F-2D6E1BBB5DD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B66C9A03-AFCF-814E-AD4C-91F1A571E3E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60F8BD8-7F4C-8349-92A0-6BDFEC4B3FD7}"/>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6865287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25F1-A7B7-E848-BFE9-6DDB1DB0F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7C93A3-253F-5D4A-97D6-CE48F242B2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E6E4C-8704-2146-AB49-EA4258C24F1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88E6299B-9CD6-C24B-94BB-0BBA11F56F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DD9704A-8E26-3648-B869-5E2A36D2407C}"/>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31150081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F7816-2AF7-E64D-9782-BA8A1D6DF3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AC1048-2850-F040-AF6F-9E126106FA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4A2BB-1C37-1045-ABF0-080353D1AED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1FF78BEB-0476-E446-9209-2F28E59843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C1FB824-59BA-4F4C-80C6-42365DEA2A86}"/>
              </a:ext>
            </a:extLst>
          </p:cNvPr>
          <p:cNvSpPr>
            <a:spLocks noGrp="1"/>
          </p:cNvSpPr>
          <p:nvPr>
            <p:ph type="sldNum" sz="quarter" idx="12"/>
          </p:nvPr>
        </p:nvSpPr>
        <p:spPr/>
        <p:txBody>
          <a:bodyPr/>
          <a:lstStyle/>
          <a:p>
            <a:fld id="{04C9FB84-33A4-CF45-BAA2-BC996DBF21D7}" type="slidenum">
              <a:rPr lang="en-US" smtClean="0"/>
              <a:t>‹#›</a:t>
            </a:fld>
            <a:endParaRPr lang="en-US" dirty="0"/>
          </a:p>
        </p:txBody>
      </p:sp>
    </p:spTree>
    <p:extLst>
      <p:ext uri="{BB962C8B-B14F-4D97-AF65-F5344CB8AC3E}">
        <p14:creationId xmlns:p14="http://schemas.microsoft.com/office/powerpoint/2010/main" val="76211968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3536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Standard Slide">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99534" y="1210720"/>
            <a:ext cx="10811934" cy="442808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946616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99533" y="155229"/>
            <a:ext cx="11077479" cy="72953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0046741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Tree>
    <p:extLst>
      <p:ext uri="{BB962C8B-B14F-4D97-AF65-F5344CB8AC3E}">
        <p14:creationId xmlns:p14="http://schemas.microsoft.com/office/powerpoint/2010/main" val="358312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1248952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315727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7333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10" Type="http://schemas.openxmlformats.org/officeDocument/2006/relationships/theme" Target="../theme/theme1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image" Target="../media/image5.png"/><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theme" Target="../theme/theme11.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theme" Target="../theme/theme12.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2" Type="http://schemas.openxmlformats.org/officeDocument/2006/relationships/slideLayout" Target="../slideLayouts/slideLayout147.xml"/><Relationship Id="rId16" Type="http://schemas.openxmlformats.org/officeDocument/2006/relationships/theme" Target="../theme/theme13.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slideLayout" Target="../slideLayouts/slideLayout173.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5" Type="http://schemas.openxmlformats.org/officeDocument/2006/relationships/theme" Target="../theme/theme14.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slideLayout" Target="../slideLayouts/slideLayout17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theme" Target="../theme/theme15.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theme" Target="../theme/theme16.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jp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6" Type="http://schemas.openxmlformats.org/officeDocument/2006/relationships/theme" Target="../theme/theme8.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9.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3521846689"/>
      </p:ext>
    </p:extLst>
  </p:cSld>
  <p:clrMap bg1="lt1" tx1="dk1" bg2="lt2" tx2="dk2" accent1="accent1" accent2="accent2" accent3="accent3" accent4="accent4" accent5="accent5" accent6="accent6" hlink="hlink" folHlink="folHlink"/>
  <p:sldLayoutIdLst>
    <p:sldLayoutId id="2147485082" r:id="rId1"/>
    <p:sldLayoutId id="2147485083" r:id="rId2"/>
    <p:sldLayoutId id="2147485084" r:id="rId3"/>
    <p:sldLayoutId id="2147485085" r:id="rId4"/>
    <p:sldLayoutId id="2147485086" r:id="rId5"/>
    <p:sldLayoutId id="2147485087" r:id="rId6"/>
    <p:sldLayoutId id="2147485088" r:id="rId7"/>
    <p:sldLayoutId id="2147485089" r:id="rId8"/>
    <p:sldLayoutId id="2147485090" r:id="rId9"/>
    <p:sldLayoutId id="2147485091" r:id="rId10"/>
    <p:sldLayoutId id="2147485092" r:id="rId11"/>
    <p:sldLayoutId id="2147485297"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7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5896082"/>
      </p:ext>
    </p:extLst>
  </p:cSld>
  <p:clrMap bg1="lt1" tx1="dk1" bg2="dk2" tx2="lt2" accent1="accent1" accent2="accent2" accent3="accent3" accent4="accent4" accent5="accent5" accent6="accent6" hlink="hlink" folHlink="folHlink"/>
  <p:sldLayoutIdLst>
    <p:sldLayoutId id="2147485348" r:id="rId1"/>
    <p:sldLayoutId id="2147485349" r:id="rId2"/>
    <p:sldLayoutId id="2147485350" r:id="rId3"/>
    <p:sldLayoutId id="2147485351" r:id="rId4"/>
    <p:sldLayoutId id="2147485352" r:id="rId5"/>
    <p:sldLayoutId id="2147485353" r:id="rId6"/>
    <p:sldLayoutId id="2147485354" r:id="rId7"/>
    <p:sldLayoutId id="2147485355" r:id="rId8"/>
    <p:sldLayoutId id="2147485356"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grpSp>
        <p:nvGrpSpPr>
          <p:cNvPr id="7" name="Group 6">
            <a:extLst>
              <a:ext uri="{FF2B5EF4-FFF2-40B4-BE49-F238E27FC236}">
                <a16:creationId xmlns:a16="http://schemas.microsoft.com/office/drawing/2014/main" id="{9A6E53CC-D93D-40BE-AABA-38C0DF47E13C}"/>
              </a:ext>
            </a:extLst>
          </p:cNvPr>
          <p:cNvGrpSpPr/>
          <p:nvPr userDrawn="1"/>
        </p:nvGrpSpPr>
        <p:grpSpPr>
          <a:xfrm>
            <a:off x="129747" y="185738"/>
            <a:ext cx="2353961" cy="915499"/>
            <a:chOff x="1226248" y="431482"/>
            <a:chExt cx="3228975" cy="1415606"/>
          </a:xfrm>
        </p:grpSpPr>
        <p:sp>
          <p:nvSpPr>
            <p:cNvPr id="8" name="Isosceles Triangle 7">
              <a:extLst>
                <a:ext uri="{FF2B5EF4-FFF2-40B4-BE49-F238E27FC236}">
                  <a16:creationId xmlns:a16="http://schemas.microsoft.com/office/drawing/2014/main" id="{99F88D2D-9B08-493E-8D13-046D1F7172D3}"/>
                </a:ext>
              </a:extLst>
            </p:cNvPr>
            <p:cNvSpPr/>
            <p:nvPr/>
          </p:nvSpPr>
          <p:spPr>
            <a:xfrm rot="10800000">
              <a:off x="1306828" y="1183957"/>
              <a:ext cx="1064516" cy="663131"/>
            </a:xfrm>
            <a:prstGeom prst="triangle">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306BC39-1AB7-4D8F-92ED-202E41868D6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26248" y="431482"/>
              <a:ext cx="3228975" cy="752475"/>
            </a:xfrm>
            <a:prstGeom prst="rect">
              <a:avLst/>
            </a:prstGeom>
            <a:ln>
              <a:solidFill>
                <a:schemeClr val="tx1"/>
              </a:solidFill>
            </a:ln>
            <a:effectLst>
              <a:outerShdw blurRad="292100" dist="139700" dir="2700000" algn="tl" rotWithShape="0">
                <a:srgbClr val="333333">
                  <a:alpha val="65000"/>
                </a:srgbClr>
              </a:outerShdw>
            </a:effectLst>
          </p:spPr>
        </p:pic>
      </p:grpSp>
      <p:cxnSp>
        <p:nvCxnSpPr>
          <p:cNvPr id="15" name="Straight Connector 14">
            <a:extLst>
              <a:ext uri="{FF2B5EF4-FFF2-40B4-BE49-F238E27FC236}">
                <a16:creationId xmlns:a16="http://schemas.microsoft.com/office/drawing/2014/main" id="{4BF06D30-07E8-4652-B056-F7A2AE3103A1}"/>
              </a:ext>
            </a:extLst>
          </p:cNvPr>
          <p:cNvCxnSpPr>
            <a:cxnSpLocks/>
          </p:cNvCxnSpPr>
          <p:nvPr userDrawn="1"/>
        </p:nvCxnSpPr>
        <p:spPr>
          <a:xfrm>
            <a:off x="2483708" y="672378"/>
            <a:ext cx="8870092"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22582"/>
      </p:ext>
    </p:extLst>
  </p:cSld>
  <p:clrMap bg1="lt1" tx1="dk1" bg2="lt2" tx2="dk2" accent1="accent1" accent2="accent2" accent3="accent3" accent4="accent4" accent5="accent5" accent6="accent6" hlink="hlink" folHlink="folHlink"/>
  <p:sldLayoutIdLst>
    <p:sldLayoutId id="2147485358" r:id="rId1"/>
    <p:sldLayoutId id="2147485359" r:id="rId2"/>
    <p:sldLayoutId id="2147485360" r:id="rId3"/>
    <p:sldLayoutId id="2147485361" r:id="rId4"/>
    <p:sldLayoutId id="2147485362" r:id="rId5"/>
    <p:sldLayoutId id="2147485363" r:id="rId6"/>
    <p:sldLayoutId id="2147485364" r:id="rId7"/>
    <p:sldLayoutId id="2147485365" r:id="rId8"/>
    <p:sldLayoutId id="2147485366" r:id="rId9"/>
    <p:sldLayoutId id="2147485367" r:id="rId10"/>
    <p:sldLayoutId id="2147485368" r:id="rId11"/>
    <p:sldLayoutId id="2147485369" r:id="rId12"/>
    <p:sldLayoutId id="2147485370" r:id="rId13"/>
    <p:sldLayoutId id="2147485371" r:id="rId14"/>
    <p:sldLayoutId id="2147485372" r:id="rId15"/>
    <p:sldLayoutId id="2147485373"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sp>
        <p:nvSpPr>
          <p:cNvPr id="187" name="Google Shape;187;p79"/>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8" name="Google Shape;188;p7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7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0" name="Google Shape;190;p7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1" name="Google Shape;191;p7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52849279"/>
      </p:ext>
    </p:extLst>
  </p:cSld>
  <p:clrMap bg1="lt1" tx1="dk1" bg2="dk2" tx2="lt2" accent1="accent1" accent2="accent2" accent3="accent3" accent4="accent4" accent5="accent5" accent6="accent6" hlink="hlink" folHlink="folHlink"/>
  <p:sldLayoutIdLst>
    <p:sldLayoutId id="2147485375" r:id="rId1"/>
    <p:sldLayoutId id="2147485376" r:id="rId2"/>
    <p:sldLayoutId id="2147485377" r:id="rId3"/>
    <p:sldLayoutId id="2147485378" r:id="rId4"/>
    <p:sldLayoutId id="2147485379" r:id="rId5"/>
    <p:sldLayoutId id="2147485380" r:id="rId6"/>
    <p:sldLayoutId id="2147485381" r:id="rId7"/>
    <p:sldLayoutId id="2147485382" r:id="rId8"/>
    <p:sldLayoutId id="2147485383" r:id="rId9"/>
    <p:sldLayoutId id="214748538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3835924212"/>
      </p:ext>
    </p:extLst>
  </p:cSld>
  <p:clrMap bg1="lt1" tx1="dk1" bg2="lt2" tx2="dk2" accent1="accent1" accent2="accent2" accent3="accent3" accent4="accent4" accent5="accent5" accent6="accent6" hlink="hlink" folHlink="folHlink"/>
  <p:sldLayoutIdLst>
    <p:sldLayoutId id="2147485386" r:id="rId1"/>
    <p:sldLayoutId id="2147485387" r:id="rId2"/>
    <p:sldLayoutId id="2147485388" r:id="rId3"/>
    <p:sldLayoutId id="2147485389" r:id="rId4"/>
    <p:sldLayoutId id="2147485390" r:id="rId5"/>
    <p:sldLayoutId id="2147485391" r:id="rId6"/>
    <p:sldLayoutId id="2147485392" r:id="rId7"/>
    <p:sldLayoutId id="2147485393" r:id="rId8"/>
    <p:sldLayoutId id="2147485394" r:id="rId9"/>
    <p:sldLayoutId id="2147485395" r:id="rId10"/>
    <p:sldLayoutId id="2147485396" r:id="rId11"/>
    <p:sldLayoutId id="2147485397" r:id="rId12"/>
    <p:sldLayoutId id="2147485398" r:id="rId13"/>
    <p:sldLayoutId id="2147485399" r:id="rId14"/>
    <p:sldLayoutId id="2147485400"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pPr defTabSz="457200" eaLnBrk="1" fontAlgn="auto" hangingPunct="1">
              <a:spcBef>
                <a:spcPts val="0"/>
              </a:spcBef>
              <a:spcAft>
                <a:spcPts val="0"/>
              </a:spcAft>
              <a:defRPr/>
            </a:pPr>
            <a:fld id="{6C87D5E4-4A75-4C06-B0FE-F348C1B1AF83}" type="slidenum">
              <a:rPr lang="en-US" b="0" smtClean="0">
                <a:solidFill>
                  <a:prstClr val="black">
                    <a:tint val="75000"/>
                  </a:prstClr>
                </a:solidFill>
                <a:ea typeface="+mn-ea"/>
              </a:rPr>
              <a:pPr defTabSz="457200" eaLnBrk="1" fontAlgn="auto" hangingPunct="1">
                <a:spcBef>
                  <a:spcPts val="0"/>
                </a:spcBef>
                <a:spcAft>
                  <a:spcPts val="0"/>
                </a:spcAft>
                <a:defRPr/>
              </a:pPr>
              <a:t>‹#›</a:t>
            </a:fld>
            <a:endParaRPr lang="en-US" b="0">
              <a:solidFill>
                <a:prstClr val="black">
                  <a:tint val="75000"/>
                </a:prstClr>
              </a:solidFill>
              <a:ea typeface="+mn-ea"/>
            </a:endParaRPr>
          </a:p>
        </p:txBody>
      </p:sp>
      <p:sp>
        <p:nvSpPr>
          <p:cNvPr id="7" name="Rectangle 6">
            <a:extLst>
              <a:ext uri="{FF2B5EF4-FFF2-40B4-BE49-F238E27FC236}">
                <a16:creationId xmlns:a16="http://schemas.microsoft.com/office/drawing/2014/main" id="{1B162508-C04E-1444-B403-172AD3F5372A}"/>
              </a:ext>
            </a:extLst>
          </p:cNvPr>
          <p:cNvSpPr/>
          <p:nvPr userDrawn="1"/>
        </p:nvSpPr>
        <p:spPr>
          <a:xfrm>
            <a:off x="-1" y="0"/>
            <a:ext cx="12192001" cy="1000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Josefin Sans"/>
              <a:ea typeface="+mn-ea"/>
              <a:cs typeface="+mn-cs"/>
            </a:endParaRPr>
          </a:p>
        </p:txBody>
      </p:sp>
      <p:sp>
        <p:nvSpPr>
          <p:cNvPr id="8" name="Rectangle 7">
            <a:extLst>
              <a:ext uri="{FF2B5EF4-FFF2-40B4-BE49-F238E27FC236}">
                <a16:creationId xmlns:a16="http://schemas.microsoft.com/office/drawing/2014/main" id="{85EF6777-12FE-B140-8DCC-6B2C133857E9}"/>
              </a:ext>
            </a:extLst>
          </p:cNvPr>
          <p:cNvSpPr/>
          <p:nvPr userDrawn="1"/>
        </p:nvSpPr>
        <p:spPr>
          <a:xfrm>
            <a:off x="125083" y="0"/>
            <a:ext cx="967596" cy="6858000"/>
          </a:xfrm>
          <a:prstGeom prst="rect">
            <a:avLst/>
          </a:prstGeom>
          <a:solidFill>
            <a:srgbClr val="82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Josefin Sans"/>
              <a:ea typeface="+mn-ea"/>
              <a:cs typeface="+mn-cs"/>
            </a:endParaRPr>
          </a:p>
        </p:txBody>
      </p:sp>
      <p:sp>
        <p:nvSpPr>
          <p:cNvPr id="2" name="Title Placeholder 1"/>
          <p:cNvSpPr>
            <a:spLocks noGrp="1"/>
          </p:cNvSpPr>
          <p:nvPr>
            <p:ph type="title"/>
          </p:nvPr>
        </p:nvSpPr>
        <p:spPr>
          <a:xfrm>
            <a:off x="1092679" y="15620"/>
            <a:ext cx="10515600" cy="100066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638820035"/>
      </p:ext>
    </p:extLst>
  </p:cSld>
  <p:clrMap bg1="lt1" tx1="dk1" bg2="lt2" tx2="dk2" accent1="accent1" accent2="accent2" accent3="accent3" accent4="accent4" accent5="accent5" accent6="accent6" hlink="hlink" folHlink="folHlink"/>
  <p:sldLayoutIdLst>
    <p:sldLayoutId id="2147485402" r:id="rId1"/>
    <p:sldLayoutId id="2147485403" r:id="rId2"/>
    <p:sldLayoutId id="2147485404" r:id="rId3"/>
    <p:sldLayoutId id="2147485405" r:id="rId4"/>
    <p:sldLayoutId id="2147485406" r:id="rId5"/>
    <p:sldLayoutId id="2147485407" r:id="rId6"/>
    <p:sldLayoutId id="2147485408" r:id="rId7"/>
    <p:sldLayoutId id="2147485409" r:id="rId8"/>
    <p:sldLayoutId id="2147485410" r:id="rId9"/>
    <p:sldLayoutId id="2147485411" r:id="rId10"/>
    <p:sldLayoutId id="2147485412" r:id="rId11"/>
    <p:sldLayoutId id="2147485413" r:id="rId12"/>
    <p:sldLayoutId id="2147485414" r:id="rId13"/>
    <p:sldLayoutId id="2147485415" r:id="rId14"/>
  </p:sldLayoutIdLst>
  <p:hf hdr="0" ftr="0" dt="0"/>
  <p:txStyles>
    <p:titleStyle>
      <a:lvl1pPr algn="ctr" defTabSz="914400" rtl="0" eaLnBrk="1" latinLnBrk="0" hangingPunct="1">
        <a:lnSpc>
          <a:spcPct val="90000"/>
        </a:lnSpc>
        <a:spcBef>
          <a:spcPct val="0"/>
        </a:spcBef>
        <a:buNone/>
        <a:defRPr sz="4800" b="1" kern="1200">
          <a:solidFill>
            <a:schemeClr val="tx1"/>
          </a:solidFill>
          <a:effectLst/>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10060476"/>
      </p:ext>
    </p:extLst>
  </p:cSld>
  <p:clrMap bg1="lt1" tx1="dk1" bg2="dk2" tx2="lt2" accent1="accent1" accent2="accent2" accent3="accent3" accent4="accent4" accent5="accent5" accent6="accent6" hlink="hlink" folHlink="folHlink"/>
  <p:sldLayoutIdLst>
    <p:sldLayoutId id="2147485417" r:id="rId1"/>
    <p:sldLayoutId id="2147485418" r:id="rId2"/>
    <p:sldLayoutId id="2147485419" r:id="rId3"/>
    <p:sldLayoutId id="2147485420" r:id="rId4"/>
    <p:sldLayoutId id="2147485421" r:id="rId5"/>
    <p:sldLayoutId id="2147485422" r:id="rId6"/>
    <p:sldLayoutId id="2147485423" r:id="rId7"/>
    <p:sldLayoutId id="2147485424" r:id="rId8"/>
    <p:sldLayoutId id="2147485425" r:id="rId9"/>
    <p:sldLayoutId id="2147485426" r:id="rId10"/>
    <p:sldLayoutId id="2147485427" r:id="rId11"/>
    <p:sldLayoutId id="2147485428"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1391049875"/>
      </p:ext>
    </p:extLst>
  </p:cSld>
  <p:clrMap bg1="lt1" tx1="dk1" bg2="lt2" tx2="dk2" accent1="accent1" accent2="accent2" accent3="accent3" accent4="accent4" accent5="accent5" accent6="accent6" hlink="hlink" folHlink="folHlink"/>
  <p:sldLayoutIdLst>
    <p:sldLayoutId id="2147485441" r:id="rId1"/>
    <p:sldLayoutId id="2147485442" r:id="rId2"/>
    <p:sldLayoutId id="2147485443" r:id="rId3"/>
    <p:sldLayoutId id="2147485444" r:id="rId4"/>
    <p:sldLayoutId id="2147485445" r:id="rId5"/>
    <p:sldLayoutId id="2147485446" r:id="rId6"/>
    <p:sldLayoutId id="2147485447" r:id="rId7"/>
    <p:sldLayoutId id="2147485448" r:id="rId8"/>
    <p:sldLayoutId id="2147485449" r:id="rId9"/>
    <p:sldLayoutId id="2147485450" r:id="rId10"/>
    <p:sldLayoutId id="2147485451" r:id="rId11"/>
    <p:sldLayoutId id="214748545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5DEE-7A5E-43B7-A37D-115081C92E85}" type="slidenum">
              <a:rPr lang="en-US" smtClean="0"/>
              <a:t>‹#›</a:t>
            </a:fld>
            <a:endParaRPr lang="en-US" dirty="0"/>
          </a:p>
        </p:txBody>
      </p:sp>
    </p:spTree>
    <p:extLst>
      <p:ext uri="{BB962C8B-B14F-4D97-AF65-F5344CB8AC3E}">
        <p14:creationId xmlns:p14="http://schemas.microsoft.com/office/powerpoint/2010/main" val="821337803"/>
      </p:ext>
    </p:extLst>
  </p:cSld>
  <p:clrMap bg1="lt1" tx1="dk1" bg2="lt2" tx2="dk2" accent1="accent1" accent2="accent2" accent3="accent3" accent4="accent4" accent5="accent5" accent6="accent6" hlink="hlink" folHlink="folHlink"/>
  <p:sldLayoutIdLst>
    <p:sldLayoutId id="2147485070" r:id="rId1"/>
    <p:sldLayoutId id="2147485071" r:id="rId2"/>
    <p:sldLayoutId id="2147485072" r:id="rId3"/>
    <p:sldLayoutId id="2147485073" r:id="rId4"/>
    <p:sldLayoutId id="2147485074" r:id="rId5"/>
    <p:sldLayoutId id="2147485075" r:id="rId6"/>
    <p:sldLayoutId id="2147485076" r:id="rId7"/>
    <p:sldLayoutId id="2147485077" r:id="rId8"/>
    <p:sldLayoutId id="2147485078" r:id="rId9"/>
    <p:sldLayoutId id="2147485079" r:id="rId10"/>
    <p:sldLayoutId id="214748508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99B51-FC73-40F7-A89F-F081B7BA5843}" type="slidenum">
              <a:rPr lang="en-US" smtClean="0"/>
              <a:t>‹#›</a:t>
            </a:fld>
            <a:endParaRPr lang="en-US" dirty="0"/>
          </a:p>
        </p:txBody>
      </p:sp>
    </p:spTree>
    <p:extLst>
      <p:ext uri="{BB962C8B-B14F-4D97-AF65-F5344CB8AC3E}">
        <p14:creationId xmlns:p14="http://schemas.microsoft.com/office/powerpoint/2010/main" val="3517440384"/>
      </p:ext>
    </p:extLst>
  </p:cSld>
  <p:clrMap bg1="lt1" tx1="dk1" bg2="lt2" tx2="dk2" accent1="accent1" accent2="accent2" accent3="accent3" accent4="accent4" accent5="accent5" accent6="accent6" hlink="hlink" folHlink="folHlink"/>
  <p:sldLayoutIdLst>
    <p:sldLayoutId id="2147485058" r:id="rId1"/>
    <p:sldLayoutId id="2147485059" r:id="rId2"/>
    <p:sldLayoutId id="2147485060" r:id="rId3"/>
    <p:sldLayoutId id="2147485061" r:id="rId4"/>
    <p:sldLayoutId id="2147485062" r:id="rId5"/>
    <p:sldLayoutId id="2147485063" r:id="rId6"/>
    <p:sldLayoutId id="2147485064" r:id="rId7"/>
    <p:sldLayoutId id="2147485065" r:id="rId8"/>
    <p:sldLayoutId id="2147485066" r:id="rId9"/>
    <p:sldLayoutId id="2147485067" r:id="rId10"/>
    <p:sldLayoutId id="214748506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40114"/>
            <a:ext cx="10515600" cy="8801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699657"/>
            <a:ext cx="10515600" cy="3477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324122045"/>
      </p:ext>
    </p:extLst>
  </p:cSld>
  <p:clrMap bg1="lt1" tx1="dk1" bg2="lt2" tx2="dk2" accent1="accent1" accent2="accent2" accent3="accent3" accent4="accent4" accent5="accent5" accent6="accent6" hlink="hlink" folHlink="folHlink"/>
  <p:sldLayoutIdLst>
    <p:sldLayoutId id="2147485196" r:id="rId1"/>
    <p:sldLayoutId id="2147485197" r:id="rId2"/>
    <p:sldLayoutId id="2147485198" r:id="rId3"/>
    <p:sldLayoutId id="2147485199" r:id="rId4"/>
    <p:sldLayoutId id="2147485200" r:id="rId5"/>
    <p:sldLayoutId id="2147485201" r:id="rId6"/>
    <p:sldLayoutId id="2147485202" r:id="rId7"/>
    <p:sldLayoutId id="2147485203" r:id="rId8"/>
    <p:sldLayoutId id="2147485204" r:id="rId9"/>
    <p:sldLayoutId id="2147485205" r:id="rId10"/>
    <p:sldLayoutId id="2147485206" r:id="rId11"/>
    <p:sldLayoutId id="2147485344" r:id="rId12"/>
    <p:sldLayoutId id="2147485439"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6"/>
            <a:ext cx="11582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1000" y="1825625"/>
            <a:ext cx="115824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2202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1616151472"/>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 id="2147485229" r:id="rId10"/>
    <p:sldLayoutId id="214748523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381001" y="286606"/>
            <a:ext cx="11599024" cy="123739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296488" y="1917478"/>
            <a:ext cx="11599024"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9232039"/>
      </p:ext>
    </p:extLst>
  </p:cSld>
  <p:clrMap bg1="lt1" tx1="dk1" bg2="lt2" tx2="dk2" accent1="accent1" accent2="accent2" accent3="accent3" accent4="accent4" accent5="accent5" accent6="accent6" hlink="hlink" folHlink="folHlink"/>
  <p:sldLayoutIdLst>
    <p:sldLayoutId id="2147485232" r:id="rId1"/>
    <p:sldLayoutId id="2147485233" r:id="rId2"/>
    <p:sldLayoutId id="2147485234" r:id="rId3"/>
    <p:sldLayoutId id="2147485235" r:id="rId4"/>
    <p:sldLayoutId id="2147485236" r:id="rId5"/>
    <p:sldLayoutId id="2147485237" r:id="rId6"/>
    <p:sldLayoutId id="2147485238" r:id="rId7"/>
    <p:sldLayoutId id="2147485239" r:id="rId8"/>
    <p:sldLayoutId id="2147485240" r:id="rId9"/>
    <p:sldLayoutId id="2147485241" r:id="rId10"/>
    <p:sldLayoutId id="2147485242" r:id="rId11"/>
    <p:sldLayoutId id="2147485243" r:id="rId12"/>
  </p:sldLayoutIdLst>
  <p:hf hdr="0" ftr="0" dt="0"/>
  <p:txStyles>
    <p:titleStyle>
      <a:lvl1pPr algn="l" defTabSz="914400" rtl="0" eaLnBrk="1" latinLnBrk="0" hangingPunct="1">
        <a:lnSpc>
          <a:spcPct val="85000"/>
        </a:lnSpc>
        <a:spcBef>
          <a:spcPct val="0"/>
        </a:spcBef>
        <a:buNone/>
        <a:defRPr sz="5400" b="1" kern="1200" spc="-50"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5DEE-7A5E-43B7-A37D-115081C92E85}" type="slidenum">
              <a:rPr lang="en-US" smtClean="0"/>
              <a:t>‹#›</a:t>
            </a:fld>
            <a:endParaRPr lang="en-US" dirty="0"/>
          </a:p>
        </p:txBody>
      </p:sp>
    </p:spTree>
    <p:extLst>
      <p:ext uri="{BB962C8B-B14F-4D97-AF65-F5344CB8AC3E}">
        <p14:creationId xmlns:p14="http://schemas.microsoft.com/office/powerpoint/2010/main" val="604163601"/>
      </p:ext>
    </p:extLst>
  </p:cSld>
  <p:clrMap bg1="lt1" tx1="dk1" bg2="lt2" tx2="dk2" accent1="accent1" accent2="accent2" accent3="accent3" accent4="accent4" accent5="accent5" accent6="accent6" hlink="hlink" folHlink="folHlink"/>
  <p:sldLayoutIdLst>
    <p:sldLayoutId id="2147485245" r:id="rId1"/>
    <p:sldLayoutId id="2147485246" r:id="rId2"/>
    <p:sldLayoutId id="2147485247" r:id="rId3"/>
    <p:sldLayoutId id="2147485248" r:id="rId4"/>
    <p:sldLayoutId id="2147485249" r:id="rId5"/>
    <p:sldLayoutId id="2147485250" r:id="rId6"/>
    <p:sldLayoutId id="2147485251" r:id="rId7"/>
    <p:sldLayoutId id="2147485252" r:id="rId8"/>
    <p:sldLayoutId id="2147485253" r:id="rId9"/>
    <p:sldLayoutId id="2147485254" r:id="rId10"/>
    <p:sldLayoutId id="21474852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72AB-EE93-4C40-943A-015A3047CF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097D-F157-6A48-994A-84EA1D7E8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6A9918-AEFF-A549-A3BD-E9553DB197EE}"/>
              </a:ext>
            </a:extLst>
          </p:cNvPr>
          <p:cNvSpPr>
            <a:spLocks noGrp="1"/>
          </p:cNvSpPr>
          <p:nvPr>
            <p:ph type="sldNum" sz="quarter" idx="4"/>
          </p:nvPr>
        </p:nvSpPr>
        <p:spPr>
          <a:xfrm>
            <a:off x="9203725" y="632923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9FB84-33A4-CF45-BAA2-BC996DBF21D7}" type="slidenum">
              <a:rPr lang="en-US" smtClean="0"/>
              <a:t>‹#›</a:t>
            </a:fld>
            <a:endParaRPr lang="en-US" dirty="0"/>
          </a:p>
        </p:txBody>
      </p:sp>
    </p:spTree>
    <p:extLst>
      <p:ext uri="{BB962C8B-B14F-4D97-AF65-F5344CB8AC3E}">
        <p14:creationId xmlns:p14="http://schemas.microsoft.com/office/powerpoint/2010/main" val="3372178807"/>
      </p:ext>
    </p:extLst>
  </p:cSld>
  <p:clrMap bg1="lt1" tx1="dk1" bg2="lt2" tx2="dk2" accent1="accent1" accent2="accent2" accent3="accent3" accent4="accent4" accent5="accent5" accent6="accent6" hlink="hlink" folHlink="folHlink"/>
  <p:sldLayoutIdLst>
    <p:sldLayoutId id="2147485257" r:id="rId1"/>
    <p:sldLayoutId id="2147485258" r:id="rId2"/>
    <p:sldLayoutId id="2147485259" r:id="rId3"/>
    <p:sldLayoutId id="2147485260" r:id="rId4"/>
    <p:sldLayoutId id="2147485261" r:id="rId5"/>
    <p:sldLayoutId id="2147485262" r:id="rId6"/>
    <p:sldLayoutId id="2147485263" r:id="rId7"/>
    <p:sldLayoutId id="2147485264" r:id="rId8"/>
    <p:sldLayoutId id="2147485265" r:id="rId9"/>
    <p:sldLayoutId id="2147485266" r:id="rId10"/>
    <p:sldLayoutId id="2147485267" r:id="rId11"/>
    <p:sldLayoutId id="2147485268" r:id="rId12"/>
    <p:sldLayoutId id="2147485269" r:id="rId13"/>
    <p:sldLayoutId id="2147485270" r:id="rId14"/>
    <p:sldLayoutId id="2147485346"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155045312"/>
      </p:ext>
    </p:extLst>
  </p:cSld>
  <p:clrMap bg1="lt1" tx1="dk1" bg2="lt2" tx2="dk2" accent1="accent1" accent2="accent2" accent3="accent3" accent4="accent4" accent5="accent5" accent6="accent6" hlink="hlink" folHlink="folHlink"/>
  <p:sldLayoutIdLst>
    <p:sldLayoutId id="2147485315" r:id="rId1"/>
    <p:sldLayoutId id="2147485316" r:id="rId2"/>
    <p:sldLayoutId id="2147485317" r:id="rId3"/>
    <p:sldLayoutId id="2147485318" r:id="rId4"/>
    <p:sldLayoutId id="2147485319" r:id="rId5"/>
    <p:sldLayoutId id="2147485320" r:id="rId6"/>
    <p:sldLayoutId id="2147485321" r:id="rId7"/>
    <p:sldLayoutId id="2147485322" r:id="rId8"/>
    <p:sldLayoutId id="2147485323" r:id="rId9"/>
    <p:sldLayoutId id="2147485324" r:id="rId10"/>
    <p:sldLayoutId id="2147485325" r:id="rId11"/>
    <p:sldLayoutId id="2147485326" r:id="rId12"/>
    <p:sldLayoutId id="2147485327" r:id="rId13"/>
    <p:sldLayoutId id="2147485328"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6.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1.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76.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76.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11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47.xml"/><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2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189.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46.sv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36.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21.xml"/><Relationship Id="rId5" Type="http://schemas.openxmlformats.org/officeDocument/2006/relationships/image" Target="../media/image54.svg"/><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36.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roiinstitute.net/roicertification/" TargetMode="Externa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8" Type="http://schemas.openxmlformats.org/officeDocument/2006/relationships/hyperlink" Target="https://twitter.com/ROI_Institute" TargetMode="External"/><Relationship Id="rId3" Type="http://schemas.openxmlformats.org/officeDocument/2006/relationships/image" Target="../media/image59.jpeg"/><Relationship Id="rId7"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facebook.com/ROIInstitute" TargetMode="External"/><Relationship Id="rId5" Type="http://schemas.openxmlformats.org/officeDocument/2006/relationships/image" Target="../media/image60.png"/><Relationship Id="rId4" Type="http://schemas.openxmlformats.org/officeDocument/2006/relationships/hyperlink" Target="http://www.linkedin.com/in/roiinstituteinc/" TargetMode="External"/><Relationship Id="rId9" Type="http://schemas.openxmlformats.org/officeDocument/2006/relationships/image" Target="../media/image62.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AA18322-67E8-B342-8DB3-5F23C6E5F785}"/>
              </a:ext>
            </a:extLst>
          </p:cNvPr>
          <p:cNvSpPr/>
          <p:nvPr/>
        </p:nvSpPr>
        <p:spPr>
          <a:xfrm rot="5400000">
            <a:off x="2413675" y="-2103013"/>
            <a:ext cx="4185138" cy="8707688"/>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638ACE-163E-40EB-A458-E794C67EA2A6}"/>
              </a:ext>
            </a:extLst>
          </p:cNvPr>
          <p:cNvSpPr>
            <a:spLocks noGrp="1"/>
          </p:cNvSpPr>
          <p:nvPr>
            <p:ph type="ctrTitle"/>
          </p:nvPr>
        </p:nvSpPr>
        <p:spPr>
          <a:xfrm>
            <a:off x="6074171" y="2590800"/>
            <a:ext cx="5714999" cy="2133600"/>
          </a:xfrm>
        </p:spPr>
        <p:txBody>
          <a:bodyPr anchor="ctr">
            <a:normAutofit/>
          </a:bodyPr>
          <a:lstStyle/>
          <a:p>
            <a:pPr algn="ctr"/>
            <a:r>
              <a:rPr lang="en-US" sz="4000" dirty="0">
                <a:solidFill>
                  <a:srgbClr val="000000"/>
                </a:solidFill>
              </a:rPr>
              <a:t>Delivering Results </a:t>
            </a:r>
            <a:br>
              <a:rPr lang="en-US" sz="4000" dirty="0">
                <a:solidFill>
                  <a:srgbClr val="000000"/>
                </a:solidFill>
              </a:rPr>
            </a:br>
            <a:r>
              <a:rPr lang="en-US" sz="4000" dirty="0">
                <a:solidFill>
                  <a:srgbClr val="000000"/>
                </a:solidFill>
              </a:rPr>
              <a:t>That Executives </a:t>
            </a:r>
            <a:br>
              <a:rPr lang="en-US" sz="4000" dirty="0">
                <a:solidFill>
                  <a:srgbClr val="000000"/>
                </a:solidFill>
              </a:rPr>
            </a:br>
            <a:r>
              <a:rPr lang="en-US" sz="4000" dirty="0">
                <a:solidFill>
                  <a:srgbClr val="000000"/>
                </a:solidFill>
              </a:rPr>
              <a:t>(and Others) Will Love</a:t>
            </a:r>
          </a:p>
        </p:txBody>
      </p:sp>
      <p:sp>
        <p:nvSpPr>
          <p:cNvPr id="3" name="Subtitle 2">
            <a:extLst>
              <a:ext uri="{FF2B5EF4-FFF2-40B4-BE49-F238E27FC236}">
                <a16:creationId xmlns:a16="http://schemas.microsoft.com/office/drawing/2014/main" id="{5C9205DF-8F5E-49F7-B00E-6F58293F5130}"/>
              </a:ext>
            </a:extLst>
          </p:cNvPr>
          <p:cNvSpPr>
            <a:spLocks noGrp="1"/>
          </p:cNvSpPr>
          <p:nvPr>
            <p:ph type="subTitle" idx="1"/>
          </p:nvPr>
        </p:nvSpPr>
        <p:spPr>
          <a:xfrm>
            <a:off x="6076308" y="4548123"/>
            <a:ext cx="5714998" cy="1137991"/>
          </a:xfrm>
          <a:solidFill>
            <a:schemeClr val="bg1"/>
          </a:solidFill>
        </p:spPr>
        <p:txBody>
          <a:bodyPr anchor="ctr">
            <a:normAutofit/>
          </a:bodyPr>
          <a:lstStyle/>
          <a:p>
            <a:pPr algn="ctr"/>
            <a:r>
              <a:rPr lang="en-US" sz="2800" spc="0" dirty="0">
                <a:solidFill>
                  <a:srgbClr val="000000"/>
                </a:solidFill>
              </a:rPr>
              <a:t>Jack J. Phillips, Ph.D.</a:t>
            </a:r>
            <a:br>
              <a:rPr lang="en-US" sz="2800" spc="0" dirty="0">
                <a:solidFill>
                  <a:srgbClr val="000000"/>
                </a:solidFill>
              </a:rPr>
            </a:br>
            <a:r>
              <a:rPr lang="en-US" sz="2800" spc="0" dirty="0">
                <a:solidFill>
                  <a:srgbClr val="000000"/>
                </a:solidFill>
              </a:rPr>
              <a:t>Chairman, ROI Institute, Inc.</a:t>
            </a:r>
          </a:p>
        </p:txBody>
      </p:sp>
      <p:pic>
        <p:nvPicPr>
          <p:cNvPr id="1026" name="Picture 2" descr="INSTITI ">
            <a:extLst>
              <a:ext uri="{FF2B5EF4-FFF2-40B4-BE49-F238E27FC236}">
                <a16:creationId xmlns:a16="http://schemas.microsoft.com/office/drawing/2014/main" id="{07F51459-82D9-41F4-9368-42BFF1A86BB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691585"/>
            <a:ext cx="3186546" cy="4564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Placeholder 7">
            <a:extLst>
              <a:ext uri="{FF2B5EF4-FFF2-40B4-BE49-F238E27FC236}">
                <a16:creationId xmlns:a16="http://schemas.microsoft.com/office/drawing/2014/main" id="{A9343184-37ED-5C4F-A1A1-62E39CF54802}"/>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a:off x="736262" y="1802261"/>
            <a:ext cx="5219586" cy="4364154"/>
          </a:xfrm>
          <a:ln>
            <a:no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DB910E14-9D63-F799-7B24-DBF0C5855E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3800" y="-46461"/>
            <a:ext cx="3200400" cy="2000250"/>
          </a:xfrm>
          <a:prstGeom prst="rect">
            <a:avLst/>
          </a:prstGeom>
        </p:spPr>
      </p:pic>
    </p:spTree>
    <p:extLst>
      <p:ext uri="{BB962C8B-B14F-4D97-AF65-F5344CB8AC3E}">
        <p14:creationId xmlns:p14="http://schemas.microsoft.com/office/powerpoint/2010/main" val="3675715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9"/>
        <p:cNvGrpSpPr/>
        <p:nvPr/>
      </p:nvGrpSpPr>
      <p:grpSpPr>
        <a:xfrm>
          <a:off x="0" y="0"/>
          <a:ext cx="0" cy="0"/>
          <a:chOff x="0" y="0"/>
          <a:chExt cx="0" cy="0"/>
        </a:xfrm>
      </p:grpSpPr>
      <p:sp>
        <p:nvSpPr>
          <p:cNvPr id="850" name="Google Shape;850;p15"/>
          <p:cNvSpPr/>
          <p:nvPr/>
        </p:nvSpPr>
        <p:spPr>
          <a:xfrm>
            <a:off x="0" y="10886"/>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1" name="Google Shape;851;p15"/>
          <p:cNvSpPr/>
          <p:nvPr/>
        </p:nvSpPr>
        <p:spPr>
          <a:xfrm>
            <a:off x="0" y="0"/>
            <a:ext cx="2013557"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2" name="Google Shape;852;p15"/>
          <p:cNvSpPr>
            <a:spLocks noGrp="1"/>
          </p:cNvSpPr>
          <p:nvPr>
            <p:ph type="title" idx="4294967295"/>
          </p:nvPr>
        </p:nvSpPr>
        <p:spPr>
          <a:xfrm>
            <a:off x="605811" y="262378"/>
            <a:ext cx="2815491" cy="2769780"/>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400"/>
              <a:buFont typeface="Calibri"/>
              <a:buNone/>
            </a:pPr>
            <a:r>
              <a:rPr lang="en-US" sz="2400" b="1" dirty="0">
                <a:solidFill>
                  <a:srgbClr val="FFFFFF"/>
                </a:solidFill>
                <a:latin typeface="Calibri"/>
                <a:ea typeface="Calibri"/>
                <a:cs typeface="Calibri"/>
                <a:sym typeface="Calibri"/>
              </a:rPr>
              <a:t>Measurement Targets</a:t>
            </a:r>
            <a:endParaRPr sz="2400" dirty="0">
              <a:solidFill>
                <a:srgbClr val="FFFFFF"/>
              </a:solidFill>
              <a:latin typeface="Calibri"/>
              <a:ea typeface="Calibri"/>
              <a:cs typeface="Calibri"/>
              <a:sym typeface="Calibri"/>
            </a:endParaRPr>
          </a:p>
        </p:txBody>
      </p:sp>
      <p:graphicFrame>
        <p:nvGraphicFramePr>
          <p:cNvPr id="853" name="Google Shape;853;p15"/>
          <p:cNvGraphicFramePr/>
          <p:nvPr/>
        </p:nvGraphicFramePr>
        <p:xfrm>
          <a:off x="4038600" y="1647268"/>
          <a:ext cx="7188175" cy="3560125"/>
        </p:xfrm>
        <a:graphic>
          <a:graphicData uri="http://schemas.openxmlformats.org/drawingml/2006/table">
            <a:tbl>
              <a:tblPr firstRow="1" bandRow="1">
                <a:noFill/>
              </a:tblPr>
              <a:tblGrid>
                <a:gridCol w="529025">
                  <a:extLst>
                    <a:ext uri="{9D8B030D-6E8A-4147-A177-3AD203B41FA5}">
                      <a16:colId xmlns:a16="http://schemas.microsoft.com/office/drawing/2014/main" val="20000"/>
                    </a:ext>
                  </a:extLst>
                </a:gridCol>
                <a:gridCol w="1765425">
                  <a:extLst>
                    <a:ext uri="{9D8B030D-6E8A-4147-A177-3AD203B41FA5}">
                      <a16:colId xmlns:a16="http://schemas.microsoft.com/office/drawing/2014/main" val="20001"/>
                    </a:ext>
                  </a:extLst>
                </a:gridCol>
                <a:gridCol w="2397850">
                  <a:extLst>
                    <a:ext uri="{9D8B030D-6E8A-4147-A177-3AD203B41FA5}">
                      <a16:colId xmlns:a16="http://schemas.microsoft.com/office/drawing/2014/main" val="20002"/>
                    </a:ext>
                  </a:extLst>
                </a:gridCol>
                <a:gridCol w="2495875">
                  <a:extLst>
                    <a:ext uri="{9D8B030D-6E8A-4147-A177-3AD203B41FA5}">
                      <a16:colId xmlns:a16="http://schemas.microsoft.com/office/drawing/2014/main" val="20003"/>
                    </a:ext>
                  </a:extLst>
                </a:gridCol>
              </a:tblGrid>
              <a:tr h="768775">
                <a:tc gridSpan="2">
                  <a:txBody>
                    <a:bodyPr/>
                    <a:lstStyle/>
                    <a:p>
                      <a:pPr marL="0" marR="0" lvl="0" indent="0" algn="ctr" rtl="0">
                        <a:spcBef>
                          <a:spcPts val="0"/>
                        </a:spcBef>
                        <a:spcAft>
                          <a:spcPts val="0"/>
                        </a:spcAft>
                        <a:buNone/>
                      </a:pPr>
                      <a:r>
                        <a:rPr lang="en-US" sz="2000" u="none" strike="noStrike" cap="none">
                          <a:solidFill>
                            <a:schemeClr val="lt1"/>
                          </a:solidFill>
                          <a:latin typeface="Calibri"/>
                          <a:ea typeface="Calibri"/>
                          <a:cs typeface="Calibri"/>
                          <a:sym typeface="Calibri"/>
                        </a:rPr>
                        <a:t>Level</a:t>
                      </a:r>
                      <a:endParaRPr/>
                    </a:p>
                  </a:txBody>
                  <a:tcPr marL="125225" marR="125225" marT="62600" marB="626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tc hMerge="1">
                  <a:txBody>
                    <a:bodyPr/>
                    <a:lstStyle/>
                    <a:p>
                      <a:endParaRPr lang="en-US"/>
                    </a:p>
                  </a:txBody>
                  <a:tcPr/>
                </a:tc>
                <a:tc>
                  <a:txBody>
                    <a:bodyPr/>
                    <a:lstStyle/>
                    <a:p>
                      <a:pPr marL="0" marR="0" lvl="0" indent="0" algn="ctr" rtl="0">
                        <a:spcBef>
                          <a:spcPts val="0"/>
                        </a:spcBef>
                        <a:spcAft>
                          <a:spcPts val="0"/>
                        </a:spcAft>
                        <a:buNone/>
                      </a:pPr>
                      <a:r>
                        <a:rPr lang="en-US" sz="2000" u="none" strike="noStrike" cap="none">
                          <a:solidFill>
                            <a:schemeClr val="lt1"/>
                          </a:solidFill>
                          <a:latin typeface="Calibri"/>
                          <a:ea typeface="Calibri"/>
                          <a:cs typeface="Calibri"/>
                          <a:sym typeface="Calibri"/>
                        </a:rPr>
                        <a:t>Recommended % of Programs</a:t>
                      </a:r>
                      <a:endParaRPr/>
                    </a:p>
                  </a:txBody>
                  <a:tcPr marL="125225" marR="125225" marT="62600" marB="626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tc>
                  <a:txBody>
                    <a:bodyPr/>
                    <a:lstStyle/>
                    <a:p>
                      <a:pPr marL="0" marR="0" lvl="0" indent="0" algn="ctr" rtl="0">
                        <a:spcBef>
                          <a:spcPts val="0"/>
                        </a:spcBef>
                        <a:spcAft>
                          <a:spcPts val="0"/>
                        </a:spcAft>
                        <a:buNone/>
                      </a:pPr>
                      <a:r>
                        <a:rPr lang="en-US" sz="2000" u="none" strike="noStrike" cap="none">
                          <a:solidFill>
                            <a:schemeClr val="lt1"/>
                          </a:solidFill>
                          <a:latin typeface="Calibri"/>
                          <a:ea typeface="Calibri"/>
                          <a:cs typeface="Calibri"/>
                          <a:sym typeface="Calibri"/>
                        </a:rPr>
                        <a:t>**Benchmarking %</a:t>
                      </a:r>
                      <a:endParaRPr/>
                    </a:p>
                  </a:txBody>
                  <a:tcPr marL="125225" marR="125225" marT="62600" marB="626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extLst>
                  <a:ext uri="{0D108BD9-81ED-4DB2-BD59-A6C34878D82A}">
                    <a16:rowId xmlns:a16="http://schemas.microsoft.com/office/drawing/2014/main" val="10000"/>
                  </a:ext>
                </a:extLst>
              </a:tr>
              <a:tr h="465225">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0</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Input</a:t>
                      </a:r>
                      <a:endParaRPr/>
                    </a:p>
                  </a:txBody>
                  <a:tcPr marL="125225" marR="125225" marT="62600" marB="62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100%</a:t>
                      </a:r>
                      <a:endParaRPr/>
                    </a:p>
                  </a:txBody>
                  <a:tcPr marL="125225" marR="125225" marT="62600" marB="626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100%</a:t>
                      </a:r>
                      <a:endParaRPr/>
                    </a:p>
                  </a:txBody>
                  <a:tcPr marL="125225" marR="125225" marT="62600" marB="6260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1"/>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1</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Reaction</a:t>
                      </a:r>
                      <a:endParaRPr/>
                    </a:p>
                  </a:txBody>
                  <a:tcPr marL="125225" marR="125225" marT="62600" marB="62600" anchor="ctr">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100%</a:t>
                      </a:r>
                      <a:endParaRPr/>
                    </a:p>
                  </a:txBody>
                  <a:tcPr marL="125225" marR="125225" marT="62600" marB="62600" anchor="ctr">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80%</a:t>
                      </a:r>
                      <a:endParaRPr/>
                    </a:p>
                  </a:txBody>
                  <a:tcPr marL="125225" marR="125225" marT="62600" marB="62600" anchor="ctr">
                    <a:lnR w="12700" cap="flat" cmpd="sng">
                      <a:solidFill>
                        <a:schemeClr val="dk1"/>
                      </a:solidFill>
                      <a:prstDash val="solid"/>
                      <a:round/>
                      <a:headEnd type="none" w="sm" len="sm"/>
                      <a:tailEnd type="none" w="sm" len="sm"/>
                    </a:lnR>
                    <a:solidFill>
                      <a:schemeClr val="lt1"/>
                    </a:solidFill>
                  </a:tcPr>
                </a:tc>
                <a:extLst>
                  <a:ext uri="{0D108BD9-81ED-4DB2-BD59-A6C34878D82A}">
                    <a16:rowId xmlns:a16="http://schemas.microsoft.com/office/drawing/2014/main" val="10002"/>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2</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Learning</a:t>
                      </a:r>
                      <a:endParaRPr/>
                    </a:p>
                  </a:txBody>
                  <a:tcPr marL="125225" marR="125225" marT="62600" marB="62600" anchor="ctr">
                    <a:lnL w="9525" cap="flat" cmpd="sng">
                      <a:solidFill>
                        <a:srgbClr val="000000">
                          <a:alpha val="0"/>
                        </a:srgbClr>
                      </a:solidFill>
                      <a:prstDash val="solid"/>
                      <a:round/>
                      <a:headEnd type="none" w="sm" len="sm"/>
                      <a:tailEnd type="none" w="sm" len="sm"/>
                    </a:lnL>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80-90%</a:t>
                      </a:r>
                      <a:endParaRPr/>
                    </a:p>
                  </a:txBody>
                  <a:tcPr marL="125225" marR="125225" marT="62600" marB="62600" anchor="ct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70%</a:t>
                      </a:r>
                      <a:endParaRPr/>
                    </a:p>
                  </a:txBody>
                  <a:tcPr marL="125225" marR="125225" marT="62600" marB="62600" anchor="ctr">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3"/>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3</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Application</a:t>
                      </a:r>
                      <a:endParaRPr/>
                    </a:p>
                  </a:txBody>
                  <a:tcPr marL="125225" marR="125225" marT="62600" marB="62600" anchor="ctr">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30%</a:t>
                      </a:r>
                      <a:endParaRPr/>
                    </a:p>
                  </a:txBody>
                  <a:tcPr marL="125225" marR="125225" marT="62600" marB="62600" anchor="ctr">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49%</a:t>
                      </a:r>
                      <a:endParaRPr/>
                    </a:p>
                  </a:txBody>
                  <a:tcPr marL="125225" marR="125225" marT="62600" marB="62600" anchor="ctr">
                    <a:lnR w="12700" cap="flat" cmpd="sng">
                      <a:solidFill>
                        <a:schemeClr val="dk1"/>
                      </a:solidFill>
                      <a:prstDash val="solid"/>
                      <a:round/>
                      <a:headEnd type="none" w="sm" len="sm"/>
                      <a:tailEnd type="none" w="sm" len="sm"/>
                    </a:lnR>
                    <a:solidFill>
                      <a:schemeClr val="lt1"/>
                    </a:solidFill>
                  </a:tcPr>
                </a:tc>
                <a:extLst>
                  <a:ext uri="{0D108BD9-81ED-4DB2-BD59-A6C34878D82A}">
                    <a16:rowId xmlns:a16="http://schemas.microsoft.com/office/drawing/2014/main" val="10004"/>
                  </a:ext>
                </a:extLst>
              </a:tr>
              <a:tr h="465225">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4</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Clr>
                          <a:srgbClr val="3A3838"/>
                        </a:buClr>
                        <a:buSzPts val="2000"/>
                        <a:buFont typeface="Calibri"/>
                        <a:buNone/>
                      </a:pPr>
                      <a:r>
                        <a:rPr lang="en-US" sz="2000" b="1" u="none" strike="noStrike" cap="none">
                          <a:solidFill>
                            <a:srgbClr val="3A3838"/>
                          </a:solidFill>
                          <a:latin typeface="Calibri"/>
                          <a:ea typeface="Calibri"/>
                          <a:cs typeface="Calibri"/>
                          <a:sym typeface="Calibri"/>
                        </a:rPr>
                        <a:t>Impact</a:t>
                      </a:r>
                      <a:endParaRPr/>
                    </a:p>
                  </a:txBody>
                  <a:tcPr marL="125225" marR="125225" marT="62600" marB="62600" anchor="ctr">
                    <a:lnL w="9525" cap="flat" cmpd="sng">
                      <a:solidFill>
                        <a:srgbClr val="000000">
                          <a:alpha val="0"/>
                        </a:srgbClr>
                      </a:solidFill>
                      <a:prstDash val="solid"/>
                      <a:round/>
                      <a:headEnd type="none" w="sm" len="sm"/>
                      <a:tailEnd type="none" w="sm" len="sm"/>
                    </a:lnL>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10%</a:t>
                      </a:r>
                      <a:endParaRPr/>
                    </a:p>
                  </a:txBody>
                  <a:tcPr marL="125225" marR="125225" marT="62600" marB="62600" anchor="ctr">
                    <a:solidFill>
                      <a:srgbClr val="F2F2F2"/>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37%</a:t>
                      </a:r>
                      <a:endParaRPr/>
                    </a:p>
                  </a:txBody>
                  <a:tcPr marL="125225" marR="125225" marT="62600" marB="62600" anchor="ctr">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5"/>
                  </a:ext>
                </a:extLst>
              </a:tr>
              <a:tr h="465225">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5</a:t>
                      </a:r>
                      <a:endParaRPr/>
                    </a:p>
                  </a:txBody>
                  <a:tcPr marL="125225" marR="125225" marT="62600" marB="626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2000" b="1" u="none" strike="noStrike" cap="none">
                          <a:solidFill>
                            <a:srgbClr val="3A3838"/>
                          </a:solidFill>
                          <a:latin typeface="Calibri"/>
                          <a:ea typeface="Calibri"/>
                          <a:cs typeface="Calibri"/>
                          <a:sym typeface="Calibri"/>
                        </a:rPr>
                        <a:t>ROI </a:t>
                      </a:r>
                      <a:endParaRPr/>
                    </a:p>
                  </a:txBody>
                  <a:tcPr marL="125225" marR="125225" marT="62600" marB="62600" anchor="ctr">
                    <a:lnL w="9525" cap="flat" cmpd="sng">
                      <a:solidFill>
                        <a:srgbClr val="000000">
                          <a:alpha val="0"/>
                        </a:srgbClr>
                      </a:solidFill>
                      <a:prstDash val="solid"/>
                      <a:round/>
                      <a:headEnd type="none" w="sm" len="sm"/>
                      <a:tailEnd type="none" w="sm" len="sm"/>
                    </a:lnL>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5%</a:t>
                      </a:r>
                      <a:endParaRPr/>
                    </a:p>
                  </a:txBody>
                  <a:tcPr marL="125225" marR="125225" marT="62600" marB="62600" anchor="ctr">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2000" b="1" u="none" strike="noStrike" cap="none">
                          <a:solidFill>
                            <a:srgbClr val="3A3838"/>
                          </a:solidFill>
                          <a:latin typeface="Calibri"/>
                          <a:ea typeface="Calibri"/>
                          <a:cs typeface="Calibri"/>
                          <a:sym typeface="Calibri"/>
                        </a:rPr>
                        <a:t>18%</a:t>
                      </a:r>
                      <a:endParaRPr/>
                    </a:p>
                  </a:txBody>
                  <a:tcPr marL="125225" marR="125225" marT="62600" marB="62600" anchor="ctr">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bl>
          </a:graphicData>
        </a:graphic>
      </p:graphicFrame>
      <p:sp>
        <p:nvSpPr>
          <p:cNvPr id="854" name="Google Shape;854;p15"/>
          <p:cNvSpPr txBox="1"/>
          <p:nvPr/>
        </p:nvSpPr>
        <p:spPr>
          <a:xfrm>
            <a:off x="4038600" y="901598"/>
            <a:ext cx="7188201"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Calibri"/>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*Benchmarking Percentages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5" name="Google Shape;855;p15"/>
          <p:cNvSpPr txBox="1"/>
          <p:nvPr/>
        </p:nvSpPr>
        <p:spPr>
          <a:xfrm>
            <a:off x="4038600" y="5694993"/>
            <a:ext cx="701327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**Benchmarking 2020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6" name="Google Shape;856;p15"/>
          <p:cNvSpPr txBox="1"/>
          <p:nvPr/>
        </p:nvSpPr>
        <p:spPr>
          <a:xfrm>
            <a:off x="4038600" y="5325661"/>
            <a:ext cx="701327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*Percentage of programs evaluated at each level each year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7" name="Google Shape;857;p15"/>
          <p:cNvSpPr txBox="1"/>
          <p:nvPr/>
        </p:nvSpPr>
        <p:spPr>
          <a:xfrm>
            <a:off x="9448780" y="649286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F7F7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200" b="1" i="0" u="none" strike="noStrike" kern="0" cap="none" spc="0" normalizeH="0" baseline="0" noProof="0">
              <a:ln>
                <a:noFill/>
              </a:ln>
              <a:solidFill>
                <a:srgbClr val="7F7F7F"/>
              </a:solidFill>
              <a:effectLst/>
              <a:uLnTx/>
              <a:uFillTx/>
              <a:latin typeface="Calibri"/>
              <a:ea typeface="Calibri"/>
              <a:cs typeface="Calibri"/>
              <a:sym typeface="Calibri"/>
            </a:endParaRPr>
          </a:p>
        </p:txBody>
      </p:sp>
      <p:sp>
        <p:nvSpPr>
          <p:cNvPr id="858" name="Google Shape;858;p15"/>
          <p:cNvSpPr/>
          <p:nvPr/>
        </p:nvSpPr>
        <p:spPr>
          <a:xfrm>
            <a:off x="4032513" y="4314825"/>
            <a:ext cx="7188201" cy="892521"/>
          </a:xfrm>
          <a:prstGeom prst="rect">
            <a:avLst/>
          </a:prstGeom>
          <a:noFill/>
          <a:ln w="69850" cap="flat" cmpd="sng">
            <a:solidFill>
              <a:srgbClr val="820E2E"/>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8"/>
                                        </p:tgtEl>
                                        <p:attrNameLst>
                                          <p:attrName>style.visibility</p:attrName>
                                        </p:attrNameLst>
                                      </p:cBhvr>
                                      <p:to>
                                        <p:strVal val="visible"/>
                                      </p:to>
                                    </p:set>
                                    <p:animEffect transition="in" filter="fade">
                                      <p:cBhvr>
                                        <p:cTn id="7" dur="500"/>
                                        <p:tgtEl>
                                          <p:spTgt spid="8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3"/>
        <p:cNvGrpSpPr/>
        <p:nvPr/>
      </p:nvGrpSpPr>
      <p:grpSpPr>
        <a:xfrm>
          <a:off x="0" y="0"/>
          <a:ext cx="0" cy="0"/>
          <a:chOff x="0" y="0"/>
          <a:chExt cx="0" cy="0"/>
        </a:xfrm>
      </p:grpSpPr>
      <p:sp>
        <p:nvSpPr>
          <p:cNvPr id="864" name="Google Shape;864;p16"/>
          <p:cNvSpPr/>
          <p:nvPr/>
        </p:nvSpPr>
        <p:spPr>
          <a:xfrm>
            <a:off x="338328" y="303591"/>
            <a:ext cx="4335327" cy="5896743"/>
          </a:xfrm>
          <a:prstGeom prst="rect">
            <a:avLst/>
          </a:prstGeom>
          <a:solidFill>
            <a:schemeClr val="dk1">
              <a:alpha val="14901"/>
            </a:schemeClr>
          </a:solidFill>
          <a:ln w="127000" cap="sq" cmpd="thinThick">
            <a:solidFill>
              <a:schemeClr val="dk1">
                <a:alpha val="9803"/>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865" name="Google Shape;865;p16"/>
          <p:cNvGrpSpPr/>
          <p:nvPr/>
        </p:nvGrpSpPr>
        <p:grpSpPr>
          <a:xfrm>
            <a:off x="5166985" y="304094"/>
            <a:ext cx="6588691" cy="5895735"/>
            <a:chOff x="0" y="503"/>
            <a:chExt cx="6588691" cy="5895735"/>
          </a:xfrm>
        </p:grpSpPr>
        <p:sp>
          <p:nvSpPr>
            <p:cNvPr id="866" name="Google Shape;866;p16"/>
            <p:cNvSpPr/>
            <p:nvPr/>
          </p:nvSpPr>
          <p:spPr>
            <a:xfrm>
              <a:off x="0" y="50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7" name="Google Shape;867;p16"/>
            <p:cNvSpPr/>
            <p:nvPr/>
          </p:nvSpPr>
          <p:spPr>
            <a:xfrm>
              <a:off x="209818" y="156567"/>
              <a:ext cx="381488" cy="381488"/>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8" name="Google Shape;868;p16"/>
            <p:cNvSpPr/>
            <p:nvPr/>
          </p:nvSpPr>
          <p:spPr>
            <a:xfrm>
              <a:off x="801126" y="50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9" name="Google Shape;869;p16"/>
            <p:cNvSpPr txBox="1"/>
            <p:nvPr/>
          </p:nvSpPr>
          <p:spPr>
            <a:xfrm>
              <a:off x="801126" y="50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Cost of the program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0" name="Google Shape;870;p16"/>
            <p:cNvSpPr/>
            <p:nvPr/>
          </p:nvSpPr>
          <p:spPr>
            <a:xfrm>
              <a:off x="0" y="86752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1" name="Google Shape;871;p16"/>
            <p:cNvSpPr/>
            <p:nvPr/>
          </p:nvSpPr>
          <p:spPr>
            <a:xfrm>
              <a:off x="209818" y="1023587"/>
              <a:ext cx="381488" cy="381488"/>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2" name="Google Shape;872;p16"/>
            <p:cNvSpPr/>
            <p:nvPr/>
          </p:nvSpPr>
          <p:spPr>
            <a:xfrm>
              <a:off x="801126" y="86752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3" name="Google Shape;873;p16"/>
            <p:cNvSpPr txBox="1"/>
            <p:nvPr/>
          </p:nvSpPr>
          <p:spPr>
            <a:xfrm>
              <a:off x="801126" y="86752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Linkage of program to operational goals and issues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4" name="Google Shape;874;p16"/>
            <p:cNvSpPr/>
            <p:nvPr/>
          </p:nvSpPr>
          <p:spPr>
            <a:xfrm>
              <a:off x="0" y="173454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5" name="Google Shape;875;p16"/>
            <p:cNvSpPr/>
            <p:nvPr/>
          </p:nvSpPr>
          <p:spPr>
            <a:xfrm>
              <a:off x="209818" y="1890607"/>
              <a:ext cx="381488" cy="381488"/>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6" name="Google Shape;876;p16"/>
            <p:cNvSpPr/>
            <p:nvPr/>
          </p:nvSpPr>
          <p:spPr>
            <a:xfrm>
              <a:off x="801126" y="173454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7" name="Google Shape;877;p16"/>
            <p:cNvSpPr txBox="1"/>
            <p:nvPr/>
          </p:nvSpPr>
          <p:spPr>
            <a:xfrm>
              <a:off x="801126" y="173454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Importance of program to strategic objectives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p16"/>
            <p:cNvSpPr/>
            <p:nvPr/>
          </p:nvSpPr>
          <p:spPr>
            <a:xfrm>
              <a:off x="0" y="260156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9" name="Google Shape;879;p16"/>
            <p:cNvSpPr/>
            <p:nvPr/>
          </p:nvSpPr>
          <p:spPr>
            <a:xfrm>
              <a:off x="209818" y="2757627"/>
              <a:ext cx="381488" cy="381488"/>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p16"/>
            <p:cNvSpPr/>
            <p:nvPr/>
          </p:nvSpPr>
          <p:spPr>
            <a:xfrm>
              <a:off x="801126" y="260156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1" name="Google Shape;881;p16"/>
            <p:cNvSpPr txBox="1"/>
            <p:nvPr/>
          </p:nvSpPr>
          <p:spPr>
            <a:xfrm>
              <a:off x="801126" y="260156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Top executive interest in the evaluation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2" name="Google Shape;882;p16"/>
            <p:cNvSpPr/>
            <p:nvPr/>
          </p:nvSpPr>
          <p:spPr>
            <a:xfrm>
              <a:off x="0" y="346858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3" name="Google Shape;883;p16"/>
            <p:cNvSpPr/>
            <p:nvPr/>
          </p:nvSpPr>
          <p:spPr>
            <a:xfrm>
              <a:off x="209818" y="3624647"/>
              <a:ext cx="381488" cy="381488"/>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p16"/>
            <p:cNvSpPr/>
            <p:nvPr/>
          </p:nvSpPr>
          <p:spPr>
            <a:xfrm>
              <a:off x="801126" y="346858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5" name="Google Shape;885;p16"/>
            <p:cNvSpPr txBox="1"/>
            <p:nvPr/>
          </p:nvSpPr>
          <p:spPr>
            <a:xfrm>
              <a:off x="801126" y="346858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Visibility of the program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6" name="Google Shape;886;p16"/>
            <p:cNvSpPr/>
            <p:nvPr/>
          </p:nvSpPr>
          <p:spPr>
            <a:xfrm>
              <a:off x="0" y="433560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7" name="Google Shape;887;p16"/>
            <p:cNvSpPr/>
            <p:nvPr/>
          </p:nvSpPr>
          <p:spPr>
            <a:xfrm>
              <a:off x="209818" y="4491666"/>
              <a:ext cx="381488" cy="381488"/>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8" name="Google Shape;888;p16"/>
            <p:cNvSpPr/>
            <p:nvPr/>
          </p:nvSpPr>
          <p:spPr>
            <a:xfrm>
              <a:off x="801126" y="433560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9" name="Google Shape;889;p16"/>
            <p:cNvSpPr txBox="1"/>
            <p:nvPr/>
          </p:nvSpPr>
          <p:spPr>
            <a:xfrm>
              <a:off x="801126" y="433560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Size of target audience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16"/>
            <p:cNvSpPr/>
            <p:nvPr/>
          </p:nvSpPr>
          <p:spPr>
            <a:xfrm>
              <a:off x="0" y="520262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p16"/>
            <p:cNvSpPr/>
            <p:nvPr/>
          </p:nvSpPr>
          <p:spPr>
            <a:xfrm>
              <a:off x="209818" y="5358686"/>
              <a:ext cx="381488" cy="381488"/>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p16"/>
            <p:cNvSpPr/>
            <p:nvPr/>
          </p:nvSpPr>
          <p:spPr>
            <a:xfrm>
              <a:off x="801126" y="520262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p16"/>
            <p:cNvSpPr txBox="1"/>
            <p:nvPr/>
          </p:nvSpPr>
          <p:spPr>
            <a:xfrm>
              <a:off x="801126" y="520262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Calibri"/>
                  <a:ea typeface="Calibri"/>
                  <a:cs typeface="Calibri"/>
                  <a:sym typeface="Calibri"/>
                </a:rPr>
                <a:t>Investment of time required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94" name="Google Shape;894;p16"/>
          <p:cNvSpPr/>
          <p:nvPr/>
        </p:nvSpPr>
        <p:spPr>
          <a:xfrm>
            <a:off x="520242" y="1987000"/>
            <a:ext cx="3971498" cy="252992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a:ea typeface="Calibri"/>
                <a:cs typeface="Calibri"/>
                <a:sym typeface="Calibri"/>
              </a:rPr>
              <a:t>Characteristics of Programs Suitable for Impact &amp; ROI</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95" name="Google Shape;895;p16"/>
          <p:cNvSpPr txBox="1">
            <a:spLocks noGrp="1"/>
          </p:cNvSpPr>
          <p:nvPr>
            <p:ph type="sldNum" idx="12"/>
          </p:nvPr>
        </p:nvSpPr>
        <p:spPr>
          <a:xfrm>
            <a:off x="9448780" y="649286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fld id="{00000000-1234-1234-1234-123412341234}" type="slidenum">
              <a:rPr kumimoji="0" lang="en-US" sz="1200" b="0" i="0" u="none" strike="noStrike" kern="0" cap="none" spc="0" normalizeH="0" baseline="0" noProof="0">
                <a:ln>
                  <a:noFill/>
                </a:ln>
                <a:solidFill>
                  <a:srgbClr val="7F7F7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t>11</a:t>
            </a:fld>
            <a:endParaRPr kumimoji="0" sz="1200" b="1" i="0" u="none" strike="noStrike" kern="0" cap="none" spc="0" normalizeH="0" baseline="0" noProof="0" dirty="0">
              <a:ln>
                <a:noFill/>
              </a:ln>
              <a:solidFill>
                <a:srgbClr val="7F7F7F"/>
              </a:solidFill>
              <a:effectLst/>
              <a:uLnTx/>
              <a:uFillTx/>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0" y="10"/>
            <a:ext cx="12191980" cy="6857990"/>
          </a:xfrm>
          <a:prstGeom prst="rect">
            <a:avLst/>
          </a:prstGeom>
          <a:noFill/>
          <a:ln>
            <a:noFill/>
          </a:ln>
        </p:spPr>
      </p:pic>
      <p:sp>
        <p:nvSpPr>
          <p:cNvPr id="911" name="Google Shape;911;p15"/>
          <p:cNvSpPr/>
          <p:nvPr/>
        </p:nvSpPr>
        <p:spPr>
          <a:xfrm>
            <a:off x="3646714" y="842682"/>
            <a:ext cx="8545286" cy="5650193"/>
          </a:xfrm>
          <a:prstGeom prst="rect">
            <a:avLst/>
          </a:prstGeom>
          <a:solidFill>
            <a:schemeClr val="lt1">
              <a:alpha val="89803"/>
            </a:schemeClr>
          </a:solidFill>
          <a:ln>
            <a:noFill/>
          </a:ln>
        </p:spPr>
        <p:txBody>
          <a:bodyPr spcFirstLastPara="1" wrap="square" lIns="91425" tIns="45700" rIns="91425" bIns="45700" anchor="ctr" anchorCtr="0">
            <a:normAutofit/>
          </a:bodyPr>
          <a:lstStyle/>
          <a:p>
            <a:pPr marL="57150" marR="0" lvl="0" indent="0" algn="ctr" defTabSz="914400" rtl="0" eaLnBrk="1" fontAlgn="auto" latinLnBrk="0" hangingPunct="1">
              <a:lnSpc>
                <a:spcPct val="100000"/>
              </a:lnSpc>
              <a:spcBef>
                <a:spcPts val="0"/>
              </a:spcBef>
              <a:spcAft>
                <a:spcPts val="0"/>
              </a:spcAft>
              <a:buClr>
                <a:srgbClr val="000000"/>
              </a:buClr>
              <a:buSzPts val="4400"/>
              <a:buFont typeface="Calibri"/>
              <a:buNone/>
              <a:tabLst/>
              <a:defRPr/>
            </a:pPr>
            <a:r>
              <a:rPr kumimoji="0" lang="en-US" sz="4400" b="1" i="0" u="none" strike="noStrike" kern="0" cap="none" spc="0" normalizeH="0" baseline="0" noProof="0" dirty="0">
                <a:ln>
                  <a:noFill/>
                </a:ln>
                <a:solidFill>
                  <a:srgbClr val="000000"/>
                </a:solidFill>
                <a:effectLst/>
                <a:uLnTx/>
                <a:uFillTx/>
                <a:latin typeface="Calibri Light" panose="020F0302020204030204" pitchFamily="34" charset="0"/>
                <a:ea typeface="Calibri"/>
                <a:cs typeface="Calibri Light" panose="020F0302020204030204" pitchFamily="34" charset="0"/>
                <a:sym typeface="Calibri"/>
              </a:rPr>
              <a:t>ROI Facts</a:t>
            </a:r>
            <a:endParaRPr kumimoji="0" sz="4400" b="1"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a:p>
            <a:pPr marL="57150" marR="0" lvl="0" indent="0" algn="l" defTabSz="914400" rtl="0" eaLnBrk="1" fontAlgn="auto" latinLnBrk="0" hangingPunct="1">
              <a:lnSpc>
                <a:spcPct val="100000"/>
              </a:lnSpc>
              <a:spcBef>
                <a:spcPts val="600"/>
              </a:spcBef>
              <a:spcAft>
                <a:spcPts val="0"/>
              </a:spcAft>
              <a:buClr>
                <a:srgbClr val="000000"/>
              </a:buClr>
              <a:buSzPts val="100"/>
              <a:buFont typeface="Calibri"/>
              <a:buNone/>
              <a:tabLst/>
              <a:defRPr/>
            </a:pPr>
            <a:endParaRPr kumimoji="0" sz="1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Implemented in over 70 countries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Most used evaluation system in the world </a:t>
            </a:r>
            <a:endParaRPr kumimoji="0" sz="2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Endorsed by the United Nations with a UN General Assembly resolution in 2008 </a:t>
            </a:r>
            <a:endParaRPr kumimoji="0" sz="2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Endorsed by 30 federal governments </a:t>
            </a:r>
            <a:endParaRPr kumimoji="0" sz="2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Used by over 300 healthcare systems </a:t>
            </a:r>
            <a:endParaRPr kumimoji="0" sz="2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Used by over 150 colleges and universities </a:t>
            </a:r>
            <a:endParaRPr kumimoji="0" sz="2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Used by three-fourths of Fortune 500 organizations </a:t>
            </a:r>
          </a:p>
        </p:txBody>
      </p:sp>
      <p:sp>
        <p:nvSpPr>
          <p:cNvPr id="912" name="Google Shape;912;p15"/>
          <p:cNvSpPr txBox="1"/>
          <p:nvPr/>
        </p:nvSpPr>
        <p:spPr>
          <a:xfrm>
            <a:off x="9441598" y="649287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t>12</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32441F7A-638E-A31A-DA4D-ABF0B37291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0" y="10"/>
            <a:ext cx="12191980" cy="6857990"/>
          </a:xfrm>
          <a:prstGeom prst="rect">
            <a:avLst/>
          </a:prstGeom>
          <a:noFill/>
          <a:ln>
            <a:noFill/>
          </a:ln>
        </p:spPr>
      </p:pic>
      <p:sp>
        <p:nvSpPr>
          <p:cNvPr id="911" name="Google Shape;911;p15"/>
          <p:cNvSpPr/>
          <p:nvPr/>
        </p:nvSpPr>
        <p:spPr>
          <a:xfrm>
            <a:off x="3646714" y="842682"/>
            <a:ext cx="8545286" cy="5650193"/>
          </a:xfrm>
          <a:prstGeom prst="rect">
            <a:avLst/>
          </a:prstGeom>
          <a:solidFill>
            <a:schemeClr val="lt1">
              <a:alpha val="89803"/>
            </a:schemeClr>
          </a:solidFill>
          <a:ln>
            <a:noFill/>
          </a:ln>
        </p:spPr>
        <p:txBody>
          <a:bodyPr spcFirstLastPara="1" wrap="square" lIns="91425" tIns="45700" rIns="91425" bIns="45700" anchor="ctr" anchorCtr="0">
            <a:normAutofit/>
          </a:bodyPr>
          <a:lstStyle/>
          <a:p>
            <a:pPr marL="57150" marR="0" lvl="0" indent="0" algn="ctr" defTabSz="914400" rtl="0" eaLnBrk="1" fontAlgn="auto" latinLnBrk="0" hangingPunct="1">
              <a:lnSpc>
                <a:spcPct val="100000"/>
              </a:lnSpc>
              <a:spcBef>
                <a:spcPts val="0"/>
              </a:spcBef>
              <a:spcAft>
                <a:spcPts val="0"/>
              </a:spcAft>
              <a:buClr>
                <a:srgbClr val="000000"/>
              </a:buClr>
              <a:buSzPts val="4400"/>
              <a:buFont typeface="Calibri"/>
              <a:buNone/>
              <a:tabLst/>
              <a:defRPr/>
            </a:pPr>
            <a:r>
              <a:rPr kumimoji="0" lang="en-US" sz="4400" b="1" i="0" u="none" strike="noStrike" kern="0" cap="none" spc="0" normalizeH="0" baseline="0" noProof="0" dirty="0">
                <a:ln>
                  <a:noFill/>
                </a:ln>
                <a:solidFill>
                  <a:srgbClr val="000000"/>
                </a:solidFill>
                <a:effectLst/>
                <a:uLnTx/>
                <a:uFillTx/>
                <a:latin typeface="Calibri Light" panose="020F0302020204030204" pitchFamily="34" charset="0"/>
                <a:ea typeface="Calibri"/>
                <a:cs typeface="Calibri Light" panose="020F0302020204030204" pitchFamily="34" charset="0"/>
                <a:sym typeface="Calibri"/>
              </a:rPr>
              <a:t>ROI Facts</a:t>
            </a:r>
            <a:endParaRPr kumimoji="0" sz="4400" b="1"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a:p>
            <a:pPr marL="57150" marR="0" lvl="0" indent="0" algn="l" defTabSz="914400" rtl="0" eaLnBrk="1" fontAlgn="auto" latinLnBrk="0" hangingPunct="1">
              <a:lnSpc>
                <a:spcPct val="100000"/>
              </a:lnSpc>
              <a:spcBef>
                <a:spcPts val="600"/>
              </a:spcBef>
              <a:spcAft>
                <a:spcPts val="0"/>
              </a:spcAft>
              <a:buClr>
                <a:srgbClr val="000000"/>
              </a:buClr>
              <a:buSzPts val="100"/>
              <a:buFont typeface="Calibri"/>
              <a:buNone/>
              <a:tabLst/>
              <a:defRPr/>
            </a:pPr>
            <a:endParaRPr kumimoji="0" sz="1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Used by 40 of the top 50 Best Managed Companies</a:t>
            </a:r>
            <a:endParaRPr kumimoji="0"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Used by major foundations such as the Gates Foundation</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mn-ea"/>
                <a:cs typeface="Calibri"/>
                <a:sym typeface="Calibri"/>
              </a:rPr>
              <a:t>Supported by over 75 books in 38 languages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mn-ea"/>
                <a:cs typeface="Calibri"/>
                <a:sym typeface="Calibri"/>
              </a:rPr>
              <a:t>Over 400 published case studies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mn-ea"/>
                <a:cs typeface="Calibri"/>
                <a:sym typeface="Calibri"/>
              </a:rPr>
              <a:t>Implemented in all 14 types of organizations, from businesses to government, nonprofits, and school systems.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Calibri"/>
                <a:ea typeface="+mn-ea"/>
                <a:cs typeface="Calibri"/>
                <a:sym typeface="Calibri"/>
              </a:rPr>
              <a:t>Used in 22 professional fields ranging from learning and development to innovation and public relations.</a:t>
            </a:r>
            <a:endParaRPr kumimoji="0" sz="2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912" name="Google Shape;912;p15"/>
          <p:cNvSpPr txBox="1"/>
          <p:nvPr/>
        </p:nvSpPr>
        <p:spPr>
          <a:xfrm>
            <a:off x="9441598" y="649287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t>13</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C3C664DA-15EC-CD0B-48B4-5DA3F47A23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Tree>
    <p:extLst>
      <p:ext uri="{BB962C8B-B14F-4D97-AF65-F5344CB8AC3E}">
        <p14:creationId xmlns:p14="http://schemas.microsoft.com/office/powerpoint/2010/main" val="173642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2385931"/>
            <a:ext cx="12192000" cy="1569661"/>
          </a:xfrm>
          <a:prstGeom prst="rect">
            <a:avLst/>
          </a:prstGeom>
        </p:spPr>
        <p:txBody>
          <a:bodyPr vert="horz" lIns="91440" tIns="45720" rIns="91440" bIns="45720" rtlCol="0" anchor="ctr">
            <a:noAutofit/>
          </a:bodyPr>
          <a:lstStyle/>
          <a:p>
            <a:pPr lvl="0" algn="ctr">
              <a:lnSpc>
                <a:spcPct val="100000"/>
              </a:lnSpc>
              <a:spcBef>
                <a:spcPts val="0"/>
              </a:spcBef>
              <a:defRPr/>
            </a:pPr>
            <a:r>
              <a:rPr lang="en-US" sz="3200" dirty="0"/>
              <a:t>If you had a credible evaluation of your most important program/projects, showing reaction, learning, application, impact, and a positive ROI, what would it mean to you? (Check all that apply)</a:t>
            </a:r>
          </a:p>
        </p:txBody>
      </p:sp>
      <p:sp>
        <p:nvSpPr>
          <p:cNvPr id="88067" name="Content Placeholder 2"/>
          <p:cNvSpPr>
            <a:spLocks noGrp="1"/>
          </p:cNvSpPr>
          <p:nvPr>
            <p:ph idx="4294967295"/>
          </p:nvPr>
        </p:nvSpPr>
        <p:spPr>
          <a:xfrm>
            <a:off x="3238500" y="3733800"/>
            <a:ext cx="7353300" cy="3271023"/>
          </a:xfrm>
          <a:prstGeom prst="rect">
            <a:avLst/>
          </a:prstGeom>
        </p:spPr>
        <p:txBody>
          <a:bodyPr vert="horz" lIns="91440" tIns="45720" rIns="91440" bIns="45720" rtlCol="0" anchor="ctr">
            <a:normAutofit/>
          </a:bodyPr>
          <a:lstStyle/>
          <a:p>
            <a:pPr marL="457200" indent="-457200" fontAlgn="base">
              <a:spcAft>
                <a:spcPts val="600"/>
              </a:spcAft>
              <a:buClr>
                <a:schemeClr val="tx1"/>
              </a:buClr>
              <a:buSzPct val="100000"/>
              <a:buFont typeface="Wingdings" panose="05000000000000000000" pitchFamily="2" charset="2"/>
              <a:buChar char="q"/>
            </a:pPr>
            <a:r>
              <a:rPr lang="en-US" sz="2000" dirty="0">
                <a:latin typeface="Calibri" panose="020F0502020204030204" pitchFamily="34" charset="0"/>
                <a:cs typeface="Calibri" panose="020F0502020204030204" pitchFamily="34" charset="0"/>
              </a:rPr>
              <a:t>My team would be happy</a:t>
            </a:r>
          </a:p>
          <a:p>
            <a:pPr marL="457200" indent="-457200" fontAlgn="base">
              <a:spcAft>
                <a:spcPts val="600"/>
              </a:spcAft>
              <a:buClr>
                <a:schemeClr val="tx1"/>
              </a:buClr>
              <a:buSzPct val="100000"/>
              <a:buFont typeface="Wingdings" panose="05000000000000000000" pitchFamily="2" charset="2"/>
              <a:buChar char="q"/>
            </a:pPr>
            <a:r>
              <a:rPr lang="en-US" sz="2000" dirty="0">
                <a:latin typeface="Calibri" panose="020F0502020204030204" pitchFamily="34" charset="0"/>
                <a:cs typeface="Calibri" panose="020F0502020204030204" pitchFamily="34" charset="0"/>
              </a:rPr>
              <a:t>I will have more support for this program</a:t>
            </a:r>
          </a:p>
          <a:p>
            <a:pPr marL="457200" indent="-457200" fontAlgn="base">
              <a:spcAft>
                <a:spcPts val="600"/>
              </a:spcAft>
              <a:buClr>
                <a:schemeClr val="tx1"/>
              </a:buClr>
              <a:buSzPct val="100000"/>
              <a:buFont typeface="Wingdings" panose="05000000000000000000" pitchFamily="2" charset="2"/>
              <a:buChar char="q"/>
            </a:pPr>
            <a:r>
              <a:rPr lang="en-US" sz="2000" dirty="0">
                <a:latin typeface="Calibri" panose="020F0502020204030204" pitchFamily="34" charset="0"/>
                <a:cs typeface="Calibri" panose="020F0502020204030204" pitchFamily="34" charset="0"/>
              </a:rPr>
              <a:t>This will help keep funding for the program</a:t>
            </a:r>
          </a:p>
          <a:p>
            <a:pPr marL="457200" indent="-457200" fontAlgn="base">
              <a:spcAft>
                <a:spcPts val="600"/>
              </a:spcAft>
              <a:buClr>
                <a:schemeClr val="tx1"/>
              </a:buClr>
              <a:buSzPct val="100000"/>
              <a:buFont typeface="Wingdings" panose="05000000000000000000" pitchFamily="2" charset="2"/>
              <a:buChar char="q"/>
            </a:pPr>
            <a:r>
              <a:rPr lang="en-US" sz="2000" dirty="0">
                <a:latin typeface="Calibri" panose="020F0502020204030204" pitchFamily="34" charset="0"/>
                <a:cs typeface="Calibri" panose="020F0502020204030204" pitchFamily="34" charset="0"/>
              </a:rPr>
              <a:t>My relationship with the sponsor will improve</a:t>
            </a:r>
          </a:p>
          <a:p>
            <a:pPr marL="457200" indent="-457200" fontAlgn="base">
              <a:spcAft>
                <a:spcPts val="600"/>
              </a:spcAft>
              <a:buClr>
                <a:schemeClr val="tx1"/>
              </a:buClr>
              <a:buSzPct val="100000"/>
              <a:buFont typeface="Wingdings" panose="05000000000000000000" pitchFamily="2" charset="2"/>
              <a:buChar char="q"/>
            </a:pPr>
            <a:r>
              <a:rPr lang="en-US" sz="2000" dirty="0">
                <a:latin typeface="Calibri" panose="020F0502020204030204" pitchFamily="34" charset="0"/>
                <a:cs typeface="Calibri" panose="020F0502020204030204" pitchFamily="34" charset="0"/>
              </a:rPr>
              <a:t>I will know what worked and what didn’t work</a:t>
            </a:r>
          </a:p>
          <a:p>
            <a:pPr marL="457200" indent="-457200" fontAlgn="base">
              <a:spcAft>
                <a:spcPts val="600"/>
              </a:spcAft>
              <a:buClr>
                <a:schemeClr val="tx1"/>
              </a:buClr>
              <a:buSzPct val="100000"/>
              <a:buFont typeface="Wingdings" panose="05000000000000000000" pitchFamily="2" charset="2"/>
              <a:buChar char="q"/>
            </a:pPr>
            <a:r>
              <a:rPr lang="en-US" sz="2000" dirty="0">
                <a:latin typeface="Calibri" panose="020F0502020204030204" pitchFamily="34" charset="0"/>
                <a:cs typeface="Calibri" panose="020F0502020204030204" pitchFamily="34" charset="0"/>
              </a:rPr>
              <a:t>Other (type in chat)</a:t>
            </a: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6933"/>
            <a:ext cx="12191980" cy="25907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8" name="Slide Number Placeholder 3">
            <a:extLst>
              <a:ext uri="{FF2B5EF4-FFF2-40B4-BE49-F238E27FC236}">
                <a16:creationId xmlns:a16="http://schemas.microsoft.com/office/drawing/2014/main" id="{D8C56847-61D3-3441-B3D0-3DAC5F0B5F16}"/>
              </a:ext>
            </a:extLst>
          </p:cNvPr>
          <p:cNvSpPr>
            <a:spLocks noGrp="1"/>
          </p:cNvSpPr>
          <p:nvPr>
            <p:ph type="sldNum" sz="quarter" idx="12"/>
          </p:nvPr>
        </p:nvSpPr>
        <p:spPr>
          <a:xfrm>
            <a:off x="9448780" y="6492865"/>
            <a:ext cx="2743200" cy="365125"/>
          </a:xfrm>
        </p:spPr>
        <p:txBody>
          <a:bodyPr>
            <a:normAutofit/>
          </a:bodyPr>
          <a:lstStyle/>
          <a:p>
            <a:pPr>
              <a:spcAft>
                <a:spcPts val="600"/>
              </a:spcAft>
            </a:pPr>
            <a:r>
              <a:rPr lang="en-US" sz="1200" dirty="0">
                <a:solidFill>
                  <a:schemeClr val="tx1">
                    <a:lumMod val="50000"/>
                    <a:lumOff val="50000"/>
                  </a:schemeClr>
                </a:solidFill>
                <a:latin typeface="+mn-lt"/>
              </a:rPr>
              <a:t>4</a:t>
            </a:r>
          </a:p>
        </p:txBody>
      </p:sp>
    </p:spTree>
    <p:extLst>
      <p:ext uri="{BB962C8B-B14F-4D97-AF65-F5344CB8AC3E}">
        <p14:creationId xmlns:p14="http://schemas.microsoft.com/office/powerpoint/2010/main" val="875584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1"/>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4" name="Straight Arrow Connector 52">
            <a:extLst>
              <a:ext uri="{FF2B5EF4-FFF2-40B4-BE49-F238E27FC236}">
                <a16:creationId xmlns:a16="http://schemas.microsoft.com/office/drawing/2014/main" id="{1507E658-E9E9-496E-B9E4-84B891A3F521}"/>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p:cNvSpPr/>
          <p:nvPr/>
        </p:nvSpPr>
        <p:spPr>
          <a:xfrm flipH="1">
            <a:off x="165780" y="1180008"/>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6" name="Rectangle 5"/>
          <p:cNvSpPr/>
          <p:nvPr/>
        </p:nvSpPr>
        <p:spPr>
          <a:xfrm>
            <a:off x="113588" y="282345"/>
            <a:ext cx="10259642" cy="76944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The ROI Methodology Process Model</a:t>
            </a:r>
            <a:endParaRPr kumimoji="0" lang="ar-SA" sz="4400" b="1" i="0" u="none" strike="noStrike" kern="1200" cap="none" spc="0" normalizeH="0" baseline="0" noProof="0" dirty="0">
              <a:ln>
                <a:noFill/>
              </a:ln>
              <a:solidFill>
                <a:prstClr val="black"/>
              </a:solidFill>
              <a:effectLst/>
              <a:uLnTx/>
              <a:uFillTx/>
              <a:latin typeface="+mj-lt"/>
              <a:ea typeface="+mn-ea"/>
              <a:cs typeface="Calibri" panose="020F0502020204030204" pitchFamily="34" charset="0"/>
            </a:endParaRPr>
          </a:p>
        </p:txBody>
      </p:sp>
      <p:sp>
        <p:nvSpPr>
          <p:cNvPr id="89" name="Rectangle 88"/>
          <p:cNvSpPr/>
          <p:nvPr/>
        </p:nvSpPr>
        <p:spPr>
          <a:xfrm>
            <a:off x="168131" y="1183648"/>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Designing for the Delivery of Business Results</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 name="Rectangle 20"/>
          <p:cNvSpPr>
            <a:spLocks noChangeArrowheads="1"/>
          </p:cNvSpPr>
          <p:nvPr/>
        </p:nvSpPr>
        <p:spPr bwMode="auto">
          <a:xfrm rot="10800000">
            <a:off x="73226" y="2376167"/>
            <a:ext cx="2746504"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p:cNvSpPr/>
          <p:nvPr/>
        </p:nvSpPr>
        <p:spPr>
          <a:xfrm>
            <a:off x="106826" y="2546766"/>
            <a:ext cx="2894080" cy="3385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EVALUATION PLANNING</a:t>
            </a:r>
          </a:p>
        </p:txBody>
      </p:sp>
      <p:sp>
        <p:nvSpPr>
          <p:cNvPr id="17" name="Rectangle 16"/>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DATA COLLECTION</a:t>
            </a:r>
          </a:p>
        </p:txBody>
      </p:sp>
      <p:sp>
        <p:nvSpPr>
          <p:cNvPr id="10" name="Rectangle 22"/>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DATA ANALYSIS</a:t>
            </a:r>
          </a:p>
        </p:txBody>
      </p:sp>
      <p:sp>
        <p:nvSpPr>
          <p:cNvPr id="11" name="Rectangle 29"/>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OPTIMIZE RESULTS</a:t>
            </a:r>
            <a:endParaRPr kumimoji="0" lang="en-US" sz="16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endParaRPr>
          </a:p>
        </p:txBody>
      </p:sp>
      <p:sp>
        <p:nvSpPr>
          <p:cNvPr id="21" name="Rectangle 20"/>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5: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ROI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REACTION AND PLANNED ACTION</a:t>
            </a:r>
          </a:p>
        </p:txBody>
      </p:sp>
      <p:sp>
        <p:nvSpPr>
          <p:cNvPr id="23" name="Rectangle 22"/>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3:</a:t>
            </a:r>
            <a:endParaRPr kumimoji="0" lang="en-US" sz="933" b="1"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APPLICATION</a:t>
            </a:r>
          </a:p>
        </p:txBody>
      </p:sp>
      <p:sp>
        <p:nvSpPr>
          <p:cNvPr id="24" name="Rectangle 23"/>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LEARNING</a:t>
            </a:r>
          </a:p>
        </p:txBody>
      </p:sp>
      <p:sp>
        <p:nvSpPr>
          <p:cNvPr id="25" name="Rectangle 24"/>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4: </a:t>
            </a:r>
            <a:r>
              <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IMPACT</a:t>
            </a:r>
            <a:endParaRPr kumimoji="0" lang="en-US" sz="933" b="1"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endParaRPr>
          </a:p>
        </p:txBody>
      </p:sp>
      <p:sp>
        <p:nvSpPr>
          <p:cNvPr id="26" name="Rectangle 25"/>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lumMod val="65000"/>
                    <a:lumOff val="35000"/>
                  </a:prstClr>
                </a:solidFill>
                <a:effectLst/>
                <a:uLnTx/>
                <a:uFillTx/>
                <a:latin typeface="Arial Rounded MT Bold" panose="020F0704030504030204" pitchFamily="34" charset="0"/>
                <a:ea typeface="+mn-ea"/>
                <a:cs typeface="+mn-cs"/>
              </a:rPr>
              <a:t>INTANGIBLE BENEFITS</a:t>
            </a:r>
          </a:p>
        </p:txBody>
      </p:sp>
      <p:cxnSp>
        <p:nvCxnSpPr>
          <p:cNvPr id="27" name="Straight Arrow Connector 26"/>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5" name="Straight Arrow Connector 34"/>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6" name="Straight Arrow Connector 35"/>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2" name="Straight Arrow Connector 31"/>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7" name="Straight Arrow Connector 36"/>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8" name="Straight Arrow Connector 37"/>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0" name="Straight Arrow Connector 49"/>
          <p:cNvCxnSpPr/>
          <p:nvPr/>
        </p:nvCxnSpPr>
        <p:spPr bwMode="auto">
          <a:xfrm>
            <a:off x="4362290" y="402626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3" name="Straight Arrow Connector 52"/>
          <p:cNvCxnSpPr/>
          <p:nvPr/>
        </p:nvCxnSpPr>
        <p:spPr bwMode="auto">
          <a:xfrm>
            <a:off x="2256476"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4" name="Straight Arrow Connector 53"/>
          <p:cNvCxnSpPr/>
          <p:nvPr/>
        </p:nvCxnSpPr>
        <p:spPr bwMode="auto">
          <a:xfrm>
            <a:off x="5476640"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5" name="Straight Arrow Connector 54"/>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Rounded Rectangle 46"/>
          <p:cNvSpPr/>
          <p:nvPr/>
        </p:nvSpPr>
        <p:spPr bwMode="auto">
          <a:xfrm>
            <a:off x="163836" y="3508053"/>
            <a:ext cx="92953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Start with Why</a:t>
            </a: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Business</a:t>
            </a:r>
          </a:p>
        </p:txBody>
      </p:sp>
      <p:sp>
        <p:nvSpPr>
          <p:cNvPr id="46" name="Rounded Rectangle 45"/>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Feasible</a:t>
            </a: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Solution</a:t>
            </a:r>
          </a:p>
        </p:txBody>
      </p:sp>
      <p:sp>
        <p:nvSpPr>
          <p:cNvPr id="52" name="Rounded Rectangle 51"/>
          <p:cNvSpPr/>
          <p:nvPr/>
        </p:nvSpPr>
        <p:spPr bwMode="auto">
          <a:xfrm>
            <a:off x="3412310" y="3543921"/>
            <a:ext cx="94998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ake it Matter:</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Learning</a:t>
            </a:r>
          </a:p>
        </p:txBody>
      </p:sp>
      <p:sp>
        <p:nvSpPr>
          <p:cNvPr id="43" name="Rounded Rectangle 42"/>
          <p:cNvSpPr/>
          <p:nvPr/>
        </p:nvSpPr>
        <p:spPr bwMode="auto">
          <a:xfrm>
            <a:off x="5692591" y="3525024"/>
            <a:ext cx="856860" cy="114017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 Credible: </a:t>
            </a:r>
            <a:endPar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Effects</a:t>
            </a:r>
          </a:p>
        </p:txBody>
      </p:sp>
      <p:sp>
        <p:nvSpPr>
          <p:cNvPr id="42" name="Rounded Rectangle 41"/>
          <p:cNvSpPr/>
          <p:nvPr/>
        </p:nvSpPr>
        <p:spPr bwMode="auto">
          <a:xfrm>
            <a:off x="6688178" y="3508054"/>
            <a:ext cx="1169668" cy="1157150"/>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Monetary Value</a:t>
            </a:r>
          </a:p>
        </p:txBody>
      </p:sp>
      <p:sp>
        <p:nvSpPr>
          <p:cNvPr id="41" name="Rounded Rectangle 40"/>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Tabulate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Program</a:t>
            </a:r>
          </a:p>
        </p:txBody>
      </p:sp>
      <p:sp>
        <p:nvSpPr>
          <p:cNvPr id="40" name="Rounded Rectangle 39"/>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Calculate ROI</a:t>
            </a:r>
          </a:p>
        </p:txBody>
      </p:sp>
      <p:sp>
        <p:nvSpPr>
          <p:cNvPr id="39" name="Rounded Rectangle 38"/>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Make it Credible: </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Identify Intangibles</a:t>
            </a:r>
          </a:p>
        </p:txBody>
      </p:sp>
      <p:sp>
        <p:nvSpPr>
          <p:cNvPr id="20" name="Oval 19"/>
          <p:cNvSpPr/>
          <p:nvPr/>
        </p:nvSpPr>
        <p:spPr bwMode="auto">
          <a:xfrm>
            <a:off x="9350003" y="3432821"/>
            <a:ext cx="1247775" cy="1193854"/>
          </a:xfrm>
          <a:prstGeom prst="ellipse">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Tell the Story:</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Stakeholders</a:t>
            </a:r>
          </a:p>
        </p:txBody>
      </p:sp>
      <p:sp>
        <p:nvSpPr>
          <p:cNvPr id="72" name="Rounded Rectangle 45">
            <a:extLst>
              <a:ext uri="{FF2B5EF4-FFF2-40B4-BE49-F238E27FC236}">
                <a16:creationId xmlns:a16="http://schemas.microsoft.com/office/drawing/2014/main" id="{08B0C439-0C07-4E67-A317-276F86A66AA1}"/>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Success</a:t>
            </a: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Results</a:t>
            </a:r>
          </a:p>
        </p:txBody>
      </p:sp>
      <p:sp>
        <p:nvSpPr>
          <p:cNvPr id="75" name="Rounded Rectangle 51">
            <a:extLst>
              <a:ext uri="{FF2B5EF4-FFF2-40B4-BE49-F238E27FC236}">
                <a16:creationId xmlns:a16="http://schemas.microsoft.com/office/drawing/2014/main" id="{2280BCAC-CA1F-4B58-B1A9-2C6DB44D6A5C}"/>
              </a:ext>
            </a:extLst>
          </p:cNvPr>
          <p:cNvSpPr/>
          <p:nvPr/>
        </p:nvSpPr>
        <p:spPr bwMode="auto">
          <a:xfrm>
            <a:off x="4552450" y="3544879"/>
            <a:ext cx="94998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ake it Stick:</a:t>
            </a:r>
            <a:endPar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rPr>
              <a:t>and Impact</a:t>
            </a:r>
          </a:p>
        </p:txBody>
      </p:sp>
      <p:cxnSp>
        <p:nvCxnSpPr>
          <p:cNvPr id="76" name="Straight Arrow Connector 32">
            <a:extLst>
              <a:ext uri="{FF2B5EF4-FFF2-40B4-BE49-F238E27FC236}">
                <a16:creationId xmlns:a16="http://schemas.microsoft.com/office/drawing/2014/main" id="{59C10623-C876-402F-9D87-45DA806ABF0C}"/>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14336" name="Losange 14335">
            <a:extLst>
              <a:ext uri="{FF2B5EF4-FFF2-40B4-BE49-F238E27FC236}">
                <a16:creationId xmlns:a16="http://schemas.microsoft.com/office/drawing/2014/main" id="{F5A7412C-3F29-470D-B136-E9F7FF272E16}"/>
              </a:ext>
            </a:extLst>
          </p:cNvPr>
          <p:cNvSpPr/>
          <p:nvPr/>
        </p:nvSpPr>
        <p:spPr>
          <a:xfrm>
            <a:off x="10755130" y="3358171"/>
            <a:ext cx="1284652" cy="1347484"/>
          </a:xfrm>
          <a:prstGeom prst="diamond">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Calibri" panose="020F0502020204030204"/>
                <a:ea typeface="+mn-ea"/>
                <a:cs typeface="+mn-cs"/>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libri" panose="020F0502020204030204"/>
                <a:ea typeface="+mn-ea"/>
                <a:cs typeface="+mn-cs"/>
              </a:rPr>
              <a:t>Results:</a:t>
            </a:r>
            <a:endParaRPr kumimoji="0" lang="en-US" sz="1067"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rPr>
              <a:t> Increase Funding</a:t>
            </a:r>
          </a:p>
        </p:txBody>
      </p:sp>
      <p:sp>
        <p:nvSpPr>
          <p:cNvPr id="45" name="Rectangle 44">
            <a:extLst>
              <a:ext uri="{FF2B5EF4-FFF2-40B4-BE49-F238E27FC236}">
                <a16:creationId xmlns:a16="http://schemas.microsoft.com/office/drawing/2014/main" id="{BC7A6874-2B40-4A8A-8FDA-BBDBD075FD0E}"/>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rPr>
              <a:t>LEVEL 0: INPUT</a:t>
            </a:r>
            <a:endParaRPr kumimoji="0" lang="en-US" sz="900" b="0" i="0" u="none" strike="noStrike" kern="1200" cap="none" spc="0" normalizeH="0" baseline="0" noProof="0" dirty="0">
              <a:ln>
                <a:noFill/>
              </a:ln>
              <a:solidFill>
                <a:prstClr val="black">
                  <a:lumMod val="65000"/>
                  <a:lumOff val="35000"/>
                </a:prstClr>
              </a:solidFill>
              <a:effectLst/>
              <a:uLnTx/>
              <a:uFillTx/>
              <a:latin typeface="Arial Rounded MT Bold"/>
              <a:ea typeface="+mn-ea"/>
              <a:cs typeface="+mn-cs"/>
            </a:endParaRPr>
          </a:p>
        </p:txBody>
      </p:sp>
      <p:sp>
        <p:nvSpPr>
          <p:cNvPr id="51" name="TextBox 50">
            <a:extLst>
              <a:ext uri="{FF2B5EF4-FFF2-40B4-BE49-F238E27FC236}">
                <a16:creationId xmlns:a16="http://schemas.microsoft.com/office/drawing/2014/main" id="{8FEB5521-56AE-A540-B620-877487D9D7B7}"/>
              </a:ext>
            </a:extLst>
          </p:cNvPr>
          <p:cNvSpPr txBox="1"/>
          <p:nvPr/>
        </p:nvSpPr>
        <p:spPr>
          <a:xfrm>
            <a:off x="152400" y="6553200"/>
            <a:ext cx="8301868" cy="215444"/>
          </a:xfrm>
          <a:prstGeom prst="rect">
            <a:avLst/>
          </a:prstGeom>
          <a:noFill/>
        </p:spPr>
        <p:txBody>
          <a:bodyPr wrap="square" rtlCol="0">
            <a:spAutoFit/>
          </a:bodyPr>
          <a:lstStyle/>
          <a:p>
            <a:r>
              <a:rPr lang="en-US" sz="800" b="1" dirty="0">
                <a:latin typeface="Calibri" panose="020F0502020204030204" pitchFamily="34" charset="0"/>
                <a:cs typeface="Calibri" panose="020F0502020204030204" pitchFamily="34" charset="0"/>
              </a:rPr>
              <a:t>©2021 ROI Institute Inc. </a:t>
            </a:r>
            <a:r>
              <a:rPr lang="en-US" sz="800" dirty="0">
                <a:latin typeface="Calibri" panose="020F0502020204030204" pitchFamily="34" charset="0"/>
                <a:cs typeface="Calibri" panose="020F0502020204030204" pitchFamily="34" charset="0"/>
              </a:rPr>
              <a:t>– No part of this document can be reproduced, stored in a retrieval system, or transmitted in any form without written permission from ROI Institute, Inc. </a:t>
            </a:r>
          </a:p>
        </p:txBody>
      </p:sp>
      <p:pic>
        <p:nvPicPr>
          <p:cNvPr id="48" name="Picture 2" descr="INSTITI ">
            <a:extLst>
              <a:ext uri="{FF2B5EF4-FFF2-40B4-BE49-F238E27FC236}">
                <a16:creationId xmlns:a16="http://schemas.microsoft.com/office/drawing/2014/main" id="{3D89F181-0797-AD45-8CF6-3884D0073C7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86443" y="6345067"/>
            <a:ext cx="2458787" cy="35217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FE07320-4AF5-B253-980D-A88F59CF63E0}"/>
              </a:ext>
            </a:extLst>
          </p:cNvPr>
          <p:cNvSpPr>
            <a:spLocks noGrp="1"/>
          </p:cNvSpPr>
          <p:nvPr>
            <p:ph type="sldNum" sz="quarter" idx="12"/>
          </p:nvPr>
        </p:nvSpPr>
        <p:spPr/>
        <p:txBody>
          <a:bodyPr/>
          <a:lstStyle/>
          <a:p>
            <a:fld id="{5A007396-4EF8-4446-A4A3-FA7862915E1A}" type="slidenum">
              <a:rPr lang="en-US" smtClean="0"/>
              <a:t>15</a:t>
            </a:fld>
            <a:endParaRPr lang="en-US" dirty="0"/>
          </a:p>
        </p:txBody>
      </p:sp>
    </p:spTree>
    <p:extLst>
      <p:ext uri="{BB962C8B-B14F-4D97-AF65-F5344CB8AC3E}">
        <p14:creationId xmlns:p14="http://schemas.microsoft.com/office/powerpoint/2010/main" val="328077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51808F-2937-0141-9D0E-9FCB3D4C75EF}"/>
              </a:ext>
            </a:extLst>
          </p:cNvPr>
          <p:cNvSpPr>
            <a:spLocks noGrp="1"/>
          </p:cNvSpPr>
          <p:nvPr>
            <p:ph type="title"/>
          </p:nvPr>
        </p:nvSpPr>
        <p:spPr>
          <a:xfrm>
            <a:off x="836676" y="659787"/>
            <a:ext cx="10515600" cy="828172"/>
          </a:xfrm>
        </p:spPr>
        <p:txBody>
          <a:bodyPr anchor="ctr">
            <a:normAutofit/>
          </a:bodyPr>
          <a:lstStyle/>
          <a:p>
            <a:pPr algn="ctr">
              <a:lnSpc>
                <a:spcPct val="100000"/>
              </a:lnSpc>
            </a:pPr>
            <a:r>
              <a:rPr lang="en-US" sz="4400" b="1" dirty="0"/>
              <a:t>Guiding Principles</a:t>
            </a:r>
          </a:p>
        </p:txBody>
      </p:sp>
      <p:sp>
        <p:nvSpPr>
          <p:cNvPr id="3" name="Content Placeholder 2">
            <a:extLst>
              <a:ext uri="{FF2B5EF4-FFF2-40B4-BE49-F238E27FC236}">
                <a16:creationId xmlns:a16="http://schemas.microsoft.com/office/drawing/2014/main" id="{7064ABB2-27AC-984F-A6FF-3F1BF4C9CB83}"/>
              </a:ext>
            </a:extLst>
          </p:cNvPr>
          <p:cNvSpPr>
            <a:spLocks noGrp="1"/>
          </p:cNvSpPr>
          <p:nvPr>
            <p:ph idx="1"/>
          </p:nvPr>
        </p:nvSpPr>
        <p:spPr>
          <a:xfrm>
            <a:off x="616338" y="1653540"/>
            <a:ext cx="10956276" cy="4543208"/>
          </a:xfrm>
        </p:spPr>
        <p:txBody>
          <a:bodyPr>
            <a:noAutofit/>
          </a:bodyPr>
          <a:lstStyle/>
          <a:p>
            <a:pPr marL="457200" lvl="0" indent="-457200">
              <a:lnSpc>
                <a:spcPct val="100000"/>
              </a:lnSpc>
              <a:spcBef>
                <a:spcPts val="0"/>
              </a:spcBef>
              <a:spcAft>
                <a:spcPts val="600"/>
              </a:spcAft>
              <a:buClr>
                <a:schemeClr val="tx1"/>
              </a:buClr>
              <a:buFont typeface="+mj-lt"/>
              <a:buAutoNum type="arabicPeriod"/>
            </a:pPr>
            <a:r>
              <a:rPr lang="en-US" sz="1800" dirty="0"/>
              <a:t>When conducting a higher-level evaluation, collect data at lower levels.</a:t>
            </a:r>
          </a:p>
          <a:p>
            <a:pPr marL="457200" lvl="0" indent="-457200">
              <a:lnSpc>
                <a:spcPct val="100000"/>
              </a:lnSpc>
              <a:spcBef>
                <a:spcPts val="0"/>
              </a:spcBef>
              <a:spcAft>
                <a:spcPts val="600"/>
              </a:spcAft>
              <a:buClr>
                <a:schemeClr val="tx1"/>
              </a:buClr>
              <a:buFont typeface="+mj-lt"/>
              <a:buAutoNum type="arabicPeriod"/>
            </a:pPr>
            <a:r>
              <a:rPr lang="en-US" sz="1800" dirty="0"/>
              <a:t>When planning a higher-level evaluation, the previous level of evaluation is not required to be comprehensive.</a:t>
            </a:r>
          </a:p>
          <a:p>
            <a:pPr marL="457200" lvl="0" indent="-457200">
              <a:lnSpc>
                <a:spcPct val="100000"/>
              </a:lnSpc>
              <a:spcBef>
                <a:spcPts val="0"/>
              </a:spcBef>
              <a:spcAft>
                <a:spcPts val="600"/>
              </a:spcAft>
              <a:buClr>
                <a:schemeClr val="tx1"/>
              </a:buClr>
              <a:buFont typeface="+mj-lt"/>
              <a:buAutoNum type="arabicPeriod"/>
            </a:pPr>
            <a:r>
              <a:rPr lang="en-US" sz="1800" dirty="0"/>
              <a:t>When collecting and analyzing data, use only the most credible sources.</a:t>
            </a:r>
          </a:p>
          <a:p>
            <a:pPr marL="457200" lvl="0" indent="-457200">
              <a:lnSpc>
                <a:spcPct val="100000"/>
              </a:lnSpc>
              <a:spcBef>
                <a:spcPts val="0"/>
              </a:spcBef>
              <a:spcAft>
                <a:spcPts val="600"/>
              </a:spcAft>
              <a:buClr>
                <a:schemeClr val="tx1"/>
              </a:buClr>
              <a:buFont typeface="+mj-lt"/>
              <a:buAutoNum type="arabicPeriod"/>
            </a:pPr>
            <a:r>
              <a:rPr lang="en-US" sz="1800" dirty="0"/>
              <a:t>When analyzing data, select the most conservative alternative for calculations.</a:t>
            </a:r>
          </a:p>
          <a:p>
            <a:pPr marL="457200" lvl="0" indent="-457200">
              <a:lnSpc>
                <a:spcPct val="100000"/>
              </a:lnSpc>
              <a:spcBef>
                <a:spcPts val="0"/>
              </a:spcBef>
              <a:spcAft>
                <a:spcPts val="600"/>
              </a:spcAft>
              <a:buClr>
                <a:schemeClr val="tx1"/>
              </a:buClr>
              <a:buFont typeface="+mj-lt"/>
              <a:buAutoNum type="arabicPeriod"/>
            </a:pPr>
            <a:r>
              <a:rPr lang="en-US" sz="1800" dirty="0"/>
              <a:t>Use at least one method to isolate the effects of a project.</a:t>
            </a:r>
          </a:p>
          <a:p>
            <a:pPr marL="457200" lvl="0" indent="-457200">
              <a:lnSpc>
                <a:spcPct val="100000"/>
              </a:lnSpc>
              <a:spcBef>
                <a:spcPts val="0"/>
              </a:spcBef>
              <a:spcAft>
                <a:spcPts val="600"/>
              </a:spcAft>
              <a:buClr>
                <a:schemeClr val="tx1"/>
              </a:buClr>
              <a:buFont typeface="+mj-lt"/>
              <a:buAutoNum type="arabicPeriod"/>
            </a:pPr>
            <a:r>
              <a:rPr lang="en-US" sz="1800" dirty="0"/>
              <a:t>If no improvement data are available for a population or from a speciﬁc source, assume that little or no improvement has occurred. </a:t>
            </a:r>
          </a:p>
          <a:p>
            <a:pPr marL="457200" lvl="0" indent="-457200">
              <a:lnSpc>
                <a:spcPct val="100000"/>
              </a:lnSpc>
              <a:spcBef>
                <a:spcPts val="0"/>
              </a:spcBef>
              <a:spcAft>
                <a:spcPts val="600"/>
              </a:spcAft>
              <a:buClr>
                <a:schemeClr val="tx1"/>
              </a:buClr>
              <a:buFont typeface="+mj-lt"/>
              <a:buAutoNum type="arabicPeriod"/>
            </a:pPr>
            <a:r>
              <a:rPr lang="en-US" sz="1800" dirty="0"/>
              <a:t>Adjust estimates of improvement for potential errors of estimation.</a:t>
            </a:r>
          </a:p>
          <a:p>
            <a:pPr marL="457200" lvl="0" indent="-457200">
              <a:lnSpc>
                <a:spcPct val="100000"/>
              </a:lnSpc>
              <a:spcBef>
                <a:spcPts val="0"/>
              </a:spcBef>
              <a:spcAft>
                <a:spcPts val="600"/>
              </a:spcAft>
              <a:buClr>
                <a:schemeClr val="tx1"/>
              </a:buClr>
              <a:buFont typeface="+mj-lt"/>
              <a:buAutoNum type="arabicPeriod"/>
            </a:pPr>
            <a:r>
              <a:rPr lang="en-US" sz="1800" dirty="0"/>
              <a:t>Avoid use of extreme data items and unsupported claims when calculating ROI.</a:t>
            </a:r>
          </a:p>
          <a:p>
            <a:pPr marL="457200" lvl="0" indent="-457200">
              <a:lnSpc>
                <a:spcPct val="100000"/>
              </a:lnSpc>
              <a:spcBef>
                <a:spcPts val="0"/>
              </a:spcBef>
              <a:spcAft>
                <a:spcPts val="600"/>
              </a:spcAft>
              <a:buClr>
                <a:schemeClr val="tx1"/>
              </a:buClr>
              <a:buFont typeface="+mj-lt"/>
              <a:buAutoNum type="arabicPeriod"/>
            </a:pPr>
            <a:r>
              <a:rPr lang="en-US" sz="1800" dirty="0"/>
              <a:t>Use only the ﬁrst year of annual beneﬁts in ROI analysis of short-term solutions.</a:t>
            </a:r>
          </a:p>
          <a:p>
            <a:pPr marL="457200" lvl="0" indent="-457200">
              <a:lnSpc>
                <a:spcPct val="100000"/>
              </a:lnSpc>
              <a:spcBef>
                <a:spcPts val="0"/>
              </a:spcBef>
              <a:spcAft>
                <a:spcPts val="600"/>
              </a:spcAft>
              <a:buClr>
                <a:schemeClr val="tx1"/>
              </a:buClr>
              <a:buFont typeface="+mj-lt"/>
              <a:buAutoNum type="arabicPeriod"/>
            </a:pPr>
            <a:r>
              <a:rPr lang="en-US" sz="1800" dirty="0"/>
              <a:t>Fully load all costs of a solution, project, or program when analyzing ROI.</a:t>
            </a:r>
          </a:p>
          <a:p>
            <a:pPr marL="457200" lvl="0" indent="-457200">
              <a:lnSpc>
                <a:spcPct val="100000"/>
              </a:lnSpc>
              <a:spcBef>
                <a:spcPts val="0"/>
              </a:spcBef>
              <a:spcAft>
                <a:spcPts val="600"/>
              </a:spcAft>
              <a:buClr>
                <a:schemeClr val="tx1"/>
              </a:buClr>
              <a:buFont typeface="+mj-lt"/>
              <a:buAutoNum type="arabicPeriod"/>
            </a:pPr>
            <a:r>
              <a:rPr lang="en-US" sz="1800" dirty="0"/>
              <a:t>Intangible measures are deﬁned as measures that are purposely not converted to monetary values.</a:t>
            </a:r>
          </a:p>
          <a:p>
            <a:pPr marL="457200" lvl="0" indent="-457200">
              <a:lnSpc>
                <a:spcPct val="100000"/>
              </a:lnSpc>
              <a:spcBef>
                <a:spcPts val="0"/>
              </a:spcBef>
              <a:spcAft>
                <a:spcPts val="600"/>
              </a:spcAft>
              <a:buClr>
                <a:schemeClr val="tx1"/>
              </a:buClr>
              <a:buFont typeface="+mj-lt"/>
              <a:buAutoNum type="arabicPeriod"/>
            </a:pPr>
            <a:r>
              <a:rPr lang="en-US" sz="1800" dirty="0"/>
              <a:t>Communicate the results of ROI Methodology to all key stakeholders.</a:t>
            </a:r>
          </a:p>
        </p:txBody>
      </p:sp>
      <p:sp>
        <p:nvSpPr>
          <p:cNvPr id="6" name="Slide Number Placeholder 1">
            <a:extLst>
              <a:ext uri="{FF2B5EF4-FFF2-40B4-BE49-F238E27FC236}">
                <a16:creationId xmlns:a16="http://schemas.microsoft.com/office/drawing/2014/main" id="{94A0206B-1BD8-E249-9FCC-5EA540396107}"/>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65271CE-C936-BF7F-C567-240DC14A5FF7}"/>
              </a:ext>
            </a:extLst>
          </p:cNvPr>
          <p:cNvSpPr>
            <a:spLocks noGrp="1"/>
          </p:cNvSpPr>
          <p:nvPr>
            <p:ph type="sldNum" sz="quarter" idx="12"/>
          </p:nvPr>
        </p:nvSpPr>
        <p:spPr/>
        <p:txBody>
          <a:bodyPr/>
          <a:lstStyle/>
          <a:p>
            <a:fld id="{F66EDC32-54A6-47F9-995D-CF87818BE538}" type="slidenum">
              <a:rPr lang="en-US" smtClean="0"/>
              <a:t>16</a:t>
            </a:fld>
            <a:endParaRPr lang="en-US"/>
          </a:p>
        </p:txBody>
      </p:sp>
    </p:spTree>
    <p:extLst>
      <p:ext uri="{BB962C8B-B14F-4D97-AF65-F5344CB8AC3E}">
        <p14:creationId xmlns:p14="http://schemas.microsoft.com/office/powerpoint/2010/main" val="1338206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B038DFB-172F-4F1D-AD98-8C6747DEFDB0}"/>
              </a:ext>
            </a:extLst>
          </p:cNvPr>
          <p:cNvSpPr txBox="1"/>
          <p:nvPr/>
        </p:nvSpPr>
        <p:spPr>
          <a:xfrm>
            <a:off x="228600" y="1459230"/>
            <a:ext cx="6477000" cy="3939540"/>
          </a:xfrm>
          <a:prstGeom prst="rect">
            <a:avLst/>
          </a:prstGeom>
          <a:noFill/>
        </p:spPr>
        <p:txBody>
          <a:bodyPr wrap="square" rtlCol="0">
            <a:spAutoFit/>
          </a:bodyPr>
          <a:lstStyle/>
          <a:p>
            <a:pPr algn="ctr">
              <a:defRPr/>
            </a:pPr>
            <a:r>
              <a:rPr lang="en-US" sz="5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Start with Why</a:t>
            </a:r>
            <a:endParaRPr lang="en-US" sz="2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defRPr/>
            </a:pPr>
            <a:r>
              <a:rPr lang="en-US" sz="36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Align Programs with the Business</a:t>
            </a:r>
          </a:p>
          <a:p>
            <a:pPr algn="ctr">
              <a:defRPr/>
            </a:pPr>
            <a:endParaRPr lang="en-US" sz="36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defRPr/>
            </a:pPr>
            <a:endParaRPr lang="en-US" sz="2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defRPr/>
            </a:pPr>
            <a:r>
              <a:rPr lang="en-US" sz="36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Design Thinking Principle 1</a:t>
            </a:r>
            <a:br>
              <a:rPr lang="en-US" sz="36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problem-solving approach to handle problems on a systems levels</a:t>
            </a:r>
            <a:endParaRPr lang="en-US" sz="32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6C816F28-E204-DCCC-2016-ECE91B0E1BDA}"/>
              </a:ext>
            </a:extLst>
          </p:cNvPr>
          <p:cNvSpPr>
            <a:spLocks noGrp="1"/>
          </p:cNvSpPr>
          <p:nvPr>
            <p:ph type="sldNum" sz="quarter" idx="12"/>
          </p:nvPr>
        </p:nvSpPr>
        <p:spPr/>
        <p:txBody>
          <a:bodyPr/>
          <a:lstStyle/>
          <a:p>
            <a:fld id="{5A007396-4EF8-4446-A4A3-FA7862915E1A}" type="slidenum">
              <a:rPr lang="en-US" smtClean="0"/>
              <a:t>17</a:t>
            </a:fld>
            <a:endParaRPr lang="en-US" dirty="0"/>
          </a:p>
        </p:txBody>
      </p:sp>
    </p:spTree>
    <p:extLst>
      <p:ext uri="{BB962C8B-B14F-4D97-AF65-F5344CB8AC3E}">
        <p14:creationId xmlns:p14="http://schemas.microsoft.com/office/powerpoint/2010/main" val="408042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1563433" y="200161"/>
            <a:ext cx="9144000" cy="6466257"/>
            <a:chOff x="10175" y="163142"/>
            <a:chExt cx="9144000" cy="6466162"/>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endParaRPr lang="en-US" altLang="en-US" sz="1400" dirty="0">
                <a:latin typeface="Calibri" panose="020F0502020204030204" pitchFamily="34" charset="0"/>
                <a:cs typeface="Calibri" panose="020F0502020204030204" pitchFamily="34" charset="0"/>
              </a:endParaRPr>
            </a:p>
            <a:p>
              <a:pPr algn="ctr" eaLnBrk="1" hangingPunct="1">
                <a:spcBef>
                  <a:spcPct val="0"/>
                </a:spcBef>
                <a:buClrTx/>
                <a:buSzTx/>
                <a:buFontTx/>
                <a:buNone/>
              </a:pPr>
              <a:r>
                <a:rPr lang="en-US" altLang="en-US" sz="1600" dirty="0">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Alignment and Forecasting</a:t>
              </a:r>
              <a:endParaRPr lang="en-US" altLang="en-US" sz="2400" dirty="0">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The ROI Process Model</a:t>
              </a:r>
              <a:endParaRPr lang="en-US" altLang="en-US" sz="2400" dirty="0">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10175" y="163142"/>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4400" b="1" dirty="0">
                  <a:latin typeface="+mj-lt"/>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Needs</a:t>
              </a:r>
              <a:endParaRPr lang="en-US" altLang="en-US" sz="2400" dirty="0">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Preference Needs</a:t>
              </a:r>
              <a:endParaRPr lang="en-US" altLang="en-US" sz="2400" dirty="0">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a:t>
              </a:r>
              <a:endParaRPr lang="en-US" altLang="en-US" sz="2400" dirty="0">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a:t>
              </a:r>
              <a:endParaRPr lang="en-US" altLang="en-US" sz="2400" dirty="0">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a:t>
              </a:r>
              <a:endParaRPr lang="en-US" altLang="en-US" sz="2400" dirty="0">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a:t>
              </a:r>
              <a:endParaRPr lang="en-US" altLang="en-US" sz="2400" dirty="0">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a:t>
              </a:r>
              <a:endParaRPr lang="en-US" altLang="en-US" sz="2400" dirty="0">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 Objectives</a:t>
              </a:r>
              <a:endParaRPr lang="en-US" altLang="en-US" sz="2400" dirty="0">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Objectives</a:t>
              </a:r>
              <a:endParaRPr lang="en-US" altLang="en-US" sz="2400" dirty="0">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 Objectives</a:t>
              </a:r>
              <a:endParaRPr lang="en-US" altLang="en-US" sz="2400" dirty="0">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 Performance Needs</a:t>
              </a:r>
              <a:endParaRPr lang="en-US" altLang="en-US" sz="2400" dirty="0">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 Objectives</a:t>
              </a:r>
              <a:endParaRPr lang="en-US" altLang="en-US" sz="2400" dirty="0">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Business Needs</a:t>
              </a:r>
              <a:endParaRPr lang="en-US" altLang="en-US" sz="2400" dirty="0">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Payoff Needs</a:t>
              </a:r>
              <a:endParaRPr lang="en-US" altLang="en-US" sz="2400" dirty="0">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 Objectives</a:t>
              </a:r>
              <a:endParaRPr lang="en-US" altLang="en-US" sz="2400" dirty="0">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End Here</a:t>
              </a:r>
              <a:endParaRPr lang="en-US" altLang="en-US" sz="2400" b="1" dirty="0">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Start Here</a:t>
              </a:r>
              <a:endParaRPr lang="en-US" altLang="en-US" sz="2400" b="1" dirty="0">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grpSp>
      <p:sp>
        <p:nvSpPr>
          <p:cNvPr id="20483" name="Text Box 43">
            <a:extLst>
              <a:ext uri="{FF2B5EF4-FFF2-40B4-BE49-F238E27FC236}">
                <a16:creationId xmlns:a16="http://schemas.microsoft.com/office/drawing/2014/main" id="{35A02082-5F14-9C44-A87B-6F9614D7EE87}"/>
              </a:ext>
            </a:extLst>
          </p:cNvPr>
          <p:cNvSpPr txBox="1">
            <a:spLocks noChangeArrowheads="1"/>
          </p:cNvSpPr>
          <p:nvPr/>
        </p:nvSpPr>
        <p:spPr bwMode="auto">
          <a:xfrm>
            <a:off x="1384029" y="4343400"/>
            <a:ext cx="198305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9F2936"/>
                </a:solidFill>
                <a:latin typeface="Calibri" panose="020F0502020204030204" pitchFamily="34" charset="0"/>
                <a:cs typeface="Calibri" panose="020F0502020204030204" pitchFamily="34" charset="0"/>
              </a:rPr>
              <a:t>Initial </a:t>
            </a:r>
          </a:p>
          <a:p>
            <a:pPr eaLnBrk="1" hangingPunct="1">
              <a:spcBef>
                <a:spcPct val="0"/>
              </a:spcBef>
              <a:buClrTx/>
              <a:buSzTx/>
              <a:buFontTx/>
              <a:buNone/>
            </a:pPr>
            <a:r>
              <a:rPr lang="en-US" altLang="en-US" sz="1800" b="1" dirty="0">
                <a:solidFill>
                  <a:srgbClr val="9F2936"/>
                </a:solidFill>
                <a:latin typeface="Calibri" panose="020F0502020204030204" pitchFamily="34" charset="0"/>
                <a:cs typeface="Calibri" panose="020F0502020204030204" pitchFamily="34" charset="0"/>
              </a:rPr>
              <a:t>Analysis</a:t>
            </a:r>
          </a:p>
        </p:txBody>
      </p:sp>
      <p:sp>
        <p:nvSpPr>
          <p:cNvPr id="20484" name="Text Box 43">
            <a:extLst>
              <a:ext uri="{FF2B5EF4-FFF2-40B4-BE49-F238E27FC236}">
                <a16:creationId xmlns:a16="http://schemas.microsoft.com/office/drawing/2014/main" id="{7ED7E971-2455-694F-83C7-3FFBE148BD86}"/>
              </a:ext>
            </a:extLst>
          </p:cNvPr>
          <p:cNvSpPr txBox="1">
            <a:spLocks noChangeArrowheads="1"/>
          </p:cNvSpPr>
          <p:nvPr/>
        </p:nvSpPr>
        <p:spPr bwMode="auto">
          <a:xfrm>
            <a:off x="9019739" y="4343400"/>
            <a:ext cx="16144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eaLnBrk="1" hangingPunct="1">
              <a:spcBef>
                <a:spcPct val="0"/>
              </a:spcBef>
              <a:buClrTx/>
              <a:buSzTx/>
              <a:buFontTx/>
              <a:buNone/>
            </a:pPr>
            <a:r>
              <a:rPr lang="en-US" altLang="en-US" sz="1800" b="1" dirty="0">
                <a:solidFill>
                  <a:srgbClr val="9F2936"/>
                </a:solidFill>
                <a:latin typeface="Calibri" panose="020F0502020204030204" pitchFamily="34" charset="0"/>
                <a:cs typeface="Calibri" panose="020F0502020204030204" pitchFamily="34" charset="0"/>
              </a:rPr>
              <a:t>Measurement and Evaluation</a:t>
            </a:r>
          </a:p>
        </p:txBody>
      </p:sp>
      <p:sp>
        <p:nvSpPr>
          <p:cNvPr id="20486" name="Text Box 10">
            <a:extLst>
              <a:ext uri="{FF2B5EF4-FFF2-40B4-BE49-F238E27FC236}">
                <a16:creationId xmlns:a16="http://schemas.microsoft.com/office/drawing/2014/main" id="{2E6F9D7A-A7F4-0441-890F-58567731F385}"/>
              </a:ext>
            </a:extLst>
          </p:cNvPr>
          <p:cNvSpPr txBox="1">
            <a:spLocks noChangeArrowheads="1"/>
          </p:cNvSpPr>
          <p:nvPr/>
        </p:nvSpPr>
        <p:spPr bwMode="auto">
          <a:xfrm>
            <a:off x="2057400" y="5181600"/>
            <a:ext cx="2489200" cy="30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Input Needs</a:t>
            </a:r>
            <a:endParaRPr lang="en-US" altLang="en-US" sz="2400" dirty="0">
              <a:latin typeface="Calibri" panose="020F0502020204030204" pitchFamily="34" charset="0"/>
              <a:cs typeface="Calibri" panose="020F0502020204030204" pitchFamily="34" charset="0"/>
            </a:endParaRPr>
          </a:p>
        </p:txBody>
      </p:sp>
      <p:sp>
        <p:nvSpPr>
          <p:cNvPr id="20487" name="Text Box 10">
            <a:extLst>
              <a:ext uri="{FF2B5EF4-FFF2-40B4-BE49-F238E27FC236}">
                <a16:creationId xmlns:a16="http://schemas.microsoft.com/office/drawing/2014/main" id="{209628BE-7719-AF49-9DFE-0F5960D039BB}"/>
              </a:ext>
            </a:extLst>
          </p:cNvPr>
          <p:cNvSpPr txBox="1">
            <a:spLocks noChangeArrowheads="1"/>
          </p:cNvSpPr>
          <p:nvPr/>
        </p:nvSpPr>
        <p:spPr bwMode="auto">
          <a:xfrm>
            <a:off x="5029200" y="5181600"/>
            <a:ext cx="2286000" cy="30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Input Objectives</a:t>
            </a:r>
            <a:endParaRPr lang="en-US" altLang="en-US" sz="2400" dirty="0">
              <a:latin typeface="Calibri" panose="020F0502020204030204" pitchFamily="34" charset="0"/>
              <a:cs typeface="Calibri" panose="020F0502020204030204" pitchFamily="34" charset="0"/>
            </a:endParaRPr>
          </a:p>
        </p:txBody>
      </p:sp>
      <p:sp>
        <p:nvSpPr>
          <p:cNvPr id="20488" name="Text Box 10">
            <a:extLst>
              <a:ext uri="{FF2B5EF4-FFF2-40B4-BE49-F238E27FC236}">
                <a16:creationId xmlns:a16="http://schemas.microsoft.com/office/drawing/2014/main" id="{FCC64BB4-66E8-4042-9127-17B09020537F}"/>
              </a:ext>
            </a:extLst>
          </p:cNvPr>
          <p:cNvSpPr txBox="1">
            <a:spLocks noChangeArrowheads="1"/>
          </p:cNvSpPr>
          <p:nvPr/>
        </p:nvSpPr>
        <p:spPr bwMode="auto">
          <a:xfrm>
            <a:off x="7772400" y="5181600"/>
            <a:ext cx="2489200" cy="3048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Input</a:t>
            </a:r>
            <a:endParaRPr lang="en-US" altLang="en-US" sz="2400" dirty="0">
              <a:latin typeface="Calibri" panose="020F0502020204030204" pitchFamily="34" charset="0"/>
              <a:cs typeface="Calibri" panose="020F0502020204030204" pitchFamily="34" charset="0"/>
            </a:endParaRPr>
          </a:p>
        </p:txBody>
      </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45720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70866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4984779" y="5334000"/>
            <a:ext cx="282547"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6882641" y="5334000"/>
            <a:ext cx="289685"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1905000" y="5105400"/>
            <a:ext cx="8382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838" y="158764"/>
            <a:ext cx="2311685" cy="331101"/>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1306155" y="1370763"/>
            <a:ext cx="344233" cy="877171"/>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DC6AA24A-764C-8D4E-A43D-35441E5DFEA9}"/>
              </a:ext>
            </a:extLst>
          </p:cNvPr>
          <p:cNvSpPr txBox="1"/>
          <p:nvPr/>
        </p:nvSpPr>
        <p:spPr>
          <a:xfrm>
            <a:off x="418770" y="1529564"/>
            <a:ext cx="965096" cy="461665"/>
          </a:xfrm>
          <a:prstGeom prst="rect">
            <a:avLst/>
          </a:prstGeom>
          <a:noFill/>
        </p:spPr>
        <p:txBody>
          <a:bodyPr wrap="square" rtlCol="0" anchor="t">
            <a:spAutoFit/>
          </a:bodyPr>
          <a:lstStyle/>
          <a:p>
            <a:r>
              <a:rPr lang="en-US" sz="2400" b="1" dirty="0">
                <a:latin typeface="Calibri" panose="020F0502020204030204" pitchFamily="34" charset="0"/>
                <a:cs typeface="Calibri" panose="020F0502020204030204" pitchFamily="34" charset="0"/>
              </a:rPr>
              <a:t>Why?</a:t>
            </a:r>
          </a:p>
        </p:txBody>
      </p:sp>
      <p:sp>
        <p:nvSpPr>
          <p:cNvPr id="5" name="Slide Number Placeholder 4">
            <a:extLst>
              <a:ext uri="{FF2B5EF4-FFF2-40B4-BE49-F238E27FC236}">
                <a16:creationId xmlns:a16="http://schemas.microsoft.com/office/drawing/2014/main" id="{F8A38337-C182-7E7F-397A-5D50DAA468EC}"/>
              </a:ext>
            </a:extLst>
          </p:cNvPr>
          <p:cNvSpPr>
            <a:spLocks noGrp="1"/>
          </p:cNvSpPr>
          <p:nvPr>
            <p:ph type="sldNum" sz="quarter" idx="12"/>
          </p:nvPr>
        </p:nvSpPr>
        <p:spPr/>
        <p:txBody>
          <a:bodyPr/>
          <a:lstStyle/>
          <a:p>
            <a:fld id="{5A007396-4EF8-4446-A4A3-FA7862915E1A}" type="slidenum">
              <a:rPr lang="en-US" smtClean="0"/>
              <a:t>18</a:t>
            </a:fld>
            <a:endParaRPr lang="en-US" dirty="0"/>
          </a:p>
        </p:txBody>
      </p:sp>
    </p:spTree>
    <p:extLst>
      <p:ext uri="{BB962C8B-B14F-4D97-AF65-F5344CB8AC3E}">
        <p14:creationId xmlns:p14="http://schemas.microsoft.com/office/powerpoint/2010/main" val="331100548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loor, orange, cat, yellow&#10;&#10;Description automatically generated">
            <a:extLst>
              <a:ext uri="{FF2B5EF4-FFF2-40B4-BE49-F238E27FC236}">
                <a16:creationId xmlns:a16="http://schemas.microsoft.com/office/drawing/2014/main" id="{3B9ABF12-F850-B146-BEEA-C7035AAAEE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628" y="-381000"/>
            <a:ext cx="12236276" cy="7238990"/>
          </a:xfrm>
          <a:prstGeom prst="rect">
            <a:avLst/>
          </a:prstGeom>
        </p:spPr>
      </p:pic>
      <p:sp>
        <p:nvSpPr>
          <p:cNvPr id="4" name="TextBox 3"/>
          <p:cNvSpPr txBox="1"/>
          <p:nvPr/>
        </p:nvSpPr>
        <p:spPr>
          <a:xfrm>
            <a:off x="1371600" y="152400"/>
            <a:ext cx="9448800" cy="3200876"/>
          </a:xfrm>
          <a:prstGeom prst="rect">
            <a:avLst/>
          </a:prstGeom>
          <a:noFill/>
        </p:spPr>
        <p:txBody>
          <a:bodyPr wrap="square" rtlCol="0">
            <a:spAutoFit/>
          </a:bodyPr>
          <a:lstStyle/>
          <a:p>
            <a:pPr algn="ctr">
              <a:defRPr/>
            </a:pPr>
            <a:r>
              <a:rPr lang="en-US" sz="54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Make it Feasible</a:t>
            </a:r>
          </a:p>
          <a:p>
            <a:pPr algn="ctr">
              <a:defRPr/>
            </a:pPr>
            <a:r>
              <a:rPr lang="en-US" sz="3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Select the Right Solution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ＭＳ Ｐゴシック" pitchFamily="-111" charset="-128"/>
              <a:cs typeface="Calibri" panose="020F0502020204030204" pitchFamily="34" charset="0"/>
            </a:endParaRPr>
          </a:p>
          <a:p>
            <a:pPr algn="ctr">
              <a:defRPr/>
            </a:pPr>
            <a:r>
              <a:rPr lang="en-US"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Design Thinking Principle 2</a:t>
            </a:r>
          </a:p>
          <a:p>
            <a:pPr algn="ctr">
              <a:defRPr/>
            </a:pPr>
            <a:r>
              <a:rPr lang="en-US" sz="3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mind-set for curiosity and inquiry</a:t>
            </a:r>
            <a:endParaRPr kumimoji="0" 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ECD3762F-835A-0F81-EC92-837EDF1CFB3D}"/>
              </a:ext>
            </a:extLst>
          </p:cNvPr>
          <p:cNvSpPr>
            <a:spLocks noGrp="1"/>
          </p:cNvSpPr>
          <p:nvPr>
            <p:ph type="sldNum" sz="quarter" idx="12"/>
          </p:nvPr>
        </p:nvSpPr>
        <p:spPr/>
        <p:txBody>
          <a:bodyPr/>
          <a:lstStyle/>
          <a:p>
            <a:fld id="{5A007396-4EF8-4446-A4A3-FA7862915E1A}" type="slidenum">
              <a:rPr lang="en-US" smtClean="0"/>
              <a:t>19</a:t>
            </a:fld>
            <a:endParaRPr lang="en-US" dirty="0"/>
          </a:p>
        </p:txBody>
      </p:sp>
    </p:spTree>
    <p:extLst>
      <p:ext uri="{BB962C8B-B14F-4D97-AF65-F5344CB8AC3E}">
        <p14:creationId xmlns:p14="http://schemas.microsoft.com/office/powerpoint/2010/main" val="3142952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A90533-89FD-42E5-BF52-DE22D8EF4773}"/>
              </a:ext>
            </a:extLst>
          </p:cNvPr>
          <p:cNvSpPr/>
          <p:nvPr/>
        </p:nvSpPr>
        <p:spPr>
          <a:xfrm>
            <a:off x="2359781" y="1536174"/>
            <a:ext cx="7351377" cy="3970318"/>
          </a:xfrm>
          <a:prstGeom prst="rect">
            <a:avLst/>
          </a:prstGeom>
        </p:spPr>
        <p:txBody>
          <a:bodyPr wrap="square">
            <a:spAutoFit/>
          </a:bodyPr>
          <a:lstStyle/>
          <a:p>
            <a:pPr>
              <a:buClr>
                <a:schemeClr val="tx1"/>
              </a:buClr>
            </a:pPr>
            <a:r>
              <a:rPr lang="en-US" dirty="0">
                <a:latin typeface="Calibri" panose="020F0502020204030204" pitchFamily="34" charset="0"/>
                <a:ea typeface="Times" panose="02020603050405020304" pitchFamily="18" charset="0"/>
                <a:cs typeface="Times New Roman" panose="02020603050405020304" pitchFamily="18" charset="0"/>
              </a:rPr>
              <a:t>Jack J. Phillips, chairman of ROI Institute, Inc., is a world-renowned</a:t>
            </a:r>
          </a:p>
          <a:p>
            <a:pPr>
              <a:buClr>
                <a:schemeClr val="tx1"/>
              </a:buClr>
            </a:pPr>
            <a:r>
              <a:rPr lang="en-US" dirty="0">
                <a:latin typeface="Calibri" panose="020F0502020204030204" pitchFamily="34" charset="0"/>
                <a:ea typeface="Times" panose="02020603050405020304" pitchFamily="18" charset="0"/>
                <a:cs typeface="Times New Roman" panose="02020603050405020304" pitchFamily="18" charset="0"/>
              </a:rPr>
              <a:t>expert on accountability, measurement, and evaluation. A former bank president and HR executive, Phillips c</a:t>
            </a:r>
            <a:r>
              <a:rPr lang="en-US" dirty="0">
                <a:latin typeface="Calibri" panose="020F0502020204030204" pitchFamily="34" charset="0"/>
                <a:ea typeface="Times" panose="02020603050405020304" pitchFamily="18" charset="0"/>
                <a:cs typeface="Calibri" panose="020F0502020204030204" pitchFamily="34" charset="0"/>
              </a:rPr>
              <a:t>onsults for Fortune 500 companies and major global organizations. The author or editor of more than 75 books, including </a:t>
            </a:r>
            <a:r>
              <a:rPr lang="en-US" i="1" dirty="0">
                <a:latin typeface="Calibri" panose="020F0502020204030204" pitchFamily="34" charset="0"/>
                <a:ea typeface="Times" panose="02020603050405020304" pitchFamily="18" charset="0"/>
                <a:cs typeface="Calibri" panose="020F0502020204030204" pitchFamily="34" charset="0"/>
              </a:rPr>
              <a:t>Show the Value of What You Do </a:t>
            </a:r>
            <a:r>
              <a:rPr lang="en-US" dirty="0">
                <a:latin typeface="Calibri" panose="020F0502020204030204" pitchFamily="34" charset="0"/>
                <a:ea typeface="Times" panose="02020603050405020304" pitchFamily="18" charset="0"/>
                <a:cs typeface="Calibri" panose="020F0502020204030204" pitchFamily="34" charset="0"/>
              </a:rPr>
              <a:t>(Berrett-Kohler, 2022), he conducts workshops and presents at conferences throughout the world.</a:t>
            </a:r>
          </a:p>
          <a:p>
            <a:pPr>
              <a:buClr>
                <a:schemeClr val="tx1"/>
              </a:buClr>
            </a:pPr>
            <a:endParaRPr lang="en-US" dirty="0">
              <a:latin typeface="Calibri" panose="020F0502020204030204" pitchFamily="34" charset="0"/>
              <a:ea typeface="Times" panose="02020603050405020304" pitchFamily="18" charset="0"/>
              <a:cs typeface="Calibri" panose="020F0502020204030204" pitchFamily="34" charset="0"/>
            </a:endParaRPr>
          </a:p>
          <a:p>
            <a:pPr>
              <a:buClr>
                <a:schemeClr val="tx1"/>
              </a:buClr>
            </a:pPr>
            <a:r>
              <a:rPr lang="en-US" dirty="0">
                <a:latin typeface="Calibri" panose="020F0502020204030204" pitchFamily="34" charset="0"/>
                <a:ea typeface="Times" panose="02020603050405020304" pitchFamily="18" charset="0"/>
                <a:cs typeface="Calibri" panose="020F0502020204030204" pitchFamily="34" charset="0"/>
              </a:rPr>
              <a:t>Jack has been recognized and awarded for his work in the field by numerous professional organizations, including receiving the 2022 Association of Talent Development (ATD) Thought Leader Award. SHRM presented Jack with its highest creativity award for an ROI study and awarded an ROI Institute book with a best book award. His work has been featured in the </a:t>
            </a:r>
            <a:r>
              <a:rPr lang="en-US" i="1" dirty="0">
                <a:latin typeface="Calibri" panose="020F0502020204030204" pitchFamily="34" charset="0"/>
                <a:ea typeface="Times" panose="02020603050405020304" pitchFamily="18" charset="0"/>
                <a:cs typeface="Calibri" panose="020F0502020204030204" pitchFamily="34" charset="0"/>
              </a:rPr>
              <a:t>Wall Street Journal, BusinessWeek</a:t>
            </a:r>
            <a:r>
              <a:rPr lang="en-US" dirty="0">
                <a:latin typeface="Calibri" panose="020F0502020204030204" pitchFamily="34" charset="0"/>
                <a:ea typeface="Times" panose="02020603050405020304" pitchFamily="18" charset="0"/>
                <a:cs typeface="Calibri" panose="020F0502020204030204" pitchFamily="34" charset="0"/>
              </a:rPr>
              <a:t>, and </a:t>
            </a:r>
            <a:r>
              <a:rPr lang="en-US" i="1" dirty="0">
                <a:latin typeface="Calibri" panose="020F0502020204030204" pitchFamily="34" charset="0"/>
                <a:ea typeface="Times" panose="02020603050405020304" pitchFamily="18" charset="0"/>
                <a:cs typeface="Calibri" panose="020F0502020204030204" pitchFamily="34" charset="0"/>
              </a:rPr>
              <a:t>Fortune</a:t>
            </a:r>
            <a:r>
              <a:rPr lang="en-US" dirty="0">
                <a:latin typeface="Calibri" panose="020F0502020204030204" pitchFamily="34" charset="0"/>
                <a:ea typeface="Times" panose="02020603050405020304" pitchFamily="18" charset="0"/>
                <a:cs typeface="Calibri" panose="020F0502020204030204" pitchFamily="34" charset="0"/>
              </a:rPr>
              <a:t> magazine, and he has been interviewed by several television programs, including CNN.</a:t>
            </a:r>
          </a:p>
        </p:txBody>
      </p:sp>
      <p:sp>
        <p:nvSpPr>
          <p:cNvPr id="2" name="TextBox 1">
            <a:extLst>
              <a:ext uri="{FF2B5EF4-FFF2-40B4-BE49-F238E27FC236}">
                <a16:creationId xmlns:a16="http://schemas.microsoft.com/office/drawing/2014/main" id="{C50BAD55-1F05-4146-9B75-BCD39A8290D9}"/>
              </a:ext>
            </a:extLst>
          </p:cNvPr>
          <p:cNvSpPr txBox="1"/>
          <p:nvPr/>
        </p:nvSpPr>
        <p:spPr>
          <a:xfrm>
            <a:off x="526092" y="658237"/>
            <a:ext cx="10196187" cy="1446550"/>
          </a:xfrm>
          <a:prstGeom prst="rect">
            <a:avLst/>
          </a:prstGeom>
          <a:noFill/>
        </p:spPr>
        <p:txBody>
          <a:bodyPr wrap="square" rtlCol="0">
            <a:spAutoFit/>
          </a:bodyPr>
          <a:lstStyle/>
          <a:p>
            <a:pPr algn="ctr"/>
            <a:r>
              <a:rPr lang="en-US" sz="4400" b="1" dirty="0">
                <a:latin typeface="+mj-lt"/>
              </a:rPr>
              <a:t>Jack J. Phillips, Ph.D.</a:t>
            </a:r>
          </a:p>
          <a:p>
            <a:pPr algn="ctr"/>
            <a:endParaRPr lang="en-US" sz="4400" b="1" dirty="0">
              <a:latin typeface="+mj-lt"/>
            </a:endParaRPr>
          </a:p>
        </p:txBody>
      </p:sp>
      <p:pic>
        <p:nvPicPr>
          <p:cNvPr id="10" name="Picture 2" descr="INSTITI ">
            <a:extLst>
              <a:ext uri="{FF2B5EF4-FFF2-40B4-BE49-F238E27FC236}">
                <a16:creationId xmlns:a16="http://schemas.microsoft.com/office/drawing/2014/main" id="{A55446F0-00AF-2F4A-84A8-B97DA50CF68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9529" y="6210299"/>
            <a:ext cx="2449916" cy="3509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Placeholder 5">
            <a:extLst>
              <a:ext uri="{FF2B5EF4-FFF2-40B4-BE49-F238E27FC236}">
                <a16:creationId xmlns:a16="http://schemas.microsoft.com/office/drawing/2014/main" id="{E8320340-C71D-764D-9F8D-39D9CBB4ED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7858" y="647701"/>
            <a:ext cx="1882559" cy="1882558"/>
          </a:xfrm>
          <a:prstGeom prst="ellipse">
            <a:avLst/>
          </a:prstGeom>
          <a:ln w="28575">
            <a:solidFill>
              <a:sysClr val="window" lastClr="FFFFFF">
                <a:lumMod val="85000"/>
              </a:sysClr>
            </a:solidFill>
            <a:prstDash val="solid"/>
          </a:ln>
        </p:spPr>
      </p:pic>
    </p:spTree>
    <p:extLst>
      <p:ext uri="{BB962C8B-B14F-4D97-AF65-F5344CB8AC3E}">
        <p14:creationId xmlns:p14="http://schemas.microsoft.com/office/powerpoint/2010/main" val="121111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1563433" y="209419"/>
            <a:ext cx="9155961" cy="6456999"/>
            <a:chOff x="10175" y="172400"/>
            <a:chExt cx="9155961" cy="6456904"/>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endParaRPr lang="en-US" altLang="en-US" sz="1400" dirty="0">
                <a:latin typeface="Calibri" panose="020F0502020204030204" pitchFamily="34" charset="0"/>
                <a:cs typeface="Calibri" panose="020F0502020204030204" pitchFamily="34" charset="0"/>
              </a:endParaRPr>
            </a:p>
            <a:p>
              <a:pPr algn="ctr" eaLnBrk="1" hangingPunct="1">
                <a:spcBef>
                  <a:spcPct val="0"/>
                </a:spcBef>
                <a:buClrTx/>
                <a:buSzTx/>
                <a:buFontTx/>
                <a:buNone/>
              </a:pPr>
              <a:r>
                <a:rPr lang="en-US" altLang="en-US" sz="1600" dirty="0">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Alignment and Forecasting</a:t>
              </a:r>
              <a:endParaRPr lang="en-US" altLang="en-US" sz="2400" dirty="0">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The ROI Process Model</a:t>
              </a:r>
              <a:endParaRPr lang="en-US" altLang="en-US" sz="2400" dirty="0">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22136" y="172400"/>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4400" b="1" dirty="0">
                  <a:latin typeface="+mj-lt"/>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Needs</a:t>
              </a:r>
              <a:endParaRPr lang="en-US" altLang="en-US" sz="2400" dirty="0">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Preference Needs</a:t>
              </a:r>
              <a:endParaRPr lang="en-US" altLang="en-US" sz="2400" dirty="0">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a:t>
              </a:r>
              <a:endParaRPr lang="en-US" altLang="en-US" sz="2400" dirty="0">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a:t>
              </a:r>
              <a:endParaRPr lang="en-US" altLang="en-US" sz="2400" dirty="0">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a:t>
              </a:r>
              <a:endParaRPr lang="en-US" altLang="en-US" sz="2400" dirty="0">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a:t>
              </a:r>
              <a:endParaRPr lang="en-US" altLang="en-US" sz="2400" dirty="0">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a:t>
              </a:r>
              <a:endParaRPr lang="en-US" altLang="en-US" sz="2400" dirty="0">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Reaction Objectives</a:t>
              </a:r>
              <a:endParaRPr lang="en-US" altLang="en-US" sz="2400" dirty="0">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Learning Objectives</a:t>
              </a:r>
              <a:endParaRPr lang="en-US" altLang="en-US" sz="2400" dirty="0">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Application Objectives</a:t>
              </a:r>
              <a:endParaRPr lang="en-US" altLang="en-US" sz="2400" dirty="0">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 Performance Needs</a:t>
              </a:r>
              <a:endParaRPr lang="en-US" altLang="en-US" sz="2400" dirty="0">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Impact Objectives</a:t>
              </a:r>
              <a:endParaRPr lang="en-US" altLang="en-US" sz="2400" dirty="0">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Business Needs</a:t>
              </a:r>
              <a:endParaRPr lang="en-US" altLang="en-US" sz="2400" dirty="0">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Payoff Needs</a:t>
              </a:r>
              <a:endParaRPr lang="en-US" altLang="en-US" sz="2400" dirty="0">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dirty="0">
                  <a:latin typeface="Calibri" panose="020F0502020204030204" pitchFamily="34" charset="0"/>
                  <a:cs typeface="Calibri" panose="020F0502020204030204" pitchFamily="34" charset="0"/>
                </a:rPr>
                <a:t>ROI Objectives</a:t>
              </a:r>
              <a:endParaRPr lang="en-US" altLang="en-US" sz="2400" dirty="0">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End Here</a:t>
              </a:r>
              <a:endParaRPr lang="en-US" altLang="en-US" sz="2400" b="1" dirty="0">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1600" b="1" dirty="0">
                  <a:latin typeface="Calibri" panose="020F0502020204030204" pitchFamily="34" charset="0"/>
                  <a:cs typeface="Calibri" panose="020F0502020204030204" pitchFamily="34" charset="0"/>
                </a:rPr>
                <a:t>Start Here</a:t>
              </a:r>
              <a:endParaRPr lang="en-US" altLang="en-US" sz="2400" b="1" dirty="0">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5</a:t>
              </a:r>
              <a:endParaRPr lang="en-US" altLang="en-US" sz="2400" dirty="0">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4</a:t>
              </a:r>
              <a:endParaRPr lang="en-US" altLang="en-US" sz="2400" dirty="0">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3</a:t>
              </a:r>
              <a:endParaRPr lang="en-US" altLang="en-US" sz="2400" dirty="0">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2</a:t>
              </a:r>
              <a:endParaRPr lang="en-US" altLang="en-US" sz="2400" dirty="0">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1</a:t>
              </a:r>
              <a:endParaRPr lang="en-US" altLang="en-US" sz="2400" dirty="0">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gr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45720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7086601" y="5181601"/>
            <a:ext cx="536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eaLnBrk="1" hangingPunct="1">
              <a:spcBef>
                <a:spcPct val="0"/>
              </a:spcBef>
              <a:spcAft>
                <a:spcPts val="1000"/>
              </a:spcAft>
              <a:buClrTx/>
              <a:buSzTx/>
              <a:buNone/>
            </a:pPr>
            <a:r>
              <a:rPr lang="en-US" altLang="en-US" sz="2000" dirty="0">
                <a:latin typeface="Calibri" panose="020F0502020204030204" pitchFamily="34" charset="0"/>
                <a:cs typeface="Calibri" panose="020F0502020204030204" pitchFamily="34" charset="0"/>
              </a:rPr>
              <a:t>0</a:t>
            </a:r>
            <a:endParaRPr lang="en-US" altLang="en-US" sz="2400" dirty="0">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4984779" y="5334000"/>
            <a:ext cx="282547"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6882641" y="5334000"/>
            <a:ext cx="289685"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endParaRPr lang="en-US" sz="2400"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1905000" y="5105400"/>
            <a:ext cx="8382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838" y="158764"/>
            <a:ext cx="2311685" cy="331101"/>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1400088" y="2913892"/>
            <a:ext cx="381000" cy="213360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DC6AA24A-764C-8D4E-A43D-35441E5DFEA9}"/>
              </a:ext>
            </a:extLst>
          </p:cNvPr>
          <p:cNvSpPr txBox="1"/>
          <p:nvPr/>
        </p:nvSpPr>
        <p:spPr>
          <a:xfrm>
            <a:off x="165828" y="3614233"/>
            <a:ext cx="1290145" cy="830997"/>
          </a:xfrm>
          <a:prstGeom prst="rect">
            <a:avLst/>
          </a:prstGeom>
          <a:noFill/>
        </p:spPr>
        <p:txBody>
          <a:bodyPr wrap="square" rtlCol="0" anchor="t">
            <a:spAutoFit/>
          </a:bodyPr>
          <a:lstStyle/>
          <a:p>
            <a:r>
              <a:rPr lang="en-US" sz="2400" b="1" dirty="0">
                <a:latin typeface="Calibri" panose="020F0502020204030204" pitchFamily="34" charset="0"/>
                <a:cs typeface="Calibri" panose="020F0502020204030204" pitchFamily="34" charset="0"/>
              </a:rPr>
              <a:t>Feasible Solution</a:t>
            </a:r>
          </a:p>
        </p:txBody>
      </p:sp>
      <p:sp>
        <p:nvSpPr>
          <p:cNvPr id="60" name="Left Brace 59">
            <a:extLst>
              <a:ext uri="{FF2B5EF4-FFF2-40B4-BE49-F238E27FC236}">
                <a16:creationId xmlns:a16="http://schemas.microsoft.com/office/drawing/2014/main" id="{B7DD8522-62D1-8B49-A7C8-3F82A7B33669}"/>
              </a:ext>
            </a:extLst>
          </p:cNvPr>
          <p:cNvSpPr/>
          <p:nvPr/>
        </p:nvSpPr>
        <p:spPr>
          <a:xfrm>
            <a:off x="1306155" y="1370763"/>
            <a:ext cx="344233" cy="877171"/>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2" name="TextBox 61">
            <a:extLst>
              <a:ext uri="{FF2B5EF4-FFF2-40B4-BE49-F238E27FC236}">
                <a16:creationId xmlns:a16="http://schemas.microsoft.com/office/drawing/2014/main" id="{ACDC13EB-7A24-8743-95AB-8260A1B5A49E}"/>
              </a:ext>
            </a:extLst>
          </p:cNvPr>
          <p:cNvSpPr txBox="1"/>
          <p:nvPr/>
        </p:nvSpPr>
        <p:spPr>
          <a:xfrm>
            <a:off x="219279" y="1605372"/>
            <a:ext cx="1095034" cy="461665"/>
          </a:xfrm>
          <a:prstGeom prst="rect">
            <a:avLst/>
          </a:prstGeom>
          <a:noFill/>
        </p:spPr>
        <p:txBody>
          <a:bodyPr wrap="square" rtlCol="0" anchor="t">
            <a:spAutoFit/>
          </a:bodyPr>
          <a:lstStyle/>
          <a:p>
            <a:r>
              <a:rPr lang="en-US" sz="2400" b="1" dirty="0">
                <a:latin typeface="Calibri" panose="020F0502020204030204" pitchFamily="34" charset="0"/>
                <a:cs typeface="Calibri" panose="020F0502020204030204" pitchFamily="34" charset="0"/>
              </a:rPr>
              <a:t>Why?</a:t>
            </a:r>
          </a:p>
        </p:txBody>
      </p:sp>
      <p:pic>
        <p:nvPicPr>
          <p:cNvPr id="5" name="Picture 4">
            <a:extLst>
              <a:ext uri="{FF2B5EF4-FFF2-40B4-BE49-F238E27FC236}">
                <a16:creationId xmlns:a16="http://schemas.microsoft.com/office/drawing/2014/main" id="{A227341E-5AA7-49F6-97A3-C5932E90E8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72456" y="5164796"/>
            <a:ext cx="8212024" cy="432854"/>
          </a:xfrm>
          <a:prstGeom prst="rect">
            <a:avLst/>
          </a:prstGeom>
        </p:spPr>
      </p:pic>
      <p:sp>
        <p:nvSpPr>
          <p:cNvPr id="6" name="Slide Number Placeholder 5">
            <a:extLst>
              <a:ext uri="{FF2B5EF4-FFF2-40B4-BE49-F238E27FC236}">
                <a16:creationId xmlns:a16="http://schemas.microsoft.com/office/drawing/2014/main" id="{9170419F-5B67-8214-F3A6-2B9F499FFEFB}"/>
              </a:ext>
            </a:extLst>
          </p:cNvPr>
          <p:cNvSpPr>
            <a:spLocks noGrp="1"/>
          </p:cNvSpPr>
          <p:nvPr>
            <p:ph type="sldNum" sz="quarter" idx="12"/>
          </p:nvPr>
        </p:nvSpPr>
        <p:spPr/>
        <p:txBody>
          <a:bodyPr/>
          <a:lstStyle/>
          <a:p>
            <a:fld id="{5A007396-4EF8-4446-A4A3-FA7862915E1A}" type="slidenum">
              <a:rPr lang="en-US" smtClean="0"/>
              <a:t>20</a:t>
            </a:fld>
            <a:endParaRPr lang="en-US" dirty="0"/>
          </a:p>
        </p:txBody>
      </p:sp>
    </p:spTree>
    <p:extLst>
      <p:ext uri="{BB962C8B-B14F-4D97-AF65-F5344CB8AC3E}">
        <p14:creationId xmlns:p14="http://schemas.microsoft.com/office/powerpoint/2010/main" val="28023551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143000" y="304800"/>
            <a:ext cx="8610600" cy="2985433"/>
          </a:xfrm>
          <a:prstGeom prst="rect">
            <a:avLst/>
          </a:prstGeom>
        </p:spPr>
        <p:txBody>
          <a:bodyPr wrap="square">
            <a:spAutoFit/>
          </a:bodyPr>
          <a:lstStyle/>
          <a:p>
            <a:pPr algn="ctr">
              <a:defRPr/>
            </a:pPr>
            <a:r>
              <a:rPr lang="en-US" sz="44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Expect Success</a:t>
            </a:r>
          </a:p>
          <a:p>
            <a:pPr algn="ctr">
              <a:defRPr/>
            </a:pPr>
            <a: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for Results</a:t>
            </a:r>
          </a:p>
          <a:p>
            <a:pPr algn="ctr">
              <a:defRPr/>
            </a:pPr>
            <a:endParaRPr lang="en-US" sz="32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p>
            <a:pPr algn="ctr">
              <a:defRPr/>
            </a:pPr>
            <a:r>
              <a:rPr lang="en-US" sz="2800" b="1"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Thinking Principle 3</a:t>
            </a:r>
          </a:p>
          <a:p>
            <a:pPr algn="ctr">
              <a:defRPr/>
            </a:pPr>
            <a: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 framework to balance </a:t>
            </a:r>
            <a:b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br>
            <a:r>
              <a:rPr lang="en-US" sz="2800" dirty="0">
                <a:solidFill>
                  <a:schemeClr val="tx1">
                    <a:lumMod val="85000"/>
                    <a:lumOff val="15000"/>
                  </a:schemeClr>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needs and feasibility</a:t>
            </a:r>
          </a:p>
        </p:txBody>
      </p:sp>
      <p:sp>
        <p:nvSpPr>
          <p:cNvPr id="2" name="Slide Number Placeholder 1">
            <a:extLst>
              <a:ext uri="{FF2B5EF4-FFF2-40B4-BE49-F238E27FC236}">
                <a16:creationId xmlns:a16="http://schemas.microsoft.com/office/drawing/2014/main" id="{3F0DB137-5CF6-90FF-5CB6-B011C003978A}"/>
              </a:ext>
            </a:extLst>
          </p:cNvPr>
          <p:cNvSpPr>
            <a:spLocks noGrp="1"/>
          </p:cNvSpPr>
          <p:nvPr>
            <p:ph type="sldNum" sz="quarter" idx="12"/>
          </p:nvPr>
        </p:nvSpPr>
        <p:spPr/>
        <p:txBody>
          <a:bodyPr/>
          <a:lstStyle/>
          <a:p>
            <a:fld id="{5A007396-4EF8-4446-A4A3-FA7862915E1A}" type="slidenum">
              <a:rPr lang="en-US" smtClean="0"/>
              <a:t>21</a:t>
            </a:fld>
            <a:endParaRPr lang="en-US" dirty="0"/>
          </a:p>
        </p:txBody>
      </p:sp>
    </p:spTree>
    <p:extLst>
      <p:ext uri="{BB962C8B-B14F-4D97-AF65-F5344CB8AC3E}">
        <p14:creationId xmlns:p14="http://schemas.microsoft.com/office/powerpoint/2010/main" val="1042739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B6FFCF2-11D7-E441-BCAD-282EF5ED82CA}"/>
              </a:ext>
            </a:extLst>
          </p:cNvPr>
          <p:cNvGraphicFramePr>
            <a:graphicFrameLocks noGrp="1"/>
          </p:cNvGraphicFramePr>
          <p:nvPr>
            <p:extLst>
              <p:ext uri="{D42A27DB-BD31-4B8C-83A1-F6EECF244321}">
                <p14:modId xmlns:p14="http://schemas.microsoft.com/office/powerpoint/2010/main" val="346854295"/>
              </p:ext>
            </p:extLst>
          </p:nvPr>
        </p:nvGraphicFramePr>
        <p:xfrm>
          <a:off x="878714" y="1330294"/>
          <a:ext cx="10434569" cy="5132732"/>
        </p:xfrm>
        <a:graphic>
          <a:graphicData uri="http://schemas.openxmlformats.org/drawingml/2006/table">
            <a:tbl>
              <a:tblPr firstRow="1" firstCol="1" bandRow="1">
                <a:tableStyleId>{8799B23B-EC83-4686-B30A-512413B5E67A}</a:tableStyleId>
              </a:tblPr>
              <a:tblGrid>
                <a:gridCol w="2344166">
                  <a:extLst>
                    <a:ext uri="{9D8B030D-6E8A-4147-A177-3AD203B41FA5}">
                      <a16:colId xmlns:a16="http://schemas.microsoft.com/office/drawing/2014/main" val="3741499424"/>
                    </a:ext>
                  </a:extLst>
                </a:gridCol>
                <a:gridCol w="8090403">
                  <a:extLst>
                    <a:ext uri="{9D8B030D-6E8A-4147-A177-3AD203B41FA5}">
                      <a16:colId xmlns:a16="http://schemas.microsoft.com/office/drawing/2014/main" val="1159159981"/>
                    </a:ext>
                  </a:extLst>
                </a:gridCol>
              </a:tblGrid>
              <a:tr h="442985">
                <a:tc>
                  <a:txBody>
                    <a:bodyPr/>
                    <a:lstStyle/>
                    <a:p>
                      <a:pPr marL="0" marR="0" algn="ctr">
                        <a:spcBef>
                          <a:spcPts val="600"/>
                        </a:spcBef>
                        <a:spcAft>
                          <a:spcPts val="600"/>
                        </a:spcAft>
                      </a:pPr>
                      <a:r>
                        <a:rPr lang="en-US" sz="2000" dirty="0">
                          <a:solidFill>
                            <a:schemeClr val="bg1"/>
                          </a:solidFill>
                          <a:effectLst/>
                          <a:latin typeface="Calibri" panose="020F0502020204030204" pitchFamily="34" charset="0"/>
                          <a:cs typeface="Calibri" panose="020F0502020204030204" pitchFamily="34" charset="0"/>
                        </a:rPr>
                        <a:t>Levels</a:t>
                      </a:r>
                      <a:endParaRPr lang="en-US"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820E2E"/>
                    </a:solidFill>
                  </a:tcPr>
                </a:tc>
                <a:tc>
                  <a:txBody>
                    <a:bodyPr/>
                    <a:lstStyle/>
                    <a:p>
                      <a:pPr marL="0" marR="0" algn="ctr">
                        <a:spcBef>
                          <a:spcPts val="600"/>
                        </a:spcBef>
                        <a:spcAft>
                          <a:spcPts val="600"/>
                        </a:spcAft>
                      </a:pPr>
                      <a:r>
                        <a:rPr lang="en-US" sz="2000" dirty="0">
                          <a:solidFill>
                            <a:schemeClr val="bg1"/>
                          </a:solidFill>
                          <a:effectLst/>
                          <a:latin typeface="Calibri" panose="020F0502020204030204" pitchFamily="34" charset="0"/>
                          <a:cs typeface="Calibri" panose="020F0502020204030204" pitchFamily="34" charset="0"/>
                        </a:rPr>
                        <a:t>Focus</a:t>
                      </a:r>
                      <a:endParaRPr lang="en-US"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2133805475"/>
                  </a:ext>
                </a:extLst>
              </a:tr>
              <a:tr h="868425">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1, Reaction</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specific measures of expected reaction to the program as it is revealed and communicated to the stakeholders</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285412057"/>
                  </a:ext>
                </a:extLst>
              </a:tr>
              <a:tr h="1111616">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2, Learning</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specific measures of improvement in knowledge, information, contacts, and skills as the participants and other stakeholders learn how to make the program successful</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25798279"/>
                  </a:ext>
                </a:extLst>
              </a:tr>
              <a:tr h="823195">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3, Application</a:t>
                      </a: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specific measures of actions taken that define success with application and implementation of program</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024034087"/>
                  </a:ext>
                </a:extLst>
              </a:tr>
              <a:tr h="1018086">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4, Impact</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the specific impact measures that will change or improve as a consequence of the program’s implementation</a:t>
                      </a: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17923729"/>
                  </a:ext>
                </a:extLst>
              </a:tr>
              <a:tr h="868425">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Level 5, ROI</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pPr marL="0" marR="0">
                        <a:spcBef>
                          <a:spcPts val="600"/>
                        </a:spcBef>
                        <a:spcAft>
                          <a:spcPts val="600"/>
                        </a:spcAft>
                      </a:pPr>
                      <a:r>
                        <a:rPr lang="en-US" sz="2000" dirty="0">
                          <a:effectLst/>
                          <a:latin typeface="Calibri" panose="020F0502020204030204" pitchFamily="34" charset="0"/>
                          <a:cs typeface="Calibri" panose="020F0502020204030204" pitchFamily="34" charset="0"/>
                        </a:rPr>
                        <a:t>Defines the minimum return on investment from the program, comparing program costs with monetary benefits from the program</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txBody>
                  <a:tcPr marL="72552" marR="72552"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1753958967"/>
                  </a:ext>
                </a:extLst>
              </a:tr>
            </a:tbl>
          </a:graphicData>
        </a:graphic>
      </p:graphicFrame>
      <p:sp>
        <p:nvSpPr>
          <p:cNvPr id="3" name="TextBox 2">
            <a:extLst>
              <a:ext uri="{FF2B5EF4-FFF2-40B4-BE49-F238E27FC236}">
                <a16:creationId xmlns:a16="http://schemas.microsoft.com/office/drawing/2014/main" id="{C4BC8FE7-431A-4620-963D-194BC33F609C}"/>
              </a:ext>
            </a:extLst>
          </p:cNvPr>
          <p:cNvSpPr txBox="1"/>
          <p:nvPr/>
        </p:nvSpPr>
        <p:spPr>
          <a:xfrm>
            <a:off x="1096780" y="346260"/>
            <a:ext cx="999843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latin typeface="+mj-lt"/>
              </a:rPr>
              <a:t>Developing Objectives for Each Level</a:t>
            </a:r>
          </a:p>
        </p:txBody>
      </p:sp>
      <p:sp>
        <p:nvSpPr>
          <p:cNvPr id="2" name="Slide Number Placeholder 1">
            <a:extLst>
              <a:ext uri="{FF2B5EF4-FFF2-40B4-BE49-F238E27FC236}">
                <a16:creationId xmlns:a16="http://schemas.microsoft.com/office/drawing/2014/main" id="{55C0E204-9C1F-2983-6449-003AC0DF8E26}"/>
              </a:ext>
            </a:extLst>
          </p:cNvPr>
          <p:cNvSpPr>
            <a:spLocks noGrp="1"/>
          </p:cNvSpPr>
          <p:nvPr>
            <p:ph type="sldNum" sz="quarter" idx="12"/>
          </p:nvPr>
        </p:nvSpPr>
        <p:spPr/>
        <p:txBody>
          <a:bodyPr/>
          <a:lstStyle/>
          <a:p>
            <a:fld id="{5A007396-4EF8-4446-A4A3-FA7862915E1A}" type="slidenum">
              <a:rPr lang="en-US" smtClean="0"/>
              <a:t>22</a:t>
            </a:fld>
            <a:endParaRPr lang="en-US" dirty="0"/>
          </a:p>
        </p:txBody>
      </p:sp>
    </p:spTree>
    <p:extLst>
      <p:ext uri="{BB962C8B-B14F-4D97-AF65-F5344CB8AC3E}">
        <p14:creationId xmlns:p14="http://schemas.microsoft.com/office/powerpoint/2010/main" val="2301903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192965-7B37-4AC2-ACA8-2898C3992278}"/>
              </a:ext>
            </a:extLst>
          </p:cNvPr>
          <p:cNvSpPr>
            <a:spLocks noGrp="1"/>
          </p:cNvSpPr>
          <p:nvPr>
            <p:ph type="title"/>
          </p:nvPr>
        </p:nvSpPr>
        <p:spPr>
          <a:xfrm>
            <a:off x="2891848" y="533400"/>
            <a:ext cx="9050745" cy="1143000"/>
          </a:xfrm>
        </p:spPr>
        <p:txBody>
          <a:bodyPr anchor="ctr">
            <a:normAutofit/>
          </a:bodyPr>
          <a:lstStyle/>
          <a:p>
            <a:pPr algn="ctr"/>
            <a:r>
              <a:rPr lang="en-US" b="1" dirty="0"/>
              <a:t>Rules for Objectives </a:t>
            </a:r>
          </a:p>
        </p:txBody>
      </p:sp>
      <p:pic>
        <p:nvPicPr>
          <p:cNvPr id="3" name="Picture 2" descr="A picture containing text, sitting, laptop, open&#10;&#10;Description automatically generated">
            <a:extLst>
              <a:ext uri="{FF2B5EF4-FFF2-40B4-BE49-F238E27FC236}">
                <a16:creationId xmlns:a16="http://schemas.microsoft.com/office/drawing/2014/main" id="{24A59F1A-1230-2D45-ACAA-8600305623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3"/>
          <a:stretch/>
        </p:blipFill>
        <p:spPr>
          <a:xfrm>
            <a:off x="20" y="-1"/>
            <a:ext cx="2743200" cy="6856413"/>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p:spPr>
      </p:pic>
      <p:sp>
        <p:nvSpPr>
          <p:cNvPr id="5" name="Content Placeholder 2">
            <a:extLst>
              <a:ext uri="{FF2B5EF4-FFF2-40B4-BE49-F238E27FC236}">
                <a16:creationId xmlns:a16="http://schemas.microsoft.com/office/drawing/2014/main" id="{B24B2299-E92E-4639-ACA5-4E5B0228E108}"/>
              </a:ext>
            </a:extLst>
          </p:cNvPr>
          <p:cNvSpPr>
            <a:spLocks noGrp="1"/>
          </p:cNvSpPr>
          <p:nvPr>
            <p:ph idx="1"/>
          </p:nvPr>
        </p:nvSpPr>
        <p:spPr>
          <a:xfrm>
            <a:off x="2899954" y="1168399"/>
            <a:ext cx="9198685" cy="5594349"/>
          </a:xfrm>
        </p:spPr>
        <p:txBody>
          <a:bodyPr anchor="ctr">
            <a:noAutofit/>
          </a:bodyPr>
          <a:lstStyle/>
          <a:p>
            <a:pPr marL="514350" lvl="0" indent="-514350">
              <a:lnSpc>
                <a:spcPct val="100000"/>
              </a:lnSpc>
              <a:buFont typeface="+mj-lt"/>
              <a:buAutoNum type="arabicPeriod"/>
            </a:pPr>
            <a:r>
              <a:rPr lang="en-US" sz="2000" dirty="0"/>
              <a:t>Must be measurable and represent minimum acceptable performance.</a:t>
            </a:r>
          </a:p>
          <a:p>
            <a:pPr marL="514350" lvl="0" indent="-514350">
              <a:lnSpc>
                <a:spcPct val="100000"/>
              </a:lnSpc>
              <a:buFont typeface="+mj-lt"/>
              <a:buAutoNum type="arabicPeriod"/>
            </a:pPr>
            <a:r>
              <a:rPr lang="en-US" sz="2000" dirty="0"/>
              <a:t>Fewer objectives are better than many objectives.</a:t>
            </a:r>
          </a:p>
          <a:p>
            <a:pPr marL="514350" lvl="0" indent="-514350">
              <a:lnSpc>
                <a:spcPct val="100000"/>
              </a:lnSpc>
              <a:buFont typeface="+mj-lt"/>
              <a:buAutoNum type="arabicPeriod"/>
            </a:pPr>
            <a:r>
              <a:rPr lang="en-US" sz="2000" dirty="0"/>
              <a:t>Involve subject-matter experts and key stakeholders. </a:t>
            </a:r>
          </a:p>
          <a:p>
            <a:pPr marL="514350" lvl="0" indent="-514350">
              <a:lnSpc>
                <a:spcPct val="100000"/>
              </a:lnSpc>
              <a:buFont typeface="+mj-lt"/>
              <a:buAutoNum type="arabicPeriod"/>
            </a:pPr>
            <a:r>
              <a:rPr lang="en-US" sz="2000" dirty="0"/>
              <a:t>Keep them relevant to the situation, program, and key stakeholders.</a:t>
            </a:r>
          </a:p>
          <a:p>
            <a:pPr marL="514350" lvl="0" indent="-514350">
              <a:lnSpc>
                <a:spcPct val="100000"/>
              </a:lnSpc>
              <a:buFont typeface="+mj-lt"/>
              <a:buAutoNum type="arabicPeriod"/>
            </a:pPr>
            <a:r>
              <a:rPr lang="en-US" sz="2000" dirty="0"/>
              <a:t>Create stretch objectives, but make sure they are achievable.</a:t>
            </a:r>
          </a:p>
          <a:p>
            <a:pPr marL="514350" lvl="0" indent="-514350">
              <a:lnSpc>
                <a:spcPct val="100000"/>
              </a:lnSpc>
              <a:buFont typeface="+mj-lt"/>
              <a:buAutoNum type="arabicPeriod" startAt="6"/>
            </a:pPr>
            <a:r>
              <a:rPr lang="en-US" sz="2000" dirty="0"/>
              <a:t>Allow for the flexibility to change as conditions change.</a:t>
            </a:r>
          </a:p>
          <a:p>
            <a:pPr marL="514350" lvl="0" indent="-514350">
              <a:lnSpc>
                <a:spcPct val="100000"/>
              </a:lnSpc>
              <a:buFont typeface="+mj-lt"/>
              <a:buAutoNum type="arabicPeriod" startAt="6"/>
            </a:pPr>
            <a:r>
              <a:rPr lang="en-US" sz="2000" dirty="0"/>
              <a:t>Failure is OK; process improvement is the key.</a:t>
            </a:r>
          </a:p>
          <a:p>
            <a:pPr marL="514350" lvl="0" indent="-514350">
              <a:lnSpc>
                <a:spcPct val="100000"/>
              </a:lnSpc>
              <a:buFont typeface="+mj-lt"/>
              <a:buAutoNum type="arabicPeriod" startAt="6"/>
            </a:pPr>
            <a:r>
              <a:rPr lang="en-US" sz="2000" dirty="0"/>
              <a:t>Objectives are tools for progress, not weapons for performance review.</a:t>
            </a:r>
          </a:p>
          <a:p>
            <a:pPr marL="514350" lvl="0" indent="-514350">
              <a:lnSpc>
                <a:spcPct val="100000"/>
              </a:lnSpc>
              <a:buFont typeface="+mj-lt"/>
              <a:buAutoNum type="arabicPeriod" startAt="6"/>
            </a:pPr>
            <a:r>
              <a:rPr lang="en-US" sz="2000" dirty="0"/>
              <a:t>Most objectives should be time-bound.</a:t>
            </a:r>
          </a:p>
          <a:p>
            <a:pPr marL="514350" lvl="0" indent="-514350">
              <a:lnSpc>
                <a:spcPct val="100000"/>
              </a:lnSpc>
              <a:buFont typeface="+mj-lt"/>
              <a:buAutoNum type="arabicPeriod" startAt="6"/>
            </a:pPr>
            <a:r>
              <a:rPr lang="en-US" sz="2000" dirty="0"/>
              <a:t>Objectives provide the focus for design, development, implementation, and evaluation.</a:t>
            </a:r>
          </a:p>
        </p:txBody>
      </p:sp>
      <p:sp>
        <p:nvSpPr>
          <p:cNvPr id="2" name="Slide Number Placeholder 1">
            <a:extLst>
              <a:ext uri="{FF2B5EF4-FFF2-40B4-BE49-F238E27FC236}">
                <a16:creationId xmlns:a16="http://schemas.microsoft.com/office/drawing/2014/main" id="{7955976D-C146-0713-A760-5CDA06083BF4}"/>
              </a:ext>
            </a:extLst>
          </p:cNvPr>
          <p:cNvSpPr>
            <a:spLocks noGrp="1"/>
          </p:cNvSpPr>
          <p:nvPr>
            <p:ph type="sldNum" sz="quarter" idx="12"/>
          </p:nvPr>
        </p:nvSpPr>
        <p:spPr/>
        <p:txBody>
          <a:bodyPr/>
          <a:lstStyle/>
          <a:p>
            <a:fld id="{5A007396-4EF8-4446-A4A3-FA7862915E1A}" type="slidenum">
              <a:rPr lang="en-US" smtClean="0"/>
              <a:t>23</a:t>
            </a:fld>
            <a:endParaRPr lang="en-US" dirty="0"/>
          </a:p>
        </p:txBody>
      </p:sp>
    </p:spTree>
    <p:extLst>
      <p:ext uri="{BB962C8B-B14F-4D97-AF65-F5344CB8AC3E}">
        <p14:creationId xmlns:p14="http://schemas.microsoft.com/office/powerpoint/2010/main" val="2865116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F423D5-A4C7-4EAC-9DCC-9706E52F3535}"/>
              </a:ext>
            </a:extLst>
          </p:cNvPr>
          <p:cNvSpPr>
            <a:spLocks noGrp="1"/>
          </p:cNvSpPr>
          <p:nvPr>
            <p:ph type="sldNum" sz="quarter" idx="12"/>
          </p:nvPr>
        </p:nvSpPr>
        <p:spPr>
          <a:xfrm>
            <a:off x="9448798" y="647362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07396-4EF8-4446-A4A3-FA7862915E1A}"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Title 4">
            <a:extLst>
              <a:ext uri="{FF2B5EF4-FFF2-40B4-BE49-F238E27FC236}">
                <a16:creationId xmlns:a16="http://schemas.microsoft.com/office/drawing/2014/main" id="{21777D06-4DD1-4E6F-9CB9-E35E86368E45}"/>
              </a:ext>
            </a:extLst>
          </p:cNvPr>
          <p:cNvSpPr txBox="1">
            <a:spLocks noGrp="1"/>
          </p:cNvSpPr>
          <p:nvPr>
            <p:ph type="title"/>
          </p:nvPr>
        </p:nvSpPr>
        <p:spPr>
          <a:xfrm>
            <a:off x="609600" y="1182637"/>
            <a:ext cx="10972800" cy="400110"/>
          </a:xfrm>
          <a:prstGeom prst="rect">
            <a:avLst/>
          </a:prstGeom>
          <a:noFill/>
        </p:spPr>
        <p:txBody>
          <a:bodyPr wrap="square" rtlCol="0">
            <a:spAutoFit/>
          </a:bodyPr>
          <a:lstStyle/>
          <a:p>
            <a:pPr algn="l">
              <a:lnSpc>
                <a:spcPct val="100000"/>
              </a:lnSpc>
            </a:pPr>
            <a:r>
              <a:rPr lang="en-US" sz="2000" b="0" dirty="0"/>
              <a:t>After completing this engagement, participants should:</a:t>
            </a:r>
            <a:endParaRPr lang="en-US" sz="2000" b="0" dirty="0">
              <a:solidFill>
                <a:schemeClr val="bg1"/>
              </a:solidFill>
            </a:endParaRPr>
          </a:p>
        </p:txBody>
      </p:sp>
      <p:sp>
        <p:nvSpPr>
          <p:cNvPr id="6" name="Title 1">
            <a:extLst>
              <a:ext uri="{FF2B5EF4-FFF2-40B4-BE49-F238E27FC236}">
                <a16:creationId xmlns:a16="http://schemas.microsoft.com/office/drawing/2014/main" id="{28CEAF92-D7DB-432B-AA9A-384387CE8F8E}"/>
              </a:ext>
            </a:extLst>
          </p:cNvPr>
          <p:cNvSpPr txBox="1">
            <a:spLocks/>
          </p:cNvSpPr>
          <p:nvPr/>
        </p:nvSpPr>
        <p:spPr>
          <a:xfrm>
            <a:off x="609598" y="281513"/>
            <a:ext cx="10972800" cy="7979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Light" panose="020F0302020204030204" pitchFamily="34" charset="0"/>
                <a:ea typeface="+mj-ea"/>
                <a:cs typeface="Calibri Light" panose="020F0302020204030204" pitchFamily="34" charset="0"/>
              </a:rPr>
              <a:t>Matching Evaluation Levels with Objectives</a:t>
            </a:r>
          </a:p>
        </p:txBody>
      </p:sp>
      <p:graphicFrame>
        <p:nvGraphicFramePr>
          <p:cNvPr id="7" name="Table 7">
            <a:extLst>
              <a:ext uri="{FF2B5EF4-FFF2-40B4-BE49-F238E27FC236}">
                <a16:creationId xmlns:a16="http://schemas.microsoft.com/office/drawing/2014/main" id="{CFA7E62B-245C-46C9-980B-5532B748B0F6}"/>
              </a:ext>
            </a:extLst>
          </p:cNvPr>
          <p:cNvGraphicFramePr>
            <a:graphicFrameLocks noGrp="1"/>
          </p:cNvGraphicFramePr>
          <p:nvPr>
            <p:extLst>
              <p:ext uri="{D42A27DB-BD31-4B8C-83A1-F6EECF244321}">
                <p14:modId xmlns:p14="http://schemas.microsoft.com/office/powerpoint/2010/main" val="3192496601"/>
              </p:ext>
            </p:extLst>
          </p:nvPr>
        </p:nvGraphicFramePr>
        <p:xfrm>
          <a:off x="609598" y="1607864"/>
          <a:ext cx="10972800" cy="3053757"/>
        </p:xfrm>
        <a:graphic>
          <a:graphicData uri="http://schemas.openxmlformats.org/drawingml/2006/table">
            <a:tbl>
              <a:tblPr bandRow="1">
                <a:tableStyleId>{7E9639D4-E3E2-4D34-9284-5A2195B3D0D7}</a:tableStyleId>
              </a:tblPr>
              <a:tblGrid>
                <a:gridCol w="520559">
                  <a:extLst>
                    <a:ext uri="{9D8B030D-6E8A-4147-A177-3AD203B41FA5}">
                      <a16:colId xmlns:a16="http://schemas.microsoft.com/office/drawing/2014/main" val="2347065706"/>
                    </a:ext>
                  </a:extLst>
                </a:gridCol>
                <a:gridCol w="9738368">
                  <a:extLst>
                    <a:ext uri="{9D8B030D-6E8A-4147-A177-3AD203B41FA5}">
                      <a16:colId xmlns:a16="http://schemas.microsoft.com/office/drawing/2014/main" val="475469835"/>
                    </a:ext>
                  </a:extLst>
                </a:gridCol>
                <a:gridCol w="713873">
                  <a:extLst>
                    <a:ext uri="{9D8B030D-6E8A-4147-A177-3AD203B41FA5}">
                      <a16:colId xmlns:a16="http://schemas.microsoft.com/office/drawing/2014/main" val="3915000920"/>
                    </a:ext>
                  </a:extLst>
                </a:gridCol>
              </a:tblGrid>
              <a:tr h="436251">
                <a:tc>
                  <a:txBody>
                    <a:bodyPr/>
                    <a:lstStyle/>
                    <a:p>
                      <a:r>
                        <a:rPr lang="en-US" sz="2000" dirty="0"/>
                        <a:t>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Decrease complaints by 20% in one year. </a:t>
                      </a:r>
                    </a:p>
                  </a:txBody>
                  <a:tcPr anchor="ctr"/>
                </a:tc>
                <a:tc>
                  <a:txBody>
                    <a:bodyPr/>
                    <a:lstStyle/>
                    <a:p>
                      <a:pPr algn="ctr"/>
                      <a:endParaRPr lang="en-US" sz="2000" b="1" dirty="0">
                        <a:solidFill>
                          <a:srgbClr val="820E2E"/>
                        </a:solidFill>
                      </a:endParaRPr>
                    </a:p>
                  </a:txBody>
                  <a:tcPr anchor="ctr"/>
                </a:tc>
                <a:extLst>
                  <a:ext uri="{0D108BD9-81ED-4DB2-BD59-A6C34878D82A}">
                    <a16:rowId xmlns:a16="http://schemas.microsoft.com/office/drawing/2014/main" val="4217052065"/>
                  </a:ext>
                </a:extLst>
              </a:tr>
              <a:tr h="436251">
                <a:tc>
                  <a:txBody>
                    <a:bodyPr/>
                    <a:lstStyle/>
                    <a:p>
                      <a:r>
                        <a:rPr lang="en-US" sz="2000" dirty="0"/>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Use recognition skills to improve employee retention.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nchor="ctr"/>
                </a:tc>
                <a:extLst>
                  <a:ext uri="{0D108BD9-81ED-4DB2-BD59-A6C34878D82A}">
                    <a16:rowId xmlns:a16="http://schemas.microsoft.com/office/drawing/2014/main" val="762596547"/>
                  </a:ext>
                </a:extLst>
              </a:tr>
              <a:tr h="436251">
                <a:tc>
                  <a:txBody>
                    <a:bodyPr/>
                    <a:lstStyle/>
                    <a:p>
                      <a:r>
                        <a:rPr lang="en-US" sz="2000" dirty="0"/>
                        <a: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Score an average of 70% or better on “How to Give Feedback.”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nchor="ctr"/>
                </a:tc>
                <a:extLst>
                  <a:ext uri="{0D108BD9-81ED-4DB2-BD59-A6C34878D82A}">
                    <a16:rowId xmlns:a16="http://schemas.microsoft.com/office/drawing/2014/main" val="3834633750"/>
                  </a:ext>
                </a:extLst>
              </a:tr>
              <a:tr h="436251">
                <a:tc>
                  <a:txBody>
                    <a:bodyPr/>
                    <a:lstStyle/>
                    <a:p>
                      <a:r>
                        <a:rPr lang="en-US" sz="2000" dirty="0"/>
                        <a:t>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dk1"/>
                          </a:solidFill>
                          <a:effectLst/>
                        </a:rPr>
                        <a:t>Decrease the amount of time required to complete project.</a:t>
                      </a:r>
                      <a:endParaRPr lang="en-US" sz="2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nchor="ctr"/>
                </a:tc>
                <a:extLst>
                  <a:ext uri="{0D108BD9-81ED-4DB2-BD59-A6C34878D82A}">
                    <a16:rowId xmlns:a16="http://schemas.microsoft.com/office/drawing/2014/main" val="3718154931"/>
                  </a:ext>
                </a:extLst>
              </a:tr>
              <a:tr h="436251">
                <a:tc>
                  <a:txBody>
                    <a:bodyPr/>
                    <a:lstStyle/>
                    <a:p>
                      <a:r>
                        <a:rPr lang="en-US" sz="2000" dirty="0"/>
                        <a:t>5.</a:t>
                      </a:r>
                    </a:p>
                  </a:txBody>
                  <a:tcPr anchor="ctr"/>
                </a:tc>
                <a:tc>
                  <a:txBody>
                    <a:bodyPr/>
                    <a:lstStyle/>
                    <a:p>
                      <a:pPr marL="0" marR="0" algn="l">
                        <a:spcBef>
                          <a:spcPts val="0"/>
                        </a:spcBef>
                        <a:spcAft>
                          <a:spcPts val="0"/>
                        </a:spcAft>
                      </a:pPr>
                      <a:r>
                        <a:rPr lang="en-US" sz="2000" dirty="0">
                          <a:solidFill>
                            <a:srgbClr val="000000"/>
                          </a:solidFill>
                          <a:effectLst/>
                        </a:rPr>
                        <a:t>Perceive the program to be relevant to my job situation (4.5 out of 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nchor="ctr"/>
                </a:tc>
                <a:extLst>
                  <a:ext uri="{0D108BD9-81ED-4DB2-BD59-A6C34878D82A}">
                    <a16:rowId xmlns:a16="http://schemas.microsoft.com/office/drawing/2014/main" val="2105993937"/>
                  </a:ext>
                </a:extLst>
              </a:tr>
              <a:tr h="436251">
                <a:tc>
                  <a:txBody>
                    <a:bodyPr/>
                    <a:lstStyle/>
                    <a:p>
                      <a:r>
                        <a:rPr lang="en-US" sz="2000" dirty="0"/>
                        <a:t>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Achieve a 20% ROI one year after implementation of remote work.</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nchor="ctr"/>
                </a:tc>
                <a:extLst>
                  <a:ext uri="{0D108BD9-81ED-4DB2-BD59-A6C34878D82A}">
                    <a16:rowId xmlns:a16="http://schemas.microsoft.com/office/drawing/2014/main" val="3173256689"/>
                  </a:ext>
                </a:extLst>
              </a:tr>
              <a:tr h="436251">
                <a:tc>
                  <a:txBody>
                    <a:bodyPr/>
                    <a:lstStyle/>
                    <a:p>
                      <a:r>
                        <a:rPr lang="en-US" sz="2000" dirty="0"/>
                        <a:t>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Conduct a proper investigation using the seven-step process in 95% of complaint situations.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anchor="ctr"/>
                </a:tc>
                <a:extLst>
                  <a:ext uri="{0D108BD9-81ED-4DB2-BD59-A6C34878D82A}">
                    <a16:rowId xmlns:a16="http://schemas.microsoft.com/office/drawing/2014/main" val="3411245596"/>
                  </a:ext>
                </a:extLst>
              </a:tr>
            </a:tbl>
          </a:graphicData>
        </a:graphic>
      </p:graphicFrame>
      <p:sp>
        <p:nvSpPr>
          <p:cNvPr id="2" name="TextBox 1">
            <a:extLst>
              <a:ext uri="{FF2B5EF4-FFF2-40B4-BE49-F238E27FC236}">
                <a16:creationId xmlns:a16="http://schemas.microsoft.com/office/drawing/2014/main" id="{95DC2372-D176-8C73-B948-03E697A06685}"/>
              </a:ext>
            </a:extLst>
          </p:cNvPr>
          <p:cNvSpPr txBox="1"/>
          <p:nvPr/>
        </p:nvSpPr>
        <p:spPr>
          <a:xfrm>
            <a:off x="643465" y="5570264"/>
            <a:ext cx="109728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820E2E"/>
                </a:solidFill>
                <a:effectLst/>
                <a:uLnTx/>
                <a:uFillTx/>
                <a:latin typeface="Calibri"/>
                <a:ea typeface="+mn-ea"/>
                <a:cs typeface="+mn-cs"/>
              </a:rPr>
              <a:t>1 = Reaction          2 = Learning          3 = Application          4 = Impact          5 = ROI</a:t>
            </a:r>
          </a:p>
        </p:txBody>
      </p:sp>
      <p:sp>
        <p:nvSpPr>
          <p:cNvPr id="18" name="TextBox 17">
            <a:extLst>
              <a:ext uri="{FF2B5EF4-FFF2-40B4-BE49-F238E27FC236}">
                <a16:creationId xmlns:a16="http://schemas.microsoft.com/office/drawing/2014/main" id="{F55075D7-C252-FFD1-DE9E-8EB2D179935D}"/>
              </a:ext>
            </a:extLst>
          </p:cNvPr>
          <p:cNvSpPr txBox="1"/>
          <p:nvPr/>
        </p:nvSpPr>
        <p:spPr>
          <a:xfrm>
            <a:off x="11090116" y="3393424"/>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1</a:t>
            </a:r>
          </a:p>
        </p:txBody>
      </p:sp>
      <p:sp>
        <p:nvSpPr>
          <p:cNvPr id="19" name="TextBox 18">
            <a:extLst>
              <a:ext uri="{FF2B5EF4-FFF2-40B4-BE49-F238E27FC236}">
                <a16:creationId xmlns:a16="http://schemas.microsoft.com/office/drawing/2014/main" id="{4A84574F-E4E5-3E3B-D60D-160553B435CC}"/>
              </a:ext>
            </a:extLst>
          </p:cNvPr>
          <p:cNvSpPr txBox="1"/>
          <p:nvPr/>
        </p:nvSpPr>
        <p:spPr>
          <a:xfrm>
            <a:off x="11090116" y="2099155"/>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3</a:t>
            </a:r>
          </a:p>
        </p:txBody>
      </p:sp>
      <p:sp>
        <p:nvSpPr>
          <p:cNvPr id="20" name="TextBox 19">
            <a:extLst>
              <a:ext uri="{FF2B5EF4-FFF2-40B4-BE49-F238E27FC236}">
                <a16:creationId xmlns:a16="http://schemas.microsoft.com/office/drawing/2014/main" id="{23A81E6A-5597-78FD-BF3F-EB805E98790F}"/>
              </a:ext>
            </a:extLst>
          </p:cNvPr>
          <p:cNvSpPr txBox="1"/>
          <p:nvPr/>
        </p:nvSpPr>
        <p:spPr>
          <a:xfrm>
            <a:off x="11090116" y="2962001"/>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4</a:t>
            </a:r>
          </a:p>
        </p:txBody>
      </p:sp>
      <p:sp>
        <p:nvSpPr>
          <p:cNvPr id="21" name="TextBox 20">
            <a:extLst>
              <a:ext uri="{FF2B5EF4-FFF2-40B4-BE49-F238E27FC236}">
                <a16:creationId xmlns:a16="http://schemas.microsoft.com/office/drawing/2014/main" id="{9DC7E122-730E-5096-ECF0-A7F3FD66C1E9}"/>
              </a:ext>
            </a:extLst>
          </p:cNvPr>
          <p:cNvSpPr txBox="1"/>
          <p:nvPr/>
        </p:nvSpPr>
        <p:spPr>
          <a:xfrm>
            <a:off x="11090116" y="1667732"/>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4</a:t>
            </a:r>
          </a:p>
        </p:txBody>
      </p:sp>
      <p:sp>
        <p:nvSpPr>
          <p:cNvPr id="22" name="TextBox 21">
            <a:extLst>
              <a:ext uri="{FF2B5EF4-FFF2-40B4-BE49-F238E27FC236}">
                <a16:creationId xmlns:a16="http://schemas.microsoft.com/office/drawing/2014/main" id="{9E29CA7D-C9FF-5A18-273C-C8420FEC36E4}"/>
              </a:ext>
            </a:extLst>
          </p:cNvPr>
          <p:cNvSpPr txBox="1"/>
          <p:nvPr/>
        </p:nvSpPr>
        <p:spPr>
          <a:xfrm>
            <a:off x="11090116" y="3824847"/>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5</a:t>
            </a:r>
          </a:p>
        </p:txBody>
      </p:sp>
      <p:sp>
        <p:nvSpPr>
          <p:cNvPr id="23" name="TextBox 22">
            <a:extLst>
              <a:ext uri="{FF2B5EF4-FFF2-40B4-BE49-F238E27FC236}">
                <a16:creationId xmlns:a16="http://schemas.microsoft.com/office/drawing/2014/main" id="{85C2C6E1-31E0-104E-D32A-6066DE244C99}"/>
              </a:ext>
            </a:extLst>
          </p:cNvPr>
          <p:cNvSpPr txBox="1"/>
          <p:nvPr/>
        </p:nvSpPr>
        <p:spPr>
          <a:xfrm>
            <a:off x="11090116" y="4256270"/>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3</a:t>
            </a:r>
          </a:p>
        </p:txBody>
      </p:sp>
      <p:sp>
        <p:nvSpPr>
          <p:cNvPr id="25" name="TextBox 24">
            <a:extLst>
              <a:ext uri="{FF2B5EF4-FFF2-40B4-BE49-F238E27FC236}">
                <a16:creationId xmlns:a16="http://schemas.microsoft.com/office/drawing/2014/main" id="{8E1CD797-E174-EE1D-9E17-FAE452A72F75}"/>
              </a:ext>
            </a:extLst>
          </p:cNvPr>
          <p:cNvSpPr txBox="1"/>
          <p:nvPr/>
        </p:nvSpPr>
        <p:spPr>
          <a:xfrm>
            <a:off x="11090116" y="2530578"/>
            <a:ext cx="3597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70C0"/>
                </a:solidFill>
                <a:latin typeface="Calibri" panose="020F0502020204030204" pitchFamily="34" charset="0"/>
                <a:ea typeface="+mn-ea"/>
                <a:cs typeface="Calibri" panose="020F0502020204030204" pitchFamily="34" charset="0"/>
              </a:rPr>
              <a:t>2</a:t>
            </a:r>
            <a:endPar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7685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E6C43-92C0-D04E-9612-D348647C84C3}"/>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983CE07C-D7CF-1C40-AED2-D37BD95F7D51}"/>
              </a:ext>
            </a:extLst>
          </p:cNvPr>
          <p:cNvSpPr>
            <a:spLocks noGrp="1"/>
          </p:cNvSpPr>
          <p:nvPr>
            <p:ph type="sldNum" sz="quarter" idx="10"/>
          </p:nvPr>
        </p:nvSpPr>
        <p:spPr/>
        <p:txBody>
          <a:bodyPr/>
          <a:lstStyle/>
          <a:p>
            <a:pPr>
              <a:defRPr/>
            </a:pPr>
            <a:fld id="{F95804EA-1818-479F-A180-8D42F27C5E68}" type="slidenum">
              <a:rPr lang="en-US" smtClean="0"/>
              <a:pPr>
                <a:defRPr/>
              </a:pPr>
              <a:t>25</a:t>
            </a:fld>
            <a:endParaRPr lang="en-US" dirty="0"/>
          </a:p>
        </p:txBody>
      </p:sp>
      <p:pic>
        <p:nvPicPr>
          <p:cNvPr id="5" name="Picture 4">
            <a:extLst>
              <a:ext uri="{FF2B5EF4-FFF2-40B4-BE49-F238E27FC236}">
                <a16:creationId xmlns:a16="http://schemas.microsoft.com/office/drawing/2014/main" id="{B1965550-0EE7-0249-82DA-8D858FEE27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6864456"/>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09600" y="2895600"/>
            <a:ext cx="5943600" cy="3293209"/>
          </a:xfrm>
          <a:prstGeom prst="rect">
            <a:avLst/>
          </a:prstGeom>
        </p:spPr>
        <p:txBody>
          <a:bodyPr wrap="square">
            <a:spAutoFit/>
          </a:bodyPr>
          <a:lstStyle/>
          <a:p>
            <a:pPr algn="ctr">
              <a:defRPr/>
            </a:pPr>
            <a:r>
              <a:rPr lang="en-US" sz="48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Make it Stick</a:t>
            </a:r>
          </a:p>
          <a:p>
            <a:pPr algn="ctr">
              <a:defRPr/>
            </a:pPr>
            <a: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for Application and Impact</a:t>
            </a:r>
          </a:p>
          <a:p>
            <a:pPr algn="ctr">
              <a:defRPr/>
            </a:pPr>
            <a:endParaRPr lang="en-US" sz="32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p>
            <a:pPr algn="ctr">
              <a:defRPr/>
            </a:pPr>
            <a:r>
              <a:rPr lang="en-US" sz="32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Thinking Principle 5</a:t>
            </a:r>
          </a:p>
          <a:p>
            <a:pPr algn="ctr">
              <a:defRPr/>
            </a:pPr>
            <a: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 culture that fosters exploration </a:t>
            </a:r>
            <a:b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br>
            <a:r>
              <a:rPr lang="en-US" sz="32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and experimentation</a:t>
            </a:r>
            <a:endParaRPr lang="en-US" sz="4000" b="1" dirty="0">
              <a:solidFill>
                <a:schemeClr val="bg1"/>
              </a:solidFill>
              <a:effectLst>
                <a:outerShdw blurRad="38100" dist="38100" dir="2700000" algn="tl">
                  <a:srgbClr val="FFFFFF"/>
                </a:outerShdw>
              </a:effectLst>
              <a:latin typeface="Calibri" panose="020F0502020204030204" pitchFamily="34" charset="0"/>
              <a:ea typeface="ＭＳ Ｐゴシック" pitchFamily="34" charset="-128"/>
              <a:cs typeface="Calibri" panose="020F0502020204030204" pitchFamily="34" charset="0"/>
            </a:endParaRPr>
          </a:p>
        </p:txBody>
      </p:sp>
      <p:sp>
        <p:nvSpPr>
          <p:cNvPr id="3" name="Slide Number Placeholder 2">
            <a:extLst>
              <a:ext uri="{FF2B5EF4-FFF2-40B4-BE49-F238E27FC236}">
                <a16:creationId xmlns:a16="http://schemas.microsoft.com/office/drawing/2014/main" id="{D85F7C4C-88D1-8321-A032-578023CF9377}"/>
              </a:ext>
            </a:extLst>
          </p:cNvPr>
          <p:cNvSpPr>
            <a:spLocks noGrp="1"/>
          </p:cNvSpPr>
          <p:nvPr>
            <p:ph type="sldNum" sz="quarter" idx="12"/>
          </p:nvPr>
        </p:nvSpPr>
        <p:spPr/>
        <p:txBody>
          <a:bodyPr/>
          <a:lstStyle/>
          <a:p>
            <a:fld id="{5A007396-4EF8-4446-A4A3-FA7862915E1A}" type="slidenum">
              <a:rPr lang="en-US" smtClean="0"/>
              <a:t>26</a:t>
            </a:fld>
            <a:endParaRPr lang="en-US" dirty="0"/>
          </a:p>
        </p:txBody>
      </p:sp>
    </p:spTree>
    <p:extLst>
      <p:ext uri="{BB962C8B-B14F-4D97-AF65-F5344CB8AC3E}">
        <p14:creationId xmlns:p14="http://schemas.microsoft.com/office/powerpoint/2010/main" val="4254181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609982" y="5632227"/>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9" name="Subtitle 2"/>
          <p:cNvSpPr txBox="1">
            <a:spLocks/>
          </p:cNvSpPr>
          <p:nvPr/>
        </p:nvSpPr>
        <p:spPr>
          <a:xfrm>
            <a:off x="1343472" y="319314"/>
            <a:ext cx="9505056" cy="838200"/>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a:ln>
                  <a:noFill/>
                </a:ln>
                <a:solidFill>
                  <a:prstClr val="black"/>
                </a:solidFill>
                <a:effectLst/>
                <a:uLnTx/>
                <a:uFillTx/>
                <a:latin typeface="Calibri Light" panose="020F0302020204030204"/>
                <a:ea typeface="+mn-ea"/>
                <a:cs typeface="+mn-cs"/>
              </a:rPr>
              <a:t>Data Collection Methods</a:t>
            </a:r>
          </a:p>
        </p:txBody>
      </p:sp>
      <p:sp>
        <p:nvSpPr>
          <p:cNvPr id="6" name="Rectangle 5">
            <a:extLst>
              <a:ext uri="{FF2B5EF4-FFF2-40B4-BE49-F238E27FC236}">
                <a16:creationId xmlns:a16="http://schemas.microsoft.com/office/drawing/2014/main" id="{AD334A11-9D33-4CC1-A596-80A69D78CBD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FF9898A2-03DF-914B-940B-0349F79670E6}"/>
              </a:ext>
            </a:extLst>
          </p:cNvPr>
          <p:cNvGraphicFramePr>
            <a:graphicFrameLocks/>
          </p:cNvGraphicFramePr>
          <p:nvPr/>
        </p:nvGraphicFramePr>
        <p:xfrm>
          <a:off x="497935" y="1157514"/>
          <a:ext cx="11196129"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1">
            <a:extLst>
              <a:ext uri="{FF2B5EF4-FFF2-40B4-BE49-F238E27FC236}">
                <a16:creationId xmlns:a16="http://schemas.microsoft.com/office/drawing/2014/main" id="{E98273AC-79E8-0542-B84F-FEF2A8CF269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823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8400" y="629576"/>
            <a:ext cx="7315200" cy="1743922"/>
          </a:xfrm>
        </p:spPr>
        <p:txBody>
          <a:bodyPr vert="horz" lIns="91440" tIns="45720" rIns="91440" bIns="45720" rtlCol="0" anchor="ctr">
            <a:normAutofit/>
          </a:bodyPr>
          <a:lstStyle/>
          <a:p>
            <a:pPr algn="ctr"/>
            <a:r>
              <a:rPr lang="en-US" sz="54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Make it Credible</a:t>
            </a:r>
            <a:br>
              <a:rPr lang="en-US" sz="54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br>
            <a:r>
              <a:rPr lang="en-US" sz="3200"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Measure Results and Calculate ROI</a:t>
            </a:r>
            <a:endParaRPr lang="en-US" sz="3200" dirty="0">
              <a:latin typeface="Calibri" panose="020F0502020204030204" pitchFamily="34" charset="0"/>
              <a:ea typeface="Arial Narrow" charset="0"/>
              <a:cs typeface="Calibri" panose="020F0502020204030204" pitchFamily="34" charset="0"/>
            </a:endParaRPr>
          </a:p>
        </p:txBody>
      </p:sp>
      <p:sp>
        <p:nvSpPr>
          <p:cNvPr id="3" name="Slide Number Placeholder 1">
            <a:extLst>
              <a:ext uri="{FF2B5EF4-FFF2-40B4-BE49-F238E27FC236}">
                <a16:creationId xmlns:a16="http://schemas.microsoft.com/office/drawing/2014/main" id="{710F3210-6AC0-4C4D-938B-A8CCF9F29FAE}"/>
              </a:ext>
            </a:extLst>
          </p:cNvPr>
          <p:cNvSpPr txBox="1">
            <a:spLocks/>
          </p:cNvSpPr>
          <p:nvPr/>
        </p:nvSpPr>
        <p:spPr>
          <a:xfrm>
            <a:off x="9448800" y="6477462"/>
            <a:ext cx="2743200"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8FAE547-70CE-0F40-8A9C-862AFD0C3D1D}" type="slidenum">
              <a:rPr lang="en-US" sz="1200" smtClean="0">
                <a:solidFill>
                  <a:schemeClr val="bg1"/>
                </a:solidFill>
              </a:rPr>
              <a:pPr algn="r"/>
              <a:t>28</a:t>
            </a:fld>
            <a:endParaRPr lang="en-US" sz="1200" dirty="0">
              <a:solidFill>
                <a:schemeClr val="bg1"/>
              </a:solidFill>
            </a:endParaRPr>
          </a:p>
        </p:txBody>
      </p:sp>
      <p:sp>
        <p:nvSpPr>
          <p:cNvPr id="6" name="Rectangle 5">
            <a:extLst>
              <a:ext uri="{FF2B5EF4-FFF2-40B4-BE49-F238E27FC236}">
                <a16:creationId xmlns:a16="http://schemas.microsoft.com/office/drawing/2014/main" id="{64DF03C0-ED70-254C-9734-05CD255BFC58}"/>
              </a:ext>
            </a:extLst>
          </p:cNvPr>
          <p:cNvSpPr/>
          <p:nvPr/>
        </p:nvSpPr>
        <p:spPr>
          <a:xfrm>
            <a:off x="685800" y="2545511"/>
            <a:ext cx="5715000" cy="1938992"/>
          </a:xfrm>
          <a:prstGeom prst="rect">
            <a:avLst/>
          </a:prstGeom>
          <a:solidFill>
            <a:schemeClr val="bg1">
              <a:alpha val="64000"/>
            </a:schemeClr>
          </a:solidFill>
          <a:effectLst>
            <a:softEdge rad="63500"/>
          </a:effectLst>
        </p:spPr>
        <p:txBody>
          <a:bodyPr wrap="square">
            <a:spAutoFit/>
          </a:bodyPr>
          <a:lstStyle/>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Isolating the effects of the program</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Converting Impact data to money</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Identifying intangible benefits</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Tabulating cost of the program</a:t>
            </a:r>
          </a:p>
          <a:p>
            <a:pPr marL="285750" indent="-285750">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Calculating ROI</a:t>
            </a:r>
            <a:endParaRPr lang="en-US" sz="2400" dirty="0"/>
          </a:p>
        </p:txBody>
      </p:sp>
      <p:sp>
        <p:nvSpPr>
          <p:cNvPr id="4" name="Rectangle 3">
            <a:extLst>
              <a:ext uri="{FF2B5EF4-FFF2-40B4-BE49-F238E27FC236}">
                <a16:creationId xmlns:a16="http://schemas.microsoft.com/office/drawing/2014/main" id="{8BE5B7B3-EB85-144F-8440-72649A653200}"/>
              </a:ext>
            </a:extLst>
          </p:cNvPr>
          <p:cNvSpPr/>
          <p:nvPr/>
        </p:nvSpPr>
        <p:spPr>
          <a:xfrm>
            <a:off x="3771900" y="5274317"/>
            <a:ext cx="4648200" cy="954107"/>
          </a:xfrm>
          <a:prstGeom prst="rect">
            <a:avLst/>
          </a:prstGeom>
          <a:solidFill>
            <a:schemeClr val="bg1">
              <a:alpha val="67000"/>
            </a:schemeClr>
          </a:solidFill>
        </p:spPr>
        <p:txBody>
          <a:bodyPr wrap="square">
            <a:spAutoFit/>
          </a:bodyPr>
          <a:lstStyle/>
          <a:p>
            <a:pPr algn="ctr"/>
            <a:r>
              <a:rPr lang="en-US" sz="2800" b="1" dirty="0">
                <a:latin typeface="Calibri" panose="020F0502020204030204" pitchFamily="34" charset="0"/>
                <a:ea typeface="Arial Narrow" charset="0"/>
                <a:cs typeface="Calibri" panose="020F0502020204030204" pitchFamily="34" charset="0"/>
              </a:rPr>
              <a:t>Design Thinking Principle</a:t>
            </a:r>
            <a:br>
              <a:rPr lang="en-US" sz="2800" b="1" dirty="0">
                <a:latin typeface="Calibri" panose="020F0502020204030204" pitchFamily="34" charset="0"/>
                <a:ea typeface="Arial Narrow" charset="0"/>
                <a:cs typeface="Calibri" panose="020F0502020204030204" pitchFamily="34" charset="0"/>
              </a:rPr>
            </a:br>
            <a:r>
              <a:rPr lang="en-US" sz="2800" dirty="0">
                <a:latin typeface="Calibri" panose="020F0502020204030204" pitchFamily="34" charset="0"/>
                <a:ea typeface="Arial Narrow" charset="0"/>
                <a:cs typeface="Calibri" panose="020F0502020204030204" pitchFamily="34" charset="0"/>
              </a:rPr>
              <a:t>A fixed process and a tool kit</a:t>
            </a:r>
            <a:endParaRPr lang="en-US" sz="2800" dirty="0"/>
          </a:p>
        </p:txBody>
      </p:sp>
      <p:sp>
        <p:nvSpPr>
          <p:cNvPr id="5" name="Slide Number Placeholder 4">
            <a:extLst>
              <a:ext uri="{FF2B5EF4-FFF2-40B4-BE49-F238E27FC236}">
                <a16:creationId xmlns:a16="http://schemas.microsoft.com/office/drawing/2014/main" id="{EABD293A-2C91-0AF7-0FD5-38FA1A46DBA8}"/>
              </a:ext>
            </a:extLst>
          </p:cNvPr>
          <p:cNvSpPr>
            <a:spLocks noGrp="1"/>
          </p:cNvSpPr>
          <p:nvPr>
            <p:ph type="sldNum" sz="quarter" idx="12"/>
          </p:nvPr>
        </p:nvSpPr>
        <p:spPr/>
        <p:txBody>
          <a:bodyPr/>
          <a:lstStyle/>
          <a:p>
            <a:fld id="{5A007396-4EF8-4446-A4A3-FA7862915E1A}" type="slidenum">
              <a:rPr lang="en-US" smtClean="0"/>
              <a:t>28</a:t>
            </a:fld>
            <a:endParaRPr lang="en-US" dirty="0"/>
          </a:p>
        </p:txBody>
      </p:sp>
    </p:spTree>
    <p:extLst>
      <p:ext uri="{BB962C8B-B14F-4D97-AF65-F5344CB8AC3E}">
        <p14:creationId xmlns:p14="http://schemas.microsoft.com/office/powerpoint/2010/main" val="4173792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613158" y="5666934"/>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9" name="Subtitle 2"/>
          <p:cNvSpPr txBox="1">
            <a:spLocks/>
          </p:cNvSpPr>
          <p:nvPr/>
        </p:nvSpPr>
        <p:spPr>
          <a:xfrm>
            <a:off x="839416" y="319315"/>
            <a:ext cx="10611056" cy="94944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dirty="0">
                <a:ln>
                  <a:noFill/>
                </a:ln>
                <a:solidFill>
                  <a:prstClr val="black"/>
                </a:solidFill>
                <a:effectLst/>
                <a:uLnTx/>
                <a:uFillTx/>
                <a:latin typeface="Calibri Light" panose="020F0302020204030204"/>
                <a:ea typeface="+mn-ea"/>
                <a:cs typeface="+mn-cs"/>
              </a:rPr>
              <a:t>Isolation Methods</a:t>
            </a:r>
          </a:p>
        </p:txBody>
      </p:sp>
      <p:sp>
        <p:nvSpPr>
          <p:cNvPr id="6" name="Rectangle 5">
            <a:extLst>
              <a:ext uri="{FF2B5EF4-FFF2-40B4-BE49-F238E27FC236}">
                <a16:creationId xmlns:a16="http://schemas.microsoft.com/office/drawing/2014/main" id="{AD334A11-9D33-4CC1-A596-80A69D78CBD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CAE1F5D0-94A6-464C-A7D8-2130CD358EEB}"/>
              </a:ext>
            </a:extLst>
          </p:cNvPr>
          <p:cNvGraphicFramePr/>
          <p:nvPr/>
        </p:nvGraphicFramePr>
        <p:xfrm>
          <a:off x="1343472" y="1370585"/>
          <a:ext cx="9505055" cy="4296349"/>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4">
            <a:extLst>
              <a:ext uri="{FF2B5EF4-FFF2-40B4-BE49-F238E27FC236}">
                <a16:creationId xmlns:a16="http://schemas.microsoft.com/office/drawing/2014/main" id="{25C58EBA-ED11-8243-BAB0-69CCA1DEB5A4}"/>
              </a:ext>
            </a:extLst>
          </p:cNvPr>
          <p:cNvSpPr>
            <a:spLocks noGrp="1"/>
          </p:cNvSpPr>
          <p:nvPr>
            <p:ph type="sldNum" sz="quarter" idx="12"/>
          </p:nvPr>
        </p:nvSpPr>
        <p:spPr>
          <a:xfrm>
            <a:off x="9448780" y="6492865"/>
            <a:ext cx="2743200"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29</a:t>
            </a:fld>
            <a:endPar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0" name="Graphic 9" descr="Checkmark">
            <a:extLst>
              <a:ext uri="{FF2B5EF4-FFF2-40B4-BE49-F238E27FC236}">
                <a16:creationId xmlns:a16="http://schemas.microsoft.com/office/drawing/2014/main" id="{AF12BE72-CD78-1846-815B-11A4892173D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7325" y="4169223"/>
            <a:ext cx="517072" cy="517072"/>
          </a:xfrm>
          <a:prstGeom prst="rect">
            <a:avLst/>
          </a:prstGeom>
        </p:spPr>
      </p:pic>
      <p:pic>
        <p:nvPicPr>
          <p:cNvPr id="12" name="Graphic 11" descr="Checkmark">
            <a:extLst>
              <a:ext uri="{FF2B5EF4-FFF2-40B4-BE49-F238E27FC236}">
                <a16:creationId xmlns:a16="http://schemas.microsoft.com/office/drawing/2014/main" id="{97346F56-E3B5-474E-9248-751138F7A06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52586" y="2797624"/>
            <a:ext cx="517072" cy="517072"/>
          </a:xfrm>
          <a:prstGeom prst="rect">
            <a:avLst/>
          </a:prstGeom>
        </p:spPr>
      </p:pic>
      <p:pic>
        <p:nvPicPr>
          <p:cNvPr id="13" name="Graphic 12" descr="Checkmark">
            <a:extLst>
              <a:ext uri="{FF2B5EF4-FFF2-40B4-BE49-F238E27FC236}">
                <a16:creationId xmlns:a16="http://schemas.microsoft.com/office/drawing/2014/main" id="{95795B34-CE51-E848-A3E1-4ED641B3A5E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12609" y="4580159"/>
            <a:ext cx="517072" cy="517072"/>
          </a:xfrm>
          <a:prstGeom prst="rect">
            <a:avLst/>
          </a:prstGeom>
        </p:spPr>
      </p:pic>
    </p:spTree>
    <p:extLst>
      <p:ext uri="{BB962C8B-B14F-4D97-AF65-F5344CB8AC3E}">
        <p14:creationId xmlns:p14="http://schemas.microsoft.com/office/powerpoint/2010/main" val="1407196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663" name="Google Shape;663;p3" descr="A picture containing book, indoor, table, text&#10;&#10;Description automatically generated"/>
          <p:cNvPicPr preferRelativeResize="0"/>
          <p:nvPr/>
        </p:nvPicPr>
        <p:blipFill rotWithShape="1">
          <a:blip r:embed="rId3" cstate="email">
            <a:alphaModFix amt="35000"/>
            <a:extLst>
              <a:ext uri="{28A0092B-C50C-407E-A947-70E740481C1C}">
                <a14:useLocalDpi xmlns:a14="http://schemas.microsoft.com/office/drawing/2010/main"/>
              </a:ext>
            </a:extLst>
          </a:blip>
          <a:srcRect r="-1"/>
          <a:stretch/>
        </p:blipFill>
        <p:spPr>
          <a:xfrm>
            <a:off x="3048" y="10"/>
            <a:ext cx="12188952" cy="6857990"/>
          </a:xfrm>
          <a:prstGeom prst="rect">
            <a:avLst/>
          </a:prstGeom>
          <a:noFill/>
          <a:ln>
            <a:noFill/>
          </a:ln>
        </p:spPr>
      </p:pic>
      <p:sp>
        <p:nvSpPr>
          <p:cNvPr id="664" name="Google Shape;664;p3"/>
          <p:cNvSpPr txBox="1">
            <a:spLocks noGrp="1"/>
          </p:cNvSpPr>
          <p:nvPr>
            <p:ph type="title" idx="4294967295"/>
          </p:nvPr>
        </p:nvSpPr>
        <p:spPr>
          <a:xfrm>
            <a:off x="821756" y="259268"/>
            <a:ext cx="10549342" cy="816794"/>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400"/>
              <a:buFont typeface="Calibri"/>
              <a:buNone/>
            </a:pPr>
            <a:r>
              <a:rPr lang="en-US" b="1" dirty="0"/>
              <a:t>Resources</a:t>
            </a:r>
            <a:endParaRPr b="1" dirty="0"/>
          </a:p>
        </p:txBody>
      </p:sp>
      <p:sp>
        <p:nvSpPr>
          <p:cNvPr id="2" name="Slide Number Placeholder 1">
            <a:extLst>
              <a:ext uri="{FF2B5EF4-FFF2-40B4-BE49-F238E27FC236}">
                <a16:creationId xmlns:a16="http://schemas.microsoft.com/office/drawing/2014/main" id="{948C30CB-275C-8881-90C0-66F78AC7FF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pic>
        <p:nvPicPr>
          <p:cNvPr id="4" name="Picture 3">
            <a:extLst>
              <a:ext uri="{FF2B5EF4-FFF2-40B4-BE49-F238E27FC236}">
                <a16:creationId xmlns:a16="http://schemas.microsoft.com/office/drawing/2014/main" id="{6FFDDD8F-B36A-DAF0-6E1F-03BCE7D9178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1130" y="381000"/>
            <a:ext cx="3133333" cy="4123809"/>
          </a:xfrm>
          <a:prstGeom prst="rect">
            <a:avLst/>
          </a:prstGeom>
        </p:spPr>
      </p:pic>
      <p:pic>
        <p:nvPicPr>
          <p:cNvPr id="5" name="Picture 4">
            <a:extLst>
              <a:ext uri="{FF2B5EF4-FFF2-40B4-BE49-F238E27FC236}">
                <a16:creationId xmlns:a16="http://schemas.microsoft.com/office/drawing/2014/main" id="{FF111BC0-A4C0-56E5-948B-852A78B9019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743200" y="1077686"/>
            <a:ext cx="2780030" cy="3973286"/>
          </a:xfrm>
          <a:prstGeom prst="rect">
            <a:avLst/>
          </a:prstGeom>
        </p:spPr>
      </p:pic>
      <p:pic>
        <p:nvPicPr>
          <p:cNvPr id="7" name="Picture 6">
            <a:extLst>
              <a:ext uri="{FF2B5EF4-FFF2-40B4-BE49-F238E27FC236}">
                <a16:creationId xmlns:a16="http://schemas.microsoft.com/office/drawing/2014/main" id="{BEF03077-A249-85FC-DEF6-A56D96F2AD5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81600" y="1981200"/>
            <a:ext cx="2933700" cy="3973286"/>
          </a:xfrm>
          <a:prstGeom prst="rect">
            <a:avLst/>
          </a:prstGeom>
        </p:spPr>
      </p:pic>
      <p:pic>
        <p:nvPicPr>
          <p:cNvPr id="668" name="Google Shape;668;p3"/>
          <p:cNvPicPr preferRelativeResize="0"/>
          <p:nvPr/>
        </p:nvPicPr>
        <p:blipFill>
          <a:blip r:embed="rId7" cstate="email">
            <a:extLst>
              <a:ext uri="{28A0092B-C50C-407E-A947-70E740481C1C}">
                <a14:useLocalDpi xmlns:a14="http://schemas.microsoft.com/office/drawing/2010/main"/>
              </a:ext>
            </a:extLst>
          </a:blip>
          <a:srcRect/>
          <a:stretch/>
        </p:blipFill>
        <p:spPr>
          <a:xfrm>
            <a:off x="7426154" y="3891643"/>
            <a:ext cx="4311570" cy="2431366"/>
          </a:xfrm>
          <a:prstGeom prst="rect">
            <a:avLst/>
          </a:prstGeom>
          <a:no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pic>
      <p:pic>
        <p:nvPicPr>
          <p:cNvPr id="6" name="Picture 5">
            <a:extLst>
              <a:ext uri="{FF2B5EF4-FFF2-40B4-BE49-F238E27FC236}">
                <a16:creationId xmlns:a16="http://schemas.microsoft.com/office/drawing/2014/main" id="{1F29F7D7-1044-1C07-208B-AACCA47B4C3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134765" y="1094294"/>
            <a:ext cx="1970035" cy="197003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598866" y="5727227"/>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9" name="Subtitle 2"/>
          <p:cNvSpPr txBox="1">
            <a:spLocks/>
          </p:cNvSpPr>
          <p:nvPr/>
        </p:nvSpPr>
        <p:spPr>
          <a:xfrm>
            <a:off x="839415" y="319315"/>
            <a:ext cx="10747533" cy="94944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dirty="0">
                <a:ln>
                  <a:noFill/>
                </a:ln>
                <a:solidFill>
                  <a:prstClr val="black"/>
                </a:solidFill>
                <a:effectLst/>
                <a:uLnTx/>
                <a:uFillTx/>
                <a:latin typeface="Calibri Light" panose="020F0302020204030204"/>
                <a:ea typeface="+mn-ea"/>
                <a:cs typeface="+mn-cs"/>
              </a:rPr>
              <a:t>Data Conversion Methods</a:t>
            </a:r>
          </a:p>
        </p:txBody>
      </p:sp>
      <p:sp>
        <p:nvSpPr>
          <p:cNvPr id="6" name="Rectangle 5">
            <a:extLst>
              <a:ext uri="{FF2B5EF4-FFF2-40B4-BE49-F238E27FC236}">
                <a16:creationId xmlns:a16="http://schemas.microsoft.com/office/drawing/2014/main" id="{AD334A11-9D33-4CC1-A596-80A69D78CBD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789A12D9-F71C-7042-9F68-65CD18FE9958}"/>
              </a:ext>
            </a:extLst>
          </p:cNvPr>
          <p:cNvGraphicFramePr>
            <a:graphicFrameLocks/>
          </p:cNvGraphicFramePr>
          <p:nvPr/>
        </p:nvGraphicFramePr>
        <p:xfrm>
          <a:off x="240915" y="1268760"/>
          <a:ext cx="1111167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4">
            <a:extLst>
              <a:ext uri="{FF2B5EF4-FFF2-40B4-BE49-F238E27FC236}">
                <a16:creationId xmlns:a16="http://schemas.microsoft.com/office/drawing/2014/main" id="{F5AA6004-BA28-9645-9545-6460C38E0A7F}"/>
              </a:ext>
            </a:extLst>
          </p:cNvPr>
          <p:cNvSpPr>
            <a:spLocks noGrp="1"/>
          </p:cNvSpPr>
          <p:nvPr>
            <p:ph type="sldNum" sz="quarter" idx="12"/>
          </p:nvPr>
        </p:nvSpPr>
        <p:spPr>
          <a:xfrm>
            <a:off x="9448780" y="6492865"/>
            <a:ext cx="2743200"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30</a:t>
            </a:fld>
            <a:endPar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6964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8217451-F65B-4BDA-B78A-C8EECADFEB2B}"/>
              </a:ext>
            </a:extLst>
          </p:cNvPr>
          <p:cNvSpPr/>
          <p:nvPr/>
        </p:nvSpPr>
        <p:spPr>
          <a:xfrm>
            <a:off x="0" y="5684630"/>
            <a:ext cx="12192000" cy="11299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CD731F3-1C5D-4CB4-9667-5FB73E40BA46}"/>
              </a:ext>
            </a:extLst>
          </p:cNvPr>
          <p:cNvSpPr>
            <a:spLocks noGrp="1"/>
          </p:cNvSpPr>
          <p:nvPr>
            <p:ph type="title"/>
          </p:nvPr>
        </p:nvSpPr>
        <p:spPr>
          <a:xfrm>
            <a:off x="4210050" y="160020"/>
            <a:ext cx="6225540" cy="526415"/>
          </a:xfrm>
        </p:spPr>
        <p:txBody>
          <a:bodyPr>
            <a:normAutofit fontScale="90000"/>
          </a:bodyPr>
          <a:lstStyle/>
          <a:p>
            <a:r>
              <a:rPr lang="en-US" b="1" dirty="0">
                <a:solidFill>
                  <a:srgbClr val="820E2E"/>
                </a:solidFill>
                <a:effectLst>
                  <a:outerShdw blurRad="38100" dist="38100" dir="2700000" algn="tl">
                    <a:srgbClr val="000000">
                      <a:alpha val="43137"/>
                    </a:srgbClr>
                  </a:outerShdw>
                </a:effectLst>
              </a:rPr>
              <a:t>Common Intangibles</a:t>
            </a:r>
            <a:endParaRPr lang="en-US" dirty="0">
              <a:solidFill>
                <a:srgbClr val="820E2E"/>
              </a:solidFill>
            </a:endParaRPr>
          </a:p>
        </p:txBody>
      </p:sp>
      <p:sp>
        <p:nvSpPr>
          <p:cNvPr id="4" name="Slide Number Placeholder 3">
            <a:extLst>
              <a:ext uri="{FF2B5EF4-FFF2-40B4-BE49-F238E27FC236}">
                <a16:creationId xmlns:a16="http://schemas.microsoft.com/office/drawing/2014/main" id="{B760F20A-1970-4BAD-B23C-B284746D68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0C41B69-64DB-43F6-9568-5D3BD735FF2C}"/>
              </a:ext>
            </a:extLst>
          </p:cNvPr>
          <p:cNvSpPr/>
          <p:nvPr/>
        </p:nvSpPr>
        <p:spPr>
          <a:xfrm>
            <a:off x="2769870" y="1282820"/>
            <a:ext cx="3512819"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Complexity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Compliance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Conflict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Corporate social responsibility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Creativity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Culture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Customer service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Decisiveness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Emotional intelligence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Employee attitudes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Engagement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Food security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Grit</a:t>
            </a:r>
          </a:p>
        </p:txBody>
      </p:sp>
      <p:sp>
        <p:nvSpPr>
          <p:cNvPr id="9" name="Rectangle 8">
            <a:extLst>
              <a:ext uri="{FF2B5EF4-FFF2-40B4-BE49-F238E27FC236}">
                <a16:creationId xmlns:a16="http://schemas.microsoft.com/office/drawing/2014/main" id="{A6E99905-2F6E-4097-BBC6-066ED0CE987D}"/>
              </a:ext>
            </a:extLst>
          </p:cNvPr>
          <p:cNvSpPr/>
          <p:nvPr/>
        </p:nvSpPr>
        <p:spPr>
          <a:xfrm>
            <a:off x="262890" y="1285157"/>
            <a:ext cx="2506980"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Agility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Ambiguity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Alliances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Awards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Brand</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Burnout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Capability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Capacity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Carbon emissions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Clarity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Collaboration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Communication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Compassion</a:t>
            </a:r>
          </a:p>
        </p:txBody>
      </p:sp>
      <p:sp>
        <p:nvSpPr>
          <p:cNvPr id="10" name="Rectangle 9">
            <a:extLst>
              <a:ext uri="{FF2B5EF4-FFF2-40B4-BE49-F238E27FC236}">
                <a16:creationId xmlns:a16="http://schemas.microsoft.com/office/drawing/2014/main" id="{5FF4392F-2F8D-4FFB-818A-BFAE922A510C}"/>
              </a:ext>
            </a:extLst>
          </p:cNvPr>
          <p:cNvSpPr/>
          <p:nvPr/>
        </p:nvSpPr>
        <p:spPr>
          <a:xfrm>
            <a:off x="6096000" y="1280483"/>
            <a:ext cx="3615690"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Happiness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Human Life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Image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Intellectual capital</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Job satisfaction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Leadership effectiveness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Loyalty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Mindfulness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Mindset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Net promoter score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Networking</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Organizational commitment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Partnering</a:t>
            </a:r>
          </a:p>
        </p:txBody>
      </p:sp>
      <p:sp>
        <p:nvSpPr>
          <p:cNvPr id="11" name="Rectangle 10">
            <a:extLst>
              <a:ext uri="{FF2B5EF4-FFF2-40B4-BE49-F238E27FC236}">
                <a16:creationId xmlns:a16="http://schemas.microsoft.com/office/drawing/2014/main" id="{560A99BC-0F5B-4916-8809-4C027D66361B}"/>
              </a:ext>
            </a:extLst>
          </p:cNvPr>
          <p:cNvSpPr/>
          <p:nvPr/>
        </p:nvSpPr>
        <p:spPr>
          <a:xfrm>
            <a:off x="9448800" y="1285157"/>
            <a:ext cx="2506980"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Patient satisfaction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Poverty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Reputation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Risk</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Social Capital</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Stress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Sustainability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Team effectiveness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Timeliness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Trust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Uncertainty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rPr>
              <a:t>Volatility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altLang="en-US" sz="1800" b="0" i="0" u="none" strike="noStrike" kern="1200" cap="none" spc="0" normalizeH="0" baseline="0" noProof="0" dirty="0">
                <a:ln>
                  <a:noFill/>
                </a:ln>
                <a:solidFill>
                  <a:srgbClr val="171616"/>
                </a:solidFill>
                <a:effectLst/>
                <a:uLnTx/>
                <a:uFillTx/>
                <a:latin typeface="Calibri" panose="020F0502020204030204" pitchFamily="34" charset="0"/>
                <a:ea typeface="Times New Roman" panose="02020603050405020304" pitchFamily="18" charset="0"/>
                <a:cs typeface="Calibri" panose="020F0502020204030204" pitchFamily="34" charset="0"/>
              </a:rPr>
              <a:t>Work/life balance</a:t>
            </a:r>
            <a:r>
              <a:rPr kumimoji="0" lang="en-US" altLang="en-US" sz="800" b="0" i="0" u="none" strike="noStrike" kern="1200" cap="none" spc="0" normalizeH="0" baseline="0" noProof="0" dirty="0">
                <a:ln>
                  <a:noFill/>
                </a:ln>
                <a:solidFill>
                  <a:srgbClr val="171616"/>
                </a:solidFill>
                <a:effectLst/>
                <a:uLnTx/>
                <a:uFillTx/>
                <a:latin typeface="Calibri" panose="020F0502020204030204"/>
                <a:ea typeface="+mn-ea"/>
                <a:cs typeface="+mn-cs"/>
              </a:rPr>
              <a:t> </a:t>
            </a:r>
            <a:endParaRPr kumimoji="0" lang="en-US" altLang="en-US" sz="2800" b="0" i="0" u="none" strike="noStrike" kern="1200" cap="none" spc="0" normalizeH="0" baseline="0" noProof="0" dirty="0">
              <a:ln>
                <a:noFill/>
              </a:ln>
              <a:solidFill>
                <a:srgbClr val="17161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8280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id="{E23ECB7A-6271-472D-9775-B70C6A15FC7A}"/>
              </a:ext>
            </a:extLst>
          </p:cNvPr>
          <p:cNvSpPr/>
          <p:nvPr/>
        </p:nvSpPr>
        <p:spPr>
          <a:xfrm>
            <a:off x="0" y="145072"/>
            <a:ext cx="3669030" cy="723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7D86F8-6297-6541-8E8F-6F2648AAFE8D}"/>
              </a:ext>
            </a:extLst>
          </p:cNvPr>
          <p:cNvSpPr>
            <a:spLocks noGrp="1"/>
          </p:cNvSpPr>
          <p:nvPr>
            <p:ph type="title"/>
          </p:nvPr>
        </p:nvSpPr>
        <p:spPr>
          <a:xfrm>
            <a:off x="722027"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200" b="1" dirty="0">
                <a:solidFill>
                  <a:srgbClr val="FFFFFF"/>
                </a:solidFill>
              </a:rPr>
              <a:t>Tabulating Program Costs Recommended Items</a:t>
            </a:r>
            <a:endParaRPr lang="en-US" sz="2200" dirty="0">
              <a:solidFill>
                <a:srgbClr val="FFFFFF"/>
              </a:solidFill>
            </a:endParaRPr>
          </a:p>
        </p:txBody>
      </p:sp>
      <p:graphicFrame>
        <p:nvGraphicFramePr>
          <p:cNvPr id="5" name="Content Placeholder 4">
            <a:extLst>
              <a:ext uri="{FF2B5EF4-FFF2-40B4-BE49-F238E27FC236}">
                <a16:creationId xmlns:a16="http://schemas.microsoft.com/office/drawing/2014/main" id="{150EA68A-AEC0-4E48-B104-4F1576E293A4}"/>
              </a:ext>
            </a:extLst>
          </p:cNvPr>
          <p:cNvGraphicFramePr>
            <a:graphicFrameLocks noGrp="1"/>
          </p:cNvGraphicFramePr>
          <p:nvPr>
            <p:ph idx="1"/>
          </p:nvPr>
        </p:nvGraphicFramePr>
        <p:xfrm>
          <a:off x="3824090" y="316522"/>
          <a:ext cx="8074325" cy="6039826"/>
        </p:xfrm>
        <a:graphic>
          <a:graphicData uri="http://schemas.openxmlformats.org/drawingml/2006/table">
            <a:tbl>
              <a:tblPr firstRow="1" firstCol="1" lastRow="1" lastCol="1" bandRow="1" bandCol="1"/>
              <a:tblGrid>
                <a:gridCol w="5203482">
                  <a:extLst>
                    <a:ext uri="{9D8B030D-6E8A-4147-A177-3AD203B41FA5}">
                      <a16:colId xmlns:a16="http://schemas.microsoft.com/office/drawing/2014/main" val="1413296994"/>
                    </a:ext>
                  </a:extLst>
                </a:gridCol>
                <a:gridCol w="1296103">
                  <a:extLst>
                    <a:ext uri="{9D8B030D-6E8A-4147-A177-3AD203B41FA5}">
                      <a16:colId xmlns:a16="http://schemas.microsoft.com/office/drawing/2014/main" val="2961369161"/>
                    </a:ext>
                  </a:extLst>
                </a:gridCol>
                <a:gridCol w="1574740">
                  <a:extLst>
                    <a:ext uri="{9D8B030D-6E8A-4147-A177-3AD203B41FA5}">
                      <a16:colId xmlns:a16="http://schemas.microsoft.com/office/drawing/2014/main" val="3382498052"/>
                    </a:ext>
                  </a:extLst>
                </a:gridCol>
              </a:tblGrid>
              <a:tr h="382378">
                <a:tc>
                  <a:txBody>
                    <a:bodyPr/>
                    <a:lstStyle/>
                    <a:p>
                      <a:pPr marL="50800" marR="0">
                        <a:spcBef>
                          <a:spcPts val="70"/>
                        </a:spcBef>
                        <a:spcAft>
                          <a:spcPts val="0"/>
                        </a:spcAft>
                      </a:pPr>
                      <a:r>
                        <a:rPr lang="en-US" sz="2000" b="1" dirty="0">
                          <a:solidFill>
                            <a:schemeClr val="bg1"/>
                          </a:solidFill>
                          <a:effectLst/>
                          <a:latin typeface="+mn-lt"/>
                          <a:ea typeface="Calibri" panose="020F0502020204030204" pitchFamily="34" charset="0"/>
                          <a:cs typeface="Calibri" panose="020F0502020204030204" pitchFamily="34" charset="0"/>
                        </a:rPr>
                        <a:t>Cost Item</a:t>
                      </a:r>
                      <a:endParaRPr lang="en-US" sz="2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tc>
                  <a:txBody>
                    <a:bodyPr/>
                    <a:lstStyle/>
                    <a:p>
                      <a:pPr marL="149225" marR="0">
                        <a:spcBef>
                          <a:spcPts val="70"/>
                        </a:spcBef>
                        <a:spcAft>
                          <a:spcPts val="0"/>
                        </a:spcAft>
                      </a:pPr>
                      <a:r>
                        <a:rPr lang="en-US" sz="2000" b="1" dirty="0">
                          <a:solidFill>
                            <a:schemeClr val="bg1"/>
                          </a:solidFill>
                          <a:effectLst/>
                          <a:latin typeface="+mn-lt"/>
                          <a:ea typeface="Calibri" panose="020F0502020204030204" pitchFamily="34" charset="0"/>
                          <a:cs typeface="Calibri" panose="020F0502020204030204" pitchFamily="34" charset="0"/>
                        </a:rPr>
                        <a:t>Prorated</a:t>
                      </a:r>
                      <a:endParaRPr lang="en-US" sz="2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tc>
                  <a:txBody>
                    <a:bodyPr/>
                    <a:lstStyle/>
                    <a:p>
                      <a:pPr marL="236220" marR="0">
                        <a:spcBef>
                          <a:spcPts val="70"/>
                        </a:spcBef>
                        <a:spcAft>
                          <a:spcPts val="0"/>
                        </a:spcAft>
                      </a:pPr>
                      <a:r>
                        <a:rPr lang="en-US" sz="2000" b="1" dirty="0">
                          <a:solidFill>
                            <a:schemeClr val="bg1"/>
                          </a:solidFill>
                          <a:effectLst/>
                          <a:latin typeface="+mn-lt"/>
                          <a:ea typeface="Calibri" panose="020F0502020204030204" pitchFamily="34" charset="0"/>
                          <a:cs typeface="Calibri" panose="020F0502020204030204" pitchFamily="34" charset="0"/>
                        </a:rPr>
                        <a:t>Expensed</a:t>
                      </a:r>
                      <a:endParaRPr lang="en-US" sz="2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extLst>
                  <a:ext uri="{0D108BD9-81ED-4DB2-BD59-A6C34878D82A}">
                    <a16:rowId xmlns:a16="http://schemas.microsoft.com/office/drawing/2014/main" val="4236898022"/>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Initial analysis and assessment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5452409"/>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Development of solutions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4170855"/>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Acquisition of solutions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936329"/>
                  </a:ext>
                </a:extLst>
              </a:tr>
              <a:tr h="355824">
                <a:tc gridSpan="3">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Implementation and application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58460012"/>
                  </a:ext>
                </a:extLst>
              </a:tr>
              <a:tr h="355824">
                <a:tc>
                  <a:txBody>
                    <a:bodyPr/>
                    <a:lstStyle/>
                    <a:p>
                      <a:pPr marL="50800" marR="0">
                        <a:spcBef>
                          <a:spcPts val="145"/>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program team time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20"/>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46987"/>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coordination time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8372741"/>
                  </a:ext>
                </a:extLst>
              </a:tr>
              <a:tr h="675912">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participant time</a:t>
                      </a:r>
                      <a:b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(if appropriate)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2088814"/>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Program materials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1067152"/>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Hardware/software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1419953"/>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Travel/lodging/meals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5578163"/>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Use of facilities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5229823"/>
                  </a:ext>
                </a:extLst>
              </a:tr>
              <a:tr h="355824">
                <a:tc>
                  <a:txBody>
                    <a:bodyPr/>
                    <a:lstStyle/>
                    <a:p>
                      <a:pPr marL="50800" marR="0">
                        <a:spcBef>
                          <a:spcPts val="160"/>
                        </a:spcBef>
                        <a:spcAft>
                          <a:spcPts val="0"/>
                        </a:spcAft>
                      </a:pPr>
                      <a:r>
                        <a:rPr lang="en-US" sz="2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Capital expenditures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3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2043341"/>
                  </a:ext>
                </a:extLst>
              </a:tr>
              <a:tr h="355824">
                <a:tc>
                  <a:txBody>
                    <a:bodyPr/>
                    <a:lstStyle/>
                    <a:p>
                      <a:pPr marL="50800" marR="0">
                        <a:spcBef>
                          <a:spcPts val="95"/>
                        </a:spcBef>
                        <a:spcAft>
                          <a:spcPts val="0"/>
                        </a:spcAft>
                      </a:pPr>
                      <a:r>
                        <a:rPr lang="en-US" sz="20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Maintenance and monitoring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5410493"/>
                  </a:ext>
                </a:extLst>
              </a:tr>
              <a:tr h="355824">
                <a:tc>
                  <a:txBody>
                    <a:bodyPr/>
                    <a:lstStyle/>
                    <a:p>
                      <a:pPr marL="50800" marR="0">
                        <a:spcBef>
                          <a:spcPts val="95"/>
                        </a:spcBef>
                        <a:spcAft>
                          <a:spcPts val="0"/>
                        </a:spcAft>
                      </a:pPr>
                      <a:r>
                        <a:rPr lang="en-US" sz="20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Administrative support and overhead</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150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1997021"/>
                  </a:ext>
                </a:extLst>
              </a:tr>
              <a:tr h="355824">
                <a:tc>
                  <a:txBody>
                    <a:bodyPr/>
                    <a:lstStyle/>
                    <a:p>
                      <a:pPr marL="50800" marR="0">
                        <a:spcBef>
                          <a:spcPts val="95"/>
                        </a:spcBef>
                        <a:spcAft>
                          <a:spcPts val="0"/>
                        </a:spcAft>
                      </a:pPr>
                      <a:r>
                        <a:rPr lang="en-US" sz="2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Evaluation and reporting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endParaRPr lang="en-US"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45"/>
                        </a:spcBef>
                        <a:spcAft>
                          <a:spcPts val="0"/>
                        </a:spcAft>
                      </a:pPr>
                      <a:r>
                        <a:rPr lang="en-US" sz="15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69924"/>
                  </a:ext>
                </a:extLst>
              </a:tr>
            </a:tbl>
          </a:graphicData>
        </a:graphic>
      </p:graphicFrame>
      <p:cxnSp>
        <p:nvCxnSpPr>
          <p:cNvPr id="4" name="Straight Connector 3">
            <a:extLst>
              <a:ext uri="{FF2B5EF4-FFF2-40B4-BE49-F238E27FC236}">
                <a16:creationId xmlns:a16="http://schemas.microsoft.com/office/drawing/2014/main" id="{E12F6D7A-8F86-4620-8EEF-DFED8BF547E7}"/>
              </a:ext>
            </a:extLst>
          </p:cNvPr>
          <p:cNvCxnSpPr>
            <a:cxnSpLocks/>
          </p:cNvCxnSpPr>
          <p:nvPr/>
        </p:nvCxnSpPr>
        <p:spPr>
          <a:xfrm>
            <a:off x="9024789" y="1690577"/>
            <a:ext cx="0" cy="580046"/>
          </a:xfrm>
          <a:prstGeom prst="line">
            <a:avLst/>
          </a:prstGeom>
          <a:ln w="254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716B0A79-ECF1-49FA-BA32-DDC6BBE96C34}"/>
              </a:ext>
            </a:extLst>
          </p:cNvPr>
          <p:cNvCxnSpPr>
            <a:cxnSpLocks/>
          </p:cNvCxnSpPr>
          <p:nvPr/>
        </p:nvCxnSpPr>
        <p:spPr>
          <a:xfrm>
            <a:off x="10321696" y="1690577"/>
            <a:ext cx="0" cy="580046"/>
          </a:xfrm>
          <a:prstGeom prst="line">
            <a:avLst/>
          </a:prstGeom>
          <a:ln w="25400"/>
        </p:spPr>
        <p:style>
          <a:lnRef idx="1">
            <a:schemeClr val="dk1"/>
          </a:lnRef>
          <a:fillRef idx="0">
            <a:schemeClr val="dk1"/>
          </a:fillRef>
          <a:effectRef idx="0">
            <a:schemeClr val="dk1"/>
          </a:effectRef>
          <a:fontRef idx="minor">
            <a:schemeClr val="tx1"/>
          </a:fontRef>
        </p:style>
      </p:cxnSp>
      <p:sp>
        <p:nvSpPr>
          <p:cNvPr id="3" name="Slide Number Placeholder 2">
            <a:extLst>
              <a:ext uri="{FF2B5EF4-FFF2-40B4-BE49-F238E27FC236}">
                <a16:creationId xmlns:a16="http://schemas.microsoft.com/office/drawing/2014/main" id="{7170C7F5-5C27-0542-8340-35492CB30427}"/>
              </a:ext>
            </a:extLst>
          </p:cNvPr>
          <p:cNvSpPr>
            <a:spLocks noGrp="1"/>
          </p:cNvSpPr>
          <p:nvPr>
            <p:ph type="sldNum" sz="quarter" idx="12"/>
          </p:nvPr>
        </p:nvSpPr>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2A69B39-C503-4B40-A097-8AF3194464C1}"/>
              </a:ext>
            </a:extLst>
          </p:cNvPr>
          <p:cNvSpPr/>
          <p:nvPr/>
        </p:nvSpPr>
        <p:spPr>
          <a:xfrm>
            <a:off x="722027" y="303252"/>
            <a:ext cx="23826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Project Cost Categories</a:t>
            </a:r>
            <a:endParaRPr kumimoji="0" lang="en-US" sz="1800" b="0" i="0" u="none" strike="noStrike" kern="1200" cap="none" spc="0" normalizeH="0" baseline="0" noProof="0" dirty="0">
              <a:ln>
                <a:noFill/>
              </a:ln>
              <a:solidFill>
                <a:srgbClr val="17161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936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culator, Calculation, Keypad, Finance, Mathematics">
            <a:extLst>
              <a:ext uri="{FF2B5EF4-FFF2-40B4-BE49-F238E27FC236}">
                <a16:creationId xmlns:a16="http://schemas.microsoft.com/office/drawing/2014/main" id="{4A2C3006-6592-4DF0-B33D-0594E31A90AD}"/>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16130" y="0"/>
            <a:ext cx="12206889" cy="6857918"/>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2BFA129-D8FB-46D3-A920-CC14536D9CB0}"/>
              </a:ext>
            </a:extLst>
          </p:cNvPr>
          <p:cNvSpPr txBox="1">
            <a:spLocks/>
          </p:cNvSpPr>
          <p:nvPr/>
        </p:nvSpPr>
        <p:spPr>
          <a:xfrm>
            <a:off x="0" y="882835"/>
            <a:ext cx="12192000" cy="603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dirty="0">
                <a:latin typeface="+mj-lt"/>
                <a:ea typeface="Franchise" pitchFamily="49" charset="0"/>
                <a:cs typeface="Calibri" panose="020F0502020204030204" pitchFamily="34" charset="0"/>
              </a:rPr>
              <a:t>What is ROI?</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1778482" y="2843325"/>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latin typeface="Calibri" panose="020F0502020204030204" pitchFamily="34" charset="0"/>
                <a:cs typeface="Calibri" panose="020F0502020204030204" pitchFamily="34" charset="0"/>
              </a:rPr>
              <a:t>BCR =</a:t>
            </a:r>
          </a:p>
        </p:txBody>
      </p:sp>
      <p:grpSp>
        <p:nvGrpSpPr>
          <p:cNvPr id="5" name="Group 9">
            <a:extLst>
              <a:ext uri="{FF2B5EF4-FFF2-40B4-BE49-F238E27FC236}">
                <a16:creationId xmlns:a16="http://schemas.microsoft.com/office/drawing/2014/main" id="{1E9F1EAB-4C79-472E-A58B-A02AD995DD71}"/>
              </a:ext>
            </a:extLst>
          </p:cNvPr>
          <p:cNvGrpSpPr>
            <a:grpSpLocks/>
          </p:cNvGrpSpPr>
          <p:nvPr/>
        </p:nvGrpSpPr>
        <p:grpSpPr bwMode="auto">
          <a:xfrm>
            <a:off x="4088920" y="2557561"/>
            <a:ext cx="4191000" cy="1189038"/>
            <a:chOff x="2667000" y="2133600"/>
            <a:chExt cx="4191000" cy="1189038"/>
          </a:xfrm>
        </p:grpSpPr>
        <p:sp>
          <p:nvSpPr>
            <p:cNvPr id="6" name="Text Box 10">
              <a:extLst>
                <a:ext uri="{FF2B5EF4-FFF2-40B4-BE49-F238E27FC236}">
                  <a16:creationId xmlns:a16="http://schemas.microsoft.com/office/drawing/2014/main" id="{04CE8F5E-0009-4536-8C66-3C4883B4C5AA}"/>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Program Benefits</a:t>
              </a:r>
            </a:p>
            <a:p>
              <a:pPr algn="ctr">
                <a:spcBef>
                  <a:spcPct val="25000"/>
                </a:spcBef>
              </a:pPr>
              <a:r>
                <a:rPr lang="en-US" sz="3200" dirty="0">
                  <a:latin typeface="Calibri" panose="020F0502020204030204" pitchFamily="34" charset="0"/>
                  <a:cs typeface="Calibri" panose="020F0502020204030204" pitchFamily="34" charset="0"/>
                </a:rPr>
                <a:t>Program Costs</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grpSp>
      <p:sp>
        <p:nvSpPr>
          <p:cNvPr id="8" name="Text Box 13">
            <a:extLst>
              <a:ext uri="{FF2B5EF4-FFF2-40B4-BE49-F238E27FC236}">
                <a16:creationId xmlns:a16="http://schemas.microsoft.com/office/drawing/2014/main" id="{5379D0E3-45FA-4B24-B4CB-0B6FB730C86A}"/>
              </a:ext>
            </a:extLst>
          </p:cNvPr>
          <p:cNvSpPr txBox="1">
            <a:spLocks noChangeArrowheads="1"/>
          </p:cNvSpPr>
          <p:nvPr/>
        </p:nvSpPr>
        <p:spPr bwMode="auto">
          <a:xfrm>
            <a:off x="1371118" y="4779805"/>
            <a:ext cx="264922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solidFill>
                  <a:srgbClr val="000000"/>
                </a:solidFill>
                <a:latin typeface="Calibri" panose="020F0502020204030204" pitchFamily="34" charset="0"/>
                <a:cs typeface="Calibri" panose="020F0502020204030204" pitchFamily="34" charset="0"/>
              </a:rPr>
              <a:t>ROI =</a:t>
            </a:r>
          </a:p>
        </p:txBody>
      </p:sp>
      <p:grpSp>
        <p:nvGrpSpPr>
          <p:cNvPr id="9" name="Group 10">
            <a:extLst>
              <a:ext uri="{FF2B5EF4-FFF2-40B4-BE49-F238E27FC236}">
                <a16:creationId xmlns:a16="http://schemas.microsoft.com/office/drawing/2014/main" id="{471DA8BE-3016-467B-BC54-10DA005509F7}"/>
              </a:ext>
            </a:extLst>
          </p:cNvPr>
          <p:cNvGrpSpPr>
            <a:grpSpLocks/>
          </p:cNvGrpSpPr>
          <p:nvPr/>
        </p:nvGrpSpPr>
        <p:grpSpPr bwMode="auto">
          <a:xfrm>
            <a:off x="3479318" y="4492793"/>
            <a:ext cx="7341564" cy="1200329"/>
            <a:chOff x="2209800" y="3680561"/>
            <a:chExt cx="7341564" cy="1200329"/>
          </a:xfrm>
        </p:grpSpPr>
        <p:sp>
          <p:nvSpPr>
            <p:cNvPr id="10" name="Text Box 11">
              <a:extLst>
                <a:ext uri="{FF2B5EF4-FFF2-40B4-BE49-F238E27FC236}">
                  <a16:creationId xmlns:a16="http://schemas.microsoft.com/office/drawing/2014/main" id="{E7D1BD30-F8FE-4D9B-B93C-81681765423D}"/>
                </a:ext>
              </a:extLst>
            </p:cNvPr>
            <p:cNvSpPr txBox="1">
              <a:spLocks noChangeArrowheads="1"/>
            </p:cNvSpPr>
            <p:nvPr/>
          </p:nvSpPr>
          <p:spPr bwMode="auto">
            <a:xfrm>
              <a:off x="2209800" y="3680561"/>
              <a:ext cx="5359882"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Benefits - Costs</a:t>
              </a:r>
            </a:p>
            <a:p>
              <a:pPr algn="ctr">
                <a:spcBef>
                  <a:spcPct val="25000"/>
                </a:spcBef>
              </a:pPr>
              <a:r>
                <a:rPr lang="en-US" sz="3200" dirty="0">
                  <a:latin typeface="Calibri" panose="020F0502020204030204" pitchFamily="34" charset="0"/>
                  <a:cs typeface="Calibri" panose="020F0502020204030204" pitchFamily="34" charset="0"/>
                </a:rPr>
                <a:t>Program Costs</a:t>
              </a:r>
            </a:p>
          </p:txBody>
        </p:sp>
        <p:sp>
          <p:nvSpPr>
            <p:cNvPr id="11" name="Line 14">
              <a:extLst>
                <a:ext uri="{FF2B5EF4-FFF2-40B4-BE49-F238E27FC236}">
                  <a16:creationId xmlns:a16="http://schemas.microsoft.com/office/drawing/2014/main" id="{F1283CC0-69E3-45F4-92DE-B19FE80D38B4}"/>
                </a:ext>
              </a:extLst>
            </p:cNvPr>
            <p:cNvSpPr>
              <a:spLocks noChangeShapeType="1"/>
            </p:cNvSpPr>
            <p:nvPr/>
          </p:nvSpPr>
          <p:spPr bwMode="auto">
            <a:xfrm flipV="1">
              <a:off x="2667000" y="4259998"/>
              <a:ext cx="4674082" cy="7202"/>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12" name="Text Box 16">
              <a:extLst>
                <a:ext uri="{FF2B5EF4-FFF2-40B4-BE49-F238E27FC236}">
                  <a16:creationId xmlns:a16="http://schemas.microsoft.com/office/drawing/2014/main" id="{29515875-F408-4E29-A02A-5FEE6CABB40A}"/>
                </a:ext>
              </a:extLst>
            </p:cNvPr>
            <p:cNvSpPr txBox="1">
              <a:spLocks noChangeArrowheads="1"/>
            </p:cNvSpPr>
            <p:nvPr/>
          </p:nvSpPr>
          <p:spPr bwMode="auto">
            <a:xfrm>
              <a:off x="7417764" y="3926918"/>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Calibri" panose="020F0502020204030204" pitchFamily="34" charset="0"/>
                  <a:cs typeface="Calibri" panose="020F0502020204030204" pitchFamily="34" charset="0"/>
                </a:rPr>
                <a:t>X 100</a:t>
              </a:r>
            </a:p>
          </p:txBody>
        </p:sp>
      </p:grpSp>
      <p:sp>
        <p:nvSpPr>
          <p:cNvPr id="2" name="Slide Number Placeholder 1">
            <a:extLst>
              <a:ext uri="{FF2B5EF4-FFF2-40B4-BE49-F238E27FC236}">
                <a16:creationId xmlns:a16="http://schemas.microsoft.com/office/drawing/2014/main" id="{899578AB-1C9D-752A-EB4C-0D498CA5A120}"/>
              </a:ext>
            </a:extLst>
          </p:cNvPr>
          <p:cNvSpPr>
            <a:spLocks noGrp="1"/>
          </p:cNvSpPr>
          <p:nvPr>
            <p:ph type="sldNum" sz="quarter" idx="12"/>
          </p:nvPr>
        </p:nvSpPr>
        <p:spPr/>
        <p:txBody>
          <a:bodyPr/>
          <a:lstStyle/>
          <a:p>
            <a:fld id="{5A007396-4EF8-4446-A4A3-FA7862915E1A}" type="slidenum">
              <a:rPr lang="en-US" smtClean="0"/>
              <a:t>33</a:t>
            </a:fld>
            <a:endParaRPr lang="en-US" dirty="0"/>
          </a:p>
        </p:txBody>
      </p:sp>
    </p:spTree>
    <p:extLst>
      <p:ext uri="{BB962C8B-B14F-4D97-AF65-F5344CB8AC3E}">
        <p14:creationId xmlns:p14="http://schemas.microsoft.com/office/powerpoint/2010/main" val="2768170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481013" y="3563860"/>
            <a:ext cx="3481387" cy="1504951"/>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0"/>
              </a:spcBef>
              <a:spcAft>
                <a:spcPts val="600"/>
              </a:spcAft>
              <a:buNone/>
            </a:pPr>
            <a:r>
              <a:rPr lang="en-US" sz="4400" b="1" spc="-150" dirty="0">
                <a:latin typeface="+mj-lt"/>
                <a:ea typeface="+mj-ea"/>
                <a:cs typeface="+mj-cs"/>
              </a:rPr>
              <a:t>ROI Calculation Example</a:t>
            </a:r>
          </a:p>
        </p:txBody>
      </p:sp>
      <p:pic>
        <p:nvPicPr>
          <p:cNvPr id="6" name="Picture 5" descr="Close-up of a calculator keypad">
            <a:extLst>
              <a:ext uri="{FF2B5EF4-FFF2-40B4-BE49-F238E27FC236}">
                <a16:creationId xmlns:a16="http://schemas.microsoft.com/office/drawing/2014/main" id="{C39DF503-E2AF-444E-B500-45D31E51C4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1"/>
            <a:ext cx="12191980" cy="327659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4648200" y="3393989"/>
            <a:ext cx="7062787" cy="1844695"/>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lnSpc>
                <a:spcPct val="90000"/>
              </a:lnSpc>
              <a:spcBef>
                <a:spcPct val="50000"/>
              </a:spcBef>
            </a:pPr>
            <a:r>
              <a:rPr lang="en-US" sz="2800" dirty="0">
                <a:latin typeface="+mn-lt"/>
                <a:ea typeface="+mn-ea"/>
              </a:rPr>
              <a:t>Program: Emerging Leadership</a:t>
            </a:r>
          </a:p>
          <a:p>
            <a:pPr eaLnBrk="1" hangingPunct="1">
              <a:lnSpc>
                <a:spcPct val="90000"/>
              </a:lnSpc>
              <a:spcBef>
                <a:spcPct val="50000"/>
              </a:spcBef>
            </a:pPr>
            <a:r>
              <a:rPr lang="en-US" sz="2800" dirty="0">
                <a:latin typeface="+mn-lt"/>
                <a:ea typeface="+mn-ea"/>
              </a:rPr>
              <a:t>Program Benefits = $2,016,290</a:t>
            </a:r>
          </a:p>
          <a:p>
            <a:pPr eaLnBrk="1" hangingPunct="1">
              <a:lnSpc>
                <a:spcPct val="90000"/>
              </a:lnSpc>
              <a:spcBef>
                <a:spcPct val="50000"/>
              </a:spcBef>
            </a:pPr>
            <a:r>
              <a:rPr lang="en-US" sz="2800" dirty="0">
                <a:latin typeface="+mn-lt"/>
                <a:ea typeface="+mn-ea"/>
              </a:rPr>
              <a:t>Program Costs = $589,386</a:t>
            </a:r>
          </a:p>
        </p:txBody>
      </p:sp>
      <p:sp>
        <p:nvSpPr>
          <p:cNvPr id="12" name="TextBox 11">
            <a:extLst>
              <a:ext uri="{FF2B5EF4-FFF2-40B4-BE49-F238E27FC236}">
                <a16:creationId xmlns:a16="http://schemas.microsoft.com/office/drawing/2014/main" id="{05E3FA9B-26CF-B643-BC17-A7A4D78C20DD}"/>
              </a:ext>
            </a:extLst>
          </p:cNvPr>
          <p:cNvSpPr txBox="1"/>
          <p:nvPr/>
        </p:nvSpPr>
        <p:spPr>
          <a:xfrm>
            <a:off x="266700" y="5638800"/>
            <a:ext cx="11658600" cy="830997"/>
          </a:xfrm>
          <a:prstGeom prst="rect">
            <a:avLst/>
          </a:prstGeom>
          <a:noFill/>
        </p:spPr>
        <p:txBody>
          <a:bodyPr wrap="square" rtlCol="0">
            <a:spAutoFit/>
          </a:bodyPr>
          <a:lstStyle/>
          <a:p>
            <a:pPr algn="ctr"/>
            <a:r>
              <a:rPr lang="en-US" sz="2400" dirty="0">
                <a:latin typeface="Calibri" panose="020F0502020204030204" pitchFamily="34" charset="0"/>
                <a:cs typeface="Calibri" panose="020F0502020204030204" pitchFamily="34" charset="0"/>
              </a:rPr>
              <a:t>Data taken from an emerging leadership case study. </a:t>
            </a:r>
            <a:br>
              <a:rPr lang="en-US"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4895F617-9ECD-3B92-7719-DFAB72DC3578}"/>
              </a:ext>
            </a:extLst>
          </p:cNvPr>
          <p:cNvSpPr>
            <a:spLocks noGrp="1"/>
          </p:cNvSpPr>
          <p:nvPr>
            <p:ph type="sldNum" sz="quarter" idx="12"/>
          </p:nvPr>
        </p:nvSpPr>
        <p:spPr/>
        <p:txBody>
          <a:bodyPr/>
          <a:lstStyle/>
          <a:p>
            <a:fld id="{5A007396-4EF8-4446-A4A3-FA7862915E1A}" type="slidenum">
              <a:rPr lang="en-US" smtClean="0"/>
              <a:t>34</a:t>
            </a:fld>
            <a:endParaRPr lang="en-US" dirty="0"/>
          </a:p>
        </p:txBody>
      </p:sp>
    </p:spTree>
    <p:extLst>
      <p:ext uri="{BB962C8B-B14F-4D97-AF65-F5344CB8AC3E}">
        <p14:creationId xmlns:p14="http://schemas.microsoft.com/office/powerpoint/2010/main" val="1525448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culator, Calculation, Keypad, Finance, Mathematics">
            <a:extLst>
              <a:ext uri="{FF2B5EF4-FFF2-40B4-BE49-F238E27FC236}">
                <a16:creationId xmlns:a16="http://schemas.microsoft.com/office/drawing/2014/main" id="{4A2C3006-6592-4DF0-B33D-0594E31A90AD}"/>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2BFA129-D8FB-46D3-A920-CC14536D9CB0}"/>
              </a:ext>
            </a:extLst>
          </p:cNvPr>
          <p:cNvSpPr txBox="1">
            <a:spLocks/>
          </p:cNvSpPr>
          <p:nvPr/>
        </p:nvSpPr>
        <p:spPr>
          <a:xfrm>
            <a:off x="23446" y="625881"/>
            <a:ext cx="12192000" cy="603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dirty="0">
                <a:latin typeface="+mj-lt"/>
                <a:ea typeface="Franchise" pitchFamily="49" charset="0"/>
                <a:cs typeface="Calibri" panose="020F0502020204030204" pitchFamily="34" charset="0"/>
              </a:rPr>
              <a:t>What is ROI?</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1801928" y="2407239"/>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latin typeface="Calibri" panose="020F0502020204030204" pitchFamily="34" charset="0"/>
                <a:cs typeface="Calibri" panose="020F0502020204030204" pitchFamily="34" charset="0"/>
              </a:rPr>
              <a:t>BCR =</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4112366" y="2731075"/>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8" name="Text Box 13">
            <a:extLst>
              <a:ext uri="{FF2B5EF4-FFF2-40B4-BE49-F238E27FC236}">
                <a16:creationId xmlns:a16="http://schemas.microsoft.com/office/drawing/2014/main" id="{5379D0E3-45FA-4B24-B4CB-0B6FB730C86A}"/>
              </a:ext>
            </a:extLst>
          </p:cNvPr>
          <p:cNvSpPr txBox="1">
            <a:spLocks noChangeArrowheads="1"/>
          </p:cNvSpPr>
          <p:nvPr/>
        </p:nvSpPr>
        <p:spPr bwMode="auto">
          <a:xfrm>
            <a:off x="1394564" y="4343719"/>
            <a:ext cx="264922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solidFill>
                  <a:srgbClr val="000000"/>
                </a:solidFill>
                <a:latin typeface="Calibri" panose="020F0502020204030204" pitchFamily="34" charset="0"/>
                <a:cs typeface="Calibri" panose="020F0502020204030204" pitchFamily="34" charset="0"/>
              </a:rPr>
              <a:t>ROI =</a:t>
            </a:r>
          </a:p>
        </p:txBody>
      </p:sp>
      <p:sp>
        <p:nvSpPr>
          <p:cNvPr id="14" name="Text Box 10">
            <a:extLst>
              <a:ext uri="{FF2B5EF4-FFF2-40B4-BE49-F238E27FC236}">
                <a16:creationId xmlns:a16="http://schemas.microsoft.com/office/drawing/2014/main" id="{BE816099-004F-416E-81DE-489C70BC18D0}"/>
              </a:ext>
            </a:extLst>
          </p:cNvPr>
          <p:cNvSpPr txBox="1">
            <a:spLocks noChangeArrowheads="1"/>
          </p:cNvSpPr>
          <p:nvPr/>
        </p:nvSpPr>
        <p:spPr bwMode="auto">
          <a:xfrm>
            <a:off x="4265487" y="2133600"/>
            <a:ext cx="38100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$2,016,290</a:t>
            </a:r>
          </a:p>
          <a:p>
            <a:pPr algn="ctr">
              <a:spcBef>
                <a:spcPct val="25000"/>
              </a:spcBef>
            </a:pPr>
            <a:r>
              <a:rPr lang="en-US" sz="3200" dirty="0">
                <a:latin typeface="Calibri" panose="020F0502020204030204" pitchFamily="34" charset="0"/>
                <a:cs typeface="Calibri" panose="020F0502020204030204" pitchFamily="34" charset="0"/>
              </a:rPr>
              <a:t>$589,386</a:t>
            </a:r>
          </a:p>
        </p:txBody>
      </p:sp>
      <p:sp>
        <p:nvSpPr>
          <p:cNvPr id="15" name="Text Box 11">
            <a:extLst>
              <a:ext uri="{FF2B5EF4-FFF2-40B4-BE49-F238E27FC236}">
                <a16:creationId xmlns:a16="http://schemas.microsoft.com/office/drawing/2014/main" id="{5132063A-A29A-4355-8A84-E5BB1A9E908D}"/>
              </a:ext>
            </a:extLst>
          </p:cNvPr>
          <p:cNvSpPr txBox="1">
            <a:spLocks noChangeArrowheads="1"/>
          </p:cNvSpPr>
          <p:nvPr/>
        </p:nvSpPr>
        <p:spPr bwMode="auto">
          <a:xfrm>
            <a:off x="3566746" y="4163913"/>
            <a:ext cx="51054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Calibri" panose="020F0502020204030204" pitchFamily="34" charset="0"/>
                <a:cs typeface="Calibri" panose="020F0502020204030204" pitchFamily="34" charset="0"/>
              </a:rPr>
              <a:t>$2,016,290 - $589,386</a:t>
            </a:r>
          </a:p>
          <a:p>
            <a:pPr algn="ctr">
              <a:spcBef>
                <a:spcPct val="25000"/>
              </a:spcBef>
            </a:pPr>
            <a:r>
              <a:rPr lang="en-US" sz="3200" dirty="0">
                <a:latin typeface="Calibri" panose="020F0502020204030204" pitchFamily="34" charset="0"/>
                <a:cs typeface="Calibri" panose="020F0502020204030204" pitchFamily="34" charset="0"/>
              </a:rPr>
              <a:t>$589,386</a:t>
            </a:r>
          </a:p>
        </p:txBody>
      </p:sp>
      <p:sp>
        <p:nvSpPr>
          <p:cNvPr id="16" name="Line 15">
            <a:extLst>
              <a:ext uri="{FF2B5EF4-FFF2-40B4-BE49-F238E27FC236}">
                <a16:creationId xmlns:a16="http://schemas.microsoft.com/office/drawing/2014/main" id="{40382679-5029-4605-A17B-5BD98457254B}"/>
              </a:ext>
            </a:extLst>
          </p:cNvPr>
          <p:cNvSpPr>
            <a:spLocks noChangeShapeType="1"/>
          </p:cNvSpPr>
          <p:nvPr/>
        </p:nvSpPr>
        <p:spPr bwMode="auto">
          <a:xfrm>
            <a:off x="4112366" y="4763293"/>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dirty="0">
              <a:latin typeface="Calibri" panose="020F0502020204030204" pitchFamily="34" charset="0"/>
              <a:cs typeface="Calibri" panose="020F0502020204030204" pitchFamily="34" charset="0"/>
            </a:endParaRPr>
          </a:p>
        </p:txBody>
      </p:sp>
      <p:sp>
        <p:nvSpPr>
          <p:cNvPr id="17" name="Text Box 16">
            <a:extLst>
              <a:ext uri="{FF2B5EF4-FFF2-40B4-BE49-F238E27FC236}">
                <a16:creationId xmlns:a16="http://schemas.microsoft.com/office/drawing/2014/main" id="{7F7FCB4D-6DAB-442D-9321-C9F1B23AF9D1}"/>
              </a:ext>
            </a:extLst>
          </p:cNvPr>
          <p:cNvSpPr txBox="1">
            <a:spLocks noChangeArrowheads="1"/>
          </p:cNvSpPr>
          <p:nvPr/>
        </p:nvSpPr>
        <p:spPr bwMode="auto">
          <a:xfrm>
            <a:off x="8382715" y="4453343"/>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Calibri" panose="020F0502020204030204" pitchFamily="34" charset="0"/>
                <a:cs typeface="Calibri" panose="020F0502020204030204" pitchFamily="34" charset="0"/>
              </a:rPr>
              <a:t>X 100 = </a:t>
            </a:r>
          </a:p>
        </p:txBody>
      </p:sp>
      <p:sp>
        <p:nvSpPr>
          <p:cNvPr id="2" name="Rectangle 1">
            <a:extLst>
              <a:ext uri="{FF2B5EF4-FFF2-40B4-BE49-F238E27FC236}">
                <a16:creationId xmlns:a16="http://schemas.microsoft.com/office/drawing/2014/main" id="{0F6EA038-7BC0-B54C-85C2-0AB8EFE67992}"/>
              </a:ext>
            </a:extLst>
          </p:cNvPr>
          <p:cNvSpPr/>
          <p:nvPr/>
        </p:nvSpPr>
        <p:spPr>
          <a:xfrm>
            <a:off x="8557846" y="2435731"/>
            <a:ext cx="389850" cy="584775"/>
          </a:xfrm>
          <a:prstGeom prst="rect">
            <a:avLst/>
          </a:prstGeom>
        </p:spPr>
        <p:txBody>
          <a:bodyPr wrap="none">
            <a:spAutoFit/>
          </a:bodyPr>
          <a:lstStyle/>
          <a:p>
            <a:r>
              <a:rPr lang="en-US" sz="3200" dirty="0">
                <a:latin typeface="Calibri" panose="020F0502020204030204" pitchFamily="34" charset="0"/>
                <a:cs typeface="Calibri" panose="020F0502020204030204" pitchFamily="34" charset="0"/>
              </a:rPr>
              <a:t>=</a:t>
            </a:r>
            <a:endParaRPr lang="en-US" sz="3200" dirty="0"/>
          </a:p>
        </p:txBody>
      </p:sp>
      <p:sp>
        <p:nvSpPr>
          <p:cNvPr id="5" name="TextBox 4">
            <a:extLst>
              <a:ext uri="{FF2B5EF4-FFF2-40B4-BE49-F238E27FC236}">
                <a16:creationId xmlns:a16="http://schemas.microsoft.com/office/drawing/2014/main" id="{030A2AFD-DA50-AA10-E6FC-A3F5629CDE8D}"/>
              </a:ext>
            </a:extLst>
          </p:cNvPr>
          <p:cNvSpPr txBox="1"/>
          <p:nvPr/>
        </p:nvSpPr>
        <p:spPr>
          <a:xfrm>
            <a:off x="9175198" y="2524980"/>
            <a:ext cx="1066800" cy="584775"/>
          </a:xfrm>
          <a:prstGeom prst="rect">
            <a:avLst/>
          </a:prstGeom>
          <a:noFill/>
        </p:spPr>
        <p:txBody>
          <a:bodyPr wrap="square" rtlCol="0">
            <a:spAutoFit/>
          </a:bodyPr>
          <a:lstStyle/>
          <a:p>
            <a:r>
              <a:rPr lang="en-US" sz="3200" dirty="0">
                <a:latin typeface="+mn-lt"/>
              </a:rPr>
              <a:t>3.42</a:t>
            </a:r>
          </a:p>
        </p:txBody>
      </p:sp>
      <p:sp>
        <p:nvSpPr>
          <p:cNvPr id="6" name="TextBox 5">
            <a:extLst>
              <a:ext uri="{FF2B5EF4-FFF2-40B4-BE49-F238E27FC236}">
                <a16:creationId xmlns:a16="http://schemas.microsoft.com/office/drawing/2014/main" id="{311C967E-ABBA-0606-432F-A9702C61F27C}"/>
              </a:ext>
            </a:extLst>
          </p:cNvPr>
          <p:cNvSpPr txBox="1"/>
          <p:nvPr/>
        </p:nvSpPr>
        <p:spPr>
          <a:xfrm>
            <a:off x="9777528" y="4448006"/>
            <a:ext cx="1347672" cy="584775"/>
          </a:xfrm>
          <a:prstGeom prst="rect">
            <a:avLst/>
          </a:prstGeom>
          <a:noFill/>
        </p:spPr>
        <p:txBody>
          <a:bodyPr wrap="square" rtlCol="0">
            <a:spAutoFit/>
          </a:bodyPr>
          <a:lstStyle/>
          <a:p>
            <a:r>
              <a:rPr lang="en-US" sz="3200" dirty="0">
                <a:latin typeface="+mn-lt"/>
              </a:rPr>
              <a:t>242%</a:t>
            </a:r>
          </a:p>
        </p:txBody>
      </p:sp>
      <p:sp>
        <p:nvSpPr>
          <p:cNvPr id="9" name="Slide Number Placeholder 8">
            <a:extLst>
              <a:ext uri="{FF2B5EF4-FFF2-40B4-BE49-F238E27FC236}">
                <a16:creationId xmlns:a16="http://schemas.microsoft.com/office/drawing/2014/main" id="{D9ACBFCC-8D4D-A332-575C-78688F1F0D77}"/>
              </a:ext>
            </a:extLst>
          </p:cNvPr>
          <p:cNvSpPr>
            <a:spLocks noGrp="1"/>
          </p:cNvSpPr>
          <p:nvPr>
            <p:ph type="sldNum" sz="quarter" idx="12"/>
          </p:nvPr>
        </p:nvSpPr>
        <p:spPr/>
        <p:txBody>
          <a:bodyPr/>
          <a:lstStyle/>
          <a:p>
            <a:fld id="{5A007396-4EF8-4446-A4A3-FA7862915E1A}" type="slidenum">
              <a:rPr lang="en-US" smtClean="0"/>
              <a:t>35</a:t>
            </a:fld>
            <a:endParaRPr lang="en-US" dirty="0"/>
          </a:p>
        </p:txBody>
      </p:sp>
    </p:spTree>
    <p:extLst>
      <p:ext uri="{BB962C8B-B14F-4D97-AF65-F5344CB8AC3E}">
        <p14:creationId xmlns:p14="http://schemas.microsoft.com/office/powerpoint/2010/main" val="21788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1EFF58-721E-4647-A407-4176877876AC}"/>
              </a:ext>
            </a:extLst>
          </p:cNvPr>
          <p:cNvSpPr>
            <a:spLocks noGrp="1"/>
          </p:cNvSpPr>
          <p:nvPr>
            <p:ph type="sldNum" sz="quarter" idx="12"/>
          </p:nvPr>
        </p:nvSpPr>
        <p:spPr/>
        <p:txBody>
          <a:bodyPr/>
          <a:lstStyle/>
          <a:p>
            <a:fld id="{5A007396-4EF8-4446-A4A3-FA7862915E1A}" type="slidenum">
              <a:rPr lang="en-US" smtClean="0"/>
              <a:t>36</a:t>
            </a:fld>
            <a:endParaRPr lang="en-US" dirty="0"/>
          </a:p>
        </p:txBody>
      </p:sp>
      <p:pic>
        <p:nvPicPr>
          <p:cNvPr id="4" name="Picture 3">
            <a:extLst>
              <a:ext uri="{FF2B5EF4-FFF2-40B4-BE49-F238E27FC236}">
                <a16:creationId xmlns:a16="http://schemas.microsoft.com/office/drawing/2014/main" id="{F0FF498B-C59E-4C46-8F6A-6C200C08EF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025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762500" y="762000"/>
            <a:ext cx="6629400" cy="2339102"/>
          </a:xfrm>
          <a:prstGeom prst="rect">
            <a:avLst/>
          </a:prstGeom>
          <a:noFill/>
        </p:spPr>
        <p:txBody>
          <a:bodyPr wrap="square">
            <a:spAutoFit/>
          </a:bodyPr>
          <a:lstStyle/>
          <a:p>
            <a:pPr algn="ctr">
              <a:defRPr/>
            </a:pPr>
            <a:r>
              <a:rPr lang="en-US" sz="44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Optimize Results</a:t>
            </a:r>
          </a:p>
          <a:p>
            <a:pPr algn="ctr">
              <a:defRPr/>
            </a:pPr>
            <a:r>
              <a:rPr lang="en-US" sz="28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Use Black Box Thinking to Increase Funding</a:t>
            </a:r>
          </a:p>
          <a:p>
            <a:pPr algn="ctr">
              <a:defRPr/>
            </a:pPr>
            <a:endParaRPr lang="en-US"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endParaRPr>
          </a:p>
          <a:p>
            <a:pPr algn="ctr">
              <a:defRPr/>
            </a:pPr>
            <a:r>
              <a:rPr lang="en-US" sz="28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Design Thinking Principle 8 </a:t>
            </a:r>
            <a:br>
              <a:rPr lang="en-US" sz="2800" b="1"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br>
            <a:r>
              <a:rPr lang="en-US" sz="2800" dirty="0">
                <a:solidFill>
                  <a:schemeClr val="bg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A new competitive logic of business strategy</a:t>
            </a:r>
          </a:p>
        </p:txBody>
      </p:sp>
      <p:sp>
        <p:nvSpPr>
          <p:cNvPr id="3" name="Slide Number Placeholder 2">
            <a:extLst>
              <a:ext uri="{FF2B5EF4-FFF2-40B4-BE49-F238E27FC236}">
                <a16:creationId xmlns:a16="http://schemas.microsoft.com/office/drawing/2014/main" id="{E8FC124C-4C29-D6D9-E273-1A804F4D1DFE}"/>
              </a:ext>
            </a:extLst>
          </p:cNvPr>
          <p:cNvSpPr>
            <a:spLocks noGrp="1"/>
          </p:cNvSpPr>
          <p:nvPr>
            <p:ph type="sldNum" sz="quarter" idx="12"/>
          </p:nvPr>
        </p:nvSpPr>
        <p:spPr/>
        <p:txBody>
          <a:bodyPr/>
          <a:lstStyle/>
          <a:p>
            <a:fld id="{5A007396-4EF8-4446-A4A3-FA7862915E1A}" type="slidenum">
              <a:rPr lang="en-US" smtClean="0"/>
              <a:t>37</a:t>
            </a:fld>
            <a:endParaRPr lang="en-US" dirty="0"/>
          </a:p>
        </p:txBody>
      </p:sp>
    </p:spTree>
    <p:extLst>
      <p:ext uri="{BB962C8B-B14F-4D97-AF65-F5344CB8AC3E}">
        <p14:creationId xmlns:p14="http://schemas.microsoft.com/office/powerpoint/2010/main" val="3427453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9D59289-1306-43D8-B1D5-7B82BC0111C0}"/>
              </a:ext>
            </a:extLst>
          </p:cNvPr>
          <p:cNvSpPr/>
          <p:nvPr/>
        </p:nvSpPr>
        <p:spPr>
          <a:xfrm>
            <a:off x="750678" y="2685342"/>
            <a:ext cx="2937600" cy="234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821A17-0906-DA41-B4CE-53475B649A04}"/>
              </a:ext>
            </a:extLst>
          </p:cNvPr>
          <p:cNvSpPr>
            <a:spLocks noGrp="1"/>
          </p:cNvSpPr>
          <p:nvPr>
            <p:ph type="title"/>
          </p:nvPr>
        </p:nvSpPr>
        <p:spPr>
          <a:xfrm>
            <a:off x="2485291" y="1"/>
            <a:ext cx="9061939" cy="799200"/>
          </a:xfrm>
        </p:spPr>
        <p:txBody>
          <a:bodyPr>
            <a:noAutofit/>
          </a:bodyPr>
          <a:lstStyle/>
          <a:p>
            <a:pPr algn="ctr"/>
            <a:r>
              <a:rPr lang="en-US" sz="3600" b="1" dirty="0">
                <a:effectLst>
                  <a:outerShdw blurRad="38100" dist="38100" dir="2700000" algn="tl">
                    <a:srgbClr val="000000">
                      <a:alpha val="43137"/>
                    </a:srgbClr>
                  </a:outerShdw>
                </a:effectLst>
              </a:rPr>
              <a:t>Costs versus Investment Perception: The Reality </a:t>
            </a:r>
            <a:endParaRPr lang="en-US" sz="3600" dirty="0">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3AEAA3B9-9A8D-7746-B61E-50DBB040B269}"/>
              </a:ext>
            </a:extLst>
          </p:cNvPr>
          <p:cNvGraphicFramePr>
            <a:graphicFrameLocks noGrp="1"/>
          </p:cNvGraphicFramePr>
          <p:nvPr>
            <p:ph idx="1"/>
          </p:nvPr>
        </p:nvGraphicFramePr>
        <p:xfrm>
          <a:off x="226388" y="1132701"/>
          <a:ext cx="10552102" cy="5389851"/>
        </p:xfrm>
        <a:graphic>
          <a:graphicData uri="http://schemas.openxmlformats.org/drawingml/2006/table">
            <a:tbl>
              <a:tblPr firstRow="1" firstCol="1" bandRow="1">
                <a:tableStyleId>{2D5ABB26-0587-4C30-8999-92F81FD0307C}</a:tableStyleId>
              </a:tblPr>
              <a:tblGrid>
                <a:gridCol w="4102178">
                  <a:extLst>
                    <a:ext uri="{9D8B030D-6E8A-4147-A177-3AD203B41FA5}">
                      <a16:colId xmlns:a16="http://schemas.microsoft.com/office/drawing/2014/main" val="3716985706"/>
                    </a:ext>
                  </a:extLst>
                </a:gridCol>
                <a:gridCol w="1557884">
                  <a:extLst>
                    <a:ext uri="{9D8B030D-6E8A-4147-A177-3AD203B41FA5}">
                      <a16:colId xmlns:a16="http://schemas.microsoft.com/office/drawing/2014/main" val="2223621489"/>
                    </a:ext>
                  </a:extLst>
                </a:gridCol>
                <a:gridCol w="295734">
                  <a:extLst>
                    <a:ext uri="{9D8B030D-6E8A-4147-A177-3AD203B41FA5}">
                      <a16:colId xmlns:a16="http://schemas.microsoft.com/office/drawing/2014/main" val="4224071503"/>
                    </a:ext>
                  </a:extLst>
                </a:gridCol>
                <a:gridCol w="1689576">
                  <a:extLst>
                    <a:ext uri="{9D8B030D-6E8A-4147-A177-3AD203B41FA5}">
                      <a16:colId xmlns:a16="http://schemas.microsoft.com/office/drawing/2014/main" val="2585162954"/>
                    </a:ext>
                  </a:extLst>
                </a:gridCol>
                <a:gridCol w="281597">
                  <a:extLst>
                    <a:ext uri="{9D8B030D-6E8A-4147-A177-3AD203B41FA5}">
                      <a16:colId xmlns:a16="http://schemas.microsoft.com/office/drawing/2014/main" val="879390137"/>
                    </a:ext>
                  </a:extLst>
                </a:gridCol>
                <a:gridCol w="2625133">
                  <a:extLst>
                    <a:ext uri="{9D8B030D-6E8A-4147-A177-3AD203B41FA5}">
                      <a16:colId xmlns:a16="http://schemas.microsoft.com/office/drawing/2014/main" val="51354346"/>
                    </a:ext>
                  </a:extLst>
                </a:gridCol>
              </a:tblGrid>
              <a:tr h="277211">
                <a:tc>
                  <a:txBody>
                    <a:bodyPr/>
                    <a:lstStyle/>
                    <a:p>
                      <a:pPr marL="0" marR="0">
                        <a:spcBef>
                          <a:spcPts val="0"/>
                        </a:spcBef>
                        <a:spcAft>
                          <a:spcPts val="0"/>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Perception</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Actions</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 </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r>
                        <a:rPr lang="en-US" sz="2400" b="1" dirty="0">
                          <a:solidFill>
                            <a:srgbClr val="820E2E"/>
                          </a:solidFill>
                          <a:effectLst/>
                          <a:latin typeface="Calibri" panose="020F0502020204030204" pitchFamily="34" charset="0"/>
                          <a:cs typeface="Calibri" panose="020F0502020204030204" pitchFamily="34" charset="0"/>
                        </a:rPr>
                        <a:t>Consequences</a:t>
                      </a:r>
                      <a:endParaRPr lang="en-US" sz="28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4102508"/>
                  </a:ext>
                </a:extLst>
              </a:tr>
              <a:tr h="1610331">
                <a:tc>
                  <a:txBody>
                    <a:bodyPr/>
                    <a:lstStyle/>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It’s a cost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Control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Reduce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Eliminate it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Partnerships are rare</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Influence diminishes</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Support is lost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Funding is curtailed</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441007"/>
                  </a:ext>
                </a:extLst>
              </a:tr>
              <a:tr h="963111">
                <a:tc>
                  <a:txBody>
                    <a:bodyPr/>
                    <a:lstStyle/>
                    <a:p>
                      <a:pPr marL="0" marR="0" algn="ctr">
                        <a:spcBef>
                          <a:spcPts val="0"/>
                        </a:spcBef>
                        <a:spcAft>
                          <a:spcPts val="0"/>
                        </a:spcAft>
                      </a:pPr>
                      <a:r>
                        <a:rPr lang="en-US" sz="2800" b="1" dirty="0">
                          <a:solidFill>
                            <a:schemeClr val="bg1"/>
                          </a:solidFill>
                          <a:effectLst/>
                          <a:latin typeface="Calibri" panose="020F0502020204030204" pitchFamily="34" charset="0"/>
                          <a:cs typeface="Calibri" panose="020F0502020204030204" pitchFamily="34" charset="0"/>
                        </a:rPr>
                        <a:t>Executive</a:t>
                      </a:r>
                    </a:p>
                    <a:p>
                      <a:pPr marL="0" marR="0" algn="ctr">
                        <a:spcBef>
                          <a:spcPts val="0"/>
                        </a:spcBef>
                        <a:spcAft>
                          <a:spcPts val="0"/>
                        </a:spcAft>
                      </a:pPr>
                      <a:r>
                        <a:rPr lang="en-US" sz="2800" b="1" dirty="0">
                          <a:solidFill>
                            <a:schemeClr val="bg1"/>
                          </a:solidFill>
                          <a:effectLst/>
                          <a:latin typeface="Calibri" panose="020F0502020204030204" pitchFamily="34" charset="0"/>
                          <a:cs typeface="Calibri" panose="020F0502020204030204" pitchFamily="34" charset="0"/>
                        </a:rPr>
                        <a:t>Perception of</a:t>
                      </a:r>
                    </a:p>
                    <a:p>
                      <a:pPr marL="0" marR="0" algn="ctr">
                        <a:spcBef>
                          <a:spcPts val="0"/>
                        </a:spcBef>
                        <a:spcAft>
                          <a:spcPts val="0"/>
                        </a:spcAft>
                      </a:pPr>
                      <a:r>
                        <a:rPr lang="en-US" sz="2800" b="1" dirty="0">
                          <a:solidFill>
                            <a:schemeClr val="bg1"/>
                          </a:solidFill>
                          <a:effectLst/>
                          <a:latin typeface="Calibri" panose="020F0502020204030204" pitchFamily="34" charset="0"/>
                          <a:cs typeface="Calibri" panose="020F0502020204030204" pitchFamily="34" charset="0"/>
                        </a:rPr>
                        <a:t>Programs</a:t>
                      </a:r>
                      <a:endParaRPr lang="en-US" sz="28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632549"/>
                  </a:ext>
                </a:extLst>
              </a:tr>
              <a:tr h="2038721">
                <a:tc>
                  <a:txBody>
                    <a:bodyPr/>
                    <a:lstStyle/>
                    <a:p>
                      <a:pPr marL="0" marR="0">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It’s an investment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1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Maintain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Enhance it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Protect it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8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Business partnerships flourish</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Client relationships improve</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A seat at the table is earned</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Funding is easier</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1027371"/>
                  </a:ext>
                </a:extLst>
              </a:tr>
            </a:tbl>
          </a:graphicData>
        </a:graphic>
      </p:graphicFrame>
      <p:cxnSp>
        <p:nvCxnSpPr>
          <p:cNvPr id="9" name="Straight Arrow Connector 8">
            <a:extLst>
              <a:ext uri="{FF2B5EF4-FFF2-40B4-BE49-F238E27FC236}">
                <a16:creationId xmlns:a16="http://schemas.microsoft.com/office/drawing/2014/main" id="{BB627114-05E0-BF45-B941-3FDF49CD8436}"/>
              </a:ext>
            </a:extLst>
          </p:cNvPr>
          <p:cNvCxnSpPr/>
          <p:nvPr/>
        </p:nvCxnSpPr>
        <p:spPr>
          <a:xfrm>
            <a:off x="5881337" y="2213189"/>
            <a:ext cx="21431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4D7F3680-AEB2-0B4D-8008-E86A8D4055BB}"/>
              </a:ext>
            </a:extLst>
          </p:cNvPr>
          <p:cNvCxnSpPr/>
          <p:nvPr/>
        </p:nvCxnSpPr>
        <p:spPr>
          <a:xfrm>
            <a:off x="5881337" y="5417140"/>
            <a:ext cx="214312" cy="0"/>
          </a:xfrm>
          <a:prstGeom prst="straightConnector1">
            <a:avLst/>
          </a:prstGeom>
          <a:noFill/>
          <a:ln w="19050" cap="flat" cmpd="sng" algn="ctr">
            <a:solidFill>
              <a:sysClr val="windowText" lastClr="000000"/>
            </a:solidFill>
            <a:prstDash val="solid"/>
            <a:miter lim="800000"/>
            <a:tailEnd type="triangle"/>
          </a:ln>
          <a:effectLst/>
        </p:spPr>
      </p:cxnSp>
      <p:pic>
        <p:nvPicPr>
          <p:cNvPr id="11" name="Graphic 10" descr="Arrow: Slight curve">
            <a:extLst>
              <a:ext uri="{FF2B5EF4-FFF2-40B4-BE49-F238E27FC236}">
                <a16:creationId xmlns:a16="http://schemas.microsoft.com/office/drawing/2014/main" id="{EE6D2B76-39F3-407B-91C7-C2BA3FB1BCD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702038">
            <a:off x="3231078" y="4656047"/>
            <a:ext cx="914400" cy="914400"/>
          </a:xfrm>
          <a:prstGeom prst="rect">
            <a:avLst/>
          </a:prstGeom>
        </p:spPr>
      </p:pic>
      <p:pic>
        <p:nvPicPr>
          <p:cNvPr id="13" name="Graphic 12" descr="Arrow: Clockwise curve">
            <a:extLst>
              <a:ext uri="{FF2B5EF4-FFF2-40B4-BE49-F238E27FC236}">
                <a16:creationId xmlns:a16="http://schemas.microsoft.com/office/drawing/2014/main" id="{C17C22CC-05C0-4C92-AE4E-C00BC7DDB02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3960005">
            <a:off x="3215185" y="2228141"/>
            <a:ext cx="914400" cy="914400"/>
          </a:xfrm>
          <a:prstGeom prst="rect">
            <a:avLst/>
          </a:prstGeom>
        </p:spPr>
      </p:pic>
      <p:sp>
        <p:nvSpPr>
          <p:cNvPr id="5" name="Slide Number Placeholder 4">
            <a:extLst>
              <a:ext uri="{FF2B5EF4-FFF2-40B4-BE49-F238E27FC236}">
                <a16:creationId xmlns:a16="http://schemas.microsoft.com/office/drawing/2014/main" id="{82FD7D84-9450-7E43-A9EC-D91A7922F6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40931C3-8285-4B67-B09F-334FB8BF8445}"/>
              </a:ext>
            </a:extLst>
          </p:cNvPr>
          <p:cNvSpPr txBox="1"/>
          <p:nvPr/>
        </p:nvSpPr>
        <p:spPr>
          <a:xfrm>
            <a:off x="0" y="6498571"/>
            <a:ext cx="237978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616"/>
                </a:solidFill>
                <a:effectLst/>
                <a:uLnTx/>
                <a:uFillTx/>
                <a:latin typeface="Calibri" panose="020F0502020204030204"/>
                <a:ea typeface="+mn-ea"/>
                <a:cs typeface="+mn-cs"/>
              </a:rPr>
              <a:t>Workbook Page 11-9</a:t>
            </a:r>
          </a:p>
        </p:txBody>
      </p:sp>
    </p:spTree>
    <p:extLst>
      <p:ext uri="{BB962C8B-B14F-4D97-AF65-F5344CB8AC3E}">
        <p14:creationId xmlns:p14="http://schemas.microsoft.com/office/powerpoint/2010/main" val="12007022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صورة ذات صلة">
            <a:extLst>
              <a:ext uri="{FF2B5EF4-FFF2-40B4-BE49-F238E27FC236}">
                <a16:creationId xmlns:a16="http://schemas.microsoft.com/office/drawing/2014/main" id="{2340855D-4A1C-3A41-A13C-2067022E7BF1}"/>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flipH="1">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7A8778CA-AAD0-4141-87B0-B5C5665C7A2E}"/>
              </a:ext>
            </a:extLst>
          </p:cNvPr>
          <p:cNvSpPr txBox="1">
            <a:spLocks/>
          </p:cNvSpPr>
          <p:nvPr/>
        </p:nvSpPr>
        <p:spPr>
          <a:xfrm>
            <a:off x="625862" y="554332"/>
            <a:ext cx="6619811" cy="1344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b="1" dirty="0"/>
              <a:t>The Payoff</a:t>
            </a:r>
          </a:p>
        </p:txBody>
      </p:sp>
      <p:sp>
        <p:nvSpPr>
          <p:cNvPr id="6" name="Content Placeholder 2">
            <a:extLst>
              <a:ext uri="{FF2B5EF4-FFF2-40B4-BE49-F238E27FC236}">
                <a16:creationId xmlns:a16="http://schemas.microsoft.com/office/drawing/2014/main" id="{2B9626A5-FB79-4CFA-AD49-7E26B79C4AE5}"/>
              </a:ext>
            </a:extLst>
          </p:cNvPr>
          <p:cNvSpPr txBox="1">
            <a:spLocks/>
          </p:cNvSpPr>
          <p:nvPr/>
        </p:nvSpPr>
        <p:spPr>
          <a:xfrm>
            <a:off x="465495" y="1303020"/>
            <a:ext cx="6940547" cy="483869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Justify/defend budgets.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Align projects to business needs.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Show contributions of selected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Earn respect of senior management/administrators.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Build staff morale.</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Improve support for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Enhance design and implementation processes.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Identify inefficient projects that need to be redesigned or eliminated.</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Identify successful projects that can be implemented in other areas.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Earn a “seat at the table”.</a:t>
            </a:r>
          </a:p>
        </p:txBody>
      </p:sp>
    </p:spTree>
    <p:extLst>
      <p:ext uri="{BB962C8B-B14F-4D97-AF65-F5344CB8AC3E}">
        <p14:creationId xmlns:p14="http://schemas.microsoft.com/office/powerpoint/2010/main" val="1449959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18507AB-E5AE-8045-B21C-E5F3DE5D5D8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844" y="25400"/>
            <a:ext cx="12213824" cy="6870277"/>
          </a:xfrm>
          <a:prstGeom prst="rect">
            <a:avLst/>
          </a:prstGeom>
        </p:spPr>
      </p:pic>
      <p:sp>
        <p:nvSpPr>
          <p:cNvPr id="21" name="Rectangle 20">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1BBF93-58FD-244E-92E2-B4007043A4E9}"/>
              </a:ext>
            </a:extLst>
          </p:cNvPr>
          <p:cNvSpPr>
            <a:spLocks noGrp="1"/>
          </p:cNvSpPr>
          <p:nvPr>
            <p:ph type="title"/>
          </p:nvPr>
        </p:nvSpPr>
        <p:spPr>
          <a:xfrm>
            <a:off x="642162" y="672166"/>
            <a:ext cx="6689336" cy="1134926"/>
          </a:xfrm>
        </p:spPr>
        <p:txBody>
          <a:bodyPr>
            <a:noAutofit/>
          </a:bodyPr>
          <a:lstStyle/>
          <a:p>
            <a:pPr algn="ctr"/>
            <a:r>
              <a:rPr lang="en-US" sz="4400" b="1" dirty="0">
                <a:cs typeface="Calibri" panose="020F0502020204030204" pitchFamily="34" charset="0"/>
              </a:rPr>
              <a:t>Session Objectives</a:t>
            </a:r>
          </a:p>
        </p:txBody>
      </p:sp>
      <p:sp>
        <p:nvSpPr>
          <p:cNvPr id="3" name="Content Placeholder 2">
            <a:extLst>
              <a:ext uri="{FF2B5EF4-FFF2-40B4-BE49-F238E27FC236}">
                <a16:creationId xmlns:a16="http://schemas.microsoft.com/office/drawing/2014/main" id="{9F47DD76-EB5C-C941-AF0A-183500B9ADEC}"/>
              </a:ext>
            </a:extLst>
          </p:cNvPr>
          <p:cNvSpPr>
            <a:spLocks noGrp="1"/>
          </p:cNvSpPr>
          <p:nvPr>
            <p:ph idx="1"/>
          </p:nvPr>
        </p:nvSpPr>
        <p:spPr>
          <a:xfrm>
            <a:off x="752750" y="1807092"/>
            <a:ext cx="6578747" cy="3488395"/>
          </a:xfrm>
        </p:spPr>
        <p:txBody>
          <a:bodyPr>
            <a:normAutofit/>
          </a:bodyPr>
          <a:lstStyle/>
          <a:p>
            <a:pPr marL="0" indent="0">
              <a:lnSpc>
                <a:spcPct val="100000"/>
              </a:lnSpc>
              <a:buNone/>
            </a:pPr>
            <a:r>
              <a:rPr lang="en-US" sz="2000" dirty="0">
                <a:latin typeface="Calibri" panose="020F0502020204030204" pitchFamily="34" charset="0"/>
                <a:cs typeface="Calibri" panose="020F0502020204030204" pitchFamily="34" charset="0"/>
              </a:rPr>
              <a:t>After attending this session, participants should be able to:</a:t>
            </a:r>
          </a:p>
          <a:p>
            <a:pPr marL="457200" lvl="0" indent="-457200">
              <a:buFont typeface="+mj-lt"/>
              <a:buAutoNum type="arabicPeriod"/>
            </a:pPr>
            <a:r>
              <a:rPr lang="en-US" sz="2000" dirty="0">
                <a:latin typeface="Calibri" panose="020F0502020204030204" pitchFamily="34" charset="0"/>
                <a:cs typeface="Calibri" panose="020F0502020204030204" pitchFamily="34" charset="0"/>
              </a:rPr>
              <a:t>List the data sets possible from learning and development programs by categories, including ROI. </a:t>
            </a:r>
          </a:p>
          <a:p>
            <a:pPr marL="457200" lvl="0" indent="-457200">
              <a:buFont typeface="+mj-lt"/>
              <a:buAutoNum type="arabicPeriod"/>
            </a:pPr>
            <a:r>
              <a:rPr lang="en-US" sz="2000" dirty="0">
                <a:latin typeface="Calibri" panose="020F0502020204030204" pitchFamily="34" charset="0"/>
                <a:cs typeface="Calibri" panose="020F0502020204030204" pitchFamily="34" charset="0"/>
              </a:rPr>
              <a:t>Identify the categories that are desired by top executives and other key stakeholders.</a:t>
            </a:r>
          </a:p>
          <a:p>
            <a:pPr marL="457200" lvl="0" indent="-457200">
              <a:buFont typeface="+mj-lt"/>
              <a:buAutoNum type="arabicPeriod"/>
            </a:pPr>
            <a:r>
              <a:rPr lang="en-US" sz="2000" dirty="0">
                <a:latin typeface="Calibri" panose="020F0502020204030204" pitchFamily="34" charset="0"/>
                <a:cs typeface="Calibri" panose="020F0502020204030204" pitchFamily="34" charset="0"/>
              </a:rPr>
              <a:t>Explain how these measures are derived and developed. </a:t>
            </a:r>
          </a:p>
          <a:p>
            <a:pPr marL="457200" lvl="0" indent="-457200">
              <a:buFont typeface="+mj-lt"/>
              <a:buAutoNum type="arabicPeriod"/>
            </a:pPr>
            <a:r>
              <a:rPr lang="en-US" sz="2000" dirty="0">
                <a:latin typeface="Calibri" panose="020F0502020204030204" pitchFamily="34" charset="0"/>
                <a:cs typeface="Calibri" panose="020F0502020204030204" pitchFamily="34" charset="0"/>
              </a:rPr>
              <a:t>Pursue a plan to measure results and communicate results to different audiences.</a:t>
            </a:r>
          </a:p>
        </p:txBody>
      </p:sp>
      <p:sp>
        <p:nvSpPr>
          <p:cNvPr id="4" name="Slide Number Placeholder 3">
            <a:extLst>
              <a:ext uri="{FF2B5EF4-FFF2-40B4-BE49-F238E27FC236}">
                <a16:creationId xmlns:a16="http://schemas.microsoft.com/office/drawing/2014/main" id="{D3F45D50-7BAD-1AB5-5864-6AD5557D52E8}"/>
              </a:ext>
            </a:extLst>
          </p:cNvPr>
          <p:cNvSpPr>
            <a:spLocks noGrp="1"/>
          </p:cNvSpPr>
          <p:nvPr>
            <p:ph type="sldNum" sz="quarter" idx="12"/>
          </p:nvPr>
        </p:nvSpPr>
        <p:spPr/>
        <p:txBody>
          <a:bodyPr/>
          <a:lstStyle/>
          <a:p>
            <a:fld id="{5A007396-4EF8-4446-A4A3-FA7862915E1A}" type="slidenum">
              <a:rPr lang="en-US" smtClean="0"/>
              <a:t>4</a:t>
            </a:fld>
            <a:endParaRPr lang="en-US" dirty="0"/>
          </a:p>
        </p:txBody>
      </p:sp>
    </p:spTree>
    <p:extLst>
      <p:ext uri="{BB962C8B-B14F-4D97-AF65-F5344CB8AC3E}">
        <p14:creationId xmlns:p14="http://schemas.microsoft.com/office/powerpoint/2010/main" val="23980094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4165599" y="412929"/>
            <a:ext cx="7414968" cy="1143000"/>
          </a:xfrm>
          <a:prstGeom prst="rect">
            <a:avLst/>
          </a:prstGeom>
          <a:no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400" b="1" dirty="0">
                <a:latin typeface="+mj-lt"/>
              </a:rPr>
              <a:t>Be Proactive</a:t>
            </a:r>
          </a:p>
        </p:txBody>
      </p:sp>
      <p:sp>
        <p:nvSpPr>
          <p:cNvPr id="6" name="Rectangle 3"/>
          <p:cNvSpPr>
            <a:spLocks noChangeArrowheads="1"/>
          </p:cNvSpPr>
          <p:nvPr/>
        </p:nvSpPr>
        <p:spPr bwMode="auto">
          <a:xfrm>
            <a:off x="4165599" y="1710252"/>
            <a:ext cx="7414968" cy="3657601"/>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35000"/>
              </a:spcBef>
              <a:spcAft>
                <a:spcPct val="0"/>
              </a:spcAft>
              <a:buClrTx/>
              <a:buSzTx/>
              <a:buFontTx/>
              <a:buNone/>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Remember, when it comes to delivering results:</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Hope is not a strategy.</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Luck is not a factor.</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Doing nothing is not an option.</a:t>
            </a:r>
          </a:p>
        </p:txBody>
      </p:sp>
      <p:sp>
        <p:nvSpPr>
          <p:cNvPr id="2" name="Rectangle 1">
            <a:extLst>
              <a:ext uri="{FF2B5EF4-FFF2-40B4-BE49-F238E27FC236}">
                <a16:creationId xmlns:a16="http://schemas.microsoft.com/office/drawing/2014/main" id="{708A9A68-69DC-45A6-8FF9-7BAEDB0A9EA8}"/>
              </a:ext>
            </a:extLst>
          </p:cNvPr>
          <p:cNvSpPr/>
          <p:nvPr/>
        </p:nvSpPr>
        <p:spPr>
          <a:xfrm>
            <a:off x="5715000" y="4829244"/>
            <a:ext cx="5482140" cy="1077218"/>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32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itchFamily="-111" charset="-128"/>
                <a:cs typeface="Calibri" panose="020F0502020204030204" pitchFamily="34" charset="0"/>
              </a:rPr>
              <a:t>Change is inevitable. </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32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itchFamily="-111" charset="-128"/>
                <a:cs typeface="Calibri" panose="020F0502020204030204" pitchFamily="34" charset="0"/>
              </a:rPr>
              <a:t>             Progress is optional.</a:t>
            </a:r>
          </a:p>
        </p:txBody>
      </p:sp>
      <p:pic>
        <p:nvPicPr>
          <p:cNvPr id="11" name="Picture 10" descr="A picture containing outdoor, black, standing, white&#10;&#10;Description automatically generated">
            <a:extLst>
              <a:ext uri="{FF2B5EF4-FFF2-40B4-BE49-F238E27FC236}">
                <a16:creationId xmlns:a16="http://schemas.microsoft.com/office/drawing/2014/main" id="{2AE2950D-A38A-4C49-A62F-A943752316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3949699" cy="6858000"/>
          </a:xfrm>
          <a:prstGeom prst="rect">
            <a:avLst/>
          </a:prstGeom>
        </p:spPr>
      </p:pic>
      <p:sp>
        <p:nvSpPr>
          <p:cNvPr id="3" name="Slide Number Placeholder 2">
            <a:extLst>
              <a:ext uri="{FF2B5EF4-FFF2-40B4-BE49-F238E27FC236}">
                <a16:creationId xmlns:a16="http://schemas.microsoft.com/office/drawing/2014/main" id="{46CE7D77-9D8A-3E75-DE9D-8188882390AF}"/>
              </a:ext>
            </a:extLst>
          </p:cNvPr>
          <p:cNvSpPr>
            <a:spLocks noGrp="1"/>
          </p:cNvSpPr>
          <p:nvPr>
            <p:ph type="sldNum" sz="quarter" idx="12"/>
          </p:nvPr>
        </p:nvSpPr>
        <p:spPr/>
        <p:txBody>
          <a:bodyPr/>
          <a:lstStyle/>
          <a:p>
            <a:fld id="{5A007396-4EF8-4446-A4A3-FA7862915E1A}" type="slidenum">
              <a:rPr lang="en-US" smtClean="0"/>
              <a:t>40</a:t>
            </a:fld>
            <a:endParaRPr lang="en-US" dirty="0"/>
          </a:p>
        </p:txBody>
      </p:sp>
    </p:spTree>
    <p:extLst>
      <p:ext uri="{BB962C8B-B14F-4D97-AF65-F5344CB8AC3E}">
        <p14:creationId xmlns:p14="http://schemas.microsoft.com/office/powerpoint/2010/main" val="3533710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663" name="Google Shape;663;p3" descr="A picture containing book, indoor, table, text&#10;&#10;Description automatically generated"/>
          <p:cNvPicPr preferRelativeResize="0"/>
          <p:nvPr/>
        </p:nvPicPr>
        <p:blipFill rotWithShape="1">
          <a:blip r:embed="rId3" cstate="email">
            <a:alphaModFix amt="35000"/>
            <a:extLst>
              <a:ext uri="{28A0092B-C50C-407E-A947-70E740481C1C}">
                <a14:useLocalDpi xmlns:a14="http://schemas.microsoft.com/office/drawing/2010/main"/>
              </a:ext>
            </a:extLst>
          </a:blip>
          <a:srcRect r="-1"/>
          <a:stretch/>
        </p:blipFill>
        <p:spPr>
          <a:xfrm>
            <a:off x="3048" y="10"/>
            <a:ext cx="12188952" cy="6857990"/>
          </a:xfrm>
          <a:prstGeom prst="rect">
            <a:avLst/>
          </a:prstGeom>
          <a:noFill/>
          <a:ln>
            <a:noFill/>
          </a:ln>
        </p:spPr>
      </p:pic>
      <p:sp>
        <p:nvSpPr>
          <p:cNvPr id="664" name="Google Shape;664;p3"/>
          <p:cNvSpPr txBox="1">
            <a:spLocks noGrp="1"/>
          </p:cNvSpPr>
          <p:nvPr>
            <p:ph type="title" idx="4294967295"/>
          </p:nvPr>
        </p:nvSpPr>
        <p:spPr>
          <a:xfrm>
            <a:off x="821756" y="259268"/>
            <a:ext cx="10549342" cy="816794"/>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400"/>
              <a:buFont typeface="Calibri"/>
              <a:buNone/>
            </a:pPr>
            <a:r>
              <a:rPr lang="en-US" b="1" dirty="0"/>
              <a:t>Resources</a:t>
            </a:r>
            <a:endParaRPr b="1" dirty="0"/>
          </a:p>
        </p:txBody>
      </p:sp>
      <p:sp>
        <p:nvSpPr>
          <p:cNvPr id="2" name="Slide Number Placeholder 1">
            <a:extLst>
              <a:ext uri="{FF2B5EF4-FFF2-40B4-BE49-F238E27FC236}">
                <a16:creationId xmlns:a16="http://schemas.microsoft.com/office/drawing/2014/main" id="{948C30CB-275C-8881-90C0-66F78AC7FFC2}"/>
              </a:ext>
            </a:extLst>
          </p:cNvPr>
          <p:cNvSpPr>
            <a:spLocks noGrp="1"/>
          </p:cNvSpPr>
          <p:nvPr>
            <p:ph type="sldNum" idx="12"/>
          </p:nvPr>
        </p:nvSpPr>
        <p:spPr/>
        <p:txBody>
          <a:bodyPr/>
          <a:lstStyle/>
          <a:p>
            <a:pPr marL="0" marR="0" lvl="0" indent="0" algn="r" defTabSz="914400" rtl="0" eaLnBrk="0" fontAlgn="base" latinLnBrk="0" hangingPunct="0">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888888"/>
                </a:solidFill>
                <a:effectLst/>
                <a:uLnTx/>
                <a:uFillTx/>
                <a:latin typeface="Calibri"/>
                <a:ea typeface="Calibri"/>
                <a:cs typeface="Calibri"/>
                <a:sym typeface="Calibri"/>
              </a:rPr>
              <a:pPr marL="0" marR="0" lvl="0" indent="0" algn="r" defTabSz="914400" rtl="0" eaLnBrk="0" fontAlgn="base" latinLnBrk="0" hangingPunct="0">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srgbClr val="888888"/>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6FFDDD8F-B36A-DAF0-6E1F-03BCE7D9178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1130" y="381000"/>
            <a:ext cx="3133333" cy="4123809"/>
          </a:xfrm>
          <a:prstGeom prst="rect">
            <a:avLst/>
          </a:prstGeom>
        </p:spPr>
      </p:pic>
      <p:pic>
        <p:nvPicPr>
          <p:cNvPr id="5" name="Picture 4">
            <a:extLst>
              <a:ext uri="{FF2B5EF4-FFF2-40B4-BE49-F238E27FC236}">
                <a16:creationId xmlns:a16="http://schemas.microsoft.com/office/drawing/2014/main" id="{FF111BC0-A4C0-56E5-948B-852A78B9019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743200" y="1077686"/>
            <a:ext cx="2780030" cy="3973286"/>
          </a:xfrm>
          <a:prstGeom prst="rect">
            <a:avLst/>
          </a:prstGeom>
        </p:spPr>
      </p:pic>
      <p:pic>
        <p:nvPicPr>
          <p:cNvPr id="7" name="Picture 6">
            <a:extLst>
              <a:ext uri="{FF2B5EF4-FFF2-40B4-BE49-F238E27FC236}">
                <a16:creationId xmlns:a16="http://schemas.microsoft.com/office/drawing/2014/main" id="{BEF03077-A249-85FC-DEF6-A56D96F2AD5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81600" y="1981200"/>
            <a:ext cx="2933700" cy="3973286"/>
          </a:xfrm>
          <a:prstGeom prst="rect">
            <a:avLst/>
          </a:prstGeom>
        </p:spPr>
      </p:pic>
      <p:pic>
        <p:nvPicPr>
          <p:cNvPr id="668" name="Google Shape;668;p3"/>
          <p:cNvPicPr preferRelativeResize="0"/>
          <p:nvPr/>
        </p:nvPicPr>
        <p:blipFill>
          <a:blip r:embed="rId7" cstate="email">
            <a:extLst>
              <a:ext uri="{28A0092B-C50C-407E-A947-70E740481C1C}">
                <a14:useLocalDpi xmlns:a14="http://schemas.microsoft.com/office/drawing/2010/main"/>
              </a:ext>
            </a:extLst>
          </a:blip>
          <a:srcRect/>
          <a:stretch/>
        </p:blipFill>
        <p:spPr>
          <a:xfrm>
            <a:off x="7426154" y="3891643"/>
            <a:ext cx="4311570" cy="2431366"/>
          </a:xfrm>
          <a:prstGeom prst="rect">
            <a:avLst/>
          </a:prstGeom>
          <a:no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pic>
      <p:pic>
        <p:nvPicPr>
          <p:cNvPr id="6" name="Picture 5">
            <a:extLst>
              <a:ext uri="{FF2B5EF4-FFF2-40B4-BE49-F238E27FC236}">
                <a16:creationId xmlns:a16="http://schemas.microsoft.com/office/drawing/2014/main" id="{1F29F7D7-1044-1C07-208B-AACCA47B4C3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134765" y="1094294"/>
            <a:ext cx="1970035" cy="1970035"/>
          </a:xfrm>
          <a:prstGeom prst="rect">
            <a:avLst/>
          </a:prstGeom>
        </p:spPr>
      </p:pic>
    </p:spTree>
    <p:extLst>
      <p:ext uri="{BB962C8B-B14F-4D97-AF65-F5344CB8AC3E}">
        <p14:creationId xmlns:p14="http://schemas.microsoft.com/office/powerpoint/2010/main" val="4526007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37A1EF44-508A-1140-B686-301AE4D37A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descr="Qr code&#10;&#10;Description automatically generated">
            <a:extLst>
              <a:ext uri="{FF2B5EF4-FFF2-40B4-BE49-F238E27FC236}">
                <a16:creationId xmlns:a16="http://schemas.microsoft.com/office/drawing/2014/main" id="{388C5D74-3C0F-0998-D965-91EE2F7F4A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10801" y="3657600"/>
            <a:ext cx="1413387" cy="1752600"/>
          </a:xfrm>
          <a:prstGeom prst="rect">
            <a:avLst/>
          </a:prstGeom>
        </p:spPr>
      </p:pic>
      <p:sp>
        <p:nvSpPr>
          <p:cNvPr id="4" name="5-Point Star 3">
            <a:extLst>
              <a:ext uri="{FF2B5EF4-FFF2-40B4-BE49-F238E27FC236}">
                <a16:creationId xmlns:a16="http://schemas.microsoft.com/office/drawing/2014/main" id="{322C4F0F-6D1D-7A47-B488-363BEF235B4A}"/>
              </a:ext>
            </a:extLst>
          </p:cNvPr>
          <p:cNvSpPr/>
          <p:nvPr/>
        </p:nvSpPr>
        <p:spPr>
          <a:xfrm>
            <a:off x="9481456" y="352758"/>
            <a:ext cx="2710544" cy="2190083"/>
          </a:xfrm>
          <a:prstGeom prst="star5">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5824" rtl="0" eaLnBrk="1" fontAlgn="auto" latinLnBrk="0" hangingPunct="1">
              <a:lnSpc>
                <a:spcPct val="100000"/>
              </a:lnSpc>
              <a:spcBef>
                <a:spcPts val="0"/>
              </a:spcBef>
              <a:spcAft>
                <a:spcPts val="0"/>
              </a:spcAft>
              <a:buClrTx/>
              <a:buSzTx/>
              <a:buFont typeface="Arial"/>
              <a:buNone/>
              <a:tabLst/>
              <a:defRPr/>
            </a:pPr>
            <a:endParaRPr kumimoji="0" lang="en-US" sz="144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Slide Number Placeholder 1">
            <a:extLst>
              <a:ext uri="{FF2B5EF4-FFF2-40B4-BE49-F238E27FC236}">
                <a16:creationId xmlns:a16="http://schemas.microsoft.com/office/drawing/2014/main" id="{C36E77C9-11B9-C361-D2CA-4CC82F152D6F}"/>
              </a:ext>
            </a:extLst>
          </p:cNvPr>
          <p:cNvSpPr>
            <a:spLocks noGrp="1"/>
          </p:cNvSpPr>
          <p:nvPr>
            <p:ph type="sldNum" sz="quarter" idx="12"/>
          </p:nvPr>
        </p:nvSpPr>
        <p:spPr/>
        <p:txBody>
          <a:bodyPr/>
          <a:lstStyle/>
          <a:p>
            <a:fld id="{5A007396-4EF8-4446-A4A3-FA7862915E1A}" type="slidenum">
              <a:rPr lang="en-US" smtClean="0"/>
              <a:t>42</a:t>
            </a:fld>
            <a:endParaRPr lang="en-US" dirty="0"/>
          </a:p>
        </p:txBody>
      </p:sp>
    </p:spTree>
    <p:extLst>
      <p:ext uri="{BB962C8B-B14F-4D97-AF65-F5344CB8AC3E}">
        <p14:creationId xmlns:p14="http://schemas.microsoft.com/office/powerpoint/2010/main" val="4263621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2715846" y="254000"/>
            <a:ext cx="184666"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Verdana" pitchFamily="34" charset="0"/>
              <a:ea typeface="ＭＳ Ｐゴシック" pitchFamily="-111" charset="-128"/>
              <a:cs typeface="+mn-cs"/>
            </a:endParaRPr>
          </a:p>
        </p:txBody>
      </p:sp>
      <p:pic>
        <p:nvPicPr>
          <p:cNvPr id="5" name="Picture 4">
            <a:extLst>
              <a:ext uri="{FF2B5EF4-FFF2-40B4-BE49-F238E27FC236}">
                <a16:creationId xmlns:a16="http://schemas.microsoft.com/office/drawing/2014/main" id="{4C1E58C0-B9A6-8F48-98DA-0CC7030412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6841751" cy="6858000"/>
          </a:xfrm>
          <a:prstGeom prst="rect">
            <a:avLst/>
          </a:prstGeom>
        </p:spPr>
      </p:pic>
      <p:grpSp>
        <p:nvGrpSpPr>
          <p:cNvPr id="15" name="Group 14">
            <a:extLst>
              <a:ext uri="{FF2B5EF4-FFF2-40B4-BE49-F238E27FC236}">
                <a16:creationId xmlns:a16="http://schemas.microsoft.com/office/drawing/2014/main" id="{86BA16D1-7203-FA43-BAB0-9A0FD4939F20}"/>
              </a:ext>
            </a:extLst>
          </p:cNvPr>
          <p:cNvGrpSpPr/>
          <p:nvPr/>
        </p:nvGrpSpPr>
        <p:grpSpPr>
          <a:xfrm>
            <a:off x="7075854" y="623332"/>
            <a:ext cx="4800600" cy="5021615"/>
            <a:chOff x="3885791" y="1219200"/>
            <a:chExt cx="4785769" cy="4536831"/>
          </a:xfrm>
        </p:grpSpPr>
        <p:sp>
          <p:nvSpPr>
            <p:cNvPr id="16" name="Text Placeholder 2">
              <a:extLst>
                <a:ext uri="{FF2B5EF4-FFF2-40B4-BE49-F238E27FC236}">
                  <a16:creationId xmlns:a16="http://schemas.microsoft.com/office/drawing/2014/main" id="{4F45877A-EE2E-7341-862F-42A7D6AA2D52}"/>
                </a:ext>
              </a:extLst>
            </p:cNvPr>
            <p:cNvSpPr txBox="1">
              <a:spLocks/>
            </p:cNvSpPr>
            <p:nvPr/>
          </p:nvSpPr>
          <p:spPr>
            <a:xfrm>
              <a:off x="3885791" y="1219200"/>
              <a:ext cx="4785769" cy="453683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5800" b="1" i="0" u="none" strike="noStrike" kern="1200" cap="none" spc="0" normalizeH="0" baseline="0" noProof="0" dirty="0">
                  <a:ln>
                    <a:noFill/>
                  </a:ln>
                  <a:solidFill>
                    <a:prstClr val="black">
                      <a:lumMod val="7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Questions?</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Visit us online:</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www.roiinstitute.net</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Email: </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Jack@roiinstitute.net</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alt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3000" b="0" i="0" u="none" strike="noStrike" kern="1200" cap="none" spc="0" normalizeH="0" baseline="0" noProof="0" dirty="0">
                  <a:ln>
                    <a:noFill/>
                  </a:ln>
                  <a:solidFill>
                    <a:prstClr val="black">
                      <a:lumMod val="75000"/>
                    </a:prstClr>
                  </a:solidFill>
                  <a:effectLst/>
                  <a:uLnTx/>
                  <a:uFillTx/>
                  <a:latin typeface="Calibri" panose="020F0502020204030204" pitchFamily="34" charset="0"/>
                  <a:ea typeface="+mn-ea"/>
                  <a:cs typeface="Calibri" panose="020F0502020204030204" pitchFamily="34" charset="0"/>
                </a:rPr>
                <a:t>Connect with us on:</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7" name="Group 16">
              <a:extLst>
                <a:ext uri="{FF2B5EF4-FFF2-40B4-BE49-F238E27FC236}">
                  <a16:creationId xmlns:a16="http://schemas.microsoft.com/office/drawing/2014/main" id="{418318D0-8BD3-F849-89E4-00B400C4B066}"/>
                </a:ext>
              </a:extLst>
            </p:cNvPr>
            <p:cNvGrpSpPr/>
            <p:nvPr/>
          </p:nvGrpSpPr>
          <p:grpSpPr>
            <a:xfrm>
              <a:off x="5428492" y="5199728"/>
              <a:ext cx="1695467" cy="465136"/>
              <a:chOff x="3029668" y="4608824"/>
              <a:chExt cx="1695467" cy="465136"/>
            </a:xfrm>
          </p:grpSpPr>
          <p:pic>
            <p:nvPicPr>
              <p:cNvPr id="18" name="Picture 3" descr="Linkedin.png">
                <a:hlinkClick r:id="rId4"/>
                <a:extLst>
                  <a:ext uri="{FF2B5EF4-FFF2-40B4-BE49-F238E27FC236}">
                    <a16:creationId xmlns:a16="http://schemas.microsoft.com/office/drawing/2014/main" id="{F611585C-C854-0742-AFAB-95497AC13C43}"/>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29668" y="4615173"/>
                <a:ext cx="4603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facebook_logo_detail.gif">
                <a:hlinkClick r:id="rId6"/>
                <a:extLst>
                  <a:ext uri="{FF2B5EF4-FFF2-40B4-BE49-F238E27FC236}">
                    <a16:creationId xmlns:a16="http://schemas.microsoft.com/office/drawing/2014/main" id="{2874CEC3-0B5A-5145-9BAC-891E642A1C62}"/>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44901" y="4615177"/>
                <a:ext cx="4699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twitter.png">
                <a:hlinkClick r:id="rId8"/>
                <a:extLst>
                  <a:ext uri="{FF2B5EF4-FFF2-40B4-BE49-F238E27FC236}">
                    <a16:creationId xmlns:a16="http://schemas.microsoft.com/office/drawing/2014/main" id="{516768AB-D9FB-AA44-876B-094BA8E123F8}"/>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266347" y="4608824"/>
                <a:ext cx="458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 name="Slide Number Placeholder 1">
            <a:extLst>
              <a:ext uri="{FF2B5EF4-FFF2-40B4-BE49-F238E27FC236}">
                <a16:creationId xmlns:a16="http://schemas.microsoft.com/office/drawing/2014/main" id="{F42293AA-3CC6-CEFB-F885-63719F7CCE49}"/>
              </a:ext>
            </a:extLst>
          </p:cNvPr>
          <p:cNvSpPr>
            <a:spLocks noGrp="1"/>
          </p:cNvSpPr>
          <p:nvPr>
            <p:ph type="sldNum" sz="quarter" idx="12"/>
          </p:nvPr>
        </p:nvSpPr>
        <p:spPr/>
        <p:txBody>
          <a:bodyPr/>
          <a:lstStyle/>
          <a:p>
            <a:fld id="{5A007396-4EF8-4446-A4A3-FA7862915E1A}" type="slidenum">
              <a:rPr lang="en-US" smtClean="0"/>
              <a:t>43</a:t>
            </a:fld>
            <a:endParaRPr lang="en-US" dirty="0"/>
          </a:p>
        </p:txBody>
      </p:sp>
    </p:spTree>
    <p:extLst>
      <p:ext uri="{BB962C8B-B14F-4D97-AF65-F5344CB8AC3E}">
        <p14:creationId xmlns:p14="http://schemas.microsoft.com/office/powerpoint/2010/main" val="3686804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146DEC-A1A2-F882-ED3C-62F44263E790}"/>
              </a:ext>
            </a:extLst>
          </p:cNvPr>
          <p:cNvSpPr>
            <a:spLocks noGrp="1"/>
          </p:cNvSpPr>
          <p:nvPr>
            <p:ph type="sldNum" sz="quarter" idx="12"/>
          </p:nvPr>
        </p:nvSpPr>
        <p:spPr/>
        <p:txBody>
          <a:bodyPr/>
          <a:lstStyle/>
          <a:p>
            <a:fld id="{5A007396-4EF8-4446-A4A3-FA7862915E1A}" type="slidenum">
              <a:rPr lang="en-US" smtClean="0"/>
              <a:t>5</a:t>
            </a:fld>
            <a:endParaRPr lang="en-US" dirty="0"/>
          </a:p>
        </p:txBody>
      </p:sp>
      <p:sp>
        <p:nvSpPr>
          <p:cNvPr id="3" name="TextBox 2">
            <a:extLst>
              <a:ext uri="{FF2B5EF4-FFF2-40B4-BE49-F238E27FC236}">
                <a16:creationId xmlns:a16="http://schemas.microsoft.com/office/drawing/2014/main" id="{B23E5E47-90E1-F340-4A30-E39A80C9ECBD}"/>
              </a:ext>
            </a:extLst>
          </p:cNvPr>
          <p:cNvSpPr txBox="1"/>
          <p:nvPr/>
        </p:nvSpPr>
        <p:spPr>
          <a:xfrm>
            <a:off x="1447800" y="1568692"/>
            <a:ext cx="8686800" cy="3477875"/>
          </a:xfrm>
          <a:prstGeom prst="rect">
            <a:avLst/>
          </a:prstGeom>
          <a:noFill/>
        </p:spPr>
        <p:txBody>
          <a:bodyPr wrap="square" rtlCol="0">
            <a:spAutoFit/>
          </a:bodyPr>
          <a:lstStyle/>
          <a:p>
            <a:pPr algn="ctr"/>
            <a:r>
              <a:rPr lang="en-US" sz="4400" b="1" dirty="0">
                <a:latin typeface="+mj-lt"/>
              </a:rPr>
              <a:t>In one word, what comes to mind when you think about ROI for learning and Development? </a:t>
            </a:r>
          </a:p>
          <a:p>
            <a:pPr algn="ctr"/>
            <a:endParaRPr lang="en-US" sz="4400" b="1" dirty="0">
              <a:latin typeface="+mj-lt"/>
            </a:endParaRPr>
          </a:p>
          <a:p>
            <a:pPr algn="ctr"/>
            <a:r>
              <a:rPr lang="en-US" sz="4400" b="1" dirty="0">
                <a:latin typeface="+mj-lt"/>
              </a:rPr>
              <a:t>Enter your word in the chat.</a:t>
            </a:r>
          </a:p>
        </p:txBody>
      </p:sp>
      <p:pic>
        <p:nvPicPr>
          <p:cNvPr id="4" name="Picture 3">
            <a:extLst>
              <a:ext uri="{FF2B5EF4-FFF2-40B4-BE49-F238E27FC236}">
                <a16:creationId xmlns:a16="http://schemas.microsoft.com/office/drawing/2014/main" id="{C4C994E1-7B6B-4ED8-D01C-B692440CB5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529822"/>
          </a:xfrm>
          <a:prstGeom prst="rect">
            <a:avLst/>
          </a:prstGeom>
        </p:spPr>
      </p:pic>
      <p:pic>
        <p:nvPicPr>
          <p:cNvPr id="5" name="Picture 4">
            <a:extLst>
              <a:ext uri="{FF2B5EF4-FFF2-40B4-BE49-F238E27FC236}">
                <a16:creationId xmlns:a16="http://schemas.microsoft.com/office/drawing/2014/main" id="{F1E29732-3C86-05A4-C669-A515967596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67" y="6319711"/>
            <a:ext cx="12192000" cy="529822"/>
          </a:xfrm>
          <a:prstGeom prst="rect">
            <a:avLst/>
          </a:prstGeom>
        </p:spPr>
      </p:pic>
    </p:spTree>
    <p:extLst>
      <p:ext uri="{BB962C8B-B14F-4D97-AF65-F5344CB8AC3E}">
        <p14:creationId xmlns:p14="http://schemas.microsoft.com/office/powerpoint/2010/main" val="1994044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652E4E-D062-4BD3-BB25-5B0686D92209}"/>
              </a:ext>
            </a:extLst>
          </p:cNvPr>
          <p:cNvGraphicFramePr>
            <a:graphicFrameLocks noGrp="1"/>
          </p:cNvGraphicFramePr>
          <p:nvPr>
            <p:extLst>
              <p:ext uri="{D42A27DB-BD31-4B8C-83A1-F6EECF244321}">
                <p14:modId xmlns:p14="http://schemas.microsoft.com/office/powerpoint/2010/main" val="2679602099"/>
              </p:ext>
            </p:extLst>
          </p:nvPr>
        </p:nvGraphicFramePr>
        <p:xfrm>
          <a:off x="1862103" y="732221"/>
          <a:ext cx="8478801" cy="5450457"/>
        </p:xfrm>
        <a:graphic>
          <a:graphicData uri="http://schemas.openxmlformats.org/drawingml/2006/table">
            <a:tbl>
              <a:tblPr firstRow="1" bandRow="1"/>
              <a:tblGrid>
                <a:gridCol w="2064689">
                  <a:extLst>
                    <a:ext uri="{9D8B030D-6E8A-4147-A177-3AD203B41FA5}">
                      <a16:colId xmlns:a16="http://schemas.microsoft.com/office/drawing/2014/main" val="4008302579"/>
                    </a:ext>
                  </a:extLst>
                </a:gridCol>
                <a:gridCol w="826798">
                  <a:extLst>
                    <a:ext uri="{9D8B030D-6E8A-4147-A177-3AD203B41FA5}">
                      <a16:colId xmlns:a16="http://schemas.microsoft.com/office/drawing/2014/main" val="1524283254"/>
                    </a:ext>
                  </a:extLst>
                </a:gridCol>
                <a:gridCol w="1182553">
                  <a:extLst>
                    <a:ext uri="{9D8B030D-6E8A-4147-A177-3AD203B41FA5}">
                      <a16:colId xmlns:a16="http://schemas.microsoft.com/office/drawing/2014/main" val="2985456340"/>
                    </a:ext>
                  </a:extLst>
                </a:gridCol>
                <a:gridCol w="3244607">
                  <a:extLst>
                    <a:ext uri="{9D8B030D-6E8A-4147-A177-3AD203B41FA5}">
                      <a16:colId xmlns:a16="http://schemas.microsoft.com/office/drawing/2014/main" val="2280493022"/>
                    </a:ext>
                  </a:extLst>
                </a:gridCol>
                <a:gridCol w="1160154">
                  <a:extLst>
                    <a:ext uri="{9D8B030D-6E8A-4147-A177-3AD203B41FA5}">
                      <a16:colId xmlns:a16="http://schemas.microsoft.com/office/drawing/2014/main" val="732123313"/>
                    </a:ext>
                  </a:extLst>
                </a:gridCol>
              </a:tblGrid>
              <a:tr h="310793">
                <a:tc>
                  <a:txBody>
                    <a:bodyPr/>
                    <a:lstStyle/>
                    <a:p>
                      <a:pPr>
                        <a:lnSpc>
                          <a:spcPct val="107000"/>
                        </a:lnSpc>
                      </a:pPr>
                      <a:endParaRPr lang="en-US" sz="1000" dirty="0">
                        <a:effectLst/>
                        <a:latin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LEVEL</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ISSUE</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MEASURES</a:t>
                      </a:r>
                      <a:endParaRPr lang="en-US" sz="10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TARGETS</a:t>
                      </a:r>
                      <a:r>
                        <a:rPr lang="en-US" sz="1200" b="1" i="1" u="non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000" i="1" u="none"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44252742"/>
                  </a:ext>
                </a:extLst>
              </a:tr>
              <a:tr h="771247">
                <a:tc>
                  <a:txBody>
                    <a:bodyPr/>
                    <a:lstStyle/>
                    <a:p>
                      <a:pPr marL="0" marR="0" algn="ctr">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Always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Inputs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l" defTabSz="914400" rtl="0" eaLnBrk="1" latinLnBrk="0" hangingPunct="1">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Volume, Hours, Convenience, Cost</a:t>
                      </a: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746449807"/>
                  </a:ext>
                </a:extLst>
              </a:tr>
              <a:tr h="877454">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Almost always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Reaction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Relevance, Engaging,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Important, Useful,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New Content,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Intent to Use, </a:t>
                      </a:r>
                      <a:r>
                        <a:rPr lang="en-US" sz="14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Recommend to Others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471144213"/>
                  </a:ext>
                </a:extLst>
              </a:tr>
              <a:tr h="743175">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difficult</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Usually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Learning</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Concepts, Trends, Facts, Contacts, Skills, Competencies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559052919"/>
                  </a:ext>
                </a:extLst>
              </a:tr>
              <a:tr h="1015728">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Often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Application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indent="0" algn="l">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 of content, Frequency of Use, Success with Use, Barriers, Enablers</a:t>
                      </a:r>
                      <a:endParaRPr lang="en-US" sz="1400" dirty="0">
                        <a:effectLst/>
                        <a:latin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61977128"/>
                  </a:ext>
                </a:extLst>
              </a:tr>
              <a:tr h="976513">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so difficult to connect</a:t>
                      </a:r>
                    </a:p>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Impact</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Productivity, Time, Quality, Costs, Image, Reputation, Engagement, Compliance</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188113110"/>
                  </a:ext>
                </a:extLst>
              </a:tr>
              <a:tr h="754607">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 for many programs</a:t>
                      </a:r>
                    </a:p>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Rarely measured</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ROI</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Benefit Cost Ratio or Return on Investment, Expressed as a Percent</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1808446062"/>
                  </a:ext>
                </a:extLst>
              </a:tr>
            </a:tbl>
          </a:graphicData>
        </a:graphic>
      </p:graphicFrame>
      <p:grpSp>
        <p:nvGrpSpPr>
          <p:cNvPr id="24" name="Group 23">
            <a:extLst>
              <a:ext uri="{FF2B5EF4-FFF2-40B4-BE49-F238E27FC236}">
                <a16:creationId xmlns:a16="http://schemas.microsoft.com/office/drawing/2014/main" id="{3C0F8E31-B51B-4E3D-82D7-9063F22EE550}"/>
              </a:ext>
            </a:extLst>
          </p:cNvPr>
          <p:cNvGrpSpPr/>
          <p:nvPr/>
        </p:nvGrpSpPr>
        <p:grpSpPr>
          <a:xfrm>
            <a:off x="5162395" y="1408800"/>
            <a:ext cx="381000" cy="4015934"/>
            <a:chOff x="4764736" y="2016079"/>
            <a:chExt cx="381000" cy="4015934"/>
          </a:xfrm>
        </p:grpSpPr>
        <p:sp>
          <p:nvSpPr>
            <p:cNvPr id="8" name="Down Arrow 19">
              <a:extLst>
                <a:ext uri="{FF2B5EF4-FFF2-40B4-BE49-F238E27FC236}">
                  <a16:creationId xmlns:a16="http://schemas.microsoft.com/office/drawing/2014/main" id="{1D85B47D-2086-4536-96B6-A365840B378F}"/>
                </a:ext>
              </a:extLst>
            </p:cNvPr>
            <p:cNvSpPr/>
            <p:nvPr/>
          </p:nvSpPr>
          <p:spPr>
            <a:xfrm>
              <a:off x="4764736" y="5594155"/>
              <a:ext cx="381000" cy="437858"/>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9" name="Down Arrow 20">
              <a:extLst>
                <a:ext uri="{FF2B5EF4-FFF2-40B4-BE49-F238E27FC236}">
                  <a16:creationId xmlns:a16="http://schemas.microsoft.com/office/drawing/2014/main" id="{01898BEE-5E7D-4902-AF20-7E163BFDABE2}"/>
                </a:ext>
              </a:extLst>
            </p:cNvPr>
            <p:cNvSpPr/>
            <p:nvPr/>
          </p:nvSpPr>
          <p:spPr>
            <a:xfrm>
              <a:off x="4764736" y="2833688"/>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10" name="Down Arrow 21">
              <a:extLst>
                <a:ext uri="{FF2B5EF4-FFF2-40B4-BE49-F238E27FC236}">
                  <a16:creationId xmlns:a16="http://schemas.microsoft.com/office/drawing/2014/main" id="{508A6AE5-452A-41F9-87C9-3561872AB258}"/>
                </a:ext>
              </a:extLst>
            </p:cNvPr>
            <p:cNvSpPr/>
            <p:nvPr/>
          </p:nvSpPr>
          <p:spPr>
            <a:xfrm>
              <a:off x="4764736" y="3717107"/>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11" name="Down Arrow 22">
              <a:extLst>
                <a:ext uri="{FF2B5EF4-FFF2-40B4-BE49-F238E27FC236}">
                  <a16:creationId xmlns:a16="http://schemas.microsoft.com/office/drawing/2014/main" id="{61405A25-D01E-4400-BF3C-9E67F8B6AAF3}"/>
                </a:ext>
              </a:extLst>
            </p:cNvPr>
            <p:cNvSpPr/>
            <p:nvPr/>
          </p:nvSpPr>
          <p:spPr>
            <a:xfrm>
              <a:off x="4764736" y="4644843"/>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sp>
          <p:nvSpPr>
            <p:cNvPr id="12" name="Down Arrow 23">
              <a:extLst>
                <a:ext uri="{FF2B5EF4-FFF2-40B4-BE49-F238E27FC236}">
                  <a16:creationId xmlns:a16="http://schemas.microsoft.com/office/drawing/2014/main" id="{3070396D-92B9-440E-BEBD-25D33032B47E}"/>
                </a:ext>
              </a:extLst>
            </p:cNvPr>
            <p:cNvSpPr/>
            <p:nvPr/>
          </p:nvSpPr>
          <p:spPr>
            <a:xfrm>
              <a:off x="4764736" y="2016079"/>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endParaRPr lang="en-US" dirty="0"/>
            </a:p>
          </p:txBody>
        </p:sp>
      </p:grpSp>
      <p:grpSp>
        <p:nvGrpSpPr>
          <p:cNvPr id="23" name="Group 22">
            <a:extLst>
              <a:ext uri="{FF2B5EF4-FFF2-40B4-BE49-F238E27FC236}">
                <a16:creationId xmlns:a16="http://schemas.microsoft.com/office/drawing/2014/main" id="{D823AEE7-05FB-4802-9053-D451C6A235F5}"/>
              </a:ext>
            </a:extLst>
          </p:cNvPr>
          <p:cNvGrpSpPr/>
          <p:nvPr/>
        </p:nvGrpSpPr>
        <p:grpSpPr>
          <a:xfrm>
            <a:off x="1354286" y="2038707"/>
            <a:ext cx="524770" cy="1724025"/>
            <a:chOff x="1140705" y="2618283"/>
            <a:chExt cx="524770" cy="1724025"/>
          </a:xfrm>
        </p:grpSpPr>
        <p:sp>
          <p:nvSpPr>
            <p:cNvPr id="14" name="Right Bracket 13">
              <a:extLst>
                <a:ext uri="{FF2B5EF4-FFF2-40B4-BE49-F238E27FC236}">
                  <a16:creationId xmlns:a16="http://schemas.microsoft.com/office/drawing/2014/main" id="{B56F1C83-6851-49BF-91EA-919E12D05D98}"/>
                </a:ext>
              </a:extLst>
            </p:cNvPr>
            <p:cNvSpPr/>
            <p:nvPr/>
          </p:nvSpPr>
          <p:spPr>
            <a:xfrm flipH="1">
              <a:off x="1270187" y="2618283"/>
              <a:ext cx="395288" cy="1724025"/>
            </a:xfrm>
            <a:prstGeom prst="rightBracket">
              <a:avLst/>
            </a:prstGeom>
            <a:ln w="57150">
              <a:solidFill>
                <a:srgbClr val="820E2E"/>
              </a:solidFill>
            </a:ln>
          </p:spPr>
          <p:style>
            <a:lnRef idx="2">
              <a:schemeClr val="accent6"/>
            </a:lnRef>
            <a:fillRef idx="0">
              <a:schemeClr val="accent6"/>
            </a:fillRef>
            <a:effectRef idx="1">
              <a:schemeClr val="accent6"/>
            </a:effectRef>
            <a:fontRef idx="minor">
              <a:schemeClr val="tx1"/>
            </a:fontRef>
          </p:style>
          <p:txBody>
            <a:bodyPr rtlCol="0" anchor="ctr"/>
            <a:lstStyle/>
            <a:p>
              <a:endParaRPr lang="en-US" dirty="0">
                <a:latin typeface="Calibri" panose="020F0502020204030204" pitchFamily="34" charset="0"/>
                <a:cs typeface="Calibri" panose="020F0502020204030204" pitchFamily="34" charset="0"/>
              </a:endParaRPr>
            </a:p>
          </p:txBody>
        </p:sp>
        <p:sp>
          <p:nvSpPr>
            <p:cNvPr id="15" name="TextBox 2057">
              <a:extLst>
                <a:ext uri="{FF2B5EF4-FFF2-40B4-BE49-F238E27FC236}">
                  <a16:creationId xmlns:a16="http://schemas.microsoft.com/office/drawing/2014/main" id="{11D95C23-4CA0-4777-9093-B11E881C42E4}"/>
                </a:ext>
              </a:extLst>
            </p:cNvPr>
            <p:cNvSpPr txBox="1">
              <a:spLocks noChangeArrowheads="1"/>
            </p:cNvSpPr>
            <p:nvPr/>
          </p:nvSpPr>
          <p:spPr bwMode="auto">
            <a:xfrm rot="16200000">
              <a:off x="673980" y="3282298"/>
              <a:ext cx="1201738" cy="268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defTabSz="457200"/>
              <a:r>
                <a:rPr lang="en-US" altLang="en-US" sz="14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alt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Can predict</a:t>
              </a:r>
              <a:endParaRPr lang="en-US" altLang="en-US" sz="1400" dirty="0">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2CCFA413-4C32-48A6-843B-95968BBEC751}"/>
              </a:ext>
            </a:extLst>
          </p:cNvPr>
          <p:cNvGrpSpPr/>
          <p:nvPr/>
        </p:nvGrpSpPr>
        <p:grpSpPr>
          <a:xfrm>
            <a:off x="1237671" y="4621181"/>
            <a:ext cx="641385" cy="1514475"/>
            <a:chOff x="1035015" y="5270687"/>
            <a:chExt cx="641385" cy="1514475"/>
          </a:xfrm>
        </p:grpSpPr>
        <p:sp>
          <p:nvSpPr>
            <p:cNvPr id="17" name="Right Bracket 16">
              <a:extLst>
                <a:ext uri="{FF2B5EF4-FFF2-40B4-BE49-F238E27FC236}">
                  <a16:creationId xmlns:a16="http://schemas.microsoft.com/office/drawing/2014/main" id="{48AA6C2D-5061-4788-818A-4E6D5C1752D1}"/>
                </a:ext>
              </a:extLst>
            </p:cNvPr>
            <p:cNvSpPr/>
            <p:nvPr/>
          </p:nvSpPr>
          <p:spPr>
            <a:xfrm flipH="1">
              <a:off x="1281113" y="5270687"/>
              <a:ext cx="395287" cy="1514475"/>
            </a:xfrm>
            <a:prstGeom prst="rightBracket">
              <a:avLst/>
            </a:prstGeom>
            <a:noFill/>
            <a:ln w="57150" cap="flat" cmpd="sng" algn="ctr">
              <a:solidFill>
                <a:srgbClr val="820E2E"/>
              </a:solidFill>
              <a:prstDash val="solid"/>
              <a:miter lim="800000"/>
            </a:ln>
            <a:effectLst/>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TextBox 2058">
              <a:extLst>
                <a:ext uri="{FF2B5EF4-FFF2-40B4-BE49-F238E27FC236}">
                  <a16:creationId xmlns:a16="http://schemas.microsoft.com/office/drawing/2014/main" id="{31288D54-E1CF-42EB-B84C-916EA972D879}"/>
                </a:ext>
              </a:extLst>
            </p:cNvPr>
            <p:cNvSpPr txBox="1">
              <a:spLocks noChangeArrowheads="1"/>
            </p:cNvSpPr>
            <p:nvPr/>
          </p:nvSpPr>
          <p:spPr bwMode="auto">
            <a:xfrm rot="16200000">
              <a:off x="727401" y="5782337"/>
              <a:ext cx="1137515" cy="522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US" alt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Executives prefer </a:t>
              </a:r>
              <a:endParaRPr lang="en-US" altLang="en-US" dirty="0">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B80FDE18-7EDF-4815-86AC-64E3CD3CB4B9}"/>
              </a:ext>
            </a:extLst>
          </p:cNvPr>
          <p:cNvGrpSpPr/>
          <p:nvPr/>
        </p:nvGrpSpPr>
        <p:grpSpPr>
          <a:xfrm>
            <a:off x="5691704" y="4084181"/>
            <a:ext cx="2990169" cy="396866"/>
            <a:chOff x="5283332" y="4873820"/>
            <a:chExt cx="2990169" cy="396866"/>
          </a:xfrm>
        </p:grpSpPr>
        <p:cxnSp>
          <p:nvCxnSpPr>
            <p:cNvPr id="20" name="Straight Arrow Connector 19">
              <a:extLst>
                <a:ext uri="{FF2B5EF4-FFF2-40B4-BE49-F238E27FC236}">
                  <a16:creationId xmlns:a16="http://schemas.microsoft.com/office/drawing/2014/main" id="{9E3A7859-5989-445F-A536-62B357012C5F}"/>
                </a:ext>
              </a:extLst>
            </p:cNvPr>
            <p:cNvCxnSpPr/>
            <p:nvPr/>
          </p:nvCxnSpPr>
          <p:spPr>
            <a:xfrm flipH="1">
              <a:off x="5283332" y="5153000"/>
              <a:ext cx="231647" cy="117686"/>
            </a:xfrm>
            <a:prstGeom prst="straightConnector1">
              <a:avLst/>
            </a:prstGeom>
            <a:ln w="38100">
              <a:solidFill>
                <a:srgbClr val="99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 Box 2">
              <a:extLst>
                <a:ext uri="{FF2B5EF4-FFF2-40B4-BE49-F238E27FC236}">
                  <a16:creationId xmlns:a16="http://schemas.microsoft.com/office/drawing/2014/main" id="{532E2F8F-C20B-44A7-8CAB-D641E02C53B9}"/>
                </a:ext>
              </a:extLst>
            </p:cNvPr>
            <p:cNvSpPr txBox="1">
              <a:spLocks noChangeArrowheads="1"/>
            </p:cNvSpPr>
            <p:nvPr/>
          </p:nvSpPr>
          <p:spPr bwMode="auto">
            <a:xfrm>
              <a:off x="5564780" y="4873820"/>
              <a:ext cx="2708721" cy="304800"/>
            </a:xfrm>
            <a:prstGeom prst="roundRect">
              <a:avLst/>
            </a:prstGeom>
            <a:solidFill>
              <a:srgbClr val="820E2E"/>
            </a:solidFill>
            <a:ln w="19050">
              <a:solidFill>
                <a:schemeClr val="bg2"/>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spcBef>
                  <a:spcPts val="0"/>
                </a:spcBef>
                <a:spcAft>
                  <a:spcPts val="0"/>
                </a:spcAft>
              </a:pPr>
              <a:r>
                <a:rPr lang="en-US" sz="1200" b="1" dirty="0">
                  <a:solidFill>
                    <a:srgbClr val="FFFFFF"/>
                  </a:solidFill>
                  <a:latin typeface="Calibri" panose="020F0502020204030204" pitchFamily="34" charset="0"/>
                  <a:ea typeface="Times New Roman" panose="02020603050405020304" pitchFamily="18" charset="0"/>
                  <a:cs typeface="Calibri" panose="020F0502020204030204" pitchFamily="34" charset="0"/>
                </a:rPr>
                <a:t>Must take a step to isolate the effects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pSp>
      <p:sp>
        <p:nvSpPr>
          <p:cNvPr id="22" name="Rectangle 35">
            <a:extLst>
              <a:ext uri="{FF2B5EF4-FFF2-40B4-BE49-F238E27FC236}">
                <a16:creationId xmlns:a16="http://schemas.microsoft.com/office/drawing/2014/main" id="{790EAB78-81F3-452A-B8D5-9B2E6E9665E5}"/>
              </a:ext>
            </a:extLst>
          </p:cNvPr>
          <p:cNvSpPr>
            <a:spLocks noChangeArrowheads="1"/>
          </p:cNvSpPr>
          <p:nvPr/>
        </p:nvSpPr>
        <p:spPr bwMode="auto">
          <a:xfrm>
            <a:off x="2066468" y="864270"/>
            <a:ext cx="184731" cy="3693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7" name="Text Box 2">
            <a:extLst>
              <a:ext uri="{FF2B5EF4-FFF2-40B4-BE49-F238E27FC236}">
                <a16:creationId xmlns:a16="http://schemas.microsoft.com/office/drawing/2014/main" id="{39118308-DE45-4D8C-BFF0-1C43F5805261}"/>
              </a:ext>
            </a:extLst>
          </p:cNvPr>
          <p:cNvSpPr txBox="1">
            <a:spLocks noChangeArrowheads="1"/>
          </p:cNvSpPr>
          <p:nvPr/>
        </p:nvSpPr>
        <p:spPr bwMode="auto">
          <a:xfrm>
            <a:off x="1316001" y="6267474"/>
            <a:ext cx="5181600" cy="24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defTabSz="457200"/>
            <a:r>
              <a:rPr lang="en-US" altLang="en-US" sz="1050" dirty="0">
                <a:latin typeface="Calibri" panose="020F0502020204030204" pitchFamily="34" charset="0"/>
                <a:ea typeface="Times New Roman" panose="02020603050405020304" pitchFamily="18" charset="0"/>
                <a:cs typeface="Calibri" panose="020F0502020204030204" pitchFamily="34" charset="0"/>
              </a:rPr>
              <a:t>**Best Practice: Percent of programs evaluated at this level each year.</a:t>
            </a:r>
            <a:endParaRPr lang="en-US" altLang="en-US" sz="1400" dirty="0">
              <a:latin typeface="Calibri" panose="020F0502020204030204" pitchFamily="34" charset="0"/>
              <a:cs typeface="Calibri" panose="020F0502020204030204" pitchFamily="34" charset="0"/>
            </a:endParaRPr>
          </a:p>
        </p:txBody>
      </p:sp>
      <p:sp>
        <p:nvSpPr>
          <p:cNvPr id="28" name="Rectangle 32">
            <a:extLst>
              <a:ext uri="{FF2B5EF4-FFF2-40B4-BE49-F238E27FC236}">
                <a16:creationId xmlns:a16="http://schemas.microsoft.com/office/drawing/2014/main" id="{70A87065-1188-4CC6-8F9C-0373BC5A5F78}"/>
              </a:ext>
            </a:extLst>
          </p:cNvPr>
          <p:cNvSpPr>
            <a:spLocks noChangeArrowheads="1"/>
          </p:cNvSpPr>
          <p:nvPr/>
        </p:nvSpPr>
        <p:spPr bwMode="auto">
          <a:xfrm>
            <a:off x="1316001" y="9939"/>
            <a:ext cx="9144000" cy="76944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algn="ctr" defTabSz="457200"/>
            <a:r>
              <a:rPr lang="en-US" altLang="en-US" sz="4400" b="1" dirty="0">
                <a:latin typeface="+mj-lt"/>
              </a:rPr>
              <a:t>The Value Chain</a:t>
            </a:r>
          </a:p>
        </p:txBody>
      </p:sp>
    </p:spTree>
    <p:extLst>
      <p:ext uri="{BB962C8B-B14F-4D97-AF65-F5344CB8AC3E}">
        <p14:creationId xmlns:p14="http://schemas.microsoft.com/office/powerpoint/2010/main" val="433954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2788407"/>
            <a:ext cx="12192000" cy="682741"/>
          </a:xfrm>
          <a:prstGeom prst="rect">
            <a:avLst/>
          </a:prstGeom>
        </p:spPr>
        <p:txBody>
          <a:bodyPr vert="horz" lIns="91440" tIns="45720" rIns="91440" bIns="45720" rtlCol="0" anchor="ctr">
            <a:noAutofit/>
          </a:bodyPr>
          <a:lstStyle/>
          <a:p>
            <a:pPr lvl="0" algn="ctr">
              <a:lnSpc>
                <a:spcPct val="100000"/>
              </a:lnSpc>
              <a:spcBef>
                <a:spcPts val="0"/>
              </a:spcBef>
              <a:defRPr/>
            </a:pPr>
            <a:r>
              <a:rPr lang="en-US" b="1" dirty="0"/>
              <a:t>Serious Performance Challenges</a:t>
            </a:r>
          </a:p>
        </p:txBody>
      </p:sp>
      <p:sp>
        <p:nvSpPr>
          <p:cNvPr id="88067" name="Content Placeholder 2"/>
          <p:cNvSpPr>
            <a:spLocks noGrp="1"/>
          </p:cNvSpPr>
          <p:nvPr>
            <p:ph idx="4294967295"/>
          </p:nvPr>
        </p:nvSpPr>
        <p:spPr>
          <a:xfrm>
            <a:off x="2133600" y="3221842"/>
            <a:ext cx="9448800" cy="3271023"/>
          </a:xfrm>
          <a:prstGeom prst="rect">
            <a:avLst/>
          </a:prstGeom>
        </p:spPr>
        <p:txBody>
          <a:bodyPr vert="horz" lIns="91440" tIns="45720" rIns="91440" bIns="45720" rtlCol="0" anchor="ctr">
            <a:normAutofit/>
          </a:bodyPr>
          <a:lstStyle/>
          <a:p>
            <a:pPr marL="457200" indent="-45720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 Most learning and development is not applied.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The learning outcome desired by executives is rarely measured.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providers do not have data showing that they make a difference in the organization.</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see learning as a cost and not an investment.</a:t>
            </a:r>
            <a:endParaRPr lang="en-US" sz="2000" dirty="0">
              <a:latin typeface="Calibri" panose="020F0502020204030204" pitchFamily="34" charset="0"/>
              <a:cs typeface="Calibri" panose="020F0502020204030204" pitchFamily="34" charset="0"/>
            </a:endParaRP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view hard skills more valuable than soft skills.</a:t>
            </a: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1"/>
            <a:ext cx="12191980" cy="27431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Rectangle 2">
            <a:extLst>
              <a:ext uri="{FF2B5EF4-FFF2-40B4-BE49-F238E27FC236}">
                <a16:creationId xmlns:a16="http://schemas.microsoft.com/office/drawing/2014/main" id="{30EAEC91-509E-F44B-AFB2-43B9188FBFD9}"/>
              </a:ext>
            </a:extLst>
          </p:cNvPr>
          <p:cNvSpPr/>
          <p:nvPr/>
        </p:nvSpPr>
        <p:spPr>
          <a:xfrm>
            <a:off x="609600" y="4069593"/>
            <a:ext cx="1226618" cy="1569660"/>
          </a:xfrm>
          <a:prstGeom prst="rect">
            <a:avLst/>
          </a:prstGeom>
        </p:spPr>
        <p:txBody>
          <a:bodyPr wrap="none">
            <a:spAutoFit/>
          </a:bodyPr>
          <a:lstStyle/>
          <a:p>
            <a:pPr algn="ct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True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or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False?</a:t>
            </a:r>
            <a:endParaRPr lang="en-US" sz="3200" dirty="0"/>
          </a:p>
        </p:txBody>
      </p:sp>
      <p:sp>
        <p:nvSpPr>
          <p:cNvPr id="8" name="Slide Number Placeholder 3">
            <a:extLst>
              <a:ext uri="{FF2B5EF4-FFF2-40B4-BE49-F238E27FC236}">
                <a16:creationId xmlns:a16="http://schemas.microsoft.com/office/drawing/2014/main" id="{D8C56847-61D3-3441-B3D0-3DAC5F0B5F16}"/>
              </a:ext>
            </a:extLst>
          </p:cNvPr>
          <p:cNvSpPr>
            <a:spLocks noGrp="1"/>
          </p:cNvSpPr>
          <p:nvPr>
            <p:ph type="sldNum" sz="quarter" idx="12"/>
          </p:nvPr>
        </p:nvSpPr>
        <p:spPr>
          <a:xfrm>
            <a:off x="9448780" y="6492865"/>
            <a:ext cx="2743200" cy="365125"/>
          </a:xfrm>
        </p:spPr>
        <p:txBody>
          <a:bodyPr>
            <a:normAutofit/>
          </a:bodyPr>
          <a:lstStyle/>
          <a:p>
            <a:pPr>
              <a:spcAft>
                <a:spcPts val="600"/>
              </a:spcAft>
            </a:pPr>
            <a:r>
              <a:rPr lang="en-US" sz="1200" dirty="0">
                <a:solidFill>
                  <a:schemeClr val="tx1">
                    <a:lumMod val="50000"/>
                    <a:lumOff val="50000"/>
                  </a:schemeClr>
                </a:solidFill>
                <a:latin typeface="+mn-lt"/>
              </a:rPr>
              <a:t>4</a:t>
            </a:r>
          </a:p>
        </p:txBody>
      </p:sp>
    </p:spTree>
    <p:extLst>
      <p:ext uri="{BB962C8B-B14F-4D97-AF65-F5344CB8AC3E}">
        <p14:creationId xmlns:p14="http://schemas.microsoft.com/office/powerpoint/2010/main" val="2804546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2788407"/>
            <a:ext cx="12192000" cy="682741"/>
          </a:xfrm>
          <a:prstGeom prst="rect">
            <a:avLst/>
          </a:prstGeom>
        </p:spPr>
        <p:txBody>
          <a:bodyPr vert="horz" lIns="91440" tIns="45720" rIns="91440" bIns="45720" rtlCol="0" anchor="ctr">
            <a:noAutofit/>
          </a:bodyPr>
          <a:lstStyle/>
          <a:p>
            <a:pPr lvl="0" algn="ctr">
              <a:lnSpc>
                <a:spcPct val="100000"/>
              </a:lnSpc>
              <a:spcBef>
                <a:spcPts val="0"/>
              </a:spcBef>
              <a:defRPr/>
            </a:pPr>
            <a:r>
              <a:rPr lang="en-US" b="1" dirty="0"/>
              <a:t>Serious Performance Challenges</a:t>
            </a:r>
          </a:p>
        </p:txBody>
      </p:sp>
      <p:sp>
        <p:nvSpPr>
          <p:cNvPr id="88067" name="Content Placeholder 2"/>
          <p:cNvSpPr>
            <a:spLocks noGrp="1"/>
          </p:cNvSpPr>
          <p:nvPr>
            <p:ph idx="4294967295"/>
          </p:nvPr>
        </p:nvSpPr>
        <p:spPr>
          <a:xfrm>
            <a:off x="2133600" y="3516355"/>
            <a:ext cx="9448800" cy="3159082"/>
          </a:xfrm>
          <a:prstGeom prst="rect">
            <a:avLst/>
          </a:prstGeom>
        </p:spPr>
        <p:txBody>
          <a:bodyPr vert="horz" lIns="91440" tIns="45720" rIns="91440" bIns="45720" rtlCol="0" anchor="ctr">
            <a:normAutofit/>
          </a:bodyPr>
          <a:lstStyle/>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and development is wasted (not used).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The learning outcome desired by executives in client organizations is rarely measured.</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rPr>
              <a:t>Most learning providers do not have data showing that they make a difference in the organization.</a:t>
            </a: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see learning as a cost and not an investment.</a:t>
            </a:r>
            <a:endParaRPr lang="en-US" sz="2000" dirty="0">
              <a:latin typeface="Calibri" panose="020F0502020204030204" pitchFamily="34" charset="0"/>
              <a:cs typeface="Calibri" panose="020F0502020204030204" pitchFamily="34" charset="0"/>
            </a:endParaRPr>
          </a:p>
          <a:p>
            <a:pPr marL="514350" indent="-514350" fontAlgn="base">
              <a:spcAft>
                <a:spcPts val="600"/>
              </a:spcAft>
              <a:buClr>
                <a:schemeClr val="tx1"/>
              </a:buClr>
              <a:buSzPct val="100000"/>
              <a:buFont typeface="+mj-lt"/>
              <a:buAutoNum type="arabicPeriod"/>
            </a:pPr>
            <a:r>
              <a:rPr lang="en-US" sz="2000" dirty="0">
                <a:latin typeface="Calibri" panose="020F0502020204030204" pitchFamily="34" charset="0"/>
                <a:cs typeface="Calibri" panose="020F0502020204030204" pitchFamily="34" charset="0"/>
                <a:sym typeface="Work Sans"/>
              </a:rPr>
              <a:t>Most executives view hard skills more valuable than soft skills.</a:t>
            </a:r>
            <a:endParaRPr lang="en-US" sz="20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1"/>
            <a:ext cx="12191980" cy="27431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Rectangle 2">
            <a:extLst>
              <a:ext uri="{FF2B5EF4-FFF2-40B4-BE49-F238E27FC236}">
                <a16:creationId xmlns:a16="http://schemas.microsoft.com/office/drawing/2014/main" id="{30EAEC91-509E-F44B-AFB2-43B9188FBFD9}"/>
              </a:ext>
            </a:extLst>
          </p:cNvPr>
          <p:cNvSpPr/>
          <p:nvPr/>
        </p:nvSpPr>
        <p:spPr>
          <a:xfrm>
            <a:off x="609600" y="4069593"/>
            <a:ext cx="1226618" cy="1569660"/>
          </a:xfrm>
          <a:prstGeom prst="rect">
            <a:avLst/>
          </a:prstGeom>
        </p:spPr>
        <p:txBody>
          <a:bodyPr wrap="none">
            <a:spAutoFit/>
          </a:bodyPr>
          <a:lstStyle/>
          <a:p>
            <a:pPr algn="ct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True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or </a:t>
            </a:r>
            <a:b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3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False?</a:t>
            </a:r>
            <a:endParaRPr lang="en-US" sz="3200" dirty="0"/>
          </a:p>
        </p:txBody>
      </p:sp>
      <p:sp>
        <p:nvSpPr>
          <p:cNvPr id="8" name="Slide Number Placeholder 3">
            <a:extLst>
              <a:ext uri="{FF2B5EF4-FFF2-40B4-BE49-F238E27FC236}">
                <a16:creationId xmlns:a16="http://schemas.microsoft.com/office/drawing/2014/main" id="{D8C56847-61D3-3441-B3D0-3DAC5F0B5F16}"/>
              </a:ext>
            </a:extLst>
          </p:cNvPr>
          <p:cNvSpPr>
            <a:spLocks noGrp="1"/>
          </p:cNvSpPr>
          <p:nvPr>
            <p:ph type="sldNum" sz="quarter" idx="12"/>
          </p:nvPr>
        </p:nvSpPr>
        <p:spPr>
          <a:xfrm>
            <a:off x="9448780" y="6492865"/>
            <a:ext cx="2743200" cy="365125"/>
          </a:xfrm>
        </p:spPr>
        <p:txBody>
          <a:bodyPr>
            <a:normAutofit/>
          </a:bodyPr>
          <a:lstStyle/>
          <a:p>
            <a:pPr>
              <a:spcAft>
                <a:spcPts val="600"/>
              </a:spcAft>
            </a:pPr>
            <a:r>
              <a:rPr lang="en-US" sz="1200" dirty="0">
                <a:solidFill>
                  <a:schemeClr val="tx1">
                    <a:lumMod val="50000"/>
                    <a:lumOff val="50000"/>
                  </a:schemeClr>
                </a:solidFill>
                <a:latin typeface="+mn-lt"/>
              </a:rPr>
              <a:t>4</a:t>
            </a:r>
          </a:p>
        </p:txBody>
      </p:sp>
      <p:sp>
        <p:nvSpPr>
          <p:cNvPr id="9" name="Rectangle 8">
            <a:extLst>
              <a:ext uri="{FF2B5EF4-FFF2-40B4-BE49-F238E27FC236}">
                <a16:creationId xmlns:a16="http://schemas.microsoft.com/office/drawing/2014/main" id="{36C93DAA-7822-D341-BA05-B0DF999E87E8}"/>
              </a:ext>
            </a:extLst>
          </p:cNvPr>
          <p:cNvSpPr/>
          <p:nvPr/>
        </p:nvSpPr>
        <p:spPr>
          <a:xfrm rot="20128180">
            <a:off x="3092607" y="4572161"/>
            <a:ext cx="6006787" cy="646331"/>
          </a:xfrm>
          <a:prstGeom prst="rect">
            <a:avLst/>
          </a:prstGeom>
          <a:solidFill>
            <a:schemeClr val="bg1">
              <a:lumMod val="95000"/>
            </a:schemeClr>
          </a:solidFill>
        </p:spPr>
        <p:txBody>
          <a:bodyPr wrap="square">
            <a:spAutoFit/>
          </a:bodyPr>
          <a:lstStyle/>
          <a:p>
            <a:pPr algn="ctr"/>
            <a:r>
              <a:rPr lang="en-US" sz="3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It’s much worse for virtual.</a:t>
            </a:r>
            <a:endParaRPr lang="en-US" sz="3600" dirty="0"/>
          </a:p>
        </p:txBody>
      </p:sp>
    </p:spTree>
    <p:extLst>
      <p:ext uri="{BB962C8B-B14F-4D97-AF65-F5344CB8AC3E}">
        <p14:creationId xmlns:p14="http://schemas.microsoft.com/office/powerpoint/2010/main" val="1484910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1F9825-1B22-49A8-861F-63C4BD9CFBB0}"/>
              </a:ext>
            </a:extLst>
          </p:cNvPr>
          <p:cNvSpPr>
            <a:spLocks noGrp="1"/>
          </p:cNvSpPr>
          <p:nvPr>
            <p:ph type="sldNum" sz="quarter" idx="12"/>
          </p:nvPr>
        </p:nvSpPr>
        <p:spPr>
          <a:xfrm>
            <a:off x="9414753" y="6492875"/>
            <a:ext cx="27432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fld id="{5A007396-4EF8-4446-A4A3-FA7862915E1A}" type="slidenum">
              <a:rPr lang="en-US" smtClean="0"/>
              <a:pPr/>
              <a:t>9</a:t>
            </a:fld>
            <a:endParaRPr lang="en-US" dirty="0">
              <a:latin typeface="+mn-lt"/>
            </a:endParaRPr>
          </a:p>
        </p:txBody>
      </p:sp>
      <p:pic>
        <p:nvPicPr>
          <p:cNvPr id="3" name="Picture 2" descr="Analyzing People, Brainstorming, Business">
            <a:extLst>
              <a:ext uri="{FF2B5EF4-FFF2-40B4-BE49-F238E27FC236}">
                <a16:creationId xmlns:a16="http://schemas.microsoft.com/office/drawing/2014/main" id="{5386EC56-9D30-4CC5-8A15-C1FABBB271E7}"/>
              </a:ext>
            </a:extLst>
          </p:cNvPr>
          <p:cNvPicPr>
            <a:picLocks noChangeAspect="1" noChangeArrowheads="1"/>
          </p:cNvPicPr>
          <p:nvPr/>
        </p:nvPicPr>
        <p:blipFill rotWithShape="1">
          <a:blip r:embed="rId2" cstate="email">
            <a:alphaModFix/>
            <a:extLst>
              <a:ext uri="{28A0092B-C50C-407E-A947-70E740481C1C}">
                <a14:useLocalDpi xmlns:a14="http://schemas.microsoft.com/office/drawing/2010/main"/>
              </a:ext>
            </a:extLst>
          </a:blip>
          <a:srcRect/>
          <a:stretch/>
        </p:blipFill>
        <p:spPr bwMode="auto">
          <a:xfrm>
            <a:off x="-76200" y="0"/>
            <a:ext cx="2984938" cy="3124200"/>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83B32EFE-70E4-40A9-8278-97745DEF1E84}"/>
              </a:ext>
            </a:extLst>
          </p:cNvPr>
          <p:cNvSpPr txBox="1">
            <a:spLocks/>
          </p:cNvSpPr>
          <p:nvPr/>
        </p:nvSpPr>
        <p:spPr>
          <a:xfrm>
            <a:off x="3503602" y="501884"/>
            <a:ext cx="7436656" cy="679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dirty="0">
                <a:latin typeface="+mj-lt"/>
              </a:rPr>
              <a:t>What CEOs Want</a:t>
            </a:r>
          </a:p>
        </p:txBody>
      </p:sp>
      <p:sp>
        <p:nvSpPr>
          <p:cNvPr id="5" name="TextBox 4">
            <a:extLst>
              <a:ext uri="{FF2B5EF4-FFF2-40B4-BE49-F238E27FC236}">
                <a16:creationId xmlns:a16="http://schemas.microsoft.com/office/drawing/2014/main" id="{86ACC8F7-2F91-4685-8FD1-0EFB2E4A027E}"/>
              </a:ext>
            </a:extLst>
          </p:cNvPr>
          <p:cNvSpPr txBox="1"/>
          <p:nvPr/>
        </p:nvSpPr>
        <p:spPr>
          <a:xfrm>
            <a:off x="609600" y="6014580"/>
            <a:ext cx="11460943" cy="307777"/>
          </a:xfrm>
          <a:prstGeom prst="rect">
            <a:avLst/>
          </a:prstGeom>
          <a:noFill/>
        </p:spPr>
        <p:txBody>
          <a:bodyPr wrap="square" rtlCol="0">
            <a:spAutoFit/>
          </a:bodyPr>
          <a:lstStyle/>
          <a:p>
            <a:r>
              <a:rPr lang="en-US" sz="1400" b="1" dirty="0">
                <a:solidFill>
                  <a:srgbClr val="000000"/>
                </a:solidFill>
                <a:latin typeface="Calibri" panose="020F0502020204030204" pitchFamily="34" charset="0"/>
                <a:cs typeface="Calibri" panose="020F0502020204030204" pitchFamily="34" charset="0"/>
              </a:rPr>
              <a:t>ROI Institute and ATD research </a:t>
            </a:r>
            <a:r>
              <a:rPr lang="en-US" sz="1400" dirty="0">
                <a:solidFill>
                  <a:srgbClr val="000000"/>
                </a:solidFill>
                <a:latin typeface="Calibri" panose="020F0502020204030204" pitchFamily="34" charset="0"/>
                <a:cs typeface="Calibri" panose="020F0502020204030204" pitchFamily="34" charset="0"/>
              </a:rPr>
              <a:t>show that the data CEOs receive are not demonstrating what they want out of their talent investment. (N=96)</a:t>
            </a:r>
            <a:endParaRPr lang="en-US" sz="1200" b="1" dirty="0">
              <a:solidFill>
                <a:srgbClr val="000000"/>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21D544AA-B6FC-49FD-AAD1-524EDDCBDBFA}"/>
              </a:ext>
            </a:extLst>
          </p:cNvPr>
          <p:cNvGraphicFramePr>
            <a:graphicFrameLocks noGrp="1"/>
          </p:cNvGraphicFramePr>
          <p:nvPr>
            <p:extLst>
              <p:ext uri="{D42A27DB-BD31-4B8C-83A1-F6EECF244321}">
                <p14:modId xmlns:p14="http://schemas.microsoft.com/office/powerpoint/2010/main" val="3233602423"/>
              </p:ext>
            </p:extLst>
          </p:nvPr>
        </p:nvGraphicFramePr>
        <p:xfrm>
          <a:off x="3503602" y="1371600"/>
          <a:ext cx="7436657" cy="4548308"/>
        </p:xfrm>
        <a:graphic>
          <a:graphicData uri="http://schemas.openxmlformats.org/drawingml/2006/table">
            <a:tbl>
              <a:tblPr firstRow="1" bandRow="1">
                <a:tableStyleId>{2D5ABB26-0587-4C30-8999-92F81FD0307C}</a:tableStyleId>
              </a:tblPr>
              <a:tblGrid>
                <a:gridCol w="2712257">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764852">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Measures</a:t>
                      </a:r>
                    </a:p>
                  </a:txBody>
                  <a:tcPr anchor="ctr">
                    <a:lnL w="12700" cap="flat" cmpd="sng" algn="ctr">
                      <a:solidFill>
                        <a:schemeClr val="tx1"/>
                      </a:solidFill>
                      <a:prstDash val="solid"/>
                      <a:round/>
                      <a:headEnd type="none" w="med" len="med"/>
                      <a:tailEnd type="none" w="med" len="med"/>
                    </a:lnL>
                    <a:lnR w="12700" cap="flat" cmpd="sng" algn="ctr">
                      <a:solidFill>
                        <a:prstClr val="white">
                          <a:lumMod val="65000"/>
                        </a:prstClr>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Currently Measure</a:t>
                      </a:r>
                    </a:p>
                  </a:txBody>
                  <a:tcPr anchor="ctr">
                    <a:lnL w="12700" cap="flat" cmpd="sng" algn="ctr">
                      <a:solidFill>
                        <a:prstClr val="white">
                          <a:lumMod val="65000"/>
                        </a:prstClr>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Should Measure</a:t>
                      </a:r>
                    </a:p>
                  </a:txBody>
                  <a:tcPr anchor="ctr">
                    <a:lnL w="12700" cap="flat" cmpd="sng" algn="ctr">
                      <a:solidFill>
                        <a:srgbClr val="A6A6A6"/>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dirty="0">
                          <a:solidFill>
                            <a:schemeClr val="bg1"/>
                          </a:solidFill>
                          <a:latin typeface="Calibri" panose="020F0502020204030204" pitchFamily="34" charset="0"/>
                          <a:cs typeface="Calibri" panose="020F0502020204030204" pitchFamily="34" charset="0"/>
                        </a:rPr>
                        <a:t>Importance</a:t>
                      </a:r>
                    </a:p>
                  </a:txBody>
                  <a:tcPr anchor="ctr">
                    <a:lnL w="12700" cap="flat" cmpd="sng" algn="ctr">
                      <a:solidFill>
                        <a:srgbClr val="A6A6A6"/>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extLst>
                  <a:ext uri="{0D108BD9-81ED-4DB2-BD59-A6C34878D82A}">
                    <a16:rowId xmlns:a16="http://schemas.microsoft.com/office/drawing/2014/main" val="10000"/>
                  </a:ext>
                </a:extLst>
              </a:tr>
              <a:tr h="491069">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Inputs and Indicators</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94%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86%</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6</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Efficiency</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78%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7</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Reaction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53%</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22%</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Learning</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32%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28%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5</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Application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11%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61%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Impact</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96%</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1</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70341">
                <a:tc>
                  <a:txBody>
                    <a:bodyPr/>
                    <a:lstStyle/>
                    <a:p>
                      <a:pPr>
                        <a:lnSpc>
                          <a:spcPct val="80000"/>
                        </a:lnSpc>
                      </a:pPr>
                      <a:r>
                        <a:rPr lang="en-US" sz="2000" baseline="0" dirty="0">
                          <a:solidFill>
                            <a:srgbClr val="000000"/>
                          </a:solidFill>
                          <a:latin typeface="Calibri" panose="020F0502020204030204" pitchFamily="34" charset="0"/>
                          <a:cs typeface="Calibri" panose="020F0502020204030204" pitchFamily="34" charset="0"/>
                        </a:rPr>
                        <a:t>ROI</a:t>
                      </a:r>
                      <a:endParaRPr lang="en-US" sz="2000" dirty="0">
                        <a:solidFill>
                          <a:srgbClr val="000000"/>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74%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2</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470341">
                <a:tc>
                  <a:txBody>
                    <a:bodyPr/>
                    <a:lstStyle/>
                    <a:p>
                      <a:pPr>
                        <a:lnSpc>
                          <a:spcPct val="80000"/>
                        </a:lnSpc>
                      </a:pPr>
                      <a:r>
                        <a:rPr lang="en-US" sz="2000" dirty="0">
                          <a:solidFill>
                            <a:srgbClr val="000000"/>
                          </a:solidFill>
                          <a:latin typeface="Calibri" panose="020F0502020204030204" pitchFamily="34" charset="0"/>
                          <a:cs typeface="Calibri" panose="020F0502020204030204" pitchFamily="34" charset="0"/>
                        </a:rPr>
                        <a:t>Awards</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40%</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44%</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3</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174879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dxoozr82o7wxv2ig8pt6ah1nty575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8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TD ICE 201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 ICE 2019" id="{907AC252-2F30-AE40-893D-C58ABD418D9E}" vid="{1052FA33-4B7A-7746-9AF0-4DA2FA23CC4C}"/>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mbria"/>
        <a:ea typeface="MS PGothic"/>
        <a:cs typeface=""/>
      </a:majorFont>
      <a:minorFont>
        <a:latin typeface="Cambria"/>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BD680A8-DF33-2946-8BB4-2DEE903A9D46}">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4197C4DC89E541B33E55E2A1D79CB5" ma:contentTypeVersion="12" ma:contentTypeDescription="Create a new document." ma:contentTypeScope="" ma:versionID="2dc3cd5439561f3055c2b4bfe38f2332">
  <xsd:schema xmlns:xsd="http://www.w3.org/2001/XMLSchema" xmlns:xs="http://www.w3.org/2001/XMLSchema" xmlns:p="http://schemas.microsoft.com/office/2006/metadata/properties" xmlns:ns2="924acec9-03c6-4a9e-a89f-23a82878cf20" xmlns:ns3="cd931185-211e-4b3d-bc3f-b5ada3777bcb" targetNamespace="http://schemas.microsoft.com/office/2006/metadata/properties" ma:root="true" ma:fieldsID="c9e51108e6e9688217834002381512ce" ns2:_="" ns3:_="">
    <xsd:import namespace="924acec9-03c6-4a9e-a89f-23a82878cf20"/>
    <xsd:import namespace="cd931185-211e-4b3d-bc3f-b5ada3777b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4acec9-03c6-4a9e-a89f-23a82878cf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931185-211e-4b3d-bc3f-b5ada3777bc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F6B55B-5A94-4913-84CA-C47CD5F5F0E8}">
  <ds:schemaRefs>
    <ds:schemaRef ds:uri="http://schemas.microsoft.com/sharepoint/v3/contenttype/forms"/>
  </ds:schemaRefs>
</ds:datastoreItem>
</file>

<file path=customXml/itemProps2.xml><?xml version="1.0" encoding="utf-8"?>
<ds:datastoreItem xmlns:ds="http://schemas.openxmlformats.org/officeDocument/2006/customXml" ds:itemID="{146E5E9C-F70B-420D-BD12-F4456560FB96}">
  <ds:schemaRefs>
    <ds:schemaRef ds:uri="http://schemas.microsoft.com/office/infopath/2007/PartnerControls"/>
    <ds:schemaRef ds:uri="http://purl.org/dc/terms/"/>
    <ds:schemaRef ds:uri="924acec9-03c6-4a9e-a89f-23a82878cf20"/>
    <ds:schemaRef ds:uri="http://schemas.microsoft.com/office/2006/documentManagement/types"/>
    <ds:schemaRef ds:uri="http://schemas.openxmlformats.org/package/2006/metadata/core-properties"/>
    <ds:schemaRef ds:uri="cd931185-211e-4b3d-bc3f-b5ada3777bcb"/>
    <ds:schemaRef ds:uri="http://schemas.microsoft.com/office/2006/metadata/properties"/>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A48F0104-52E1-4B0F-86A3-6C14240846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4acec9-03c6-4a9e-a89f-23a82878cf20"/>
    <ds:schemaRef ds:uri="cd931185-211e-4b3d-bc3f-b5ada3777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7847</TotalTime>
  <Words>2593</Words>
  <Application>Microsoft Office PowerPoint</Application>
  <PresentationFormat>Widescreen</PresentationFormat>
  <Paragraphs>665</Paragraphs>
  <Slides>43</Slides>
  <Notes>25</Notes>
  <HiddenSlides>0</HiddenSlides>
  <MMClips>0</MMClips>
  <ScaleCrop>false</ScaleCrop>
  <HeadingPairs>
    <vt:vector size="6" baseType="variant">
      <vt:variant>
        <vt:lpstr>Fonts Used</vt:lpstr>
      </vt:variant>
      <vt:variant>
        <vt:i4>15</vt:i4>
      </vt:variant>
      <vt:variant>
        <vt:lpstr>Theme</vt:lpstr>
      </vt:variant>
      <vt:variant>
        <vt:i4>16</vt:i4>
      </vt:variant>
      <vt:variant>
        <vt:lpstr>Slide Titles</vt:lpstr>
      </vt:variant>
      <vt:variant>
        <vt:i4>43</vt:i4>
      </vt:variant>
    </vt:vector>
  </HeadingPairs>
  <TitlesOfParts>
    <vt:vector size="74" baseType="lpstr">
      <vt:lpstr>ＭＳ Ｐゴシック</vt:lpstr>
      <vt:lpstr>Arial</vt:lpstr>
      <vt:lpstr>Arial Rounded MT Bold</vt:lpstr>
      <vt:lpstr>Calibri</vt:lpstr>
      <vt:lpstr>Calibri Light</vt:lpstr>
      <vt:lpstr>Cambria</vt:lpstr>
      <vt:lpstr>Gotham Medium</vt:lpstr>
      <vt:lpstr>Josefin Sans</vt:lpstr>
      <vt:lpstr>Montserrat Medium</vt:lpstr>
      <vt:lpstr>Noto Sans Symbols</vt:lpstr>
      <vt:lpstr>Times New Roman</vt:lpstr>
      <vt:lpstr>Verdana</vt:lpstr>
      <vt:lpstr>Whitney HTF Book</vt:lpstr>
      <vt:lpstr>Whitney HTF Medium</vt:lpstr>
      <vt:lpstr>Wingdings</vt:lpstr>
      <vt:lpstr>2_Custom Design</vt:lpstr>
      <vt:lpstr>1_Custom Design</vt:lpstr>
      <vt:lpstr>Custom Design</vt:lpstr>
      <vt:lpstr>ATD ICE 2019</vt:lpstr>
      <vt:lpstr>3_Custom Design</vt:lpstr>
      <vt:lpstr>Retrospect</vt:lpstr>
      <vt:lpstr>4_Custom Design</vt:lpstr>
      <vt:lpstr>5_Custom Design</vt:lpstr>
      <vt:lpstr>7_Custom Design</vt:lpstr>
      <vt:lpstr>Office Theme</vt:lpstr>
      <vt:lpstr>1_Office Theme</vt:lpstr>
      <vt:lpstr>8_Custom Design</vt:lpstr>
      <vt:lpstr>2_Office Theme</vt:lpstr>
      <vt:lpstr>3_Office Theme</vt:lpstr>
      <vt:lpstr>4_Office Theme</vt:lpstr>
      <vt:lpstr>6_Office Theme</vt:lpstr>
      <vt:lpstr>Delivering Results  That Executives  (and Others) Will Love</vt:lpstr>
      <vt:lpstr>PowerPoint Presentation</vt:lpstr>
      <vt:lpstr>Resources</vt:lpstr>
      <vt:lpstr>Session Objectives</vt:lpstr>
      <vt:lpstr>PowerPoint Presentation</vt:lpstr>
      <vt:lpstr>PowerPoint Presentation</vt:lpstr>
      <vt:lpstr>Serious Performance Challenges</vt:lpstr>
      <vt:lpstr>Serious Performance Challenges</vt:lpstr>
      <vt:lpstr>PowerPoint Presentation</vt:lpstr>
      <vt:lpstr>Measurement Targets</vt:lpstr>
      <vt:lpstr>PowerPoint Presentation</vt:lpstr>
      <vt:lpstr>PowerPoint Presentation</vt:lpstr>
      <vt:lpstr>PowerPoint Presentation</vt:lpstr>
      <vt:lpstr>If you had a credible evaluation of your most important program/projects, showing reaction, learning, application, impact, and a positive ROI, what would it mean to you? (Check all that apply)</vt:lpstr>
      <vt:lpstr>PowerPoint Presentation</vt:lpstr>
      <vt:lpstr>Guiding Principles</vt:lpstr>
      <vt:lpstr>PowerPoint Presentation</vt:lpstr>
      <vt:lpstr>PowerPoint Presentation</vt:lpstr>
      <vt:lpstr>PowerPoint Presentation</vt:lpstr>
      <vt:lpstr>PowerPoint Presentation</vt:lpstr>
      <vt:lpstr>PowerPoint Presentation</vt:lpstr>
      <vt:lpstr>PowerPoint Presentation</vt:lpstr>
      <vt:lpstr>Rules for Objectives </vt:lpstr>
      <vt:lpstr>After completing this engagement, participants should:</vt:lpstr>
      <vt:lpstr>PowerPoint Presentation</vt:lpstr>
      <vt:lpstr>PowerPoint Presentation</vt:lpstr>
      <vt:lpstr>PowerPoint Presentation</vt:lpstr>
      <vt:lpstr>Make it Credible Measure Results and Calculate ROI</vt:lpstr>
      <vt:lpstr>PowerPoint Presentation</vt:lpstr>
      <vt:lpstr>PowerPoint Presentation</vt:lpstr>
      <vt:lpstr>Common Intangibles</vt:lpstr>
      <vt:lpstr>Tabulating Program Costs Recommended Items</vt:lpstr>
      <vt:lpstr>PowerPoint Presentation</vt:lpstr>
      <vt:lpstr>PowerPoint Presentation</vt:lpstr>
      <vt:lpstr>PowerPoint Presentation</vt:lpstr>
      <vt:lpstr>PowerPoint Presentation</vt:lpstr>
      <vt:lpstr>PowerPoint Presentation</vt:lpstr>
      <vt:lpstr>Costs versus Investment Perception: The Reality </vt:lpstr>
      <vt:lpstr>PowerPoint Presentation</vt:lpstr>
      <vt:lpstr>PowerPoint Presentation</vt:lpstr>
      <vt:lpstr>Resources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Brown</dc:creator>
  <cp:lastModifiedBy>Andy Vance</cp:lastModifiedBy>
  <cp:revision>84</cp:revision>
  <cp:lastPrinted>2024-07-24T18:40:10Z</cp:lastPrinted>
  <dcterms:created xsi:type="dcterms:W3CDTF">2020-05-12T17:55:36Z</dcterms:created>
  <dcterms:modified xsi:type="dcterms:W3CDTF">2024-07-24T19:31:18Z</dcterms:modified>
</cp:coreProperties>
</file>