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5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6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7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8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3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20.xml" ContentType="application/vnd.openxmlformats-officedocument.presentationml.notesSlide+xml"/>
  <Override PartName="/ppt/tags/tag29.xml" ContentType="application/vnd.openxmlformats-officedocument.presentationml.tags+xml"/>
  <Override PartName="/ppt/notesSlides/notesSlide21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22.xml" ContentType="application/vnd.openxmlformats-officedocument.presentationml.notesSlide+xml"/>
  <Override PartName="/ppt/tags/tag32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33.xml" ContentType="application/vnd.openxmlformats-officedocument.presentationml.tags+xml"/>
  <Override PartName="/ppt/notesSlides/notesSlide25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26.xml" ContentType="application/vnd.openxmlformats-officedocument.presentationml.notesSlide+xml"/>
  <Override PartName="/ppt/tags/tag41.xml" ContentType="application/vnd.openxmlformats-officedocument.presentationml.tags+xml"/>
  <Override PartName="/ppt/notesSlides/notesSlide27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28.xml" ContentType="application/vnd.openxmlformats-officedocument.presentationml.notesSlide+xml"/>
  <Override PartName="/ppt/tags/tag44.xml" ContentType="application/vnd.openxmlformats-officedocument.presentationml.tags+xml"/>
  <Override PartName="/ppt/notesSlides/notesSlide2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0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31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32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tags/tag58.xml" ContentType="application/vnd.openxmlformats-officedocument.presentationml.tags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tags/tag59.xml" ContentType="application/vnd.openxmlformats-officedocument.presentationml.tags+xml"/>
  <Override PartName="/ppt/notesSlides/notesSlide37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38.xml" ContentType="application/vnd.openxmlformats-officedocument.presentationml.notesSlide+xml"/>
  <Override PartName="/ppt/tags/tag62.xml" ContentType="application/vnd.openxmlformats-officedocument.presentationml.tags+xml"/>
  <Override PartName="/ppt/notesSlides/notesSlide39.xml" ContentType="application/vnd.openxmlformats-officedocument.presentationml.notesSlid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40.xml" ContentType="application/vnd.openxmlformats-officedocument.presentationml.notesSlide+xml"/>
  <Override PartName="/ppt/tags/tag65.xml" ContentType="application/vnd.openxmlformats-officedocument.presentationml.tags+xml"/>
  <Override PartName="/ppt/notesSlides/notesSlide41.xml" ContentType="application/vnd.openxmlformats-officedocument.presentationml.notesSlide+xml"/>
  <Override PartName="/ppt/tags/tag66.xml" ContentType="application/vnd.openxmlformats-officedocument.presentationml.tags+xml"/>
  <Override PartName="/ppt/notesSlides/notesSlide42.xml" ContentType="application/vnd.openxmlformats-officedocument.presentationml.notesSlide+xml"/>
  <Override PartName="/ppt/tags/tag67.xml" ContentType="application/vnd.openxmlformats-officedocument.presentationml.tags+xml"/>
  <Override PartName="/ppt/notesSlides/notesSlide43.xml" ContentType="application/vnd.openxmlformats-officedocument.presentationml.notesSlide+xml"/>
  <Override PartName="/ppt/tags/tag68.xml" ContentType="application/vnd.openxmlformats-officedocument.presentationml.tags+xml"/>
  <Override PartName="/ppt/notesSlides/notesSlide44.xml" ContentType="application/vnd.openxmlformats-officedocument.presentationml.notesSlide+xml"/>
  <Override PartName="/ppt/tags/tag69.xml" ContentType="application/vnd.openxmlformats-officedocument.presentationml.tags+xml"/>
  <Override PartName="/ppt/notesSlides/notesSlide45.xml" ContentType="application/vnd.openxmlformats-officedocument.presentationml.notesSlide+xml"/>
  <Override PartName="/ppt/tags/tag70.xml" ContentType="application/vnd.openxmlformats-officedocument.presentationml.tags+xml"/>
  <Override PartName="/ppt/notesSlides/notesSlide46.xml" ContentType="application/vnd.openxmlformats-officedocument.presentationml.notesSlide+xml"/>
  <Override PartName="/ppt/tags/tag71.xml" ContentType="application/vnd.openxmlformats-officedocument.presentationml.tags+xml"/>
  <Override PartName="/ppt/notesSlides/notesSlide47.xml" ContentType="application/vnd.openxmlformats-officedocument.presentationml.notesSlide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notesSlides/notesSlide48.xml" ContentType="application/vnd.openxmlformats-officedocument.presentationml.notesSlid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notesSlides/notesSlide49.xml" ContentType="application/vnd.openxmlformats-officedocument.presentationml.notesSlide+xml"/>
  <Override PartName="/ppt/tags/tag85.xml" ContentType="application/vnd.openxmlformats-officedocument.presentationml.tags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  <p:sldMasterId id="2147483774" r:id="rId5"/>
    <p:sldMasterId id="2147483786" r:id="rId6"/>
    <p:sldMasterId id="2147483798" r:id="rId7"/>
    <p:sldMasterId id="2147483829" r:id="rId8"/>
    <p:sldMasterId id="2147483844" r:id="rId9"/>
    <p:sldMasterId id="2147483856" r:id="rId10"/>
    <p:sldMasterId id="2147483868" r:id="rId11"/>
    <p:sldMasterId id="2147483893" r:id="rId12"/>
  </p:sldMasterIdLst>
  <p:notesMasterIdLst>
    <p:notesMasterId r:id="rId147"/>
  </p:notesMasterIdLst>
  <p:handoutMasterIdLst>
    <p:handoutMasterId r:id="rId148"/>
  </p:handoutMasterIdLst>
  <p:sldIdLst>
    <p:sldId id="2326" r:id="rId13"/>
    <p:sldId id="258" r:id="rId14"/>
    <p:sldId id="13576" r:id="rId15"/>
    <p:sldId id="257" r:id="rId16"/>
    <p:sldId id="2147468968" r:id="rId17"/>
    <p:sldId id="2147468969" r:id="rId18"/>
    <p:sldId id="2147468970" r:id="rId19"/>
    <p:sldId id="2147468971" r:id="rId20"/>
    <p:sldId id="13441" r:id="rId21"/>
    <p:sldId id="2147468983" r:id="rId22"/>
    <p:sldId id="2147468974" r:id="rId23"/>
    <p:sldId id="13720" r:id="rId24"/>
    <p:sldId id="2147468975" r:id="rId25"/>
    <p:sldId id="2147469032" r:id="rId26"/>
    <p:sldId id="13744" r:id="rId27"/>
    <p:sldId id="2147468978" r:id="rId28"/>
    <p:sldId id="2147468980" r:id="rId29"/>
    <p:sldId id="13590" r:id="rId30"/>
    <p:sldId id="2145705995" r:id="rId31"/>
    <p:sldId id="2147468973" r:id="rId32"/>
    <p:sldId id="13742" r:id="rId33"/>
    <p:sldId id="1541" r:id="rId34"/>
    <p:sldId id="1523" r:id="rId35"/>
    <p:sldId id="2147468984" r:id="rId36"/>
    <p:sldId id="2147468985" r:id="rId37"/>
    <p:sldId id="13593" r:id="rId38"/>
    <p:sldId id="13596" r:id="rId39"/>
    <p:sldId id="13598" r:id="rId40"/>
    <p:sldId id="2147468827" r:id="rId41"/>
    <p:sldId id="2147468986" r:id="rId42"/>
    <p:sldId id="2147468987" r:id="rId43"/>
    <p:sldId id="2147468988" r:id="rId44"/>
    <p:sldId id="2147468989" r:id="rId45"/>
    <p:sldId id="2147468817" r:id="rId46"/>
    <p:sldId id="13793" r:id="rId47"/>
    <p:sldId id="2147469033" r:id="rId48"/>
    <p:sldId id="2147468831" r:id="rId49"/>
    <p:sldId id="2147469003" r:id="rId50"/>
    <p:sldId id="2147468818" r:id="rId51"/>
    <p:sldId id="2147468992" r:id="rId52"/>
    <p:sldId id="13609" r:id="rId53"/>
    <p:sldId id="2147468993" r:id="rId54"/>
    <p:sldId id="13615" r:id="rId55"/>
    <p:sldId id="13617" r:id="rId56"/>
    <p:sldId id="13800" r:id="rId57"/>
    <p:sldId id="13619" r:id="rId58"/>
    <p:sldId id="2147468839" r:id="rId59"/>
    <p:sldId id="1576" r:id="rId60"/>
    <p:sldId id="13802" r:id="rId61"/>
    <p:sldId id="2147468995" r:id="rId62"/>
    <p:sldId id="2147468997" r:id="rId63"/>
    <p:sldId id="2147468998" r:id="rId64"/>
    <p:sldId id="13626" r:id="rId65"/>
    <p:sldId id="13628" r:id="rId66"/>
    <p:sldId id="2147468840" r:id="rId67"/>
    <p:sldId id="2147469004" r:id="rId68"/>
    <p:sldId id="2147468841" r:id="rId69"/>
    <p:sldId id="509" r:id="rId70"/>
    <p:sldId id="2147468865" r:id="rId71"/>
    <p:sldId id="2147468842" r:id="rId72"/>
    <p:sldId id="2147468866" r:id="rId73"/>
    <p:sldId id="13766" r:id="rId74"/>
    <p:sldId id="2147468843" r:id="rId75"/>
    <p:sldId id="2147468844" r:id="rId76"/>
    <p:sldId id="2147468825" r:id="rId77"/>
    <p:sldId id="13806" r:id="rId78"/>
    <p:sldId id="2147468824" r:id="rId79"/>
    <p:sldId id="13631" r:id="rId80"/>
    <p:sldId id="2147468819" r:id="rId81"/>
    <p:sldId id="1338" r:id="rId82"/>
    <p:sldId id="13818" r:id="rId83"/>
    <p:sldId id="2147469007" r:id="rId84"/>
    <p:sldId id="2147468856" r:id="rId85"/>
    <p:sldId id="13756" r:id="rId86"/>
    <p:sldId id="13641" r:id="rId87"/>
    <p:sldId id="13645" r:id="rId88"/>
    <p:sldId id="2147468875" r:id="rId89"/>
    <p:sldId id="13650" r:id="rId90"/>
    <p:sldId id="13652" r:id="rId91"/>
    <p:sldId id="2147469009" r:id="rId92"/>
    <p:sldId id="13653" r:id="rId93"/>
    <p:sldId id="2147468877" r:id="rId94"/>
    <p:sldId id="13657" r:id="rId95"/>
    <p:sldId id="13655" r:id="rId96"/>
    <p:sldId id="2147469010" r:id="rId97"/>
    <p:sldId id="2147468878" r:id="rId98"/>
    <p:sldId id="1474" r:id="rId99"/>
    <p:sldId id="2147468882" r:id="rId100"/>
    <p:sldId id="2147469014" r:id="rId101"/>
    <p:sldId id="2147469013" r:id="rId102"/>
    <p:sldId id="2147469012" r:id="rId103"/>
    <p:sldId id="2147468884" r:id="rId104"/>
    <p:sldId id="2147468966" r:id="rId105"/>
    <p:sldId id="2147468886" r:id="rId106"/>
    <p:sldId id="2147469016" r:id="rId107"/>
    <p:sldId id="2147469015" r:id="rId108"/>
    <p:sldId id="984" r:id="rId109"/>
    <p:sldId id="1367" r:id="rId110"/>
    <p:sldId id="13538" r:id="rId111"/>
    <p:sldId id="2147468915" r:id="rId112"/>
    <p:sldId id="2147469017" r:id="rId113"/>
    <p:sldId id="13762" r:id="rId114"/>
    <p:sldId id="2147468917" r:id="rId115"/>
    <p:sldId id="2147468918" r:id="rId116"/>
    <p:sldId id="2147468822" r:id="rId117"/>
    <p:sldId id="2147468920" r:id="rId118"/>
    <p:sldId id="2147469020" r:id="rId119"/>
    <p:sldId id="2147469021" r:id="rId120"/>
    <p:sldId id="2147469022" r:id="rId121"/>
    <p:sldId id="2147469024" r:id="rId122"/>
    <p:sldId id="2147469025" r:id="rId123"/>
    <p:sldId id="2147468926" r:id="rId124"/>
    <p:sldId id="2147468823" r:id="rId125"/>
    <p:sldId id="13748" r:id="rId126"/>
    <p:sldId id="2147468927" r:id="rId127"/>
    <p:sldId id="2147468928" r:id="rId128"/>
    <p:sldId id="1387" r:id="rId129"/>
    <p:sldId id="2147468930" r:id="rId130"/>
    <p:sldId id="2147468932" r:id="rId131"/>
    <p:sldId id="2147469027" r:id="rId132"/>
    <p:sldId id="13673" r:id="rId133"/>
    <p:sldId id="13551" r:id="rId134"/>
    <p:sldId id="2372" r:id="rId135"/>
    <p:sldId id="13553" r:id="rId136"/>
    <p:sldId id="2147468936" r:id="rId137"/>
    <p:sldId id="13550" r:id="rId138"/>
    <p:sldId id="2147469030" r:id="rId139"/>
    <p:sldId id="2147469031" r:id="rId140"/>
    <p:sldId id="13683" r:id="rId141"/>
    <p:sldId id="2147468938" r:id="rId142"/>
    <p:sldId id="2147469035" r:id="rId143"/>
    <p:sldId id="1495" r:id="rId144"/>
    <p:sldId id="1250" r:id="rId145"/>
    <p:sldId id="2145705821" r:id="rId146"/>
  </p:sldIdLst>
  <p:sldSz cx="9144000" cy="5143500" type="screen16x9"/>
  <p:notesSz cx="7077075" cy="9363075"/>
  <p:embeddedFontLst>
    <p:embeddedFont>
      <p:font typeface="Dosis" pitchFamily="2" charset="77"/>
      <p:regular r:id="rId149"/>
      <p:bold r:id="rId150"/>
    </p:embeddedFont>
    <p:embeddedFont>
      <p:font typeface="Garamond" panose="02020404030301010803" pitchFamily="18" charset="0"/>
      <p:regular r:id="rId151"/>
      <p:bold r:id="rId152"/>
      <p:italic r:id="rId153"/>
      <p:boldItalic r:id="rId154"/>
    </p:embeddedFont>
    <p:embeddedFont>
      <p:font typeface="Helvetica" pitchFamily="2" charset="0"/>
      <p:regular r:id="rId155"/>
      <p:bold r:id="rId156"/>
      <p:italic r:id="rId157"/>
      <p:boldItalic r:id="rId158"/>
    </p:embeddedFont>
    <p:embeddedFont>
      <p:font typeface="MS PGothic" panose="020B0600070205080204" pitchFamily="34" charset="-128"/>
      <p:regular r:id="rId159"/>
    </p:embeddedFont>
    <p:embeddedFont>
      <p:font typeface="Roboto" panose="02000000000000000000" pitchFamily="2" charset="0"/>
      <p:regular r:id="rId160"/>
      <p:bold r:id="rId160"/>
      <p:italic r:id="rId160"/>
      <p:boldItalic r:id="rId161"/>
    </p:embeddedFont>
    <p:embeddedFont>
      <p:font typeface="Roboto Light" panose="020F0302020204030204" pitchFamily="34" charset="0"/>
      <p:regular r:id="rId160"/>
      <p:italic r:id="rId160"/>
    </p:embeddedFont>
    <p:embeddedFont>
      <p:font typeface="Roboto Medium" panose="020F0502020204030204" pitchFamily="34" charset="0"/>
      <p:regular r:id="rId160"/>
      <p:italic r:id="rId160"/>
    </p:embeddedFont>
    <p:embeddedFont>
      <p:font typeface="Verdana" panose="020B0604030504040204" pitchFamily="34" charset="0"/>
      <p:regular r:id="rId162"/>
      <p:bold r:id="rId163"/>
      <p:italic r:id="rId164"/>
      <p:boldItalic r:id="rId165"/>
    </p:embeddedFont>
    <p:embeddedFont>
      <p:font typeface="Wingdings 2" pitchFamily="2" charset="2"/>
      <p:regular r:id="rId166"/>
    </p:embeddedFont>
    <p:embeddedFont>
      <p:font typeface="Wingdings 3" pitchFamily="2" charset="2"/>
      <p:regular r:id="rId167"/>
    </p:embeddedFont>
  </p:embeddedFontLst>
  <p:custDataLst>
    <p:tags r:id="rId16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2" userDrawn="1">
          <p15:clr>
            <a:srgbClr val="A4A3A4"/>
          </p15:clr>
        </p15:guide>
        <p15:guide id="2" pos="264" userDrawn="1">
          <p15:clr>
            <a:srgbClr val="A4A3A4"/>
          </p15:clr>
        </p15:guide>
        <p15:guide id="3" orient="horz" pos="732" userDrawn="1">
          <p15:clr>
            <a:srgbClr val="A4A3A4"/>
          </p15:clr>
        </p15:guide>
        <p15:guide id="4" pos="9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9" userDrawn="1">
          <p15:clr>
            <a:srgbClr val="A4A3A4"/>
          </p15:clr>
        </p15:guide>
        <p15:guide id="2" pos="2229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467F30-06A9-4548-722C-A5F002950276}" name="Patti Phillips" initials="PP" userId="3e46ce79130b89ea" providerId="Windows Live"/>
  <p188:author id="{B7E36A38-0103-5D93-7F46-35FE5A86C4D0}" name="Molly Leone" initials="ML" userId="S::mleone@centralpubs.com::8634bd32-ef86-45be-94a8-f83f49fed78b" providerId="AD"/>
  <p188:author id="{DFDC6A8D-3951-132E-3525-CD46B0F1536A}" name="Annie Collins" initials="AC" userId="S::acollins@td.org::2fe60339-0379-4e35-b605-33298b15419c" providerId="AD"/>
  <p188:author id="{03B8FCB2-6C22-1E49-7410-0BA1C1605564}" name="Eliza Auckerman" initials="EA" userId="S::eauckerman@td.org::402643f3-a342-4a1c-b2d1-9ecd6f6c983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awn Martell" initials="SM" lastIdx="2" clrIdx="0">
    <p:extLst>
      <p:ext uri="{19B8F6BF-5375-455C-9EA6-DF929625EA0E}">
        <p15:presenceInfo xmlns:p15="http://schemas.microsoft.com/office/powerpoint/2012/main" userId="S::smartell@td.org::787893d4-39f5-4534-985b-3c43cc30272e" providerId="AD"/>
      </p:ext>
    </p:extLst>
  </p:cmAuthor>
  <p:cmAuthor id="2" name="Morganne Klein" initials="MK" lastIdx="3" clrIdx="1">
    <p:extLst>
      <p:ext uri="{19B8F6BF-5375-455C-9EA6-DF929625EA0E}">
        <p15:presenceInfo xmlns:p15="http://schemas.microsoft.com/office/powerpoint/2012/main" userId="S::mklein@td.org::ea349d67-198f-4dcb-b8cf-4e429547d3c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820E2E"/>
    <a:srgbClr val="E7EAEE"/>
    <a:srgbClr val="005B8E"/>
    <a:srgbClr val="FFFFFF"/>
    <a:srgbClr val="E13000"/>
    <a:srgbClr val="898989"/>
    <a:srgbClr val="820D2D"/>
    <a:srgbClr val="416C9B"/>
    <a:srgbClr val="EF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179" autoAdjust="0"/>
    <p:restoredTop sz="95238" autoAdjust="0"/>
  </p:normalViewPr>
  <p:slideViewPr>
    <p:cSldViewPr snapToGrid="0" snapToObjects="1">
      <p:cViewPr varScale="1">
        <p:scale>
          <a:sx n="162" d="100"/>
          <a:sy n="162" d="100"/>
        </p:scale>
        <p:origin x="640" y="192"/>
      </p:cViewPr>
      <p:guideLst>
        <p:guide orient="horz" pos="372"/>
        <p:guide pos="264"/>
        <p:guide orient="horz" pos="732"/>
        <p:guide pos="9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40608"/>
    </p:cViewPr>
  </p:sorter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>
        <p:guide orient="horz" pos="2949"/>
        <p:guide pos="222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5.xml"/><Relationship Id="rId21" Type="http://schemas.openxmlformats.org/officeDocument/2006/relationships/slide" Target="slides/slide9.xml"/><Relationship Id="rId42" Type="http://schemas.openxmlformats.org/officeDocument/2006/relationships/slide" Target="slides/slide30.xml"/><Relationship Id="rId63" Type="http://schemas.openxmlformats.org/officeDocument/2006/relationships/slide" Target="slides/slide51.xml"/><Relationship Id="rId84" Type="http://schemas.openxmlformats.org/officeDocument/2006/relationships/slide" Target="slides/slide72.xml"/><Relationship Id="rId138" Type="http://schemas.openxmlformats.org/officeDocument/2006/relationships/slide" Target="slides/slide126.xml"/><Relationship Id="rId159" Type="http://schemas.openxmlformats.org/officeDocument/2006/relationships/font" Target="fonts/font11.fntdata"/><Relationship Id="rId170" Type="http://schemas.openxmlformats.org/officeDocument/2006/relationships/presProps" Target="presProps.xml"/><Relationship Id="rId107" Type="http://schemas.openxmlformats.org/officeDocument/2006/relationships/slide" Target="slides/slide95.xml"/><Relationship Id="rId11" Type="http://schemas.openxmlformats.org/officeDocument/2006/relationships/slideMaster" Target="slideMasters/slideMaster8.xml"/><Relationship Id="rId32" Type="http://schemas.openxmlformats.org/officeDocument/2006/relationships/slide" Target="slides/slide20.xml"/><Relationship Id="rId53" Type="http://schemas.openxmlformats.org/officeDocument/2006/relationships/slide" Target="slides/slide41.xml"/><Relationship Id="rId74" Type="http://schemas.openxmlformats.org/officeDocument/2006/relationships/slide" Target="slides/slide62.xml"/><Relationship Id="rId128" Type="http://schemas.openxmlformats.org/officeDocument/2006/relationships/slide" Target="slides/slide116.xml"/><Relationship Id="rId149" Type="http://schemas.openxmlformats.org/officeDocument/2006/relationships/font" Target="fonts/font1.fntdata"/><Relationship Id="rId5" Type="http://schemas.openxmlformats.org/officeDocument/2006/relationships/slideMaster" Target="slideMasters/slideMaster2.xml"/><Relationship Id="rId95" Type="http://schemas.openxmlformats.org/officeDocument/2006/relationships/slide" Target="slides/slide83.xml"/><Relationship Id="rId160" Type="http://schemas.openxmlformats.org/officeDocument/2006/relationships/font" Target="NULL"/><Relationship Id="rId22" Type="http://schemas.openxmlformats.org/officeDocument/2006/relationships/slide" Target="slides/slide10.xml"/><Relationship Id="rId43" Type="http://schemas.openxmlformats.org/officeDocument/2006/relationships/slide" Target="slides/slide31.xml"/><Relationship Id="rId64" Type="http://schemas.openxmlformats.org/officeDocument/2006/relationships/slide" Target="slides/slide52.xml"/><Relationship Id="rId118" Type="http://schemas.openxmlformats.org/officeDocument/2006/relationships/slide" Target="slides/slide106.xml"/><Relationship Id="rId139" Type="http://schemas.openxmlformats.org/officeDocument/2006/relationships/slide" Target="slides/slide127.xml"/><Relationship Id="rId85" Type="http://schemas.openxmlformats.org/officeDocument/2006/relationships/slide" Target="slides/slide73.xml"/><Relationship Id="rId150" Type="http://schemas.openxmlformats.org/officeDocument/2006/relationships/font" Target="fonts/font2.fntdata"/><Relationship Id="rId171" Type="http://schemas.openxmlformats.org/officeDocument/2006/relationships/viewProps" Target="viewProps.xml"/><Relationship Id="rId12" Type="http://schemas.openxmlformats.org/officeDocument/2006/relationships/slideMaster" Target="slideMasters/slideMaster9.xml"/><Relationship Id="rId33" Type="http://schemas.openxmlformats.org/officeDocument/2006/relationships/slide" Target="slides/slide21.xml"/><Relationship Id="rId108" Type="http://schemas.openxmlformats.org/officeDocument/2006/relationships/slide" Target="slides/slide96.xml"/><Relationship Id="rId129" Type="http://schemas.openxmlformats.org/officeDocument/2006/relationships/slide" Target="slides/slide117.xml"/><Relationship Id="rId54" Type="http://schemas.openxmlformats.org/officeDocument/2006/relationships/slide" Target="slides/slide42.xml"/><Relationship Id="rId75" Type="http://schemas.openxmlformats.org/officeDocument/2006/relationships/slide" Target="slides/slide63.xml"/><Relationship Id="rId96" Type="http://schemas.openxmlformats.org/officeDocument/2006/relationships/slide" Target="slides/slide84.xml"/><Relationship Id="rId140" Type="http://schemas.openxmlformats.org/officeDocument/2006/relationships/slide" Target="slides/slide128.xml"/><Relationship Id="rId161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49" Type="http://schemas.openxmlformats.org/officeDocument/2006/relationships/slide" Target="slides/slide37.xml"/><Relationship Id="rId114" Type="http://schemas.openxmlformats.org/officeDocument/2006/relationships/slide" Target="slides/slide102.xml"/><Relationship Id="rId119" Type="http://schemas.openxmlformats.org/officeDocument/2006/relationships/slide" Target="slides/slide107.xml"/><Relationship Id="rId44" Type="http://schemas.openxmlformats.org/officeDocument/2006/relationships/slide" Target="slides/slide32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81" Type="http://schemas.openxmlformats.org/officeDocument/2006/relationships/slide" Target="slides/slide69.xml"/><Relationship Id="rId86" Type="http://schemas.openxmlformats.org/officeDocument/2006/relationships/slide" Target="slides/slide74.xml"/><Relationship Id="rId130" Type="http://schemas.openxmlformats.org/officeDocument/2006/relationships/slide" Target="slides/slide118.xml"/><Relationship Id="rId135" Type="http://schemas.openxmlformats.org/officeDocument/2006/relationships/slide" Target="slides/slide123.xml"/><Relationship Id="rId151" Type="http://schemas.openxmlformats.org/officeDocument/2006/relationships/font" Target="fonts/font3.fntdata"/><Relationship Id="rId156" Type="http://schemas.openxmlformats.org/officeDocument/2006/relationships/font" Target="fonts/font8.fntdata"/><Relationship Id="rId172" Type="http://schemas.openxmlformats.org/officeDocument/2006/relationships/theme" Target="theme/theme1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9" Type="http://schemas.openxmlformats.org/officeDocument/2006/relationships/slide" Target="slides/slide27.xml"/><Relationship Id="rId109" Type="http://schemas.openxmlformats.org/officeDocument/2006/relationships/slide" Target="slides/slide97.xml"/><Relationship Id="rId34" Type="http://schemas.openxmlformats.org/officeDocument/2006/relationships/slide" Target="slides/slide22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76" Type="http://schemas.openxmlformats.org/officeDocument/2006/relationships/slide" Target="slides/slide64.xml"/><Relationship Id="rId97" Type="http://schemas.openxmlformats.org/officeDocument/2006/relationships/slide" Target="slides/slide85.xml"/><Relationship Id="rId104" Type="http://schemas.openxmlformats.org/officeDocument/2006/relationships/slide" Target="slides/slide92.xml"/><Relationship Id="rId120" Type="http://schemas.openxmlformats.org/officeDocument/2006/relationships/slide" Target="slides/slide108.xml"/><Relationship Id="rId125" Type="http://schemas.openxmlformats.org/officeDocument/2006/relationships/slide" Target="slides/slide113.xml"/><Relationship Id="rId141" Type="http://schemas.openxmlformats.org/officeDocument/2006/relationships/slide" Target="slides/slide129.xml"/><Relationship Id="rId146" Type="http://schemas.openxmlformats.org/officeDocument/2006/relationships/slide" Target="slides/slide134.xml"/><Relationship Id="rId167" Type="http://schemas.openxmlformats.org/officeDocument/2006/relationships/font" Target="fonts/font18.fntdata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9.xml"/><Relationship Id="rId92" Type="http://schemas.openxmlformats.org/officeDocument/2006/relationships/slide" Target="slides/slide80.xml"/><Relationship Id="rId162" Type="http://schemas.openxmlformats.org/officeDocument/2006/relationships/font" Target="fonts/font13.fntdata"/><Relationship Id="rId2" Type="http://schemas.openxmlformats.org/officeDocument/2006/relationships/customXml" Target="../customXml/item2.xml"/><Relationship Id="rId29" Type="http://schemas.openxmlformats.org/officeDocument/2006/relationships/slide" Target="slides/slide17.xml"/><Relationship Id="rId24" Type="http://schemas.openxmlformats.org/officeDocument/2006/relationships/slide" Target="slides/slide12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66" Type="http://schemas.openxmlformats.org/officeDocument/2006/relationships/slide" Target="slides/slide54.xml"/><Relationship Id="rId87" Type="http://schemas.openxmlformats.org/officeDocument/2006/relationships/slide" Target="slides/slide75.xml"/><Relationship Id="rId110" Type="http://schemas.openxmlformats.org/officeDocument/2006/relationships/slide" Target="slides/slide98.xml"/><Relationship Id="rId115" Type="http://schemas.openxmlformats.org/officeDocument/2006/relationships/slide" Target="slides/slide103.xml"/><Relationship Id="rId131" Type="http://schemas.openxmlformats.org/officeDocument/2006/relationships/slide" Target="slides/slide119.xml"/><Relationship Id="rId136" Type="http://schemas.openxmlformats.org/officeDocument/2006/relationships/slide" Target="slides/slide124.xml"/><Relationship Id="rId157" Type="http://schemas.openxmlformats.org/officeDocument/2006/relationships/font" Target="fonts/font9.fntdata"/><Relationship Id="rId61" Type="http://schemas.openxmlformats.org/officeDocument/2006/relationships/slide" Target="slides/slide49.xml"/><Relationship Id="rId82" Type="http://schemas.openxmlformats.org/officeDocument/2006/relationships/slide" Target="slides/slide70.xml"/><Relationship Id="rId152" Type="http://schemas.openxmlformats.org/officeDocument/2006/relationships/font" Target="fonts/font4.fntdata"/><Relationship Id="rId173" Type="http://schemas.openxmlformats.org/officeDocument/2006/relationships/tableStyles" Target="tableStyles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56" Type="http://schemas.openxmlformats.org/officeDocument/2006/relationships/slide" Target="slides/slide44.xml"/><Relationship Id="rId77" Type="http://schemas.openxmlformats.org/officeDocument/2006/relationships/slide" Target="slides/slide65.xml"/><Relationship Id="rId100" Type="http://schemas.openxmlformats.org/officeDocument/2006/relationships/slide" Target="slides/slide88.xml"/><Relationship Id="rId105" Type="http://schemas.openxmlformats.org/officeDocument/2006/relationships/slide" Target="slides/slide93.xml"/><Relationship Id="rId126" Type="http://schemas.openxmlformats.org/officeDocument/2006/relationships/slide" Target="slides/slide114.xml"/><Relationship Id="rId147" Type="http://schemas.openxmlformats.org/officeDocument/2006/relationships/notesMaster" Target="notesMasters/notesMaster1.xml"/><Relationship Id="rId168" Type="http://schemas.openxmlformats.org/officeDocument/2006/relationships/tags" Target="tags/tag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9.xml"/><Relationship Id="rId72" Type="http://schemas.openxmlformats.org/officeDocument/2006/relationships/slide" Target="slides/slide60.xml"/><Relationship Id="rId93" Type="http://schemas.openxmlformats.org/officeDocument/2006/relationships/slide" Target="slides/slide81.xml"/><Relationship Id="rId98" Type="http://schemas.openxmlformats.org/officeDocument/2006/relationships/slide" Target="slides/slide86.xml"/><Relationship Id="rId121" Type="http://schemas.openxmlformats.org/officeDocument/2006/relationships/slide" Target="slides/slide109.xml"/><Relationship Id="rId142" Type="http://schemas.openxmlformats.org/officeDocument/2006/relationships/slide" Target="slides/slide130.xml"/><Relationship Id="rId163" Type="http://schemas.openxmlformats.org/officeDocument/2006/relationships/font" Target="fonts/font14.fntdata"/><Relationship Id="rId3" Type="http://schemas.openxmlformats.org/officeDocument/2006/relationships/customXml" Target="../customXml/item3.xml"/><Relationship Id="rId25" Type="http://schemas.openxmlformats.org/officeDocument/2006/relationships/slide" Target="slides/slide13.xml"/><Relationship Id="rId46" Type="http://schemas.openxmlformats.org/officeDocument/2006/relationships/slide" Target="slides/slide34.xml"/><Relationship Id="rId67" Type="http://schemas.openxmlformats.org/officeDocument/2006/relationships/slide" Target="slides/slide55.xml"/><Relationship Id="rId116" Type="http://schemas.openxmlformats.org/officeDocument/2006/relationships/slide" Target="slides/slide104.xml"/><Relationship Id="rId137" Type="http://schemas.openxmlformats.org/officeDocument/2006/relationships/slide" Target="slides/slide125.xml"/><Relationship Id="rId158" Type="http://schemas.openxmlformats.org/officeDocument/2006/relationships/font" Target="fonts/font10.fntdata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62" Type="http://schemas.openxmlformats.org/officeDocument/2006/relationships/slide" Target="slides/slide50.xml"/><Relationship Id="rId83" Type="http://schemas.openxmlformats.org/officeDocument/2006/relationships/slide" Target="slides/slide71.xml"/><Relationship Id="rId88" Type="http://schemas.openxmlformats.org/officeDocument/2006/relationships/slide" Target="slides/slide76.xml"/><Relationship Id="rId111" Type="http://schemas.openxmlformats.org/officeDocument/2006/relationships/slide" Target="slides/slide99.xml"/><Relationship Id="rId132" Type="http://schemas.openxmlformats.org/officeDocument/2006/relationships/slide" Target="slides/slide120.xml"/><Relationship Id="rId153" Type="http://schemas.openxmlformats.org/officeDocument/2006/relationships/font" Target="fonts/font5.fntdata"/><Relationship Id="rId174" Type="http://schemas.microsoft.com/office/2018/10/relationships/authors" Target="authors.xml"/><Relationship Id="rId15" Type="http://schemas.openxmlformats.org/officeDocument/2006/relationships/slide" Target="slides/slide3.xml"/><Relationship Id="rId36" Type="http://schemas.openxmlformats.org/officeDocument/2006/relationships/slide" Target="slides/slide24.xml"/><Relationship Id="rId57" Type="http://schemas.openxmlformats.org/officeDocument/2006/relationships/slide" Target="slides/slide45.xml"/><Relationship Id="rId106" Type="http://schemas.openxmlformats.org/officeDocument/2006/relationships/slide" Target="slides/slide94.xml"/><Relationship Id="rId127" Type="http://schemas.openxmlformats.org/officeDocument/2006/relationships/slide" Target="slides/slide115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9.xml"/><Relationship Id="rId52" Type="http://schemas.openxmlformats.org/officeDocument/2006/relationships/slide" Target="slides/slide40.xml"/><Relationship Id="rId73" Type="http://schemas.openxmlformats.org/officeDocument/2006/relationships/slide" Target="slides/slide61.xml"/><Relationship Id="rId78" Type="http://schemas.openxmlformats.org/officeDocument/2006/relationships/slide" Target="slides/slide66.xml"/><Relationship Id="rId94" Type="http://schemas.openxmlformats.org/officeDocument/2006/relationships/slide" Target="slides/slide82.xml"/><Relationship Id="rId99" Type="http://schemas.openxmlformats.org/officeDocument/2006/relationships/slide" Target="slides/slide87.xml"/><Relationship Id="rId101" Type="http://schemas.openxmlformats.org/officeDocument/2006/relationships/slide" Target="slides/slide89.xml"/><Relationship Id="rId122" Type="http://schemas.openxmlformats.org/officeDocument/2006/relationships/slide" Target="slides/slide110.xml"/><Relationship Id="rId143" Type="http://schemas.openxmlformats.org/officeDocument/2006/relationships/slide" Target="slides/slide131.xml"/><Relationship Id="rId148" Type="http://schemas.openxmlformats.org/officeDocument/2006/relationships/handoutMaster" Target="handoutMasters/handoutMaster1.xml"/><Relationship Id="rId164" Type="http://schemas.openxmlformats.org/officeDocument/2006/relationships/font" Target="fonts/font15.fntdata"/><Relationship Id="rId16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26" Type="http://schemas.openxmlformats.org/officeDocument/2006/relationships/slide" Target="slides/slide14.xml"/><Relationship Id="rId47" Type="http://schemas.openxmlformats.org/officeDocument/2006/relationships/slide" Target="slides/slide35.xml"/><Relationship Id="rId68" Type="http://schemas.openxmlformats.org/officeDocument/2006/relationships/slide" Target="slides/slide56.xml"/><Relationship Id="rId89" Type="http://schemas.openxmlformats.org/officeDocument/2006/relationships/slide" Target="slides/slide77.xml"/><Relationship Id="rId112" Type="http://schemas.openxmlformats.org/officeDocument/2006/relationships/slide" Target="slides/slide100.xml"/><Relationship Id="rId133" Type="http://schemas.openxmlformats.org/officeDocument/2006/relationships/slide" Target="slides/slide121.xml"/><Relationship Id="rId154" Type="http://schemas.openxmlformats.org/officeDocument/2006/relationships/font" Target="fonts/font6.fntdata"/><Relationship Id="rId16" Type="http://schemas.openxmlformats.org/officeDocument/2006/relationships/slide" Target="slides/slide4.xml"/><Relationship Id="rId37" Type="http://schemas.openxmlformats.org/officeDocument/2006/relationships/slide" Target="slides/slide25.xml"/><Relationship Id="rId58" Type="http://schemas.openxmlformats.org/officeDocument/2006/relationships/slide" Target="slides/slide46.xml"/><Relationship Id="rId79" Type="http://schemas.openxmlformats.org/officeDocument/2006/relationships/slide" Target="slides/slide67.xml"/><Relationship Id="rId102" Type="http://schemas.openxmlformats.org/officeDocument/2006/relationships/slide" Target="slides/slide90.xml"/><Relationship Id="rId123" Type="http://schemas.openxmlformats.org/officeDocument/2006/relationships/slide" Target="slides/slide111.xml"/><Relationship Id="rId144" Type="http://schemas.openxmlformats.org/officeDocument/2006/relationships/slide" Target="slides/slide132.xml"/><Relationship Id="rId90" Type="http://schemas.openxmlformats.org/officeDocument/2006/relationships/slide" Target="slides/slide78.xml"/><Relationship Id="rId165" Type="http://schemas.openxmlformats.org/officeDocument/2006/relationships/font" Target="fonts/font16.fntdata"/><Relationship Id="rId27" Type="http://schemas.openxmlformats.org/officeDocument/2006/relationships/slide" Target="slides/slide15.xml"/><Relationship Id="rId48" Type="http://schemas.openxmlformats.org/officeDocument/2006/relationships/slide" Target="slides/slide36.xml"/><Relationship Id="rId69" Type="http://schemas.openxmlformats.org/officeDocument/2006/relationships/slide" Target="slides/slide57.xml"/><Relationship Id="rId113" Type="http://schemas.openxmlformats.org/officeDocument/2006/relationships/slide" Target="slides/slide101.xml"/><Relationship Id="rId134" Type="http://schemas.openxmlformats.org/officeDocument/2006/relationships/slide" Target="slides/slide122.xml"/><Relationship Id="rId80" Type="http://schemas.openxmlformats.org/officeDocument/2006/relationships/slide" Target="slides/slide68.xml"/><Relationship Id="rId155" Type="http://schemas.openxmlformats.org/officeDocument/2006/relationships/font" Target="fonts/font7.fntdata"/><Relationship Id="rId17" Type="http://schemas.openxmlformats.org/officeDocument/2006/relationships/slide" Target="slides/slide5.xml"/><Relationship Id="rId38" Type="http://schemas.openxmlformats.org/officeDocument/2006/relationships/slide" Target="slides/slide26.xml"/><Relationship Id="rId59" Type="http://schemas.openxmlformats.org/officeDocument/2006/relationships/slide" Target="slides/slide47.xml"/><Relationship Id="rId103" Type="http://schemas.openxmlformats.org/officeDocument/2006/relationships/slide" Target="slides/slide91.xml"/><Relationship Id="rId124" Type="http://schemas.openxmlformats.org/officeDocument/2006/relationships/slide" Target="slides/slide112.xml"/><Relationship Id="rId70" Type="http://schemas.openxmlformats.org/officeDocument/2006/relationships/slide" Target="slides/slide58.xml"/><Relationship Id="rId91" Type="http://schemas.openxmlformats.org/officeDocument/2006/relationships/slide" Target="slides/slide79.xml"/><Relationship Id="rId145" Type="http://schemas.openxmlformats.org/officeDocument/2006/relationships/slide" Target="slides/slide133.xml"/><Relationship Id="rId166" Type="http://schemas.openxmlformats.org/officeDocument/2006/relationships/font" Target="fonts/font17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When collecting data for Level 4 Impact and Level 5 ROI studies, what percentage of the time do you use the following data collection methods?</c:v>
                </c:pt>
              </c:strCache>
            </c:strRef>
          </c:tx>
          <c:spPr>
            <a:solidFill>
              <a:srgbClr val="820E2E"/>
            </a:solidFill>
            <a:ln>
              <a:solidFill>
                <a:srgbClr val="820E2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Focus Groups</c:v>
                </c:pt>
                <c:pt idx="1">
                  <c:v>Interviews</c:v>
                </c:pt>
                <c:pt idx="2">
                  <c:v>Tests</c:v>
                </c:pt>
                <c:pt idx="3">
                  <c:v>Observation</c:v>
                </c:pt>
                <c:pt idx="4">
                  <c:v>Action Plans/Performance Contracts</c:v>
                </c:pt>
                <c:pt idx="5">
                  <c:v>Performance Records/Databases</c:v>
                </c:pt>
                <c:pt idx="6">
                  <c:v>Surveys/Questionnaires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0.27</c:v>
                </c:pt>
                <c:pt idx="1">
                  <c:v>0.35</c:v>
                </c:pt>
                <c:pt idx="2">
                  <c:v>0.36</c:v>
                </c:pt>
                <c:pt idx="3">
                  <c:v>0.39</c:v>
                </c:pt>
                <c:pt idx="4">
                  <c:v>0.43</c:v>
                </c:pt>
                <c:pt idx="5">
                  <c:v>0.51</c:v>
                </c:pt>
                <c:pt idx="6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09-41CE-B701-780338E1860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0909551"/>
        <c:axId val="40911183"/>
      </c:barChart>
      <c:catAx>
        <c:axId val="409095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40911183"/>
        <c:crosses val="autoZero"/>
        <c:auto val="1"/>
        <c:lblAlgn val="ctr"/>
        <c:lblOffset val="100"/>
        <c:noMultiLvlLbl val="0"/>
      </c:catAx>
      <c:valAx>
        <c:axId val="409111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en-US"/>
          </a:p>
        </c:txPr>
        <c:crossAx val="40909551"/>
        <c:crosses val="autoZero"/>
        <c:crossBetween val="between"/>
      </c:valAx>
      <c:spPr>
        <a:noFill/>
        <a:ln>
          <a:solidFill>
            <a:schemeClr val="accent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Roboto Light" panose="02000000000000000000" pitchFamily="2" charset="0"/>
          <a:ea typeface="Roboto Light" panose="02000000000000000000" pitchFamily="2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EFEF2E-B241-4635-A1BB-4AD3FE1CBB4C}" type="doc">
      <dgm:prSet loTypeId="urn:microsoft.com/office/officeart/2005/8/layout/radial4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F3498CEE-03EF-4978-8721-CC52FCE53A18}">
      <dgm:prSet phldrT="[Text]" custT="1"/>
      <dgm:spPr>
        <a:xfrm>
          <a:off x="2170197" y="1678431"/>
          <a:ext cx="1603204" cy="1603204"/>
        </a:xfrm>
        <a:prstGeom prst="ellipse">
          <a:avLst/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4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HARD DATA Typical Measures of Improvement</a:t>
          </a:r>
        </a:p>
      </dgm:t>
    </dgm:pt>
    <dgm:pt modelId="{F30DB583-149A-4243-B75F-5E27E6AD46C0}" type="parTrans" cxnId="{13BCE32F-0C5E-4C60-B8E9-427DB086F147}">
      <dgm:prSet/>
      <dgm:spPr/>
      <dgm:t>
        <a:bodyPr/>
        <a:lstStyle/>
        <a:p>
          <a:endParaRPr lang="en-US" sz="16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125718D3-6C18-4B5E-AC88-FD0E00E95BAE}" type="sibTrans" cxnId="{13BCE32F-0C5E-4C60-B8E9-427DB086F147}">
      <dgm:prSet/>
      <dgm:spPr/>
      <dgm:t>
        <a:bodyPr/>
        <a:lstStyle/>
        <a:p>
          <a:endParaRPr lang="en-US" sz="16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8F69BFC8-91E1-4BEB-B216-2747895D7DC1}">
      <dgm:prSet phldrT="[Text]" custT="1"/>
      <dgm:spPr>
        <a:xfrm>
          <a:off x="1338218" y="678"/>
          <a:ext cx="1523044" cy="1218435"/>
        </a:xfrm>
        <a:prstGeom prst="roundRect">
          <a:avLst>
            <a:gd name="adj" fmla="val 10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6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Output </a:t>
          </a:r>
        </a:p>
        <a:p>
          <a:pPr>
            <a:buNone/>
          </a:pPr>
          <a:r>
            <a:rPr lang="en-US" sz="16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Increases</a:t>
          </a:r>
        </a:p>
      </dgm:t>
    </dgm:pt>
    <dgm:pt modelId="{D3470079-B0D7-49F2-A9B1-0EC551E0A828}" type="parTrans" cxnId="{16AC52C7-FC28-4F6E-9C1B-407E318EE9C5}">
      <dgm:prSet/>
      <dgm:spPr>
        <a:xfrm rot="14700000">
          <a:off x="1755487" y="921809"/>
          <a:ext cx="1192463" cy="456913"/>
        </a:xfrm>
        <a:prstGeom prst="leftArrow">
          <a:avLst>
            <a:gd name="adj1" fmla="val 60000"/>
            <a:gd name="adj2" fmla="val 50000"/>
          </a:avLst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6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BA100C80-EB96-486B-8CC6-8EAADDE64D63}" type="sibTrans" cxnId="{16AC52C7-FC28-4F6E-9C1B-407E318EE9C5}">
      <dgm:prSet/>
      <dgm:spPr/>
      <dgm:t>
        <a:bodyPr/>
        <a:lstStyle/>
        <a:p>
          <a:endParaRPr lang="en-US" sz="16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72769B0A-618B-4188-82B9-53F1FD27DFFA}">
      <dgm:prSet phldrT="[Text]" custT="1"/>
      <dgm:spPr>
        <a:xfrm>
          <a:off x="3082337" y="678"/>
          <a:ext cx="1523044" cy="1218435"/>
        </a:xfrm>
        <a:prstGeom prst="roundRect">
          <a:avLst>
            <a:gd name="adj" fmla="val 10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6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Time </a:t>
          </a:r>
        </a:p>
        <a:p>
          <a:pPr>
            <a:buNone/>
          </a:pPr>
          <a:r>
            <a:rPr lang="en-US" sz="16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Savings</a:t>
          </a:r>
        </a:p>
      </dgm:t>
    </dgm:pt>
    <dgm:pt modelId="{1FAFA594-F474-4CB7-BC2A-4A9B27B4BB50}" type="parTrans" cxnId="{A68E4BDC-D48F-43E7-BB70-B1396C197AE4}">
      <dgm:prSet/>
      <dgm:spPr>
        <a:xfrm rot="17700000">
          <a:off x="2995649" y="921809"/>
          <a:ext cx="1192463" cy="456913"/>
        </a:xfrm>
        <a:prstGeom prst="leftArrow">
          <a:avLst>
            <a:gd name="adj1" fmla="val 60000"/>
            <a:gd name="adj2" fmla="val 50000"/>
          </a:avLst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6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2A087B1A-D4F8-4DA9-8A63-BA89EA09EF2A}" type="sibTrans" cxnId="{A68E4BDC-D48F-43E7-BB70-B1396C197AE4}">
      <dgm:prSet/>
      <dgm:spPr/>
      <dgm:t>
        <a:bodyPr/>
        <a:lstStyle/>
        <a:p>
          <a:endParaRPr lang="en-US" sz="16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8B5964AB-BA1E-48DC-BF60-A48690C2F5BC}">
      <dgm:prSet custT="1"/>
      <dgm:spPr>
        <a:xfrm>
          <a:off x="4203435" y="1336751"/>
          <a:ext cx="1523044" cy="1218435"/>
        </a:xfrm>
        <a:prstGeom prst="roundRect">
          <a:avLst>
            <a:gd name="adj" fmla="val 10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6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Cost </a:t>
          </a:r>
        </a:p>
        <a:p>
          <a:pPr>
            <a:buNone/>
          </a:pPr>
          <a:r>
            <a:rPr lang="en-US" sz="16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Savings</a:t>
          </a:r>
        </a:p>
      </dgm:t>
    </dgm:pt>
    <dgm:pt modelId="{485A7A53-31CA-4F26-AAF6-DF7ADEA007D7}" type="parTrans" cxnId="{6A2D1E65-AEE9-41EA-B70B-DC6F1F3B9F0F}">
      <dgm:prSet/>
      <dgm:spPr>
        <a:xfrm rot="20700000">
          <a:off x="3792810" y="1871828"/>
          <a:ext cx="1192463" cy="456913"/>
        </a:xfrm>
        <a:prstGeom prst="leftArrow">
          <a:avLst>
            <a:gd name="adj1" fmla="val 60000"/>
            <a:gd name="adj2" fmla="val 50000"/>
          </a:avLst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6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0348B838-6EA2-4FEB-9529-D727E88147C2}" type="sibTrans" cxnId="{6A2D1E65-AEE9-41EA-B70B-DC6F1F3B9F0F}">
      <dgm:prSet/>
      <dgm:spPr/>
      <dgm:t>
        <a:bodyPr/>
        <a:lstStyle/>
        <a:p>
          <a:endParaRPr lang="en-US" sz="16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4A01A313-FA41-4A2B-B770-E5F744CCDC76}">
      <dgm:prSet custT="1"/>
      <dgm:spPr>
        <a:xfrm>
          <a:off x="217120" y="1336751"/>
          <a:ext cx="1523044" cy="1218435"/>
        </a:xfrm>
        <a:prstGeom prst="roundRect">
          <a:avLst>
            <a:gd name="adj" fmla="val 10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6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Quality</a:t>
          </a:r>
        </a:p>
        <a:p>
          <a:pPr>
            <a:buNone/>
          </a:pPr>
          <a:r>
            <a:rPr lang="en-US" sz="16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Improvement</a:t>
          </a:r>
        </a:p>
      </dgm:t>
    </dgm:pt>
    <dgm:pt modelId="{F06FD555-06FF-42BB-BB45-E16946FFEC93}" type="parTrans" cxnId="{971D4807-7D36-4341-BDBA-48883F52E546}">
      <dgm:prSet/>
      <dgm:spPr>
        <a:xfrm rot="11700000">
          <a:off x="958326" y="1871828"/>
          <a:ext cx="1192463" cy="456913"/>
        </a:xfrm>
        <a:prstGeom prst="leftArrow">
          <a:avLst>
            <a:gd name="adj1" fmla="val 60000"/>
            <a:gd name="adj2" fmla="val 50000"/>
          </a:avLst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6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7A886961-EF6C-45D5-999F-B626873D6A8B}" type="sibTrans" cxnId="{971D4807-7D36-4341-BDBA-48883F52E546}">
      <dgm:prSet/>
      <dgm:spPr/>
      <dgm:t>
        <a:bodyPr/>
        <a:lstStyle/>
        <a:p>
          <a:endParaRPr lang="en-US" sz="16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71A0953D-F4C5-4FB2-81AD-F2F8FF6065E9}" type="pres">
      <dgm:prSet presAssocID="{09EFEF2E-B241-4635-A1BB-4AD3FE1CBB4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A0EB2EA-C9A6-4025-99B0-C29CB7C722C6}" type="pres">
      <dgm:prSet presAssocID="{F3498CEE-03EF-4978-8721-CC52FCE53A18}" presName="centerShape" presStyleLbl="node0" presStyleIdx="0" presStyleCnt="1"/>
      <dgm:spPr/>
    </dgm:pt>
    <dgm:pt modelId="{5F181200-A94F-4ED9-91D7-21A2B7F0FB2A}" type="pres">
      <dgm:prSet presAssocID="{F06FD555-06FF-42BB-BB45-E16946FFEC93}" presName="parTrans" presStyleLbl="bgSibTrans2D1" presStyleIdx="0" presStyleCnt="4"/>
      <dgm:spPr/>
    </dgm:pt>
    <dgm:pt modelId="{81657BA9-B945-42B0-8741-6C4442A0AF3C}" type="pres">
      <dgm:prSet presAssocID="{4A01A313-FA41-4A2B-B770-E5F744CCDC76}" presName="node" presStyleLbl="node1" presStyleIdx="0" presStyleCnt="4">
        <dgm:presLayoutVars>
          <dgm:bulletEnabled val="1"/>
        </dgm:presLayoutVars>
      </dgm:prSet>
      <dgm:spPr/>
    </dgm:pt>
    <dgm:pt modelId="{F544C5DA-178E-4139-ABAC-36B48F7DB185}" type="pres">
      <dgm:prSet presAssocID="{D3470079-B0D7-49F2-A9B1-0EC551E0A828}" presName="parTrans" presStyleLbl="bgSibTrans2D1" presStyleIdx="1" presStyleCnt="4"/>
      <dgm:spPr/>
    </dgm:pt>
    <dgm:pt modelId="{C91FC3F6-45C4-4CF7-9277-5DCB4778007F}" type="pres">
      <dgm:prSet presAssocID="{8F69BFC8-91E1-4BEB-B216-2747895D7DC1}" presName="node" presStyleLbl="node1" presStyleIdx="1" presStyleCnt="4">
        <dgm:presLayoutVars>
          <dgm:bulletEnabled val="1"/>
        </dgm:presLayoutVars>
      </dgm:prSet>
      <dgm:spPr/>
    </dgm:pt>
    <dgm:pt modelId="{20B08321-61EB-4872-82E7-308C3CB66475}" type="pres">
      <dgm:prSet presAssocID="{1FAFA594-F474-4CB7-BC2A-4A9B27B4BB50}" presName="parTrans" presStyleLbl="bgSibTrans2D1" presStyleIdx="2" presStyleCnt="4"/>
      <dgm:spPr/>
    </dgm:pt>
    <dgm:pt modelId="{E7E2F9A7-BAE3-4400-A35C-194F3AB08202}" type="pres">
      <dgm:prSet presAssocID="{72769B0A-618B-4188-82B9-53F1FD27DFFA}" presName="node" presStyleLbl="node1" presStyleIdx="2" presStyleCnt="4">
        <dgm:presLayoutVars>
          <dgm:bulletEnabled val="1"/>
        </dgm:presLayoutVars>
      </dgm:prSet>
      <dgm:spPr/>
    </dgm:pt>
    <dgm:pt modelId="{6ACF0629-23E8-41FA-9F3D-CF336ED35FD4}" type="pres">
      <dgm:prSet presAssocID="{485A7A53-31CA-4F26-AAF6-DF7ADEA007D7}" presName="parTrans" presStyleLbl="bgSibTrans2D1" presStyleIdx="3" presStyleCnt="4"/>
      <dgm:spPr/>
    </dgm:pt>
    <dgm:pt modelId="{6847CC5F-7FEC-4CF0-B94B-771096840BB5}" type="pres">
      <dgm:prSet presAssocID="{8B5964AB-BA1E-48DC-BF60-A48690C2F5BC}" presName="node" presStyleLbl="node1" presStyleIdx="3" presStyleCnt="4">
        <dgm:presLayoutVars>
          <dgm:bulletEnabled val="1"/>
        </dgm:presLayoutVars>
      </dgm:prSet>
      <dgm:spPr/>
    </dgm:pt>
  </dgm:ptLst>
  <dgm:cxnLst>
    <dgm:cxn modelId="{2F1DB202-5A5A-4B52-A8FA-24BC5F8D1F59}" type="presOf" srcId="{4A01A313-FA41-4A2B-B770-E5F744CCDC76}" destId="{81657BA9-B945-42B0-8741-6C4442A0AF3C}" srcOrd="0" destOrd="0" presId="urn:microsoft.com/office/officeart/2005/8/layout/radial4"/>
    <dgm:cxn modelId="{971D4807-7D36-4341-BDBA-48883F52E546}" srcId="{F3498CEE-03EF-4978-8721-CC52FCE53A18}" destId="{4A01A313-FA41-4A2B-B770-E5F744CCDC76}" srcOrd="0" destOrd="0" parTransId="{F06FD555-06FF-42BB-BB45-E16946FFEC93}" sibTransId="{7A886961-EF6C-45D5-999F-B626873D6A8B}"/>
    <dgm:cxn modelId="{C0792023-6572-40C8-A501-2C6A9B85B5CE}" type="presOf" srcId="{1FAFA594-F474-4CB7-BC2A-4A9B27B4BB50}" destId="{20B08321-61EB-4872-82E7-308C3CB66475}" srcOrd="0" destOrd="0" presId="urn:microsoft.com/office/officeart/2005/8/layout/radial4"/>
    <dgm:cxn modelId="{73BC1729-429F-46EC-B664-03B7ED858DD0}" type="presOf" srcId="{D3470079-B0D7-49F2-A9B1-0EC551E0A828}" destId="{F544C5DA-178E-4139-ABAC-36B48F7DB185}" srcOrd="0" destOrd="0" presId="urn:microsoft.com/office/officeart/2005/8/layout/radial4"/>
    <dgm:cxn modelId="{ED8DC72D-DD06-4167-A873-56B89C82E06E}" type="presOf" srcId="{F06FD555-06FF-42BB-BB45-E16946FFEC93}" destId="{5F181200-A94F-4ED9-91D7-21A2B7F0FB2A}" srcOrd="0" destOrd="0" presId="urn:microsoft.com/office/officeart/2005/8/layout/radial4"/>
    <dgm:cxn modelId="{13BCE32F-0C5E-4C60-B8E9-427DB086F147}" srcId="{09EFEF2E-B241-4635-A1BB-4AD3FE1CBB4C}" destId="{F3498CEE-03EF-4978-8721-CC52FCE53A18}" srcOrd="0" destOrd="0" parTransId="{F30DB583-149A-4243-B75F-5E27E6AD46C0}" sibTransId="{125718D3-6C18-4B5E-AC88-FD0E00E95BAE}"/>
    <dgm:cxn modelId="{4F2F7750-61A9-4DE3-A1F5-EC9FFC5D378A}" type="presOf" srcId="{72769B0A-618B-4188-82B9-53F1FD27DFFA}" destId="{E7E2F9A7-BAE3-4400-A35C-194F3AB08202}" srcOrd="0" destOrd="0" presId="urn:microsoft.com/office/officeart/2005/8/layout/radial4"/>
    <dgm:cxn modelId="{31827360-699A-4B90-9984-891EEDD01DAA}" type="presOf" srcId="{F3498CEE-03EF-4978-8721-CC52FCE53A18}" destId="{6A0EB2EA-C9A6-4025-99B0-C29CB7C722C6}" srcOrd="0" destOrd="0" presId="urn:microsoft.com/office/officeart/2005/8/layout/radial4"/>
    <dgm:cxn modelId="{6A2D1E65-AEE9-41EA-B70B-DC6F1F3B9F0F}" srcId="{F3498CEE-03EF-4978-8721-CC52FCE53A18}" destId="{8B5964AB-BA1E-48DC-BF60-A48690C2F5BC}" srcOrd="3" destOrd="0" parTransId="{485A7A53-31CA-4F26-AAF6-DF7ADEA007D7}" sibTransId="{0348B838-6EA2-4FEB-9529-D727E88147C2}"/>
    <dgm:cxn modelId="{8478E66A-D5A6-4B0B-919B-2C7F1891AC90}" type="presOf" srcId="{485A7A53-31CA-4F26-AAF6-DF7ADEA007D7}" destId="{6ACF0629-23E8-41FA-9F3D-CF336ED35FD4}" srcOrd="0" destOrd="0" presId="urn:microsoft.com/office/officeart/2005/8/layout/radial4"/>
    <dgm:cxn modelId="{D06EA8B3-A921-4703-948E-D0C5695487D4}" type="presOf" srcId="{8B5964AB-BA1E-48DC-BF60-A48690C2F5BC}" destId="{6847CC5F-7FEC-4CF0-B94B-771096840BB5}" srcOrd="0" destOrd="0" presId="urn:microsoft.com/office/officeart/2005/8/layout/radial4"/>
    <dgm:cxn modelId="{7CC181C1-AD28-41F5-990F-E816D0DA4222}" type="presOf" srcId="{09EFEF2E-B241-4635-A1BB-4AD3FE1CBB4C}" destId="{71A0953D-F4C5-4FB2-81AD-F2F8FF6065E9}" srcOrd="0" destOrd="0" presId="urn:microsoft.com/office/officeart/2005/8/layout/radial4"/>
    <dgm:cxn modelId="{16AC52C7-FC28-4F6E-9C1B-407E318EE9C5}" srcId="{F3498CEE-03EF-4978-8721-CC52FCE53A18}" destId="{8F69BFC8-91E1-4BEB-B216-2747895D7DC1}" srcOrd="1" destOrd="0" parTransId="{D3470079-B0D7-49F2-A9B1-0EC551E0A828}" sibTransId="{BA100C80-EB96-486B-8CC6-8EAADDE64D63}"/>
    <dgm:cxn modelId="{E49DDDC8-E1E4-4988-99B6-4EC939CBA646}" type="presOf" srcId="{8F69BFC8-91E1-4BEB-B216-2747895D7DC1}" destId="{C91FC3F6-45C4-4CF7-9277-5DCB4778007F}" srcOrd="0" destOrd="0" presId="urn:microsoft.com/office/officeart/2005/8/layout/radial4"/>
    <dgm:cxn modelId="{A68E4BDC-D48F-43E7-BB70-B1396C197AE4}" srcId="{F3498CEE-03EF-4978-8721-CC52FCE53A18}" destId="{72769B0A-618B-4188-82B9-53F1FD27DFFA}" srcOrd="2" destOrd="0" parTransId="{1FAFA594-F474-4CB7-BC2A-4A9B27B4BB50}" sibTransId="{2A087B1A-D4F8-4DA9-8A63-BA89EA09EF2A}"/>
    <dgm:cxn modelId="{A0F75A47-11E8-44BB-A75F-201001409EAD}" type="presParOf" srcId="{71A0953D-F4C5-4FB2-81AD-F2F8FF6065E9}" destId="{6A0EB2EA-C9A6-4025-99B0-C29CB7C722C6}" srcOrd="0" destOrd="0" presId="urn:microsoft.com/office/officeart/2005/8/layout/radial4"/>
    <dgm:cxn modelId="{5C7518CC-3C88-4CFF-9F0A-8A3E11FD02E4}" type="presParOf" srcId="{71A0953D-F4C5-4FB2-81AD-F2F8FF6065E9}" destId="{5F181200-A94F-4ED9-91D7-21A2B7F0FB2A}" srcOrd="1" destOrd="0" presId="urn:microsoft.com/office/officeart/2005/8/layout/radial4"/>
    <dgm:cxn modelId="{EE50E94B-3531-40FB-9618-293F74F0C776}" type="presParOf" srcId="{71A0953D-F4C5-4FB2-81AD-F2F8FF6065E9}" destId="{81657BA9-B945-42B0-8741-6C4442A0AF3C}" srcOrd="2" destOrd="0" presId="urn:microsoft.com/office/officeart/2005/8/layout/radial4"/>
    <dgm:cxn modelId="{0A5D1303-5187-449B-A341-C93D2CCED5D1}" type="presParOf" srcId="{71A0953D-F4C5-4FB2-81AD-F2F8FF6065E9}" destId="{F544C5DA-178E-4139-ABAC-36B48F7DB185}" srcOrd="3" destOrd="0" presId="urn:microsoft.com/office/officeart/2005/8/layout/radial4"/>
    <dgm:cxn modelId="{BF2CB7EE-A733-4B03-B81A-5DBAF27AD8A4}" type="presParOf" srcId="{71A0953D-F4C5-4FB2-81AD-F2F8FF6065E9}" destId="{C91FC3F6-45C4-4CF7-9277-5DCB4778007F}" srcOrd="4" destOrd="0" presId="urn:microsoft.com/office/officeart/2005/8/layout/radial4"/>
    <dgm:cxn modelId="{F4E86008-254D-441A-9CDD-3824FD9C25BB}" type="presParOf" srcId="{71A0953D-F4C5-4FB2-81AD-F2F8FF6065E9}" destId="{20B08321-61EB-4872-82E7-308C3CB66475}" srcOrd="5" destOrd="0" presId="urn:microsoft.com/office/officeart/2005/8/layout/radial4"/>
    <dgm:cxn modelId="{1838DD5E-0CD4-4953-A184-286013B3D109}" type="presParOf" srcId="{71A0953D-F4C5-4FB2-81AD-F2F8FF6065E9}" destId="{E7E2F9A7-BAE3-4400-A35C-194F3AB08202}" srcOrd="6" destOrd="0" presId="urn:microsoft.com/office/officeart/2005/8/layout/radial4"/>
    <dgm:cxn modelId="{2DD307B6-043C-4377-97BF-9F2A5FFDEC7F}" type="presParOf" srcId="{71A0953D-F4C5-4FB2-81AD-F2F8FF6065E9}" destId="{6ACF0629-23E8-41FA-9F3D-CF336ED35FD4}" srcOrd="7" destOrd="0" presId="urn:microsoft.com/office/officeart/2005/8/layout/radial4"/>
    <dgm:cxn modelId="{86D3B6E9-FB17-4874-86BF-76E3C8E2050C}" type="presParOf" srcId="{71A0953D-F4C5-4FB2-81AD-F2F8FF6065E9}" destId="{6847CC5F-7FEC-4CF0-B94B-771096840BB5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EFEF2E-B241-4635-A1BB-4AD3FE1CBB4C}" type="doc">
      <dgm:prSet loTypeId="urn:microsoft.com/office/officeart/2005/8/layout/radial4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F3498CEE-03EF-4978-8721-CC52FCE53A18}">
      <dgm:prSet phldrT="[Text]" custT="1"/>
      <dgm:spPr>
        <a:xfrm>
          <a:off x="2181271" y="1876967"/>
          <a:ext cx="1537386" cy="1537386"/>
        </a:xfrm>
        <a:prstGeom prst="ellipse">
          <a:avLst/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4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SOFT DATA Typical Measures of Improvement</a:t>
          </a:r>
        </a:p>
      </dgm:t>
    </dgm:pt>
    <dgm:pt modelId="{F30DB583-149A-4243-B75F-5E27E6AD46C0}" type="parTrans" cxnId="{13BCE32F-0C5E-4C60-B8E9-427DB086F147}">
      <dgm:prSet/>
      <dgm:spPr/>
      <dgm:t>
        <a:bodyPr/>
        <a:lstStyle/>
        <a:p>
          <a:endParaRPr lang="en-US" sz="1800"/>
        </a:p>
      </dgm:t>
    </dgm:pt>
    <dgm:pt modelId="{125718D3-6C18-4B5E-AC88-FD0E00E95BAE}" type="sibTrans" cxnId="{13BCE32F-0C5E-4C60-B8E9-427DB086F147}">
      <dgm:prSet/>
      <dgm:spPr/>
      <dgm:t>
        <a:bodyPr/>
        <a:lstStyle/>
        <a:p>
          <a:endParaRPr lang="en-US" sz="1800"/>
        </a:p>
      </dgm:t>
    </dgm:pt>
    <dgm:pt modelId="{DF5A11BE-7668-4DCB-949B-D1EB54299E4B}">
      <dgm:prSet phldrT="[Text]" custT="1"/>
      <dgm:spPr>
        <a:xfrm>
          <a:off x="528099" y="846546"/>
          <a:ext cx="1076170" cy="860936"/>
        </a:xfrm>
        <a:prstGeom prst="roundRect">
          <a:avLst>
            <a:gd name="adj" fmla="val 10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6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Initiative</a:t>
          </a:r>
        </a:p>
      </dgm:t>
    </dgm:pt>
    <dgm:pt modelId="{A58959C0-FB43-4E0B-926B-3F1FC73157D0}" type="parTrans" cxnId="{E49BD9A4-5FA9-45B6-B8E6-3B96A1C2EF84}">
      <dgm:prSet/>
      <dgm:spPr>
        <a:xfrm rot="12960000">
          <a:off x="925430" y="1491134"/>
          <a:ext cx="1473998" cy="438155"/>
        </a:xfrm>
        <a:prstGeom prst="leftArrow">
          <a:avLst>
            <a:gd name="adj1" fmla="val 60000"/>
            <a:gd name="adj2" fmla="val 50000"/>
          </a:avLst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8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3723F295-FE59-4F57-88BE-234DFEAFEFEA}" type="sibTrans" cxnId="{E49BD9A4-5FA9-45B6-B8E6-3B96A1C2EF84}">
      <dgm:prSet/>
      <dgm:spPr/>
      <dgm:t>
        <a:bodyPr/>
        <a:lstStyle/>
        <a:p>
          <a:endParaRPr lang="en-US" sz="1800"/>
        </a:p>
      </dgm:t>
    </dgm:pt>
    <dgm:pt modelId="{8F69BFC8-91E1-4BEB-B216-2747895D7DC1}">
      <dgm:prSet phldrT="[Text]" custT="1"/>
      <dgm:spPr>
        <a:xfrm>
          <a:off x="1692339" y="676"/>
          <a:ext cx="1076170" cy="860936"/>
        </a:xfrm>
        <a:prstGeom prst="roundRect">
          <a:avLst>
            <a:gd name="adj" fmla="val 10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6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Work Habits</a:t>
          </a:r>
        </a:p>
      </dgm:t>
    </dgm:pt>
    <dgm:pt modelId="{D3470079-B0D7-49F2-A9B1-0EC551E0A828}" type="parTrans" cxnId="{16AC52C7-FC28-4F6E-9C1B-407E318EE9C5}">
      <dgm:prSet/>
      <dgm:spPr>
        <a:xfrm rot="15120000">
          <a:off x="1721170" y="912994"/>
          <a:ext cx="1473998" cy="438155"/>
        </a:xfrm>
        <a:prstGeom prst="leftArrow">
          <a:avLst>
            <a:gd name="adj1" fmla="val 60000"/>
            <a:gd name="adj2" fmla="val 50000"/>
          </a:avLst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8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BA100C80-EB96-486B-8CC6-8EAADDE64D63}" type="sibTrans" cxnId="{16AC52C7-FC28-4F6E-9C1B-407E318EE9C5}">
      <dgm:prSet/>
      <dgm:spPr/>
      <dgm:t>
        <a:bodyPr/>
        <a:lstStyle/>
        <a:p>
          <a:endParaRPr lang="en-US" sz="1800"/>
        </a:p>
      </dgm:t>
    </dgm:pt>
    <dgm:pt modelId="{72769B0A-618B-4188-82B9-53F1FD27DFFA}">
      <dgm:prSet phldrT="[Text]" custT="1"/>
      <dgm:spPr>
        <a:xfrm>
          <a:off x="3131418" y="676"/>
          <a:ext cx="1076170" cy="860936"/>
        </a:xfrm>
        <a:prstGeom prst="roundRect">
          <a:avLst>
            <a:gd name="adj" fmla="val 10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6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Work Climate</a:t>
          </a:r>
        </a:p>
      </dgm:t>
    </dgm:pt>
    <dgm:pt modelId="{1FAFA594-F474-4CB7-BC2A-4A9B27B4BB50}" type="parTrans" cxnId="{A68E4BDC-D48F-43E7-BB70-B1396C197AE4}">
      <dgm:prSet/>
      <dgm:spPr>
        <a:xfrm rot="17280000">
          <a:off x="2704759" y="912994"/>
          <a:ext cx="1473998" cy="438155"/>
        </a:xfrm>
        <a:prstGeom prst="leftArrow">
          <a:avLst>
            <a:gd name="adj1" fmla="val 60000"/>
            <a:gd name="adj2" fmla="val 50000"/>
          </a:avLst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8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2A087B1A-D4F8-4DA9-8A63-BA89EA09EF2A}" type="sibTrans" cxnId="{A68E4BDC-D48F-43E7-BB70-B1396C197AE4}">
      <dgm:prSet/>
      <dgm:spPr/>
      <dgm:t>
        <a:bodyPr/>
        <a:lstStyle/>
        <a:p>
          <a:endParaRPr lang="en-US" sz="1800"/>
        </a:p>
      </dgm:t>
    </dgm:pt>
    <dgm:pt modelId="{5E5360A4-BF17-4C0E-91C0-756A6580ACFF}">
      <dgm:prSet custT="1"/>
      <dgm:spPr>
        <a:xfrm>
          <a:off x="4295658" y="846546"/>
          <a:ext cx="1076170" cy="860936"/>
        </a:xfrm>
        <a:prstGeom prst="roundRect">
          <a:avLst>
            <a:gd name="adj" fmla="val 10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6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Feelings/</a:t>
          </a:r>
          <a:br>
            <a:rPr lang="en-US" sz="16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</a:br>
          <a:r>
            <a:rPr lang="en-US" sz="16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Attitudes</a:t>
          </a:r>
        </a:p>
      </dgm:t>
    </dgm:pt>
    <dgm:pt modelId="{577D86FA-E430-4AAB-A929-B11D573C1378}" type="parTrans" cxnId="{D54F3BA3-E99F-4813-B545-81407261D0A1}">
      <dgm:prSet/>
      <dgm:spPr>
        <a:xfrm rot="19440000">
          <a:off x="3500499" y="1491134"/>
          <a:ext cx="1473998" cy="438155"/>
        </a:xfrm>
        <a:prstGeom prst="leftArrow">
          <a:avLst>
            <a:gd name="adj1" fmla="val 60000"/>
            <a:gd name="adj2" fmla="val 50000"/>
          </a:avLst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8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F780D1E3-FE4A-4588-BBA7-634237898584}" type="sibTrans" cxnId="{D54F3BA3-E99F-4813-B545-81407261D0A1}">
      <dgm:prSet/>
      <dgm:spPr/>
      <dgm:t>
        <a:bodyPr/>
        <a:lstStyle/>
        <a:p>
          <a:endParaRPr lang="en-US" sz="1800"/>
        </a:p>
      </dgm:t>
    </dgm:pt>
    <dgm:pt modelId="{8B5964AB-BA1E-48DC-BF60-A48690C2F5BC}">
      <dgm:prSet custT="1"/>
      <dgm:spPr>
        <a:xfrm>
          <a:off x="4740358" y="2215192"/>
          <a:ext cx="1076170" cy="860936"/>
        </a:xfrm>
        <a:prstGeom prst="roundRect">
          <a:avLst>
            <a:gd name="adj" fmla="val 10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6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New Skills</a:t>
          </a:r>
        </a:p>
      </dgm:t>
    </dgm:pt>
    <dgm:pt modelId="{485A7A53-31CA-4F26-AAF6-DF7ADEA007D7}" type="parTrans" cxnId="{6A2D1E65-AEE9-41EA-B70B-DC6F1F3B9F0F}">
      <dgm:prSet/>
      <dgm:spPr>
        <a:xfrm>
          <a:off x="3804445" y="2426582"/>
          <a:ext cx="1473998" cy="438155"/>
        </a:xfrm>
        <a:prstGeom prst="leftArrow">
          <a:avLst>
            <a:gd name="adj1" fmla="val 60000"/>
            <a:gd name="adj2" fmla="val 50000"/>
          </a:avLst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8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0348B838-6EA2-4FEB-9529-D727E88147C2}" type="sibTrans" cxnId="{6A2D1E65-AEE9-41EA-B70B-DC6F1F3B9F0F}">
      <dgm:prSet/>
      <dgm:spPr/>
      <dgm:t>
        <a:bodyPr/>
        <a:lstStyle/>
        <a:p>
          <a:endParaRPr lang="en-US" sz="1800"/>
        </a:p>
      </dgm:t>
    </dgm:pt>
    <dgm:pt modelId="{4A01A313-FA41-4A2B-B770-E5F744CCDC76}">
      <dgm:prSet custT="1"/>
      <dgm:spPr>
        <a:xfrm>
          <a:off x="8325" y="2215192"/>
          <a:ext cx="1226317" cy="860936"/>
        </a:xfrm>
        <a:prstGeom prst="roundRect">
          <a:avLst>
            <a:gd name="adj" fmla="val 10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4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Development/</a:t>
          </a:r>
          <a:br>
            <a:rPr lang="en-US" sz="14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</a:br>
          <a:r>
            <a:rPr lang="en-US" sz="14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Advancement</a:t>
          </a:r>
        </a:p>
      </dgm:t>
    </dgm:pt>
    <dgm:pt modelId="{F06FD555-06FF-42BB-BB45-E16946FFEC93}" type="parTrans" cxnId="{971D4807-7D36-4341-BDBA-48883F52E546}">
      <dgm:prSet/>
      <dgm:spPr>
        <a:xfrm rot="10800000">
          <a:off x="621484" y="2426582"/>
          <a:ext cx="1473998" cy="438155"/>
        </a:xfrm>
        <a:prstGeom prst="leftArrow">
          <a:avLst>
            <a:gd name="adj1" fmla="val 60000"/>
            <a:gd name="adj2" fmla="val 50000"/>
          </a:avLst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 sz="18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7A886961-EF6C-45D5-999F-B626873D6A8B}" type="sibTrans" cxnId="{971D4807-7D36-4341-BDBA-48883F52E546}">
      <dgm:prSet/>
      <dgm:spPr/>
      <dgm:t>
        <a:bodyPr/>
        <a:lstStyle/>
        <a:p>
          <a:endParaRPr lang="en-US" sz="1800"/>
        </a:p>
      </dgm:t>
    </dgm:pt>
    <dgm:pt modelId="{71A0953D-F4C5-4FB2-81AD-F2F8FF6065E9}" type="pres">
      <dgm:prSet presAssocID="{09EFEF2E-B241-4635-A1BB-4AD3FE1CBB4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A0EB2EA-C9A6-4025-99B0-C29CB7C722C6}" type="pres">
      <dgm:prSet presAssocID="{F3498CEE-03EF-4978-8721-CC52FCE53A18}" presName="centerShape" presStyleLbl="node0" presStyleIdx="0" presStyleCnt="1"/>
      <dgm:spPr/>
    </dgm:pt>
    <dgm:pt modelId="{5F181200-A94F-4ED9-91D7-21A2B7F0FB2A}" type="pres">
      <dgm:prSet presAssocID="{F06FD555-06FF-42BB-BB45-E16946FFEC93}" presName="parTrans" presStyleLbl="bgSibTrans2D1" presStyleIdx="0" presStyleCnt="6"/>
      <dgm:spPr/>
    </dgm:pt>
    <dgm:pt modelId="{81657BA9-B945-42B0-8741-6C4442A0AF3C}" type="pres">
      <dgm:prSet presAssocID="{4A01A313-FA41-4A2B-B770-E5F744CCDC76}" presName="node" presStyleLbl="node1" presStyleIdx="0" presStyleCnt="6" custScaleX="113952">
        <dgm:presLayoutVars>
          <dgm:bulletEnabled val="1"/>
        </dgm:presLayoutVars>
      </dgm:prSet>
      <dgm:spPr/>
    </dgm:pt>
    <dgm:pt modelId="{D78231B1-5D41-4978-8C55-A89649F4A076}" type="pres">
      <dgm:prSet presAssocID="{A58959C0-FB43-4E0B-926B-3F1FC73157D0}" presName="parTrans" presStyleLbl="bgSibTrans2D1" presStyleIdx="1" presStyleCnt="6"/>
      <dgm:spPr/>
    </dgm:pt>
    <dgm:pt modelId="{EA4326B4-F3EC-43AB-9C1A-BDBD4A192B31}" type="pres">
      <dgm:prSet presAssocID="{DF5A11BE-7668-4DCB-949B-D1EB54299E4B}" presName="node" presStyleLbl="node1" presStyleIdx="1" presStyleCnt="6">
        <dgm:presLayoutVars>
          <dgm:bulletEnabled val="1"/>
        </dgm:presLayoutVars>
      </dgm:prSet>
      <dgm:spPr/>
    </dgm:pt>
    <dgm:pt modelId="{F544C5DA-178E-4139-ABAC-36B48F7DB185}" type="pres">
      <dgm:prSet presAssocID="{D3470079-B0D7-49F2-A9B1-0EC551E0A828}" presName="parTrans" presStyleLbl="bgSibTrans2D1" presStyleIdx="2" presStyleCnt="6"/>
      <dgm:spPr/>
    </dgm:pt>
    <dgm:pt modelId="{C91FC3F6-45C4-4CF7-9277-5DCB4778007F}" type="pres">
      <dgm:prSet presAssocID="{8F69BFC8-91E1-4BEB-B216-2747895D7DC1}" presName="node" presStyleLbl="node1" presStyleIdx="2" presStyleCnt="6">
        <dgm:presLayoutVars>
          <dgm:bulletEnabled val="1"/>
        </dgm:presLayoutVars>
      </dgm:prSet>
      <dgm:spPr/>
    </dgm:pt>
    <dgm:pt modelId="{20B08321-61EB-4872-82E7-308C3CB66475}" type="pres">
      <dgm:prSet presAssocID="{1FAFA594-F474-4CB7-BC2A-4A9B27B4BB50}" presName="parTrans" presStyleLbl="bgSibTrans2D1" presStyleIdx="3" presStyleCnt="6"/>
      <dgm:spPr/>
    </dgm:pt>
    <dgm:pt modelId="{E7E2F9A7-BAE3-4400-A35C-194F3AB08202}" type="pres">
      <dgm:prSet presAssocID="{72769B0A-618B-4188-82B9-53F1FD27DFFA}" presName="node" presStyleLbl="node1" presStyleIdx="3" presStyleCnt="6">
        <dgm:presLayoutVars>
          <dgm:bulletEnabled val="1"/>
        </dgm:presLayoutVars>
      </dgm:prSet>
      <dgm:spPr/>
    </dgm:pt>
    <dgm:pt modelId="{73E09CF9-F93A-4C4F-9D1E-DFBB3D830F62}" type="pres">
      <dgm:prSet presAssocID="{577D86FA-E430-4AAB-A929-B11D573C1378}" presName="parTrans" presStyleLbl="bgSibTrans2D1" presStyleIdx="4" presStyleCnt="6"/>
      <dgm:spPr/>
    </dgm:pt>
    <dgm:pt modelId="{73754AF4-C12B-40F5-9D53-5AE77A81F072}" type="pres">
      <dgm:prSet presAssocID="{5E5360A4-BF17-4C0E-91C0-756A6580ACFF}" presName="node" presStyleLbl="node1" presStyleIdx="4" presStyleCnt="6">
        <dgm:presLayoutVars>
          <dgm:bulletEnabled val="1"/>
        </dgm:presLayoutVars>
      </dgm:prSet>
      <dgm:spPr/>
    </dgm:pt>
    <dgm:pt modelId="{6ACF0629-23E8-41FA-9F3D-CF336ED35FD4}" type="pres">
      <dgm:prSet presAssocID="{485A7A53-31CA-4F26-AAF6-DF7ADEA007D7}" presName="parTrans" presStyleLbl="bgSibTrans2D1" presStyleIdx="5" presStyleCnt="6"/>
      <dgm:spPr/>
    </dgm:pt>
    <dgm:pt modelId="{6847CC5F-7FEC-4CF0-B94B-771096840BB5}" type="pres">
      <dgm:prSet presAssocID="{8B5964AB-BA1E-48DC-BF60-A48690C2F5BC}" presName="node" presStyleLbl="node1" presStyleIdx="5" presStyleCnt="6">
        <dgm:presLayoutVars>
          <dgm:bulletEnabled val="1"/>
        </dgm:presLayoutVars>
      </dgm:prSet>
      <dgm:spPr/>
    </dgm:pt>
  </dgm:ptLst>
  <dgm:cxnLst>
    <dgm:cxn modelId="{2F1DB202-5A5A-4B52-A8FA-24BC5F8D1F59}" type="presOf" srcId="{4A01A313-FA41-4A2B-B770-E5F744CCDC76}" destId="{81657BA9-B945-42B0-8741-6C4442A0AF3C}" srcOrd="0" destOrd="0" presId="urn:microsoft.com/office/officeart/2005/8/layout/radial4"/>
    <dgm:cxn modelId="{971D4807-7D36-4341-BDBA-48883F52E546}" srcId="{F3498CEE-03EF-4978-8721-CC52FCE53A18}" destId="{4A01A313-FA41-4A2B-B770-E5F744CCDC76}" srcOrd="0" destOrd="0" parTransId="{F06FD555-06FF-42BB-BB45-E16946FFEC93}" sibTransId="{7A886961-EF6C-45D5-999F-B626873D6A8B}"/>
    <dgm:cxn modelId="{2CC16913-0C65-47E1-99C8-14FCBFE02E8C}" type="presOf" srcId="{A58959C0-FB43-4E0B-926B-3F1FC73157D0}" destId="{D78231B1-5D41-4978-8C55-A89649F4A076}" srcOrd="0" destOrd="0" presId="urn:microsoft.com/office/officeart/2005/8/layout/radial4"/>
    <dgm:cxn modelId="{C0792023-6572-40C8-A501-2C6A9B85B5CE}" type="presOf" srcId="{1FAFA594-F474-4CB7-BC2A-4A9B27B4BB50}" destId="{20B08321-61EB-4872-82E7-308C3CB66475}" srcOrd="0" destOrd="0" presId="urn:microsoft.com/office/officeart/2005/8/layout/radial4"/>
    <dgm:cxn modelId="{73BC1729-429F-46EC-B664-03B7ED858DD0}" type="presOf" srcId="{D3470079-B0D7-49F2-A9B1-0EC551E0A828}" destId="{F544C5DA-178E-4139-ABAC-36B48F7DB185}" srcOrd="0" destOrd="0" presId="urn:microsoft.com/office/officeart/2005/8/layout/radial4"/>
    <dgm:cxn modelId="{ED8DC72D-DD06-4167-A873-56B89C82E06E}" type="presOf" srcId="{F06FD555-06FF-42BB-BB45-E16946FFEC93}" destId="{5F181200-A94F-4ED9-91D7-21A2B7F0FB2A}" srcOrd="0" destOrd="0" presId="urn:microsoft.com/office/officeart/2005/8/layout/radial4"/>
    <dgm:cxn modelId="{13BCE32F-0C5E-4C60-B8E9-427DB086F147}" srcId="{09EFEF2E-B241-4635-A1BB-4AD3FE1CBB4C}" destId="{F3498CEE-03EF-4978-8721-CC52FCE53A18}" srcOrd="0" destOrd="0" parTransId="{F30DB583-149A-4243-B75F-5E27E6AD46C0}" sibTransId="{125718D3-6C18-4B5E-AC88-FD0E00E95BAE}"/>
    <dgm:cxn modelId="{E4BF5D46-2D65-47FB-88D8-4024BFE1FAA8}" type="presOf" srcId="{DF5A11BE-7668-4DCB-949B-D1EB54299E4B}" destId="{EA4326B4-F3EC-43AB-9C1A-BDBD4A192B31}" srcOrd="0" destOrd="0" presId="urn:microsoft.com/office/officeart/2005/8/layout/radial4"/>
    <dgm:cxn modelId="{4F2F7750-61A9-4DE3-A1F5-EC9FFC5D378A}" type="presOf" srcId="{72769B0A-618B-4188-82B9-53F1FD27DFFA}" destId="{E7E2F9A7-BAE3-4400-A35C-194F3AB08202}" srcOrd="0" destOrd="0" presId="urn:microsoft.com/office/officeart/2005/8/layout/radial4"/>
    <dgm:cxn modelId="{31827360-699A-4B90-9984-891EEDD01DAA}" type="presOf" srcId="{F3498CEE-03EF-4978-8721-CC52FCE53A18}" destId="{6A0EB2EA-C9A6-4025-99B0-C29CB7C722C6}" srcOrd="0" destOrd="0" presId="urn:microsoft.com/office/officeart/2005/8/layout/radial4"/>
    <dgm:cxn modelId="{6A2D1E65-AEE9-41EA-B70B-DC6F1F3B9F0F}" srcId="{F3498CEE-03EF-4978-8721-CC52FCE53A18}" destId="{8B5964AB-BA1E-48DC-BF60-A48690C2F5BC}" srcOrd="5" destOrd="0" parTransId="{485A7A53-31CA-4F26-AAF6-DF7ADEA007D7}" sibTransId="{0348B838-6EA2-4FEB-9529-D727E88147C2}"/>
    <dgm:cxn modelId="{8478E66A-D5A6-4B0B-919B-2C7F1891AC90}" type="presOf" srcId="{485A7A53-31CA-4F26-AAF6-DF7ADEA007D7}" destId="{6ACF0629-23E8-41FA-9F3D-CF336ED35FD4}" srcOrd="0" destOrd="0" presId="urn:microsoft.com/office/officeart/2005/8/layout/radial4"/>
    <dgm:cxn modelId="{D54F3BA3-E99F-4813-B545-81407261D0A1}" srcId="{F3498CEE-03EF-4978-8721-CC52FCE53A18}" destId="{5E5360A4-BF17-4C0E-91C0-756A6580ACFF}" srcOrd="4" destOrd="0" parTransId="{577D86FA-E430-4AAB-A929-B11D573C1378}" sibTransId="{F780D1E3-FE4A-4588-BBA7-634237898584}"/>
    <dgm:cxn modelId="{E49BD9A4-5FA9-45B6-B8E6-3B96A1C2EF84}" srcId="{F3498CEE-03EF-4978-8721-CC52FCE53A18}" destId="{DF5A11BE-7668-4DCB-949B-D1EB54299E4B}" srcOrd="1" destOrd="0" parTransId="{A58959C0-FB43-4E0B-926B-3F1FC73157D0}" sibTransId="{3723F295-FE59-4F57-88BE-234DFEAFEFEA}"/>
    <dgm:cxn modelId="{D06EA8B3-A921-4703-948E-D0C5695487D4}" type="presOf" srcId="{8B5964AB-BA1E-48DC-BF60-A48690C2F5BC}" destId="{6847CC5F-7FEC-4CF0-B94B-771096840BB5}" srcOrd="0" destOrd="0" presId="urn:microsoft.com/office/officeart/2005/8/layout/radial4"/>
    <dgm:cxn modelId="{7CC181C1-AD28-41F5-990F-E816D0DA4222}" type="presOf" srcId="{09EFEF2E-B241-4635-A1BB-4AD3FE1CBB4C}" destId="{71A0953D-F4C5-4FB2-81AD-F2F8FF6065E9}" srcOrd="0" destOrd="0" presId="urn:microsoft.com/office/officeart/2005/8/layout/radial4"/>
    <dgm:cxn modelId="{4BA706C7-E60A-45F6-AA6F-AA7260B1BAF6}" type="presOf" srcId="{577D86FA-E430-4AAB-A929-B11D573C1378}" destId="{73E09CF9-F93A-4C4F-9D1E-DFBB3D830F62}" srcOrd="0" destOrd="0" presId="urn:microsoft.com/office/officeart/2005/8/layout/radial4"/>
    <dgm:cxn modelId="{16AC52C7-FC28-4F6E-9C1B-407E318EE9C5}" srcId="{F3498CEE-03EF-4978-8721-CC52FCE53A18}" destId="{8F69BFC8-91E1-4BEB-B216-2747895D7DC1}" srcOrd="2" destOrd="0" parTransId="{D3470079-B0D7-49F2-A9B1-0EC551E0A828}" sibTransId="{BA100C80-EB96-486B-8CC6-8EAADDE64D63}"/>
    <dgm:cxn modelId="{E49DDDC8-E1E4-4988-99B6-4EC939CBA646}" type="presOf" srcId="{8F69BFC8-91E1-4BEB-B216-2747895D7DC1}" destId="{C91FC3F6-45C4-4CF7-9277-5DCB4778007F}" srcOrd="0" destOrd="0" presId="urn:microsoft.com/office/officeart/2005/8/layout/radial4"/>
    <dgm:cxn modelId="{A68E4BDC-D48F-43E7-BB70-B1396C197AE4}" srcId="{F3498CEE-03EF-4978-8721-CC52FCE53A18}" destId="{72769B0A-618B-4188-82B9-53F1FD27DFFA}" srcOrd="3" destOrd="0" parTransId="{1FAFA594-F474-4CB7-BC2A-4A9B27B4BB50}" sibTransId="{2A087B1A-D4F8-4DA9-8A63-BA89EA09EF2A}"/>
    <dgm:cxn modelId="{983CF4EC-AD61-4F71-A420-A198CD4E97A1}" type="presOf" srcId="{5E5360A4-BF17-4C0E-91C0-756A6580ACFF}" destId="{73754AF4-C12B-40F5-9D53-5AE77A81F072}" srcOrd="0" destOrd="0" presId="urn:microsoft.com/office/officeart/2005/8/layout/radial4"/>
    <dgm:cxn modelId="{A0F75A47-11E8-44BB-A75F-201001409EAD}" type="presParOf" srcId="{71A0953D-F4C5-4FB2-81AD-F2F8FF6065E9}" destId="{6A0EB2EA-C9A6-4025-99B0-C29CB7C722C6}" srcOrd="0" destOrd="0" presId="urn:microsoft.com/office/officeart/2005/8/layout/radial4"/>
    <dgm:cxn modelId="{5C7518CC-3C88-4CFF-9F0A-8A3E11FD02E4}" type="presParOf" srcId="{71A0953D-F4C5-4FB2-81AD-F2F8FF6065E9}" destId="{5F181200-A94F-4ED9-91D7-21A2B7F0FB2A}" srcOrd="1" destOrd="0" presId="urn:microsoft.com/office/officeart/2005/8/layout/radial4"/>
    <dgm:cxn modelId="{EE50E94B-3531-40FB-9618-293F74F0C776}" type="presParOf" srcId="{71A0953D-F4C5-4FB2-81AD-F2F8FF6065E9}" destId="{81657BA9-B945-42B0-8741-6C4442A0AF3C}" srcOrd="2" destOrd="0" presId="urn:microsoft.com/office/officeart/2005/8/layout/radial4"/>
    <dgm:cxn modelId="{BF6C64FB-52AA-486E-AC2A-52D3BBB0C0C2}" type="presParOf" srcId="{71A0953D-F4C5-4FB2-81AD-F2F8FF6065E9}" destId="{D78231B1-5D41-4978-8C55-A89649F4A076}" srcOrd="3" destOrd="0" presId="urn:microsoft.com/office/officeart/2005/8/layout/radial4"/>
    <dgm:cxn modelId="{A2A1F401-8110-432E-8196-0E20406D2DA2}" type="presParOf" srcId="{71A0953D-F4C5-4FB2-81AD-F2F8FF6065E9}" destId="{EA4326B4-F3EC-43AB-9C1A-BDBD4A192B31}" srcOrd="4" destOrd="0" presId="urn:microsoft.com/office/officeart/2005/8/layout/radial4"/>
    <dgm:cxn modelId="{0A5D1303-5187-449B-A341-C93D2CCED5D1}" type="presParOf" srcId="{71A0953D-F4C5-4FB2-81AD-F2F8FF6065E9}" destId="{F544C5DA-178E-4139-ABAC-36B48F7DB185}" srcOrd="5" destOrd="0" presId="urn:microsoft.com/office/officeart/2005/8/layout/radial4"/>
    <dgm:cxn modelId="{BF2CB7EE-A733-4B03-B81A-5DBAF27AD8A4}" type="presParOf" srcId="{71A0953D-F4C5-4FB2-81AD-F2F8FF6065E9}" destId="{C91FC3F6-45C4-4CF7-9277-5DCB4778007F}" srcOrd="6" destOrd="0" presId="urn:microsoft.com/office/officeart/2005/8/layout/radial4"/>
    <dgm:cxn modelId="{F4E86008-254D-441A-9CDD-3824FD9C25BB}" type="presParOf" srcId="{71A0953D-F4C5-4FB2-81AD-F2F8FF6065E9}" destId="{20B08321-61EB-4872-82E7-308C3CB66475}" srcOrd="7" destOrd="0" presId="urn:microsoft.com/office/officeart/2005/8/layout/radial4"/>
    <dgm:cxn modelId="{1838DD5E-0CD4-4953-A184-286013B3D109}" type="presParOf" srcId="{71A0953D-F4C5-4FB2-81AD-F2F8FF6065E9}" destId="{E7E2F9A7-BAE3-4400-A35C-194F3AB08202}" srcOrd="8" destOrd="0" presId="urn:microsoft.com/office/officeart/2005/8/layout/radial4"/>
    <dgm:cxn modelId="{B72D75E6-FF69-4F1D-992B-FA30C358DC6E}" type="presParOf" srcId="{71A0953D-F4C5-4FB2-81AD-F2F8FF6065E9}" destId="{73E09CF9-F93A-4C4F-9D1E-DFBB3D830F62}" srcOrd="9" destOrd="0" presId="urn:microsoft.com/office/officeart/2005/8/layout/radial4"/>
    <dgm:cxn modelId="{6BE91B62-B4B4-4945-92B6-6675A362C13F}" type="presParOf" srcId="{71A0953D-F4C5-4FB2-81AD-F2F8FF6065E9}" destId="{73754AF4-C12B-40F5-9D53-5AE77A81F072}" srcOrd="10" destOrd="0" presId="urn:microsoft.com/office/officeart/2005/8/layout/radial4"/>
    <dgm:cxn modelId="{2DD307B6-043C-4377-97BF-9F2A5FFDEC7F}" type="presParOf" srcId="{71A0953D-F4C5-4FB2-81AD-F2F8FF6065E9}" destId="{6ACF0629-23E8-41FA-9F3D-CF336ED35FD4}" srcOrd="11" destOrd="0" presId="urn:microsoft.com/office/officeart/2005/8/layout/radial4"/>
    <dgm:cxn modelId="{86D3B6E9-FB17-4874-86BF-76E3C8E2050C}" type="presParOf" srcId="{71A0953D-F4C5-4FB2-81AD-F2F8FF6065E9}" destId="{6847CC5F-7FEC-4CF0-B94B-771096840BB5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0EB2EA-C9A6-4025-99B0-C29CB7C722C6}">
      <dsp:nvSpPr>
        <dsp:cNvPr id="0" name=""/>
        <dsp:cNvSpPr/>
      </dsp:nvSpPr>
      <dsp:spPr>
        <a:xfrm>
          <a:off x="2170197" y="1678431"/>
          <a:ext cx="1603204" cy="1603204"/>
        </a:xfrm>
        <a:prstGeom prst="ellipse">
          <a:avLst/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HARD DATA Typical Measures of Improvement</a:t>
          </a:r>
        </a:p>
      </dsp:txBody>
      <dsp:txXfrm>
        <a:off x="2404981" y="1913215"/>
        <a:ext cx="1133636" cy="1133636"/>
      </dsp:txXfrm>
    </dsp:sp>
    <dsp:sp modelId="{5F181200-A94F-4ED9-91D7-21A2B7F0FB2A}">
      <dsp:nvSpPr>
        <dsp:cNvPr id="0" name=""/>
        <dsp:cNvSpPr/>
      </dsp:nvSpPr>
      <dsp:spPr>
        <a:xfrm rot="11700000">
          <a:off x="958326" y="1871828"/>
          <a:ext cx="1192463" cy="456913"/>
        </a:xfrm>
        <a:prstGeom prst="leftArrow">
          <a:avLst>
            <a:gd name="adj1" fmla="val 60000"/>
            <a:gd name="adj2" fmla="val 50000"/>
          </a:avLst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57BA9-B945-42B0-8741-6C4442A0AF3C}">
      <dsp:nvSpPr>
        <dsp:cNvPr id="0" name=""/>
        <dsp:cNvSpPr/>
      </dsp:nvSpPr>
      <dsp:spPr>
        <a:xfrm>
          <a:off x="217120" y="1336751"/>
          <a:ext cx="1523044" cy="1218435"/>
        </a:xfrm>
        <a:prstGeom prst="roundRect">
          <a:avLst>
            <a:gd name="adj" fmla="val 10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Quality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Improvement</a:t>
          </a:r>
        </a:p>
      </dsp:txBody>
      <dsp:txXfrm>
        <a:off x="252807" y="1372438"/>
        <a:ext cx="1451670" cy="1147061"/>
      </dsp:txXfrm>
    </dsp:sp>
    <dsp:sp modelId="{F544C5DA-178E-4139-ABAC-36B48F7DB185}">
      <dsp:nvSpPr>
        <dsp:cNvPr id="0" name=""/>
        <dsp:cNvSpPr/>
      </dsp:nvSpPr>
      <dsp:spPr>
        <a:xfrm rot="14700000">
          <a:off x="1755487" y="921809"/>
          <a:ext cx="1192463" cy="456913"/>
        </a:xfrm>
        <a:prstGeom prst="leftArrow">
          <a:avLst>
            <a:gd name="adj1" fmla="val 60000"/>
            <a:gd name="adj2" fmla="val 50000"/>
          </a:avLst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1FC3F6-45C4-4CF7-9277-5DCB4778007F}">
      <dsp:nvSpPr>
        <dsp:cNvPr id="0" name=""/>
        <dsp:cNvSpPr/>
      </dsp:nvSpPr>
      <dsp:spPr>
        <a:xfrm>
          <a:off x="1338218" y="678"/>
          <a:ext cx="1523044" cy="1218435"/>
        </a:xfrm>
        <a:prstGeom prst="roundRect">
          <a:avLst>
            <a:gd name="adj" fmla="val 10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Output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Increases</a:t>
          </a:r>
        </a:p>
      </dsp:txBody>
      <dsp:txXfrm>
        <a:off x="1373905" y="36365"/>
        <a:ext cx="1451670" cy="1147061"/>
      </dsp:txXfrm>
    </dsp:sp>
    <dsp:sp modelId="{20B08321-61EB-4872-82E7-308C3CB66475}">
      <dsp:nvSpPr>
        <dsp:cNvPr id="0" name=""/>
        <dsp:cNvSpPr/>
      </dsp:nvSpPr>
      <dsp:spPr>
        <a:xfrm rot="17700000">
          <a:off x="2995649" y="921809"/>
          <a:ext cx="1192463" cy="456913"/>
        </a:xfrm>
        <a:prstGeom prst="leftArrow">
          <a:avLst>
            <a:gd name="adj1" fmla="val 60000"/>
            <a:gd name="adj2" fmla="val 50000"/>
          </a:avLst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E2F9A7-BAE3-4400-A35C-194F3AB08202}">
      <dsp:nvSpPr>
        <dsp:cNvPr id="0" name=""/>
        <dsp:cNvSpPr/>
      </dsp:nvSpPr>
      <dsp:spPr>
        <a:xfrm>
          <a:off x="3082337" y="678"/>
          <a:ext cx="1523044" cy="1218435"/>
        </a:xfrm>
        <a:prstGeom prst="roundRect">
          <a:avLst>
            <a:gd name="adj" fmla="val 10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Time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Savings</a:t>
          </a:r>
        </a:p>
      </dsp:txBody>
      <dsp:txXfrm>
        <a:off x="3118024" y="36365"/>
        <a:ext cx="1451670" cy="1147061"/>
      </dsp:txXfrm>
    </dsp:sp>
    <dsp:sp modelId="{6ACF0629-23E8-41FA-9F3D-CF336ED35FD4}">
      <dsp:nvSpPr>
        <dsp:cNvPr id="0" name=""/>
        <dsp:cNvSpPr/>
      </dsp:nvSpPr>
      <dsp:spPr>
        <a:xfrm rot="20700000">
          <a:off x="3792810" y="1871828"/>
          <a:ext cx="1192463" cy="456913"/>
        </a:xfrm>
        <a:prstGeom prst="leftArrow">
          <a:avLst>
            <a:gd name="adj1" fmla="val 60000"/>
            <a:gd name="adj2" fmla="val 50000"/>
          </a:avLst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47CC5F-7FEC-4CF0-B94B-771096840BB5}">
      <dsp:nvSpPr>
        <dsp:cNvPr id="0" name=""/>
        <dsp:cNvSpPr/>
      </dsp:nvSpPr>
      <dsp:spPr>
        <a:xfrm>
          <a:off x="4203435" y="1336751"/>
          <a:ext cx="1523044" cy="1218435"/>
        </a:xfrm>
        <a:prstGeom prst="roundRect">
          <a:avLst>
            <a:gd name="adj" fmla="val 10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Cost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Savings</a:t>
          </a:r>
        </a:p>
      </dsp:txBody>
      <dsp:txXfrm>
        <a:off x="4239122" y="1372438"/>
        <a:ext cx="1451670" cy="11470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0EB2EA-C9A6-4025-99B0-C29CB7C722C6}">
      <dsp:nvSpPr>
        <dsp:cNvPr id="0" name=""/>
        <dsp:cNvSpPr/>
      </dsp:nvSpPr>
      <dsp:spPr>
        <a:xfrm>
          <a:off x="2181271" y="1876967"/>
          <a:ext cx="1537386" cy="1537386"/>
        </a:xfrm>
        <a:prstGeom prst="ellipse">
          <a:avLst/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SOFT DATA Typical Measures of Improvement</a:t>
          </a:r>
        </a:p>
      </dsp:txBody>
      <dsp:txXfrm>
        <a:off x="2406416" y="2102112"/>
        <a:ext cx="1087096" cy="1087096"/>
      </dsp:txXfrm>
    </dsp:sp>
    <dsp:sp modelId="{5F181200-A94F-4ED9-91D7-21A2B7F0FB2A}">
      <dsp:nvSpPr>
        <dsp:cNvPr id="0" name=""/>
        <dsp:cNvSpPr/>
      </dsp:nvSpPr>
      <dsp:spPr>
        <a:xfrm rot="10800000">
          <a:off x="621484" y="2426582"/>
          <a:ext cx="1473998" cy="438155"/>
        </a:xfrm>
        <a:prstGeom prst="leftArrow">
          <a:avLst>
            <a:gd name="adj1" fmla="val 60000"/>
            <a:gd name="adj2" fmla="val 50000"/>
          </a:avLst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57BA9-B945-42B0-8741-6C4442A0AF3C}">
      <dsp:nvSpPr>
        <dsp:cNvPr id="0" name=""/>
        <dsp:cNvSpPr/>
      </dsp:nvSpPr>
      <dsp:spPr>
        <a:xfrm>
          <a:off x="8325" y="2215192"/>
          <a:ext cx="1226317" cy="860936"/>
        </a:xfrm>
        <a:prstGeom prst="roundRect">
          <a:avLst>
            <a:gd name="adj" fmla="val 10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Development/</a:t>
          </a:r>
          <a:br>
            <a:rPr lang="en-US" sz="1400" kern="12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</a:br>
          <a:r>
            <a:rPr lang="en-US" sz="1400" kern="12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Advancement</a:t>
          </a:r>
        </a:p>
      </dsp:txBody>
      <dsp:txXfrm>
        <a:off x="33541" y="2240408"/>
        <a:ext cx="1175885" cy="810504"/>
      </dsp:txXfrm>
    </dsp:sp>
    <dsp:sp modelId="{D78231B1-5D41-4978-8C55-A89649F4A076}">
      <dsp:nvSpPr>
        <dsp:cNvPr id="0" name=""/>
        <dsp:cNvSpPr/>
      </dsp:nvSpPr>
      <dsp:spPr>
        <a:xfrm rot="12960000">
          <a:off x="925430" y="1491134"/>
          <a:ext cx="1473998" cy="438155"/>
        </a:xfrm>
        <a:prstGeom prst="leftArrow">
          <a:avLst>
            <a:gd name="adj1" fmla="val 60000"/>
            <a:gd name="adj2" fmla="val 50000"/>
          </a:avLst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4326B4-F3EC-43AB-9C1A-BDBD4A192B31}">
      <dsp:nvSpPr>
        <dsp:cNvPr id="0" name=""/>
        <dsp:cNvSpPr/>
      </dsp:nvSpPr>
      <dsp:spPr>
        <a:xfrm>
          <a:off x="528099" y="846546"/>
          <a:ext cx="1076170" cy="860936"/>
        </a:xfrm>
        <a:prstGeom prst="roundRect">
          <a:avLst>
            <a:gd name="adj" fmla="val 10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Initiative</a:t>
          </a:r>
        </a:p>
      </dsp:txBody>
      <dsp:txXfrm>
        <a:off x="553315" y="871762"/>
        <a:ext cx="1025738" cy="810504"/>
      </dsp:txXfrm>
    </dsp:sp>
    <dsp:sp modelId="{F544C5DA-178E-4139-ABAC-36B48F7DB185}">
      <dsp:nvSpPr>
        <dsp:cNvPr id="0" name=""/>
        <dsp:cNvSpPr/>
      </dsp:nvSpPr>
      <dsp:spPr>
        <a:xfrm rot="15120000">
          <a:off x="1721170" y="912994"/>
          <a:ext cx="1473998" cy="438155"/>
        </a:xfrm>
        <a:prstGeom prst="leftArrow">
          <a:avLst>
            <a:gd name="adj1" fmla="val 60000"/>
            <a:gd name="adj2" fmla="val 50000"/>
          </a:avLst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1FC3F6-45C4-4CF7-9277-5DCB4778007F}">
      <dsp:nvSpPr>
        <dsp:cNvPr id="0" name=""/>
        <dsp:cNvSpPr/>
      </dsp:nvSpPr>
      <dsp:spPr>
        <a:xfrm>
          <a:off x="1692339" y="676"/>
          <a:ext cx="1076170" cy="860936"/>
        </a:xfrm>
        <a:prstGeom prst="roundRect">
          <a:avLst>
            <a:gd name="adj" fmla="val 10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Work Habits</a:t>
          </a:r>
        </a:p>
      </dsp:txBody>
      <dsp:txXfrm>
        <a:off x="1717555" y="25892"/>
        <a:ext cx="1025738" cy="810504"/>
      </dsp:txXfrm>
    </dsp:sp>
    <dsp:sp modelId="{20B08321-61EB-4872-82E7-308C3CB66475}">
      <dsp:nvSpPr>
        <dsp:cNvPr id="0" name=""/>
        <dsp:cNvSpPr/>
      </dsp:nvSpPr>
      <dsp:spPr>
        <a:xfrm rot="17280000">
          <a:off x="2704759" y="912994"/>
          <a:ext cx="1473998" cy="438155"/>
        </a:xfrm>
        <a:prstGeom prst="leftArrow">
          <a:avLst>
            <a:gd name="adj1" fmla="val 60000"/>
            <a:gd name="adj2" fmla="val 50000"/>
          </a:avLst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E2F9A7-BAE3-4400-A35C-194F3AB08202}">
      <dsp:nvSpPr>
        <dsp:cNvPr id="0" name=""/>
        <dsp:cNvSpPr/>
      </dsp:nvSpPr>
      <dsp:spPr>
        <a:xfrm>
          <a:off x="3131418" y="676"/>
          <a:ext cx="1076170" cy="860936"/>
        </a:xfrm>
        <a:prstGeom prst="roundRect">
          <a:avLst>
            <a:gd name="adj" fmla="val 10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Work Climate</a:t>
          </a:r>
        </a:p>
      </dsp:txBody>
      <dsp:txXfrm>
        <a:off x="3156634" y="25892"/>
        <a:ext cx="1025738" cy="810504"/>
      </dsp:txXfrm>
    </dsp:sp>
    <dsp:sp modelId="{73E09CF9-F93A-4C4F-9D1E-DFBB3D830F62}">
      <dsp:nvSpPr>
        <dsp:cNvPr id="0" name=""/>
        <dsp:cNvSpPr/>
      </dsp:nvSpPr>
      <dsp:spPr>
        <a:xfrm rot="19440000">
          <a:off x="3500499" y="1491134"/>
          <a:ext cx="1473998" cy="438155"/>
        </a:xfrm>
        <a:prstGeom prst="leftArrow">
          <a:avLst>
            <a:gd name="adj1" fmla="val 60000"/>
            <a:gd name="adj2" fmla="val 50000"/>
          </a:avLst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754AF4-C12B-40F5-9D53-5AE77A81F072}">
      <dsp:nvSpPr>
        <dsp:cNvPr id="0" name=""/>
        <dsp:cNvSpPr/>
      </dsp:nvSpPr>
      <dsp:spPr>
        <a:xfrm>
          <a:off x="4295658" y="846546"/>
          <a:ext cx="1076170" cy="860936"/>
        </a:xfrm>
        <a:prstGeom prst="roundRect">
          <a:avLst>
            <a:gd name="adj" fmla="val 10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Feelings/</a:t>
          </a:r>
          <a:br>
            <a:rPr lang="en-US" sz="1600" kern="12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</a:br>
          <a:r>
            <a:rPr lang="en-US" sz="1600" kern="12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Attitudes</a:t>
          </a:r>
        </a:p>
      </dsp:txBody>
      <dsp:txXfrm>
        <a:off x="4320874" y="871762"/>
        <a:ext cx="1025738" cy="810504"/>
      </dsp:txXfrm>
    </dsp:sp>
    <dsp:sp modelId="{6ACF0629-23E8-41FA-9F3D-CF336ED35FD4}">
      <dsp:nvSpPr>
        <dsp:cNvPr id="0" name=""/>
        <dsp:cNvSpPr/>
      </dsp:nvSpPr>
      <dsp:spPr>
        <a:xfrm>
          <a:off x="3804445" y="2426582"/>
          <a:ext cx="1473998" cy="438155"/>
        </a:xfrm>
        <a:prstGeom prst="leftArrow">
          <a:avLst>
            <a:gd name="adj1" fmla="val 60000"/>
            <a:gd name="adj2" fmla="val 50000"/>
          </a:avLst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47CC5F-7FEC-4CF0-B94B-771096840BB5}">
      <dsp:nvSpPr>
        <dsp:cNvPr id="0" name=""/>
        <dsp:cNvSpPr/>
      </dsp:nvSpPr>
      <dsp:spPr>
        <a:xfrm>
          <a:off x="4740358" y="2215192"/>
          <a:ext cx="1076170" cy="860936"/>
        </a:xfrm>
        <a:prstGeom prst="roundRect">
          <a:avLst>
            <a:gd name="adj" fmla="val 10000"/>
          </a:avLst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ysClr val="window" lastClr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New Skills</a:t>
          </a:r>
        </a:p>
      </dsp:txBody>
      <dsp:txXfrm>
        <a:off x="4765574" y="2240408"/>
        <a:ext cx="1025738" cy="8105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66732" cy="468154"/>
          </a:xfrm>
          <a:prstGeom prst="rect">
            <a:avLst/>
          </a:prstGeom>
        </p:spPr>
        <p:txBody>
          <a:bodyPr vert="horz" lIns="93935" tIns="46967" rIns="93935" bIns="4696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6" y="0"/>
            <a:ext cx="3066732" cy="468154"/>
          </a:xfrm>
          <a:prstGeom prst="rect">
            <a:avLst/>
          </a:prstGeom>
        </p:spPr>
        <p:txBody>
          <a:bodyPr vert="horz" lIns="93935" tIns="46967" rIns="93935" bIns="46967" rtlCol="0"/>
          <a:lstStyle>
            <a:lvl1pPr algn="r">
              <a:defRPr sz="1200"/>
            </a:lvl1pPr>
          </a:lstStyle>
          <a:p>
            <a:fld id="{FB1B381F-2018-5B43-BC84-A3D21BA80EC4}" type="datetimeFigureOut">
              <a:rPr lang="en-US" smtClean="0"/>
              <a:t>4/16/24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93296"/>
            <a:ext cx="3066732" cy="468154"/>
          </a:xfrm>
          <a:prstGeom prst="rect">
            <a:avLst/>
          </a:prstGeom>
        </p:spPr>
        <p:txBody>
          <a:bodyPr vert="horz" lIns="93935" tIns="46967" rIns="93935" bIns="4696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6" y="8893296"/>
            <a:ext cx="3066732" cy="468154"/>
          </a:xfrm>
          <a:prstGeom prst="rect">
            <a:avLst/>
          </a:prstGeom>
        </p:spPr>
        <p:txBody>
          <a:bodyPr vert="horz" lIns="93935" tIns="46967" rIns="93935" bIns="46967" rtlCol="0" anchor="b"/>
          <a:lstStyle>
            <a:lvl1pPr algn="r">
              <a:defRPr sz="1200"/>
            </a:lvl1pPr>
          </a:lstStyle>
          <a:p>
            <a:fld id="{F08112F4-0028-F84E-9C4F-D8D70764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236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66732" cy="468154"/>
          </a:xfrm>
          <a:prstGeom prst="rect">
            <a:avLst/>
          </a:prstGeom>
        </p:spPr>
        <p:txBody>
          <a:bodyPr vert="horz" lIns="93935" tIns="46967" rIns="93935" bIns="4696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6" y="0"/>
            <a:ext cx="3066732" cy="468154"/>
          </a:xfrm>
          <a:prstGeom prst="rect">
            <a:avLst/>
          </a:prstGeom>
        </p:spPr>
        <p:txBody>
          <a:bodyPr vert="horz" lIns="93935" tIns="46967" rIns="93935" bIns="46967" rtlCol="0"/>
          <a:lstStyle>
            <a:lvl1pPr algn="r">
              <a:defRPr sz="1200"/>
            </a:lvl1pPr>
          </a:lstStyle>
          <a:p>
            <a:fld id="{245A7B3B-E9D8-664E-A4E9-9583BB151A85}" type="datetimeFigureOut">
              <a:rPr lang="en-US" smtClean="0"/>
              <a:t>4/16/24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701675"/>
            <a:ext cx="6242050" cy="3511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35" tIns="46967" rIns="93935" bIns="4696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447461"/>
            <a:ext cx="5661660" cy="4213384"/>
          </a:xfrm>
          <a:prstGeom prst="rect">
            <a:avLst/>
          </a:prstGeom>
        </p:spPr>
        <p:txBody>
          <a:bodyPr vert="horz" lIns="93935" tIns="46967" rIns="93935" bIns="4696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93296"/>
            <a:ext cx="3066732" cy="468154"/>
          </a:xfrm>
          <a:prstGeom prst="rect">
            <a:avLst/>
          </a:prstGeom>
        </p:spPr>
        <p:txBody>
          <a:bodyPr vert="horz" lIns="93935" tIns="46967" rIns="93935" bIns="4696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6" y="8893296"/>
            <a:ext cx="3066732" cy="468154"/>
          </a:xfrm>
          <a:prstGeom prst="rect">
            <a:avLst/>
          </a:prstGeom>
        </p:spPr>
        <p:txBody>
          <a:bodyPr vert="horz" lIns="93935" tIns="46967" rIns="93935" bIns="46967" rtlCol="0" anchor="b"/>
          <a:lstStyle>
            <a:lvl1pPr algn="r">
              <a:defRPr sz="1200"/>
            </a:lvl1pPr>
          </a:lstStyle>
          <a:p>
            <a:fld id="{3B8F1983-BE3D-3B43-97B3-CCD134C8C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660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Google Shape;143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701675"/>
            <a:ext cx="6242050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40" name="Google Shape;1440;p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2902343" cy="2925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840" tIns="44407" rIns="88840" bIns="44407" anchor="t" anchorCtr="0">
            <a:noAutofit/>
          </a:bodyPr>
          <a:lstStyle/>
          <a:p>
            <a:pPr>
              <a:buSzPts val="1100"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441" name="Google Shape;1441;p4:notes"/>
          <p:cNvSpPr txBox="1">
            <a:spLocks noGrp="1"/>
          </p:cNvSpPr>
          <p:nvPr>
            <p:ph type="hdr" idx="3"/>
          </p:nvPr>
        </p:nvSpPr>
        <p:spPr>
          <a:xfrm>
            <a:off x="8" y="0"/>
            <a:ext cx="3067050" cy="468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37" tIns="46743" rIns="93537" bIns="46743" anchor="t" anchorCtr="0">
            <a:noAutofit/>
          </a:bodyPr>
          <a:lstStyle/>
          <a:p>
            <a:pPr defTabSz="928665">
              <a:defRPr/>
            </a:pP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2" name="Google Shape;1442;p4:notes"/>
          <p:cNvSpPr txBox="1">
            <a:spLocks noGrp="1"/>
          </p:cNvSpPr>
          <p:nvPr>
            <p:ph type="sldNum" idx="12"/>
          </p:nvPr>
        </p:nvSpPr>
        <p:spPr>
          <a:xfrm>
            <a:off x="4008444" y="8893101"/>
            <a:ext cx="3067050" cy="468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37" tIns="46743" rIns="93537" bIns="46743" anchor="b" anchorCtr="0">
            <a:noAutofit/>
          </a:bodyPr>
          <a:lstStyle/>
          <a:p>
            <a:pPr defTabSz="928665">
              <a:defRPr/>
            </a:pPr>
            <a:fld id="{00000000-1234-1234-1234-123412341234}" type="slidenum">
              <a:rPr lang="en-US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defTabSz="928665">
                <a:defRPr/>
              </a:pPr>
              <a:t>2</a:t>
            </a:fld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10343" y="8894921"/>
            <a:ext cx="3066732" cy="468154"/>
          </a:xfrm>
          <a:prstGeom prst="rect">
            <a:avLst/>
          </a:prstGeom>
          <a:noFill/>
        </p:spPr>
        <p:txBody>
          <a:bodyPr/>
          <a:lstStyle/>
          <a:p>
            <a:fld id="{99C1554B-7203-42AC-95BC-AC890319368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30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7513" y="701675"/>
            <a:ext cx="6242050" cy="3511550"/>
          </a:xfrm>
          <a:ln/>
        </p:spPr>
      </p:sp>
      <p:sp>
        <p:nvSpPr>
          <p:cNvPr id="530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3611" y="4447461"/>
            <a:ext cx="5189855" cy="4213384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068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C3B4F-F333-2D28-3FC6-8A22AF9C7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Rectangle 7">
            <a:extLst>
              <a:ext uri="{FF2B5EF4-FFF2-40B4-BE49-F238E27FC236}">
                <a16:creationId xmlns:a16="http://schemas.microsoft.com/office/drawing/2014/main" id="{15E66DC9-D9C7-23AB-2B1D-FED622374E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4010343" y="8894921"/>
            <a:ext cx="3066732" cy="468154"/>
          </a:xfrm>
          <a:prstGeom prst="rect">
            <a:avLst/>
          </a:prstGeom>
          <a:noFill/>
        </p:spPr>
        <p:txBody>
          <a:bodyPr/>
          <a:lstStyle/>
          <a:p>
            <a:pPr defTabSz="464332">
              <a:defRPr/>
            </a:pPr>
            <a:fld id="{99C1554B-7203-42AC-95BC-AC890319368E}" type="slidenum">
              <a:rPr lang="en-US">
                <a:solidFill>
                  <a:prstClr val="black"/>
                </a:solidFill>
                <a:latin typeface="Calibri"/>
              </a:rPr>
              <a:pPr defTabSz="464332">
                <a:defRPr/>
              </a:pPr>
              <a:t>14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0435" name="Rectangle 2">
            <a:extLst>
              <a:ext uri="{FF2B5EF4-FFF2-40B4-BE49-F238E27FC236}">
                <a16:creationId xmlns:a16="http://schemas.microsoft.com/office/drawing/2014/main" id="{F517C189-7A1C-D32D-C2CC-2B97B2A12F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7513" y="701675"/>
            <a:ext cx="6242050" cy="3511550"/>
          </a:xfrm>
          <a:ln/>
        </p:spPr>
      </p:sp>
      <p:sp>
        <p:nvSpPr>
          <p:cNvPr id="530436" name="Rectangle 3">
            <a:extLst>
              <a:ext uri="{FF2B5EF4-FFF2-40B4-BE49-F238E27FC236}">
                <a16:creationId xmlns:a16="http://schemas.microsoft.com/office/drawing/2014/main" id="{08E3229F-3601-2BF4-D223-F65252EDB0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3611" y="4447461"/>
            <a:ext cx="5189855" cy="4213384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130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AD9EAEF9-72ED-1EEB-E75E-67295CF56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606f1c2d_30:notes">
            <a:extLst>
              <a:ext uri="{FF2B5EF4-FFF2-40B4-BE49-F238E27FC236}">
                <a16:creationId xmlns:a16="http://schemas.microsoft.com/office/drawing/2014/main" id="{531C484C-8B81-2EDA-E3F7-95B15E660D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1638" y="695325"/>
            <a:ext cx="6180137" cy="3476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606f1c2d_30:notes">
            <a:extLst>
              <a:ext uri="{FF2B5EF4-FFF2-40B4-BE49-F238E27FC236}">
                <a16:creationId xmlns:a16="http://schemas.microsoft.com/office/drawing/2014/main" id="{AC68D84A-9A13-8204-B84D-C957045367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8332" y="4403124"/>
            <a:ext cx="5586654" cy="4171380"/>
          </a:xfrm>
          <a:prstGeom prst="rect">
            <a:avLst/>
          </a:prstGeom>
        </p:spPr>
        <p:txBody>
          <a:bodyPr spcFirstLastPara="1" wrap="square" lIns="92851" tIns="92851" rIns="92851" bIns="92851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98729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8F1983-BE3D-3B43-97B3-CCD134C8C7C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9261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47713" y="1181100"/>
            <a:ext cx="5676900" cy="3192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6" name="Google Shape;1526;p25:notes"/>
          <p:cNvSpPr txBox="1">
            <a:spLocks noGrp="1"/>
          </p:cNvSpPr>
          <p:nvPr>
            <p:ph type="body" idx="1"/>
          </p:nvPr>
        </p:nvSpPr>
        <p:spPr>
          <a:xfrm>
            <a:off x="717210" y="4551355"/>
            <a:ext cx="5737673" cy="3723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997" tIns="47486" rIns="94997" bIns="47486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527" name="Google Shape;1527;p25:notes"/>
          <p:cNvSpPr txBox="1">
            <a:spLocks noGrp="1"/>
          </p:cNvSpPr>
          <p:nvPr>
            <p:ph type="sldNum" idx="12"/>
          </p:nvPr>
        </p:nvSpPr>
        <p:spPr>
          <a:xfrm>
            <a:off x="4062527" y="8982850"/>
            <a:ext cx="3107906" cy="474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997" tIns="47486" rIns="94997" bIns="47486" anchor="b" anchorCtr="0">
            <a:noAutofit/>
          </a:bodyPr>
          <a:lstStyle/>
          <a:p>
            <a:pPr defTabSz="939345">
              <a:buClr>
                <a:srgbClr val="000000"/>
              </a:buClr>
              <a:buSzPts val="1400"/>
              <a:defRPr/>
            </a:pPr>
            <a:fld id="{00000000-1234-1234-1234-123412341234}" type="slidenum">
              <a:rPr lang="en-US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defTabSz="939345">
                <a:buClr>
                  <a:srgbClr val="000000"/>
                </a:buClr>
                <a:buSzPts val="1400"/>
                <a:defRPr/>
              </a:pPr>
              <a:t>29</a:t>
            </a:fld>
            <a:endParaRPr sz="14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53217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47713" y="1181100"/>
            <a:ext cx="5676900" cy="3192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6" name="Google Shape;1526;p25:notes"/>
          <p:cNvSpPr txBox="1">
            <a:spLocks noGrp="1"/>
          </p:cNvSpPr>
          <p:nvPr>
            <p:ph type="body" idx="1"/>
          </p:nvPr>
        </p:nvSpPr>
        <p:spPr>
          <a:xfrm>
            <a:off x="717210" y="4551355"/>
            <a:ext cx="5737673" cy="3723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997" tIns="47486" rIns="94997" bIns="47486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527" name="Google Shape;1527;p25:notes"/>
          <p:cNvSpPr txBox="1">
            <a:spLocks noGrp="1"/>
          </p:cNvSpPr>
          <p:nvPr>
            <p:ph type="sldNum" idx="12"/>
          </p:nvPr>
        </p:nvSpPr>
        <p:spPr>
          <a:xfrm>
            <a:off x="4062527" y="8982850"/>
            <a:ext cx="3107906" cy="474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997" tIns="47486" rIns="94997" bIns="47486" anchor="b" anchorCtr="0">
            <a:noAutofit/>
          </a:bodyPr>
          <a:lstStyle/>
          <a:p>
            <a:pPr defTabSz="939345">
              <a:buClr>
                <a:srgbClr val="000000"/>
              </a:buClr>
              <a:buSzPts val="1400"/>
              <a:defRPr/>
            </a:pPr>
            <a:fld id="{00000000-1234-1234-1234-123412341234}" type="slidenum">
              <a:rPr lang="en-US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defTabSz="939345">
                <a:buClr>
                  <a:srgbClr val="000000"/>
                </a:buClr>
                <a:buSzPts val="1400"/>
                <a:defRPr/>
              </a:pPr>
              <a:t>34</a:t>
            </a:fld>
            <a:endParaRPr sz="14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07270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D7CF4942-21AD-7241-8DED-A208AC74DB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807210" indent="-30820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242614" indent="-24787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739986" indent="-24787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237358" indent="-24787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707008" indent="-2478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3176656" indent="-2478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646306" indent="-2478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4115956" indent="-2478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defTabSz="939345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FA8ED07B-D79F-5245-8473-A3AEF2DDAF28}" type="slidenum">
              <a:rPr lang="en-US" altLang="en-US" sz="1300">
                <a:solidFill>
                  <a:srgbClr val="000000"/>
                </a:solidFill>
              </a:rPr>
              <a:pPr defTabSz="93934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en-US" altLang="en-US" sz="1300" dirty="0">
              <a:solidFill>
                <a:srgbClr val="000000"/>
              </a:solidFill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6B7E7F4C-FE07-A549-8978-159465BB7B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33388" y="708025"/>
            <a:ext cx="6303962" cy="35464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5083B932-2663-E34A-9F88-14F4AC6122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76375" y="4980636"/>
            <a:ext cx="5373335" cy="471567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24056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BEA39-5427-2472-C87E-A2A587813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CAF42496-875E-6DCC-A05F-A10DF1CBDA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807210" indent="-30820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242614" indent="-24787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739986" indent="-24787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237358" indent="-24787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707008" indent="-2478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3176656" indent="-2478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646306" indent="-2478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4115956" indent="-24787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defTabSz="939345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FA8ED07B-D79F-5245-8473-A3AEF2DDAF28}" type="slidenum">
              <a:rPr lang="en-US" altLang="en-US" sz="1300">
                <a:solidFill>
                  <a:srgbClr val="000000"/>
                </a:solidFill>
              </a:rPr>
              <a:pPr defTabSz="93934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en-US" altLang="en-US" sz="1300" dirty="0">
              <a:solidFill>
                <a:srgbClr val="000000"/>
              </a:solidFill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A789B105-C628-161A-6E10-49FE05CBF9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33388" y="708025"/>
            <a:ext cx="6303962" cy="35464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7273E3A9-55BA-DCA2-B419-58D65EA8BA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76375" y="4980636"/>
            <a:ext cx="5373335" cy="471567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57560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47713" y="1181100"/>
            <a:ext cx="5676900" cy="3192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6" name="Google Shape;1526;p25:notes"/>
          <p:cNvSpPr txBox="1">
            <a:spLocks noGrp="1"/>
          </p:cNvSpPr>
          <p:nvPr>
            <p:ph type="body" idx="1"/>
          </p:nvPr>
        </p:nvSpPr>
        <p:spPr>
          <a:xfrm>
            <a:off x="717210" y="4551355"/>
            <a:ext cx="5737673" cy="3723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997" tIns="47486" rIns="94997" bIns="47486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527" name="Google Shape;1527;p25:notes"/>
          <p:cNvSpPr txBox="1">
            <a:spLocks noGrp="1"/>
          </p:cNvSpPr>
          <p:nvPr>
            <p:ph type="sldNum" idx="12"/>
          </p:nvPr>
        </p:nvSpPr>
        <p:spPr>
          <a:xfrm>
            <a:off x="4062527" y="8982850"/>
            <a:ext cx="3107906" cy="474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997" tIns="47486" rIns="94997" bIns="47486" anchor="b" anchorCtr="0">
            <a:noAutofit/>
          </a:bodyPr>
          <a:lstStyle/>
          <a:p>
            <a:pPr defTabSz="939345">
              <a:buClr>
                <a:srgbClr val="000000"/>
              </a:buClr>
              <a:buSzPts val="1400"/>
              <a:defRPr/>
            </a:pPr>
            <a:fld id="{00000000-1234-1234-1234-123412341234}" type="slidenum">
              <a:rPr lang="en-US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defTabSz="939345">
                <a:buClr>
                  <a:srgbClr val="000000"/>
                </a:buClr>
                <a:buSzPts val="1400"/>
                <a:defRPr/>
              </a:pPr>
              <a:t>39</a:t>
            </a:fld>
            <a:endParaRPr sz="14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9273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9D966D61-2FF4-D29F-4B37-513C126542CC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defTabSz="928665">
              <a:defRPr/>
            </a:pPr>
            <a:r>
              <a:rPr lang="en-US">
                <a:solidFill>
                  <a:prstClr val="black"/>
                </a:solidFill>
                <a:latin typeface="Calibri" panose="020F0502020204030204"/>
              </a:rPr>
              <a:t>Chief Talent Officer </a:t>
            </a:r>
          </a:p>
        </p:txBody>
      </p:sp>
    </p:spTree>
    <p:extLst>
      <p:ext uri="{BB962C8B-B14F-4D97-AF65-F5344CB8AC3E}">
        <p14:creationId xmlns:p14="http://schemas.microsoft.com/office/powerpoint/2010/main" val="3657075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1638" y="695325"/>
            <a:ext cx="6180137" cy="3476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606f1c2d_30:notes"/>
          <p:cNvSpPr txBox="1">
            <a:spLocks noGrp="1"/>
          </p:cNvSpPr>
          <p:nvPr>
            <p:ph type="body" idx="1"/>
          </p:nvPr>
        </p:nvSpPr>
        <p:spPr>
          <a:xfrm>
            <a:off x="698332" y="4403124"/>
            <a:ext cx="5586654" cy="4171380"/>
          </a:xfrm>
          <a:prstGeom prst="rect">
            <a:avLst/>
          </a:prstGeom>
        </p:spPr>
        <p:txBody>
          <a:bodyPr spcFirstLastPara="1" wrap="square" lIns="92851" tIns="92851" rIns="92851" bIns="92851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10343" y="8894921"/>
            <a:ext cx="3066732" cy="468154"/>
          </a:xfrm>
          <a:prstGeom prst="rect">
            <a:avLst/>
          </a:prstGeom>
          <a:noFill/>
        </p:spPr>
        <p:txBody>
          <a:bodyPr/>
          <a:lstStyle/>
          <a:p>
            <a:fld id="{99C1554B-7203-42AC-95BC-AC890319368E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530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7513" y="701675"/>
            <a:ext cx="6242050" cy="3511550"/>
          </a:xfrm>
          <a:ln/>
        </p:spPr>
      </p:sp>
      <p:sp>
        <p:nvSpPr>
          <p:cNvPr id="530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3611" y="4447461"/>
            <a:ext cx="5189855" cy="4213384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018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10343" y="8894921"/>
            <a:ext cx="3066732" cy="468154"/>
          </a:xfrm>
          <a:prstGeom prst="rect">
            <a:avLst/>
          </a:prstGeom>
          <a:noFill/>
        </p:spPr>
        <p:txBody>
          <a:bodyPr/>
          <a:lstStyle/>
          <a:p>
            <a:fld id="{99C1554B-7203-42AC-95BC-AC890319368E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530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7513" y="701675"/>
            <a:ext cx="6242050" cy="3511550"/>
          </a:xfrm>
          <a:ln/>
        </p:spPr>
      </p:sp>
      <p:sp>
        <p:nvSpPr>
          <p:cNvPr id="530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3611" y="4447461"/>
            <a:ext cx="5189855" cy="4213384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439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19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63217" indent="-293545" eaLnBrk="0" hangingPunct="0">
              <a:defRPr sz="4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74181" indent="-234836" eaLnBrk="0" hangingPunct="0">
              <a:defRPr sz="4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43852" indent="-234836" eaLnBrk="0" hangingPunct="0">
              <a:defRPr sz="4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113525" indent="-234836" eaLnBrk="0" hangingPunct="0">
              <a:defRPr sz="4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83197" indent="-234836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3052869" indent="-234836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522542" indent="-234836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992213" indent="-234836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endParaRPr lang="en-US" sz="1200" dirty="0">
              <a:solidFill>
                <a:srgbClr val="0066CC"/>
              </a:solidFill>
              <a:latin typeface="Roboto" panose="02000000000000000000" pitchFamily="2" charset="0"/>
            </a:endParaRPr>
          </a:p>
          <a:p>
            <a:pPr eaLnBrk="1" hangingPunct="1"/>
            <a:fld id="{3EC43521-580F-A54C-B53A-0C8BFA5C6CA0}" type="slidenum">
              <a:rPr lang="en-US" sz="1200">
                <a:solidFill>
                  <a:srgbClr val="0066CC"/>
                </a:solidFill>
                <a:latin typeface="Roboto" panose="02000000000000000000" pitchFamily="2" charset="0"/>
              </a:rPr>
              <a:pPr eaLnBrk="1" hangingPunct="1"/>
              <a:t>53</a:t>
            </a:fld>
            <a:endParaRPr lang="en-US" sz="1200" dirty="0">
              <a:solidFill>
                <a:srgbClr val="0066CC"/>
              </a:solidFill>
              <a:latin typeface="Roboto" panose="02000000000000000000" pitchFamily="2" charset="0"/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7513" y="701675"/>
            <a:ext cx="6242050" cy="3511550"/>
          </a:xfrm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3611" y="4447461"/>
            <a:ext cx="5189855" cy="421338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Facilitator delivers.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The first planning document is the data collection plan: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When planning data collection, you will answer five basic questions: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What do we ask? (objectives/measures)</a:t>
            </a: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How do we ask?</a:t>
            </a: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Who do we ask?</a:t>
            </a: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When do we ask?</a:t>
            </a: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Who does the asking?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We will address these questions in more detail next week.  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Transition to next slide: the second planning document is the ROI Analysis plan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</p:txBody>
      </p:sp>
      <p:pic>
        <p:nvPicPr>
          <p:cNvPr id="133125" name="Picture 4" descr="yhn4xmzw%5b1%5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587" y="918428"/>
            <a:ext cx="406277" cy="372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68860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19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63217" indent="-293545" eaLnBrk="0" hangingPunct="0">
              <a:defRPr sz="4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74181" indent="-234836" eaLnBrk="0" hangingPunct="0">
              <a:defRPr sz="4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43852" indent="-234836" eaLnBrk="0" hangingPunct="0">
              <a:defRPr sz="4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113525" indent="-234836" eaLnBrk="0" hangingPunct="0">
              <a:defRPr sz="4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83197" indent="-234836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3052869" indent="-234836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522542" indent="-234836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992213" indent="-234836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endParaRPr lang="en-US" sz="1200" dirty="0">
              <a:solidFill>
                <a:srgbClr val="0066CC"/>
              </a:solidFill>
              <a:latin typeface="Roboto" panose="02000000000000000000" pitchFamily="2" charset="0"/>
            </a:endParaRPr>
          </a:p>
          <a:p>
            <a:pPr eaLnBrk="1" hangingPunct="1"/>
            <a:fld id="{3EC43521-580F-A54C-B53A-0C8BFA5C6CA0}" type="slidenum">
              <a:rPr lang="en-US" sz="1200">
                <a:solidFill>
                  <a:srgbClr val="0066CC"/>
                </a:solidFill>
                <a:latin typeface="Roboto" panose="02000000000000000000" pitchFamily="2" charset="0"/>
              </a:rPr>
              <a:pPr eaLnBrk="1" hangingPunct="1"/>
              <a:t>54</a:t>
            </a:fld>
            <a:endParaRPr lang="en-US" sz="1200" dirty="0">
              <a:solidFill>
                <a:srgbClr val="0066CC"/>
              </a:solidFill>
              <a:latin typeface="Roboto" panose="02000000000000000000" pitchFamily="2" charset="0"/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7513" y="701675"/>
            <a:ext cx="6242050" cy="3511550"/>
          </a:xfrm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3611" y="4447461"/>
            <a:ext cx="5189855" cy="421338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Facilitator delivers.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The first planning document is the data collection plan: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When planning data collection, you will answer five basic questions: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What do we ask? (objectives/measures)</a:t>
            </a: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How do we ask?</a:t>
            </a: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Who do we ask?</a:t>
            </a: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When do we ask?</a:t>
            </a: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Who does the asking?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We will address these questions in more detail next week.  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r>
              <a:rPr lang="en-US" dirty="0">
                <a:latin typeface="Roboto" panose="02000000000000000000" pitchFamily="2" charset="0"/>
                <a:ea typeface="MS PGothic" charset="0"/>
              </a:rPr>
              <a:t>Transition to next slide: the second planning document is the ROI Analysis plan</a:t>
            </a: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  <a:p>
            <a:pPr eaLnBrk="1" hangingPunct="1"/>
            <a:endParaRPr lang="en-US" dirty="0">
              <a:latin typeface="Roboto" panose="02000000000000000000" pitchFamily="2" charset="0"/>
              <a:ea typeface="MS PGothic" charset="0"/>
            </a:endParaRPr>
          </a:p>
        </p:txBody>
      </p:sp>
      <p:pic>
        <p:nvPicPr>
          <p:cNvPr id="133125" name="Picture 4" descr="yhn4xmzw%5b1%5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587" y="918428"/>
            <a:ext cx="406277" cy="372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09500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7708" y="4505982"/>
            <a:ext cx="5661660" cy="3686711"/>
          </a:xfrm>
          <a:prstGeom prst="rect">
            <a:avLst/>
          </a:prstGeom>
        </p:spPr>
        <p:txBody>
          <a:bodyPr lIns="93935" tIns="46967" rIns="93935" bIns="4696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8665">
              <a:defRPr/>
            </a:pPr>
            <a:fld id="{47603E93-5225-4740-812E-463B58ACD9CC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28665">
                <a:defRPr/>
              </a:pPr>
              <a:t>56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154433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33388" y="708025"/>
            <a:ext cx="6303962" cy="3546475"/>
          </a:xfrm>
          <a:ln/>
        </p:spPr>
      </p:sp>
    </p:spTree>
    <p:extLst>
      <p:ext uri="{BB962C8B-B14F-4D97-AF65-F5344CB8AC3E}">
        <p14:creationId xmlns:p14="http://schemas.microsoft.com/office/powerpoint/2010/main" val="17090792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10343" y="8894921"/>
            <a:ext cx="3066732" cy="468154"/>
          </a:xfrm>
          <a:prstGeom prst="rect">
            <a:avLst/>
          </a:prstGeom>
          <a:noFill/>
        </p:spPr>
        <p:txBody>
          <a:bodyPr/>
          <a:lstStyle/>
          <a:p>
            <a:pPr defTabSz="469672">
              <a:defRPr/>
            </a:pPr>
            <a:fld id="{99C1554B-7203-42AC-95BC-AC890319368E}" type="slidenum">
              <a:rPr lang="en-US">
                <a:solidFill>
                  <a:prstClr val="black"/>
                </a:solidFill>
                <a:latin typeface="Calibri"/>
              </a:rPr>
              <a:pPr defTabSz="469672">
                <a:defRPr/>
              </a:pPr>
              <a:t>65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0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7513" y="701675"/>
            <a:ext cx="6242050" cy="3511550"/>
          </a:xfrm>
          <a:ln/>
        </p:spPr>
      </p:sp>
      <p:sp>
        <p:nvSpPr>
          <p:cNvPr id="530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3611" y="4447461"/>
            <a:ext cx="5189855" cy="4213384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4643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10343" y="8894921"/>
            <a:ext cx="3066732" cy="468154"/>
          </a:xfrm>
          <a:prstGeom prst="rect">
            <a:avLst/>
          </a:prstGeom>
          <a:noFill/>
        </p:spPr>
        <p:txBody>
          <a:bodyPr/>
          <a:lstStyle/>
          <a:p>
            <a:fld id="{99C1554B-7203-42AC-95BC-AC890319368E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530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7513" y="701675"/>
            <a:ext cx="6242050" cy="3511550"/>
          </a:xfrm>
          <a:ln/>
        </p:spPr>
      </p:sp>
      <p:sp>
        <p:nvSpPr>
          <p:cNvPr id="530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3611" y="4447461"/>
            <a:ext cx="5189855" cy="4213384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881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47713" y="1181100"/>
            <a:ext cx="5676900" cy="3192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6" name="Google Shape;1526;p25:notes"/>
          <p:cNvSpPr txBox="1">
            <a:spLocks noGrp="1"/>
          </p:cNvSpPr>
          <p:nvPr>
            <p:ph type="body" idx="1"/>
          </p:nvPr>
        </p:nvSpPr>
        <p:spPr>
          <a:xfrm>
            <a:off x="717210" y="4551355"/>
            <a:ext cx="5737673" cy="3723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997" tIns="47486" rIns="94997" bIns="47486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527" name="Google Shape;1527;p25:notes"/>
          <p:cNvSpPr txBox="1">
            <a:spLocks noGrp="1"/>
          </p:cNvSpPr>
          <p:nvPr>
            <p:ph type="sldNum" idx="12"/>
          </p:nvPr>
        </p:nvSpPr>
        <p:spPr>
          <a:xfrm>
            <a:off x="4062527" y="8982850"/>
            <a:ext cx="3107906" cy="474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997" tIns="47486" rIns="94997" bIns="47486" anchor="b" anchorCtr="0">
            <a:noAutofit/>
          </a:bodyPr>
          <a:lstStyle/>
          <a:p>
            <a:pPr defTabSz="939345">
              <a:buClr>
                <a:srgbClr val="000000"/>
              </a:buClr>
              <a:buSzPts val="1400"/>
              <a:defRPr/>
            </a:pPr>
            <a:fld id="{00000000-1234-1234-1234-123412341234}" type="slidenum">
              <a:rPr lang="en-US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defTabSz="939345">
                <a:buClr>
                  <a:srgbClr val="000000"/>
                </a:buClr>
                <a:buSzPts val="1400"/>
                <a:defRPr/>
              </a:pPr>
              <a:t>69</a:t>
            </a:fld>
            <a:endParaRPr sz="14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88270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8F1983-BE3D-3B43-97B3-CCD134C8C7C9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313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E4830DB6-5537-3BBF-1863-730D31B31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606f1c2d_30:notes">
            <a:extLst>
              <a:ext uri="{FF2B5EF4-FFF2-40B4-BE49-F238E27FC236}">
                <a16:creationId xmlns:a16="http://schemas.microsoft.com/office/drawing/2014/main" id="{67E9E367-9D90-3AAE-C049-B4982508333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1638" y="695325"/>
            <a:ext cx="6180137" cy="3476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606f1c2d_30:notes">
            <a:extLst>
              <a:ext uri="{FF2B5EF4-FFF2-40B4-BE49-F238E27FC236}">
                <a16:creationId xmlns:a16="http://schemas.microsoft.com/office/drawing/2014/main" id="{53D92F45-98EC-283B-4112-7DDA158FAF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8332" y="4403124"/>
            <a:ext cx="5586654" cy="4171380"/>
          </a:xfrm>
          <a:prstGeom prst="rect">
            <a:avLst/>
          </a:prstGeom>
        </p:spPr>
        <p:txBody>
          <a:bodyPr spcFirstLastPara="1" wrap="square" lIns="92851" tIns="92851" rIns="92851" bIns="92851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13993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9D966D61-2FF4-D29F-4B37-513C126542CC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defTabSz="928665">
              <a:defRPr/>
            </a:pPr>
            <a:r>
              <a:rPr lang="en-US">
                <a:solidFill>
                  <a:prstClr val="black"/>
                </a:solidFill>
                <a:latin typeface="Calibri" panose="020F0502020204030204"/>
              </a:rPr>
              <a:t>Chief Talent Officer </a:t>
            </a:r>
          </a:p>
        </p:txBody>
      </p:sp>
    </p:spTree>
    <p:extLst>
      <p:ext uri="{BB962C8B-B14F-4D97-AF65-F5344CB8AC3E}">
        <p14:creationId xmlns:p14="http://schemas.microsoft.com/office/powerpoint/2010/main" val="111173472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47713" y="1181100"/>
            <a:ext cx="5676900" cy="3192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6" name="Google Shape;1526;p25:notes"/>
          <p:cNvSpPr txBox="1">
            <a:spLocks noGrp="1"/>
          </p:cNvSpPr>
          <p:nvPr>
            <p:ph type="body" idx="1"/>
          </p:nvPr>
        </p:nvSpPr>
        <p:spPr>
          <a:xfrm>
            <a:off x="717210" y="4551355"/>
            <a:ext cx="5737673" cy="3723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997" tIns="47486" rIns="94997" bIns="47486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527" name="Google Shape;1527;p25:notes"/>
          <p:cNvSpPr txBox="1">
            <a:spLocks noGrp="1"/>
          </p:cNvSpPr>
          <p:nvPr>
            <p:ph type="sldNum" idx="12"/>
          </p:nvPr>
        </p:nvSpPr>
        <p:spPr>
          <a:xfrm>
            <a:off x="4062527" y="8982850"/>
            <a:ext cx="3107906" cy="474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997" tIns="47486" rIns="94997" bIns="47486" anchor="b" anchorCtr="0">
            <a:noAutofit/>
          </a:bodyPr>
          <a:lstStyle/>
          <a:p>
            <a:pPr defTabSz="939345">
              <a:buClr>
                <a:srgbClr val="000000"/>
              </a:buClr>
              <a:buSzPts val="1400"/>
              <a:defRPr/>
            </a:pPr>
            <a:fld id="{00000000-1234-1234-1234-123412341234}" type="slidenum">
              <a:rPr lang="en-US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defTabSz="939345">
                <a:buClr>
                  <a:srgbClr val="000000"/>
                </a:buClr>
                <a:buSzPts val="1400"/>
                <a:defRPr/>
              </a:pPr>
              <a:t>77</a:t>
            </a:fld>
            <a:endParaRPr sz="14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80204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9D966D61-2FF4-D29F-4B37-513C126542CC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defTabSz="928665">
              <a:defRPr/>
            </a:pPr>
            <a:r>
              <a:rPr lang="en-US">
                <a:solidFill>
                  <a:prstClr val="black"/>
                </a:solidFill>
                <a:latin typeface="Calibri" panose="020F0502020204030204"/>
              </a:rPr>
              <a:t>Chief Talent Officer </a:t>
            </a:r>
          </a:p>
        </p:txBody>
      </p:sp>
    </p:spTree>
    <p:extLst>
      <p:ext uri="{BB962C8B-B14F-4D97-AF65-F5344CB8AC3E}">
        <p14:creationId xmlns:p14="http://schemas.microsoft.com/office/powerpoint/2010/main" val="2169096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5015" tIns="47508" rIns="95015" bIns="47508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0148">
              <a:defRPr/>
            </a:pPr>
            <a:fld id="{3EACF6C4-3787-4A4D-8BAB-55B771DA068E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50148">
                <a:defRPr/>
              </a:pPr>
              <a:t>93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188107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47713" y="1181100"/>
            <a:ext cx="5676900" cy="3192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6" name="Google Shape;1526;p25:notes"/>
          <p:cNvSpPr txBox="1">
            <a:spLocks noGrp="1"/>
          </p:cNvSpPr>
          <p:nvPr>
            <p:ph type="body" idx="1"/>
          </p:nvPr>
        </p:nvSpPr>
        <p:spPr>
          <a:xfrm>
            <a:off x="717210" y="4551355"/>
            <a:ext cx="5737673" cy="3723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997" tIns="47486" rIns="94997" bIns="47486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527" name="Google Shape;1527;p25:notes"/>
          <p:cNvSpPr txBox="1">
            <a:spLocks noGrp="1"/>
          </p:cNvSpPr>
          <p:nvPr>
            <p:ph type="sldNum" idx="12"/>
          </p:nvPr>
        </p:nvSpPr>
        <p:spPr>
          <a:xfrm>
            <a:off x="4062527" y="8982850"/>
            <a:ext cx="3107906" cy="474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997" tIns="47486" rIns="94997" bIns="47486" anchor="b" anchorCtr="0">
            <a:noAutofit/>
          </a:bodyPr>
          <a:lstStyle/>
          <a:p>
            <a:pPr defTabSz="939345">
              <a:buClr>
                <a:srgbClr val="000000"/>
              </a:buClr>
              <a:buSzPts val="1400"/>
              <a:defRPr/>
            </a:pPr>
            <a:fld id="{00000000-1234-1234-1234-123412341234}" type="slidenum">
              <a:rPr lang="en-US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defTabSz="939345">
                <a:buClr>
                  <a:srgbClr val="000000"/>
                </a:buClr>
                <a:buSzPts val="1400"/>
                <a:defRPr/>
              </a:pPr>
              <a:t>94</a:t>
            </a:fld>
            <a:endParaRPr sz="14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511123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10343" y="8894921"/>
            <a:ext cx="3066732" cy="468154"/>
          </a:xfrm>
          <a:prstGeom prst="rect">
            <a:avLst/>
          </a:prstGeom>
          <a:noFill/>
        </p:spPr>
        <p:txBody>
          <a:bodyPr/>
          <a:lstStyle/>
          <a:p>
            <a:pPr defTabSz="469672">
              <a:defRPr/>
            </a:pPr>
            <a:fld id="{99C1554B-7203-42AC-95BC-AC890319368E}" type="slidenum">
              <a:rPr lang="en-US">
                <a:solidFill>
                  <a:prstClr val="black"/>
                </a:solidFill>
                <a:latin typeface="Calibri"/>
              </a:rPr>
              <a:pPr defTabSz="469672">
                <a:defRPr/>
              </a:pPr>
              <a:t>95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0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7513" y="701675"/>
            <a:ext cx="6242050" cy="3511550"/>
          </a:xfrm>
          <a:ln/>
        </p:spPr>
      </p:sp>
      <p:sp>
        <p:nvSpPr>
          <p:cNvPr id="530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3611" y="4447461"/>
            <a:ext cx="5189855" cy="4213384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8858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9D966D61-2FF4-D29F-4B37-513C126542CC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defTabSz="928665">
              <a:defRPr/>
            </a:pPr>
            <a:r>
              <a:rPr lang="en-US">
                <a:solidFill>
                  <a:prstClr val="black"/>
                </a:solidFill>
                <a:latin typeface="Calibri" panose="020F0502020204030204"/>
              </a:rPr>
              <a:t>Chief Talent Officer </a:t>
            </a:r>
          </a:p>
        </p:txBody>
      </p:sp>
    </p:spTree>
    <p:extLst>
      <p:ext uri="{BB962C8B-B14F-4D97-AF65-F5344CB8AC3E}">
        <p14:creationId xmlns:p14="http://schemas.microsoft.com/office/powerpoint/2010/main" val="12061556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285876907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69988"/>
            <a:ext cx="5619750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6" name="Google Shape;1526;p25:notes"/>
          <p:cNvSpPr txBox="1">
            <a:spLocks noGrp="1"/>
          </p:cNvSpPr>
          <p:nvPr>
            <p:ph type="body" idx="1"/>
          </p:nvPr>
        </p:nvSpPr>
        <p:spPr>
          <a:xfrm>
            <a:off x="707708" y="4505981"/>
            <a:ext cx="5661660" cy="3686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918" tIns="46946" rIns="93918" bIns="46946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527" name="Google Shape;1527;p25:notes"/>
          <p:cNvSpPr txBox="1">
            <a:spLocks noGrp="1"/>
          </p:cNvSpPr>
          <p:nvPr>
            <p:ph type="sldNum" idx="12"/>
          </p:nvPr>
        </p:nvSpPr>
        <p:spPr>
          <a:xfrm>
            <a:off x="4008707" y="8893299"/>
            <a:ext cx="3066732" cy="469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918" tIns="46946" rIns="93918" bIns="46946" anchor="b" anchorCtr="0">
            <a:noAutofit/>
          </a:bodyPr>
          <a:lstStyle/>
          <a:p>
            <a:pPr defTabSz="928665">
              <a:buClr>
                <a:srgbClr val="000000"/>
              </a:buClr>
              <a:buSzPts val="1400"/>
              <a:defRPr/>
            </a:pPr>
            <a:fld id="{00000000-1234-1234-1234-123412341234}" type="slidenum">
              <a:rPr lang="en-US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defTabSz="928665">
                <a:buClr>
                  <a:srgbClr val="000000"/>
                </a:buClr>
                <a:buSzPts val="1400"/>
                <a:defRPr/>
              </a:pPr>
              <a:t>100</a:t>
            </a:fld>
            <a:endParaRPr sz="14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802047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10343" y="8894921"/>
            <a:ext cx="3066732" cy="468154"/>
          </a:xfrm>
          <a:prstGeom prst="rect">
            <a:avLst/>
          </a:prstGeom>
          <a:noFill/>
        </p:spPr>
        <p:txBody>
          <a:bodyPr/>
          <a:lstStyle/>
          <a:p>
            <a:pPr defTabSz="469672">
              <a:defRPr/>
            </a:pPr>
            <a:fld id="{99C1554B-7203-42AC-95BC-AC890319368E}" type="slidenum">
              <a:rPr lang="en-US">
                <a:solidFill>
                  <a:prstClr val="black"/>
                </a:solidFill>
                <a:latin typeface="Calibri"/>
              </a:rPr>
              <a:pPr defTabSz="469672">
                <a:defRPr/>
              </a:pPr>
              <a:t>101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0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7513" y="701675"/>
            <a:ext cx="6242050" cy="3511550"/>
          </a:xfrm>
          <a:ln/>
        </p:spPr>
      </p:sp>
      <p:sp>
        <p:nvSpPr>
          <p:cNvPr id="530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3611" y="4447461"/>
            <a:ext cx="5189855" cy="4213384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15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AD9EAEF9-72ED-1EEB-E75E-67295CF56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606f1c2d_30:notes">
            <a:extLst>
              <a:ext uri="{FF2B5EF4-FFF2-40B4-BE49-F238E27FC236}">
                <a16:creationId xmlns:a16="http://schemas.microsoft.com/office/drawing/2014/main" id="{531C484C-8B81-2EDA-E3F7-95B15E660D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1638" y="695325"/>
            <a:ext cx="6180137" cy="3476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606f1c2d_30:notes">
            <a:extLst>
              <a:ext uri="{FF2B5EF4-FFF2-40B4-BE49-F238E27FC236}">
                <a16:creationId xmlns:a16="http://schemas.microsoft.com/office/drawing/2014/main" id="{AC68D84A-9A13-8204-B84D-C957045367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8332" y="4403124"/>
            <a:ext cx="5586654" cy="4171380"/>
          </a:xfrm>
          <a:prstGeom prst="rect">
            <a:avLst/>
          </a:prstGeom>
        </p:spPr>
        <p:txBody>
          <a:bodyPr spcFirstLastPara="1" wrap="square" lIns="92851" tIns="92851" rIns="92851" bIns="92851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013430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69988"/>
            <a:ext cx="5619750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6" name="Google Shape;1526;p25:notes"/>
          <p:cNvSpPr txBox="1">
            <a:spLocks noGrp="1"/>
          </p:cNvSpPr>
          <p:nvPr>
            <p:ph type="body" idx="1"/>
          </p:nvPr>
        </p:nvSpPr>
        <p:spPr>
          <a:xfrm>
            <a:off x="707708" y="4505981"/>
            <a:ext cx="5661660" cy="3686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918" tIns="46946" rIns="93918" bIns="46946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527" name="Google Shape;1527;p25:notes"/>
          <p:cNvSpPr txBox="1">
            <a:spLocks noGrp="1"/>
          </p:cNvSpPr>
          <p:nvPr>
            <p:ph type="sldNum" idx="12"/>
          </p:nvPr>
        </p:nvSpPr>
        <p:spPr>
          <a:xfrm>
            <a:off x="4008707" y="8893299"/>
            <a:ext cx="3066732" cy="469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918" tIns="46946" rIns="93918" bIns="46946" anchor="b" anchorCtr="0">
            <a:noAutofit/>
          </a:bodyPr>
          <a:lstStyle/>
          <a:p>
            <a:pPr defTabSz="928665">
              <a:buClr>
                <a:srgbClr val="000000"/>
              </a:buClr>
              <a:buSzPts val="1400"/>
              <a:defRPr/>
            </a:pPr>
            <a:fld id="{00000000-1234-1234-1234-123412341234}" type="slidenum">
              <a:rPr lang="en-US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defTabSz="928665">
                <a:buClr>
                  <a:srgbClr val="000000"/>
                </a:buClr>
                <a:buSzPts val="1400"/>
                <a:defRPr/>
              </a:pPr>
              <a:t>105</a:t>
            </a:fld>
            <a:endParaRPr sz="14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663663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6130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12882" y="4446502"/>
            <a:ext cx="5712742" cy="421306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752" tIns="46375" rIns="92752" bIns="46375"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475094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10343" y="8894921"/>
            <a:ext cx="3066732" cy="468154"/>
          </a:xfrm>
          <a:prstGeom prst="rect">
            <a:avLst/>
          </a:prstGeom>
          <a:noFill/>
        </p:spPr>
        <p:txBody>
          <a:bodyPr/>
          <a:lstStyle/>
          <a:p>
            <a:pPr defTabSz="469672">
              <a:defRPr/>
            </a:pPr>
            <a:fld id="{99C1554B-7203-42AC-95BC-AC890319368E}" type="slidenum">
              <a:rPr lang="en-US">
                <a:solidFill>
                  <a:prstClr val="black"/>
                </a:solidFill>
                <a:latin typeface="Calibri"/>
              </a:rPr>
              <a:pPr defTabSz="469672">
                <a:defRPr/>
              </a:pPr>
              <a:t>107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0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7513" y="701675"/>
            <a:ext cx="6242050" cy="3511550"/>
          </a:xfrm>
          <a:ln/>
        </p:spPr>
      </p:sp>
      <p:sp>
        <p:nvSpPr>
          <p:cNvPr id="530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3611" y="4447461"/>
            <a:ext cx="5189855" cy="4213384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61532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10343" y="8894921"/>
            <a:ext cx="3066732" cy="468154"/>
          </a:xfrm>
          <a:prstGeom prst="rect">
            <a:avLst/>
          </a:prstGeom>
          <a:noFill/>
        </p:spPr>
        <p:txBody>
          <a:bodyPr/>
          <a:lstStyle/>
          <a:p>
            <a:pPr defTabSz="469672">
              <a:defRPr/>
            </a:pPr>
            <a:fld id="{99C1554B-7203-42AC-95BC-AC890319368E}" type="slidenum">
              <a:rPr lang="en-US">
                <a:solidFill>
                  <a:prstClr val="black"/>
                </a:solidFill>
                <a:latin typeface="Calibri"/>
              </a:rPr>
              <a:pPr defTabSz="469672">
                <a:defRPr/>
              </a:pPr>
              <a:t>108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0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7513" y="701675"/>
            <a:ext cx="6242050" cy="3511550"/>
          </a:xfrm>
          <a:ln/>
        </p:spPr>
      </p:sp>
      <p:sp>
        <p:nvSpPr>
          <p:cNvPr id="530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3611" y="4447461"/>
            <a:ext cx="5189855" cy="4213384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18046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10343" y="8894921"/>
            <a:ext cx="3066732" cy="468154"/>
          </a:xfrm>
          <a:prstGeom prst="rect">
            <a:avLst/>
          </a:prstGeom>
          <a:noFill/>
        </p:spPr>
        <p:txBody>
          <a:bodyPr/>
          <a:lstStyle/>
          <a:p>
            <a:pPr defTabSz="469672">
              <a:defRPr/>
            </a:pPr>
            <a:fld id="{99C1554B-7203-42AC-95BC-AC890319368E}" type="slidenum">
              <a:rPr lang="en-US">
                <a:solidFill>
                  <a:prstClr val="black"/>
                </a:solidFill>
                <a:latin typeface="Calibri"/>
              </a:rPr>
              <a:pPr defTabSz="469672">
                <a:defRPr/>
              </a:pPr>
              <a:t>109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0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7513" y="701675"/>
            <a:ext cx="6242050" cy="3511550"/>
          </a:xfrm>
          <a:ln/>
        </p:spPr>
      </p:sp>
      <p:sp>
        <p:nvSpPr>
          <p:cNvPr id="530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3611" y="4447461"/>
            <a:ext cx="5189855" cy="4213384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5760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10343" y="8894921"/>
            <a:ext cx="3066732" cy="468154"/>
          </a:xfrm>
          <a:prstGeom prst="rect">
            <a:avLst/>
          </a:prstGeom>
          <a:noFill/>
        </p:spPr>
        <p:txBody>
          <a:bodyPr/>
          <a:lstStyle/>
          <a:p>
            <a:pPr defTabSz="469672">
              <a:defRPr/>
            </a:pPr>
            <a:fld id="{99C1554B-7203-42AC-95BC-AC890319368E}" type="slidenum">
              <a:rPr lang="en-US">
                <a:solidFill>
                  <a:prstClr val="black"/>
                </a:solidFill>
                <a:latin typeface="Calibri"/>
              </a:rPr>
              <a:pPr defTabSz="469672">
                <a:defRPr/>
              </a:pPr>
              <a:t>110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0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7513" y="701675"/>
            <a:ext cx="6242050" cy="3511550"/>
          </a:xfrm>
          <a:ln/>
        </p:spPr>
      </p:sp>
      <p:sp>
        <p:nvSpPr>
          <p:cNvPr id="530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3611" y="4447461"/>
            <a:ext cx="5189855" cy="4213384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12453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10343" y="8894921"/>
            <a:ext cx="3066732" cy="468154"/>
          </a:xfrm>
          <a:prstGeom prst="rect">
            <a:avLst/>
          </a:prstGeom>
          <a:noFill/>
        </p:spPr>
        <p:txBody>
          <a:bodyPr/>
          <a:lstStyle/>
          <a:p>
            <a:pPr defTabSz="469672">
              <a:defRPr/>
            </a:pPr>
            <a:fld id="{99C1554B-7203-42AC-95BC-AC890319368E}" type="slidenum">
              <a:rPr lang="en-US">
                <a:solidFill>
                  <a:prstClr val="black"/>
                </a:solidFill>
                <a:latin typeface="Calibri"/>
              </a:rPr>
              <a:pPr defTabSz="469672">
                <a:defRPr/>
              </a:pPr>
              <a:t>111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0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7513" y="701675"/>
            <a:ext cx="6242050" cy="3511550"/>
          </a:xfrm>
          <a:ln/>
        </p:spPr>
      </p:sp>
      <p:sp>
        <p:nvSpPr>
          <p:cNvPr id="530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3611" y="4447461"/>
            <a:ext cx="5189855" cy="4213384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48678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69988"/>
            <a:ext cx="5619750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6" name="Google Shape;1526;p25:notes"/>
          <p:cNvSpPr txBox="1">
            <a:spLocks noGrp="1"/>
          </p:cNvSpPr>
          <p:nvPr>
            <p:ph type="body" idx="1"/>
          </p:nvPr>
        </p:nvSpPr>
        <p:spPr>
          <a:xfrm>
            <a:off x="707708" y="4505981"/>
            <a:ext cx="5661660" cy="3686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918" tIns="46946" rIns="93918" bIns="46946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527" name="Google Shape;1527;p25:notes"/>
          <p:cNvSpPr txBox="1">
            <a:spLocks noGrp="1"/>
          </p:cNvSpPr>
          <p:nvPr>
            <p:ph type="sldNum" idx="12"/>
          </p:nvPr>
        </p:nvSpPr>
        <p:spPr>
          <a:xfrm>
            <a:off x="4008707" y="8893299"/>
            <a:ext cx="3066732" cy="469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918" tIns="46946" rIns="93918" bIns="46946" anchor="b" anchorCtr="0">
            <a:noAutofit/>
          </a:bodyPr>
          <a:lstStyle/>
          <a:p>
            <a:pPr defTabSz="928665">
              <a:buClr>
                <a:srgbClr val="000000"/>
              </a:buClr>
              <a:buSzPts val="1400"/>
              <a:defRPr/>
            </a:pPr>
            <a:fld id="{00000000-1234-1234-1234-123412341234}" type="slidenum">
              <a:rPr lang="en-US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defTabSz="928665">
                <a:buClr>
                  <a:srgbClr val="000000"/>
                </a:buClr>
                <a:buSzPts val="1400"/>
                <a:defRPr/>
              </a:pPr>
              <a:t>113</a:t>
            </a:fld>
            <a:endParaRPr sz="14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749273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69988"/>
            <a:ext cx="5619750" cy="3160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6" name="Google Shape;1526;p25:notes"/>
          <p:cNvSpPr txBox="1">
            <a:spLocks noGrp="1"/>
          </p:cNvSpPr>
          <p:nvPr>
            <p:ph type="body" idx="1"/>
          </p:nvPr>
        </p:nvSpPr>
        <p:spPr>
          <a:xfrm>
            <a:off x="707708" y="4505981"/>
            <a:ext cx="5661660" cy="3686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918" tIns="46946" rIns="93918" bIns="46946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527" name="Google Shape;1527;p25:notes"/>
          <p:cNvSpPr txBox="1">
            <a:spLocks noGrp="1"/>
          </p:cNvSpPr>
          <p:nvPr>
            <p:ph type="sldNum" idx="12"/>
          </p:nvPr>
        </p:nvSpPr>
        <p:spPr>
          <a:xfrm>
            <a:off x="4008707" y="8893299"/>
            <a:ext cx="3066732" cy="469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918" tIns="46946" rIns="93918" bIns="46946" anchor="b" anchorCtr="0">
            <a:noAutofit/>
          </a:bodyPr>
          <a:lstStyle/>
          <a:p>
            <a:pPr defTabSz="928665">
              <a:buClr>
                <a:srgbClr val="000000"/>
              </a:buClr>
              <a:buSzPts val="1400"/>
              <a:defRPr/>
            </a:pPr>
            <a:fld id="{00000000-1234-1234-1234-123412341234}" type="slidenum">
              <a:rPr lang="en-US" sz="1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defTabSz="928665">
                <a:buClr>
                  <a:srgbClr val="000000"/>
                </a:buClr>
                <a:buSzPts val="1400"/>
                <a:defRPr/>
              </a:pPr>
              <a:t>118</a:t>
            </a:fld>
            <a:endParaRPr sz="14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09960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698500"/>
            <a:ext cx="6219825" cy="3498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2" name="Google Shape;1612;p39:notes"/>
          <p:cNvSpPr txBox="1">
            <a:spLocks noGrp="1"/>
          </p:cNvSpPr>
          <p:nvPr>
            <p:ph type="body" idx="1"/>
          </p:nvPr>
        </p:nvSpPr>
        <p:spPr>
          <a:xfrm>
            <a:off x="710453" y="4518943"/>
            <a:ext cx="5683617" cy="3697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47" tIns="47111" rIns="94247" bIns="47111" anchor="t" anchorCtr="0">
            <a:noAutofit/>
          </a:bodyPr>
          <a:lstStyle/>
          <a:p>
            <a:endParaRPr dirty="0"/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38C0F3F-51B2-4D4B-8EA7-60C3079ECAB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1965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4387A307-D76E-9D9E-16B0-7FE0978A4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606f1c2d_30:notes">
            <a:extLst>
              <a:ext uri="{FF2B5EF4-FFF2-40B4-BE49-F238E27FC236}">
                <a16:creationId xmlns:a16="http://schemas.microsoft.com/office/drawing/2014/main" id="{62074C39-361D-1292-4EF8-C9FCCBA802D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1638" y="695325"/>
            <a:ext cx="6180137" cy="3476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606f1c2d_30:notes">
            <a:extLst>
              <a:ext uri="{FF2B5EF4-FFF2-40B4-BE49-F238E27FC236}">
                <a16:creationId xmlns:a16="http://schemas.microsoft.com/office/drawing/2014/main" id="{C2D063AF-19E3-4C69-5A7A-681833014E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8332" y="4403124"/>
            <a:ext cx="5586654" cy="4171380"/>
          </a:xfrm>
          <a:prstGeom prst="rect">
            <a:avLst/>
          </a:prstGeom>
        </p:spPr>
        <p:txBody>
          <a:bodyPr spcFirstLastPara="1" wrap="square" lIns="92851" tIns="92851" rIns="92851" bIns="92851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742787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2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3267" name="Notes Placeholder 2"/>
          <p:cNvSpPr>
            <a:spLocks noGrp="1"/>
          </p:cNvSpPr>
          <p:nvPr>
            <p:ph type="body" idx="1"/>
          </p:nvPr>
        </p:nvSpPr>
        <p:spPr>
          <a:xfrm>
            <a:off x="698332" y="4374552"/>
            <a:ext cx="5586654" cy="4144312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Roboto" panose="02000000000000000000" pitchFamily="2" charset="0"/>
              <a:ea typeface="ＭＳ Ｐゴシック" pitchFamily="34" charset="-128"/>
            </a:endParaRPr>
          </a:p>
        </p:txBody>
      </p:sp>
      <p:sp>
        <p:nvSpPr>
          <p:cNvPr id="52326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955597" y="8747505"/>
            <a:ext cx="3026104" cy="460479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34394" indent="-282459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29837" indent="-225967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81772" indent="-225967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33705" indent="-225967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485640" indent="-225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37575" indent="-225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389510" indent="-225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41444" indent="-225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CED53C33-52BE-46BF-9292-212840547819}" type="slidenum">
              <a:rPr lang="en-US" smtClean="0">
                <a:latin typeface="Roboto" panose="02000000000000000000" pitchFamily="2" charset="0"/>
              </a:rPr>
              <a:pPr/>
              <a:t>132</a:t>
            </a:fld>
            <a:endParaRPr lang="en-US" dirty="0"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20012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6088" y="714375"/>
            <a:ext cx="6373812" cy="358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3935" tIns="46967" rIns="93935" bIns="46967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8665">
              <a:defRPr/>
            </a:pPr>
            <a:fld id="{C9C42038-5081-4AB5-B71F-BD3973CF81E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28665">
                <a:defRPr/>
              </a:pPr>
              <a:t>133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 defTabSz="928665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57040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549CF4FF-5F94-381C-94C8-1D50FD349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606f1c2d_30:notes">
            <a:extLst>
              <a:ext uri="{FF2B5EF4-FFF2-40B4-BE49-F238E27FC236}">
                <a16:creationId xmlns:a16="http://schemas.microsoft.com/office/drawing/2014/main" id="{77EE2404-4D33-8C1C-DF39-37061F5892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1638" y="695325"/>
            <a:ext cx="6180137" cy="3476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606f1c2d_30:notes">
            <a:extLst>
              <a:ext uri="{FF2B5EF4-FFF2-40B4-BE49-F238E27FC236}">
                <a16:creationId xmlns:a16="http://schemas.microsoft.com/office/drawing/2014/main" id="{9F5DB105-6A51-477B-4F77-0EACB00656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8332" y="4403124"/>
            <a:ext cx="5586654" cy="4171380"/>
          </a:xfrm>
          <a:prstGeom prst="rect">
            <a:avLst/>
          </a:prstGeom>
        </p:spPr>
        <p:txBody>
          <a:bodyPr spcFirstLastPara="1" wrap="square" lIns="92851" tIns="92851" rIns="92851" bIns="92851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9073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7708" y="4505982"/>
            <a:ext cx="5661660" cy="3686711"/>
          </a:xfrm>
          <a:prstGeom prst="rect">
            <a:avLst/>
          </a:prstGeom>
        </p:spPr>
        <p:txBody>
          <a:bodyPr lIns="93935" tIns="46967" rIns="93935" bIns="4696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8665">
              <a:defRPr/>
            </a:pPr>
            <a:fld id="{47603E93-5225-4740-812E-463B58ACD9CC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28665">
                <a:defRPr/>
              </a:pPr>
              <a:t>9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19571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1638" y="695325"/>
            <a:ext cx="6180137" cy="3476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5f391192_057:notes"/>
          <p:cNvSpPr txBox="1">
            <a:spLocks noGrp="1"/>
          </p:cNvSpPr>
          <p:nvPr>
            <p:ph type="body" idx="1"/>
          </p:nvPr>
        </p:nvSpPr>
        <p:spPr>
          <a:xfrm>
            <a:off x="698332" y="4403124"/>
            <a:ext cx="5586654" cy="4171380"/>
          </a:xfrm>
          <a:prstGeom prst="rect">
            <a:avLst/>
          </a:prstGeom>
        </p:spPr>
        <p:txBody>
          <a:bodyPr spcFirstLastPara="1" wrap="square" lIns="92851" tIns="92851" rIns="92851" bIns="92851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2384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4010343" y="8894921"/>
            <a:ext cx="3066732" cy="468154"/>
          </a:xfrm>
          <a:prstGeom prst="rect">
            <a:avLst/>
          </a:prstGeom>
          <a:noFill/>
        </p:spPr>
        <p:txBody>
          <a:bodyPr/>
          <a:lstStyle/>
          <a:p>
            <a:fld id="{99C1554B-7203-42AC-95BC-AC890319368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30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7513" y="701675"/>
            <a:ext cx="6242050" cy="3511550"/>
          </a:xfrm>
          <a:ln/>
        </p:spPr>
      </p:sp>
      <p:sp>
        <p:nvSpPr>
          <p:cNvPr id="530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3611" y="4447461"/>
            <a:ext cx="5189855" cy="4213384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243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Slide 1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FD8A68-5A6B-1CA3-AB06-674E289558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0421" y="99849"/>
            <a:ext cx="1219704" cy="17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031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14338" y="608518"/>
            <a:ext cx="8229600" cy="54107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14338" y="1384300"/>
            <a:ext cx="8229600" cy="3150682"/>
          </a:xfrm>
          <a:prstGeom prst="rect">
            <a:avLst/>
          </a:prstGeom>
        </p:spPr>
        <p:txBody>
          <a:bodyPr/>
          <a:lstStyle>
            <a:lvl1pPr marL="228600" indent="-228600">
              <a:buFont typeface="Arial"/>
              <a:buChar char="•"/>
              <a:defRPr baseline="0"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584010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344E-289E-3F44-8361-7183BB6EC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C2F5-212E-5B45-A347-93A76BE5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C014B-0BB9-AB42-BFE0-2646EBB39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77C5-FD63-2F4A-A9E7-11990F49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82243-4454-1541-BD06-26E87965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BE61-AA87-9E41-8D09-C7742C91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63880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39D5-155B-BB45-AE96-C07A9246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7F1D-6EAC-8D4E-9F46-8DA7EC39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B2D5C-819A-A640-986B-A9C15BFA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7C42D-CAFA-2840-964C-87B92672C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73B10-B6FB-E842-AB5B-D08555177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F0D10-4444-9F4A-8E14-8FF58AE8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7D439-D7A2-0D44-8F1E-56B49FE7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EFA1-F958-4242-85F7-0B4A464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78708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448E-B6AB-0D4E-9AE7-20A35D3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ED15-5A01-654C-81F4-083870A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2497A-356F-9A41-92A5-E2E667C3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CCD94-4A9D-4640-B870-DCB931E2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84736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C209B-89A2-F64C-9FAF-1E8EAC6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205DB-6305-1A4A-8C56-C5274DD5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102FB-94EA-B64B-BD6C-6B185883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10683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391C-924F-FB46-9FDF-69C8631F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5A22-CCAA-C54D-8FBD-1B7E6A0F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C6E7C-A4A0-2148-9B0D-75A338C86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17478-C538-4544-B5C6-EE60036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DEB99-7380-BD42-B911-F87649AA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28BE4-E49B-8840-BF3E-C6009844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42337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B58F-B4C2-4A40-96B3-C0056C5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4CA10-5886-514C-A9ED-D4EA9EA1B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677C3-470C-0C41-88A4-EB6BD7FF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5776A-ECA8-7C42-8949-42E20EE0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4102-2BA3-A44F-BCE3-8ECC4533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75D36-DB80-9E42-8971-2591AC12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9039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AC5-8296-3649-BDD3-12A0FE8B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9987-7CC6-A04E-B8DB-E5F832022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CA61-65C0-1146-8229-E609A9E8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3D0F-9130-C64B-B525-2ECD8C95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422A0-85DC-2945-A79A-91B972D0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33034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22B-1F33-C74F-A51F-96345F809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BF0-875E-9E40-A4EA-C95356229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090E3-EBCD-C246-AF01-1FCE3934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236D-DF5F-C441-BFA4-9DD34A23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24C8-E7D7-344F-B350-29FB824F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0395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nip Diagonal Corner Rectangle 13">
            <a:extLst>
              <a:ext uri="{FF2B5EF4-FFF2-40B4-BE49-F238E27FC236}">
                <a16:creationId xmlns:a16="http://schemas.microsoft.com/office/drawing/2014/main" id="{1582D042-04BE-2245-B5FF-41F263566112}"/>
              </a:ext>
            </a:extLst>
          </p:cNvPr>
          <p:cNvSpPr/>
          <p:nvPr/>
        </p:nvSpPr>
        <p:spPr>
          <a:xfrm>
            <a:off x="1" y="0"/>
            <a:ext cx="10411691" cy="5172769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atin typeface="Gotham Medium" pitchFamily="2" charset="0"/>
              <a:cs typeface="Gotham Medium" pitchFamily="2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0AB659-40AD-5442-84FA-D59159128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8709" y="1284591"/>
            <a:ext cx="5662379" cy="3263504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1500">
                <a:latin typeface="Gotham Medium" pitchFamily="2" charset="0"/>
                <a:cs typeface="Gotham Medium" pitchFamily="2" charset="0"/>
              </a:defRPr>
            </a:lvl1pPr>
            <a:lvl2pPr marL="342900" indent="0">
              <a:buFont typeface="Wingdings" pitchFamily="2" charset="2"/>
              <a:buNone/>
              <a:defRPr sz="1050">
                <a:latin typeface="Gotham Medium" pitchFamily="2" charset="0"/>
                <a:cs typeface="Gotham Medium" pitchFamily="2" charset="0"/>
              </a:defRPr>
            </a:lvl2pPr>
            <a:lvl3pPr marL="857250" indent="-171450">
              <a:buFont typeface="Wingdings" pitchFamily="2" charset="2"/>
              <a:buChar char="§"/>
              <a:defRPr sz="1050">
                <a:latin typeface="Gotham Medium" pitchFamily="2" charset="0"/>
                <a:cs typeface="Gotham Medium" pitchFamily="2" charset="0"/>
              </a:defRPr>
            </a:lvl3pPr>
            <a:lvl4pPr marL="1200150" indent="-171450">
              <a:buFont typeface="Wingdings" pitchFamily="2" charset="2"/>
              <a:buChar char="§"/>
              <a:defRPr sz="1050">
                <a:latin typeface="Gotham Medium" pitchFamily="2" charset="0"/>
                <a:cs typeface="Gotham Medium" pitchFamily="2" charset="0"/>
              </a:defRPr>
            </a:lvl4pPr>
            <a:lvl5pPr marL="1543050" indent="-171450">
              <a:buFont typeface="Wingdings" pitchFamily="2" charset="2"/>
              <a:buChar char="§"/>
              <a:defRPr sz="1050">
                <a:latin typeface="Gotham Medium" pitchFamily="2" charset="0"/>
                <a:cs typeface="Gotham Medium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20">
            <a:extLst>
              <a:ext uri="{FF2B5EF4-FFF2-40B4-BE49-F238E27FC236}">
                <a16:creationId xmlns:a16="http://schemas.microsoft.com/office/drawing/2014/main" id="{B82D354A-5C24-5A49-BD64-D62907D7EC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61498" y="1130355"/>
            <a:ext cx="1191704" cy="1191703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05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8B8433E-D220-D945-8E99-AE5F34FF4F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1693" y="208918"/>
            <a:ext cx="7886700" cy="362582"/>
          </a:xfrm>
          <a:prstGeom prst="rect">
            <a:avLst/>
          </a:prstGeom>
        </p:spPr>
        <p:txBody>
          <a:bodyPr rIns="365760" anchor="ctr">
            <a:normAutofit/>
          </a:bodyPr>
          <a:lstStyle>
            <a:lvl1pPr algn="r">
              <a:defRPr sz="210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Click to edit Master title style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80929F-6A8C-EA44-8A1D-EC0053BBE7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762" y="4163713"/>
            <a:ext cx="770980" cy="816332"/>
          </a:xfrm>
          <a:prstGeom prst="rect">
            <a:avLst/>
          </a:prstGeom>
        </p:spPr>
      </p:pic>
      <p:sp>
        <p:nvSpPr>
          <p:cNvPr id="7" name="Snip Diagonal Corner Rectangle 6">
            <a:extLst>
              <a:ext uri="{FF2B5EF4-FFF2-40B4-BE49-F238E27FC236}">
                <a16:creationId xmlns:a16="http://schemas.microsoft.com/office/drawing/2014/main" id="{3AD33CDB-1A2C-B643-B0EF-20BD3614EB01}"/>
              </a:ext>
            </a:extLst>
          </p:cNvPr>
          <p:cNvSpPr/>
          <p:nvPr userDrawn="1"/>
        </p:nvSpPr>
        <p:spPr>
          <a:xfrm>
            <a:off x="1" y="0"/>
            <a:ext cx="10411691" cy="5172769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latin typeface="Gotham Medium" pitchFamily="2" charset="0"/>
              <a:cs typeface="Gotham Medium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81575C-FF00-EF49-AF5E-75AAD9E683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762" y="4163713"/>
            <a:ext cx="770980" cy="81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132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</p:bld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A73C8-B6C7-DD42-9908-6382AB5880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38A3DA-2064-F34B-92D6-8677530474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51163-6A39-FC47-8CEE-313CC8237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259F1-4361-2A47-BEFE-860D1D136750}" type="datetime1">
              <a:rPr lang="en-US" smtClean="0"/>
              <a:t>4/16/24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90D2B-DD75-CE43-BAB6-833193B68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ACFAA-96F8-E04A-928B-08EC074F6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95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04688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8B811-E244-FF40-86BF-29E0838A2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DF7CE-EB83-0748-854D-6F8E9B738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1944E-AD2E-B741-91E1-9322B187A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F92F-52E2-9940-9FE5-251321A57574}" type="datetime1">
              <a:rPr lang="en-US" smtClean="0"/>
              <a:t>4/16/24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163780-3A10-8B4F-8E58-CC09139AA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69F432-B662-AE41-A98F-6359AD3AB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56901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0A376-A3C1-AB4D-AAD8-4ACBDA751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B9130-C111-F54A-8110-4B14023EC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7998D-F238-1546-AEB4-C935A0592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F8687-730F-3845-B09F-169C510CE91B}" type="datetime1">
              <a:rPr lang="en-US" smtClean="0"/>
              <a:t>4/16/24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33E7E-484A-3E44-A018-1CA08BFE7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EF783-EA80-4747-8C2E-B41B5318A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66548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E75E9-9F65-E74F-8578-69F791E24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4BDF1-38AD-004E-990C-0E2430B90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51C5D-2D96-2944-AD13-96EAAF16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A906B9-D7CD-604A-B873-2F21EF61C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CE6F1-75D0-7D4B-BB96-FC85CFC113C5}" type="datetime1">
              <a:rPr lang="en-US" smtClean="0"/>
              <a:t>4/16/24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CF62AF-C153-FF46-89FD-F916F4756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414689-A2C5-8A40-81E9-E630986C0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71457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A389F-A4D5-3242-BB15-8410DD793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4F7E9C-FDA3-6945-872A-55BC44C7E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6B9FCE-804C-3249-B908-4D43125E02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939CE0-53F8-844B-8D7D-CBBF41CB21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A85F87-D1E0-CD4C-82B5-DDCEC5ABA2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701B33-304E-BA4B-83D8-D41E0709D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36EF-5A1D-164A-8031-18AB93AAAABE}" type="datetime1">
              <a:rPr lang="en-US" smtClean="0"/>
              <a:t>4/16/24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F09DA7-AB93-1049-84F3-3DC4D0A15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90E095-BB07-8A42-8E98-0C8088F12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46696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E0A37-4BC2-1F4C-9A05-1D9D957C8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2848EA-4EBA-6E49-9437-FE8C71C74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45C75-D5CC-7D46-A989-9ACBB834BB66}" type="datetime1">
              <a:rPr lang="en-US" smtClean="0"/>
              <a:t>4/16/24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870303-AB8A-0E40-B94F-4F6472B5F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F49012-F4DB-6D43-B938-AC24C917B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39528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8DD79E-BA15-8647-8908-1DBB713D0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0EA4A-12B7-9747-B2ED-23715C3A1731}" type="datetime1">
              <a:rPr lang="en-US" smtClean="0"/>
              <a:t>4/16/24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9B771F-7597-CC44-82FD-510D51608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3B7DA1-C2E0-7540-95D2-36B07EA2C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72925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6A5D-B9F1-8845-9204-332C4026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2D39A-C7EE-5043-B92A-D84A94119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175B0-D36A-CB4B-B1AB-7F7B9C377E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D1F257-139A-0B47-A49B-E4E16A448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40037-63F3-C043-89E0-769316003663}" type="datetime1">
              <a:rPr lang="en-US" smtClean="0"/>
              <a:t>4/16/24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5FD772-B926-DF4D-B120-BE51130EB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564037-3875-B64A-A548-0E8238938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01697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D88CB-D1B5-864C-992E-1201A30C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6F6BDF-870D-6E46-99A3-70CDCC35BD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EEE017-E298-B34D-A789-E42013C6E7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F59A04-8B1E-8043-B152-27DC2090B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434CE-C699-8F46-A171-B8552B76A554}" type="datetime1">
              <a:rPr lang="en-US" smtClean="0"/>
              <a:t>4/16/24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24984-F5E8-D845-A020-D8F680ECC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653AD4-D150-9D40-9E0C-2485DB7B9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25026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D9BB6-BADA-6E43-BE56-5EFAA03A4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B9A1CD-F61E-7948-A572-1DF6C594BE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4BFFC6-4C7D-DC41-A209-71477D10E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5EFE-F91E-3848-9A99-C14420E9BDC1}" type="datetime1">
              <a:rPr lang="en-US" smtClean="0"/>
              <a:t>4/16/24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BFC9D-1CD1-F642-838D-AFA179669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24532C-EC20-E94C-B4FD-9E902C3B4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40699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DB6737-B5E9-5345-A030-6D6B3CEA0C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6F7FCA-861C-A446-96D9-445C16967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B077F0-743F-8846-AC3C-E9DA8A405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2E3F-FE25-4D40-AC5C-55AA63E22236}" type="datetime1">
              <a:rPr lang="en-US" smtClean="0"/>
              <a:t>4/16/24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3FCA2-FB6A-2F40-8203-B1DB6F2EE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7A473-D5BE-944F-8645-0EED3D590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799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14865" y="608518"/>
            <a:ext cx="8229600" cy="54107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14338" y="1384300"/>
            <a:ext cx="8229600" cy="31506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body copy text</a:t>
            </a:r>
          </a:p>
        </p:txBody>
      </p:sp>
    </p:spTree>
    <p:extLst>
      <p:ext uri="{BB962C8B-B14F-4D97-AF65-F5344CB8AC3E}">
        <p14:creationId xmlns:p14="http://schemas.microsoft.com/office/powerpoint/2010/main" val="1818006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TD_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75" y="49573"/>
            <a:ext cx="347865" cy="22509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14865" y="608518"/>
            <a:ext cx="8229600" cy="54107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14338" y="1384300"/>
            <a:ext cx="8229600" cy="44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 baseline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Click to edit list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4338" y="1828800"/>
            <a:ext cx="8229600" cy="1092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14865" y="3073400"/>
            <a:ext cx="8229600" cy="44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 baseline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Click to edit list title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14865" y="3517900"/>
            <a:ext cx="8229600" cy="1092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B14F29E-56EF-0940-BA66-E98564C7A0CC}"/>
              </a:ext>
            </a:extLst>
          </p:cNvPr>
          <p:cNvSpPr txBox="1">
            <a:spLocks/>
          </p:cNvSpPr>
          <p:nvPr userDrawn="1"/>
        </p:nvSpPr>
        <p:spPr>
          <a:xfrm>
            <a:off x="1341565" y="57595"/>
            <a:ext cx="6460870" cy="2090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484C7F-8D97-BA07-7484-680BFE3656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0421" y="99849"/>
            <a:ext cx="1219704" cy="17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07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TD_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75" y="49573"/>
            <a:ext cx="347865" cy="22509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14865" y="608518"/>
            <a:ext cx="8229600" cy="54107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14338" y="1384300"/>
            <a:ext cx="8229600" cy="44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 baseline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Click to edit list title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4338" y="1828800"/>
            <a:ext cx="8229600" cy="1092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14338" y="3022600"/>
            <a:ext cx="8229600" cy="1485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0F324D9-2A93-4946-BCBE-8771AB4029FB}"/>
              </a:ext>
            </a:extLst>
          </p:cNvPr>
          <p:cNvSpPr txBox="1">
            <a:spLocks/>
          </p:cNvSpPr>
          <p:nvPr userDrawn="1"/>
        </p:nvSpPr>
        <p:spPr>
          <a:xfrm>
            <a:off x="1341565" y="57595"/>
            <a:ext cx="6460870" cy="2090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357707-0F90-E0E3-777F-70ABB8C65F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0421" y="99849"/>
            <a:ext cx="1219704" cy="17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226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14865" y="608518"/>
            <a:ext cx="8229600" cy="54107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14338" y="1384300"/>
            <a:ext cx="4056062" cy="3263900"/>
          </a:xfrm>
          <a:prstGeom prst="rect">
            <a:avLst/>
          </a:prstGeom>
        </p:spPr>
        <p:txBody>
          <a:bodyPr/>
          <a:lstStyle>
            <a:lvl1pPr marL="228600" indent="-228600">
              <a:buFont typeface="Arial"/>
              <a:buChar char="•"/>
              <a:defRPr baseline="0"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88403" y="1384300"/>
            <a:ext cx="4056062" cy="3263900"/>
          </a:xfrm>
          <a:prstGeom prst="rect">
            <a:avLst/>
          </a:prstGeom>
        </p:spPr>
        <p:txBody>
          <a:bodyPr/>
          <a:lstStyle>
            <a:lvl1pPr marL="228600" indent="-228600">
              <a:buFont typeface="Arial"/>
              <a:buChar char="•"/>
              <a:defRPr baseline="0"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09607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7">
    <p:bg>
      <p:bgPr>
        <a:blipFill dpi="0" rotWithShape="1">
          <a:blip r:embed="rId2" cstate="email">
            <a:alphaModFix amt="4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14338" y="608518"/>
            <a:ext cx="8229600" cy="54107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14338" y="1384300"/>
            <a:ext cx="8229600" cy="193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body copy text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14338" y="3479800"/>
            <a:ext cx="8229600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 baseline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Click to edit call to action text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0A1D4CF-B8E3-3943-A69F-C9A2105A574E}"/>
              </a:ext>
            </a:extLst>
          </p:cNvPr>
          <p:cNvSpPr txBox="1">
            <a:spLocks/>
          </p:cNvSpPr>
          <p:nvPr userDrawn="1"/>
        </p:nvSpPr>
        <p:spPr>
          <a:xfrm>
            <a:off x="1341565" y="57595"/>
            <a:ext cx="6460870" cy="2090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" b="0" i="0" dirty="0" err="1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Measring</a:t>
            </a:r>
            <a:r>
              <a:rPr lang="en-US" sz="1000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B5F916-7197-62C0-10DE-AFC57C2092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0421" y="99849"/>
            <a:ext cx="1219704" cy="17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1480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Diagra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14865" y="608518"/>
            <a:ext cx="8229600" cy="54107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sz="quarter" idx="10"/>
          </p:nvPr>
        </p:nvSpPr>
        <p:spPr>
          <a:xfrm>
            <a:off x="414338" y="1485900"/>
            <a:ext cx="8229600" cy="3314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30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 Slide PW Ic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14865" y="608518"/>
            <a:ext cx="8229600" cy="54107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2AAF467-B940-BF4C-B969-B3DE4F4C22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4865" y="1897063"/>
            <a:ext cx="6772804" cy="685270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write out instructions and goals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C426FA7E-6C46-904B-A5C3-6C78D930BAB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4865" y="2582863"/>
            <a:ext cx="6772275" cy="2370137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Instruction A</a:t>
            </a:r>
          </a:p>
          <a:p>
            <a:pPr lvl="0"/>
            <a:r>
              <a:rPr lang="en-US" dirty="0"/>
              <a:t>Instruction B</a:t>
            </a:r>
          </a:p>
          <a:p>
            <a:pPr lvl="0"/>
            <a:r>
              <a:rPr lang="en-US" dirty="0"/>
              <a:t>Instruction C</a:t>
            </a:r>
          </a:p>
          <a:p>
            <a:pPr lvl="0"/>
            <a:endParaRPr lang="en-US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67868FAA-B8CD-4447-B4C6-7D45C59781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4865" y="1377420"/>
            <a:ext cx="8246004" cy="51858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 i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235458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524002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b="1" i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activity title</a:t>
            </a:r>
          </a:p>
        </p:txBody>
      </p:sp>
    </p:spTree>
    <p:extLst>
      <p:ext uri="{BB962C8B-B14F-4D97-AF65-F5344CB8AC3E}">
        <p14:creationId xmlns:p14="http://schemas.microsoft.com/office/powerpoint/2010/main" val="22944896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3807" y="608518"/>
            <a:ext cx="8315325" cy="54107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413807" y="1280827"/>
            <a:ext cx="4121052" cy="2743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800"/>
              </a:lnSpc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Picture Placeholder 29"/>
          <p:cNvSpPr>
            <a:spLocks noGrp="1"/>
          </p:cNvSpPr>
          <p:nvPr>
            <p:ph type="pic" sz="quarter" idx="11"/>
          </p:nvPr>
        </p:nvSpPr>
        <p:spPr>
          <a:xfrm>
            <a:off x="4957572" y="1331385"/>
            <a:ext cx="4186427" cy="26246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n>
                  <a:noFill/>
                </a:ln>
                <a:solidFill>
                  <a:srgbClr val="000000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287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Slide 2">
    <p:bg>
      <p:bgPr>
        <a:blipFill dpi="0" rotWithShape="1">
          <a:blip r:embed="rId2">
            <a:alphaModFix amt="39843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769857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Your Peers">
    <p:bg>
      <p:bgPr>
        <a:blipFill dpi="0" rotWithShape="1">
          <a:blip r:embed="rId2" cstate="email">
            <a:alphaModFix amt="4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TD_LOGO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75" y="49573"/>
            <a:ext cx="347865" cy="225090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3807" y="608518"/>
            <a:ext cx="8315325" cy="54107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413807" y="1280827"/>
            <a:ext cx="4121052" cy="2743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800"/>
              </a:lnSpc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Picture Placeholder 29"/>
          <p:cNvSpPr>
            <a:spLocks noGrp="1"/>
          </p:cNvSpPr>
          <p:nvPr>
            <p:ph type="pic" sz="quarter" idx="11"/>
          </p:nvPr>
        </p:nvSpPr>
        <p:spPr>
          <a:xfrm>
            <a:off x="4957572" y="1331385"/>
            <a:ext cx="4186427" cy="26246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n>
                  <a:noFill/>
                </a:ln>
                <a:solidFill>
                  <a:srgbClr val="00000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4A89F66-E6D1-5F4E-9546-BF742B074967}"/>
              </a:ext>
            </a:extLst>
          </p:cNvPr>
          <p:cNvSpPr txBox="1">
            <a:spLocks/>
          </p:cNvSpPr>
          <p:nvPr userDrawn="1"/>
        </p:nvSpPr>
        <p:spPr>
          <a:xfrm>
            <a:off x="1341565" y="57595"/>
            <a:ext cx="6460870" cy="2090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855A84-9A75-A083-83E9-B86E5756BC9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0421" y="99849"/>
            <a:ext cx="1219704" cy="17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6023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1">
    <p:bg>
      <p:bgPr>
        <a:blipFill dpi="0" rotWithShape="1">
          <a:blip r:embed="rId2" cstate="email">
            <a:alphaModFix amt="4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1838224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2">
    <p:bg>
      <p:bgPr>
        <a:blipFill dpi="0" rotWithShape="1">
          <a:blip r:embed="rId2">
            <a:alphaModFix amt="31815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3146139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4">
    <p:bg>
      <p:bgPr>
        <a:blipFill dpi="0" rotWithShape="1">
          <a:blip r:embed="rId2" cstate="email">
            <a:alphaModFix amt="4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3069846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5">
    <p:bg>
      <p:bgPr>
        <a:blipFill dpi="0" rotWithShape="1">
          <a:blip r:embed="rId2" cstate="email">
            <a:alphaModFix amt="4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42062921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7">
    <p:bg>
      <p:bgPr>
        <a:blipFill dpi="0" rotWithShape="1">
          <a:blip r:embed="rId2" cstate="email">
            <a:alphaModFix amt="4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3759112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/ Divider Slide 8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dirty="0"/>
              <a:t>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1737656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22222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1025" y="-11025"/>
            <a:ext cx="9144000" cy="5143500"/>
          </a:xfrm>
          <a:prstGeom prst="rect">
            <a:avLst/>
          </a:prstGeom>
          <a:solidFill>
            <a:srgbClr val="222222">
              <a:alpha val="64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086350" y="-38100"/>
            <a:ext cx="4114800" cy="5219700"/>
          </a:xfrm>
          <a:custGeom>
            <a:avLst/>
            <a:gdLst/>
            <a:ahLst/>
            <a:cxnLst/>
            <a:rect l="l" t="t" r="r" b="b"/>
            <a:pathLst>
              <a:path w="164592" h="208788" extrusionOk="0">
                <a:moveTo>
                  <a:pt x="0" y="1524"/>
                </a:moveTo>
                <a:lnTo>
                  <a:pt x="107442" y="208788"/>
                </a:lnTo>
                <a:lnTo>
                  <a:pt x="164592" y="208788"/>
                </a:lnTo>
                <a:lnTo>
                  <a:pt x="164592" y="0"/>
                </a:lnTo>
                <a:close/>
              </a:path>
            </a:pathLst>
          </a:custGeom>
          <a:solidFill>
            <a:srgbClr val="820E2E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Google Shape;12;p2"/>
          <p:cNvSpPr/>
          <p:nvPr/>
        </p:nvSpPr>
        <p:spPr>
          <a:xfrm flipH="1">
            <a:off x="-418950" y="4394400"/>
            <a:ext cx="8172300" cy="749100"/>
          </a:xfrm>
          <a:prstGeom prst="parallelogram">
            <a:avLst>
              <a:gd name="adj" fmla="val 51542"/>
            </a:avLst>
          </a:prstGeom>
          <a:solidFill>
            <a:srgbClr val="FFFFFF">
              <a:alpha val="17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3" name="Google Shape;13;p2"/>
          <p:cNvSpPr/>
          <p:nvPr/>
        </p:nvSpPr>
        <p:spPr>
          <a:xfrm flipH="1">
            <a:off x="1028475" y="4166400"/>
            <a:ext cx="8369700" cy="228000"/>
          </a:xfrm>
          <a:prstGeom prst="parallelogram">
            <a:avLst>
              <a:gd name="adj" fmla="val 515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1028475" y="0"/>
            <a:ext cx="5238600" cy="402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9840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chemeClr val="accen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5086350" y="-38100"/>
            <a:ext cx="4114800" cy="5219700"/>
          </a:xfrm>
          <a:custGeom>
            <a:avLst/>
            <a:gdLst/>
            <a:ahLst/>
            <a:cxnLst/>
            <a:rect l="l" t="t" r="r" b="b"/>
            <a:pathLst>
              <a:path w="164592" h="208788" extrusionOk="0">
                <a:moveTo>
                  <a:pt x="0" y="1524"/>
                </a:moveTo>
                <a:lnTo>
                  <a:pt x="107442" y="208788"/>
                </a:lnTo>
                <a:lnTo>
                  <a:pt x="164592" y="208788"/>
                </a:lnTo>
                <a:lnTo>
                  <a:pt x="164592" y="0"/>
                </a:lnTo>
                <a:close/>
              </a:path>
            </a:pathLst>
          </a:custGeom>
          <a:solidFill>
            <a:srgbClr val="820E2E">
              <a:alpha val="17690"/>
            </a:srgbClr>
          </a:solidFill>
          <a:ln>
            <a:noFill/>
          </a:ln>
        </p:spPr>
      </p:sp>
      <p:sp>
        <p:nvSpPr>
          <p:cNvPr id="17" name="Google Shape;17;p3"/>
          <p:cNvSpPr/>
          <p:nvPr/>
        </p:nvSpPr>
        <p:spPr>
          <a:xfrm flipH="1">
            <a:off x="-418950" y="4394400"/>
            <a:ext cx="8172300" cy="749100"/>
          </a:xfrm>
          <a:prstGeom prst="parallelogram">
            <a:avLst>
              <a:gd name="adj" fmla="val 515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8" name="Google Shape;18;p3"/>
          <p:cNvSpPr/>
          <p:nvPr/>
        </p:nvSpPr>
        <p:spPr>
          <a:xfrm flipH="1">
            <a:off x="1028475" y="4166400"/>
            <a:ext cx="8369700" cy="2280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ctrTitle"/>
          </p:nvPr>
        </p:nvSpPr>
        <p:spPr>
          <a:xfrm>
            <a:off x="1028475" y="2345350"/>
            <a:ext cx="52200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1028475" y="3449650"/>
            <a:ext cx="5220000" cy="5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163173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-44050" y="-38100"/>
            <a:ext cx="4139800" cy="5192625"/>
          </a:xfrm>
          <a:custGeom>
            <a:avLst/>
            <a:gdLst/>
            <a:ahLst/>
            <a:cxnLst/>
            <a:rect l="l" t="t" r="r" b="b"/>
            <a:pathLst>
              <a:path w="165592" h="207705" extrusionOk="0">
                <a:moveTo>
                  <a:pt x="165592" y="207264"/>
                </a:moveTo>
                <a:lnTo>
                  <a:pt x="58150" y="0"/>
                </a:lnTo>
                <a:lnTo>
                  <a:pt x="0" y="643"/>
                </a:lnTo>
                <a:lnTo>
                  <a:pt x="881" y="20770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23" name="Google Shape;23;p4"/>
          <p:cNvSpPr/>
          <p:nvPr/>
        </p:nvSpPr>
        <p:spPr>
          <a:xfrm flipH="1">
            <a:off x="-647600" y="-14750"/>
            <a:ext cx="2481900" cy="7491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990375" y="1021950"/>
            <a:ext cx="7343100" cy="337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457200" rtl="0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ts val="3600"/>
              <a:buFont typeface="Arial" panose="020B0604020202020204" pitchFamily="34" charset="0"/>
              <a:buChar char="•"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914400" lvl="1" indent="-457200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2pPr>
            <a:lvl3pPr marL="1371600" lvl="2" indent="-457200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3pPr>
            <a:lvl4pPr marL="1828800" lvl="3" indent="-457200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4pPr>
            <a:lvl5pPr marL="2286000" lvl="4" indent="-457200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5pPr>
            <a:lvl6pPr marL="2743200" lvl="5" indent="-457200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6pPr>
            <a:lvl7pPr marL="3200400" lvl="6" indent="-457200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7pPr>
            <a:lvl8pPr marL="3657600" lvl="7" indent="-457200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8pPr>
            <a:lvl9pPr marL="4114800" lvl="8" indent="-45720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Google Shape;25;p4"/>
          <p:cNvSpPr txBox="1"/>
          <p:nvPr/>
        </p:nvSpPr>
        <p:spPr>
          <a:xfrm>
            <a:off x="-121150" y="-271850"/>
            <a:ext cx="19557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0" dirty="0">
                <a:solidFill>
                  <a:srgbClr val="FFFFFF"/>
                </a:solidFill>
                <a:latin typeface="Calibri" panose="020F0502020204030204" pitchFamily="34" charset="0"/>
                <a:ea typeface="Dosis"/>
                <a:cs typeface="Calibri" panose="020F0502020204030204" pitchFamily="34" charset="0"/>
                <a:sym typeface="Dosis"/>
              </a:rPr>
              <a:t>“</a:t>
            </a:r>
            <a:endParaRPr sz="15000" dirty="0">
              <a:solidFill>
                <a:srgbClr val="FFFFFF"/>
              </a:solidFill>
              <a:latin typeface="Calibri" panose="020F0502020204030204" pitchFamily="34" charset="0"/>
              <a:ea typeface="Dosis"/>
              <a:cs typeface="Calibri" panose="020F0502020204030204" pitchFamily="34" charset="0"/>
              <a:sym typeface="Dosis"/>
            </a:endParaRPr>
          </a:p>
        </p:txBody>
      </p:sp>
      <p:sp>
        <p:nvSpPr>
          <p:cNvPr id="26" name="Google Shape;26;p4"/>
          <p:cNvSpPr/>
          <p:nvPr/>
        </p:nvSpPr>
        <p:spPr>
          <a:xfrm flipH="1">
            <a:off x="1440947" y="-14750"/>
            <a:ext cx="745800" cy="749100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Google Shape;27;p4"/>
          <p:cNvSpPr/>
          <p:nvPr/>
        </p:nvSpPr>
        <p:spPr>
          <a:xfrm flipH="1">
            <a:off x="6957299" y="4394650"/>
            <a:ext cx="2643900" cy="749100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28;p4"/>
          <p:cNvSpPr txBox="1"/>
          <p:nvPr/>
        </p:nvSpPr>
        <p:spPr>
          <a:xfrm>
            <a:off x="6957475" y="4137550"/>
            <a:ext cx="21864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0">
                <a:solidFill>
                  <a:srgbClr val="FFFFFF"/>
                </a:solidFill>
                <a:latin typeface="Calibri" panose="020F0502020204030204" pitchFamily="34" charset="0"/>
                <a:ea typeface="Dosis"/>
                <a:cs typeface="Calibri" panose="020F0502020204030204" pitchFamily="34" charset="0"/>
                <a:sym typeface="Dosis"/>
              </a:rPr>
              <a:t>”</a:t>
            </a:r>
            <a:endParaRPr sz="15000">
              <a:solidFill>
                <a:srgbClr val="FFFFFF"/>
              </a:solidFill>
              <a:latin typeface="Calibri" panose="020F0502020204030204" pitchFamily="34" charset="0"/>
              <a:ea typeface="Dosis"/>
              <a:cs typeface="Calibri" panose="020F0502020204030204" pitchFamily="34" charset="0"/>
              <a:sym typeface="Dosis"/>
            </a:endParaRPr>
          </a:p>
        </p:txBody>
      </p:sp>
      <p:sp>
        <p:nvSpPr>
          <p:cNvPr id="29" name="Google Shape;29;p4"/>
          <p:cNvSpPr/>
          <p:nvPr/>
        </p:nvSpPr>
        <p:spPr>
          <a:xfrm flipH="1">
            <a:off x="6626547" y="4394650"/>
            <a:ext cx="745800" cy="7491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272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Slide 3"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6DE405-77D6-57CB-926A-AFC57EFEF4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0421" y="99849"/>
            <a:ext cx="1219704" cy="17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757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6"/>
          <p:cNvGrpSpPr/>
          <p:nvPr/>
        </p:nvGrpSpPr>
        <p:grpSpPr>
          <a:xfrm>
            <a:off x="-903537" y="-38100"/>
            <a:ext cx="10524355" cy="5214650"/>
            <a:chOff x="-903537" y="-38100"/>
            <a:chExt cx="10524355" cy="5214650"/>
          </a:xfrm>
        </p:grpSpPr>
        <p:sp>
          <p:nvSpPr>
            <p:cNvPr id="43" name="Google Shape;43;p6"/>
            <p:cNvSpPr/>
            <p:nvPr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44" name="Google Shape;44;p6"/>
            <p:cNvSpPr/>
            <p:nvPr/>
          </p:nvSpPr>
          <p:spPr>
            <a:xfrm flipH="1">
              <a:off x="-903537" y="-17561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tx1"/>
                </a:buClr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5" name="Google Shape;45;p6"/>
            <p:cNvSpPr/>
            <p:nvPr/>
          </p:nvSpPr>
          <p:spPr>
            <a:xfrm flipH="1">
              <a:off x="472134" y="-9525"/>
              <a:ext cx="518400" cy="749100"/>
            </a:xfrm>
            <a:prstGeom prst="parallelogram">
              <a:avLst>
                <a:gd name="adj" fmla="val 75009"/>
              </a:avLst>
            </a:prstGeom>
            <a:solidFill>
              <a:srgbClr val="820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tx1"/>
                </a:buClr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6" name="Google Shape;46;p6"/>
            <p:cNvSpPr/>
            <p:nvPr/>
          </p:nvSpPr>
          <p:spPr>
            <a:xfrm flipH="1">
              <a:off x="742953" y="272850"/>
              <a:ext cx="7505700" cy="749100"/>
            </a:xfrm>
            <a:prstGeom prst="parallelogram">
              <a:avLst>
                <a:gd name="adj" fmla="val 51542"/>
              </a:avLst>
            </a:pr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tx1"/>
                </a:buClr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7" name="Google Shape;47;p6"/>
            <p:cNvSpPr/>
            <p:nvPr/>
          </p:nvSpPr>
          <p:spPr>
            <a:xfrm flipH="1">
              <a:off x="7861618" y="272850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rgbClr val="820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tx1"/>
                </a:buClr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8" name="Google Shape;48;p6"/>
            <p:cNvSpPr/>
            <p:nvPr/>
          </p:nvSpPr>
          <p:spPr>
            <a:xfrm flipH="1">
              <a:off x="-414938" y="4787153"/>
              <a:ext cx="9775013" cy="366697"/>
            </a:xfrm>
            <a:prstGeom prst="parallelogram">
              <a:avLst>
                <a:gd name="adj" fmla="val 51542"/>
              </a:avLst>
            </a:prstGeom>
            <a:solidFill>
              <a:srgbClr val="820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tx1"/>
                </a:buClr>
                <a:buNone/>
              </a:pPr>
              <a:endParaRPr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49" name="Google Shape;49;p6"/>
          <p:cNvSpPr txBox="1">
            <a:spLocks noGrp="1"/>
          </p:cNvSpPr>
          <p:nvPr>
            <p:ph type="title"/>
          </p:nvPr>
        </p:nvSpPr>
        <p:spPr>
          <a:xfrm>
            <a:off x="1101386" y="272850"/>
            <a:ext cx="75744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2400"/>
              <a:buNone/>
              <a:defRPr sz="3600" b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50" name="Google Shape;50;p6"/>
          <p:cNvSpPr txBox="1">
            <a:spLocks noGrp="1"/>
          </p:cNvSpPr>
          <p:nvPr>
            <p:ph type="body" idx="1"/>
          </p:nvPr>
        </p:nvSpPr>
        <p:spPr>
          <a:xfrm>
            <a:off x="1101375" y="1311550"/>
            <a:ext cx="3681900" cy="3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ts val="2600"/>
              <a:buFont typeface="Arial" panose="020B0604020202020204" pitchFamily="34" charset="0"/>
              <a:buChar char="•"/>
              <a:defRPr sz="2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Google Shape;51;p6"/>
          <p:cNvSpPr txBox="1">
            <a:spLocks noGrp="1"/>
          </p:cNvSpPr>
          <p:nvPr>
            <p:ph type="body" idx="2"/>
          </p:nvPr>
        </p:nvSpPr>
        <p:spPr>
          <a:xfrm>
            <a:off x="5004949" y="1311550"/>
            <a:ext cx="3681900" cy="3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ts val="2600"/>
              <a:buFont typeface="Arial" panose="020B0604020202020204" pitchFamily="34" charset="0"/>
              <a:buChar char="•"/>
              <a:defRPr sz="2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Google Shape;52;p6"/>
          <p:cNvSpPr txBox="1">
            <a:spLocks noGrp="1"/>
          </p:cNvSpPr>
          <p:nvPr>
            <p:ph type="sldNum" idx="12"/>
          </p:nvPr>
        </p:nvSpPr>
        <p:spPr>
          <a:xfrm>
            <a:off x="8537140" y="4399666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Clr>
                <a:schemeClr val="tx1"/>
              </a:buClr>
              <a:buNone/>
              <a:defRPr sz="1050" b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220059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7"/>
          <p:cNvGrpSpPr/>
          <p:nvPr/>
        </p:nvGrpSpPr>
        <p:grpSpPr>
          <a:xfrm>
            <a:off x="-903537" y="-38100"/>
            <a:ext cx="10524355" cy="5214650"/>
            <a:chOff x="-903537" y="-38100"/>
            <a:chExt cx="10524355" cy="5214650"/>
          </a:xfrm>
        </p:grpSpPr>
        <p:sp>
          <p:nvSpPr>
            <p:cNvPr id="55" name="Google Shape;55;p7"/>
            <p:cNvSpPr/>
            <p:nvPr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56" name="Google Shape;56;p7"/>
            <p:cNvSpPr/>
            <p:nvPr/>
          </p:nvSpPr>
          <p:spPr>
            <a:xfrm flipH="1">
              <a:off x="-903537" y="-17561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7"/>
            <p:cNvSpPr/>
            <p:nvPr/>
          </p:nvSpPr>
          <p:spPr>
            <a:xfrm flipH="1">
              <a:off x="472134" y="-9525"/>
              <a:ext cx="518400" cy="749100"/>
            </a:xfrm>
            <a:prstGeom prst="parallelogram">
              <a:avLst>
                <a:gd name="adj" fmla="val 75009"/>
              </a:avLst>
            </a:prstGeom>
            <a:solidFill>
              <a:srgbClr val="820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7"/>
            <p:cNvSpPr/>
            <p:nvPr/>
          </p:nvSpPr>
          <p:spPr>
            <a:xfrm flipH="1">
              <a:off x="742953" y="272850"/>
              <a:ext cx="75057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7"/>
            <p:cNvSpPr/>
            <p:nvPr/>
          </p:nvSpPr>
          <p:spPr>
            <a:xfrm flipH="1">
              <a:off x="7861618" y="272850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rgbClr val="820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7"/>
            <p:cNvSpPr/>
            <p:nvPr/>
          </p:nvSpPr>
          <p:spPr>
            <a:xfrm flipH="1">
              <a:off x="990375" y="4925850"/>
              <a:ext cx="8369700" cy="228000"/>
            </a:xfrm>
            <a:prstGeom prst="parallelogram">
              <a:avLst>
                <a:gd name="adj" fmla="val 51542"/>
              </a:avLst>
            </a:prstGeom>
            <a:solidFill>
              <a:srgbClr val="820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" name="Google Shape;61;p7"/>
          <p:cNvSpPr txBox="1">
            <a:spLocks noGrp="1"/>
          </p:cNvSpPr>
          <p:nvPr>
            <p:ph type="title"/>
          </p:nvPr>
        </p:nvSpPr>
        <p:spPr>
          <a:xfrm>
            <a:off x="1104900" y="276075"/>
            <a:ext cx="67245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body" idx="1"/>
          </p:nvPr>
        </p:nvSpPr>
        <p:spPr>
          <a:xfrm>
            <a:off x="1104900" y="1224350"/>
            <a:ext cx="2423100" cy="354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▸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2"/>
          </p:nvPr>
        </p:nvSpPr>
        <p:spPr>
          <a:xfrm>
            <a:off x="3652189" y="1224350"/>
            <a:ext cx="2423100" cy="354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▸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Google Shape;64;p7"/>
          <p:cNvSpPr txBox="1">
            <a:spLocks noGrp="1"/>
          </p:cNvSpPr>
          <p:nvPr>
            <p:ph type="body" idx="3"/>
          </p:nvPr>
        </p:nvSpPr>
        <p:spPr>
          <a:xfrm>
            <a:off x="6199478" y="1224350"/>
            <a:ext cx="2423100" cy="354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▸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Google Shape;48;p6">
            <a:extLst>
              <a:ext uri="{FF2B5EF4-FFF2-40B4-BE49-F238E27FC236}">
                <a16:creationId xmlns:a16="http://schemas.microsoft.com/office/drawing/2014/main" id="{4E70667C-B33C-FC9D-5339-736D035EBD7B}"/>
              </a:ext>
            </a:extLst>
          </p:cNvPr>
          <p:cNvSpPr/>
          <p:nvPr userDrawn="1"/>
        </p:nvSpPr>
        <p:spPr>
          <a:xfrm flipH="1">
            <a:off x="-414938" y="4787153"/>
            <a:ext cx="9775013" cy="366697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Google Shape;52;p6">
            <a:extLst>
              <a:ext uri="{FF2B5EF4-FFF2-40B4-BE49-F238E27FC236}">
                <a16:creationId xmlns:a16="http://schemas.microsoft.com/office/drawing/2014/main" id="{25943F0F-89B6-F858-329E-24E1B42A9EBB}"/>
              </a:ext>
            </a:extLst>
          </p:cNvPr>
          <p:cNvSpPr txBox="1">
            <a:spLocks/>
          </p:cNvSpPr>
          <p:nvPr userDrawn="1"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‹#›</a:t>
            </a:fld>
            <a:endParaRPr lang="en" b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7381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8"/>
          <p:cNvGrpSpPr/>
          <p:nvPr/>
        </p:nvGrpSpPr>
        <p:grpSpPr>
          <a:xfrm>
            <a:off x="-903537" y="-38100"/>
            <a:ext cx="10524355" cy="5214650"/>
            <a:chOff x="-903537" y="-38100"/>
            <a:chExt cx="10524355" cy="5214650"/>
          </a:xfrm>
        </p:grpSpPr>
        <p:sp>
          <p:nvSpPr>
            <p:cNvPr id="68" name="Google Shape;68;p8"/>
            <p:cNvSpPr/>
            <p:nvPr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69" name="Google Shape;69;p8"/>
            <p:cNvSpPr/>
            <p:nvPr/>
          </p:nvSpPr>
          <p:spPr>
            <a:xfrm flipH="1">
              <a:off x="-903537" y="-17561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8"/>
            <p:cNvSpPr/>
            <p:nvPr/>
          </p:nvSpPr>
          <p:spPr>
            <a:xfrm flipH="1">
              <a:off x="472134" y="-9525"/>
              <a:ext cx="518400" cy="749100"/>
            </a:xfrm>
            <a:prstGeom prst="parallelogram">
              <a:avLst>
                <a:gd name="adj" fmla="val 75009"/>
              </a:avLst>
            </a:prstGeom>
            <a:solidFill>
              <a:srgbClr val="820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8"/>
            <p:cNvSpPr/>
            <p:nvPr/>
          </p:nvSpPr>
          <p:spPr>
            <a:xfrm flipH="1">
              <a:off x="742953" y="272850"/>
              <a:ext cx="75057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flipH="1">
              <a:off x="7861618" y="272850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rgbClr val="820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flipH="1">
              <a:off x="990375" y="4925850"/>
              <a:ext cx="8369700" cy="228000"/>
            </a:xfrm>
            <a:prstGeom prst="parallelogram">
              <a:avLst>
                <a:gd name="adj" fmla="val 51542"/>
              </a:avLst>
            </a:prstGeom>
            <a:solidFill>
              <a:srgbClr val="820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" name="Google Shape;74;p8"/>
          <p:cNvSpPr txBox="1">
            <a:spLocks noGrp="1"/>
          </p:cNvSpPr>
          <p:nvPr>
            <p:ph type="title"/>
          </p:nvPr>
        </p:nvSpPr>
        <p:spPr>
          <a:xfrm>
            <a:off x="1104900" y="276075"/>
            <a:ext cx="67245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" name="Google Shape;48;p6">
            <a:extLst>
              <a:ext uri="{FF2B5EF4-FFF2-40B4-BE49-F238E27FC236}">
                <a16:creationId xmlns:a16="http://schemas.microsoft.com/office/drawing/2014/main" id="{9F361459-36A0-122F-364B-C081C9D680D6}"/>
              </a:ext>
            </a:extLst>
          </p:cNvPr>
          <p:cNvSpPr/>
          <p:nvPr userDrawn="1"/>
        </p:nvSpPr>
        <p:spPr>
          <a:xfrm flipH="1">
            <a:off x="-414938" y="4787153"/>
            <a:ext cx="9775013" cy="366697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Google Shape;52;p6">
            <a:extLst>
              <a:ext uri="{FF2B5EF4-FFF2-40B4-BE49-F238E27FC236}">
                <a16:creationId xmlns:a16="http://schemas.microsoft.com/office/drawing/2014/main" id="{C4F5B0A1-91D5-C372-C025-94DE7DE1CDC0}"/>
              </a:ext>
            </a:extLst>
          </p:cNvPr>
          <p:cNvSpPr txBox="1">
            <a:spLocks/>
          </p:cNvSpPr>
          <p:nvPr userDrawn="1"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‹#›</a:t>
            </a:fld>
            <a:endParaRPr lang="en" sz="1050" b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477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Image background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9"/>
          <p:cNvSpPr/>
          <p:nvPr/>
        </p:nvSpPr>
        <p:spPr>
          <a:xfrm>
            <a:off x="-55075" y="-38100"/>
            <a:ext cx="3312625" cy="5214650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FFFFF">
              <a:alpha val="17690"/>
            </a:srgbClr>
          </a:solidFill>
          <a:ln>
            <a:noFill/>
          </a:ln>
        </p:spPr>
      </p:sp>
      <p:sp>
        <p:nvSpPr>
          <p:cNvPr id="78" name="Google Shape;78;p9"/>
          <p:cNvSpPr/>
          <p:nvPr/>
        </p:nvSpPr>
        <p:spPr>
          <a:xfrm flipH="1">
            <a:off x="-903537" y="-17561"/>
            <a:ext cx="1759200" cy="7491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9"/>
          <p:cNvSpPr/>
          <p:nvPr/>
        </p:nvSpPr>
        <p:spPr>
          <a:xfrm flipH="1">
            <a:off x="472134" y="-9525"/>
            <a:ext cx="518400" cy="749100"/>
          </a:xfrm>
          <a:prstGeom prst="parallelogram">
            <a:avLst>
              <a:gd name="adj" fmla="val 75009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9"/>
          <p:cNvSpPr/>
          <p:nvPr/>
        </p:nvSpPr>
        <p:spPr>
          <a:xfrm flipH="1">
            <a:off x="742953" y="272850"/>
            <a:ext cx="7505700" cy="749100"/>
          </a:xfrm>
          <a:prstGeom prst="parallelogram">
            <a:avLst>
              <a:gd name="adj" fmla="val 51542"/>
            </a:avLst>
          </a:prstGeom>
          <a:solidFill>
            <a:srgbClr val="222222">
              <a:alpha val="64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9"/>
          <p:cNvSpPr/>
          <p:nvPr/>
        </p:nvSpPr>
        <p:spPr>
          <a:xfrm flipH="1">
            <a:off x="7861618" y="272850"/>
            <a:ext cx="1759200" cy="749100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9"/>
          <p:cNvSpPr/>
          <p:nvPr/>
        </p:nvSpPr>
        <p:spPr>
          <a:xfrm flipH="1">
            <a:off x="990375" y="4925850"/>
            <a:ext cx="8369700" cy="228000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9"/>
          <p:cNvSpPr txBox="1">
            <a:spLocks noGrp="1"/>
          </p:cNvSpPr>
          <p:nvPr>
            <p:ph type="title"/>
          </p:nvPr>
        </p:nvSpPr>
        <p:spPr>
          <a:xfrm>
            <a:off x="1104900" y="276075"/>
            <a:ext cx="67245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" name="Google Shape;48;p6">
            <a:extLst>
              <a:ext uri="{FF2B5EF4-FFF2-40B4-BE49-F238E27FC236}">
                <a16:creationId xmlns:a16="http://schemas.microsoft.com/office/drawing/2014/main" id="{B2BAF704-C06D-9F1A-7B32-1BC01289BED1}"/>
              </a:ext>
            </a:extLst>
          </p:cNvPr>
          <p:cNvSpPr/>
          <p:nvPr userDrawn="1"/>
        </p:nvSpPr>
        <p:spPr>
          <a:xfrm flipH="1">
            <a:off x="-414938" y="4787153"/>
            <a:ext cx="9775013" cy="366697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Google Shape;52;p6">
            <a:extLst>
              <a:ext uri="{FF2B5EF4-FFF2-40B4-BE49-F238E27FC236}">
                <a16:creationId xmlns:a16="http://schemas.microsoft.com/office/drawing/2014/main" id="{D2D13301-8E46-1136-9ADC-7A8E861357BD}"/>
              </a:ext>
            </a:extLst>
          </p:cNvPr>
          <p:cNvSpPr txBox="1">
            <a:spLocks/>
          </p:cNvSpPr>
          <p:nvPr userDrawn="1"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‹#›</a:t>
            </a:fld>
            <a:endParaRPr lang="en" b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090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/>
          <p:nvPr/>
        </p:nvSpPr>
        <p:spPr>
          <a:xfrm>
            <a:off x="-55075" y="-38100"/>
            <a:ext cx="3312625" cy="5214650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87" name="Google Shape;87;p10"/>
          <p:cNvSpPr/>
          <p:nvPr/>
        </p:nvSpPr>
        <p:spPr>
          <a:xfrm flipH="1">
            <a:off x="742953" y="4406300"/>
            <a:ext cx="7505700" cy="7491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0"/>
          <p:cNvSpPr/>
          <p:nvPr/>
        </p:nvSpPr>
        <p:spPr>
          <a:xfrm flipH="1">
            <a:off x="7861618" y="4406300"/>
            <a:ext cx="1759200" cy="749100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0"/>
          <p:cNvSpPr/>
          <p:nvPr userDrawn="1"/>
        </p:nvSpPr>
        <p:spPr>
          <a:xfrm flipH="1">
            <a:off x="-903537" y="-17561"/>
            <a:ext cx="1759200" cy="7491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0"/>
          <p:cNvSpPr/>
          <p:nvPr/>
        </p:nvSpPr>
        <p:spPr>
          <a:xfrm flipH="1">
            <a:off x="472134" y="-9525"/>
            <a:ext cx="518400" cy="749100"/>
          </a:xfrm>
          <a:prstGeom prst="parallelogram">
            <a:avLst>
              <a:gd name="adj" fmla="val 75009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0"/>
          <p:cNvSpPr txBox="1">
            <a:spLocks noGrp="1"/>
          </p:cNvSpPr>
          <p:nvPr>
            <p:ph type="body" idx="1"/>
          </p:nvPr>
        </p:nvSpPr>
        <p:spPr>
          <a:xfrm>
            <a:off x="1123950" y="4406300"/>
            <a:ext cx="67374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Google Shape;52;p6">
            <a:extLst>
              <a:ext uri="{FF2B5EF4-FFF2-40B4-BE49-F238E27FC236}">
                <a16:creationId xmlns:a16="http://schemas.microsoft.com/office/drawing/2014/main" id="{29B23C82-F4B1-712C-83F7-D1385FE7C380}"/>
              </a:ext>
            </a:extLst>
          </p:cNvPr>
          <p:cNvSpPr txBox="1">
            <a:spLocks/>
          </p:cNvSpPr>
          <p:nvPr userDrawn="1"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/>
              <a:pPr/>
              <a:t>‹#›</a:t>
            </a:fld>
            <a:endParaRPr lang="en" b="0" dirty="0"/>
          </a:p>
        </p:txBody>
      </p:sp>
    </p:spTree>
    <p:extLst>
      <p:ext uri="{BB962C8B-B14F-4D97-AF65-F5344CB8AC3E}">
        <p14:creationId xmlns:p14="http://schemas.microsoft.com/office/powerpoint/2010/main" val="2374451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1"/>
          <p:cNvSpPr/>
          <p:nvPr/>
        </p:nvSpPr>
        <p:spPr>
          <a:xfrm>
            <a:off x="-55075" y="-38100"/>
            <a:ext cx="3312625" cy="5214650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95" name="Google Shape;95;p11"/>
          <p:cNvSpPr/>
          <p:nvPr/>
        </p:nvSpPr>
        <p:spPr>
          <a:xfrm flipH="1">
            <a:off x="-903537" y="-17561"/>
            <a:ext cx="1759200" cy="7491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1"/>
          <p:cNvSpPr/>
          <p:nvPr/>
        </p:nvSpPr>
        <p:spPr>
          <a:xfrm flipH="1">
            <a:off x="472134" y="-9525"/>
            <a:ext cx="518400" cy="749100"/>
          </a:xfrm>
          <a:prstGeom prst="parallelogram">
            <a:avLst>
              <a:gd name="adj" fmla="val 75009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1"/>
          <p:cNvSpPr/>
          <p:nvPr/>
        </p:nvSpPr>
        <p:spPr>
          <a:xfrm flipH="1">
            <a:off x="990375" y="4925850"/>
            <a:ext cx="8369700" cy="228000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48;p6">
            <a:extLst>
              <a:ext uri="{FF2B5EF4-FFF2-40B4-BE49-F238E27FC236}">
                <a16:creationId xmlns:a16="http://schemas.microsoft.com/office/drawing/2014/main" id="{AB08BA55-E629-975C-B38B-62593AF88FBF}"/>
              </a:ext>
            </a:extLst>
          </p:cNvPr>
          <p:cNvSpPr/>
          <p:nvPr userDrawn="1"/>
        </p:nvSpPr>
        <p:spPr>
          <a:xfrm flipH="1">
            <a:off x="-414938" y="4787153"/>
            <a:ext cx="9775013" cy="366697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0673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inverted">
  <p:cSld name="Blank inverted">
    <p:bg>
      <p:bgPr>
        <a:solidFill>
          <a:schemeClr val="dk1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2"/>
          <p:cNvSpPr/>
          <p:nvPr userDrawn="1"/>
        </p:nvSpPr>
        <p:spPr>
          <a:xfrm>
            <a:off x="-55075" y="-38100"/>
            <a:ext cx="3312625" cy="5214650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01" name="Google Shape;101;p12"/>
          <p:cNvSpPr/>
          <p:nvPr/>
        </p:nvSpPr>
        <p:spPr>
          <a:xfrm flipH="1">
            <a:off x="-903537" y="-17561"/>
            <a:ext cx="1759200" cy="749100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2"/>
          <p:cNvSpPr/>
          <p:nvPr/>
        </p:nvSpPr>
        <p:spPr>
          <a:xfrm flipH="1">
            <a:off x="472134" y="-9525"/>
            <a:ext cx="518400" cy="749100"/>
          </a:xfrm>
          <a:prstGeom prst="parallelogram">
            <a:avLst>
              <a:gd name="adj" fmla="val 7500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2"/>
          <p:cNvSpPr/>
          <p:nvPr/>
        </p:nvSpPr>
        <p:spPr>
          <a:xfrm flipH="1">
            <a:off x="-223298" y="4956586"/>
            <a:ext cx="9590596" cy="228000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4561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chemeClr val="accen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5086350" y="-38100"/>
            <a:ext cx="4114800" cy="5219700"/>
          </a:xfrm>
          <a:custGeom>
            <a:avLst/>
            <a:gdLst/>
            <a:ahLst/>
            <a:cxnLst/>
            <a:rect l="l" t="t" r="r" b="b"/>
            <a:pathLst>
              <a:path w="164592" h="208788" extrusionOk="0">
                <a:moveTo>
                  <a:pt x="0" y="1524"/>
                </a:moveTo>
                <a:lnTo>
                  <a:pt x="107442" y="208788"/>
                </a:lnTo>
                <a:lnTo>
                  <a:pt x="164592" y="208788"/>
                </a:lnTo>
                <a:lnTo>
                  <a:pt x="164592" y="0"/>
                </a:lnTo>
                <a:close/>
              </a:path>
            </a:pathLst>
          </a:custGeom>
          <a:solidFill>
            <a:srgbClr val="820E2E">
              <a:alpha val="17690"/>
            </a:srgbClr>
          </a:solidFill>
          <a:ln>
            <a:noFill/>
          </a:ln>
        </p:spPr>
      </p:sp>
      <p:sp>
        <p:nvSpPr>
          <p:cNvPr id="17" name="Google Shape;17;p3"/>
          <p:cNvSpPr/>
          <p:nvPr/>
        </p:nvSpPr>
        <p:spPr>
          <a:xfrm flipH="1">
            <a:off x="-418950" y="4394400"/>
            <a:ext cx="8172300" cy="749100"/>
          </a:xfrm>
          <a:prstGeom prst="parallelogram">
            <a:avLst>
              <a:gd name="adj" fmla="val 515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8" name="Google Shape;18;p3"/>
          <p:cNvSpPr/>
          <p:nvPr/>
        </p:nvSpPr>
        <p:spPr>
          <a:xfrm flipH="1">
            <a:off x="1028475" y="4166400"/>
            <a:ext cx="8369700" cy="2280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ctrTitle"/>
          </p:nvPr>
        </p:nvSpPr>
        <p:spPr>
          <a:xfrm>
            <a:off x="1028475" y="2345350"/>
            <a:ext cx="52200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1028475" y="3449650"/>
            <a:ext cx="5220000" cy="5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3568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-44050" y="-38100"/>
            <a:ext cx="4139800" cy="5192625"/>
          </a:xfrm>
          <a:custGeom>
            <a:avLst/>
            <a:gdLst/>
            <a:ahLst/>
            <a:cxnLst/>
            <a:rect l="l" t="t" r="r" b="b"/>
            <a:pathLst>
              <a:path w="165592" h="207705" extrusionOk="0">
                <a:moveTo>
                  <a:pt x="165592" y="207264"/>
                </a:moveTo>
                <a:lnTo>
                  <a:pt x="58150" y="0"/>
                </a:lnTo>
                <a:lnTo>
                  <a:pt x="0" y="643"/>
                </a:lnTo>
                <a:lnTo>
                  <a:pt x="881" y="20770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23" name="Google Shape;23;p4"/>
          <p:cNvSpPr/>
          <p:nvPr/>
        </p:nvSpPr>
        <p:spPr>
          <a:xfrm flipH="1">
            <a:off x="-647600" y="-14750"/>
            <a:ext cx="2481900" cy="7491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990375" y="1021950"/>
            <a:ext cx="7343100" cy="337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457200" rtl="0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ts val="3600"/>
              <a:buChar char="▸"/>
              <a:defRPr sz="360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914400" lvl="1" indent="-457200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2pPr>
            <a:lvl3pPr marL="1371600" lvl="2" indent="-457200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3pPr>
            <a:lvl4pPr marL="1828800" lvl="3" indent="-457200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4pPr>
            <a:lvl5pPr marL="2286000" lvl="4" indent="-457200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5pPr>
            <a:lvl6pPr marL="2743200" lvl="5" indent="-457200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6pPr>
            <a:lvl7pPr marL="3200400" lvl="6" indent="-457200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7pPr>
            <a:lvl8pPr marL="3657600" lvl="7" indent="-457200" rtl="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8pPr>
            <a:lvl9pPr marL="4114800" lvl="8" indent="-457200">
              <a:spcBef>
                <a:spcPts val="0"/>
              </a:spcBef>
              <a:spcAft>
                <a:spcPts val="0"/>
              </a:spcAft>
              <a:buSzPts val="3600"/>
              <a:buChar char="▹"/>
              <a:defRPr sz="3600" i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Google Shape;25;p4"/>
          <p:cNvSpPr txBox="1"/>
          <p:nvPr/>
        </p:nvSpPr>
        <p:spPr>
          <a:xfrm>
            <a:off x="-121150" y="-271850"/>
            <a:ext cx="19557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0" dirty="0">
                <a:solidFill>
                  <a:srgbClr val="FFFFFF"/>
                </a:solidFill>
                <a:latin typeface="Calibri" panose="020F0502020204030204" pitchFamily="34" charset="0"/>
                <a:ea typeface="Dosis"/>
                <a:cs typeface="Calibri" panose="020F0502020204030204" pitchFamily="34" charset="0"/>
                <a:sym typeface="Dosis"/>
              </a:rPr>
              <a:t>“</a:t>
            </a:r>
            <a:endParaRPr sz="15000" dirty="0">
              <a:solidFill>
                <a:srgbClr val="FFFFFF"/>
              </a:solidFill>
              <a:latin typeface="Calibri" panose="020F0502020204030204" pitchFamily="34" charset="0"/>
              <a:ea typeface="Dosis"/>
              <a:cs typeface="Calibri" panose="020F0502020204030204" pitchFamily="34" charset="0"/>
              <a:sym typeface="Dosis"/>
            </a:endParaRPr>
          </a:p>
        </p:txBody>
      </p:sp>
      <p:sp>
        <p:nvSpPr>
          <p:cNvPr id="26" name="Google Shape;26;p4"/>
          <p:cNvSpPr/>
          <p:nvPr/>
        </p:nvSpPr>
        <p:spPr>
          <a:xfrm flipH="1">
            <a:off x="1440947" y="-14750"/>
            <a:ext cx="745800" cy="749100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Google Shape;27;p4"/>
          <p:cNvSpPr/>
          <p:nvPr/>
        </p:nvSpPr>
        <p:spPr>
          <a:xfrm flipH="1">
            <a:off x="6957299" y="4394650"/>
            <a:ext cx="2643900" cy="749100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28;p4"/>
          <p:cNvSpPr txBox="1"/>
          <p:nvPr/>
        </p:nvSpPr>
        <p:spPr>
          <a:xfrm>
            <a:off x="6957475" y="4137550"/>
            <a:ext cx="21864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0">
                <a:solidFill>
                  <a:srgbClr val="FFFFFF"/>
                </a:solidFill>
                <a:latin typeface="Calibri" panose="020F0502020204030204" pitchFamily="34" charset="0"/>
                <a:ea typeface="Dosis"/>
                <a:cs typeface="Calibri" panose="020F0502020204030204" pitchFamily="34" charset="0"/>
                <a:sym typeface="Dosis"/>
              </a:rPr>
              <a:t>”</a:t>
            </a:r>
            <a:endParaRPr sz="15000">
              <a:solidFill>
                <a:srgbClr val="FFFFFF"/>
              </a:solidFill>
              <a:latin typeface="Calibri" panose="020F0502020204030204" pitchFamily="34" charset="0"/>
              <a:ea typeface="Dosis"/>
              <a:cs typeface="Calibri" panose="020F0502020204030204" pitchFamily="34" charset="0"/>
              <a:sym typeface="Dosis"/>
            </a:endParaRPr>
          </a:p>
        </p:txBody>
      </p:sp>
      <p:sp>
        <p:nvSpPr>
          <p:cNvPr id="29" name="Google Shape;29;p4"/>
          <p:cNvSpPr/>
          <p:nvPr/>
        </p:nvSpPr>
        <p:spPr>
          <a:xfrm flipH="1">
            <a:off x="6626547" y="4394650"/>
            <a:ext cx="745800" cy="7491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3445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5"/>
          <p:cNvGrpSpPr/>
          <p:nvPr/>
        </p:nvGrpSpPr>
        <p:grpSpPr>
          <a:xfrm>
            <a:off x="-903537" y="-38100"/>
            <a:ext cx="10524355" cy="5214650"/>
            <a:chOff x="-903537" y="-38100"/>
            <a:chExt cx="10524355" cy="5214650"/>
          </a:xfrm>
        </p:grpSpPr>
        <p:sp>
          <p:nvSpPr>
            <p:cNvPr id="32" name="Google Shape;32;p5"/>
            <p:cNvSpPr/>
            <p:nvPr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3" name="Google Shape;33;p5"/>
            <p:cNvSpPr/>
            <p:nvPr/>
          </p:nvSpPr>
          <p:spPr>
            <a:xfrm flipH="1">
              <a:off x="-903537" y="-17561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" name="Google Shape;34;p5"/>
            <p:cNvSpPr/>
            <p:nvPr/>
          </p:nvSpPr>
          <p:spPr>
            <a:xfrm flipH="1">
              <a:off x="472134" y="-9525"/>
              <a:ext cx="518400" cy="749100"/>
            </a:xfrm>
            <a:prstGeom prst="parallelogram">
              <a:avLst>
                <a:gd name="adj" fmla="val 75009"/>
              </a:avLst>
            </a:prstGeom>
            <a:solidFill>
              <a:srgbClr val="820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Google Shape;35;p5"/>
            <p:cNvSpPr/>
            <p:nvPr/>
          </p:nvSpPr>
          <p:spPr>
            <a:xfrm flipH="1">
              <a:off x="742953" y="272850"/>
              <a:ext cx="75057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Google Shape;36;p5"/>
            <p:cNvSpPr/>
            <p:nvPr/>
          </p:nvSpPr>
          <p:spPr>
            <a:xfrm flipH="1">
              <a:off x="7861618" y="272850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rgbClr val="820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Google Shape;37;p5"/>
            <p:cNvSpPr/>
            <p:nvPr/>
          </p:nvSpPr>
          <p:spPr>
            <a:xfrm flipH="1">
              <a:off x="990375" y="4925850"/>
              <a:ext cx="8369700" cy="228000"/>
            </a:xfrm>
            <a:prstGeom prst="parallelogram">
              <a:avLst>
                <a:gd name="adj" fmla="val 51542"/>
              </a:avLst>
            </a:prstGeom>
            <a:solidFill>
              <a:srgbClr val="820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1104900" y="276075"/>
            <a:ext cx="67245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1"/>
          </p:nvPr>
        </p:nvSpPr>
        <p:spPr>
          <a:xfrm>
            <a:off x="1104900" y="1277625"/>
            <a:ext cx="7581900" cy="364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ts val="3000"/>
              <a:buChar char="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▹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▹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▹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Google Shape;48;p6">
            <a:extLst>
              <a:ext uri="{FF2B5EF4-FFF2-40B4-BE49-F238E27FC236}">
                <a16:creationId xmlns:a16="http://schemas.microsoft.com/office/drawing/2014/main" id="{599EFE70-CACF-AAB1-62A2-023AF6AA0F2B}"/>
              </a:ext>
            </a:extLst>
          </p:cNvPr>
          <p:cNvSpPr/>
          <p:nvPr userDrawn="1"/>
        </p:nvSpPr>
        <p:spPr>
          <a:xfrm flipH="1">
            <a:off x="-414938" y="4787153"/>
            <a:ext cx="9775013" cy="366697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7330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Slide 4">
    <p:bg>
      <p:bgPr>
        <a:blipFill dpi="0" rotWithShape="1">
          <a:blip r:embed="rId2" cstate="email">
            <a:alphaModFix amt="4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2370234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6"/>
          <p:cNvGrpSpPr/>
          <p:nvPr/>
        </p:nvGrpSpPr>
        <p:grpSpPr>
          <a:xfrm>
            <a:off x="-903537" y="-38100"/>
            <a:ext cx="10524355" cy="5214650"/>
            <a:chOff x="-903537" y="-38100"/>
            <a:chExt cx="10524355" cy="5214650"/>
          </a:xfrm>
        </p:grpSpPr>
        <p:sp>
          <p:nvSpPr>
            <p:cNvPr id="43" name="Google Shape;43;p6"/>
            <p:cNvSpPr/>
            <p:nvPr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44" name="Google Shape;44;p6"/>
            <p:cNvSpPr/>
            <p:nvPr/>
          </p:nvSpPr>
          <p:spPr>
            <a:xfrm flipH="1">
              <a:off x="-903537" y="-17561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tx1"/>
                </a:buClr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5" name="Google Shape;45;p6"/>
            <p:cNvSpPr/>
            <p:nvPr/>
          </p:nvSpPr>
          <p:spPr>
            <a:xfrm flipH="1">
              <a:off x="472134" y="-9525"/>
              <a:ext cx="518400" cy="749100"/>
            </a:xfrm>
            <a:prstGeom prst="parallelogram">
              <a:avLst>
                <a:gd name="adj" fmla="val 75009"/>
              </a:avLst>
            </a:prstGeom>
            <a:solidFill>
              <a:srgbClr val="820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tx1"/>
                </a:buClr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6" name="Google Shape;46;p6"/>
            <p:cNvSpPr/>
            <p:nvPr/>
          </p:nvSpPr>
          <p:spPr>
            <a:xfrm flipH="1">
              <a:off x="742953" y="272850"/>
              <a:ext cx="75057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tx1"/>
                </a:buClr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7" name="Google Shape;47;p6"/>
            <p:cNvSpPr/>
            <p:nvPr/>
          </p:nvSpPr>
          <p:spPr>
            <a:xfrm flipH="1">
              <a:off x="7861618" y="272850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rgbClr val="820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tx1"/>
                </a:buClr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8" name="Google Shape;48;p6"/>
            <p:cNvSpPr/>
            <p:nvPr/>
          </p:nvSpPr>
          <p:spPr>
            <a:xfrm flipH="1">
              <a:off x="-414938" y="4787153"/>
              <a:ext cx="9775013" cy="366697"/>
            </a:xfrm>
            <a:prstGeom prst="parallelogram">
              <a:avLst>
                <a:gd name="adj" fmla="val 51542"/>
              </a:avLst>
            </a:prstGeom>
            <a:solidFill>
              <a:srgbClr val="820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tx1"/>
                </a:buClr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9" name="Google Shape;49;p6"/>
          <p:cNvSpPr txBox="1">
            <a:spLocks noGrp="1"/>
          </p:cNvSpPr>
          <p:nvPr>
            <p:ph type="title"/>
          </p:nvPr>
        </p:nvSpPr>
        <p:spPr>
          <a:xfrm>
            <a:off x="1101386" y="272850"/>
            <a:ext cx="75744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2400"/>
              <a:buNone/>
              <a:defRPr sz="24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50" name="Google Shape;50;p6"/>
          <p:cNvSpPr txBox="1">
            <a:spLocks noGrp="1"/>
          </p:cNvSpPr>
          <p:nvPr>
            <p:ph type="body" idx="1"/>
          </p:nvPr>
        </p:nvSpPr>
        <p:spPr>
          <a:xfrm>
            <a:off x="1101375" y="1311550"/>
            <a:ext cx="3681900" cy="3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ts val="2600"/>
              <a:buChar char="▸"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Google Shape;51;p6"/>
          <p:cNvSpPr txBox="1">
            <a:spLocks noGrp="1"/>
          </p:cNvSpPr>
          <p:nvPr>
            <p:ph type="body" idx="2"/>
          </p:nvPr>
        </p:nvSpPr>
        <p:spPr>
          <a:xfrm>
            <a:off x="5004949" y="1311550"/>
            <a:ext cx="3681900" cy="3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ts val="2600"/>
              <a:buChar char="▸"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Google Shape;52;p6"/>
          <p:cNvSpPr txBox="1">
            <a:spLocks noGrp="1"/>
          </p:cNvSpPr>
          <p:nvPr>
            <p:ph type="sldNum" idx="12"/>
          </p:nvPr>
        </p:nvSpPr>
        <p:spPr>
          <a:xfrm>
            <a:off x="8537140" y="4399666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Clr>
                <a:schemeClr val="tx1"/>
              </a:buClr>
              <a:buNone/>
              <a:defRPr sz="105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195746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7"/>
          <p:cNvGrpSpPr/>
          <p:nvPr/>
        </p:nvGrpSpPr>
        <p:grpSpPr>
          <a:xfrm>
            <a:off x="-903537" y="-38100"/>
            <a:ext cx="10524355" cy="5214650"/>
            <a:chOff x="-903537" y="-38100"/>
            <a:chExt cx="10524355" cy="5214650"/>
          </a:xfrm>
        </p:grpSpPr>
        <p:sp>
          <p:nvSpPr>
            <p:cNvPr id="55" name="Google Shape;55;p7"/>
            <p:cNvSpPr/>
            <p:nvPr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56" name="Google Shape;56;p7"/>
            <p:cNvSpPr/>
            <p:nvPr/>
          </p:nvSpPr>
          <p:spPr>
            <a:xfrm flipH="1">
              <a:off x="-903537" y="-17561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7"/>
            <p:cNvSpPr/>
            <p:nvPr/>
          </p:nvSpPr>
          <p:spPr>
            <a:xfrm flipH="1">
              <a:off x="472134" y="-9525"/>
              <a:ext cx="518400" cy="749100"/>
            </a:xfrm>
            <a:prstGeom prst="parallelogram">
              <a:avLst>
                <a:gd name="adj" fmla="val 75009"/>
              </a:avLst>
            </a:prstGeom>
            <a:solidFill>
              <a:srgbClr val="820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7"/>
            <p:cNvSpPr/>
            <p:nvPr/>
          </p:nvSpPr>
          <p:spPr>
            <a:xfrm flipH="1">
              <a:off x="742953" y="272850"/>
              <a:ext cx="75057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7"/>
            <p:cNvSpPr/>
            <p:nvPr/>
          </p:nvSpPr>
          <p:spPr>
            <a:xfrm flipH="1">
              <a:off x="7861618" y="272850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rgbClr val="820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7"/>
            <p:cNvSpPr/>
            <p:nvPr/>
          </p:nvSpPr>
          <p:spPr>
            <a:xfrm flipH="1">
              <a:off x="990375" y="4925850"/>
              <a:ext cx="8369700" cy="228000"/>
            </a:xfrm>
            <a:prstGeom prst="parallelogram">
              <a:avLst>
                <a:gd name="adj" fmla="val 51542"/>
              </a:avLst>
            </a:prstGeom>
            <a:solidFill>
              <a:srgbClr val="820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" name="Google Shape;61;p7"/>
          <p:cNvSpPr txBox="1">
            <a:spLocks noGrp="1"/>
          </p:cNvSpPr>
          <p:nvPr>
            <p:ph type="title"/>
          </p:nvPr>
        </p:nvSpPr>
        <p:spPr>
          <a:xfrm>
            <a:off x="1104900" y="276075"/>
            <a:ext cx="67245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body" idx="1"/>
          </p:nvPr>
        </p:nvSpPr>
        <p:spPr>
          <a:xfrm>
            <a:off x="1104900" y="1224350"/>
            <a:ext cx="2423100" cy="354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▸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2"/>
          </p:nvPr>
        </p:nvSpPr>
        <p:spPr>
          <a:xfrm>
            <a:off x="3652189" y="1224350"/>
            <a:ext cx="2423100" cy="354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▸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Google Shape;64;p7"/>
          <p:cNvSpPr txBox="1">
            <a:spLocks noGrp="1"/>
          </p:cNvSpPr>
          <p:nvPr>
            <p:ph type="body" idx="3"/>
          </p:nvPr>
        </p:nvSpPr>
        <p:spPr>
          <a:xfrm>
            <a:off x="6199478" y="1224350"/>
            <a:ext cx="2423100" cy="354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▸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▹"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Google Shape;48;p6">
            <a:extLst>
              <a:ext uri="{FF2B5EF4-FFF2-40B4-BE49-F238E27FC236}">
                <a16:creationId xmlns:a16="http://schemas.microsoft.com/office/drawing/2014/main" id="{4E70667C-B33C-FC9D-5339-736D035EBD7B}"/>
              </a:ext>
            </a:extLst>
          </p:cNvPr>
          <p:cNvSpPr/>
          <p:nvPr userDrawn="1"/>
        </p:nvSpPr>
        <p:spPr>
          <a:xfrm flipH="1">
            <a:off x="-414938" y="4787153"/>
            <a:ext cx="9775013" cy="366697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Google Shape;52;p6">
            <a:extLst>
              <a:ext uri="{FF2B5EF4-FFF2-40B4-BE49-F238E27FC236}">
                <a16:creationId xmlns:a16="http://schemas.microsoft.com/office/drawing/2014/main" id="{25943F0F-89B6-F858-329E-24E1B42A9EBB}"/>
              </a:ext>
            </a:extLst>
          </p:cNvPr>
          <p:cNvSpPr txBox="1">
            <a:spLocks/>
          </p:cNvSpPr>
          <p:nvPr userDrawn="1"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332063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8"/>
          <p:cNvGrpSpPr/>
          <p:nvPr/>
        </p:nvGrpSpPr>
        <p:grpSpPr>
          <a:xfrm>
            <a:off x="-903537" y="-38100"/>
            <a:ext cx="10524355" cy="5214650"/>
            <a:chOff x="-903537" y="-38100"/>
            <a:chExt cx="10524355" cy="5214650"/>
          </a:xfrm>
        </p:grpSpPr>
        <p:sp>
          <p:nvSpPr>
            <p:cNvPr id="68" name="Google Shape;68;p8"/>
            <p:cNvSpPr/>
            <p:nvPr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69" name="Google Shape;69;p8"/>
            <p:cNvSpPr/>
            <p:nvPr/>
          </p:nvSpPr>
          <p:spPr>
            <a:xfrm flipH="1">
              <a:off x="-903537" y="-17561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8"/>
            <p:cNvSpPr/>
            <p:nvPr/>
          </p:nvSpPr>
          <p:spPr>
            <a:xfrm flipH="1">
              <a:off x="472134" y="-9525"/>
              <a:ext cx="518400" cy="749100"/>
            </a:xfrm>
            <a:prstGeom prst="parallelogram">
              <a:avLst>
                <a:gd name="adj" fmla="val 75009"/>
              </a:avLst>
            </a:prstGeom>
            <a:solidFill>
              <a:srgbClr val="820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8"/>
            <p:cNvSpPr/>
            <p:nvPr/>
          </p:nvSpPr>
          <p:spPr>
            <a:xfrm flipH="1">
              <a:off x="742953" y="272850"/>
              <a:ext cx="75057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flipH="1">
              <a:off x="7861618" y="272850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rgbClr val="820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flipH="1">
              <a:off x="990375" y="4925850"/>
              <a:ext cx="8369700" cy="228000"/>
            </a:xfrm>
            <a:prstGeom prst="parallelogram">
              <a:avLst>
                <a:gd name="adj" fmla="val 51542"/>
              </a:avLst>
            </a:prstGeom>
            <a:solidFill>
              <a:srgbClr val="820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" name="Google Shape;74;p8"/>
          <p:cNvSpPr txBox="1">
            <a:spLocks noGrp="1"/>
          </p:cNvSpPr>
          <p:nvPr>
            <p:ph type="title"/>
          </p:nvPr>
        </p:nvSpPr>
        <p:spPr>
          <a:xfrm>
            <a:off x="1104900" y="276075"/>
            <a:ext cx="67245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" name="Google Shape;48;p6">
            <a:extLst>
              <a:ext uri="{FF2B5EF4-FFF2-40B4-BE49-F238E27FC236}">
                <a16:creationId xmlns:a16="http://schemas.microsoft.com/office/drawing/2014/main" id="{9F361459-36A0-122F-364B-C081C9D680D6}"/>
              </a:ext>
            </a:extLst>
          </p:cNvPr>
          <p:cNvSpPr/>
          <p:nvPr userDrawn="1"/>
        </p:nvSpPr>
        <p:spPr>
          <a:xfrm flipH="1">
            <a:off x="-414938" y="4787153"/>
            <a:ext cx="9775013" cy="366697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Google Shape;52;p6">
            <a:extLst>
              <a:ext uri="{FF2B5EF4-FFF2-40B4-BE49-F238E27FC236}">
                <a16:creationId xmlns:a16="http://schemas.microsoft.com/office/drawing/2014/main" id="{C4F5B0A1-91D5-C372-C025-94DE7DE1CDC0}"/>
              </a:ext>
            </a:extLst>
          </p:cNvPr>
          <p:cNvSpPr txBox="1">
            <a:spLocks/>
          </p:cNvSpPr>
          <p:nvPr userDrawn="1"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‹#›</a:t>
            </a:fld>
            <a:endParaRPr lang="en" b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832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Image background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9"/>
          <p:cNvSpPr/>
          <p:nvPr/>
        </p:nvSpPr>
        <p:spPr>
          <a:xfrm>
            <a:off x="-55075" y="-38100"/>
            <a:ext cx="3312625" cy="5214650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FFFFF">
              <a:alpha val="17690"/>
            </a:srgbClr>
          </a:solidFill>
          <a:ln>
            <a:noFill/>
          </a:ln>
        </p:spPr>
      </p:sp>
      <p:sp>
        <p:nvSpPr>
          <p:cNvPr id="78" name="Google Shape;78;p9"/>
          <p:cNvSpPr/>
          <p:nvPr/>
        </p:nvSpPr>
        <p:spPr>
          <a:xfrm flipH="1">
            <a:off x="-903537" y="-17561"/>
            <a:ext cx="1759200" cy="7491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9"/>
          <p:cNvSpPr/>
          <p:nvPr/>
        </p:nvSpPr>
        <p:spPr>
          <a:xfrm flipH="1">
            <a:off x="472134" y="-9525"/>
            <a:ext cx="518400" cy="749100"/>
          </a:xfrm>
          <a:prstGeom prst="parallelogram">
            <a:avLst>
              <a:gd name="adj" fmla="val 75009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9"/>
          <p:cNvSpPr/>
          <p:nvPr/>
        </p:nvSpPr>
        <p:spPr>
          <a:xfrm flipH="1">
            <a:off x="742953" y="272850"/>
            <a:ext cx="7505700" cy="749100"/>
          </a:xfrm>
          <a:prstGeom prst="parallelogram">
            <a:avLst>
              <a:gd name="adj" fmla="val 51542"/>
            </a:avLst>
          </a:prstGeom>
          <a:solidFill>
            <a:srgbClr val="222222">
              <a:alpha val="64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9"/>
          <p:cNvSpPr/>
          <p:nvPr/>
        </p:nvSpPr>
        <p:spPr>
          <a:xfrm flipH="1">
            <a:off x="7861618" y="272850"/>
            <a:ext cx="1759200" cy="749100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9"/>
          <p:cNvSpPr/>
          <p:nvPr/>
        </p:nvSpPr>
        <p:spPr>
          <a:xfrm flipH="1">
            <a:off x="990375" y="4925850"/>
            <a:ext cx="8369700" cy="228000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9"/>
          <p:cNvSpPr txBox="1">
            <a:spLocks noGrp="1"/>
          </p:cNvSpPr>
          <p:nvPr>
            <p:ph type="title"/>
          </p:nvPr>
        </p:nvSpPr>
        <p:spPr>
          <a:xfrm>
            <a:off x="1104900" y="276075"/>
            <a:ext cx="67245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" name="Google Shape;48;p6">
            <a:extLst>
              <a:ext uri="{FF2B5EF4-FFF2-40B4-BE49-F238E27FC236}">
                <a16:creationId xmlns:a16="http://schemas.microsoft.com/office/drawing/2014/main" id="{B2BAF704-C06D-9F1A-7B32-1BC01289BED1}"/>
              </a:ext>
            </a:extLst>
          </p:cNvPr>
          <p:cNvSpPr/>
          <p:nvPr userDrawn="1"/>
        </p:nvSpPr>
        <p:spPr>
          <a:xfrm flipH="1">
            <a:off x="-414938" y="4787153"/>
            <a:ext cx="9775013" cy="366697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Google Shape;52;p6">
            <a:extLst>
              <a:ext uri="{FF2B5EF4-FFF2-40B4-BE49-F238E27FC236}">
                <a16:creationId xmlns:a16="http://schemas.microsoft.com/office/drawing/2014/main" id="{D2D13301-8E46-1136-9ADC-7A8E861357BD}"/>
              </a:ext>
            </a:extLst>
          </p:cNvPr>
          <p:cNvSpPr txBox="1">
            <a:spLocks/>
          </p:cNvSpPr>
          <p:nvPr userDrawn="1"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‹#›</a:t>
            </a:fld>
            <a:endParaRPr lang="en" b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342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/>
          <p:nvPr/>
        </p:nvSpPr>
        <p:spPr>
          <a:xfrm>
            <a:off x="-55075" y="-38100"/>
            <a:ext cx="3312625" cy="5214650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87" name="Google Shape;87;p10"/>
          <p:cNvSpPr/>
          <p:nvPr/>
        </p:nvSpPr>
        <p:spPr>
          <a:xfrm flipH="1">
            <a:off x="742953" y="4406300"/>
            <a:ext cx="7505700" cy="7491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0"/>
          <p:cNvSpPr/>
          <p:nvPr/>
        </p:nvSpPr>
        <p:spPr>
          <a:xfrm flipH="1">
            <a:off x="7861618" y="4406300"/>
            <a:ext cx="1759200" cy="749100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0"/>
          <p:cNvSpPr/>
          <p:nvPr userDrawn="1"/>
        </p:nvSpPr>
        <p:spPr>
          <a:xfrm flipH="1">
            <a:off x="-903537" y="-17561"/>
            <a:ext cx="1759200" cy="7491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0"/>
          <p:cNvSpPr/>
          <p:nvPr/>
        </p:nvSpPr>
        <p:spPr>
          <a:xfrm flipH="1">
            <a:off x="472134" y="-9525"/>
            <a:ext cx="518400" cy="749100"/>
          </a:xfrm>
          <a:prstGeom prst="parallelogram">
            <a:avLst>
              <a:gd name="adj" fmla="val 75009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0"/>
          <p:cNvSpPr txBox="1">
            <a:spLocks noGrp="1"/>
          </p:cNvSpPr>
          <p:nvPr>
            <p:ph type="body" idx="1"/>
          </p:nvPr>
        </p:nvSpPr>
        <p:spPr>
          <a:xfrm>
            <a:off x="1123950" y="4406300"/>
            <a:ext cx="67374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Google Shape;52;p6">
            <a:extLst>
              <a:ext uri="{FF2B5EF4-FFF2-40B4-BE49-F238E27FC236}">
                <a16:creationId xmlns:a16="http://schemas.microsoft.com/office/drawing/2014/main" id="{29B23C82-F4B1-712C-83F7-D1385FE7C380}"/>
              </a:ext>
            </a:extLst>
          </p:cNvPr>
          <p:cNvSpPr txBox="1">
            <a:spLocks/>
          </p:cNvSpPr>
          <p:nvPr userDrawn="1"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638442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1"/>
          <p:cNvSpPr/>
          <p:nvPr/>
        </p:nvSpPr>
        <p:spPr>
          <a:xfrm>
            <a:off x="-55075" y="-38100"/>
            <a:ext cx="3312625" cy="5214650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95" name="Google Shape;95;p11"/>
          <p:cNvSpPr/>
          <p:nvPr/>
        </p:nvSpPr>
        <p:spPr>
          <a:xfrm flipH="1">
            <a:off x="-903537" y="-17561"/>
            <a:ext cx="1759200" cy="7491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1"/>
          <p:cNvSpPr/>
          <p:nvPr/>
        </p:nvSpPr>
        <p:spPr>
          <a:xfrm flipH="1">
            <a:off x="472134" y="-9525"/>
            <a:ext cx="518400" cy="749100"/>
          </a:xfrm>
          <a:prstGeom prst="parallelogram">
            <a:avLst>
              <a:gd name="adj" fmla="val 75009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1"/>
          <p:cNvSpPr/>
          <p:nvPr/>
        </p:nvSpPr>
        <p:spPr>
          <a:xfrm flipH="1">
            <a:off x="990375" y="4925850"/>
            <a:ext cx="8369700" cy="228000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48;p6">
            <a:extLst>
              <a:ext uri="{FF2B5EF4-FFF2-40B4-BE49-F238E27FC236}">
                <a16:creationId xmlns:a16="http://schemas.microsoft.com/office/drawing/2014/main" id="{AB08BA55-E629-975C-B38B-62593AF88FBF}"/>
              </a:ext>
            </a:extLst>
          </p:cNvPr>
          <p:cNvSpPr/>
          <p:nvPr userDrawn="1"/>
        </p:nvSpPr>
        <p:spPr>
          <a:xfrm flipH="1">
            <a:off x="-414938" y="4787153"/>
            <a:ext cx="9775013" cy="366697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1366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inverted">
  <p:cSld name="Blank inverted">
    <p:bg>
      <p:bgPr>
        <a:solidFill>
          <a:schemeClr val="dk1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2"/>
          <p:cNvSpPr/>
          <p:nvPr userDrawn="1"/>
        </p:nvSpPr>
        <p:spPr>
          <a:xfrm>
            <a:off x="-55075" y="-38100"/>
            <a:ext cx="3312625" cy="5214650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01" name="Google Shape;101;p12"/>
          <p:cNvSpPr/>
          <p:nvPr/>
        </p:nvSpPr>
        <p:spPr>
          <a:xfrm flipH="1">
            <a:off x="-903537" y="-17561"/>
            <a:ext cx="1759200" cy="749100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2"/>
          <p:cNvSpPr/>
          <p:nvPr/>
        </p:nvSpPr>
        <p:spPr>
          <a:xfrm flipH="1">
            <a:off x="472134" y="-9525"/>
            <a:ext cx="518400" cy="749100"/>
          </a:xfrm>
          <a:prstGeom prst="parallelogram">
            <a:avLst>
              <a:gd name="adj" fmla="val 7500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2"/>
          <p:cNvSpPr/>
          <p:nvPr/>
        </p:nvSpPr>
        <p:spPr>
          <a:xfrm flipH="1">
            <a:off x="-223298" y="4956586"/>
            <a:ext cx="9590596" cy="228000"/>
          </a:xfrm>
          <a:prstGeom prst="parallelogram">
            <a:avLst>
              <a:gd name="adj" fmla="val 51542"/>
            </a:avLst>
          </a:prstGeom>
          <a:solidFill>
            <a:srgbClr val="820E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92706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07FA-5C66-714D-B9EB-3CB796A3B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1FD4-205A-9149-AD75-AA95D7E9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BB57-C01E-2E49-971A-9C79C4D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4/16/24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F193-3F13-1D40-AB55-8517139D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D9B4-D903-084C-8DB6-612992CB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95660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37D2-CE60-A64B-BA8F-4CD2E44A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BC04-8970-DD40-92A1-A811A3F5C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2406B-CCE3-E242-A094-508767E6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4/16/24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D11F-74F3-2042-B8F5-875F11CB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55DB-DEE8-6D42-860A-01862B1E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6217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262C-F280-BA48-89E4-1E80524C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C84E2-3F10-F040-9921-09790ED44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4E7C-1ABB-264F-91F3-D539D5BF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4/16/24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84CA-3FD3-C14D-AB63-C36D39BA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C5BC-34D3-D543-BD5A-DF4ED8F0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688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Slide 5">
    <p:bg>
      <p:bgPr>
        <a:blipFill dpi="0" rotWithShape="1">
          <a:blip r:embed="rId2" cstate="email">
            <a:alphaModFix amt="4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3587890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344E-289E-3F44-8361-7183BB6EC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C2F5-212E-5B45-A347-93A76BE5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C014B-0BB9-AB42-BFE0-2646EBB39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77C5-FD63-2F4A-A9E7-11990F49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4/16/24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82243-4454-1541-BD06-26E87965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BE61-AA87-9E41-8D09-C7742C91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35821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39D5-155B-BB45-AE96-C07A9246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7F1D-6EAC-8D4E-9F46-8DA7EC39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B2D5C-819A-A640-986B-A9C15BFA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7C42D-CAFA-2840-964C-87B92672C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73B10-B6FB-E842-AB5B-D08555177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F0D10-4444-9F4A-8E14-8FF58AE8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4/16/24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7D439-D7A2-0D44-8F1E-56B49FE7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EFA1-F958-4242-85F7-0B4A464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539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448E-B6AB-0D4E-9AE7-20A35D3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ED15-5A01-654C-81F4-083870A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4/16/24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2497A-356F-9A41-92A5-E2E667C3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CCD94-4A9D-4640-B870-DCB931E2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6071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C209B-89A2-F64C-9FAF-1E8EAC6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4/16/24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205DB-6305-1A4A-8C56-C5274DD5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102FB-94EA-B64B-BD6C-6B185883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0436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391C-924F-FB46-9FDF-69C8631F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5A22-CCAA-C54D-8FBD-1B7E6A0F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C6E7C-A4A0-2148-9B0D-75A338C86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17478-C538-4544-B5C6-EE60036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4/16/24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DEB99-7380-BD42-B911-F87649AA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28BE4-E49B-8840-BF3E-C6009844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8724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B58F-B4C2-4A40-96B3-C0056C5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4CA10-5886-514C-A9ED-D4EA9EA1B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677C3-470C-0C41-88A4-EB6BD7FF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5776A-ECA8-7C42-8949-42E20EE0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4/16/24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4102-2BA3-A44F-BCE3-8ECC4533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75D36-DB80-9E42-8971-2591AC12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658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AC5-8296-3649-BDD3-12A0FE8B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9987-7CC6-A04E-B8DB-E5F832022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CA61-65C0-1146-8229-E609A9E8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4/16/24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3D0F-9130-C64B-B525-2ECD8C95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422A0-85DC-2945-A79A-91B972D0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9535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22B-1F33-C74F-A51F-96345F809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BF0-875E-9E40-A4EA-C95356229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090E3-EBCD-C246-AF01-1FCE3934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4/16/24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236D-DF5F-C441-BFA4-9DD34A23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24C8-E7D7-344F-B350-29FB824F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2712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78310" y="321126"/>
            <a:ext cx="6872498" cy="534268"/>
          </a:xfrm>
        </p:spPr>
        <p:txBody>
          <a:bodyPr anchor="ctr">
            <a:normAutofit/>
          </a:bodyPr>
          <a:lstStyle>
            <a:lvl1pPr>
              <a:defRPr sz="1800" b="0" i="0">
                <a:solidFill>
                  <a:srgbClr val="ED5428"/>
                </a:solidFill>
                <a:latin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DC59F-1DA7-EE4E-ADC2-D43E0FB76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6526" y="1367695"/>
            <a:ext cx="3470540" cy="3263504"/>
          </a:xfrm>
        </p:spPr>
        <p:txBody>
          <a:bodyPr>
            <a:noAutofit/>
          </a:bodyPr>
          <a:lstStyle>
            <a:lvl1pPr marL="0" indent="0">
              <a:buNone/>
              <a:defRPr sz="1500" b="0" i="0">
                <a:latin typeface="Roboto" panose="02000000000000000000" pitchFamily="2" charset="0"/>
              </a:defRPr>
            </a:lvl1pPr>
            <a:lvl2pPr marL="342900" indent="0">
              <a:buNone/>
              <a:defRPr sz="1500" b="0" i="0">
                <a:latin typeface="Roboto" panose="02000000000000000000" pitchFamily="2" charset="0"/>
              </a:defRPr>
            </a:lvl2pPr>
            <a:lvl3pPr marL="685800" indent="0">
              <a:buNone/>
              <a:defRPr sz="1500" b="0" i="0">
                <a:latin typeface="Roboto" panose="02000000000000000000" pitchFamily="2" charset="0"/>
              </a:defRPr>
            </a:lvl3pPr>
            <a:lvl4pPr marL="1028700" indent="0">
              <a:buNone/>
              <a:defRPr sz="1500" b="0" i="0">
                <a:latin typeface="Roboto" panose="02000000000000000000" pitchFamily="2" charset="0"/>
              </a:defRPr>
            </a:lvl4pPr>
            <a:lvl5pPr marL="1371600" indent="0">
              <a:buNone/>
              <a:defRPr sz="1500" b="0" i="0">
                <a:latin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306DBAE-4DB8-954E-864F-1D45F6992DE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237852" y="1367695"/>
            <a:ext cx="3470540" cy="3263504"/>
          </a:xfrm>
        </p:spPr>
        <p:txBody>
          <a:bodyPr>
            <a:normAutofit/>
          </a:bodyPr>
          <a:lstStyle>
            <a:lvl1pPr marL="214313" indent="-214313">
              <a:buSzPct val="100000"/>
              <a:buFont typeface="Wingdings" pitchFamily="2" charset="2"/>
              <a:buChar char="§"/>
              <a:defRPr sz="1050" b="0" i="0">
                <a:latin typeface="Roboto" panose="02000000000000000000" pitchFamily="2" charset="0"/>
              </a:defRPr>
            </a:lvl1pPr>
            <a:lvl2pPr marL="557213" indent="-214313">
              <a:buSzPct val="100000"/>
              <a:buFont typeface="Wingdings" pitchFamily="2" charset="2"/>
              <a:buChar char="§"/>
              <a:defRPr sz="1050" b="0" i="0">
                <a:latin typeface="Roboto" panose="02000000000000000000" pitchFamily="2" charset="0"/>
              </a:defRPr>
            </a:lvl2pPr>
            <a:lvl3pPr marL="900113" indent="-214313">
              <a:buSzPct val="100000"/>
              <a:buFont typeface="Wingdings" pitchFamily="2" charset="2"/>
              <a:buChar char="§"/>
              <a:defRPr sz="1050" b="0" i="0">
                <a:latin typeface="Roboto" panose="02000000000000000000" pitchFamily="2" charset="0"/>
              </a:defRPr>
            </a:lvl3pPr>
            <a:lvl4pPr marL="1243013" indent="-214313">
              <a:buSzPct val="100000"/>
              <a:buFont typeface="Wingdings" pitchFamily="2" charset="2"/>
              <a:buChar char="§"/>
              <a:defRPr sz="1050" b="0" i="0">
                <a:latin typeface="Roboto" panose="02000000000000000000" pitchFamily="2" charset="0"/>
              </a:defRPr>
            </a:lvl4pPr>
            <a:lvl5pPr marL="1585913" indent="-214313">
              <a:buSzPct val="100000"/>
              <a:buFont typeface="Wingdings" pitchFamily="2" charset="2"/>
              <a:buChar char="§"/>
              <a:defRPr sz="1050" b="0" i="0">
                <a:latin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9051F55-FFF8-4072-931A-9D25C9649F93}"/>
              </a:ext>
            </a:extLst>
          </p:cNvPr>
          <p:cNvGrpSpPr/>
          <p:nvPr userDrawn="1"/>
        </p:nvGrpSpPr>
        <p:grpSpPr>
          <a:xfrm flipH="1">
            <a:off x="5670996" y="1"/>
            <a:ext cx="3623880" cy="2655755"/>
            <a:chOff x="-192127" y="-2"/>
            <a:chExt cx="4831840" cy="3367272"/>
          </a:xfrm>
        </p:grpSpPr>
        <p:sp>
          <p:nvSpPr>
            <p:cNvPr id="18" name="Diagonal Stripe 17">
              <a:extLst>
                <a:ext uri="{FF2B5EF4-FFF2-40B4-BE49-F238E27FC236}">
                  <a16:creationId xmlns:a16="http://schemas.microsoft.com/office/drawing/2014/main" id="{65716176-2DF3-435F-ACB4-715E6CF86F5F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28A1B57-79EE-47F2-84E6-3ED1512AF01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8040A817-176E-4F78-9ABE-1579D9032B10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20E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0" dirty="0"/>
            </a:p>
          </p:txBody>
        </p:sp>
      </p:grp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A5C9AA46-BF39-4DF1-A548-1A75455F1E25}"/>
              </a:ext>
            </a:extLst>
          </p:cNvPr>
          <p:cNvSpPr/>
          <p:nvPr userDrawn="1"/>
        </p:nvSpPr>
        <p:spPr>
          <a:xfrm flipH="1">
            <a:off x="5009931" y="1"/>
            <a:ext cx="1085850" cy="479298"/>
          </a:xfrm>
          <a:prstGeom prst="parallelogram">
            <a:avLst>
              <a:gd name="adj" fmla="val 13561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350" noProof="0" dirty="0"/>
          </a:p>
        </p:txBody>
      </p:sp>
      <p:sp>
        <p:nvSpPr>
          <p:cNvPr id="4" name="Google Shape;52;p6">
            <a:extLst>
              <a:ext uri="{FF2B5EF4-FFF2-40B4-BE49-F238E27FC236}">
                <a16:creationId xmlns:a16="http://schemas.microsoft.com/office/drawing/2014/main" id="{8B0E421C-6949-651E-9394-9833A0CCB823}"/>
              </a:ext>
            </a:extLst>
          </p:cNvPr>
          <p:cNvSpPr txBox="1">
            <a:spLocks/>
          </p:cNvSpPr>
          <p:nvPr userDrawn="1"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‹#›</a:t>
            </a:fld>
            <a:endParaRPr lang="en" b="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0984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6007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14865" y="608518"/>
            <a:ext cx="8229600" cy="54107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93523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orient="horz" pos="180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62550" y="645709"/>
            <a:ext cx="3321392" cy="3852817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81792" y="1504563"/>
            <a:ext cx="3640180" cy="121218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25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81412" y="2730748"/>
            <a:ext cx="3640754" cy="9431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 i="0" spc="225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noProof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909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f Presentatio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8" y="624"/>
            <a:ext cx="9139627" cy="514225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" y="742951"/>
            <a:ext cx="9144001" cy="229235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1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9901" y="1054101"/>
            <a:ext cx="5346700" cy="876299"/>
          </a:xfrm>
        </p:spPr>
        <p:txBody>
          <a:bodyPr/>
          <a:lstStyle>
            <a:lvl1pPr>
              <a:lnSpc>
                <a:spcPct val="100000"/>
              </a:lnSpc>
              <a:defRPr sz="35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Title Version A - Insert Title Here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3028950"/>
            <a:ext cx="9144000" cy="0"/>
          </a:xfrm>
          <a:prstGeom prst="line">
            <a:avLst/>
          </a:prstGeom>
          <a:ln w="38100" cmpd="sng">
            <a:solidFill>
              <a:srgbClr val="E6E6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2" y="4091940"/>
            <a:ext cx="9144000" cy="1053634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1"/>
          </a:p>
        </p:txBody>
      </p:sp>
      <p:cxnSp>
        <p:nvCxnSpPr>
          <p:cNvPr id="15" name="Straight Connector 14"/>
          <p:cNvCxnSpPr/>
          <p:nvPr/>
        </p:nvCxnSpPr>
        <p:spPr>
          <a:xfrm>
            <a:off x="7002278" y="4359470"/>
            <a:ext cx="1905" cy="518575"/>
          </a:xfrm>
          <a:prstGeom prst="line">
            <a:avLst/>
          </a:prstGeom>
          <a:ln w="19050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5926" y="4336253"/>
            <a:ext cx="1930915" cy="797343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52969" y="4107499"/>
            <a:ext cx="6450513" cy="1026098"/>
          </a:xfrm>
        </p:spPr>
        <p:txBody>
          <a:bodyPr lIns="0" rIns="0" anchor="ctr"/>
          <a:lstStyle>
            <a:lvl1pPr marL="0" indent="0">
              <a:buNone/>
              <a:defRPr sz="13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228611" indent="0">
              <a:buNone/>
              <a:defRPr sz="1100" b="0"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663827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f Presentati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" y="624"/>
            <a:ext cx="9141783" cy="514225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" y="742951"/>
            <a:ext cx="9144001" cy="229235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1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9901" y="1054101"/>
            <a:ext cx="5346700" cy="876299"/>
          </a:xfrm>
        </p:spPr>
        <p:txBody>
          <a:bodyPr/>
          <a:lstStyle>
            <a:lvl1pPr>
              <a:lnSpc>
                <a:spcPct val="100000"/>
              </a:lnSpc>
              <a:defRPr sz="35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Title Version B - Insert Title Here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3028950"/>
            <a:ext cx="9144000" cy="0"/>
          </a:xfrm>
          <a:prstGeom prst="line">
            <a:avLst/>
          </a:prstGeom>
          <a:ln w="38100" cmpd="sng">
            <a:solidFill>
              <a:srgbClr val="E6E6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2" y="4091940"/>
            <a:ext cx="9144000" cy="1053634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1"/>
          </a:p>
        </p:txBody>
      </p:sp>
      <p:cxnSp>
        <p:nvCxnSpPr>
          <p:cNvPr id="15" name="Straight Connector 14"/>
          <p:cNvCxnSpPr/>
          <p:nvPr/>
        </p:nvCxnSpPr>
        <p:spPr>
          <a:xfrm>
            <a:off x="7002278" y="4359470"/>
            <a:ext cx="1905" cy="518575"/>
          </a:xfrm>
          <a:prstGeom prst="line">
            <a:avLst/>
          </a:prstGeom>
          <a:ln w="19050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5926" y="4336253"/>
            <a:ext cx="1930915" cy="797343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52969" y="4107500"/>
            <a:ext cx="6450513" cy="1026096"/>
          </a:xfrm>
        </p:spPr>
        <p:txBody>
          <a:bodyPr lIns="0" rIns="0" anchor="ctr"/>
          <a:lstStyle>
            <a:lvl1pPr marL="0" indent="0">
              <a:buNone/>
              <a:defRPr sz="13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228611" indent="0">
              <a:buNone/>
              <a:defRPr sz="1100" b="0"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290296075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f Presentati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91" y="624"/>
            <a:ext cx="9139022" cy="514225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" y="2333625"/>
            <a:ext cx="5572124" cy="1581151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1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9900" y="2644776"/>
            <a:ext cx="4587875" cy="876299"/>
          </a:xfrm>
        </p:spPr>
        <p:txBody>
          <a:bodyPr/>
          <a:lstStyle>
            <a:lvl1pPr>
              <a:lnSpc>
                <a:spcPct val="100000"/>
              </a:lnSpc>
              <a:defRPr sz="35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Title Version C - Insert Title Here</a:t>
            </a: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1" y="4095749"/>
            <a:ext cx="4867421" cy="0"/>
          </a:xfrm>
          <a:prstGeom prst="line">
            <a:avLst/>
          </a:prstGeom>
          <a:ln w="38100" cmpd="sng">
            <a:solidFill>
              <a:srgbClr val="E6E6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2" y="4091940"/>
            <a:ext cx="9144000" cy="1053634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1"/>
          </a:p>
        </p:txBody>
      </p:sp>
      <p:cxnSp>
        <p:nvCxnSpPr>
          <p:cNvPr id="15" name="Straight Connector 14"/>
          <p:cNvCxnSpPr/>
          <p:nvPr/>
        </p:nvCxnSpPr>
        <p:spPr>
          <a:xfrm>
            <a:off x="7002278" y="4359470"/>
            <a:ext cx="1905" cy="518575"/>
          </a:xfrm>
          <a:prstGeom prst="line">
            <a:avLst/>
          </a:prstGeom>
          <a:ln w="19050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52969" y="4107500"/>
            <a:ext cx="6450513" cy="1026096"/>
          </a:xfrm>
        </p:spPr>
        <p:txBody>
          <a:bodyPr lIns="0" rIns="0" anchor="ctr"/>
          <a:lstStyle>
            <a:lvl1pPr marL="0" indent="0">
              <a:buNone/>
              <a:defRPr sz="13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228611" indent="0">
              <a:buNone/>
              <a:defRPr sz="1100" b="0"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2358706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 userDrawn="1"/>
        </p:nvGrpSpPr>
        <p:grpSpPr>
          <a:xfrm>
            <a:off x="0" y="0"/>
            <a:ext cx="9144000" cy="3322320"/>
            <a:chOff x="0" y="0"/>
            <a:chExt cx="7383780" cy="4794249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0"/>
              <a:ext cx="4050593" cy="4794249"/>
            </a:xfrm>
            <a:prstGeom prst="rect">
              <a:avLst/>
            </a:prstGeom>
            <a:solidFill>
              <a:schemeClr val="tx1">
                <a:alpha val="6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1"/>
            </a:p>
          </p:txBody>
        </p:sp>
        <p:sp>
          <p:nvSpPr>
            <p:cNvPr id="22" name="Right Triangle 21"/>
            <p:cNvSpPr/>
            <p:nvPr userDrawn="1"/>
          </p:nvSpPr>
          <p:spPr>
            <a:xfrm flipV="1">
              <a:off x="4050593" y="635"/>
              <a:ext cx="3333187" cy="4793614"/>
            </a:xfrm>
            <a:prstGeom prst="rtTriangle">
              <a:avLst/>
            </a:prstGeom>
            <a:solidFill>
              <a:schemeClr val="tx1">
                <a:alpha val="6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1"/>
            </a:p>
          </p:txBody>
        </p:sp>
      </p:grpSp>
      <p:sp>
        <p:nvSpPr>
          <p:cNvPr id="3" name="Title 2"/>
          <p:cNvSpPr>
            <a:spLocks noGrp="1"/>
          </p:cNvSpPr>
          <p:nvPr userDrawn="1">
            <p:ph type="title" hasCustomPrompt="1"/>
          </p:nvPr>
        </p:nvSpPr>
        <p:spPr>
          <a:xfrm>
            <a:off x="469900" y="1054101"/>
            <a:ext cx="6430434" cy="876299"/>
          </a:xfrm>
        </p:spPr>
        <p:txBody>
          <a:bodyPr/>
          <a:lstStyle>
            <a:lvl1pPr>
              <a:lnSpc>
                <a:spcPct val="100000"/>
              </a:lnSpc>
              <a:defRPr sz="35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Insert Divider A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7" name="Text Placeholder 6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52969" y="2291953"/>
            <a:ext cx="6450513" cy="336947"/>
          </a:xfrm>
        </p:spPr>
        <p:txBody>
          <a:bodyPr lIns="0" rIns="0"/>
          <a:lstStyle>
            <a:lvl1pPr marL="0" indent="0">
              <a:buNone/>
              <a:defRPr sz="13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defRPr sz="1100" b="0" baseline="0">
                <a:solidFill>
                  <a:schemeClr val="tx2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 Here</a:t>
            </a:r>
          </a:p>
        </p:txBody>
      </p:sp>
      <p:cxnSp>
        <p:nvCxnSpPr>
          <p:cNvPr id="25" name="Straight Connector 24"/>
          <p:cNvCxnSpPr>
            <a:endCxn id="22" idx="0"/>
          </p:cNvCxnSpPr>
          <p:nvPr userDrawn="1"/>
        </p:nvCxnSpPr>
        <p:spPr>
          <a:xfrm>
            <a:off x="0" y="3310890"/>
            <a:ext cx="5016214" cy="11430"/>
          </a:xfrm>
          <a:prstGeom prst="line">
            <a:avLst/>
          </a:prstGeom>
          <a:ln w="38100" cmpd="sng">
            <a:solidFill>
              <a:srgbClr val="E6E6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711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 userDrawn="1"/>
        </p:nvGrpSpPr>
        <p:grpSpPr>
          <a:xfrm>
            <a:off x="0" y="0"/>
            <a:ext cx="9144000" cy="3322320"/>
            <a:chOff x="0" y="0"/>
            <a:chExt cx="7383780" cy="4794249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0"/>
              <a:ext cx="4050593" cy="4794249"/>
            </a:xfrm>
            <a:prstGeom prst="rect">
              <a:avLst/>
            </a:prstGeom>
            <a:solidFill>
              <a:schemeClr val="tx1">
                <a:alpha val="6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1"/>
            </a:p>
          </p:txBody>
        </p:sp>
        <p:sp>
          <p:nvSpPr>
            <p:cNvPr id="22" name="Right Triangle 21"/>
            <p:cNvSpPr/>
            <p:nvPr userDrawn="1"/>
          </p:nvSpPr>
          <p:spPr>
            <a:xfrm flipV="1">
              <a:off x="4050593" y="635"/>
              <a:ext cx="3333187" cy="4793614"/>
            </a:xfrm>
            <a:prstGeom prst="rtTriangle">
              <a:avLst/>
            </a:prstGeom>
            <a:solidFill>
              <a:schemeClr val="tx1">
                <a:alpha val="6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1"/>
            </a:p>
          </p:txBody>
        </p:sp>
      </p:grpSp>
      <p:sp>
        <p:nvSpPr>
          <p:cNvPr id="3" name="Title 2"/>
          <p:cNvSpPr>
            <a:spLocks noGrp="1"/>
          </p:cNvSpPr>
          <p:nvPr userDrawn="1">
            <p:ph type="title" hasCustomPrompt="1"/>
          </p:nvPr>
        </p:nvSpPr>
        <p:spPr>
          <a:xfrm>
            <a:off x="469900" y="1054101"/>
            <a:ext cx="6430434" cy="876299"/>
          </a:xfrm>
        </p:spPr>
        <p:txBody>
          <a:bodyPr/>
          <a:lstStyle>
            <a:lvl1pPr>
              <a:lnSpc>
                <a:spcPct val="100000"/>
              </a:lnSpc>
              <a:defRPr sz="35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Insert Divider B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7" name="Text Placeholder 6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52969" y="2291953"/>
            <a:ext cx="6450513" cy="336947"/>
          </a:xfrm>
        </p:spPr>
        <p:txBody>
          <a:bodyPr lIns="0" rIns="0"/>
          <a:lstStyle>
            <a:lvl1pPr marL="0" indent="0">
              <a:buNone/>
              <a:defRPr sz="13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defRPr sz="1100" b="0" baseline="0">
                <a:solidFill>
                  <a:schemeClr val="tx2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 Here</a:t>
            </a:r>
          </a:p>
        </p:txBody>
      </p:sp>
      <p:cxnSp>
        <p:nvCxnSpPr>
          <p:cNvPr id="25" name="Straight Connector 24"/>
          <p:cNvCxnSpPr>
            <a:endCxn id="22" idx="0"/>
          </p:cNvCxnSpPr>
          <p:nvPr userDrawn="1"/>
        </p:nvCxnSpPr>
        <p:spPr>
          <a:xfrm>
            <a:off x="0" y="3310890"/>
            <a:ext cx="5016214" cy="11430"/>
          </a:xfrm>
          <a:prstGeom prst="line">
            <a:avLst/>
          </a:prstGeom>
          <a:ln w="38100" cmpd="sng">
            <a:solidFill>
              <a:srgbClr val="E6E6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39062EC9-732B-427F-9E9C-B825053E20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40269" y="4829496"/>
            <a:ext cx="264582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F2BA408-77DD-2646-AE91-E222053BB45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620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B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8268335" y="4869400"/>
            <a:ext cx="1905" cy="182880"/>
          </a:xfrm>
          <a:prstGeom prst="line">
            <a:avLst/>
          </a:prstGeom>
          <a:ln w="19050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 userDrawn="1"/>
        </p:nvGrpSpPr>
        <p:grpSpPr>
          <a:xfrm>
            <a:off x="0" y="0"/>
            <a:ext cx="9144000" cy="3322320"/>
            <a:chOff x="0" y="0"/>
            <a:chExt cx="7383780" cy="4794249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0"/>
              <a:ext cx="4050593" cy="4794249"/>
            </a:xfrm>
            <a:prstGeom prst="rect">
              <a:avLst/>
            </a:prstGeom>
            <a:solidFill>
              <a:schemeClr val="tx1">
                <a:alpha val="6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1"/>
            </a:p>
          </p:txBody>
        </p:sp>
        <p:sp>
          <p:nvSpPr>
            <p:cNvPr id="22" name="Right Triangle 21"/>
            <p:cNvSpPr/>
            <p:nvPr userDrawn="1"/>
          </p:nvSpPr>
          <p:spPr>
            <a:xfrm flipV="1">
              <a:off x="4050593" y="635"/>
              <a:ext cx="3333187" cy="4793614"/>
            </a:xfrm>
            <a:prstGeom prst="rtTriangle">
              <a:avLst/>
            </a:prstGeom>
            <a:solidFill>
              <a:schemeClr val="tx1">
                <a:alpha val="6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1"/>
            </a:p>
          </p:txBody>
        </p:sp>
      </p:grpSp>
      <p:sp>
        <p:nvSpPr>
          <p:cNvPr id="3" name="Title 2"/>
          <p:cNvSpPr>
            <a:spLocks noGrp="1"/>
          </p:cNvSpPr>
          <p:nvPr userDrawn="1">
            <p:ph type="title" hasCustomPrompt="1"/>
          </p:nvPr>
        </p:nvSpPr>
        <p:spPr>
          <a:xfrm>
            <a:off x="469900" y="1054101"/>
            <a:ext cx="6430434" cy="876299"/>
          </a:xfrm>
        </p:spPr>
        <p:txBody>
          <a:bodyPr/>
          <a:lstStyle>
            <a:lvl1pPr>
              <a:lnSpc>
                <a:spcPct val="100000"/>
              </a:lnSpc>
              <a:defRPr sz="35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Insert Divider C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7" name="Text Placeholder 6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52969" y="2291953"/>
            <a:ext cx="6450513" cy="336947"/>
          </a:xfrm>
        </p:spPr>
        <p:txBody>
          <a:bodyPr lIns="0" rIns="0"/>
          <a:lstStyle>
            <a:lvl1pPr marL="0" indent="0">
              <a:buNone/>
              <a:defRPr sz="13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defRPr sz="1100" b="0" baseline="0">
                <a:solidFill>
                  <a:schemeClr val="tx2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 Here</a:t>
            </a:r>
          </a:p>
        </p:txBody>
      </p:sp>
      <p:cxnSp>
        <p:nvCxnSpPr>
          <p:cNvPr id="25" name="Straight Connector 24"/>
          <p:cNvCxnSpPr>
            <a:endCxn id="22" idx="0"/>
          </p:cNvCxnSpPr>
          <p:nvPr userDrawn="1"/>
        </p:nvCxnSpPr>
        <p:spPr>
          <a:xfrm>
            <a:off x="0" y="3310890"/>
            <a:ext cx="5016214" cy="11430"/>
          </a:xfrm>
          <a:prstGeom prst="line">
            <a:avLst/>
          </a:prstGeom>
          <a:ln w="38100" cmpd="sng">
            <a:solidFill>
              <a:srgbClr val="E6E6E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39062EC9-732B-427F-9E9C-B825053E20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40269" y="4829496"/>
            <a:ext cx="264582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F2BA408-77DD-2646-AE91-E222053BB45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3289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74422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0" scaled="1"/>
          </a:gradFill>
        </p:spPr>
      </p:pic>
      <p:sp>
        <p:nvSpPr>
          <p:cNvPr id="19" name="Rectangle 18"/>
          <p:cNvSpPr/>
          <p:nvPr userDrawn="1"/>
        </p:nvSpPr>
        <p:spPr>
          <a:xfrm>
            <a:off x="1" y="-7621"/>
            <a:ext cx="9144001" cy="75184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 sz="4001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1" hasCustomPrompt="1"/>
          </p:nvPr>
        </p:nvSpPr>
        <p:spPr>
          <a:xfrm>
            <a:off x="449266" y="1028704"/>
            <a:ext cx="8222964" cy="3505197"/>
          </a:xfrm>
        </p:spPr>
        <p:txBody>
          <a:bodyPr/>
          <a:lstStyle>
            <a:lvl1pPr marL="228611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solidFill>
                  <a:srgbClr val="3A3A3A"/>
                </a:solidFill>
              </a:defRPr>
            </a:lvl1pPr>
            <a:lvl2pPr marL="457223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solidFill>
                  <a:srgbClr val="3A3A3A"/>
                </a:solidFill>
              </a:defRPr>
            </a:lvl2pPr>
            <a:lvl3pPr marL="685835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US" sz="2000" kern="1200" dirty="0" smtClean="0">
                <a:solidFill>
                  <a:srgbClr val="3A3A3A"/>
                </a:solidFill>
                <a:latin typeface="Arial"/>
                <a:ea typeface="+mn-ea"/>
                <a:cs typeface="Arial"/>
              </a:defRPr>
            </a:lvl3pPr>
            <a:lvl4pPr marL="914446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solidFill>
                  <a:srgbClr val="3A3A3A"/>
                </a:solidFill>
              </a:defRPr>
            </a:lvl4pPr>
            <a:lvl5pPr marL="1143057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solidFill>
                  <a:srgbClr val="3A3A3A"/>
                </a:solidFill>
              </a:defRPr>
            </a:lvl5pPr>
            <a:lvl7pPr>
              <a:defRPr sz="1100">
                <a:solidFill>
                  <a:schemeClr val="accent6">
                    <a:lumMod val="75000"/>
                  </a:schemeClr>
                </a:solidFill>
              </a:defRPr>
            </a:lvl7pPr>
            <a:lvl8pPr marL="804713">
              <a:defRPr sz="1100">
                <a:solidFill>
                  <a:schemeClr val="accent6">
                    <a:lumMod val="75000"/>
                  </a:schemeClr>
                </a:solidFill>
              </a:defRPr>
            </a:lvl8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745742"/>
            <a:ext cx="9144000" cy="0"/>
          </a:xfrm>
          <a:prstGeom prst="line">
            <a:avLst/>
          </a:prstGeom>
          <a:ln w="38100" cmpd="sng">
            <a:solidFill>
              <a:srgbClr val="3A3A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itle 2"/>
          <p:cNvSpPr>
            <a:spLocks noGrp="1"/>
          </p:cNvSpPr>
          <p:nvPr>
            <p:ph type="title" hasCustomPrompt="1"/>
          </p:nvPr>
        </p:nvSpPr>
        <p:spPr>
          <a:xfrm>
            <a:off x="457200" y="40162"/>
            <a:ext cx="8204200" cy="639290"/>
          </a:xfr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617F63F4-5D75-AB1B-6B50-1746B8EA5175}"/>
              </a:ext>
            </a:extLst>
          </p:cNvPr>
          <p:cNvSpPr txBox="1">
            <a:spLocks/>
          </p:cNvSpPr>
          <p:nvPr userDrawn="1"/>
        </p:nvSpPr>
        <p:spPr>
          <a:xfrm>
            <a:off x="7086585" y="4869649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5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687276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1" hasCustomPrompt="1"/>
          </p:nvPr>
        </p:nvSpPr>
        <p:spPr>
          <a:xfrm>
            <a:off x="449266" y="1028704"/>
            <a:ext cx="8222964" cy="3505197"/>
          </a:xfrm>
        </p:spPr>
        <p:txBody>
          <a:bodyPr/>
          <a:lstStyle>
            <a:lvl1pPr marL="228611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solidFill>
                  <a:srgbClr val="3A3A3A"/>
                </a:solidFill>
              </a:defRPr>
            </a:lvl1pPr>
            <a:lvl2pPr marL="457223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solidFill>
                  <a:srgbClr val="3A3A3A"/>
                </a:solidFill>
              </a:defRPr>
            </a:lvl2pPr>
            <a:lvl3pPr marL="685835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US" sz="2000" kern="1200" dirty="0" smtClean="0">
                <a:solidFill>
                  <a:srgbClr val="3A3A3A"/>
                </a:solidFill>
                <a:latin typeface="Arial"/>
                <a:ea typeface="+mn-ea"/>
                <a:cs typeface="Arial"/>
              </a:defRPr>
            </a:lvl3pPr>
            <a:lvl4pPr marL="914446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solidFill>
                  <a:srgbClr val="3A3A3A"/>
                </a:solidFill>
              </a:defRPr>
            </a:lvl4pPr>
            <a:lvl5pPr marL="1143057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solidFill>
                  <a:srgbClr val="3A3A3A"/>
                </a:solidFill>
              </a:defRPr>
            </a:lvl5pPr>
            <a:lvl7pPr>
              <a:defRPr sz="1100">
                <a:solidFill>
                  <a:schemeClr val="accent6">
                    <a:lumMod val="75000"/>
                  </a:schemeClr>
                </a:solidFill>
              </a:defRPr>
            </a:lvl7pPr>
            <a:lvl8pPr marL="804713">
              <a:defRPr sz="1100">
                <a:solidFill>
                  <a:schemeClr val="accent6">
                    <a:lumMod val="75000"/>
                  </a:schemeClr>
                </a:solidFill>
              </a:defRPr>
            </a:lvl8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2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440269" y="4829496"/>
            <a:ext cx="264582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F2BA408-77DD-2646-AE91-E222053BB4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704850" y="4888231"/>
            <a:ext cx="2895600" cy="1500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Title 2"/>
          <p:cNvSpPr>
            <a:spLocks noGrp="1"/>
          </p:cNvSpPr>
          <p:nvPr>
            <p:ph type="title" hasCustomPrompt="1"/>
          </p:nvPr>
        </p:nvSpPr>
        <p:spPr>
          <a:xfrm>
            <a:off x="457200" y="40162"/>
            <a:ext cx="8204200" cy="639290"/>
          </a:xfrm>
        </p:spPr>
        <p:txBody>
          <a:bodyPr anchor="ctr">
            <a:normAutofit/>
          </a:bodyPr>
          <a:lstStyle>
            <a:lvl1pPr>
              <a:defRPr lang="en-US" sz="2700" b="1" kern="1200" cap="none" dirty="0">
                <a:solidFill>
                  <a:srgbClr val="3A3A3A"/>
                </a:solidFill>
                <a:latin typeface="+mj-lt"/>
                <a:ea typeface="+mn-ea"/>
                <a:cs typeface="Arial Black"/>
              </a:defRPr>
            </a:lvl1pPr>
          </a:lstStyle>
          <a:p>
            <a:r>
              <a:rPr lang="en-US" dirty="0"/>
              <a:t>Insert Title Here</a:t>
            </a:r>
          </a:p>
        </p:txBody>
      </p:sp>
    </p:spTree>
    <p:extLst>
      <p:ext uri="{BB962C8B-B14F-4D97-AF65-F5344CB8AC3E}">
        <p14:creationId xmlns:p14="http://schemas.microsoft.com/office/powerpoint/2010/main" val="84396447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2" hasCustomPrompt="1"/>
          </p:nvPr>
        </p:nvSpPr>
        <p:spPr>
          <a:xfrm>
            <a:off x="5971794" y="751841"/>
            <a:ext cx="3172206" cy="4036060"/>
          </a:xfr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en-US" sz="2000" dirty="0" smtClean="0">
                <a:solidFill>
                  <a:schemeClr val="lt1"/>
                </a:solidFill>
                <a:latin typeface="+mn-lt"/>
                <a:cs typeface="+mn-cs"/>
              </a:defRPr>
            </a:lvl1pPr>
            <a:lvl2pPr>
              <a:defRPr lang="en-US" sz="20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20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sz="2000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sz="2000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lvl="0" algn="ctr" defTabSz="1018875"/>
            <a:r>
              <a:rPr lang="en-US" dirty="0"/>
              <a:t>Insert Photo or </a:t>
            </a:r>
            <a:br>
              <a:rPr lang="en-US" dirty="0"/>
            </a:br>
            <a:r>
              <a:rPr lang="en-US" dirty="0"/>
              <a:t>graphic here</a:t>
            </a: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74422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0" scaled="1"/>
          </a:gradFill>
        </p:spPr>
      </p:pic>
      <p:sp>
        <p:nvSpPr>
          <p:cNvPr id="23" name="Rectangle 22"/>
          <p:cNvSpPr/>
          <p:nvPr userDrawn="1"/>
        </p:nvSpPr>
        <p:spPr>
          <a:xfrm>
            <a:off x="1" y="-7620"/>
            <a:ext cx="9144001" cy="75184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1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1" hasCustomPrompt="1"/>
          </p:nvPr>
        </p:nvSpPr>
        <p:spPr>
          <a:xfrm>
            <a:off x="449267" y="1028704"/>
            <a:ext cx="5146498" cy="3600447"/>
          </a:xfrm>
        </p:spPr>
        <p:txBody>
          <a:bodyPr/>
          <a:lstStyle>
            <a:lvl1pPr marL="228611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solidFill>
                  <a:srgbClr val="3A3A3A"/>
                </a:solidFill>
              </a:defRPr>
            </a:lvl1pPr>
            <a:lvl2pPr marL="457223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solidFill>
                  <a:srgbClr val="3A3A3A"/>
                </a:solidFill>
              </a:defRPr>
            </a:lvl2pPr>
            <a:lvl3pPr marL="685835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solidFill>
                  <a:srgbClr val="3A3A3A"/>
                </a:solidFill>
              </a:defRPr>
            </a:lvl3pPr>
            <a:lvl4pPr marL="914446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solidFill>
                  <a:srgbClr val="3A3A3A"/>
                </a:solidFill>
              </a:defRPr>
            </a:lvl4pPr>
            <a:lvl5pPr marL="1143057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solidFill>
                  <a:srgbClr val="3A3A3A"/>
                </a:solidFill>
              </a:defRPr>
            </a:lvl5pPr>
            <a:lvl7pPr marL="400070" indent="152408">
              <a:defRPr lang="en-US" sz="1100" kern="1200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899437" indent="-285764">
              <a:defRPr lang="en-US" sz="1100" kern="1200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</a:lstStyle>
          <a:p>
            <a:pPr marL="228611" marR="0" lvl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+mj-lt"/>
                <a:ea typeface="+mn-ea"/>
              </a:rPr>
              <a:t>Edit Master text styles</a:t>
            </a:r>
          </a:p>
          <a:p>
            <a:pPr marL="457223" marR="0" lvl="1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685835" marR="0" lvl="2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Third level</a:t>
            </a:r>
          </a:p>
          <a:p>
            <a:pPr marL="914446" marR="0" lvl="3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Fourth level</a:t>
            </a:r>
          </a:p>
          <a:p>
            <a:pPr marL="1143057" marR="0" lvl="4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Fifth level</a:t>
            </a:r>
          </a:p>
        </p:txBody>
      </p:sp>
      <p:sp>
        <p:nvSpPr>
          <p:cNvPr id="32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440269" y="4829496"/>
            <a:ext cx="264583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F2BA408-77DD-2646-AE91-E222053BB4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704850" y="4888231"/>
            <a:ext cx="2895600" cy="1500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-3005" y="744220"/>
            <a:ext cx="9144000" cy="0"/>
          </a:xfrm>
          <a:prstGeom prst="line">
            <a:avLst/>
          </a:prstGeom>
          <a:ln w="38100" cmpd="sng">
            <a:solidFill>
              <a:srgbClr val="3A3A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:a16="http://schemas.microsoft.com/office/drawing/2014/main" id="{4692378C-DAA1-40C0-8EEC-9A4F56CFD3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0162"/>
            <a:ext cx="8204200" cy="639290"/>
          </a:xfr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</p:spTree>
    <p:extLst>
      <p:ext uri="{BB962C8B-B14F-4D97-AF65-F5344CB8AC3E}">
        <p14:creationId xmlns:p14="http://schemas.microsoft.com/office/powerpoint/2010/main" val="38649832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boar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14865" y="608518"/>
            <a:ext cx="8229600" cy="54107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64413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74422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0" scaled="1"/>
          </a:gradFill>
        </p:spPr>
      </p:pic>
      <p:sp>
        <p:nvSpPr>
          <p:cNvPr id="21" name="Rectangle 20"/>
          <p:cNvSpPr/>
          <p:nvPr userDrawn="1"/>
        </p:nvSpPr>
        <p:spPr>
          <a:xfrm>
            <a:off x="1" y="-7620"/>
            <a:ext cx="9144001" cy="74422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1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0" y="1206105"/>
            <a:ext cx="8255000" cy="3398044"/>
          </a:xfrm>
        </p:spPr>
        <p:txBody>
          <a:bodyPr/>
          <a:lstStyle>
            <a:lvl1pPr marL="228611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457223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685835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914446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1143057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  <a:lvl7pPr marL="400070" indent="152408" algn="l" defTabSz="764156" rtl="0" eaLnBrk="1" latinLnBrk="0" hangingPunct="1">
              <a:lnSpc>
                <a:spcPct val="90000"/>
              </a:lnSpc>
              <a:spcBef>
                <a:spcPts val="418"/>
              </a:spcBef>
              <a:buFont typeface="Arial" panose="020B0604020202020204" pitchFamily="34" charset="0"/>
              <a:buChar char="•"/>
              <a:defRPr sz="1100">
                <a:solidFill>
                  <a:schemeClr val="accent6">
                    <a:lumMod val="75000"/>
                  </a:schemeClr>
                </a:solidFill>
              </a:defRPr>
            </a:lvl7pPr>
            <a:lvl8pPr marL="804713" indent="-191039" algn="l" defTabSz="764156" rtl="0" eaLnBrk="1" latinLnBrk="0" hangingPunct="1">
              <a:lnSpc>
                <a:spcPct val="90000"/>
              </a:lnSpc>
              <a:spcBef>
                <a:spcPts val="418"/>
              </a:spcBef>
              <a:buFont typeface="Arial" panose="020B0604020202020204" pitchFamily="34" charset="0"/>
              <a:buChar char="•"/>
              <a:defRPr sz="1100">
                <a:solidFill>
                  <a:schemeClr val="accent6">
                    <a:lumMod val="75000"/>
                  </a:schemeClr>
                </a:solidFill>
              </a:defRPr>
            </a:lvl8pPr>
          </a:lstStyle>
          <a:p>
            <a:pPr marL="228611" marR="0" lvl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+mj-lt"/>
                <a:ea typeface="+mn-ea"/>
              </a:rPr>
              <a:t>Edit Master text styles</a:t>
            </a:r>
          </a:p>
          <a:p>
            <a:pPr marL="457223" marR="0" lvl="1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685835" marR="0" lvl="2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Third level</a:t>
            </a:r>
          </a:p>
          <a:p>
            <a:pPr marL="914446" marR="0" lvl="3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Fourth level</a:t>
            </a:r>
          </a:p>
          <a:p>
            <a:pPr marL="1143057" marR="0" lvl="4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1" hasCustomPrompt="1"/>
          </p:nvPr>
        </p:nvSpPr>
        <p:spPr>
          <a:xfrm>
            <a:off x="449266" y="819155"/>
            <a:ext cx="8222964" cy="234947"/>
          </a:xfrm>
        </p:spPr>
        <p:txBody>
          <a:bodyPr anchor="ctr"/>
          <a:lstStyle>
            <a:lvl1pPr marL="0" indent="0">
              <a:buNone/>
              <a:defRPr b="1" u="sng">
                <a:solidFill>
                  <a:srgbClr val="3A3A3A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32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440269" y="4829496"/>
            <a:ext cx="264583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F2BA408-77DD-2646-AE91-E222053BB4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704850" y="4888231"/>
            <a:ext cx="2895600" cy="1500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0" y="742158"/>
            <a:ext cx="9144000" cy="0"/>
          </a:xfrm>
          <a:prstGeom prst="line">
            <a:avLst/>
          </a:prstGeom>
          <a:ln w="38100" cmpd="sng">
            <a:solidFill>
              <a:srgbClr val="3A3A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:a16="http://schemas.microsoft.com/office/drawing/2014/main" id="{1EFDBA65-5D9D-42A9-80DE-4A764C8754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0162"/>
            <a:ext cx="8204200" cy="639290"/>
          </a:xfr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</p:spTree>
    <p:extLst>
      <p:ext uri="{BB962C8B-B14F-4D97-AF65-F5344CB8AC3E}">
        <p14:creationId xmlns:p14="http://schemas.microsoft.com/office/powerpoint/2010/main" val="275581085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74422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0" scaled="1"/>
          </a:gradFill>
        </p:spPr>
      </p:pic>
      <p:sp>
        <p:nvSpPr>
          <p:cNvPr id="21" name="Rectangle 20"/>
          <p:cNvSpPr/>
          <p:nvPr userDrawn="1"/>
        </p:nvSpPr>
        <p:spPr>
          <a:xfrm>
            <a:off x="1" y="-7620"/>
            <a:ext cx="9144001" cy="744219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1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1" hasCustomPrompt="1"/>
          </p:nvPr>
        </p:nvSpPr>
        <p:spPr>
          <a:xfrm>
            <a:off x="449266" y="1028704"/>
            <a:ext cx="3977640" cy="3600447"/>
          </a:xfrm>
        </p:spPr>
        <p:txBody>
          <a:bodyPr/>
          <a:lstStyle>
            <a:lvl1pPr marL="228611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457223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685835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914446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1143057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  <a:lvl7pPr marL="400070" indent="152408" algn="l" defTabSz="764156" rtl="0" eaLnBrk="1" latinLnBrk="0" hangingPunct="1">
              <a:lnSpc>
                <a:spcPct val="90000"/>
              </a:lnSpc>
              <a:spcBef>
                <a:spcPts val="418"/>
              </a:spcBef>
              <a:buFont typeface="Arial" panose="020B0604020202020204" pitchFamily="34" charset="0"/>
              <a:buChar char="•"/>
              <a:defRPr sz="1100">
                <a:solidFill>
                  <a:schemeClr val="accent6">
                    <a:lumMod val="75000"/>
                  </a:schemeClr>
                </a:solidFill>
              </a:defRPr>
            </a:lvl7pPr>
            <a:lvl8pPr marL="804713" indent="-191039" algn="l" defTabSz="764156" rtl="0" eaLnBrk="1" latinLnBrk="0" hangingPunct="1">
              <a:lnSpc>
                <a:spcPct val="90000"/>
              </a:lnSpc>
              <a:spcBef>
                <a:spcPts val="418"/>
              </a:spcBef>
              <a:buFont typeface="Arial" panose="020B0604020202020204" pitchFamily="34" charset="0"/>
              <a:buChar char="•"/>
              <a:defRPr sz="1100">
                <a:solidFill>
                  <a:schemeClr val="accent6">
                    <a:lumMod val="75000"/>
                  </a:schemeClr>
                </a:solidFill>
              </a:defRPr>
            </a:lvl8pPr>
          </a:lstStyle>
          <a:p>
            <a:pPr marL="228611" marR="0" lvl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+mj-lt"/>
                <a:ea typeface="+mn-ea"/>
              </a:rPr>
              <a:t>Edit Master text styles</a:t>
            </a:r>
          </a:p>
          <a:p>
            <a:pPr marL="457223" marR="0" lvl="1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685835" marR="0" lvl="2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Third level</a:t>
            </a:r>
          </a:p>
          <a:p>
            <a:pPr marL="914446" marR="0" lvl="3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Fourth level</a:t>
            </a:r>
          </a:p>
          <a:p>
            <a:pPr marL="1143057" marR="0" lvl="4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 hasCustomPrompt="1"/>
          </p:nvPr>
        </p:nvSpPr>
        <p:spPr>
          <a:xfrm>
            <a:off x="4750328" y="1028703"/>
            <a:ext cx="3977640" cy="3600450"/>
          </a:xfrm>
        </p:spPr>
        <p:txBody>
          <a:bodyPr/>
          <a:lstStyle>
            <a:lvl1pPr marL="228611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457223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685835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914446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1143057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  <a:lvl7pPr marL="400070" indent="152408" algn="l" defTabSz="764156" rtl="0" eaLnBrk="1" latinLnBrk="0" hangingPunct="1">
              <a:lnSpc>
                <a:spcPct val="90000"/>
              </a:lnSpc>
              <a:spcBef>
                <a:spcPts val="418"/>
              </a:spcBef>
              <a:buFont typeface="Arial" panose="020B0604020202020204" pitchFamily="34" charset="0"/>
              <a:buChar char="•"/>
              <a:defRPr sz="1100">
                <a:solidFill>
                  <a:schemeClr val="accent6">
                    <a:lumMod val="75000"/>
                  </a:schemeClr>
                </a:solidFill>
              </a:defRPr>
            </a:lvl7pPr>
            <a:lvl8pPr marL="804713" indent="-191039" algn="l" defTabSz="764156" rtl="0" eaLnBrk="1" latinLnBrk="0" hangingPunct="1">
              <a:lnSpc>
                <a:spcPct val="90000"/>
              </a:lnSpc>
              <a:spcBef>
                <a:spcPts val="418"/>
              </a:spcBef>
              <a:buFont typeface="Arial" panose="020B0604020202020204" pitchFamily="34" charset="0"/>
              <a:buChar char="•"/>
              <a:defRPr sz="1100">
                <a:solidFill>
                  <a:schemeClr val="accent6">
                    <a:lumMod val="75000"/>
                  </a:schemeClr>
                </a:solidFill>
              </a:defRPr>
            </a:lvl8pPr>
          </a:lstStyle>
          <a:p>
            <a:pPr marL="228611" marR="0" lvl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+mj-lt"/>
                <a:ea typeface="+mn-ea"/>
              </a:rPr>
              <a:t>Edit Master text styles</a:t>
            </a:r>
          </a:p>
          <a:p>
            <a:pPr marL="457223" marR="0" lvl="1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685835" marR="0" lvl="2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Third level</a:t>
            </a:r>
          </a:p>
          <a:p>
            <a:pPr marL="914446" marR="0" lvl="3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Fourth level</a:t>
            </a:r>
          </a:p>
          <a:p>
            <a:pPr marL="1143057" marR="0" lvl="4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Fifth level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440269" y="4829496"/>
            <a:ext cx="258233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F2BA408-77DD-2646-AE91-E222053BB4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704850" y="4888231"/>
            <a:ext cx="2895600" cy="1500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0" y="744220"/>
            <a:ext cx="9144000" cy="0"/>
          </a:xfrm>
          <a:prstGeom prst="line">
            <a:avLst/>
          </a:prstGeom>
          <a:ln w="38100" cmpd="sng">
            <a:solidFill>
              <a:srgbClr val="3A3A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le 2">
            <a:extLst>
              <a:ext uri="{FF2B5EF4-FFF2-40B4-BE49-F238E27FC236}">
                <a16:creationId xmlns:a16="http://schemas.microsoft.com/office/drawing/2014/main" id="{2B95F6A0-FC0E-4A07-9227-1859E8F553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0162"/>
            <a:ext cx="8204200" cy="639290"/>
          </a:xfr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</p:spTree>
    <p:extLst>
      <p:ext uri="{BB962C8B-B14F-4D97-AF65-F5344CB8AC3E}">
        <p14:creationId xmlns:p14="http://schemas.microsoft.com/office/powerpoint/2010/main" val="209470107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744220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0" scaled="1"/>
          </a:gradFill>
        </p:spPr>
      </p:pic>
      <p:sp>
        <p:nvSpPr>
          <p:cNvPr id="21" name="Rectangle 20"/>
          <p:cNvSpPr/>
          <p:nvPr userDrawn="1"/>
        </p:nvSpPr>
        <p:spPr>
          <a:xfrm>
            <a:off x="1" y="-7620"/>
            <a:ext cx="9144001" cy="75184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1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1" hasCustomPrompt="1"/>
          </p:nvPr>
        </p:nvSpPr>
        <p:spPr>
          <a:xfrm>
            <a:off x="429768" y="1207009"/>
            <a:ext cx="3977640" cy="3600447"/>
          </a:xfrm>
        </p:spPr>
        <p:txBody>
          <a:bodyPr/>
          <a:lstStyle>
            <a:lvl1pPr marL="228611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457223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685835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914446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1143057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  <a:lvl7pPr marL="400070" indent="152408" algn="l" defTabSz="764156" rtl="0" eaLnBrk="1" latinLnBrk="0" hangingPunct="1">
              <a:lnSpc>
                <a:spcPct val="90000"/>
              </a:lnSpc>
              <a:spcBef>
                <a:spcPts val="418"/>
              </a:spcBef>
              <a:buFont typeface="Arial" panose="020B0604020202020204" pitchFamily="34" charset="0"/>
              <a:buChar char="•"/>
              <a:defRPr sz="1100">
                <a:solidFill>
                  <a:schemeClr val="accent6">
                    <a:lumMod val="75000"/>
                  </a:schemeClr>
                </a:solidFill>
              </a:defRPr>
            </a:lvl7pPr>
            <a:lvl8pPr marL="804713" indent="-191039" algn="l" defTabSz="764156" rtl="0" eaLnBrk="1" latinLnBrk="0" hangingPunct="1">
              <a:lnSpc>
                <a:spcPct val="90000"/>
              </a:lnSpc>
              <a:spcBef>
                <a:spcPts val="418"/>
              </a:spcBef>
              <a:buFont typeface="Arial" panose="020B0604020202020204" pitchFamily="34" charset="0"/>
              <a:buChar char="•"/>
              <a:defRPr sz="1100">
                <a:solidFill>
                  <a:schemeClr val="accent6">
                    <a:lumMod val="75000"/>
                  </a:schemeClr>
                </a:solidFill>
              </a:defRPr>
            </a:lvl8pPr>
          </a:lstStyle>
          <a:p>
            <a:pPr marL="228611" marR="0" lvl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+mj-lt"/>
                <a:ea typeface="+mn-ea"/>
              </a:rPr>
              <a:t>Edit Master text styles</a:t>
            </a:r>
          </a:p>
          <a:p>
            <a:pPr marL="457223" marR="0" lvl="1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685835" marR="0" lvl="2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Third level</a:t>
            </a:r>
          </a:p>
          <a:p>
            <a:pPr marL="914446" marR="0" lvl="3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Fourth level</a:t>
            </a:r>
          </a:p>
          <a:p>
            <a:pPr marL="1143057" marR="0" lvl="4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 hasCustomPrompt="1"/>
          </p:nvPr>
        </p:nvSpPr>
        <p:spPr>
          <a:xfrm>
            <a:off x="4750328" y="1207008"/>
            <a:ext cx="3977640" cy="3600450"/>
          </a:xfrm>
        </p:spPr>
        <p:txBody>
          <a:bodyPr/>
          <a:lstStyle>
            <a:lvl1pPr marL="228611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1pPr>
            <a:lvl2pPr marL="457223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685835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914446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  <a:lvl5pPr marL="1143057" marR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5pPr>
            <a:lvl7pPr marL="400070" indent="152408" algn="l" defTabSz="764156" rtl="0" eaLnBrk="1" latinLnBrk="0" hangingPunct="1">
              <a:lnSpc>
                <a:spcPct val="90000"/>
              </a:lnSpc>
              <a:spcBef>
                <a:spcPts val="418"/>
              </a:spcBef>
              <a:buFont typeface="Arial" panose="020B0604020202020204" pitchFamily="34" charset="0"/>
              <a:buChar char="•"/>
              <a:defRPr sz="1100">
                <a:solidFill>
                  <a:schemeClr val="accent6">
                    <a:lumMod val="75000"/>
                  </a:schemeClr>
                </a:solidFill>
              </a:defRPr>
            </a:lvl7pPr>
            <a:lvl8pPr marL="804713" indent="-191039" algn="l" defTabSz="764156" rtl="0" eaLnBrk="1" latinLnBrk="0" hangingPunct="1">
              <a:lnSpc>
                <a:spcPct val="90000"/>
              </a:lnSpc>
              <a:spcBef>
                <a:spcPts val="418"/>
              </a:spcBef>
              <a:buFont typeface="Arial" panose="020B0604020202020204" pitchFamily="34" charset="0"/>
              <a:buChar char="•"/>
              <a:defRPr sz="1100">
                <a:solidFill>
                  <a:schemeClr val="accent6">
                    <a:lumMod val="75000"/>
                  </a:schemeClr>
                </a:solidFill>
              </a:defRPr>
            </a:lvl8pPr>
          </a:lstStyle>
          <a:p>
            <a:pPr marL="228611" marR="0" lvl="0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+mj-lt"/>
                <a:ea typeface="+mn-ea"/>
              </a:rPr>
              <a:t>Edit Master text styles</a:t>
            </a:r>
          </a:p>
          <a:p>
            <a:pPr marL="457223" marR="0" lvl="1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685835" marR="0" lvl="2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Third level</a:t>
            </a:r>
          </a:p>
          <a:p>
            <a:pPr marL="914446" marR="0" lvl="3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Fourth level</a:t>
            </a:r>
          </a:p>
          <a:p>
            <a:pPr marL="1143057" marR="0" lvl="4" indent="-228611" algn="l" defTabSz="764156" rtl="0" eaLnBrk="1" fontAlgn="auto" latinLnBrk="0" hangingPunct="1">
              <a:lnSpc>
                <a:spcPct val="11000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Fifth level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440269" y="4829496"/>
            <a:ext cx="258233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F2BA408-77DD-2646-AE91-E222053BB4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704850" y="4888231"/>
            <a:ext cx="2895600" cy="1500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0" y="744220"/>
            <a:ext cx="9144000" cy="0"/>
          </a:xfrm>
          <a:prstGeom prst="line">
            <a:avLst/>
          </a:prstGeom>
          <a:ln w="38100" cmpd="sng">
            <a:solidFill>
              <a:srgbClr val="3A3A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10"/>
          <p:cNvSpPr>
            <a:spLocks noGrp="1"/>
          </p:cNvSpPr>
          <p:nvPr>
            <p:ph sz="quarter" idx="13" hasCustomPrompt="1"/>
          </p:nvPr>
        </p:nvSpPr>
        <p:spPr>
          <a:xfrm>
            <a:off x="429768" y="819155"/>
            <a:ext cx="3990654" cy="234947"/>
          </a:xfrm>
        </p:spPr>
        <p:txBody>
          <a:bodyPr anchor="ctr"/>
          <a:lstStyle>
            <a:lvl1pPr marL="0" indent="0">
              <a:buNone/>
              <a:defRPr b="1" u="sng">
                <a:solidFill>
                  <a:srgbClr val="3A3A3A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3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4750328" y="803915"/>
            <a:ext cx="3990654" cy="234947"/>
          </a:xfrm>
        </p:spPr>
        <p:txBody>
          <a:bodyPr anchor="ctr"/>
          <a:lstStyle>
            <a:lvl1pPr marL="0" indent="0">
              <a:buNone/>
              <a:defRPr b="1" u="sng">
                <a:solidFill>
                  <a:srgbClr val="3A3A3A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F69FE295-CDD7-49EA-92C8-15C29A560A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0162"/>
            <a:ext cx="8204200" cy="639290"/>
          </a:xfrm>
        </p:spPr>
        <p:txBody>
          <a:bodyPr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</p:spTree>
    <p:extLst>
      <p:ext uri="{BB962C8B-B14F-4D97-AF65-F5344CB8AC3E}">
        <p14:creationId xmlns:p14="http://schemas.microsoft.com/office/powerpoint/2010/main" val="231163798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arcador de texto 17"/>
          <p:cNvSpPr>
            <a:spLocks noGrp="1"/>
          </p:cNvSpPr>
          <p:nvPr>
            <p:ph type="body" sz="quarter" idx="12" hasCustomPrompt="1"/>
          </p:nvPr>
        </p:nvSpPr>
        <p:spPr>
          <a:xfrm>
            <a:off x="1258892" y="1358095"/>
            <a:ext cx="6626225" cy="75604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4001">
                <a:solidFill>
                  <a:srgbClr val="3A3A3A"/>
                </a:solidFill>
                <a:latin typeface="Arial"/>
                <a:cs typeface="Arial"/>
              </a:defRPr>
            </a:lvl1pPr>
            <a:lvl2pPr marL="457223" indent="0">
              <a:buNone/>
              <a:defRPr sz="4001">
                <a:latin typeface="Helvetica"/>
                <a:cs typeface="Helvetica"/>
              </a:defRPr>
            </a:lvl2pPr>
            <a:lvl3pPr marL="914446" indent="0">
              <a:buNone/>
              <a:defRPr sz="4001">
                <a:latin typeface="Helvetica"/>
                <a:cs typeface="Helvetica"/>
              </a:defRPr>
            </a:lvl3pPr>
            <a:lvl4pPr marL="1371668" indent="0">
              <a:buNone/>
              <a:defRPr sz="4001">
                <a:latin typeface="Helvetica"/>
                <a:cs typeface="Helvetica"/>
              </a:defRPr>
            </a:lvl4pPr>
            <a:lvl5pPr marL="1828892" indent="0">
              <a:buNone/>
              <a:defRPr sz="4001">
                <a:latin typeface="Helvetica"/>
                <a:cs typeface="Helvetica"/>
              </a:defRPr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r>
              <a:rPr lang="es-ES_tradnl" dirty="0"/>
              <a:t> to </a:t>
            </a:r>
            <a:r>
              <a:rPr lang="es-ES_tradnl" dirty="0" err="1"/>
              <a:t>edit</a:t>
            </a:r>
            <a:endParaRPr lang="en-US" dirty="0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987" y="176400"/>
            <a:ext cx="1040609" cy="127139"/>
          </a:xfrm>
          <a:prstGeom prst="rect">
            <a:avLst/>
          </a:prstGeom>
        </p:spPr>
      </p:pic>
      <p:sp>
        <p:nvSpPr>
          <p:cNvPr id="19" name="Marcador de texto 11"/>
          <p:cNvSpPr>
            <a:spLocks noGrp="1"/>
          </p:cNvSpPr>
          <p:nvPr>
            <p:ph type="body" sz="quarter" idx="15" hasCustomPrompt="1"/>
          </p:nvPr>
        </p:nvSpPr>
        <p:spPr>
          <a:xfrm>
            <a:off x="1781495" y="2208621"/>
            <a:ext cx="5581012" cy="41076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801">
                <a:solidFill>
                  <a:srgbClr val="3A3A3A"/>
                </a:solidFill>
                <a:latin typeface="Arial"/>
                <a:cs typeface="Arial"/>
              </a:defRPr>
            </a:lvl1pPr>
            <a:lvl2pPr>
              <a:defRPr sz="1050">
                <a:solidFill>
                  <a:srgbClr val="FFFFFF"/>
                </a:solidFill>
                <a:latin typeface="Helvetica Light"/>
                <a:cs typeface="Helvetica Light"/>
              </a:defRPr>
            </a:lvl2pPr>
            <a:lvl3pPr>
              <a:defRPr sz="1000">
                <a:solidFill>
                  <a:srgbClr val="FFFFFF"/>
                </a:solidFill>
                <a:latin typeface="Helvetica Light"/>
                <a:cs typeface="Helvetica Light"/>
              </a:defRPr>
            </a:lvl3pPr>
            <a:lvl4pPr>
              <a:defRPr sz="900">
                <a:solidFill>
                  <a:srgbClr val="FFFFFF"/>
                </a:solidFill>
                <a:latin typeface="Helvetica Light"/>
                <a:cs typeface="Helvetica Light"/>
              </a:defRPr>
            </a:lvl4pPr>
            <a:lvl5pPr>
              <a:defRPr sz="900">
                <a:solidFill>
                  <a:srgbClr val="FFFFFF"/>
                </a:solidFill>
                <a:latin typeface="Helvetica Light"/>
                <a:cs typeface="Helvetica Light"/>
              </a:defRPr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r>
              <a:rPr lang="es-ES_tradnl" dirty="0"/>
              <a:t> to </a:t>
            </a:r>
            <a:r>
              <a:rPr lang="es-ES_tradnl" dirty="0" err="1"/>
              <a:t>edit</a:t>
            </a:r>
            <a:endParaRPr lang="en-US" dirty="0"/>
          </a:p>
        </p:txBody>
      </p:sp>
      <p:sp>
        <p:nvSpPr>
          <p:cNvPr id="16" name="Marcador de texto 15"/>
          <p:cNvSpPr>
            <a:spLocks noGrp="1"/>
          </p:cNvSpPr>
          <p:nvPr>
            <p:ph type="body" sz="quarter" idx="16" hasCustomPrompt="1"/>
          </p:nvPr>
        </p:nvSpPr>
        <p:spPr>
          <a:xfrm>
            <a:off x="1460028" y="4124803"/>
            <a:ext cx="6223946" cy="43535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800" baseline="0">
                <a:solidFill>
                  <a:srgbClr val="3A3A3A"/>
                </a:solidFill>
                <a:latin typeface="Arial"/>
                <a:cs typeface="Arial"/>
              </a:defRPr>
            </a:lvl1pPr>
            <a:lvl2pPr marL="457223" indent="0">
              <a:buNone/>
              <a:defRPr>
                <a:solidFill>
                  <a:srgbClr val="FFFFFF"/>
                </a:solidFill>
              </a:defRPr>
            </a:lvl2pPr>
            <a:lvl3pPr marL="914446" indent="0">
              <a:buNone/>
              <a:defRPr>
                <a:solidFill>
                  <a:srgbClr val="FFFFFF"/>
                </a:solidFill>
              </a:defRPr>
            </a:lvl3pPr>
            <a:lvl4pPr marL="1371668" indent="0" algn="ctr">
              <a:buNone/>
              <a:defRPr>
                <a:solidFill>
                  <a:srgbClr val="FFFFFF"/>
                </a:solidFill>
                <a:latin typeface="Helvetica Light"/>
                <a:cs typeface="Helvetica Light"/>
              </a:defRPr>
            </a:lvl4pPr>
            <a:lvl5pPr marL="1828892" indent="0" algn="ctr">
              <a:buNone/>
              <a:defRPr>
                <a:solidFill>
                  <a:srgbClr val="FFFFFF"/>
                </a:solidFill>
                <a:latin typeface="Helvetica Light"/>
                <a:cs typeface="Helvetica Light"/>
              </a:defRPr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r>
              <a:rPr lang="es-ES_tradnl" dirty="0"/>
              <a:t> to </a:t>
            </a:r>
            <a:r>
              <a:rPr lang="es-ES_tradnl" dirty="0" err="1"/>
              <a:t>edit</a:t>
            </a:r>
            <a:endParaRPr lang="en-US" dirty="0"/>
          </a:p>
        </p:txBody>
      </p:sp>
      <p:pic>
        <p:nvPicPr>
          <p:cNvPr id="6" name="Imagen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987" y="176400"/>
            <a:ext cx="1040609" cy="12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35761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5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5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5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60890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78512-390E-4563-83D6-D10EB029D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605A6D-D62A-448C-84AE-234042DC9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82DB41-CDC2-4EFF-BB2E-5E71AE017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AB5FB-9780-4D5E-971B-43CE66BB3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DF8EF5-7273-47FA-8A1A-3F204FFCD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6393-2EAF-4FFB-B413-DE7D1B4A080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직사각형 2">
            <a:extLst>
              <a:ext uri="{FF2B5EF4-FFF2-40B4-BE49-F238E27FC236}">
                <a16:creationId xmlns:a16="http://schemas.microsoft.com/office/drawing/2014/main" id="{500CBBBE-4F7A-417A-8DDD-3B8F11C6A6F5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8" name="직사각형 2">
            <a:extLst>
              <a:ext uri="{FF2B5EF4-FFF2-40B4-BE49-F238E27FC236}">
                <a16:creationId xmlns:a16="http://schemas.microsoft.com/office/drawing/2014/main" id="{8AB10926-66E6-4E1F-B26E-876A75538316}"/>
              </a:ext>
            </a:extLst>
          </p:cNvPr>
          <p:cNvSpPr/>
          <p:nvPr userDrawn="1"/>
        </p:nvSpPr>
        <p:spPr>
          <a:xfrm>
            <a:off x="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0221062-E972-4010-AB9B-E894DA5682B2}"/>
              </a:ext>
            </a:extLst>
          </p:cNvPr>
          <p:cNvSpPr txBox="1">
            <a:spLocks/>
          </p:cNvSpPr>
          <p:nvPr userDrawn="1"/>
        </p:nvSpPr>
        <p:spPr>
          <a:xfrm>
            <a:off x="6714308" y="4510428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9B6393-2EAF-4FFB-B413-DE7D1B4A080E}" type="slidenum">
              <a:rPr lang="en-US" sz="900" smtClean="0"/>
              <a:pPr/>
              <a:t>‹#›</a:t>
            </a:fld>
            <a:endParaRPr lang="en-US" sz="9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15B5430-1030-4FB1-BE7C-4A948C3DC639}"/>
              </a:ext>
            </a:extLst>
          </p:cNvPr>
          <p:cNvSpPr/>
          <p:nvPr userDrawn="1"/>
        </p:nvSpPr>
        <p:spPr>
          <a:xfrm>
            <a:off x="204107" y="179614"/>
            <a:ext cx="8743950" cy="47352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44471357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00EB1-4091-4FAB-B494-F09AE03CB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94C13-1336-4164-929B-5FDBFF6DC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D01334-2A1A-45D1-8BE0-8B5CFA92D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70FB2-0E96-46F3-B056-07A249E5A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48CECB-5B54-4C84-84BF-6D86CEEF8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6393-2EAF-4FFB-B413-DE7D1B4A080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직사각형 2">
            <a:extLst>
              <a:ext uri="{FF2B5EF4-FFF2-40B4-BE49-F238E27FC236}">
                <a16:creationId xmlns:a16="http://schemas.microsoft.com/office/drawing/2014/main" id="{C9787C91-D177-4418-85D1-3EB7706E155B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8" name="직사각형 2">
            <a:extLst>
              <a:ext uri="{FF2B5EF4-FFF2-40B4-BE49-F238E27FC236}">
                <a16:creationId xmlns:a16="http://schemas.microsoft.com/office/drawing/2014/main" id="{78CCBE98-9DDE-4379-B413-C337A62FBFB8}"/>
              </a:ext>
            </a:extLst>
          </p:cNvPr>
          <p:cNvSpPr/>
          <p:nvPr userDrawn="1"/>
        </p:nvSpPr>
        <p:spPr>
          <a:xfrm>
            <a:off x="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CC40E58-6D78-477E-A982-D9DAC6CFB6AC}"/>
              </a:ext>
            </a:extLst>
          </p:cNvPr>
          <p:cNvSpPr txBox="1">
            <a:spLocks/>
          </p:cNvSpPr>
          <p:nvPr userDrawn="1"/>
        </p:nvSpPr>
        <p:spPr>
          <a:xfrm>
            <a:off x="6714308" y="4510428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9B6393-2EAF-4FFB-B413-DE7D1B4A080E}" type="slidenum">
              <a:rPr lang="en-US" sz="900" smtClean="0"/>
              <a:pPr/>
              <a:t>‹#›</a:t>
            </a:fld>
            <a:endParaRPr lang="en-US" sz="9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DC53BC-AC3C-4FBA-9FC8-BCF59AF15050}"/>
              </a:ext>
            </a:extLst>
          </p:cNvPr>
          <p:cNvSpPr/>
          <p:nvPr userDrawn="1"/>
        </p:nvSpPr>
        <p:spPr>
          <a:xfrm>
            <a:off x="284117" y="316536"/>
            <a:ext cx="8575765" cy="45104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6691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83FCF-C3FA-4DC1-8AE0-2607A3408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09E05-6A6F-441E-8894-AE136919C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2DCE3-B34C-436D-A60E-999895B9F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F5A029-3FFC-4BDB-847E-23048DACE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F7BDF9-EA57-40B1-A239-BDE1F02F6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6393-2EAF-4FFB-B413-DE7D1B4A080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직사각형 2">
            <a:extLst>
              <a:ext uri="{FF2B5EF4-FFF2-40B4-BE49-F238E27FC236}">
                <a16:creationId xmlns:a16="http://schemas.microsoft.com/office/drawing/2014/main" id="{B66CA952-B4E6-4847-AFD1-169E9D214F59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8" name="직사각형 2">
            <a:extLst>
              <a:ext uri="{FF2B5EF4-FFF2-40B4-BE49-F238E27FC236}">
                <a16:creationId xmlns:a16="http://schemas.microsoft.com/office/drawing/2014/main" id="{15F32463-6611-451D-A0B5-7D61741F1896}"/>
              </a:ext>
            </a:extLst>
          </p:cNvPr>
          <p:cNvSpPr/>
          <p:nvPr userDrawn="1"/>
        </p:nvSpPr>
        <p:spPr>
          <a:xfrm>
            <a:off x="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D623FB0-262A-4CE8-8D4D-FD43FD4B97F4}"/>
              </a:ext>
            </a:extLst>
          </p:cNvPr>
          <p:cNvSpPr txBox="1">
            <a:spLocks/>
          </p:cNvSpPr>
          <p:nvPr userDrawn="1"/>
        </p:nvSpPr>
        <p:spPr>
          <a:xfrm>
            <a:off x="6714308" y="4510428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9B6393-2EAF-4FFB-B413-DE7D1B4A080E}" type="slidenum">
              <a:rPr lang="en-US" sz="900" smtClean="0"/>
              <a:pPr/>
              <a:t>‹#›</a:t>
            </a:fld>
            <a:endParaRPr lang="en-US" sz="9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95B31E7-FE46-49A3-A2E5-EEA0BEBD6851}"/>
              </a:ext>
            </a:extLst>
          </p:cNvPr>
          <p:cNvSpPr/>
          <p:nvPr userDrawn="1"/>
        </p:nvSpPr>
        <p:spPr>
          <a:xfrm>
            <a:off x="204107" y="179614"/>
            <a:ext cx="8743950" cy="47352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69364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DFD5F-FF20-4263-B277-DD882E6F1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AB39C-E2CB-44A6-82F6-053200658B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F19BB3-3FC3-4881-8D59-26BBC7CD24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A60EF6-3C17-42C4-B0AA-58F445481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150B98-2FEC-4196-B09B-0C44DFC43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35EE7E-676F-4DA4-9CAD-E4BFD19AA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6393-2EAF-4FFB-B413-DE7D1B4A08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9795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427E8-8983-4E16-8F9F-6553F3BCD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0A14B1-6310-4AC2-BD01-FD2D00ED48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35BE5F-3EEC-4A31-B4EC-DE43EFAD8B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F2AD47-4D19-4A26-BD42-F713A7DE36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3C95CE-0B42-4F4C-AAE6-05DEE47587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7A5C14-0F1A-416A-88D5-7E0771345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69E525-872F-4F11-9532-C746B6664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73C694-D455-495A-AAFD-7E365F832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6393-2EAF-4FFB-B413-DE7D1B4A08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989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5D7A556-E058-C64B-BA79-4EA2BC04C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608518"/>
            <a:ext cx="8229600" cy="54107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032C08B-75A0-6D41-A771-5720F43394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4338" y="1384300"/>
            <a:ext cx="8229600" cy="31506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body copy text</a:t>
            </a:r>
          </a:p>
        </p:txBody>
      </p:sp>
    </p:spTree>
    <p:extLst>
      <p:ext uri="{BB962C8B-B14F-4D97-AF65-F5344CB8AC3E}">
        <p14:creationId xmlns:p14="http://schemas.microsoft.com/office/powerpoint/2010/main" val="7276201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8CD7D-3671-48CC-9BD3-2071CB9AE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64CB5F-5526-4DDD-B922-F848ACF09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9FF434-708D-412F-A90E-ADBFD995C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52E39E-13C6-489D-A4C7-EFA13A8B5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6393-2EAF-4FFB-B413-DE7D1B4A08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74656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F05342-E86A-413F-BF80-FC82BAECB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037701-C3C3-4E29-B6BE-007B61A62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4706D3-EF90-494E-849C-29CB5F80D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6393-2EAF-4FFB-B413-DE7D1B4A08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94503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C0774-2C97-4259-91D1-6841CDFE6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8B417-5D92-4506-8F99-A070084FB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C1FF57-BF61-4FE5-B823-24A077A9D9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DA1BDB-3206-4666-B179-6E2377072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2CD419-7DC7-4789-A51A-839D36A51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623334-484C-428B-A1B2-0DC83EB9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6393-2EAF-4FFB-B413-DE7D1B4A08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35308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D0988-FAF4-4754-BB42-0D0BBB06E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46157D-9F74-4129-9B62-0B5946940E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EC6EA9-88A1-4D3F-BC1A-119966DBC3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94A364-3FF4-407C-9E7D-3F4FD00B1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0639B8-80B1-4062-9DF2-ABA627F09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5D8E59-D289-4C28-A7E1-262DE8786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6393-2EAF-4FFB-B413-DE7D1B4A08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65062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F964D-55C5-453E-BABA-27D27A826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BACFB5-9E9F-4586-A9B6-54ADFE0A14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C22A70-7133-4823-8C78-AE87CA401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518F9F-A519-408B-9F45-A6FEFB6E2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BA5D47-F264-4A2F-A652-353962113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6393-2EAF-4FFB-B413-DE7D1B4A08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63269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A46415-BBD1-4FBB-9AED-48DFA2C991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E5DEC9-DAFA-4BA5-A5AD-64516E6BAC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64604C-3B74-4DF0-B2D0-0D68B8C35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0301A-C8D5-4E36-B51D-6A14FA501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272B4-E27B-40A0-9A80-A8E9A04C6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6393-2EAF-4FFB-B413-DE7D1B4A08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70118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13D38-E59B-4CB4-BF11-5160C7638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A96480-7C32-4699-924F-04E6351700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BC612-618C-409E-941D-AEC588BC7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6D187-A3C2-49DB-855D-F2E56C8322E1}" type="datetime1">
              <a:rPr lang="en-US" smtClean="0"/>
              <a:t>4/16/24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4A450-9736-44ED-85DD-C331F9D20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3EF47-51DD-493F-A527-42B13B78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0342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12F6D-F43A-4B4F-84F7-143B963D8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F94D2-82C1-46EF-A773-0D5884127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820E2E"/>
              </a:buClr>
              <a:defRPr/>
            </a:lvl1pPr>
            <a:lvl2pPr>
              <a:buClr>
                <a:srgbClr val="820E2E"/>
              </a:buClr>
              <a:defRPr/>
            </a:lvl2pPr>
            <a:lvl3pPr>
              <a:buClr>
                <a:srgbClr val="820E2E"/>
              </a:buClr>
              <a:defRPr/>
            </a:lvl3pPr>
            <a:lvl4pPr>
              <a:buClr>
                <a:srgbClr val="820E2E"/>
              </a:buClr>
              <a:defRPr/>
            </a:lvl4pPr>
            <a:lvl5pPr>
              <a:buClr>
                <a:srgbClr val="820E2E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E9994-2CA0-44D6-9A6B-DC39E99B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C721-0AF2-4B4A-90BF-F6938BEF82FB}" type="datetime1">
              <a:rPr lang="en-US" smtClean="0"/>
              <a:t>4/16/24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BEF13-2C78-4362-85F3-4DDDFFAF0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078CB-9D7A-4E47-993A-01A74979C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4869657"/>
            <a:ext cx="2057400" cy="273844"/>
          </a:xfrm>
        </p:spPr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74389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2B87F-A50B-4283-BAE1-6F38D7BA3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A79DDE-7135-4C6E-89EC-56BB900C5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6D497-E39D-4152-8A9C-66D1E839E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6115F-A22D-4D9E-A15B-68EE5A0261B4}" type="datetime1">
              <a:rPr lang="en-US" smtClean="0"/>
              <a:t>4/16/24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064B8-7F80-48A5-92E3-D5EE1C2F9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5FF59-41C8-46BB-AD66-DC519108A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35425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7BC78-93ED-46AE-8010-3C6456A28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94657-99BE-4460-A46D-DEA7395B86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BE7734-B315-4991-BCF9-E3D9E9EB2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A8D7C9-D56E-4559-AFB8-3982882C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EB093-3F89-4EE1-93F2-11FD832F4144}" type="datetime1">
              <a:rPr lang="en-US" smtClean="0"/>
              <a:t>4/16/24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E1F375-6F0E-4C40-83E4-19ED5841A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17054C-81C7-40F7-A8CF-DB28A2BED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064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List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TD_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75" y="49573"/>
            <a:ext cx="347865" cy="22509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14338" y="608518"/>
            <a:ext cx="8229600" cy="54107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14338" y="1384300"/>
            <a:ext cx="8229600" cy="1384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body copy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14338" y="2971800"/>
            <a:ext cx="8229600" cy="1752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8AA7E2E-383A-C94F-B725-CA531163AA10}"/>
              </a:ext>
            </a:extLst>
          </p:cNvPr>
          <p:cNvSpPr txBox="1">
            <a:spLocks/>
          </p:cNvSpPr>
          <p:nvPr userDrawn="1"/>
        </p:nvSpPr>
        <p:spPr>
          <a:xfrm>
            <a:off x="1341565" y="57595"/>
            <a:ext cx="6460870" cy="2090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" b="0" i="0" dirty="0">
                <a:solidFill>
                  <a:srgbClr val="005B8E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Measuring Return on Investment Certificate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AA91ED-3B19-D10A-AA8E-0A47CA89EC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0421" y="99849"/>
            <a:ext cx="1219704" cy="17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3993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F83A4-7EF3-41CB-B53D-9A9ADA392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422F71-25DA-4481-85EB-A8AC755DA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9B4806-2041-48F9-87D0-3E06CEA8E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B2F746-2496-4270-9CAC-FAE455F1D5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8D7411-C1B9-4FA6-9838-4E5A9A0A56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B96038-4F98-4820-86B8-B32134CCE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E0805-BAA3-4BBD-8436-00BFE1690525}" type="datetime1">
              <a:rPr lang="en-US" smtClean="0"/>
              <a:t>4/16/24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0568E9-37E6-4C63-9C7F-5C0D0A2C4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6B700A-4D69-493C-877B-0ABC4234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00946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6C4E-C539-4919-BEEB-0861CE156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39C433-5443-427D-A1F6-03818A286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85A7-3BC2-40D0-A92A-454E7C2B67A9}" type="datetime1">
              <a:rPr lang="en-US" smtClean="0"/>
              <a:t>4/16/24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125EBB-D03C-499A-B544-B2B528A6B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F09940-D2D2-4343-9AAC-DFF78692B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21198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699D28-4B72-4196-A684-4ADD04BD3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091DA-283F-468C-B737-71C806492EF6}" type="datetime1">
              <a:rPr lang="en-US" smtClean="0"/>
              <a:t>4/16/24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B99E43-7F41-462E-BAAF-C51A92B8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7CDD2-E748-4CB4-A5C8-EC11F3995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54003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221EF-1A90-4CEB-86C8-14B3069AD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870B6-28AE-42A2-B10F-FD6FA524F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CE29A9-DD75-4BBB-8D7D-4F06059D3B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23640C-6DCA-4474-9D92-B077DA4AB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3548E-136D-42D3-9DEB-281BD1AF246B}" type="datetime1">
              <a:rPr lang="en-US" smtClean="0"/>
              <a:t>4/16/24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C8973D-ECDF-4DEA-8E1C-D4E4F42CC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774EC9-3AA2-43FA-B522-51EDBC6C2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97297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5105B-5DB0-4DBF-8F91-38DDD4B34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AAB282-A978-4042-8178-F16CB74550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947E74-00FC-45A2-B908-7F4319727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CFF7B-069B-4A4A-B48B-B45B5BC89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AC674-F94C-408B-BEDF-200E60B46208}" type="datetime1">
              <a:rPr lang="en-US" smtClean="0"/>
              <a:t>4/16/24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B06AC2-304E-4487-85A5-2DCE6F55C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8FB8EF-4EE2-4F4D-8414-3A8B25667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94729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8A8FA-A99C-4FBE-83C3-8725E0844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B1067D-75BA-4D97-8B65-DE25FFCE8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83FA3-5E8F-48FE-B391-462D0FDA9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3B7DC-063B-4E0A-B292-6311770844E6}" type="datetime1">
              <a:rPr lang="en-US" smtClean="0"/>
              <a:t>4/16/24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C10E0-F848-41C5-955B-CB5770A1C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5363AA-BD01-463D-9859-71A6A0800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27790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34E561-FB6E-4DDE-B5DF-AF8789503F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6562F7-4B20-4960-9BBB-4AF654032F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78CD0-4987-46C5-9AD5-C31C4C01E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1310C-123D-4D90-854A-FFE09F502FF2}" type="datetime1">
              <a:rPr lang="en-US" smtClean="0"/>
              <a:t>4/16/24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D6434-841D-4447-847D-AFAA64634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B5F4E-758A-4D77-8B2F-FA9375A2E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3817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07FA-5C66-714D-B9EB-3CB796A3B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1FD4-205A-9149-AD75-AA95D7E9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BB57-C01E-2E49-971A-9C79C4D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F193-3F13-1D40-AB55-8517139D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D9B4-D903-084C-8DB6-612992CB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04583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37D2-CE60-A64B-BA8F-4CD2E44A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BC04-8970-DD40-92A1-A811A3F5C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2406B-CCE3-E242-A094-508767E6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D11F-74F3-2042-B8F5-875F11CB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55DB-DEE8-6D42-860A-01862B1E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46099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262C-F280-BA48-89E4-1E80524C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C84E2-3F10-F040-9921-09790ED44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4E7C-1ABB-264F-91F3-D539D5BF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84CA-3FD3-C14D-AB63-C36D39BA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C5BC-34D3-D543-BD5A-DF4ED8F0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467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5097781"/>
            <a:ext cx="9144000" cy="45719"/>
          </a:xfrm>
          <a:prstGeom prst="rect">
            <a:avLst/>
          </a:prstGeom>
          <a:solidFill>
            <a:srgbClr val="820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68A7C81-1F33-9949-9080-B3FF47CFB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2901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50" r:id="rId6"/>
    <p:sldLayoutId id="2147483711" r:id="rId7"/>
    <p:sldLayoutId id="2147483667" r:id="rId8"/>
    <p:sldLayoutId id="2147483699" r:id="rId9"/>
    <p:sldLayoutId id="2147483700" r:id="rId10"/>
    <p:sldLayoutId id="2147483772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656" r:id="rId17"/>
    <p:sldLayoutId id="2147483716" r:id="rId18"/>
    <p:sldLayoutId id="2147483674" r:id="rId19"/>
    <p:sldLayoutId id="2147483713" r:id="rId20"/>
    <p:sldLayoutId id="2147483688" r:id="rId21"/>
    <p:sldLayoutId id="2147483689" r:id="rId22"/>
    <p:sldLayoutId id="2147483691" r:id="rId23"/>
    <p:sldLayoutId id="2147483692" r:id="rId24"/>
    <p:sldLayoutId id="2147483694" r:id="rId25"/>
    <p:sldLayoutId id="2147483695" r:id="rId26"/>
  </p:sldLayoutIdLst>
  <p:txStyles>
    <p:titleStyle>
      <a:lvl1pPr algn="l" defTabSz="457200" rtl="0" eaLnBrk="1" latinLnBrk="0" hangingPunct="1">
        <a:spcBef>
          <a:spcPct val="0"/>
        </a:spcBef>
        <a:buNone/>
        <a:defRPr sz="3800" b="0" i="0" kern="1200">
          <a:solidFill>
            <a:schemeClr val="tx1">
              <a:lumMod val="50000"/>
            </a:schemeClr>
          </a:solidFill>
          <a:latin typeface="Roboto Light"/>
          <a:ea typeface="+mj-ea"/>
          <a:cs typeface="Roboto Light"/>
        </a:defRPr>
      </a:lvl1pPr>
    </p:titleStyle>
    <p:bodyStyle>
      <a:lvl1pPr marL="228600" indent="-228600" algn="l" defTabSz="457200" rtl="0" eaLnBrk="1" latinLnBrk="0" hangingPunct="1">
        <a:lnSpc>
          <a:spcPts val="1800"/>
        </a:lnSpc>
        <a:spcBef>
          <a:spcPts val="600"/>
        </a:spcBef>
        <a:spcAft>
          <a:spcPts val="600"/>
        </a:spcAft>
        <a:buFont typeface="Arial"/>
        <a:buChar char="•"/>
        <a:tabLst/>
        <a:defRPr sz="1500" b="0" i="0" kern="1200">
          <a:solidFill>
            <a:srgbClr val="000000"/>
          </a:solidFill>
          <a:latin typeface="Roboto Light"/>
          <a:ea typeface="+mn-ea"/>
          <a:cs typeface="Roboto Light"/>
        </a:defRPr>
      </a:lvl1pPr>
      <a:lvl2pPr marL="457200" indent="-228600" algn="l" defTabSz="457200" rtl="0" eaLnBrk="1" latinLnBrk="0" hangingPunct="1">
        <a:lnSpc>
          <a:spcPts val="1800"/>
        </a:lnSpc>
        <a:spcBef>
          <a:spcPts val="600"/>
        </a:spcBef>
        <a:spcAft>
          <a:spcPts val="600"/>
        </a:spcAft>
        <a:buFont typeface="Courier New" panose="02070309020205020404" pitchFamily="49" charset="0"/>
        <a:buChar char="o"/>
        <a:tabLst/>
        <a:defRPr sz="1500" b="0" i="0" kern="1200">
          <a:solidFill>
            <a:srgbClr val="000000"/>
          </a:solidFill>
          <a:latin typeface="Roboto Light"/>
          <a:ea typeface="+mn-ea"/>
          <a:cs typeface="Roboto Light"/>
        </a:defRPr>
      </a:lvl2pPr>
      <a:lvl3pPr marL="685800" indent="-228600" algn="l" defTabSz="457200" rtl="0" eaLnBrk="1" latinLnBrk="0" hangingPunct="1">
        <a:lnSpc>
          <a:spcPts val="1800"/>
        </a:lnSpc>
        <a:spcBef>
          <a:spcPts val="600"/>
        </a:spcBef>
        <a:spcAft>
          <a:spcPts val="600"/>
        </a:spcAft>
        <a:buClr>
          <a:srgbClr val="000000"/>
        </a:buClr>
        <a:buFont typeface="System Font Regular"/>
        <a:buChar char="–"/>
        <a:tabLst/>
        <a:defRPr sz="1500" b="0" i="0" kern="1200">
          <a:solidFill>
            <a:srgbClr val="000000"/>
          </a:solidFill>
          <a:latin typeface="Roboto Light"/>
          <a:ea typeface="+mn-ea"/>
          <a:cs typeface="Roboto Light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1F7EB1"/>
        </a:buClr>
        <a:buFont typeface="Arial"/>
        <a:buChar char="–"/>
        <a:defRPr sz="1500" b="0" i="0" kern="1200">
          <a:solidFill>
            <a:srgbClr val="000000"/>
          </a:solidFill>
          <a:latin typeface="Roboto Light"/>
          <a:ea typeface="+mn-ea"/>
          <a:cs typeface="Roboto Light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500" b="0" i="0" kern="1200">
          <a:solidFill>
            <a:srgbClr val="000000"/>
          </a:solidFill>
          <a:latin typeface="Roboto Light"/>
          <a:ea typeface="+mn-ea"/>
          <a:cs typeface="Roboto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04900" y="276075"/>
            <a:ext cx="6724500" cy="7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04900" y="1200150"/>
            <a:ext cx="7581900" cy="3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Roboto"/>
              <a:buChar char="▸"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Char char="▹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"/>
              <a:buChar char="▹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" name="Google Shape;52;p6">
            <a:extLst>
              <a:ext uri="{FF2B5EF4-FFF2-40B4-BE49-F238E27FC236}">
                <a16:creationId xmlns:a16="http://schemas.microsoft.com/office/drawing/2014/main" id="{18AA6BDC-7499-B939-F949-AA404676DCA1}"/>
              </a:ext>
            </a:extLst>
          </p:cNvPr>
          <p:cNvSpPr txBox="1">
            <a:spLocks/>
          </p:cNvSpPr>
          <p:nvPr userDrawn="1"/>
        </p:nvSpPr>
        <p:spPr>
          <a:xfrm>
            <a:off x="8537140" y="4399666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>
              <a:defRPr lang="en-US"/>
            </a:defPPr>
            <a:lvl1pPr marL="0" lvl="0" algn="l" defTabSz="457200" rtl="0" eaLnBrk="1" latinLnBrk="0" hangingPunct="1">
              <a:buClr>
                <a:schemeClr val="tx1"/>
              </a:buClr>
              <a:buNone/>
              <a:defRPr sz="105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lvl="1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36626026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600" b="0" i="0" u="none" strike="noStrike" cap="none">
          <a:solidFill>
            <a:srgbClr val="000000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457200" marR="0" lvl="0" indent="-41910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04900" y="276075"/>
            <a:ext cx="6724500" cy="7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04900" y="1200150"/>
            <a:ext cx="7581900" cy="3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Roboto"/>
              <a:buChar char="▸"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Char char="▹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"/>
              <a:buChar char="▹"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1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17057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A93E8-92EF-634A-A62C-F31FEC3C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E7FA-220B-114A-8BF8-5BB26E5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42C5-8CD6-A944-9A69-7DFBDE59D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AA082-96F7-A949-AD86-5DF28E0DB784}" type="datetimeFigureOut">
              <a:rPr lang="en-US" smtClean="0"/>
              <a:t>4/16/24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30FDD-2F28-C542-BC21-5C61E5A77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192E8-AF72-FA44-909B-55794BCB5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778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4631329"/>
            <a:ext cx="9144000" cy="512172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1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11729"/>
            <a:ext cx="8229600" cy="512173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30250"/>
            <a:ext cx="8229600" cy="4047660"/>
          </a:xfrm>
          <a:prstGeom prst="rect">
            <a:avLst/>
          </a:prstGeom>
          <a:noFill/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969120" y="698827"/>
            <a:ext cx="205819" cy="718558"/>
          </a:xfrm>
          <a:prstGeom prst="rect">
            <a:avLst/>
          </a:prstGeom>
          <a:noFill/>
        </p:spPr>
        <p:txBody>
          <a:bodyPr wrap="none" lIns="101882" tIns="50941" rIns="101882" bIns="50941" rtlCol="0">
            <a:spAutoFit/>
          </a:bodyPr>
          <a:lstStyle/>
          <a:p>
            <a:endParaRPr lang="en-US" sz="400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440269" y="4856166"/>
            <a:ext cx="251883" cy="27384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F2BA408-77DD-2646-AE91-E222053BB4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704850" y="4914901"/>
            <a:ext cx="2895600" cy="1500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969120" y="698827"/>
            <a:ext cx="205819" cy="718558"/>
          </a:xfrm>
          <a:prstGeom prst="rect">
            <a:avLst/>
          </a:prstGeom>
          <a:noFill/>
        </p:spPr>
        <p:txBody>
          <a:bodyPr wrap="none" lIns="101882" tIns="50941" rIns="101882" bIns="50941" rtlCol="0">
            <a:spAutoFit/>
          </a:bodyPr>
          <a:lstStyle/>
          <a:p>
            <a:endParaRPr lang="en-US" sz="4001" dirty="0"/>
          </a:p>
        </p:txBody>
      </p:sp>
    </p:spTree>
    <p:extLst>
      <p:ext uri="{BB962C8B-B14F-4D97-AF65-F5344CB8AC3E}">
        <p14:creationId xmlns:p14="http://schemas.microsoft.com/office/powerpoint/2010/main" val="3282017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  <p:sldLayoutId id="2147483842" r:id="rId13"/>
    <p:sldLayoutId id="2147483843" r:id="rId14"/>
  </p:sldLayoutIdLst>
  <p:hf hdr="0" ftr="0" dt="0"/>
  <p:txStyles>
    <p:titleStyle>
      <a:lvl1pPr algn="l" defTabSz="764156" rtl="0" eaLnBrk="1" latinLnBrk="0" hangingPunct="1">
        <a:lnSpc>
          <a:spcPct val="100000"/>
        </a:lnSpc>
        <a:spcBef>
          <a:spcPts val="334"/>
        </a:spcBef>
        <a:buNone/>
        <a:defRPr sz="2700" b="1" kern="1200" cap="none">
          <a:solidFill>
            <a:srgbClr val="808080"/>
          </a:solidFill>
          <a:latin typeface="+mj-lt"/>
          <a:ea typeface="+mj-ea"/>
          <a:cs typeface="Arial Black"/>
        </a:defRPr>
      </a:lvl1pPr>
    </p:titleStyle>
    <p:bodyStyle>
      <a:lvl1pPr marL="228611" indent="-228611" algn="l" defTabSz="764156" rtl="0" eaLnBrk="1" latinLnBrk="0" hangingPunct="1">
        <a:lnSpc>
          <a:spcPct val="110000"/>
        </a:lnSpc>
        <a:spcBef>
          <a:spcPts val="334"/>
        </a:spcBef>
        <a:buFont typeface="Arial" panose="020B0604020202020204" pitchFamily="34" charset="0"/>
        <a:buChar char="•"/>
        <a:defRPr sz="2000" b="0" kern="1200" cap="none">
          <a:solidFill>
            <a:srgbClr val="3A3A3A"/>
          </a:solidFill>
          <a:latin typeface="+mj-lt"/>
          <a:ea typeface="+mn-ea"/>
          <a:cs typeface="Arial Black"/>
        </a:defRPr>
      </a:lvl1pPr>
      <a:lvl2pPr marL="457223" indent="-228611" algn="l" defTabSz="764156" rtl="0" eaLnBrk="1" latinLnBrk="0" hangingPunct="1">
        <a:lnSpc>
          <a:spcPct val="110000"/>
        </a:lnSpc>
        <a:spcBef>
          <a:spcPts val="334"/>
        </a:spcBef>
        <a:buFont typeface="Arial" panose="020B0604020202020204" pitchFamily="34" charset="0"/>
        <a:buChar char="•"/>
        <a:defRPr sz="2000" b="0" kern="1200" cap="none">
          <a:solidFill>
            <a:srgbClr val="3A3A3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85835" indent="-228611" algn="l" defTabSz="764156" rtl="0" eaLnBrk="1" latinLnBrk="0" hangingPunct="1">
        <a:lnSpc>
          <a:spcPct val="110000"/>
        </a:lnSpc>
        <a:spcBef>
          <a:spcPts val="334"/>
        </a:spcBef>
        <a:buFont typeface="Arial" panose="020B0604020202020204" pitchFamily="34" charset="0"/>
        <a:buChar char="•"/>
        <a:defRPr sz="2000" kern="1200">
          <a:solidFill>
            <a:srgbClr val="3A3A3A"/>
          </a:solidFill>
          <a:latin typeface="Arial"/>
          <a:ea typeface="+mn-ea"/>
          <a:cs typeface="Arial"/>
        </a:defRPr>
      </a:lvl3pPr>
      <a:lvl4pPr marL="914446" indent="-228611" algn="l" defTabSz="764156" rtl="0" eaLnBrk="1" latinLnBrk="0" hangingPunct="1">
        <a:lnSpc>
          <a:spcPct val="110000"/>
        </a:lnSpc>
        <a:spcBef>
          <a:spcPts val="334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3A3A3A"/>
          </a:solidFill>
          <a:latin typeface="Arial"/>
          <a:ea typeface="+mn-ea"/>
          <a:cs typeface="Arial"/>
        </a:defRPr>
      </a:lvl4pPr>
      <a:lvl5pPr marL="1143057" indent="-228611" algn="l" defTabSz="764156" rtl="0" eaLnBrk="1" latinLnBrk="0" hangingPunct="1">
        <a:lnSpc>
          <a:spcPct val="110000"/>
        </a:lnSpc>
        <a:spcBef>
          <a:spcPts val="334"/>
        </a:spcBef>
        <a:buFont typeface="Arial" panose="020B0604020202020204" pitchFamily="34" charset="0"/>
        <a:buChar char="•"/>
        <a:defRPr lang="en-US" sz="2000" kern="1200" dirty="0">
          <a:solidFill>
            <a:srgbClr val="3A3A3A"/>
          </a:solidFill>
          <a:latin typeface="Arial"/>
          <a:ea typeface="+mn-ea"/>
          <a:cs typeface="Arial"/>
        </a:defRPr>
      </a:lvl5pPr>
      <a:lvl6pPr marL="254719" indent="152832" algn="l" defTabSz="764156" rtl="0" eaLnBrk="1" latinLnBrk="0" hangingPunct="1">
        <a:lnSpc>
          <a:spcPct val="90000"/>
        </a:lnSpc>
        <a:spcBef>
          <a:spcPts val="41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400070" indent="152408" algn="l" defTabSz="764156" rtl="0" eaLnBrk="1" latinLnBrk="0" hangingPunct="1">
        <a:lnSpc>
          <a:spcPct val="90000"/>
        </a:lnSpc>
        <a:spcBef>
          <a:spcPts val="41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65587" indent="-191039" algn="l" defTabSz="764156" rtl="0" eaLnBrk="1" latinLnBrk="0" hangingPunct="1">
        <a:lnSpc>
          <a:spcPct val="90000"/>
        </a:lnSpc>
        <a:spcBef>
          <a:spcPts val="41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47666" indent="-191039" algn="l" defTabSz="764156" rtl="0" eaLnBrk="1" latinLnBrk="0" hangingPunct="1">
        <a:lnSpc>
          <a:spcPct val="90000"/>
        </a:lnSpc>
        <a:spcBef>
          <a:spcPts val="41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41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2078" algn="l" defTabSz="7641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4156" algn="l" defTabSz="7641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6236" algn="l" defTabSz="7641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8313" algn="l" defTabSz="7641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10392" algn="l" defTabSz="7641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92470" algn="l" defTabSz="7641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74548" algn="l" defTabSz="7641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56626" algn="l" defTabSz="76415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F8B869-6746-401B-A38A-202C8D290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9AB363-EEA9-40C7-ABB8-A6ADE9ABA8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2EE89-7096-463F-9114-7171326B95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896780-6D13-4B9A-94BE-0F9324B81A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4126B4-3004-45ED-B854-E6435A42D5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B6393-2EAF-4FFB-B413-DE7D1B4A08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27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hf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59F84E-75D4-49D8-A542-B4059E22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915D4-6294-45B0-94C2-762B32DCB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BF013-E7DB-4BE8-B755-79BFA5EE0F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65E61-B88E-4E5A-9D21-0F0489021E85}" type="datetime1">
              <a:rPr lang="en-US" smtClean="0"/>
              <a:t>4/16/24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506C5-138A-48CF-8B29-3C9E6A95DF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32B49-723B-4E61-8E7D-A6DE1E90B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708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A93E8-92EF-634A-A62C-F31FEC3C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E7FA-220B-114A-8BF8-5BB26E5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42C5-8CD6-A944-9A69-7DFBDE59D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30FDD-2F28-C542-BC21-5C61E5A77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192E8-AF72-FA44-909B-55794BCB5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911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00DF17-666B-0D44-9E46-4E803FE03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05F951-797D-3248-B1D1-D2F68DAC6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EB988-0B84-C840-8A62-E27FE14340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12A985-6960-3841-BE00-A1C44C22EC6E}" type="datetime1">
              <a:rPr lang="en-US" smtClean="0"/>
              <a:t>4/16/24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4C59C-6291-B54E-B920-72F538E92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3BACC-316C-E345-92F3-80C5AA5B19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D8136-19D0-0D47-AA01-79AB869C8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983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62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6.xml"/><Relationship Id="rId1" Type="http://schemas.openxmlformats.org/officeDocument/2006/relationships/tags" Target="../tags/tag63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ags" Target="../tags/tag64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65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66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6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6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69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70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tags" Target="../tags/tag7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tags" Target="../tags/tag7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ags" Target="../tags/tag73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tags" Target="../tags/tag74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3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76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6.xml"/><Relationship Id="rId1" Type="http://schemas.openxmlformats.org/officeDocument/2006/relationships/tags" Target="../tags/tag7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8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53.svg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tags" Target="../tags/tag79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tags" Target="../tags/tag80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tags" Target="../tags/tag8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tags" Target="../tags/tag8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6.xml"/><Relationship Id="rId1" Type="http://schemas.openxmlformats.org/officeDocument/2006/relationships/tags" Target="../tags/tag8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4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84.xml"/></Relationships>
</file>

<file path=ppt/slides/_rels/slide1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55.jpg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14.xml"/><Relationship Id="rId6" Type="http://schemas.openxmlformats.org/officeDocument/2006/relationships/image" Target="../media/image28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85.xml"/></Relationships>
</file>

<file path=ppt/slides/_rels/slide1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6.jpeg"/><Relationship Id="rId7" Type="http://schemas.openxmlformats.org/officeDocument/2006/relationships/hyperlink" Target="https://www.facebook.com/ROIInstitute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03.xml"/><Relationship Id="rId6" Type="http://schemas.openxmlformats.org/officeDocument/2006/relationships/image" Target="../media/image57.png"/><Relationship Id="rId5" Type="http://schemas.openxmlformats.org/officeDocument/2006/relationships/hyperlink" Target="http://www.linkedin.com/in/roiinstituteinc/" TargetMode="External"/><Relationship Id="rId10" Type="http://schemas.openxmlformats.org/officeDocument/2006/relationships/image" Target="../media/image59.png"/><Relationship Id="rId4" Type="http://schemas.openxmlformats.org/officeDocument/2006/relationships/hyperlink" Target="mailto:patti@roiinstitute.net" TargetMode="External"/><Relationship Id="rId9" Type="http://schemas.openxmlformats.org/officeDocument/2006/relationships/hyperlink" Target="https://twitter.com/ROI_Institute" TargetMode="Externa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https://roiinstitute.net/roicertification/" TargetMode="Externa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0.png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tags" Target="../tags/tag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7.xml"/><Relationship Id="rId1" Type="http://schemas.openxmlformats.org/officeDocument/2006/relationships/tags" Target="../tags/tag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77.xml"/><Relationship Id="rId1" Type="http://schemas.openxmlformats.org/officeDocument/2006/relationships/tags" Target="../tags/tag11.xml"/><Relationship Id="rId4" Type="http://schemas.openxmlformats.org/officeDocument/2006/relationships/image" Target="../media/image39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77.xml"/><Relationship Id="rId1" Type="http://schemas.openxmlformats.org/officeDocument/2006/relationships/tags" Target="../tags/tag12.xml"/><Relationship Id="rId4" Type="http://schemas.openxmlformats.org/officeDocument/2006/relationships/image" Target="../media/image39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3.xml"/><Relationship Id="rId1" Type="http://schemas.openxmlformats.org/officeDocument/2006/relationships/tags" Target="../tags/tag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tags" Target="../tags/tag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2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76.xml"/><Relationship Id="rId1" Type="http://schemas.openxmlformats.org/officeDocument/2006/relationships/tags" Target="../tags/tag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tags" Target="../tags/tag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76.xml"/><Relationship Id="rId1" Type="http://schemas.openxmlformats.org/officeDocument/2006/relationships/tags" Target="../tags/tag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tags" Target="../tags/tag1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76.xml"/><Relationship Id="rId1" Type="http://schemas.openxmlformats.org/officeDocument/2006/relationships/tags" Target="../tags/tag2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76.xml"/><Relationship Id="rId1" Type="http://schemas.openxmlformats.org/officeDocument/2006/relationships/tags" Target="../tags/tag2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6.xml"/><Relationship Id="rId1" Type="http://schemas.openxmlformats.org/officeDocument/2006/relationships/tags" Target="../tags/tag2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tags" Target="../tags/tag2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tags" Target="../tags/tag2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3.xml"/><Relationship Id="rId1" Type="http://schemas.openxmlformats.org/officeDocument/2006/relationships/tags" Target="../tags/tag2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3.xml"/><Relationship Id="rId1" Type="http://schemas.openxmlformats.org/officeDocument/2006/relationships/tags" Target="../tags/tag2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3.xml"/><Relationship Id="rId1" Type="http://schemas.openxmlformats.org/officeDocument/2006/relationships/tags" Target="../tags/tag2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2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2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tags" Target="../tags/tag3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6.xml"/><Relationship Id="rId1" Type="http://schemas.openxmlformats.org/officeDocument/2006/relationships/tags" Target="../tags/tag3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6.xml"/><Relationship Id="rId1" Type="http://schemas.openxmlformats.org/officeDocument/2006/relationships/tags" Target="../tags/tag3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tags" Target="../tags/tag3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tags" Target="../tags/tag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tags" Target="../tags/tag3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3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tags" Target="../tags/tag3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tags" Target="../tags/tag3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40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4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6.xml"/><Relationship Id="rId1" Type="http://schemas.openxmlformats.org/officeDocument/2006/relationships/tags" Target="../tags/tag4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2.xml"/><Relationship Id="rId1" Type="http://schemas.openxmlformats.org/officeDocument/2006/relationships/tags" Target="../tags/tag4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6.xml"/><Relationship Id="rId1" Type="http://schemas.openxmlformats.org/officeDocument/2006/relationships/tags" Target="../tags/tag4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2.xml"/><Relationship Id="rId1" Type="http://schemas.openxmlformats.org/officeDocument/2006/relationships/tags" Target="../tags/tag48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tags" Target="../tags/tag4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tags" Target="../tags/tag5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tags" Target="../tags/tag5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5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2.xml"/><Relationship Id="rId1" Type="http://schemas.openxmlformats.org/officeDocument/2006/relationships/tags" Target="../tags/tag53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tags" Target="../tags/tag54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6.xml"/><Relationship Id="rId1" Type="http://schemas.openxmlformats.org/officeDocument/2006/relationships/tags" Target="../tags/tag55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56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57.xml"/><Relationship Id="rId6" Type="http://schemas.openxmlformats.org/officeDocument/2006/relationships/image" Target="../media/image49.png"/><Relationship Id="rId5" Type="http://schemas.openxmlformats.org/officeDocument/2006/relationships/notesSlide" Target="../notesSlides/notesSlide33.xml"/><Relationship Id="rId4" Type="http://schemas.openxmlformats.org/officeDocument/2006/relationships/slideLayout" Target="../slideLayouts/slideLayout1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58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59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tags" Target="../tags/tag60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6.xml"/><Relationship Id="rId1" Type="http://schemas.openxmlformats.org/officeDocument/2006/relationships/tags" Target="../tags/tag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8B03B3-009B-2540-89DB-3A84F9E4DA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491" y="3364217"/>
            <a:ext cx="8605017" cy="1102068"/>
          </a:xfrm>
        </p:spPr>
        <p:txBody>
          <a:bodyPr vert="horz" lIns="68580" tIns="34290" rIns="68580" bIns="34290" rtlCol="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Measuring the Impact &amp; ROI </a:t>
            </a:r>
            <a:br>
              <a:rPr lang="en-US" sz="3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3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for Learning &amp; Development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5E2D722-D4CE-3C44-8438-63239A6A02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1410" y="4427454"/>
            <a:ext cx="8021177" cy="442889"/>
          </a:xfrm>
        </p:spPr>
        <p:txBody>
          <a:bodyPr vert="horz" lIns="68580" tIns="34290" rIns="68580" bIns="34290" rtlCol="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pc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Jack J. Phillips, Ph.D., Chairman, ROI Institute, Inc.</a:t>
            </a:r>
          </a:p>
        </p:txBody>
      </p:sp>
      <p:pic>
        <p:nvPicPr>
          <p:cNvPr id="6" name="Picture Placeholder 28" descr="Businesswomen writing on glass in meeting">
            <a:extLst>
              <a:ext uri="{FF2B5EF4-FFF2-40B4-BE49-F238E27FC236}">
                <a16:creationId xmlns:a16="http://schemas.microsoft.com/office/drawing/2014/main" id="{AC3E505C-539D-C749-AB5E-131CCECAC03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" y="998"/>
            <a:ext cx="9143984" cy="3179612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2" y="3181602"/>
            <a:ext cx="9144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INSTITI ">
            <a:extLst>
              <a:ext uri="{FF2B5EF4-FFF2-40B4-BE49-F238E27FC236}">
                <a16:creationId xmlns:a16="http://schemas.microsoft.com/office/drawing/2014/main" id="{97042D3F-38C6-7C40-85A3-232745476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140" y="233334"/>
            <a:ext cx="1615937" cy="23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040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2"/>
          <p:cNvSpPr txBox="1">
            <a:spLocks noGrp="1"/>
          </p:cNvSpPr>
          <p:nvPr>
            <p:ph type="body" idx="1"/>
          </p:nvPr>
        </p:nvSpPr>
        <p:spPr>
          <a:xfrm>
            <a:off x="419100" y="1200150"/>
            <a:ext cx="4457700" cy="35242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are the key factors in your </a:t>
            </a:r>
            <a:b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work setting that drive accountability?</a:t>
            </a:r>
          </a:p>
        </p:txBody>
      </p:sp>
      <p:pic>
        <p:nvPicPr>
          <p:cNvPr id="189" name="Google Shape;189;p22" descr="People with tablet"/>
          <p:cNvPicPr preferRelativeResize="0"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792119" y="1013694"/>
            <a:ext cx="6279900" cy="3532800"/>
          </a:xfrm>
          <a:prstGeom prst="parallelogram">
            <a:avLst>
              <a:gd name="adj" fmla="val 51555"/>
            </a:avLst>
          </a:prstGeom>
          <a:noFill/>
          <a:ln>
            <a:noFill/>
          </a:ln>
        </p:spPr>
      </p:pic>
      <p:sp>
        <p:nvSpPr>
          <p:cNvPr id="5" name="Google Shape;118;p14">
            <a:extLst>
              <a:ext uri="{FF2B5EF4-FFF2-40B4-BE49-F238E27FC236}">
                <a16:creationId xmlns:a16="http://schemas.microsoft.com/office/drawing/2014/main" id="{5666B102-BC4D-72B5-C29C-00ABF44BA9EA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>
                <a:srgbClr val="222222"/>
              </a:buClr>
              <a:buFont typeface="Arial"/>
              <a:buNone/>
              <a:defRPr/>
            </a:pPr>
            <a:fld id="{00000000-1234-1234-1234-123412341234}" type="slidenum">
              <a:rPr lang="en" sz="1050" kern="0" smtClean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pPr algn="ctr" defTabSz="914400">
                <a:buClr>
                  <a:srgbClr val="222222"/>
                </a:buClr>
                <a:buFont typeface="Arial"/>
                <a:buNone/>
                <a:defRPr/>
              </a:pPr>
              <a:t>10</a:t>
            </a:fld>
            <a:endParaRPr lang="en" sz="1050" kern="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50368550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CAAEC8B-EF6C-284E-B6F4-4BF21964710C}"/>
              </a:ext>
            </a:extLst>
          </p:cNvPr>
          <p:cNvGrpSpPr/>
          <p:nvPr/>
        </p:nvGrpSpPr>
        <p:grpSpPr>
          <a:xfrm>
            <a:off x="55286" y="1781925"/>
            <a:ext cx="8985466" cy="2461908"/>
            <a:chOff x="73714" y="2375900"/>
            <a:chExt cx="11980621" cy="3282544"/>
          </a:xfrm>
        </p:grpSpPr>
        <p:sp>
          <p:nvSpPr>
            <p:cNvPr id="53" name="Google Shape;1864;p37">
              <a:extLst>
                <a:ext uri="{FF2B5EF4-FFF2-40B4-BE49-F238E27FC236}">
                  <a16:creationId xmlns:a16="http://schemas.microsoft.com/office/drawing/2014/main" id="{1D08158E-3CD9-F847-9C62-C9E375E87E44}"/>
                </a:ext>
              </a:extLst>
            </p:cNvPr>
            <p:cNvSpPr/>
            <p:nvPr/>
          </p:nvSpPr>
          <p:spPr>
            <a:xfrm rot="10800000">
              <a:off x="9356818" y="2382109"/>
              <a:ext cx="2682483" cy="3276335"/>
            </a:xfrm>
            <a:prstGeom prst="roundRect">
              <a:avLst>
                <a:gd name="adj" fmla="val 12184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9" name="Google Shape;1529;p25"/>
            <p:cNvSpPr/>
            <p:nvPr/>
          </p:nvSpPr>
          <p:spPr>
            <a:xfrm rot="10800000">
              <a:off x="2920149" y="2376252"/>
              <a:ext cx="2646372" cy="3276335"/>
            </a:xfrm>
            <a:prstGeom prst="roundRect">
              <a:avLst>
                <a:gd name="adj" fmla="val 9278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530" name="Google Shape;1530;p25"/>
            <p:cNvCxnSpPr/>
            <p:nvPr/>
          </p:nvCxnSpPr>
          <p:spPr>
            <a:xfrm>
              <a:off x="3215790" y="4059602"/>
              <a:ext cx="215982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34" name="Google Shape;1534;p25"/>
            <p:cNvSpPr/>
            <p:nvPr/>
          </p:nvSpPr>
          <p:spPr>
            <a:xfrm rot="10800000">
              <a:off x="73714" y="2376252"/>
              <a:ext cx="2746281" cy="3276335"/>
            </a:xfrm>
            <a:prstGeom prst="roundRect">
              <a:avLst>
                <a:gd name="adj" fmla="val 10176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25"/>
            <p:cNvSpPr/>
            <p:nvPr/>
          </p:nvSpPr>
          <p:spPr>
            <a:xfrm rot="10800000">
              <a:off x="5645829" y="2375900"/>
              <a:ext cx="3685053" cy="3276335"/>
            </a:xfrm>
            <a:prstGeom prst="roundRect">
              <a:avLst>
                <a:gd name="adj" fmla="val 7470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25"/>
            <p:cNvSpPr/>
            <p:nvPr/>
          </p:nvSpPr>
          <p:spPr>
            <a:xfrm>
              <a:off x="6102754" y="2547061"/>
              <a:ext cx="2017007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ANALYZE DATA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25"/>
            <p:cNvSpPr/>
            <p:nvPr/>
          </p:nvSpPr>
          <p:spPr>
            <a:xfrm>
              <a:off x="9403788" y="2531617"/>
              <a:ext cx="2540969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OPTIMIZE RESULTS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25"/>
            <p:cNvSpPr/>
            <p:nvPr/>
          </p:nvSpPr>
          <p:spPr>
            <a:xfrm>
              <a:off x="8014728" y="4336283"/>
              <a:ext cx="1194655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5: ROI</a:t>
              </a: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25"/>
            <p:cNvSpPr/>
            <p:nvPr/>
          </p:nvSpPr>
          <p:spPr>
            <a:xfrm>
              <a:off x="3124837" y="3162203"/>
              <a:ext cx="1515940" cy="3692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1: REACTION AND PLANNED ACTION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25"/>
            <p:cNvSpPr/>
            <p:nvPr/>
          </p:nvSpPr>
          <p:spPr>
            <a:xfrm>
              <a:off x="4569589" y="3163129"/>
              <a:ext cx="1025761" cy="3744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3:</a:t>
              </a:r>
              <a:endParaRPr kumimoji="0" sz="7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33"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APPLICATION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25"/>
            <p:cNvSpPr/>
            <p:nvPr/>
          </p:nvSpPr>
          <p:spPr>
            <a:xfrm>
              <a:off x="3126510" y="4702311"/>
              <a:ext cx="1396887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2: LEARNING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25"/>
            <p:cNvSpPr/>
            <p:nvPr/>
          </p:nvSpPr>
          <p:spPr>
            <a:xfrm>
              <a:off x="4510379" y="4698479"/>
              <a:ext cx="1183544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4: IMPACT</a:t>
              </a:r>
              <a:endPara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25"/>
            <p:cNvSpPr/>
            <p:nvPr/>
          </p:nvSpPr>
          <p:spPr>
            <a:xfrm>
              <a:off x="7847978" y="5413044"/>
              <a:ext cx="1638192" cy="2359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33"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INTANGIBLE BENEFITS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47" name="Google Shape;1547;p25"/>
            <p:cNvCxnSpPr/>
            <p:nvPr/>
          </p:nvCxnSpPr>
          <p:spPr>
            <a:xfrm>
              <a:off x="1088882" y="4042435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48" name="Google Shape;1548;p25"/>
            <p:cNvCxnSpPr/>
            <p:nvPr/>
          </p:nvCxnSpPr>
          <p:spPr>
            <a:xfrm>
              <a:off x="8558776" y="3370898"/>
              <a:ext cx="0" cy="274298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49" name="Google Shape;1549;p25"/>
            <p:cNvCxnSpPr/>
            <p:nvPr/>
          </p:nvCxnSpPr>
          <p:spPr>
            <a:xfrm rot="10800000" flipH="1">
              <a:off x="8790762" y="4053050"/>
              <a:ext cx="614135" cy="13104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0" name="Google Shape;1550;p25"/>
            <p:cNvCxnSpPr/>
            <p:nvPr/>
          </p:nvCxnSpPr>
          <p:spPr>
            <a:xfrm rot="10800000">
              <a:off x="9311737" y="4616254"/>
              <a:ext cx="0" cy="533356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1" name="Google Shape;1551;p25"/>
            <p:cNvCxnSpPr/>
            <p:nvPr/>
          </p:nvCxnSpPr>
          <p:spPr>
            <a:xfrm rot="10800000">
              <a:off x="8367216" y="5133813"/>
              <a:ext cx="947080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2" name="Google Shape;1552;p25"/>
            <p:cNvCxnSpPr/>
            <p:nvPr/>
          </p:nvCxnSpPr>
          <p:spPr>
            <a:xfrm>
              <a:off x="7804300" y="4044380"/>
              <a:ext cx="419673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3" name="Google Shape;1553;p25"/>
            <p:cNvCxnSpPr/>
            <p:nvPr/>
          </p:nvCxnSpPr>
          <p:spPr>
            <a:xfrm rot="10800000" flipH="1">
              <a:off x="7898457" y="4032250"/>
              <a:ext cx="20256" cy="1052278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4" name="Google Shape;1554;p25"/>
            <p:cNvCxnSpPr/>
            <p:nvPr/>
          </p:nvCxnSpPr>
          <p:spPr>
            <a:xfrm rot="10800000" flipH="1">
              <a:off x="7876878" y="5084528"/>
              <a:ext cx="231359" cy="12831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5" name="Google Shape;1555;p25"/>
            <p:cNvCxnSpPr/>
            <p:nvPr/>
          </p:nvCxnSpPr>
          <p:spPr>
            <a:xfrm>
              <a:off x="4362431" y="4026218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6" name="Google Shape;1556;p25"/>
            <p:cNvCxnSpPr/>
            <p:nvPr/>
          </p:nvCxnSpPr>
          <p:spPr>
            <a:xfrm>
              <a:off x="2256788" y="4042435"/>
              <a:ext cx="215982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7" name="Google Shape;1557;p25"/>
            <p:cNvCxnSpPr/>
            <p:nvPr/>
          </p:nvCxnSpPr>
          <p:spPr>
            <a:xfrm>
              <a:off x="5476690" y="4044367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8" name="Google Shape;1558;p25"/>
            <p:cNvCxnSpPr/>
            <p:nvPr/>
          </p:nvCxnSpPr>
          <p:spPr>
            <a:xfrm>
              <a:off x="6419190" y="4036970"/>
              <a:ext cx="274298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59" name="Google Shape;1559;p25"/>
            <p:cNvSpPr/>
            <p:nvPr/>
          </p:nvSpPr>
          <p:spPr>
            <a:xfrm>
              <a:off x="164317" y="3508047"/>
              <a:ext cx="929454" cy="112119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Start With Why</a:t>
              </a: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Align Programs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With the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Business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25"/>
            <p:cNvSpPr/>
            <p:nvPr/>
          </p:nvSpPr>
          <p:spPr>
            <a:xfrm>
              <a:off x="1264936" y="3530525"/>
              <a:ext cx="1056962" cy="1108363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Feasible</a:t>
              </a:r>
              <a:r>
                <a:rPr kumimoji="0" lang="en-US" sz="788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Select the Right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Solution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25"/>
            <p:cNvSpPr/>
            <p:nvPr/>
          </p:nvSpPr>
          <p:spPr>
            <a:xfrm>
              <a:off x="3412528" y="3543912"/>
              <a:ext cx="949903" cy="112119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Matter: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Design for Input,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Reaction, and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Learning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25"/>
            <p:cNvSpPr/>
            <p:nvPr/>
          </p:nvSpPr>
          <p:spPr>
            <a:xfrm>
              <a:off x="5692624" y="3525017"/>
              <a:ext cx="856791" cy="110836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 Credible: </a:t>
              </a:r>
              <a:endParaRPr kumimoji="0" sz="788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Isolate the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Effects</a:t>
              </a:r>
              <a:b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of the</a:t>
              </a:r>
              <a:b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25"/>
            <p:cNvSpPr/>
            <p:nvPr/>
          </p:nvSpPr>
          <p:spPr>
            <a:xfrm>
              <a:off x="6688130" y="3508048"/>
              <a:ext cx="1169573" cy="1144331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 Credible: 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Convert Data to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Monetary Value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25"/>
            <p:cNvSpPr/>
            <p:nvPr/>
          </p:nvSpPr>
          <p:spPr>
            <a:xfrm>
              <a:off x="7973600" y="2523853"/>
              <a:ext cx="1278916" cy="932425"/>
            </a:xfrm>
            <a:prstGeom prst="roundRect">
              <a:avLst>
                <a:gd name="adj" fmla="val 16667"/>
              </a:avLst>
            </a:prstGeom>
            <a:solidFill>
              <a:srgbClr val="820D2D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Capture Costs of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25"/>
            <p:cNvSpPr/>
            <p:nvPr/>
          </p:nvSpPr>
          <p:spPr>
            <a:xfrm>
              <a:off x="7983126" y="3611029"/>
              <a:ext cx="1269392" cy="712441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Calculate ROI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25"/>
            <p:cNvSpPr/>
            <p:nvPr/>
          </p:nvSpPr>
          <p:spPr>
            <a:xfrm>
              <a:off x="7983126" y="4588379"/>
              <a:ext cx="1269393" cy="775323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lang="en-US" sz="788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Identify Intangible Measures</a:t>
              </a: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25"/>
            <p:cNvSpPr/>
            <p:nvPr/>
          </p:nvSpPr>
          <p:spPr>
            <a:xfrm>
              <a:off x="9349740" y="3432821"/>
              <a:ext cx="1247674" cy="119375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25"/>
            <p:cNvSpPr/>
            <p:nvPr/>
          </p:nvSpPr>
          <p:spPr>
            <a:xfrm>
              <a:off x="2472770" y="3544016"/>
              <a:ext cx="758418" cy="1108363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Expect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Success</a:t>
              </a: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Plan for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25"/>
            <p:cNvSpPr/>
            <p:nvPr/>
          </p:nvSpPr>
          <p:spPr>
            <a:xfrm>
              <a:off x="4552576" y="3544870"/>
              <a:ext cx="949903" cy="1121192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Stick: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Design for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Application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and Impact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70" name="Google Shape;1570;p25"/>
            <p:cNvCxnSpPr/>
            <p:nvPr/>
          </p:nvCxnSpPr>
          <p:spPr>
            <a:xfrm>
              <a:off x="10597413" y="4044367"/>
              <a:ext cx="173930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71" name="Google Shape;1571;p25"/>
            <p:cNvSpPr/>
            <p:nvPr/>
          </p:nvSpPr>
          <p:spPr>
            <a:xfrm>
              <a:off x="10754753" y="3358177"/>
              <a:ext cx="1284548" cy="1347375"/>
            </a:xfrm>
            <a:prstGeom prst="diamond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b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25"/>
            <p:cNvSpPr/>
            <p:nvPr/>
          </p:nvSpPr>
          <p:spPr>
            <a:xfrm>
              <a:off x="920297" y="3294273"/>
              <a:ext cx="1515940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0: INPUT</a:t>
              </a:r>
              <a:endParaRPr kumimoji="0" sz="675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25"/>
            <p:cNvSpPr txBox="1"/>
            <p:nvPr/>
          </p:nvSpPr>
          <p:spPr>
            <a:xfrm>
              <a:off x="10743603" y="3516924"/>
              <a:ext cx="1310732" cy="10340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65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Optimize 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65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Results: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Use Black Box 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Thinking to</a:t>
              </a: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b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</a:b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Increase </a:t>
              </a:r>
              <a:b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Funding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25"/>
            <p:cNvSpPr txBox="1"/>
            <p:nvPr/>
          </p:nvSpPr>
          <p:spPr>
            <a:xfrm>
              <a:off x="9300340" y="3666407"/>
              <a:ext cx="1353553" cy="738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Tell the Story: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111" charset="-128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Communicate 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 to Key 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Stakeholder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1914;p38">
              <a:extLst>
                <a:ext uri="{FF2B5EF4-FFF2-40B4-BE49-F238E27FC236}">
                  <a16:creationId xmlns:a16="http://schemas.microsoft.com/office/drawing/2014/main" id="{EE237759-6466-8E4A-AD95-D5617E2C59E0}"/>
                </a:ext>
              </a:extLst>
            </p:cNvPr>
            <p:cNvSpPr/>
            <p:nvPr/>
          </p:nvSpPr>
          <p:spPr>
            <a:xfrm>
              <a:off x="107313" y="2546839"/>
              <a:ext cx="2893845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PLAN THE EVALUATION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1915;p38">
              <a:extLst>
                <a:ext uri="{FF2B5EF4-FFF2-40B4-BE49-F238E27FC236}">
                  <a16:creationId xmlns:a16="http://schemas.microsoft.com/office/drawing/2014/main" id="{A20BA418-A330-5C4D-8E57-A594DC6F5540}"/>
                </a:ext>
              </a:extLst>
            </p:cNvPr>
            <p:cNvSpPr/>
            <p:nvPr/>
          </p:nvSpPr>
          <p:spPr>
            <a:xfrm>
              <a:off x="3001157" y="2525208"/>
              <a:ext cx="2658399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COLLECT DATA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14189DDA-F640-6B46-B0B1-DAC2A35ED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865" y="608518"/>
            <a:ext cx="8229600" cy="591632"/>
          </a:xfrm>
        </p:spPr>
        <p:txBody>
          <a:bodyPr/>
          <a:lstStyle/>
          <a:p>
            <a:r>
              <a:rPr lang="en-US" sz="3600" b="1" dirty="0"/>
              <a:t>The ROI Methodology Process Model</a:t>
            </a:r>
          </a:p>
        </p:txBody>
      </p:sp>
      <p:sp>
        <p:nvSpPr>
          <p:cNvPr id="5" name="Google Shape;1574;p25">
            <a:extLst>
              <a:ext uri="{FF2B5EF4-FFF2-40B4-BE49-F238E27FC236}">
                <a16:creationId xmlns:a16="http://schemas.microsoft.com/office/drawing/2014/main" id="{4E691CD3-EEC0-7A00-5E95-5D2A3A21A686}"/>
              </a:ext>
            </a:extLst>
          </p:cNvPr>
          <p:cNvSpPr txBox="1"/>
          <p:nvPr/>
        </p:nvSpPr>
        <p:spPr>
          <a:xfrm>
            <a:off x="127290" y="4812229"/>
            <a:ext cx="7065442" cy="1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4" tIns="34272" rIns="68564" bIns="34272" anchor="t" anchorCtr="0">
            <a:spAutoFit/>
          </a:bodyPr>
          <a:lstStyle/>
          <a:p>
            <a:pPr marL="0" marR="0" lvl="0" indent="0" algn="l" defTabSz="685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Tx/>
              <a:buNone/>
              <a:tabLst/>
              <a:defRPr/>
            </a:pPr>
            <a:r>
              <a:rPr kumimoji="0" lang="en-US" sz="8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Calibri"/>
                <a:sym typeface="Calibri"/>
              </a:rPr>
              <a:t>©2024 ROI Institute Inc. All Rights Reserved.</a:t>
            </a:r>
            <a:endParaRPr kumimoji="0" lang="en-US" sz="8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E388A837-0F48-4918-4BF9-4321E0DAD4C9}"/>
              </a:ext>
            </a:extLst>
          </p:cNvPr>
          <p:cNvSpPr txBox="1">
            <a:spLocks/>
          </p:cNvSpPr>
          <p:nvPr/>
        </p:nvSpPr>
        <p:spPr>
          <a:xfrm>
            <a:off x="6962327" y="4812506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100</a:t>
            </a:fld>
            <a:endParaRPr lang="en-US" sz="9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51956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7">
            <a:extLst>
              <a:ext uri="{FF2B5EF4-FFF2-40B4-BE49-F238E27FC236}">
                <a16:creationId xmlns:a16="http://schemas.microsoft.com/office/drawing/2014/main" id="{BA6457CF-9920-BE41-8B83-B0024D719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0281" y="1796066"/>
            <a:ext cx="2347443" cy="90024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Program Benefits</a:t>
            </a:r>
          </a:p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Program Costs</a:t>
            </a:r>
          </a:p>
        </p:txBody>
      </p:sp>
      <p:sp>
        <p:nvSpPr>
          <p:cNvPr id="1106947" name="Line 3"/>
          <p:cNvSpPr>
            <a:spLocks noChangeShapeType="1"/>
          </p:cNvSpPr>
          <p:nvPr/>
        </p:nvSpPr>
        <p:spPr bwMode="auto">
          <a:xfrm>
            <a:off x="4311724" y="2246189"/>
            <a:ext cx="22288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  <p:sp>
        <p:nvSpPr>
          <p:cNvPr id="1106949" name="Text Box 5"/>
          <p:cNvSpPr txBox="1">
            <a:spLocks noChangeArrowheads="1"/>
          </p:cNvSpPr>
          <p:nvPr/>
        </p:nvSpPr>
        <p:spPr bwMode="auto">
          <a:xfrm>
            <a:off x="905806" y="2038440"/>
            <a:ext cx="2758245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Benefits/Cost Ratio</a:t>
            </a:r>
          </a:p>
        </p:txBody>
      </p:sp>
      <p:sp>
        <p:nvSpPr>
          <p:cNvPr id="1106954" name="Text Box 10"/>
          <p:cNvSpPr txBox="1">
            <a:spLocks noChangeArrowheads="1"/>
          </p:cNvSpPr>
          <p:nvPr/>
        </p:nvSpPr>
        <p:spPr bwMode="auto">
          <a:xfrm>
            <a:off x="3657304" y="2038440"/>
            <a:ext cx="535079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=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9CB8C8-C1F5-9C50-65F4-831670B84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Defining BCR and ROI</a:t>
            </a: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1EF58F71-AB89-A84D-B2D7-5ED36B67C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1885" y="3146435"/>
            <a:ext cx="4459041" cy="90024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Program Benefits – Program Costs</a:t>
            </a:r>
          </a:p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Program Costs</a:t>
            </a:r>
          </a:p>
        </p:txBody>
      </p:sp>
      <p:sp>
        <p:nvSpPr>
          <p:cNvPr id="1106948" name="Line 4"/>
          <p:cNvSpPr>
            <a:spLocks noChangeShapeType="1"/>
          </p:cNvSpPr>
          <p:nvPr/>
        </p:nvSpPr>
        <p:spPr bwMode="auto">
          <a:xfrm flipV="1">
            <a:off x="2235994" y="3585160"/>
            <a:ext cx="4114800" cy="11396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  <p:sp>
        <p:nvSpPr>
          <p:cNvPr id="1106950" name="Text Box 6"/>
          <p:cNvSpPr txBox="1">
            <a:spLocks noChangeArrowheads="1"/>
          </p:cNvSpPr>
          <p:nvPr/>
        </p:nvSpPr>
        <p:spPr bwMode="auto">
          <a:xfrm>
            <a:off x="1143072" y="3378775"/>
            <a:ext cx="848814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ROI =</a:t>
            </a:r>
          </a:p>
        </p:txBody>
      </p:sp>
      <p:sp>
        <p:nvSpPr>
          <p:cNvPr id="1106953" name="Text Box 9"/>
          <p:cNvSpPr txBox="1">
            <a:spLocks noChangeArrowheads="1"/>
          </p:cNvSpPr>
          <p:nvPr/>
        </p:nvSpPr>
        <p:spPr bwMode="auto">
          <a:xfrm flipV="1">
            <a:off x="2525283" y="3378775"/>
            <a:ext cx="171450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F3CB5E4D-8083-AB7B-2F9B-51D322A32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3854" y="3378775"/>
            <a:ext cx="1034306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x 100</a:t>
            </a: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FBBED542-301A-4CBF-485C-E591724A5549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7282102" y="3388807"/>
            <a:ext cx="176058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=</a:t>
            </a: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F2F1B71A-4447-3387-A0D2-2DF2B5E1A235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6811541" y="2034654"/>
            <a:ext cx="176058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=</a:t>
            </a:r>
          </a:p>
        </p:txBody>
      </p:sp>
      <p:pic>
        <p:nvPicPr>
          <p:cNvPr id="7" name="Graphic 6" descr="Arrow: Clockwise curve">
            <a:extLst>
              <a:ext uri="{FF2B5EF4-FFF2-40B4-BE49-F238E27FC236}">
                <a16:creationId xmlns:a16="http://schemas.microsoft.com/office/drawing/2014/main" id="{E6AFD317-AC4D-A5D1-9B19-267B75CBBD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4358281" flipH="1">
            <a:off x="6483738" y="1768304"/>
            <a:ext cx="473593" cy="939611"/>
          </a:xfrm>
          <a:prstGeom prst="rect">
            <a:avLst/>
          </a:prstGeom>
        </p:spPr>
      </p:pic>
      <p:pic>
        <p:nvPicPr>
          <p:cNvPr id="8" name="Graphic 7" descr="Arrow: Clockwise curve">
            <a:extLst>
              <a:ext uri="{FF2B5EF4-FFF2-40B4-BE49-F238E27FC236}">
                <a16:creationId xmlns:a16="http://schemas.microsoft.com/office/drawing/2014/main" id="{A644661A-0348-FEC0-BE06-87F60A758B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4358281" flipH="1">
            <a:off x="5114342" y="3115355"/>
            <a:ext cx="473593" cy="93961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363063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Title 6"/>
          <p:cNvSpPr>
            <a:spLocks noGrp="1"/>
          </p:cNvSpPr>
          <p:nvPr>
            <p:ph type="title"/>
          </p:nvPr>
        </p:nvSpPr>
        <p:spPr>
          <a:xfrm>
            <a:off x="628650" y="374904"/>
            <a:ext cx="7886700" cy="685928"/>
          </a:xfrm>
        </p:spPr>
        <p:txBody>
          <a:bodyPr>
            <a:normAutofit/>
          </a:bodyPr>
          <a:lstStyle/>
          <a:p>
            <a:r>
              <a:rPr lang="en-US" alt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Overview of Tabulating Costs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9B6C5F0-5D58-5506-28B8-811918E5B9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873598"/>
              </p:ext>
            </p:extLst>
          </p:nvPr>
        </p:nvGraphicFramePr>
        <p:xfrm>
          <a:off x="628650" y="1060832"/>
          <a:ext cx="8096249" cy="35963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46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5057">
                  <a:extLst>
                    <a:ext uri="{9D8B030D-6E8A-4147-A177-3AD203B41FA5}">
                      <a16:colId xmlns:a16="http://schemas.microsoft.com/office/drawing/2014/main" val="1306113594"/>
                    </a:ext>
                  </a:extLst>
                </a:gridCol>
                <a:gridCol w="16750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646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400" b="1" i="0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Cost Item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i="0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Prorated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i="0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Expensed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1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Needs Assessment</a:t>
                      </a:r>
                    </a:p>
                  </a:txBody>
                  <a:tcPr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Wingdings 2" pitchFamily="2" charset="2"/>
                          <a:ea typeface="Roboto" panose="02000000000000000000" pitchFamily="2" charset="0"/>
                          <a:cs typeface="Wingdings 2" pitchFamily="2" charset="2"/>
                        </a:rPr>
                        <a:t>P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1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Design and Development</a:t>
                      </a:r>
                    </a:p>
                  </a:txBody>
                  <a:tcPr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Wingdings 2" pitchFamily="2" charset="2"/>
                          <a:ea typeface="Roboto" panose="02000000000000000000" pitchFamily="2" charset="0"/>
                          <a:cs typeface="Wingdings 2" pitchFamily="2" charset="2"/>
                        </a:rPr>
                        <a:t>P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91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Acquisition (purchase)</a:t>
                      </a:r>
                    </a:p>
                  </a:txBody>
                  <a:tcPr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Wingdings 2" pitchFamily="2" charset="2"/>
                          <a:ea typeface="Roboto" panose="02000000000000000000" pitchFamily="2" charset="0"/>
                          <a:cs typeface="Wingdings 2" pitchFamily="2" charset="2"/>
                        </a:rPr>
                        <a:t>P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7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Delivery</a:t>
                      </a:r>
                    </a:p>
                    <a:p>
                      <a:pPr marL="228600" marR="0" lvl="0" indent="-2286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Salaries/Benefits—Facilitators</a:t>
                      </a:r>
                    </a:p>
                  </a:txBody>
                  <a:tcPr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Wingdings 2" pitchFamily="2" charset="2"/>
                          <a:ea typeface="Roboto" panose="02000000000000000000" pitchFamily="2" charset="0"/>
                          <a:cs typeface="Wingdings 2" pitchFamily="2" charset="2"/>
                        </a:rPr>
                        <a:t>P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9172">
                <a:tc>
                  <a:txBody>
                    <a:bodyPr/>
                    <a:lstStyle/>
                    <a:p>
                      <a:pPr marL="228600" marR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Salaries/Benefits—Coordination</a:t>
                      </a:r>
                    </a:p>
                  </a:txBody>
                  <a:tcPr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Wingdings 2" pitchFamily="2" charset="2"/>
                          <a:ea typeface="Roboto" panose="02000000000000000000" pitchFamily="2" charset="0"/>
                          <a:cs typeface="Wingdings 2" pitchFamily="2" charset="2"/>
                        </a:rPr>
                        <a:t>P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9172">
                <a:tc>
                  <a:txBody>
                    <a:bodyPr/>
                    <a:lstStyle/>
                    <a:p>
                      <a:pPr marL="228600" marR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Program Materials and Fees</a:t>
                      </a:r>
                    </a:p>
                  </a:txBody>
                  <a:tcPr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Wingdings 2" pitchFamily="2" charset="2"/>
                          <a:ea typeface="Roboto" panose="02000000000000000000" pitchFamily="2" charset="0"/>
                          <a:cs typeface="Wingdings 2" pitchFamily="2" charset="2"/>
                        </a:rPr>
                        <a:t>P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9172">
                <a:tc>
                  <a:txBody>
                    <a:bodyPr/>
                    <a:lstStyle/>
                    <a:p>
                      <a:pPr marL="228600" marR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Travel/Lodging/Meals</a:t>
                      </a:r>
                    </a:p>
                  </a:txBody>
                  <a:tcPr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Wingdings 2" pitchFamily="2" charset="2"/>
                          <a:ea typeface="Roboto" panose="02000000000000000000" pitchFamily="2" charset="0"/>
                          <a:cs typeface="Wingdings 2" pitchFamily="2" charset="2"/>
                        </a:rPr>
                        <a:t>P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9172">
                <a:tc>
                  <a:txBody>
                    <a:bodyPr/>
                    <a:lstStyle/>
                    <a:p>
                      <a:pPr marL="228600" marR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Facilities</a:t>
                      </a:r>
                    </a:p>
                  </a:txBody>
                  <a:tcPr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Wingdings 2" pitchFamily="2" charset="2"/>
                          <a:ea typeface="Roboto" panose="02000000000000000000" pitchFamily="2" charset="0"/>
                          <a:cs typeface="Wingdings 2" pitchFamily="2" charset="2"/>
                        </a:rPr>
                        <a:t>P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9172">
                <a:tc>
                  <a:txBody>
                    <a:bodyPr/>
                    <a:lstStyle/>
                    <a:p>
                      <a:pPr marL="228600" marR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Participants Salaries/Benefits</a:t>
                      </a:r>
                    </a:p>
                  </a:txBody>
                  <a:tcPr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Wingdings 2" pitchFamily="2" charset="2"/>
                          <a:ea typeface="Roboto" panose="02000000000000000000" pitchFamily="2" charset="0"/>
                          <a:cs typeface="Wingdings 2" pitchFamily="2" charset="2"/>
                        </a:rPr>
                        <a:t>P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9172">
                <a:tc>
                  <a:txBody>
                    <a:bodyPr/>
                    <a:lstStyle/>
                    <a:p>
                      <a:pPr marL="228600" marR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Contact Time</a:t>
                      </a:r>
                    </a:p>
                  </a:txBody>
                  <a:tcPr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Wingdings 2" pitchFamily="2" charset="2"/>
                          <a:ea typeface="Roboto" panose="02000000000000000000" pitchFamily="2" charset="0"/>
                          <a:cs typeface="Wingdings 2" pitchFamily="2" charset="2"/>
                        </a:rPr>
                        <a:t>P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518417"/>
                  </a:ext>
                </a:extLst>
              </a:tr>
              <a:tr h="229172">
                <a:tc>
                  <a:txBody>
                    <a:bodyPr/>
                    <a:lstStyle/>
                    <a:p>
                      <a:pPr marL="228600" marR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Travel Time</a:t>
                      </a:r>
                    </a:p>
                  </a:txBody>
                  <a:tcPr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Wingdings 2" pitchFamily="2" charset="2"/>
                          <a:ea typeface="Roboto" panose="02000000000000000000" pitchFamily="2" charset="0"/>
                          <a:cs typeface="Wingdings 2" pitchFamily="2" charset="2"/>
                        </a:rPr>
                        <a:t>P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6674774"/>
                  </a:ext>
                </a:extLst>
              </a:tr>
              <a:tr h="2291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Evaluation</a:t>
                      </a:r>
                    </a:p>
                  </a:txBody>
                  <a:tcPr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Wingdings 2" pitchFamily="2" charset="2"/>
                          <a:ea typeface="Roboto" panose="02000000000000000000" pitchFamily="2" charset="0"/>
                          <a:cs typeface="Wingdings 2" pitchFamily="2" charset="2"/>
                        </a:rPr>
                        <a:t>P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637070"/>
                  </a:ext>
                </a:extLst>
              </a:tr>
              <a:tr h="22887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Overheard</a:t>
                      </a:r>
                    </a:p>
                  </a:txBody>
                  <a:tcPr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Wingdings 2" pitchFamily="2" charset="2"/>
                          <a:ea typeface="Roboto" panose="02000000000000000000" pitchFamily="2" charset="0"/>
                          <a:cs typeface="Wingdings 2" pitchFamily="2" charset="2"/>
                        </a:rPr>
                        <a:t>P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Wingdings 2" pitchFamily="2" charset="2"/>
                          <a:ea typeface="Roboto" panose="02000000000000000000" pitchFamily="2" charset="0"/>
                          <a:cs typeface="Wingdings 2" pitchFamily="2" charset="2"/>
                        </a:rPr>
                        <a:t>P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237745"/>
                  </a:ext>
                </a:extLst>
              </a:tr>
            </a:tbl>
          </a:graphicData>
        </a:graphic>
      </p:graphicFrame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06591A8-2A3C-ABE8-0DE3-5FC23783AD8E}"/>
              </a:ext>
            </a:extLst>
          </p:cNvPr>
          <p:cNvSpPr txBox="1">
            <a:spLocks/>
          </p:cNvSpPr>
          <p:nvPr/>
        </p:nvSpPr>
        <p:spPr>
          <a:xfrm>
            <a:off x="6962327" y="4812506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102</a:t>
            </a:fld>
            <a:endParaRPr lang="en-US" sz="9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3C4D67-B284-3BBC-9815-0A221B1E7F1F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69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849467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itle 3"/>
          <p:cNvSpPr>
            <a:spLocks noGrp="1"/>
          </p:cNvSpPr>
          <p:nvPr>
            <p:ph type="title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altLang="en-US" dirty="0"/>
              <a:t>Prorated vs. Direct Costs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3296C9-D454-9EF6-C73A-CDF8BC0148CA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70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6FD2DEA5-76F1-1315-F805-DC80F0FEB96F}"/>
              </a:ext>
            </a:extLst>
          </p:cNvPr>
          <p:cNvSpPr txBox="1">
            <a:spLocks/>
          </p:cNvSpPr>
          <p:nvPr/>
        </p:nvSpPr>
        <p:spPr>
          <a:xfrm>
            <a:off x="6962327" y="4812506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103</a:t>
            </a:fld>
            <a:endParaRPr lang="en-US" sz="9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175262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4B841-36CA-6C8C-A92C-6D0B13E9C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865" y="608518"/>
            <a:ext cx="8229600" cy="591632"/>
          </a:xfrm>
        </p:spPr>
        <p:txBody>
          <a:bodyPr/>
          <a:lstStyle/>
          <a:p>
            <a:r>
              <a:rPr lang="en-US" sz="3600" b="1" dirty="0"/>
              <a:t>Prorated Development Cost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06912A-2678-1238-CD09-B000466F5009}"/>
              </a:ext>
            </a:extLst>
          </p:cNvPr>
          <p:cNvSpPr txBox="1">
            <a:spLocks/>
          </p:cNvSpPr>
          <p:nvPr/>
        </p:nvSpPr>
        <p:spPr>
          <a:xfrm>
            <a:off x="414338" y="1384300"/>
            <a:ext cx="6800278" cy="1670185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anchor="ctr">
            <a:normAutofit/>
          </a:bodyPr>
          <a:lstStyle>
            <a:lvl1pPr marL="2286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1pPr>
            <a:lvl2pPr marL="4572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2pPr>
            <a:lvl3pPr marL="6858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System Font Regular"/>
              <a:buChar char="–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1F7EB1"/>
              </a:buClr>
              <a:buFont typeface="Arial"/>
              <a:buChar char="–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Development cost: 					$98,000</a:t>
            </a:r>
          </a:p>
          <a:p>
            <a:pPr marL="0" indent="0"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Program life cycle:					3 years</a:t>
            </a:r>
          </a:p>
          <a:p>
            <a:pPr marL="0" indent="0"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Participants over life of program:		1,000</a:t>
            </a:r>
          </a:p>
          <a:p>
            <a:pPr marL="0" indent="0"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Development cost per person:			$98,000/1000 = $98 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81114A2-D7BE-56A7-CEF3-E721875F9428}"/>
              </a:ext>
            </a:extLst>
          </p:cNvPr>
          <p:cNvSpPr txBox="1">
            <a:spLocks/>
          </p:cNvSpPr>
          <p:nvPr/>
        </p:nvSpPr>
        <p:spPr>
          <a:xfrm>
            <a:off x="414338" y="3320455"/>
            <a:ext cx="6800278" cy="893552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anchor="ctr"/>
          <a:lstStyle>
            <a:lvl1pPr marL="2286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1pPr>
            <a:lvl2pPr marL="4572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2pPr>
            <a:lvl3pPr marL="6858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System Font Regular"/>
              <a:buChar char="–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1F7EB1"/>
              </a:buClr>
              <a:buFont typeface="Arial"/>
              <a:buChar char="–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ROI study planned for one cohort:		25 participants</a:t>
            </a:r>
          </a:p>
          <a:p>
            <a:pPr marL="0" indent="0">
              <a:buFont typeface="Arial"/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Prorated development cost:			25 x $98 = $2,450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498C039A-B70D-6AB5-A213-FDF2D51D6FBD}"/>
              </a:ext>
            </a:extLst>
          </p:cNvPr>
          <p:cNvSpPr txBox="1">
            <a:spLocks/>
          </p:cNvSpPr>
          <p:nvPr/>
        </p:nvSpPr>
        <p:spPr>
          <a:xfrm>
            <a:off x="6962327" y="4812506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104</a:t>
            </a:fld>
            <a:endParaRPr lang="en-US" sz="9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E7DE38E-DED6-ECB0-F69A-09A6506BB397}"/>
              </a:ext>
            </a:extLst>
          </p:cNvPr>
          <p:cNvGrpSpPr/>
          <p:nvPr/>
        </p:nvGrpSpPr>
        <p:grpSpPr>
          <a:xfrm>
            <a:off x="5009931" y="1"/>
            <a:ext cx="4284945" cy="2655755"/>
            <a:chOff x="5009931" y="1"/>
            <a:chExt cx="4284945" cy="265575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C938670-7E0A-3A9D-E87D-D419FD86A6F7}"/>
                </a:ext>
              </a:extLst>
            </p:cNvPr>
            <p:cNvGrpSpPr/>
            <p:nvPr/>
          </p:nvGrpSpPr>
          <p:grpSpPr>
            <a:xfrm flipH="1">
              <a:off x="5670996" y="1"/>
              <a:ext cx="3623880" cy="2655755"/>
              <a:chOff x="-192127" y="-2"/>
              <a:chExt cx="4831840" cy="3367272"/>
            </a:xfrm>
          </p:grpSpPr>
          <p:sp>
            <p:nvSpPr>
              <p:cNvPr id="9" name="Diagonal Stripe 8">
                <a:extLst>
                  <a:ext uri="{FF2B5EF4-FFF2-40B4-BE49-F238E27FC236}">
                    <a16:creationId xmlns:a16="http://schemas.microsoft.com/office/drawing/2014/main" id="{6324C840-6E87-7DDD-8994-BDAC9F81F2CE}"/>
                  </a:ext>
                </a:extLst>
              </p:cNvPr>
              <p:cNvSpPr/>
              <p:nvPr userDrawn="1"/>
            </p:nvSpPr>
            <p:spPr>
              <a:xfrm>
                <a:off x="0" y="-1"/>
                <a:ext cx="4639713" cy="3367271"/>
              </a:xfrm>
              <a:prstGeom prst="diagStripe">
                <a:avLst>
                  <a:gd name="adj" fmla="val 51202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noProof="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5291AC15-6F06-18CF-4452-A95BF106644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1433638" y="-2"/>
                <a:ext cx="1240971" cy="91659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Parallelogram 10">
                <a:extLst>
                  <a:ext uri="{FF2B5EF4-FFF2-40B4-BE49-F238E27FC236}">
                    <a16:creationId xmlns:a16="http://schemas.microsoft.com/office/drawing/2014/main" id="{91F35846-F11E-20CE-C3F7-743266D96996}"/>
                  </a:ext>
                </a:extLst>
              </p:cNvPr>
              <p:cNvSpPr/>
              <p:nvPr userDrawn="1"/>
            </p:nvSpPr>
            <p:spPr>
              <a:xfrm rot="19421162">
                <a:off x="-192127" y="1140864"/>
                <a:ext cx="1354398" cy="214994"/>
              </a:xfrm>
              <a:prstGeom prst="parallelogram">
                <a:avLst>
                  <a:gd name="adj" fmla="val 72003"/>
                </a:avLst>
              </a:prstGeom>
              <a:solidFill>
                <a:srgbClr val="820E2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noProof="0" dirty="0"/>
              </a:p>
            </p:txBody>
          </p:sp>
        </p:grp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B8356A2D-F2F7-BA56-B3F9-99FF40BD0298}"/>
                </a:ext>
              </a:extLst>
            </p:cNvPr>
            <p:cNvSpPr/>
            <p:nvPr/>
          </p:nvSpPr>
          <p:spPr>
            <a:xfrm flipH="1">
              <a:off x="5009931" y="1"/>
              <a:ext cx="1085850" cy="479298"/>
            </a:xfrm>
            <a:prstGeom prst="parallelogram">
              <a:avLst>
                <a:gd name="adj" fmla="val 135617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50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17809860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CAAEC8B-EF6C-284E-B6F4-4BF21964710C}"/>
              </a:ext>
            </a:extLst>
          </p:cNvPr>
          <p:cNvGrpSpPr/>
          <p:nvPr/>
        </p:nvGrpSpPr>
        <p:grpSpPr>
          <a:xfrm>
            <a:off x="55286" y="1781925"/>
            <a:ext cx="8985466" cy="2461908"/>
            <a:chOff x="73714" y="2375900"/>
            <a:chExt cx="11980621" cy="3282544"/>
          </a:xfrm>
        </p:grpSpPr>
        <p:sp>
          <p:nvSpPr>
            <p:cNvPr id="53" name="Google Shape;1864;p37">
              <a:extLst>
                <a:ext uri="{FF2B5EF4-FFF2-40B4-BE49-F238E27FC236}">
                  <a16:creationId xmlns:a16="http://schemas.microsoft.com/office/drawing/2014/main" id="{1D08158E-3CD9-F847-9C62-C9E375E87E44}"/>
                </a:ext>
              </a:extLst>
            </p:cNvPr>
            <p:cNvSpPr/>
            <p:nvPr/>
          </p:nvSpPr>
          <p:spPr>
            <a:xfrm rot="10800000">
              <a:off x="9356818" y="2382109"/>
              <a:ext cx="2682483" cy="3276335"/>
            </a:xfrm>
            <a:prstGeom prst="roundRect">
              <a:avLst>
                <a:gd name="adj" fmla="val 12184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9" name="Google Shape;1529;p25"/>
            <p:cNvSpPr/>
            <p:nvPr/>
          </p:nvSpPr>
          <p:spPr>
            <a:xfrm rot="10800000">
              <a:off x="2920149" y="2376252"/>
              <a:ext cx="2646372" cy="3276335"/>
            </a:xfrm>
            <a:prstGeom prst="roundRect">
              <a:avLst>
                <a:gd name="adj" fmla="val 9278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530" name="Google Shape;1530;p25"/>
            <p:cNvCxnSpPr/>
            <p:nvPr/>
          </p:nvCxnSpPr>
          <p:spPr>
            <a:xfrm>
              <a:off x="3215790" y="4059602"/>
              <a:ext cx="215982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34" name="Google Shape;1534;p25"/>
            <p:cNvSpPr/>
            <p:nvPr/>
          </p:nvSpPr>
          <p:spPr>
            <a:xfrm rot="10800000">
              <a:off x="73714" y="2376252"/>
              <a:ext cx="2746281" cy="3276335"/>
            </a:xfrm>
            <a:prstGeom prst="roundRect">
              <a:avLst>
                <a:gd name="adj" fmla="val 10176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25"/>
            <p:cNvSpPr/>
            <p:nvPr/>
          </p:nvSpPr>
          <p:spPr>
            <a:xfrm rot="10800000">
              <a:off x="5645829" y="2375900"/>
              <a:ext cx="3685053" cy="3276335"/>
            </a:xfrm>
            <a:prstGeom prst="roundRect">
              <a:avLst>
                <a:gd name="adj" fmla="val 7470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25"/>
            <p:cNvSpPr/>
            <p:nvPr/>
          </p:nvSpPr>
          <p:spPr>
            <a:xfrm>
              <a:off x="6102754" y="2547061"/>
              <a:ext cx="2017007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ANALYZE DATA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25"/>
            <p:cNvSpPr/>
            <p:nvPr/>
          </p:nvSpPr>
          <p:spPr>
            <a:xfrm>
              <a:off x="9403788" y="2531617"/>
              <a:ext cx="2540969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OPTIMIZE RESULTS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25"/>
            <p:cNvSpPr/>
            <p:nvPr/>
          </p:nvSpPr>
          <p:spPr>
            <a:xfrm>
              <a:off x="8014728" y="4336283"/>
              <a:ext cx="1194655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5: ROI</a:t>
              </a: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25"/>
            <p:cNvSpPr/>
            <p:nvPr/>
          </p:nvSpPr>
          <p:spPr>
            <a:xfrm>
              <a:off x="3124837" y="3162203"/>
              <a:ext cx="1515940" cy="3692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1: REACTION AND PLANNED ACTION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25"/>
            <p:cNvSpPr/>
            <p:nvPr/>
          </p:nvSpPr>
          <p:spPr>
            <a:xfrm>
              <a:off x="4569589" y="3163129"/>
              <a:ext cx="1025761" cy="3744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3:</a:t>
              </a:r>
              <a:endParaRPr kumimoji="0" sz="7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33"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APPLICATION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25"/>
            <p:cNvSpPr/>
            <p:nvPr/>
          </p:nvSpPr>
          <p:spPr>
            <a:xfrm>
              <a:off x="3126510" y="4702311"/>
              <a:ext cx="1396887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2: LEARNING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25"/>
            <p:cNvSpPr/>
            <p:nvPr/>
          </p:nvSpPr>
          <p:spPr>
            <a:xfrm>
              <a:off x="4510379" y="4698479"/>
              <a:ext cx="1183544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4: IMPACT</a:t>
              </a:r>
              <a:endPara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25"/>
            <p:cNvSpPr/>
            <p:nvPr/>
          </p:nvSpPr>
          <p:spPr>
            <a:xfrm>
              <a:off x="7847978" y="5413044"/>
              <a:ext cx="1638192" cy="2359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33"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INTANGIBLE BENEFITS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47" name="Google Shape;1547;p25"/>
            <p:cNvCxnSpPr/>
            <p:nvPr/>
          </p:nvCxnSpPr>
          <p:spPr>
            <a:xfrm>
              <a:off x="1088882" y="4042435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48" name="Google Shape;1548;p25"/>
            <p:cNvCxnSpPr/>
            <p:nvPr/>
          </p:nvCxnSpPr>
          <p:spPr>
            <a:xfrm>
              <a:off x="8558776" y="3370898"/>
              <a:ext cx="0" cy="274298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49" name="Google Shape;1549;p25"/>
            <p:cNvCxnSpPr/>
            <p:nvPr/>
          </p:nvCxnSpPr>
          <p:spPr>
            <a:xfrm rot="10800000" flipH="1">
              <a:off x="8790762" y="4053050"/>
              <a:ext cx="614135" cy="13104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0" name="Google Shape;1550;p25"/>
            <p:cNvCxnSpPr/>
            <p:nvPr/>
          </p:nvCxnSpPr>
          <p:spPr>
            <a:xfrm rot="10800000">
              <a:off x="9311737" y="4616254"/>
              <a:ext cx="0" cy="533356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1" name="Google Shape;1551;p25"/>
            <p:cNvCxnSpPr/>
            <p:nvPr/>
          </p:nvCxnSpPr>
          <p:spPr>
            <a:xfrm rot="10800000">
              <a:off x="8367216" y="5133813"/>
              <a:ext cx="947080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2" name="Google Shape;1552;p25"/>
            <p:cNvCxnSpPr/>
            <p:nvPr/>
          </p:nvCxnSpPr>
          <p:spPr>
            <a:xfrm>
              <a:off x="7804300" y="4044380"/>
              <a:ext cx="419673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3" name="Google Shape;1553;p25"/>
            <p:cNvCxnSpPr/>
            <p:nvPr/>
          </p:nvCxnSpPr>
          <p:spPr>
            <a:xfrm rot="10800000" flipH="1">
              <a:off x="7898457" y="4032250"/>
              <a:ext cx="20256" cy="1052278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4" name="Google Shape;1554;p25"/>
            <p:cNvCxnSpPr/>
            <p:nvPr/>
          </p:nvCxnSpPr>
          <p:spPr>
            <a:xfrm rot="10800000" flipH="1">
              <a:off x="7898457" y="5084528"/>
              <a:ext cx="231358" cy="1283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5" name="Google Shape;1555;p25"/>
            <p:cNvCxnSpPr/>
            <p:nvPr/>
          </p:nvCxnSpPr>
          <p:spPr>
            <a:xfrm>
              <a:off x="4362431" y="4026218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6" name="Google Shape;1556;p25"/>
            <p:cNvCxnSpPr/>
            <p:nvPr/>
          </p:nvCxnSpPr>
          <p:spPr>
            <a:xfrm>
              <a:off x="2256788" y="4042435"/>
              <a:ext cx="215982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7" name="Google Shape;1557;p25"/>
            <p:cNvCxnSpPr/>
            <p:nvPr/>
          </p:nvCxnSpPr>
          <p:spPr>
            <a:xfrm>
              <a:off x="5476690" y="4044367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8" name="Google Shape;1558;p25"/>
            <p:cNvCxnSpPr/>
            <p:nvPr/>
          </p:nvCxnSpPr>
          <p:spPr>
            <a:xfrm>
              <a:off x="6419190" y="4036970"/>
              <a:ext cx="274298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59" name="Google Shape;1559;p25"/>
            <p:cNvSpPr/>
            <p:nvPr/>
          </p:nvSpPr>
          <p:spPr>
            <a:xfrm>
              <a:off x="164317" y="3508047"/>
              <a:ext cx="929454" cy="112119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Start With Why</a:t>
              </a: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Align Programs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With the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Business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25"/>
            <p:cNvSpPr/>
            <p:nvPr/>
          </p:nvSpPr>
          <p:spPr>
            <a:xfrm>
              <a:off x="1264936" y="3530525"/>
              <a:ext cx="1056962" cy="1108363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Feasible</a:t>
              </a:r>
              <a:r>
                <a:rPr kumimoji="0" lang="en-US" sz="788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Select the Right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Solution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25"/>
            <p:cNvSpPr/>
            <p:nvPr/>
          </p:nvSpPr>
          <p:spPr>
            <a:xfrm>
              <a:off x="3412528" y="3543912"/>
              <a:ext cx="949903" cy="112119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Matter: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Design for Input,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Reaction, and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Learning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25"/>
            <p:cNvSpPr/>
            <p:nvPr/>
          </p:nvSpPr>
          <p:spPr>
            <a:xfrm>
              <a:off x="5692624" y="3525017"/>
              <a:ext cx="856791" cy="110836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 Credible: </a:t>
              </a:r>
              <a:endParaRPr kumimoji="0" sz="788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Isolate the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Effects</a:t>
              </a:r>
              <a:b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of the</a:t>
              </a:r>
              <a:b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25"/>
            <p:cNvSpPr/>
            <p:nvPr/>
          </p:nvSpPr>
          <p:spPr>
            <a:xfrm>
              <a:off x="6688130" y="3508048"/>
              <a:ext cx="1169573" cy="1144331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 Credible: 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Convert Data to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Monetary Value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25"/>
            <p:cNvSpPr/>
            <p:nvPr/>
          </p:nvSpPr>
          <p:spPr>
            <a:xfrm>
              <a:off x="7973600" y="2523853"/>
              <a:ext cx="1278916" cy="932425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Capture Costs of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25"/>
            <p:cNvSpPr/>
            <p:nvPr/>
          </p:nvSpPr>
          <p:spPr>
            <a:xfrm>
              <a:off x="7983126" y="3611029"/>
              <a:ext cx="1269392" cy="712441"/>
            </a:xfrm>
            <a:prstGeom prst="roundRect">
              <a:avLst>
                <a:gd name="adj" fmla="val 16667"/>
              </a:avLst>
            </a:prstGeom>
            <a:solidFill>
              <a:srgbClr val="820D2D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Calculate ROI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25"/>
            <p:cNvSpPr/>
            <p:nvPr/>
          </p:nvSpPr>
          <p:spPr>
            <a:xfrm>
              <a:off x="7976820" y="4566628"/>
              <a:ext cx="1226733" cy="775323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lang="en-US" sz="788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Identify Intangible Measures</a:t>
              </a: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25"/>
            <p:cNvSpPr/>
            <p:nvPr/>
          </p:nvSpPr>
          <p:spPr>
            <a:xfrm>
              <a:off x="9349740" y="3432821"/>
              <a:ext cx="1247674" cy="119375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25"/>
            <p:cNvSpPr/>
            <p:nvPr/>
          </p:nvSpPr>
          <p:spPr>
            <a:xfrm>
              <a:off x="2472770" y="3544016"/>
              <a:ext cx="758418" cy="1108363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Expect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Success</a:t>
              </a: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Plan for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25"/>
            <p:cNvSpPr/>
            <p:nvPr/>
          </p:nvSpPr>
          <p:spPr>
            <a:xfrm>
              <a:off x="4552576" y="3544870"/>
              <a:ext cx="949903" cy="1121192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Stick: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Design for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Application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and Impact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70" name="Google Shape;1570;p25"/>
            <p:cNvCxnSpPr/>
            <p:nvPr/>
          </p:nvCxnSpPr>
          <p:spPr>
            <a:xfrm>
              <a:off x="10597413" y="4044367"/>
              <a:ext cx="173930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71" name="Google Shape;1571;p25"/>
            <p:cNvSpPr/>
            <p:nvPr/>
          </p:nvSpPr>
          <p:spPr>
            <a:xfrm>
              <a:off x="10754753" y="3358177"/>
              <a:ext cx="1284548" cy="1347375"/>
            </a:xfrm>
            <a:prstGeom prst="diamond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b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25"/>
            <p:cNvSpPr/>
            <p:nvPr/>
          </p:nvSpPr>
          <p:spPr>
            <a:xfrm>
              <a:off x="920297" y="3294273"/>
              <a:ext cx="1515940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0: INPUT</a:t>
              </a:r>
              <a:endParaRPr kumimoji="0" sz="675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25"/>
            <p:cNvSpPr txBox="1"/>
            <p:nvPr/>
          </p:nvSpPr>
          <p:spPr>
            <a:xfrm>
              <a:off x="10743603" y="3516924"/>
              <a:ext cx="1310732" cy="10340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65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Optimize 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65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Results: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Use Black Box 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Thinking to</a:t>
              </a: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b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</a:b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Increase </a:t>
              </a:r>
              <a:b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Funding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25"/>
            <p:cNvSpPr txBox="1"/>
            <p:nvPr/>
          </p:nvSpPr>
          <p:spPr>
            <a:xfrm>
              <a:off x="9300340" y="3666407"/>
              <a:ext cx="1353553" cy="738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Tell the Story: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111" charset="-128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Communicate 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 to Key 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Stakeholder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1914;p38">
              <a:extLst>
                <a:ext uri="{FF2B5EF4-FFF2-40B4-BE49-F238E27FC236}">
                  <a16:creationId xmlns:a16="http://schemas.microsoft.com/office/drawing/2014/main" id="{EE237759-6466-8E4A-AD95-D5617E2C59E0}"/>
                </a:ext>
              </a:extLst>
            </p:cNvPr>
            <p:cNvSpPr/>
            <p:nvPr/>
          </p:nvSpPr>
          <p:spPr>
            <a:xfrm>
              <a:off x="107313" y="2546839"/>
              <a:ext cx="2893845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PLAN THE EVALUATION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1915;p38">
              <a:extLst>
                <a:ext uri="{FF2B5EF4-FFF2-40B4-BE49-F238E27FC236}">
                  <a16:creationId xmlns:a16="http://schemas.microsoft.com/office/drawing/2014/main" id="{A20BA418-A330-5C4D-8E57-A594DC6F5540}"/>
                </a:ext>
              </a:extLst>
            </p:cNvPr>
            <p:cNvSpPr/>
            <p:nvPr/>
          </p:nvSpPr>
          <p:spPr>
            <a:xfrm>
              <a:off x="3001157" y="2525208"/>
              <a:ext cx="2658399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COLLECT DATA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14189DDA-F640-6B46-B0B1-DAC2A35ED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865" y="608518"/>
            <a:ext cx="8229600" cy="583558"/>
          </a:xfrm>
        </p:spPr>
        <p:txBody>
          <a:bodyPr/>
          <a:lstStyle/>
          <a:p>
            <a:r>
              <a:rPr lang="en-US" sz="3600" b="1" dirty="0"/>
              <a:t>The ROI Methodology Process Model</a:t>
            </a:r>
          </a:p>
        </p:txBody>
      </p:sp>
      <p:sp>
        <p:nvSpPr>
          <p:cNvPr id="4" name="Google Shape;1574;p25">
            <a:extLst>
              <a:ext uri="{FF2B5EF4-FFF2-40B4-BE49-F238E27FC236}">
                <a16:creationId xmlns:a16="http://schemas.microsoft.com/office/drawing/2014/main" id="{40C9D753-BCFF-395E-1D30-0B098918157A}"/>
              </a:ext>
            </a:extLst>
          </p:cNvPr>
          <p:cNvSpPr txBox="1"/>
          <p:nvPr/>
        </p:nvSpPr>
        <p:spPr>
          <a:xfrm>
            <a:off x="127290" y="4812229"/>
            <a:ext cx="7065442" cy="1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4" tIns="34272" rIns="68564" bIns="34272" anchor="t" anchorCtr="0">
            <a:spAutoFit/>
          </a:bodyPr>
          <a:lstStyle/>
          <a:p>
            <a:pPr marL="0" marR="0" lvl="0" indent="0" algn="l" defTabSz="685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Tx/>
              <a:buNone/>
              <a:tabLst/>
              <a:defRPr/>
            </a:pPr>
            <a:r>
              <a:rPr kumimoji="0" lang="en-US" sz="8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Calibri"/>
                <a:sym typeface="Calibri"/>
              </a:rPr>
              <a:t>©2024 ROI Institute Inc. All Rights Reserved.</a:t>
            </a:r>
            <a:endParaRPr kumimoji="0" lang="en-US" sz="8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0AE711C4-F557-FFD1-90F0-D29835B7EE98}"/>
              </a:ext>
            </a:extLst>
          </p:cNvPr>
          <p:cNvSpPr txBox="1">
            <a:spLocks/>
          </p:cNvSpPr>
          <p:nvPr/>
        </p:nvSpPr>
        <p:spPr>
          <a:xfrm>
            <a:off x="6962327" y="4812506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105</a:t>
            </a:fld>
            <a:endParaRPr lang="en-US" sz="9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30062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/>
              <a:t>Different Approaches to Measure the Financial Payoff of Learning</a:t>
            </a:r>
          </a:p>
        </p:txBody>
      </p:sp>
      <p:sp>
        <p:nvSpPr>
          <p:cNvPr id="175105" name="Content Placeholder 2"/>
          <p:cNvSpPr>
            <a:spLocks noGrp="1"/>
          </p:cNvSpPr>
          <p:nvPr>
            <p:ph type="body" sz="quarter" idx="4294967295"/>
          </p:nvPr>
        </p:nvSpPr>
        <p:spPr>
          <a:xfrm>
            <a:off x="419100" y="1200150"/>
            <a:ext cx="7810500" cy="3565525"/>
          </a:xfrm>
        </p:spPr>
        <p:txBody>
          <a:bodyPr/>
          <a:lstStyle/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Cost Benefit Analysis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Return on Investment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Payback Period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Discounted Cash Flow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Internal Rate of Return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Utility Analysis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Consequences of Not Providing Learning Systems</a:t>
            </a:r>
          </a:p>
        </p:txBody>
      </p:sp>
      <p:sp>
        <p:nvSpPr>
          <p:cNvPr id="175108" name="Rectangle 3"/>
          <p:cNvSpPr>
            <a:spLocks noChangeArrowheads="1"/>
          </p:cNvSpPr>
          <p:nvPr/>
        </p:nvSpPr>
        <p:spPr bwMode="auto">
          <a:xfrm>
            <a:off x="419100" y="1378672"/>
            <a:ext cx="3054060" cy="700244"/>
          </a:xfrm>
          <a:prstGeom prst="rect">
            <a:avLst/>
          </a:prstGeom>
          <a:noFill/>
          <a:ln w="19050">
            <a:solidFill>
              <a:srgbClr val="E13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 sz="3000" dirty="0">
              <a:cs typeface="Roboto" panose="02000000000000000000" pitchFamily="2" charset="0"/>
            </a:endParaRPr>
          </a:p>
        </p:txBody>
      </p:sp>
      <p:sp>
        <p:nvSpPr>
          <p:cNvPr id="119815" name="TextBox 6"/>
          <p:cNvSpPr txBox="1">
            <a:spLocks noChangeArrowheads="1"/>
          </p:cNvSpPr>
          <p:nvPr/>
        </p:nvSpPr>
        <p:spPr bwMode="auto">
          <a:xfrm>
            <a:off x="3919755" y="1378901"/>
            <a:ext cx="154835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Most</a:t>
            </a:r>
          </a:p>
          <a:p>
            <a:pPr algn="ctr">
              <a:defRPr/>
            </a:pPr>
            <a:r>
              <a:rPr lang="en-US" sz="20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Common</a:t>
            </a:r>
            <a:endParaRPr lang="en-US" sz="4000" dirty="0">
              <a:solidFill>
                <a:srgbClr val="000000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Left Arrow 3">
            <a:extLst>
              <a:ext uri="{FF2B5EF4-FFF2-40B4-BE49-F238E27FC236}">
                <a16:creationId xmlns:a16="http://schemas.microsoft.com/office/drawing/2014/main" id="{DB2A668F-EDBB-1DBD-8FCE-A6AEF8FF8552}"/>
              </a:ext>
            </a:extLst>
          </p:cNvPr>
          <p:cNvSpPr/>
          <p:nvPr/>
        </p:nvSpPr>
        <p:spPr>
          <a:xfrm rot="987544">
            <a:off x="3495342" y="1446748"/>
            <a:ext cx="513937" cy="230907"/>
          </a:xfrm>
          <a:prstGeom prst="leftArrow">
            <a:avLst/>
          </a:prstGeom>
          <a:solidFill>
            <a:srgbClr val="E13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Left Arrow 1">
            <a:extLst>
              <a:ext uri="{FF2B5EF4-FFF2-40B4-BE49-F238E27FC236}">
                <a16:creationId xmlns:a16="http://schemas.microsoft.com/office/drawing/2014/main" id="{629A504A-2083-CF98-D896-A46442E0FF3D}"/>
              </a:ext>
            </a:extLst>
          </p:cNvPr>
          <p:cNvSpPr/>
          <p:nvPr/>
        </p:nvSpPr>
        <p:spPr>
          <a:xfrm rot="20612456" flipV="1">
            <a:off x="3495342" y="1677839"/>
            <a:ext cx="513937" cy="230907"/>
          </a:xfrm>
          <a:prstGeom prst="leftArrow">
            <a:avLst/>
          </a:prstGeom>
          <a:solidFill>
            <a:srgbClr val="E13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7C5D9A-97FA-6A2F-6F0B-DE45A49486C6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122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982286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CB8C8-C1F5-9C50-65F4-831670B84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Defining BCR and ROI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696AC5D-BAC7-3887-6CDB-CD2F364E989F}"/>
              </a:ext>
            </a:extLst>
          </p:cNvPr>
          <p:cNvGrpSpPr/>
          <p:nvPr/>
        </p:nvGrpSpPr>
        <p:grpSpPr>
          <a:xfrm>
            <a:off x="1104900" y="2073065"/>
            <a:ext cx="6594347" cy="2250615"/>
            <a:chOff x="978001" y="1796066"/>
            <a:chExt cx="6594347" cy="2250615"/>
          </a:xfrm>
        </p:grpSpPr>
        <p:sp>
          <p:nvSpPr>
            <p:cNvPr id="13" name="Text Box 7">
              <a:extLst>
                <a:ext uri="{FF2B5EF4-FFF2-40B4-BE49-F238E27FC236}">
                  <a16:creationId xmlns:a16="http://schemas.microsoft.com/office/drawing/2014/main" id="{BA6457CF-9920-BE41-8B83-B0024D7199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1724" y="1796066"/>
              <a:ext cx="2286000" cy="900246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Program Benefits</a:t>
              </a:r>
            </a:p>
            <a:p>
              <a:pPr marL="0" marR="0" lvl="0" indent="0" algn="ct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Program Costs</a:t>
              </a:r>
            </a:p>
          </p:txBody>
        </p:sp>
        <p:sp>
          <p:nvSpPr>
            <p:cNvPr id="1106947" name="Line 3"/>
            <p:cNvSpPr>
              <a:spLocks noChangeShapeType="1"/>
            </p:cNvSpPr>
            <p:nvPr/>
          </p:nvSpPr>
          <p:spPr bwMode="auto">
            <a:xfrm>
              <a:off x="4311724" y="2246189"/>
              <a:ext cx="22288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106949" name="Text Box 5"/>
            <p:cNvSpPr txBox="1">
              <a:spLocks noChangeArrowheads="1"/>
            </p:cNvSpPr>
            <p:nvPr/>
          </p:nvSpPr>
          <p:spPr bwMode="auto">
            <a:xfrm>
              <a:off x="978001" y="2038440"/>
              <a:ext cx="2686050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Benefits/Cost Ratio</a:t>
              </a:r>
            </a:p>
          </p:txBody>
        </p:sp>
        <p:sp>
          <p:nvSpPr>
            <p:cNvPr id="1106954" name="Text Box 10"/>
            <p:cNvSpPr txBox="1">
              <a:spLocks noChangeArrowheads="1"/>
            </p:cNvSpPr>
            <p:nvPr/>
          </p:nvSpPr>
          <p:spPr bwMode="auto">
            <a:xfrm>
              <a:off x="3671309" y="2038440"/>
              <a:ext cx="521074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=</a:t>
              </a:r>
            </a:p>
          </p:txBody>
        </p:sp>
        <p:sp>
          <p:nvSpPr>
            <p:cNvPr id="14" name="Text Box 8">
              <a:extLst>
                <a:ext uri="{FF2B5EF4-FFF2-40B4-BE49-F238E27FC236}">
                  <a16:creationId xmlns:a16="http://schemas.microsoft.com/office/drawing/2014/main" id="{1EF58F71-AB89-A84D-B2D7-5ED36B67C6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1885" y="3146435"/>
              <a:ext cx="4459041" cy="900246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Program Benefits – Program Costs</a:t>
              </a:r>
            </a:p>
            <a:p>
              <a:pPr marL="0" marR="0" lvl="0" indent="0" algn="ct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Program Costs</a:t>
              </a:r>
            </a:p>
          </p:txBody>
        </p:sp>
        <p:sp>
          <p:nvSpPr>
            <p:cNvPr id="1106948" name="Line 4"/>
            <p:cNvSpPr>
              <a:spLocks noChangeShapeType="1"/>
            </p:cNvSpPr>
            <p:nvPr/>
          </p:nvSpPr>
          <p:spPr bwMode="auto">
            <a:xfrm flipV="1">
              <a:off x="2235994" y="3585160"/>
              <a:ext cx="4114800" cy="1139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106950" name="Text Box 6"/>
            <p:cNvSpPr txBox="1">
              <a:spLocks noChangeArrowheads="1"/>
            </p:cNvSpPr>
            <p:nvPr/>
          </p:nvSpPr>
          <p:spPr bwMode="auto">
            <a:xfrm>
              <a:off x="1165288" y="3378775"/>
              <a:ext cx="826597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ROI =</a:t>
              </a:r>
            </a:p>
          </p:txBody>
        </p:sp>
        <p:sp>
          <p:nvSpPr>
            <p:cNvPr id="1106953" name="Text Box 9"/>
            <p:cNvSpPr txBox="1">
              <a:spLocks noChangeArrowheads="1"/>
            </p:cNvSpPr>
            <p:nvPr/>
          </p:nvSpPr>
          <p:spPr bwMode="auto">
            <a:xfrm flipV="1">
              <a:off x="2525283" y="3378775"/>
              <a:ext cx="171450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5" name="Text Box 11">
              <a:extLst>
                <a:ext uri="{FF2B5EF4-FFF2-40B4-BE49-F238E27FC236}">
                  <a16:creationId xmlns:a16="http://schemas.microsoft.com/office/drawing/2014/main" id="{F3CB5E4D-8083-AB7B-2F9B-51D322A328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50925" y="3378775"/>
              <a:ext cx="1121423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x 100 =</a:t>
              </a:r>
            </a:p>
          </p:txBody>
        </p:sp>
        <p:sp>
          <p:nvSpPr>
            <p:cNvPr id="3" name="Text Box 9">
              <a:extLst>
                <a:ext uri="{FF2B5EF4-FFF2-40B4-BE49-F238E27FC236}">
                  <a16:creationId xmlns:a16="http://schemas.microsoft.com/office/drawing/2014/main" id="{F2F1B71A-4447-3387-A0D2-2DF2B5E1A2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6816149" y="2034654"/>
              <a:ext cx="171450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=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0980D91-4B6E-E659-282F-87D77875A8F3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71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815719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CB8C8-C1F5-9C50-65F4-831670B84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Defining BCR and ROI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696AC5D-BAC7-3887-6CDB-CD2F364E989F}"/>
              </a:ext>
            </a:extLst>
          </p:cNvPr>
          <p:cNvGrpSpPr/>
          <p:nvPr/>
        </p:nvGrpSpPr>
        <p:grpSpPr>
          <a:xfrm>
            <a:off x="1104900" y="2073065"/>
            <a:ext cx="6612635" cy="2250615"/>
            <a:chOff x="978001" y="1796066"/>
            <a:chExt cx="6612635" cy="2250615"/>
          </a:xfrm>
        </p:grpSpPr>
        <p:sp>
          <p:nvSpPr>
            <p:cNvPr id="13" name="Text Box 7">
              <a:extLst>
                <a:ext uri="{FF2B5EF4-FFF2-40B4-BE49-F238E27FC236}">
                  <a16:creationId xmlns:a16="http://schemas.microsoft.com/office/drawing/2014/main" id="{BA6457CF-9920-BE41-8B83-B0024D7199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1724" y="1796066"/>
              <a:ext cx="2286000" cy="900246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Program Benefits</a:t>
              </a:r>
            </a:p>
            <a:p>
              <a:pPr marL="0" marR="0" lvl="0" indent="0" algn="ct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Program Costs</a:t>
              </a:r>
            </a:p>
          </p:txBody>
        </p:sp>
        <p:sp>
          <p:nvSpPr>
            <p:cNvPr id="1106947" name="Line 3"/>
            <p:cNvSpPr>
              <a:spLocks noChangeShapeType="1"/>
            </p:cNvSpPr>
            <p:nvPr/>
          </p:nvSpPr>
          <p:spPr bwMode="auto">
            <a:xfrm>
              <a:off x="4311724" y="2246189"/>
              <a:ext cx="22288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106949" name="Text Box 5"/>
            <p:cNvSpPr txBox="1">
              <a:spLocks noChangeArrowheads="1"/>
            </p:cNvSpPr>
            <p:nvPr/>
          </p:nvSpPr>
          <p:spPr bwMode="auto">
            <a:xfrm>
              <a:off x="978001" y="2038440"/>
              <a:ext cx="2686050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Benefits/Cost Ratio</a:t>
              </a:r>
            </a:p>
          </p:txBody>
        </p:sp>
        <p:sp>
          <p:nvSpPr>
            <p:cNvPr id="1106954" name="Text Box 10"/>
            <p:cNvSpPr txBox="1">
              <a:spLocks noChangeArrowheads="1"/>
            </p:cNvSpPr>
            <p:nvPr/>
          </p:nvSpPr>
          <p:spPr bwMode="auto">
            <a:xfrm>
              <a:off x="3671309" y="2038440"/>
              <a:ext cx="521074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=</a:t>
              </a:r>
            </a:p>
          </p:txBody>
        </p:sp>
        <p:sp>
          <p:nvSpPr>
            <p:cNvPr id="14" name="Text Box 8">
              <a:extLst>
                <a:ext uri="{FF2B5EF4-FFF2-40B4-BE49-F238E27FC236}">
                  <a16:creationId xmlns:a16="http://schemas.microsoft.com/office/drawing/2014/main" id="{1EF58F71-AB89-A84D-B2D7-5ED36B67C6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1885" y="3146435"/>
              <a:ext cx="4459041" cy="900246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Program Benefits – Program Costs</a:t>
              </a:r>
            </a:p>
            <a:p>
              <a:pPr marL="0" marR="0" lvl="0" indent="0" algn="ct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Program Costs</a:t>
              </a:r>
            </a:p>
          </p:txBody>
        </p:sp>
        <p:sp>
          <p:nvSpPr>
            <p:cNvPr id="1106948" name="Line 4"/>
            <p:cNvSpPr>
              <a:spLocks noChangeShapeType="1"/>
            </p:cNvSpPr>
            <p:nvPr/>
          </p:nvSpPr>
          <p:spPr bwMode="auto">
            <a:xfrm flipV="1">
              <a:off x="2235994" y="3585160"/>
              <a:ext cx="4114800" cy="1139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106950" name="Text Box 6"/>
            <p:cNvSpPr txBox="1">
              <a:spLocks noChangeArrowheads="1"/>
            </p:cNvSpPr>
            <p:nvPr/>
          </p:nvSpPr>
          <p:spPr bwMode="auto">
            <a:xfrm>
              <a:off x="1165288" y="3378775"/>
              <a:ext cx="826597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ROI =</a:t>
              </a:r>
            </a:p>
          </p:txBody>
        </p:sp>
        <p:sp>
          <p:nvSpPr>
            <p:cNvPr id="1106953" name="Text Box 9"/>
            <p:cNvSpPr txBox="1">
              <a:spLocks noChangeArrowheads="1"/>
            </p:cNvSpPr>
            <p:nvPr/>
          </p:nvSpPr>
          <p:spPr bwMode="auto">
            <a:xfrm flipV="1">
              <a:off x="2525283" y="3378775"/>
              <a:ext cx="171450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5" name="Text Box 11">
              <a:extLst>
                <a:ext uri="{FF2B5EF4-FFF2-40B4-BE49-F238E27FC236}">
                  <a16:creationId xmlns:a16="http://schemas.microsoft.com/office/drawing/2014/main" id="{F3CB5E4D-8083-AB7B-2F9B-51D322A328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50925" y="3378775"/>
              <a:ext cx="1139711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x 100 =</a:t>
              </a:r>
            </a:p>
          </p:txBody>
        </p:sp>
        <p:sp>
          <p:nvSpPr>
            <p:cNvPr id="3" name="Text Box 9">
              <a:extLst>
                <a:ext uri="{FF2B5EF4-FFF2-40B4-BE49-F238E27FC236}">
                  <a16:creationId xmlns:a16="http://schemas.microsoft.com/office/drawing/2014/main" id="{F2F1B71A-4447-3387-A0D2-2DF2B5E1A2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6816149" y="2034654"/>
              <a:ext cx="171450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=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0980D91-4B6E-E659-282F-87D77875A8F3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71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0078523C-8328-56FE-357D-C1FAC7DF9D03}"/>
              </a:ext>
            </a:extLst>
          </p:cNvPr>
          <p:cNvSpPr txBox="1">
            <a:spLocks/>
          </p:cNvSpPr>
          <p:nvPr/>
        </p:nvSpPr>
        <p:spPr>
          <a:xfrm>
            <a:off x="419100" y="1200150"/>
            <a:ext cx="8229600" cy="63678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400"/>
            <a:r>
              <a:rPr lang="en-US" b="1" kern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Program Benefits = $71,760</a:t>
            </a:r>
          </a:p>
          <a:p>
            <a:pPr defTabSz="914400"/>
            <a:r>
              <a:rPr lang="en-US" b="1" kern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Program Costs = $32,984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865255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CB8C8-C1F5-9C50-65F4-831670B84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Defining BCR and ROI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696AC5D-BAC7-3887-6CDB-CD2F364E989F}"/>
              </a:ext>
            </a:extLst>
          </p:cNvPr>
          <p:cNvGrpSpPr/>
          <p:nvPr/>
        </p:nvGrpSpPr>
        <p:grpSpPr>
          <a:xfrm>
            <a:off x="1104900" y="2073065"/>
            <a:ext cx="6576059" cy="2366032"/>
            <a:chOff x="978001" y="1796066"/>
            <a:chExt cx="6576059" cy="2366032"/>
          </a:xfrm>
        </p:grpSpPr>
        <p:sp>
          <p:nvSpPr>
            <p:cNvPr id="13" name="Text Box 7">
              <a:extLst>
                <a:ext uri="{FF2B5EF4-FFF2-40B4-BE49-F238E27FC236}">
                  <a16:creationId xmlns:a16="http://schemas.microsoft.com/office/drawing/2014/main" id="{BA6457CF-9920-BE41-8B83-B0024D7199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1724" y="1796066"/>
              <a:ext cx="2286000" cy="101566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24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</a:rPr>
                <a:t>$71,760</a:t>
              </a: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24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</a:rPr>
                <a:t>$32,984</a:t>
              </a:r>
            </a:p>
          </p:txBody>
        </p:sp>
        <p:sp>
          <p:nvSpPr>
            <p:cNvPr id="1106947" name="Line 3"/>
            <p:cNvSpPr>
              <a:spLocks noChangeShapeType="1"/>
            </p:cNvSpPr>
            <p:nvPr/>
          </p:nvSpPr>
          <p:spPr bwMode="auto">
            <a:xfrm>
              <a:off x="4311724" y="2246189"/>
              <a:ext cx="22288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106949" name="Text Box 5"/>
            <p:cNvSpPr txBox="1">
              <a:spLocks noChangeArrowheads="1"/>
            </p:cNvSpPr>
            <p:nvPr/>
          </p:nvSpPr>
          <p:spPr bwMode="auto">
            <a:xfrm>
              <a:off x="978001" y="2038440"/>
              <a:ext cx="2686050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Benefits/Cost Ratio</a:t>
              </a:r>
            </a:p>
          </p:txBody>
        </p:sp>
        <p:sp>
          <p:nvSpPr>
            <p:cNvPr id="1106954" name="Text Box 10"/>
            <p:cNvSpPr txBox="1">
              <a:spLocks noChangeArrowheads="1"/>
            </p:cNvSpPr>
            <p:nvPr/>
          </p:nvSpPr>
          <p:spPr bwMode="auto">
            <a:xfrm>
              <a:off x="3671309" y="2038440"/>
              <a:ext cx="521074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=</a:t>
              </a:r>
            </a:p>
          </p:txBody>
        </p:sp>
        <p:sp>
          <p:nvSpPr>
            <p:cNvPr id="14" name="Text Box 8">
              <a:extLst>
                <a:ext uri="{FF2B5EF4-FFF2-40B4-BE49-F238E27FC236}">
                  <a16:creationId xmlns:a16="http://schemas.microsoft.com/office/drawing/2014/main" id="{1EF58F71-AB89-A84D-B2D7-5ED36B67C6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8597" y="3146435"/>
              <a:ext cx="4342329" cy="101566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24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</a:rPr>
                <a:t>$71,760 - $32,984</a:t>
              </a: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24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</a:rPr>
                <a:t>$32,984</a:t>
              </a:r>
            </a:p>
          </p:txBody>
        </p:sp>
        <p:sp>
          <p:nvSpPr>
            <p:cNvPr id="1106948" name="Line 4"/>
            <p:cNvSpPr>
              <a:spLocks noChangeShapeType="1"/>
            </p:cNvSpPr>
            <p:nvPr/>
          </p:nvSpPr>
          <p:spPr bwMode="auto">
            <a:xfrm flipV="1">
              <a:off x="2235994" y="3585160"/>
              <a:ext cx="4114800" cy="1139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106950" name="Text Box 6"/>
            <p:cNvSpPr txBox="1">
              <a:spLocks noChangeArrowheads="1"/>
            </p:cNvSpPr>
            <p:nvPr/>
          </p:nvSpPr>
          <p:spPr bwMode="auto">
            <a:xfrm>
              <a:off x="1165288" y="3378775"/>
              <a:ext cx="826597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ROI =</a:t>
              </a:r>
            </a:p>
          </p:txBody>
        </p:sp>
        <p:sp>
          <p:nvSpPr>
            <p:cNvPr id="1106953" name="Text Box 9"/>
            <p:cNvSpPr txBox="1">
              <a:spLocks noChangeArrowheads="1"/>
            </p:cNvSpPr>
            <p:nvPr/>
          </p:nvSpPr>
          <p:spPr bwMode="auto">
            <a:xfrm flipV="1">
              <a:off x="2525283" y="3378775"/>
              <a:ext cx="171450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5" name="Text Box 11">
              <a:extLst>
                <a:ext uri="{FF2B5EF4-FFF2-40B4-BE49-F238E27FC236}">
                  <a16:creationId xmlns:a16="http://schemas.microsoft.com/office/drawing/2014/main" id="{F3CB5E4D-8083-AB7B-2F9B-51D322A328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50925" y="3378775"/>
              <a:ext cx="1103135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x 100 =</a:t>
              </a:r>
            </a:p>
          </p:txBody>
        </p:sp>
        <p:sp>
          <p:nvSpPr>
            <p:cNvPr id="3" name="Text Box 9">
              <a:extLst>
                <a:ext uri="{FF2B5EF4-FFF2-40B4-BE49-F238E27FC236}">
                  <a16:creationId xmlns:a16="http://schemas.microsoft.com/office/drawing/2014/main" id="{F2F1B71A-4447-3387-A0D2-2DF2B5E1A2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V="1">
              <a:off x="6816149" y="2034654"/>
              <a:ext cx="171450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=</a:t>
              </a:r>
            </a:p>
          </p:txBody>
        </p:sp>
      </p:grp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0078523C-8328-56FE-357D-C1FAC7DF9D03}"/>
              </a:ext>
            </a:extLst>
          </p:cNvPr>
          <p:cNvSpPr txBox="1">
            <a:spLocks/>
          </p:cNvSpPr>
          <p:nvPr/>
        </p:nvSpPr>
        <p:spPr>
          <a:xfrm>
            <a:off x="419100" y="1200150"/>
            <a:ext cx="8229600" cy="63678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400"/>
            <a:r>
              <a:rPr lang="en-US" b="1" kern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Program Benefits = $71,760</a:t>
            </a:r>
          </a:p>
          <a:p>
            <a:pPr defTabSz="914400"/>
            <a:r>
              <a:rPr lang="en-US" b="1" kern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Program Costs = $32,984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2514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76A4F93-B2CE-4E8C-9186-C8194894E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276075"/>
            <a:ext cx="7027596" cy="749100"/>
          </a:xfrm>
        </p:spPr>
        <p:txBody>
          <a:bodyPr/>
          <a:lstStyle/>
          <a:p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Definition of Results-Based Programs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F091A63-160A-C4A7-0E3A-A7C1A9E3FEE9}"/>
              </a:ext>
            </a:extLst>
          </p:cNvPr>
          <p:cNvSpPr txBox="1">
            <a:spLocks/>
          </p:cNvSpPr>
          <p:nvPr/>
        </p:nvSpPr>
        <p:spPr>
          <a:xfrm>
            <a:off x="440264" y="1200150"/>
            <a:ext cx="4131736" cy="3263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/>
              <a:defRPr sz="1500" b="0" i="0" kern="1200" baseline="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1pPr>
            <a:lvl2pPr marL="4572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2pPr>
            <a:lvl3pPr marL="6858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System Font Regular"/>
              <a:buChar char="–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1F7EB1"/>
              </a:buClr>
              <a:buFont typeface="Arial"/>
              <a:buChar char="–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Programs are linked to business needs.</a:t>
            </a:r>
          </a:p>
          <a:p>
            <a:pPr marL="228600" marR="0" lvl="0" indent="-2286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Performance issues are assessed.</a:t>
            </a:r>
          </a:p>
          <a:p>
            <a:pPr marL="228600" marR="0" lvl="0" indent="-2286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Learning needs are assessed.</a:t>
            </a:r>
          </a:p>
          <a:p>
            <a:pPr marL="228600" marR="0" lvl="0" indent="-2286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Objectives are defined at higher levels.</a:t>
            </a:r>
          </a:p>
          <a:p>
            <a:pPr marL="228600" marR="0" lvl="0" indent="-2286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Expectations are created with stakeholders.</a:t>
            </a:r>
          </a:p>
          <a:p>
            <a:pPr marL="228600" marR="0" lvl="0" indent="-2286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transfer of learning is addressed early and often.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5270C2F-D01E-D7D0-181B-E17F1E3A3742}"/>
              </a:ext>
            </a:extLst>
          </p:cNvPr>
          <p:cNvSpPr txBox="1">
            <a:spLocks/>
          </p:cNvSpPr>
          <p:nvPr/>
        </p:nvSpPr>
        <p:spPr>
          <a:xfrm>
            <a:off x="4614329" y="1200150"/>
            <a:ext cx="4056062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/>
              <a:defRPr sz="1500" b="0" i="0" kern="1200" baseline="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1pPr>
            <a:lvl2pPr marL="4572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2pPr>
            <a:lvl3pPr marL="6858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System Font Regular"/>
              <a:buChar char="–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1F7EB1"/>
              </a:buClr>
              <a:buFont typeface="Arial"/>
              <a:buChar char="–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level of evaluation is established for each program.</a:t>
            </a:r>
          </a:p>
          <a:p>
            <a:pPr marL="228600" marR="0" lvl="0" indent="-2286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Partnerships are developed with </a:t>
            </a:r>
            <a:b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key managers.</a:t>
            </a:r>
          </a:p>
          <a:p>
            <a:pPr marL="228600" marR="0" lvl="0" indent="-2286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evaluation is completed, capturing a variety of data.</a:t>
            </a:r>
          </a:p>
          <a:p>
            <a:pPr marL="228600" marR="0" lvl="0" indent="-2286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Results are communicated to the appropriate stakeholders.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DAF3F6-2A0E-0A69-89FE-A8F10344E880}"/>
              </a:ext>
            </a:extLst>
          </p:cNvPr>
          <p:cNvSpPr txBox="1"/>
          <p:nvPr/>
        </p:nvSpPr>
        <p:spPr>
          <a:xfrm>
            <a:off x="11960" y="4786184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6</a:t>
            </a:r>
          </a:p>
        </p:txBody>
      </p:sp>
    </p:spTree>
    <p:extLst>
      <p:ext uri="{BB962C8B-B14F-4D97-AF65-F5344CB8AC3E}">
        <p14:creationId xmlns:p14="http://schemas.microsoft.com/office/powerpoint/2010/main" val="299123012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CB8C8-C1F5-9C50-65F4-831670B84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Defining the Payback Period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696AC5D-BAC7-3887-6CDB-CD2F364E989F}"/>
              </a:ext>
            </a:extLst>
          </p:cNvPr>
          <p:cNvGrpSpPr/>
          <p:nvPr/>
        </p:nvGrpSpPr>
        <p:grpSpPr>
          <a:xfrm>
            <a:off x="1385888" y="2313615"/>
            <a:ext cx="5380671" cy="1384995"/>
            <a:chOff x="1632531" y="1796066"/>
            <a:chExt cx="5226585" cy="1384995"/>
          </a:xfrm>
        </p:grpSpPr>
        <p:sp>
          <p:nvSpPr>
            <p:cNvPr id="13" name="Text Box 7">
              <a:extLst>
                <a:ext uri="{FF2B5EF4-FFF2-40B4-BE49-F238E27FC236}">
                  <a16:creationId xmlns:a16="http://schemas.microsoft.com/office/drawing/2014/main" id="{BA6457CF-9920-BE41-8B83-B0024D7199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1723" y="1796066"/>
              <a:ext cx="2547393" cy="1384995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24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</a:rPr>
                <a:t>Program Costs</a:t>
              </a: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24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</a:rPr>
                <a:t>Program Benefits</a:t>
              </a:r>
            </a:p>
          </p:txBody>
        </p:sp>
        <p:sp>
          <p:nvSpPr>
            <p:cNvPr id="1106947" name="Line 3"/>
            <p:cNvSpPr>
              <a:spLocks noChangeShapeType="1"/>
            </p:cNvSpPr>
            <p:nvPr/>
          </p:nvSpPr>
          <p:spPr bwMode="auto">
            <a:xfrm>
              <a:off x="4311724" y="2246189"/>
              <a:ext cx="22288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106949" name="Text Box 5"/>
            <p:cNvSpPr txBox="1">
              <a:spLocks noChangeArrowheads="1"/>
            </p:cNvSpPr>
            <p:nvPr/>
          </p:nvSpPr>
          <p:spPr bwMode="auto">
            <a:xfrm>
              <a:off x="1632531" y="2038440"/>
              <a:ext cx="2547393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Payback Period =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0980D91-4B6E-E659-282F-87D77875A8F3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72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0078523C-8328-56FE-357D-C1FAC7DF9D03}"/>
              </a:ext>
            </a:extLst>
          </p:cNvPr>
          <p:cNvSpPr txBox="1">
            <a:spLocks/>
          </p:cNvSpPr>
          <p:nvPr/>
        </p:nvSpPr>
        <p:spPr>
          <a:xfrm>
            <a:off x="419100" y="1200150"/>
            <a:ext cx="8229600" cy="63678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400"/>
            <a:r>
              <a:rPr lang="en-US" b="1" kern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 Investment = $32,984</a:t>
            </a:r>
          </a:p>
          <a:p>
            <a:pPr defTabSz="914400"/>
            <a:r>
              <a:rPr lang="en-US" b="1" kern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Annual Savings = $71,760</a:t>
            </a:r>
          </a:p>
        </p:txBody>
      </p:sp>
      <p:sp>
        <p:nvSpPr>
          <p:cNvPr id="3" name="Text Box 11">
            <a:extLst>
              <a:ext uri="{FF2B5EF4-FFF2-40B4-BE49-F238E27FC236}">
                <a16:creationId xmlns:a16="http://schemas.microsoft.com/office/drawing/2014/main" id="{9B74441F-8314-2145-D710-64BD6EA3FB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6559" y="2555989"/>
            <a:ext cx="2070876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x 12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935464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CB8C8-C1F5-9C50-65F4-831670B84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Defining the Payback Period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696AC5D-BAC7-3887-6CDB-CD2F364E989F}"/>
              </a:ext>
            </a:extLst>
          </p:cNvPr>
          <p:cNvGrpSpPr/>
          <p:nvPr/>
        </p:nvGrpSpPr>
        <p:grpSpPr>
          <a:xfrm>
            <a:off x="1539974" y="2313615"/>
            <a:ext cx="5226585" cy="1015663"/>
            <a:chOff x="1632531" y="1796066"/>
            <a:chExt cx="5226585" cy="1015663"/>
          </a:xfrm>
        </p:grpSpPr>
        <p:sp>
          <p:nvSpPr>
            <p:cNvPr id="13" name="Text Box 7">
              <a:extLst>
                <a:ext uri="{FF2B5EF4-FFF2-40B4-BE49-F238E27FC236}">
                  <a16:creationId xmlns:a16="http://schemas.microsoft.com/office/drawing/2014/main" id="{BA6457CF-9920-BE41-8B83-B0024D7199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1723" y="1796066"/>
              <a:ext cx="2547393" cy="101566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24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</a:rPr>
                <a:t>$32,984</a:t>
              </a: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24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</a:rPr>
                <a:t>$71,760</a:t>
              </a:r>
            </a:p>
          </p:txBody>
        </p:sp>
        <p:sp>
          <p:nvSpPr>
            <p:cNvPr id="1106947" name="Line 3"/>
            <p:cNvSpPr>
              <a:spLocks noChangeShapeType="1"/>
            </p:cNvSpPr>
            <p:nvPr/>
          </p:nvSpPr>
          <p:spPr bwMode="auto">
            <a:xfrm>
              <a:off x="4311724" y="2246189"/>
              <a:ext cx="22288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106949" name="Text Box 5"/>
            <p:cNvSpPr txBox="1">
              <a:spLocks noChangeArrowheads="1"/>
            </p:cNvSpPr>
            <p:nvPr/>
          </p:nvSpPr>
          <p:spPr bwMode="auto">
            <a:xfrm>
              <a:off x="1632531" y="2038440"/>
              <a:ext cx="2547393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r" defTabSz="4572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</a:rPr>
                <a:t>Payback Period = </a:t>
              </a:r>
            </a:p>
          </p:txBody>
        </p:sp>
      </p:grp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0078523C-8328-56FE-357D-C1FAC7DF9D03}"/>
              </a:ext>
            </a:extLst>
          </p:cNvPr>
          <p:cNvSpPr txBox="1">
            <a:spLocks/>
          </p:cNvSpPr>
          <p:nvPr/>
        </p:nvSpPr>
        <p:spPr>
          <a:xfrm>
            <a:off x="419100" y="1200150"/>
            <a:ext cx="8229600" cy="63678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400"/>
            <a:r>
              <a:rPr lang="en-US" b="1" kern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 Investment = $32,984</a:t>
            </a:r>
          </a:p>
          <a:p>
            <a:pPr defTabSz="914400"/>
            <a:r>
              <a:rPr lang="en-US" b="1" kern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Annual Savings = $71,760</a:t>
            </a:r>
          </a:p>
        </p:txBody>
      </p:sp>
      <p:sp>
        <p:nvSpPr>
          <p:cNvPr id="3" name="Text Box 11">
            <a:extLst>
              <a:ext uri="{FF2B5EF4-FFF2-40B4-BE49-F238E27FC236}">
                <a16:creationId xmlns:a16="http://schemas.microsoft.com/office/drawing/2014/main" id="{9B74441F-8314-2145-D710-64BD6EA3FB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6559" y="2555989"/>
            <a:ext cx="2070876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x 12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199489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 Rational Approach to ROI</a:t>
            </a:r>
          </a:p>
        </p:txBody>
      </p:sp>
      <p:sp>
        <p:nvSpPr>
          <p:cNvPr id="184322" name="Content Placeholder 2"/>
          <p:cNvSpPr>
            <a:spLocks noGrp="1"/>
          </p:cNvSpPr>
          <p:nvPr>
            <p:ph type="body" sz="quarter" idx="4294967295"/>
          </p:nvPr>
        </p:nvSpPr>
        <p:spPr>
          <a:xfrm>
            <a:off x="419100" y="1200150"/>
            <a:ext cx="7810500" cy="3335338"/>
          </a:xfrm>
        </p:spPr>
        <p:txBody>
          <a:bodyPr/>
          <a:lstStyle/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Keep the process simple.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Use sampling for ROI calculations.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Always account for the influence of other factors.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Involve management in the process.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Educate the management team.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Communicate results carefully.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Give credit to participants and managers.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Plan for ROI calculations.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C08C5F-0FF3-BA63-2E8A-2BE37773D372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72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325786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CAAEC8B-EF6C-284E-B6F4-4BF21964710C}"/>
              </a:ext>
            </a:extLst>
          </p:cNvPr>
          <p:cNvGrpSpPr/>
          <p:nvPr/>
        </p:nvGrpSpPr>
        <p:grpSpPr>
          <a:xfrm>
            <a:off x="55286" y="1781925"/>
            <a:ext cx="8985466" cy="2461908"/>
            <a:chOff x="73714" y="2375900"/>
            <a:chExt cx="11980621" cy="3282544"/>
          </a:xfrm>
        </p:grpSpPr>
        <p:sp>
          <p:nvSpPr>
            <p:cNvPr id="53" name="Google Shape;1864;p37">
              <a:extLst>
                <a:ext uri="{FF2B5EF4-FFF2-40B4-BE49-F238E27FC236}">
                  <a16:creationId xmlns:a16="http://schemas.microsoft.com/office/drawing/2014/main" id="{1D08158E-3CD9-F847-9C62-C9E375E87E44}"/>
                </a:ext>
              </a:extLst>
            </p:cNvPr>
            <p:cNvSpPr/>
            <p:nvPr/>
          </p:nvSpPr>
          <p:spPr>
            <a:xfrm rot="10800000">
              <a:off x="9356818" y="2382109"/>
              <a:ext cx="2682483" cy="3276335"/>
            </a:xfrm>
            <a:prstGeom prst="roundRect">
              <a:avLst>
                <a:gd name="adj" fmla="val 12184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9" name="Google Shape;1529;p25"/>
            <p:cNvSpPr/>
            <p:nvPr/>
          </p:nvSpPr>
          <p:spPr>
            <a:xfrm rot="10800000">
              <a:off x="2920149" y="2376252"/>
              <a:ext cx="2646372" cy="3276335"/>
            </a:xfrm>
            <a:prstGeom prst="roundRect">
              <a:avLst>
                <a:gd name="adj" fmla="val 9278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530" name="Google Shape;1530;p25"/>
            <p:cNvCxnSpPr/>
            <p:nvPr/>
          </p:nvCxnSpPr>
          <p:spPr>
            <a:xfrm>
              <a:off x="3215790" y="4059602"/>
              <a:ext cx="215982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34" name="Google Shape;1534;p25"/>
            <p:cNvSpPr/>
            <p:nvPr/>
          </p:nvSpPr>
          <p:spPr>
            <a:xfrm rot="10800000">
              <a:off x="73714" y="2376252"/>
              <a:ext cx="2746281" cy="3276335"/>
            </a:xfrm>
            <a:prstGeom prst="roundRect">
              <a:avLst>
                <a:gd name="adj" fmla="val 10176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25"/>
            <p:cNvSpPr/>
            <p:nvPr/>
          </p:nvSpPr>
          <p:spPr>
            <a:xfrm rot="10800000">
              <a:off x="5645829" y="2375900"/>
              <a:ext cx="3685053" cy="3276335"/>
            </a:xfrm>
            <a:prstGeom prst="roundRect">
              <a:avLst>
                <a:gd name="adj" fmla="val 7470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25"/>
            <p:cNvSpPr/>
            <p:nvPr/>
          </p:nvSpPr>
          <p:spPr>
            <a:xfrm>
              <a:off x="6102754" y="2547061"/>
              <a:ext cx="2017007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ANALYZE DATA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25"/>
            <p:cNvSpPr/>
            <p:nvPr/>
          </p:nvSpPr>
          <p:spPr>
            <a:xfrm>
              <a:off x="9403788" y="2531617"/>
              <a:ext cx="2540969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OPTIMIZE RESULTS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25"/>
            <p:cNvSpPr/>
            <p:nvPr/>
          </p:nvSpPr>
          <p:spPr>
            <a:xfrm>
              <a:off x="8014728" y="4336283"/>
              <a:ext cx="1194655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5: ROI</a:t>
              </a: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25"/>
            <p:cNvSpPr/>
            <p:nvPr/>
          </p:nvSpPr>
          <p:spPr>
            <a:xfrm>
              <a:off x="3124837" y="3162203"/>
              <a:ext cx="1515940" cy="3692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1: REACTION AND PLANNED ACTION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25"/>
            <p:cNvSpPr/>
            <p:nvPr/>
          </p:nvSpPr>
          <p:spPr>
            <a:xfrm>
              <a:off x="4569589" y="3163129"/>
              <a:ext cx="1025761" cy="3744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3:</a:t>
              </a:r>
              <a:endParaRPr kumimoji="0" sz="7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33"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APPLICATION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25"/>
            <p:cNvSpPr/>
            <p:nvPr/>
          </p:nvSpPr>
          <p:spPr>
            <a:xfrm>
              <a:off x="3126510" y="4702311"/>
              <a:ext cx="1396887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2: LEARNING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25"/>
            <p:cNvSpPr/>
            <p:nvPr/>
          </p:nvSpPr>
          <p:spPr>
            <a:xfrm>
              <a:off x="4510379" y="4698479"/>
              <a:ext cx="1183544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4: IMPACT</a:t>
              </a:r>
              <a:endPara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25"/>
            <p:cNvSpPr/>
            <p:nvPr/>
          </p:nvSpPr>
          <p:spPr>
            <a:xfrm>
              <a:off x="7847978" y="5413044"/>
              <a:ext cx="1638192" cy="2359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33"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INTANGIBLE BENEFITS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47" name="Google Shape;1547;p25"/>
            <p:cNvCxnSpPr/>
            <p:nvPr/>
          </p:nvCxnSpPr>
          <p:spPr>
            <a:xfrm>
              <a:off x="1088882" y="4042435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48" name="Google Shape;1548;p25"/>
            <p:cNvCxnSpPr/>
            <p:nvPr/>
          </p:nvCxnSpPr>
          <p:spPr>
            <a:xfrm>
              <a:off x="8558776" y="3370898"/>
              <a:ext cx="0" cy="274298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49" name="Google Shape;1549;p25"/>
            <p:cNvCxnSpPr/>
            <p:nvPr/>
          </p:nvCxnSpPr>
          <p:spPr>
            <a:xfrm rot="10800000" flipH="1">
              <a:off x="8790762" y="4053050"/>
              <a:ext cx="614135" cy="13104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0" name="Google Shape;1550;p25"/>
            <p:cNvCxnSpPr/>
            <p:nvPr/>
          </p:nvCxnSpPr>
          <p:spPr>
            <a:xfrm rot="10800000">
              <a:off x="9311737" y="4616254"/>
              <a:ext cx="0" cy="533356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1" name="Google Shape;1551;p25"/>
            <p:cNvCxnSpPr/>
            <p:nvPr/>
          </p:nvCxnSpPr>
          <p:spPr>
            <a:xfrm rot="10800000">
              <a:off x="8367216" y="5133813"/>
              <a:ext cx="947080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2" name="Google Shape;1552;p25"/>
            <p:cNvCxnSpPr/>
            <p:nvPr/>
          </p:nvCxnSpPr>
          <p:spPr>
            <a:xfrm>
              <a:off x="7804300" y="4044380"/>
              <a:ext cx="419673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3" name="Google Shape;1553;p25"/>
            <p:cNvCxnSpPr/>
            <p:nvPr/>
          </p:nvCxnSpPr>
          <p:spPr>
            <a:xfrm rot="10800000" flipH="1">
              <a:off x="7898457" y="4032250"/>
              <a:ext cx="20256" cy="1052278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4" name="Google Shape;1554;p25"/>
            <p:cNvCxnSpPr/>
            <p:nvPr/>
          </p:nvCxnSpPr>
          <p:spPr>
            <a:xfrm rot="10800000" flipH="1">
              <a:off x="7898457" y="5084528"/>
              <a:ext cx="231358" cy="1283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5" name="Google Shape;1555;p25"/>
            <p:cNvCxnSpPr/>
            <p:nvPr/>
          </p:nvCxnSpPr>
          <p:spPr>
            <a:xfrm>
              <a:off x="4362431" y="4026218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6" name="Google Shape;1556;p25"/>
            <p:cNvCxnSpPr/>
            <p:nvPr/>
          </p:nvCxnSpPr>
          <p:spPr>
            <a:xfrm>
              <a:off x="2256788" y="4042435"/>
              <a:ext cx="215982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7" name="Google Shape;1557;p25"/>
            <p:cNvCxnSpPr/>
            <p:nvPr/>
          </p:nvCxnSpPr>
          <p:spPr>
            <a:xfrm>
              <a:off x="5476690" y="4044367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8" name="Google Shape;1558;p25"/>
            <p:cNvCxnSpPr/>
            <p:nvPr/>
          </p:nvCxnSpPr>
          <p:spPr>
            <a:xfrm>
              <a:off x="6419190" y="4036970"/>
              <a:ext cx="274298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59" name="Google Shape;1559;p25"/>
            <p:cNvSpPr/>
            <p:nvPr/>
          </p:nvSpPr>
          <p:spPr>
            <a:xfrm>
              <a:off x="164317" y="3508047"/>
              <a:ext cx="929454" cy="112119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Start With Why</a:t>
              </a: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Align Programs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With the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Business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25"/>
            <p:cNvSpPr/>
            <p:nvPr/>
          </p:nvSpPr>
          <p:spPr>
            <a:xfrm>
              <a:off x="1264936" y="3530525"/>
              <a:ext cx="1056962" cy="1108363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Feasible</a:t>
              </a:r>
              <a:r>
                <a:rPr kumimoji="0" lang="en-US" sz="788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Select the Right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Solution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25"/>
            <p:cNvSpPr/>
            <p:nvPr/>
          </p:nvSpPr>
          <p:spPr>
            <a:xfrm>
              <a:off x="3412528" y="3543912"/>
              <a:ext cx="949903" cy="112119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Matter: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Design for Input,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Reaction, and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Learning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25"/>
            <p:cNvSpPr/>
            <p:nvPr/>
          </p:nvSpPr>
          <p:spPr>
            <a:xfrm>
              <a:off x="5692624" y="3525017"/>
              <a:ext cx="856791" cy="110836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 Credible: </a:t>
              </a:r>
              <a:endParaRPr kumimoji="0" sz="788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Isolate the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Effects</a:t>
              </a:r>
              <a:b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of the</a:t>
              </a:r>
              <a:b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25"/>
            <p:cNvSpPr/>
            <p:nvPr/>
          </p:nvSpPr>
          <p:spPr>
            <a:xfrm>
              <a:off x="6688130" y="3508048"/>
              <a:ext cx="1169573" cy="1144331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 Credible: 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Convert Data to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Monetary Value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25"/>
            <p:cNvSpPr/>
            <p:nvPr/>
          </p:nvSpPr>
          <p:spPr>
            <a:xfrm>
              <a:off x="7973600" y="2523853"/>
              <a:ext cx="1278916" cy="932425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Capture Costs of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25"/>
            <p:cNvSpPr/>
            <p:nvPr/>
          </p:nvSpPr>
          <p:spPr>
            <a:xfrm>
              <a:off x="7983126" y="3611029"/>
              <a:ext cx="1269392" cy="712441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Calculate ROI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25"/>
            <p:cNvSpPr/>
            <p:nvPr/>
          </p:nvSpPr>
          <p:spPr>
            <a:xfrm>
              <a:off x="7857704" y="4588378"/>
              <a:ext cx="1394814" cy="775322"/>
            </a:xfrm>
            <a:prstGeom prst="roundRect">
              <a:avLst>
                <a:gd name="adj" fmla="val 16667"/>
              </a:avLst>
            </a:prstGeom>
            <a:solidFill>
              <a:srgbClr val="820D2D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lang="en-US" sz="788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Identify Intangible Measures</a:t>
              </a: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25"/>
            <p:cNvSpPr/>
            <p:nvPr/>
          </p:nvSpPr>
          <p:spPr>
            <a:xfrm>
              <a:off x="9349740" y="3432821"/>
              <a:ext cx="1247674" cy="119375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25"/>
            <p:cNvSpPr/>
            <p:nvPr/>
          </p:nvSpPr>
          <p:spPr>
            <a:xfrm>
              <a:off x="2472770" y="3544016"/>
              <a:ext cx="758418" cy="1108363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Expect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Success</a:t>
              </a: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Plan for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25"/>
            <p:cNvSpPr/>
            <p:nvPr/>
          </p:nvSpPr>
          <p:spPr>
            <a:xfrm>
              <a:off x="4552576" y="3544870"/>
              <a:ext cx="949903" cy="1121192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Stick: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Design for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Application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and Impact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70" name="Google Shape;1570;p25"/>
            <p:cNvCxnSpPr/>
            <p:nvPr/>
          </p:nvCxnSpPr>
          <p:spPr>
            <a:xfrm>
              <a:off x="10597413" y="4044367"/>
              <a:ext cx="173930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71" name="Google Shape;1571;p25"/>
            <p:cNvSpPr/>
            <p:nvPr/>
          </p:nvSpPr>
          <p:spPr>
            <a:xfrm>
              <a:off x="10754753" y="3358177"/>
              <a:ext cx="1284548" cy="1347375"/>
            </a:xfrm>
            <a:prstGeom prst="diamond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b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25"/>
            <p:cNvSpPr/>
            <p:nvPr/>
          </p:nvSpPr>
          <p:spPr>
            <a:xfrm>
              <a:off x="920297" y="3294273"/>
              <a:ext cx="1515940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0: INPUT</a:t>
              </a:r>
              <a:endParaRPr kumimoji="0" sz="675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25"/>
            <p:cNvSpPr txBox="1"/>
            <p:nvPr/>
          </p:nvSpPr>
          <p:spPr>
            <a:xfrm>
              <a:off x="10743603" y="3516924"/>
              <a:ext cx="1310732" cy="10340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65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Optimize 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65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Results: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Use Black Box 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Thinking to</a:t>
              </a: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b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</a:b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Increase </a:t>
              </a:r>
              <a:b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Funding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25"/>
            <p:cNvSpPr txBox="1"/>
            <p:nvPr/>
          </p:nvSpPr>
          <p:spPr>
            <a:xfrm>
              <a:off x="9300340" y="3666407"/>
              <a:ext cx="1353553" cy="738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Tell the Story: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111" charset="-128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Communicate 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 to Key 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Stakeholder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1914;p38">
              <a:extLst>
                <a:ext uri="{FF2B5EF4-FFF2-40B4-BE49-F238E27FC236}">
                  <a16:creationId xmlns:a16="http://schemas.microsoft.com/office/drawing/2014/main" id="{EE237759-6466-8E4A-AD95-D5617E2C59E0}"/>
                </a:ext>
              </a:extLst>
            </p:cNvPr>
            <p:cNvSpPr/>
            <p:nvPr/>
          </p:nvSpPr>
          <p:spPr>
            <a:xfrm>
              <a:off x="107313" y="2546839"/>
              <a:ext cx="2893845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PLAN THE EVALUATION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1915;p38">
              <a:extLst>
                <a:ext uri="{FF2B5EF4-FFF2-40B4-BE49-F238E27FC236}">
                  <a16:creationId xmlns:a16="http://schemas.microsoft.com/office/drawing/2014/main" id="{A20BA418-A330-5C4D-8E57-A594DC6F5540}"/>
                </a:ext>
              </a:extLst>
            </p:cNvPr>
            <p:cNvSpPr/>
            <p:nvPr/>
          </p:nvSpPr>
          <p:spPr>
            <a:xfrm>
              <a:off x="3001157" y="2525208"/>
              <a:ext cx="2658399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COLLECT DATA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14189DDA-F640-6B46-B0B1-DAC2A35ED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608518"/>
            <a:ext cx="8225365" cy="591632"/>
          </a:xfrm>
        </p:spPr>
        <p:txBody>
          <a:bodyPr/>
          <a:lstStyle/>
          <a:p>
            <a:r>
              <a:rPr lang="en-US" sz="3600" b="1" dirty="0"/>
              <a:t>The ROI Methodology Process Model</a:t>
            </a:r>
          </a:p>
        </p:txBody>
      </p:sp>
      <p:sp>
        <p:nvSpPr>
          <p:cNvPr id="4" name="Google Shape;1574;p25">
            <a:extLst>
              <a:ext uri="{FF2B5EF4-FFF2-40B4-BE49-F238E27FC236}">
                <a16:creationId xmlns:a16="http://schemas.microsoft.com/office/drawing/2014/main" id="{E41F834F-762E-9110-5954-90EF3DF9072B}"/>
              </a:ext>
            </a:extLst>
          </p:cNvPr>
          <p:cNvSpPr txBox="1"/>
          <p:nvPr/>
        </p:nvSpPr>
        <p:spPr>
          <a:xfrm>
            <a:off x="127290" y="4812229"/>
            <a:ext cx="7065442" cy="1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4" tIns="34272" rIns="68564" bIns="34272" anchor="t" anchorCtr="0">
            <a:spAutoFit/>
          </a:bodyPr>
          <a:lstStyle/>
          <a:p>
            <a:pPr marL="0" marR="0" lvl="0" indent="0" algn="l" defTabSz="685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Tx/>
              <a:buNone/>
              <a:tabLst/>
              <a:defRPr/>
            </a:pPr>
            <a:r>
              <a:rPr kumimoji="0" lang="en-US" sz="8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Calibri"/>
                <a:sym typeface="Calibri"/>
              </a:rPr>
              <a:t>©2024 ROI Institute Inc. All Rights Reserved.</a:t>
            </a:r>
            <a:endParaRPr kumimoji="0" lang="en-US" sz="8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E2C7EE91-90FA-D3BA-13F8-669C400168A0}"/>
              </a:ext>
            </a:extLst>
          </p:cNvPr>
          <p:cNvSpPr txBox="1">
            <a:spLocks/>
          </p:cNvSpPr>
          <p:nvPr/>
        </p:nvSpPr>
        <p:spPr>
          <a:xfrm>
            <a:off x="6962327" y="4812506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113</a:t>
            </a:fld>
            <a:endParaRPr lang="en-US" sz="9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11203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900" y="276075"/>
            <a:ext cx="7115556" cy="749100"/>
          </a:xfrm>
        </p:spPr>
        <p:txBody>
          <a:bodyPr/>
          <a:lstStyle/>
          <a:p>
            <a:r>
              <a:rPr lang="en-US" altLang="en-US" sz="2800" dirty="0"/>
              <a:t>Common Intangibles Linked With Programs</a:t>
            </a:r>
          </a:p>
        </p:txBody>
      </p:sp>
      <p:sp>
        <p:nvSpPr>
          <p:cNvPr id="126979" name="Content Placeholder 2"/>
          <p:cNvSpPr>
            <a:spLocks noGrp="1"/>
          </p:cNvSpPr>
          <p:nvPr>
            <p:ph type="body" sz="quarter" idx="4294967295"/>
          </p:nvPr>
        </p:nvSpPr>
        <p:spPr>
          <a:xfrm>
            <a:off x="566928" y="1201739"/>
            <a:ext cx="8577072" cy="3470845"/>
          </a:xfrm>
        </p:spPr>
        <p:txBody>
          <a:bodyPr numCol="3" spcCol="228600">
            <a:noAutofit/>
          </a:bodyPr>
          <a:lstStyle/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Branding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Customer satisfaction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Poverty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Sustainability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Job satisfaction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Organizational commitment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Work climate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Employee complaints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Human life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Employee stress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Employee engagement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Leadership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Image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Citizen complaints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Reputation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Donor loyalty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Teamwork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Cooperation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Conflict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Decisiveness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Communication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Clarity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Caring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Capacity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Capability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Attention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Accountability</a:t>
            </a:r>
          </a:p>
          <a:p>
            <a:pPr marL="228600" indent="-228600">
              <a:spcBef>
                <a:spcPts val="500"/>
              </a:spcBef>
              <a:spcAft>
                <a:spcPts val="5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400" dirty="0"/>
              <a:t>Alliances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A8D72E-BF2A-2D17-2542-CE99A3A0FC48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73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084384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itle 4"/>
          <p:cNvSpPr>
            <a:spLocks noGrp="1"/>
          </p:cNvSpPr>
          <p:nvPr>
            <p:ph type="title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altLang="en-US" b="1" dirty="0"/>
              <a:t>Why Intangibles Are Important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736818-656F-2763-EECC-FE98480CE825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73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4B8C9D7-EC99-D95B-4E0D-C624D0520587}"/>
              </a:ext>
            </a:extLst>
          </p:cNvPr>
          <p:cNvSpPr txBox="1">
            <a:spLocks/>
          </p:cNvSpPr>
          <p:nvPr/>
        </p:nvSpPr>
        <p:spPr>
          <a:xfrm>
            <a:off x="6962327" y="4812506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115</a:t>
            </a:fld>
            <a:endParaRPr lang="en-US" sz="9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698024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Sources for Intangible Benefits</a:t>
            </a:r>
          </a:p>
        </p:txBody>
      </p:sp>
      <p:sp>
        <p:nvSpPr>
          <p:cNvPr id="188418" name="Content Placeholder 2"/>
          <p:cNvSpPr>
            <a:spLocks noGrp="1"/>
          </p:cNvSpPr>
          <p:nvPr>
            <p:ph type="body" sz="quarter" idx="4294967295"/>
          </p:nvPr>
        </p:nvSpPr>
        <p:spPr>
          <a:xfrm>
            <a:off x="419100" y="1200150"/>
            <a:ext cx="8651748" cy="3481578"/>
          </a:xfrm>
        </p:spPr>
        <p:txBody>
          <a:bodyPr/>
          <a:lstStyle/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800" dirty="0"/>
              <a:t>Identified during needs assessments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800" dirty="0"/>
              <a:t>Identified during early planning (with no intention to convert to monetary value)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800" dirty="0"/>
              <a:t>Clients identify intangibles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800" dirty="0"/>
              <a:t>Participants identify intangibles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800" dirty="0"/>
              <a:t>Managers identify intangibles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800" dirty="0"/>
              <a:t>Customers identify intangibles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800" dirty="0"/>
              <a:t>Intangibles are often identified when attempts at conversion are aborted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338E51-33AD-B5B2-5B51-F150D3386DB6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74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4921100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itle 3"/>
          <p:cNvSpPr>
            <a:spLocks noGrp="1"/>
          </p:cNvSpPr>
          <p:nvPr>
            <p:ph type="title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altLang="en-US" b="1" dirty="0"/>
              <a:t>Module 6:</a:t>
            </a:r>
            <a:br>
              <a:rPr lang="en-US" altLang="en-US" b="1" dirty="0"/>
            </a:br>
            <a:r>
              <a:rPr lang="en-US" altLang="en-US" b="1" dirty="0"/>
              <a:t>Reporting and Optimizing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ABBF57-1853-E16D-E8AE-62D50EAA5E8A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76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F525626B-855D-2882-6473-A7C44A6D366D}"/>
              </a:ext>
            </a:extLst>
          </p:cNvPr>
          <p:cNvSpPr txBox="1">
            <a:spLocks/>
          </p:cNvSpPr>
          <p:nvPr/>
        </p:nvSpPr>
        <p:spPr>
          <a:xfrm>
            <a:off x="6962327" y="4812506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117</a:t>
            </a:fld>
            <a:endParaRPr lang="en-US" sz="9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CAAEC8B-EF6C-284E-B6F4-4BF21964710C}"/>
              </a:ext>
            </a:extLst>
          </p:cNvPr>
          <p:cNvGrpSpPr/>
          <p:nvPr/>
        </p:nvGrpSpPr>
        <p:grpSpPr>
          <a:xfrm>
            <a:off x="55286" y="1781925"/>
            <a:ext cx="8985466" cy="2461908"/>
            <a:chOff x="73714" y="2375900"/>
            <a:chExt cx="11980621" cy="3282544"/>
          </a:xfrm>
        </p:grpSpPr>
        <p:sp>
          <p:nvSpPr>
            <p:cNvPr id="53" name="Google Shape;1864;p37">
              <a:extLst>
                <a:ext uri="{FF2B5EF4-FFF2-40B4-BE49-F238E27FC236}">
                  <a16:creationId xmlns:a16="http://schemas.microsoft.com/office/drawing/2014/main" id="{1D08158E-3CD9-F847-9C62-C9E375E87E44}"/>
                </a:ext>
              </a:extLst>
            </p:cNvPr>
            <p:cNvSpPr/>
            <p:nvPr/>
          </p:nvSpPr>
          <p:spPr>
            <a:xfrm rot="10800000">
              <a:off x="9356818" y="2382109"/>
              <a:ext cx="2682483" cy="3276335"/>
            </a:xfrm>
            <a:prstGeom prst="roundRect">
              <a:avLst>
                <a:gd name="adj" fmla="val 12184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9" name="Google Shape;1529;p25"/>
            <p:cNvSpPr/>
            <p:nvPr/>
          </p:nvSpPr>
          <p:spPr>
            <a:xfrm rot="10800000">
              <a:off x="2920149" y="2376252"/>
              <a:ext cx="2646372" cy="3276335"/>
            </a:xfrm>
            <a:prstGeom prst="roundRect">
              <a:avLst>
                <a:gd name="adj" fmla="val 9278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530" name="Google Shape;1530;p25"/>
            <p:cNvCxnSpPr/>
            <p:nvPr/>
          </p:nvCxnSpPr>
          <p:spPr>
            <a:xfrm>
              <a:off x="3215790" y="4059602"/>
              <a:ext cx="215982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34" name="Google Shape;1534;p25"/>
            <p:cNvSpPr/>
            <p:nvPr/>
          </p:nvSpPr>
          <p:spPr>
            <a:xfrm rot="10800000">
              <a:off x="73714" y="2376252"/>
              <a:ext cx="2746281" cy="3276335"/>
            </a:xfrm>
            <a:prstGeom prst="roundRect">
              <a:avLst>
                <a:gd name="adj" fmla="val 10176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25"/>
            <p:cNvSpPr/>
            <p:nvPr/>
          </p:nvSpPr>
          <p:spPr>
            <a:xfrm rot="10800000">
              <a:off x="5645829" y="2375900"/>
              <a:ext cx="3685053" cy="3276335"/>
            </a:xfrm>
            <a:prstGeom prst="roundRect">
              <a:avLst>
                <a:gd name="adj" fmla="val 7470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25"/>
            <p:cNvSpPr/>
            <p:nvPr/>
          </p:nvSpPr>
          <p:spPr>
            <a:xfrm>
              <a:off x="6102754" y="2547061"/>
              <a:ext cx="2017007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ANALYZE DATA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25"/>
            <p:cNvSpPr/>
            <p:nvPr/>
          </p:nvSpPr>
          <p:spPr>
            <a:xfrm>
              <a:off x="9403788" y="2531617"/>
              <a:ext cx="2540969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OPTIMIZE RESULTS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25"/>
            <p:cNvSpPr/>
            <p:nvPr/>
          </p:nvSpPr>
          <p:spPr>
            <a:xfrm>
              <a:off x="8014728" y="4336283"/>
              <a:ext cx="1194655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5: ROI</a:t>
              </a: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25"/>
            <p:cNvSpPr/>
            <p:nvPr/>
          </p:nvSpPr>
          <p:spPr>
            <a:xfrm>
              <a:off x="3124837" y="3162203"/>
              <a:ext cx="1515940" cy="3692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1: REACTION AND PLANNED ACTION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25"/>
            <p:cNvSpPr/>
            <p:nvPr/>
          </p:nvSpPr>
          <p:spPr>
            <a:xfrm>
              <a:off x="4569589" y="3163129"/>
              <a:ext cx="1025761" cy="3744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3:</a:t>
              </a:r>
              <a:endParaRPr kumimoji="0" sz="7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33"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APPLICATION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25"/>
            <p:cNvSpPr/>
            <p:nvPr/>
          </p:nvSpPr>
          <p:spPr>
            <a:xfrm>
              <a:off x="3126510" y="4702311"/>
              <a:ext cx="1396887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2: LEARNING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25"/>
            <p:cNvSpPr/>
            <p:nvPr/>
          </p:nvSpPr>
          <p:spPr>
            <a:xfrm>
              <a:off x="4510379" y="4698479"/>
              <a:ext cx="1183544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4: IMPACT</a:t>
              </a:r>
              <a:endPara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25"/>
            <p:cNvSpPr/>
            <p:nvPr/>
          </p:nvSpPr>
          <p:spPr>
            <a:xfrm>
              <a:off x="7847978" y="5413044"/>
              <a:ext cx="1638192" cy="2359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33"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INTANGIBLE BENEFITS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47" name="Google Shape;1547;p25"/>
            <p:cNvCxnSpPr/>
            <p:nvPr/>
          </p:nvCxnSpPr>
          <p:spPr>
            <a:xfrm>
              <a:off x="1088882" y="4042435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48" name="Google Shape;1548;p25"/>
            <p:cNvCxnSpPr/>
            <p:nvPr/>
          </p:nvCxnSpPr>
          <p:spPr>
            <a:xfrm>
              <a:off x="8558776" y="3370898"/>
              <a:ext cx="0" cy="274298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49" name="Google Shape;1549;p25"/>
            <p:cNvCxnSpPr/>
            <p:nvPr/>
          </p:nvCxnSpPr>
          <p:spPr>
            <a:xfrm rot="10800000" flipH="1">
              <a:off x="8790762" y="4053050"/>
              <a:ext cx="614135" cy="13104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0" name="Google Shape;1550;p25"/>
            <p:cNvCxnSpPr/>
            <p:nvPr/>
          </p:nvCxnSpPr>
          <p:spPr>
            <a:xfrm rot="10800000">
              <a:off x="9311737" y="4616254"/>
              <a:ext cx="0" cy="533356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1" name="Google Shape;1551;p25"/>
            <p:cNvCxnSpPr/>
            <p:nvPr/>
          </p:nvCxnSpPr>
          <p:spPr>
            <a:xfrm rot="10800000">
              <a:off x="8367216" y="5133813"/>
              <a:ext cx="947080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2" name="Google Shape;1552;p25"/>
            <p:cNvCxnSpPr/>
            <p:nvPr/>
          </p:nvCxnSpPr>
          <p:spPr>
            <a:xfrm>
              <a:off x="7804300" y="4044380"/>
              <a:ext cx="419673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3" name="Google Shape;1553;p25"/>
            <p:cNvCxnSpPr/>
            <p:nvPr/>
          </p:nvCxnSpPr>
          <p:spPr>
            <a:xfrm rot="10800000" flipH="1">
              <a:off x="7898457" y="4032250"/>
              <a:ext cx="20256" cy="1052278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4" name="Google Shape;1554;p25"/>
            <p:cNvCxnSpPr/>
            <p:nvPr/>
          </p:nvCxnSpPr>
          <p:spPr>
            <a:xfrm rot="10800000" flipH="1">
              <a:off x="7898457" y="5084528"/>
              <a:ext cx="231358" cy="1283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5" name="Google Shape;1555;p25"/>
            <p:cNvCxnSpPr/>
            <p:nvPr/>
          </p:nvCxnSpPr>
          <p:spPr>
            <a:xfrm>
              <a:off x="4362431" y="4026218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6" name="Google Shape;1556;p25"/>
            <p:cNvCxnSpPr/>
            <p:nvPr/>
          </p:nvCxnSpPr>
          <p:spPr>
            <a:xfrm>
              <a:off x="2256788" y="4042435"/>
              <a:ext cx="215982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7" name="Google Shape;1557;p25"/>
            <p:cNvCxnSpPr/>
            <p:nvPr/>
          </p:nvCxnSpPr>
          <p:spPr>
            <a:xfrm>
              <a:off x="5476690" y="4044367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8" name="Google Shape;1558;p25"/>
            <p:cNvCxnSpPr/>
            <p:nvPr/>
          </p:nvCxnSpPr>
          <p:spPr>
            <a:xfrm>
              <a:off x="6419190" y="4036970"/>
              <a:ext cx="274298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59" name="Google Shape;1559;p25"/>
            <p:cNvSpPr/>
            <p:nvPr/>
          </p:nvSpPr>
          <p:spPr>
            <a:xfrm>
              <a:off x="164317" y="3508047"/>
              <a:ext cx="929454" cy="112119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Start With Why</a:t>
              </a: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Align Programs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With the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Business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25"/>
            <p:cNvSpPr/>
            <p:nvPr/>
          </p:nvSpPr>
          <p:spPr>
            <a:xfrm>
              <a:off x="1264936" y="3530525"/>
              <a:ext cx="1056962" cy="1108363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Feasible</a:t>
              </a:r>
              <a:r>
                <a:rPr kumimoji="0" lang="en-US" sz="788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Select the Right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Solution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25"/>
            <p:cNvSpPr/>
            <p:nvPr/>
          </p:nvSpPr>
          <p:spPr>
            <a:xfrm>
              <a:off x="3412528" y="3543912"/>
              <a:ext cx="949903" cy="112119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Matter: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Design for Input,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Reaction, and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Learning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25"/>
            <p:cNvSpPr/>
            <p:nvPr/>
          </p:nvSpPr>
          <p:spPr>
            <a:xfrm>
              <a:off x="5692624" y="3525017"/>
              <a:ext cx="856791" cy="110836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 Credible: </a:t>
              </a:r>
              <a:endParaRPr kumimoji="0" sz="788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Isolate the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Effects</a:t>
              </a:r>
              <a:b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of the</a:t>
              </a:r>
              <a:b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25"/>
            <p:cNvSpPr/>
            <p:nvPr/>
          </p:nvSpPr>
          <p:spPr>
            <a:xfrm>
              <a:off x="6688130" y="3508048"/>
              <a:ext cx="1169573" cy="1144331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 Credible: 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Convert Data to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Monetary Value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25"/>
            <p:cNvSpPr/>
            <p:nvPr/>
          </p:nvSpPr>
          <p:spPr>
            <a:xfrm>
              <a:off x="7973600" y="2523853"/>
              <a:ext cx="1278916" cy="932425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Capture Costs of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25"/>
            <p:cNvSpPr/>
            <p:nvPr/>
          </p:nvSpPr>
          <p:spPr>
            <a:xfrm>
              <a:off x="7983126" y="3611029"/>
              <a:ext cx="1269392" cy="712441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Calculate ROI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25"/>
            <p:cNvSpPr/>
            <p:nvPr/>
          </p:nvSpPr>
          <p:spPr>
            <a:xfrm>
              <a:off x="7857704" y="4588378"/>
              <a:ext cx="1394814" cy="775322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lang="en-US" sz="788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Identify Intangible Measures</a:t>
              </a: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25"/>
            <p:cNvSpPr/>
            <p:nvPr/>
          </p:nvSpPr>
          <p:spPr>
            <a:xfrm>
              <a:off x="9349740" y="3432821"/>
              <a:ext cx="1247674" cy="1193757"/>
            </a:xfrm>
            <a:prstGeom prst="ellipse">
              <a:avLst/>
            </a:prstGeom>
            <a:solidFill>
              <a:srgbClr val="820D2D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25"/>
            <p:cNvSpPr/>
            <p:nvPr/>
          </p:nvSpPr>
          <p:spPr>
            <a:xfrm>
              <a:off x="2472770" y="3544016"/>
              <a:ext cx="758418" cy="1108363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Expect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Success</a:t>
              </a: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Plan for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25"/>
            <p:cNvSpPr/>
            <p:nvPr/>
          </p:nvSpPr>
          <p:spPr>
            <a:xfrm>
              <a:off x="4552576" y="3544870"/>
              <a:ext cx="949903" cy="1121192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Stick: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Design for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Application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and Impact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70" name="Google Shape;1570;p25"/>
            <p:cNvCxnSpPr/>
            <p:nvPr/>
          </p:nvCxnSpPr>
          <p:spPr>
            <a:xfrm>
              <a:off x="10597413" y="4044367"/>
              <a:ext cx="173930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71" name="Google Shape;1571;p25"/>
            <p:cNvSpPr/>
            <p:nvPr/>
          </p:nvSpPr>
          <p:spPr>
            <a:xfrm>
              <a:off x="10754753" y="3358177"/>
              <a:ext cx="1284548" cy="1347375"/>
            </a:xfrm>
            <a:prstGeom prst="diamond">
              <a:avLst/>
            </a:prstGeom>
            <a:solidFill>
              <a:srgbClr val="820D2D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b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25"/>
            <p:cNvSpPr/>
            <p:nvPr/>
          </p:nvSpPr>
          <p:spPr>
            <a:xfrm>
              <a:off x="920297" y="3294273"/>
              <a:ext cx="1515940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0: INPUT</a:t>
              </a:r>
              <a:endParaRPr kumimoji="0" sz="675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25"/>
            <p:cNvSpPr txBox="1"/>
            <p:nvPr/>
          </p:nvSpPr>
          <p:spPr>
            <a:xfrm>
              <a:off x="10743603" y="3516924"/>
              <a:ext cx="1310732" cy="10340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65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Optimize 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65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Results: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Use Black Box 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Thinking to</a:t>
              </a: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b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</a:b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Increase </a:t>
              </a:r>
              <a:b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Funding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25"/>
            <p:cNvSpPr txBox="1"/>
            <p:nvPr/>
          </p:nvSpPr>
          <p:spPr>
            <a:xfrm>
              <a:off x="9300340" y="3666407"/>
              <a:ext cx="1353553" cy="738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Tell the Story: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111" charset="-128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Communicate 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 to Key 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Stakeholder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1914;p38">
              <a:extLst>
                <a:ext uri="{FF2B5EF4-FFF2-40B4-BE49-F238E27FC236}">
                  <a16:creationId xmlns:a16="http://schemas.microsoft.com/office/drawing/2014/main" id="{EE237759-6466-8E4A-AD95-D5617E2C59E0}"/>
                </a:ext>
              </a:extLst>
            </p:cNvPr>
            <p:cNvSpPr/>
            <p:nvPr/>
          </p:nvSpPr>
          <p:spPr>
            <a:xfrm>
              <a:off x="107313" y="2546839"/>
              <a:ext cx="2893845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PLAN THE EVALUATION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1915;p38">
              <a:extLst>
                <a:ext uri="{FF2B5EF4-FFF2-40B4-BE49-F238E27FC236}">
                  <a16:creationId xmlns:a16="http://schemas.microsoft.com/office/drawing/2014/main" id="{A20BA418-A330-5C4D-8E57-A594DC6F5540}"/>
                </a:ext>
              </a:extLst>
            </p:cNvPr>
            <p:cNvSpPr/>
            <p:nvPr/>
          </p:nvSpPr>
          <p:spPr>
            <a:xfrm>
              <a:off x="3001157" y="2525208"/>
              <a:ext cx="2658399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COLLECT DATA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14189DDA-F640-6B46-B0B1-DAC2A35ED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608517"/>
            <a:ext cx="8225365" cy="596711"/>
          </a:xfrm>
        </p:spPr>
        <p:txBody>
          <a:bodyPr/>
          <a:lstStyle/>
          <a:p>
            <a:r>
              <a:rPr lang="en-US" sz="3600" b="1" dirty="0"/>
              <a:t>The ROI Methodology Process Model</a:t>
            </a:r>
          </a:p>
        </p:txBody>
      </p:sp>
      <p:sp>
        <p:nvSpPr>
          <p:cNvPr id="4" name="Google Shape;1574;p25">
            <a:extLst>
              <a:ext uri="{FF2B5EF4-FFF2-40B4-BE49-F238E27FC236}">
                <a16:creationId xmlns:a16="http://schemas.microsoft.com/office/drawing/2014/main" id="{16CA1A58-4031-2F2A-BB9F-A2BA2430E162}"/>
              </a:ext>
            </a:extLst>
          </p:cNvPr>
          <p:cNvSpPr txBox="1"/>
          <p:nvPr/>
        </p:nvSpPr>
        <p:spPr>
          <a:xfrm>
            <a:off x="127290" y="4812229"/>
            <a:ext cx="7065442" cy="1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4" tIns="34272" rIns="68564" bIns="34272" anchor="t" anchorCtr="0">
            <a:spAutoFit/>
          </a:bodyPr>
          <a:lstStyle/>
          <a:p>
            <a:pPr marL="0" marR="0" lvl="0" indent="0" algn="l" defTabSz="685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Tx/>
              <a:buNone/>
              <a:tabLst/>
              <a:defRPr/>
            </a:pPr>
            <a:r>
              <a:rPr kumimoji="0" lang="en-US" sz="8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Calibri"/>
                <a:sym typeface="Calibri"/>
              </a:rPr>
              <a:t>©2024 ROI Institute Inc. All Rights Reserved.</a:t>
            </a:r>
            <a:endParaRPr kumimoji="0" lang="en-US" sz="8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9F7422BE-D517-673C-3C9E-F82EC33BA56D}"/>
              </a:ext>
            </a:extLst>
          </p:cNvPr>
          <p:cNvSpPr txBox="1">
            <a:spLocks/>
          </p:cNvSpPr>
          <p:nvPr/>
        </p:nvSpPr>
        <p:spPr>
          <a:xfrm>
            <a:off x="6962327" y="4812506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118</a:t>
            </a:fld>
            <a:endParaRPr lang="en-US" sz="9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247834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F9779-D210-A3D7-C03E-8AEB29FCF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90550"/>
            <a:ext cx="7886700" cy="609600"/>
          </a:xfrm>
        </p:spPr>
        <p:txBody>
          <a:bodyPr>
            <a:normAutofit/>
          </a:bodyPr>
          <a:lstStyle/>
          <a:p>
            <a:r>
              <a:rPr lang="en-US" altLang="en-US" sz="3600" dirty="0"/>
              <a:t>Common Target Audiences</a:t>
            </a:r>
            <a:endParaRPr lang="en-US" sz="3600" dirty="0"/>
          </a:p>
        </p:txBody>
      </p:sp>
      <p:graphicFrame>
        <p:nvGraphicFramePr>
          <p:cNvPr id="5" name="Table Placeholder 4">
            <a:extLst>
              <a:ext uri="{FF2B5EF4-FFF2-40B4-BE49-F238E27FC236}">
                <a16:creationId xmlns:a16="http://schemas.microsoft.com/office/drawing/2014/main" id="{1F65EDCC-D23C-4F80-4D93-1BABB17475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5935273"/>
              </p:ext>
            </p:extLst>
          </p:nvPr>
        </p:nvGraphicFramePr>
        <p:xfrm>
          <a:off x="628650" y="1306005"/>
          <a:ext cx="7886700" cy="328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val="1256769013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245614169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Audience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Reason for Communication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1462104"/>
                  </a:ext>
                </a:extLst>
              </a:tr>
              <a:tr h="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Top management*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Secure approval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29909"/>
                  </a:ext>
                </a:extLst>
              </a:tr>
              <a:tr h="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All managers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Gain support/build credibility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391994"/>
                  </a:ext>
                </a:extLst>
              </a:tr>
              <a:tr h="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Participants’ superiors*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Obtain commitment/build credibility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371303"/>
                  </a:ext>
                </a:extLst>
              </a:tr>
              <a:tr h="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Potential participants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Create desire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890533"/>
                  </a:ext>
                </a:extLst>
              </a:tr>
              <a:tr h="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Current participants*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Enhance reinforcement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45526"/>
                  </a:ext>
                </a:extLst>
              </a:tr>
              <a:tr h="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Learning and Development </a:t>
                      </a:r>
                      <a:r>
                        <a:rPr kumimoji="0" lang="en-US" altLang="en-US" sz="1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staff*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Show importance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811431"/>
                  </a:ext>
                </a:extLst>
              </a:tr>
              <a:tr h="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All </a:t>
                      </a:r>
                      <a:r>
                        <a:rPr kumimoji="0" lang="en-US" altLang="en-US" sz="1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employees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Stimulate interest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1585235"/>
                  </a:ext>
                </a:extLst>
              </a:tr>
              <a:tr h="0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Stockholders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Secure endorsement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4431427"/>
                  </a:ext>
                </a:extLst>
              </a:tr>
              <a:tr h="370840">
                <a:tc grid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5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*Always consider providing a report for these audiences.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564968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EAA3BA8-8A6C-81D4-E999-17701C1EF662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77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1232E91B-8B39-77CB-62A1-29D624490FAA}"/>
              </a:ext>
            </a:extLst>
          </p:cNvPr>
          <p:cNvSpPr txBox="1">
            <a:spLocks/>
          </p:cNvSpPr>
          <p:nvPr/>
        </p:nvSpPr>
        <p:spPr>
          <a:xfrm>
            <a:off x="6962327" y="4812506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119</a:t>
            </a:fld>
            <a:endParaRPr lang="en-US" sz="9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148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CB8C8-C1F5-9C50-65F4-831670B84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Defining BCR and ROI</a:t>
            </a:r>
          </a:p>
        </p:txBody>
      </p:sp>
      <p:sp>
        <p:nvSpPr>
          <p:cNvPr id="1106948" name="Line 4"/>
          <p:cNvSpPr>
            <a:spLocks noChangeShapeType="1"/>
          </p:cNvSpPr>
          <p:nvPr/>
        </p:nvSpPr>
        <p:spPr bwMode="auto">
          <a:xfrm flipV="1">
            <a:off x="2452908" y="3583320"/>
            <a:ext cx="3780788" cy="3204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35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106953" name="Text Box 9"/>
          <p:cNvSpPr txBox="1">
            <a:spLocks noChangeArrowheads="1"/>
          </p:cNvSpPr>
          <p:nvPr/>
        </p:nvSpPr>
        <p:spPr bwMode="auto">
          <a:xfrm flipV="1">
            <a:off x="1745872" y="3375572"/>
            <a:ext cx="171450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 Light" panose="02000000000000000000" pitchFamily="2" charset="0"/>
                <a:ea typeface="Roboto Light" panose="02000000000000000000" pitchFamily="2" charset="0"/>
              </a:rPr>
              <a:t>=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2B378B2-F534-11AA-8A38-AD015280E863}"/>
              </a:ext>
            </a:extLst>
          </p:cNvPr>
          <p:cNvGrpSpPr/>
          <p:nvPr/>
        </p:nvGrpSpPr>
        <p:grpSpPr>
          <a:xfrm>
            <a:off x="1167048" y="1812459"/>
            <a:ext cx="6309993" cy="2220985"/>
            <a:chOff x="1167048" y="1812459"/>
            <a:chExt cx="6309993" cy="2220985"/>
          </a:xfrm>
        </p:grpSpPr>
        <p:sp>
          <p:nvSpPr>
            <p:cNvPr id="13" name="Text Box 7">
              <a:extLst>
                <a:ext uri="{FF2B5EF4-FFF2-40B4-BE49-F238E27FC236}">
                  <a16:creationId xmlns:a16="http://schemas.microsoft.com/office/drawing/2014/main" id="{BA6457CF-9920-BE41-8B83-B0024D7199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24435" y="1812459"/>
              <a:ext cx="2352606" cy="900246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21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Program Benefits</a:t>
              </a: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21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Program Costs</a:t>
              </a:r>
            </a:p>
          </p:txBody>
        </p:sp>
        <p:sp>
          <p:nvSpPr>
            <p:cNvPr id="1106947" name="Line 3"/>
            <p:cNvSpPr>
              <a:spLocks noChangeShapeType="1"/>
            </p:cNvSpPr>
            <p:nvPr/>
          </p:nvSpPr>
          <p:spPr bwMode="auto">
            <a:xfrm>
              <a:off x="5124437" y="2262582"/>
              <a:ext cx="22288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35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1106949" name="Text Box 5"/>
            <p:cNvSpPr txBox="1">
              <a:spLocks noChangeArrowheads="1"/>
            </p:cNvSpPr>
            <p:nvPr/>
          </p:nvSpPr>
          <p:spPr bwMode="auto">
            <a:xfrm>
              <a:off x="1790714" y="2054833"/>
              <a:ext cx="2686050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algn="r" eaLnBrk="0" hangingPunct="0">
                <a:spcBef>
                  <a:spcPct val="50000"/>
                </a:spcBef>
                <a:defRPr/>
              </a:pPr>
              <a:r>
                <a:rPr lang="en-US" sz="21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Benefits/Cost Ratio</a:t>
              </a:r>
            </a:p>
          </p:txBody>
        </p:sp>
        <p:sp>
          <p:nvSpPr>
            <p:cNvPr id="1106954" name="Text Box 10"/>
            <p:cNvSpPr txBox="1">
              <a:spLocks noChangeArrowheads="1"/>
            </p:cNvSpPr>
            <p:nvPr/>
          </p:nvSpPr>
          <p:spPr bwMode="auto">
            <a:xfrm>
              <a:off x="4484022" y="2054833"/>
              <a:ext cx="521074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21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=</a:t>
              </a:r>
            </a:p>
          </p:txBody>
        </p:sp>
        <p:sp>
          <p:nvSpPr>
            <p:cNvPr id="14" name="Text Box 8">
              <a:extLst>
                <a:ext uri="{FF2B5EF4-FFF2-40B4-BE49-F238E27FC236}">
                  <a16:creationId xmlns:a16="http://schemas.microsoft.com/office/drawing/2014/main" id="{1EF58F71-AB89-A84D-B2D7-5ED36B67C6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99470" y="3133198"/>
              <a:ext cx="4397576" cy="900246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21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Program Benefits - Program Costs</a:t>
              </a:r>
            </a:p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US" sz="21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Program Costs</a:t>
              </a:r>
            </a:p>
          </p:txBody>
        </p:sp>
        <p:sp>
          <p:nvSpPr>
            <p:cNvPr id="1106950" name="Text Box 6"/>
            <p:cNvSpPr txBox="1">
              <a:spLocks noChangeArrowheads="1"/>
            </p:cNvSpPr>
            <p:nvPr/>
          </p:nvSpPr>
          <p:spPr bwMode="auto">
            <a:xfrm>
              <a:off x="1167048" y="3375571"/>
              <a:ext cx="611802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algn="r" eaLnBrk="0" hangingPunct="0">
                <a:spcBef>
                  <a:spcPct val="50000"/>
                </a:spcBef>
                <a:defRPr/>
              </a:pPr>
              <a:r>
                <a:rPr lang="en-US" sz="21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ROI</a:t>
              </a:r>
            </a:p>
          </p:txBody>
        </p:sp>
        <p:sp>
          <p:nvSpPr>
            <p:cNvPr id="1106955" name="Text Box 11"/>
            <p:cNvSpPr txBox="1">
              <a:spLocks noChangeArrowheads="1"/>
            </p:cNvSpPr>
            <p:nvPr/>
          </p:nvSpPr>
          <p:spPr bwMode="auto">
            <a:xfrm>
              <a:off x="6452442" y="3306350"/>
              <a:ext cx="323518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en-US" sz="21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x</a:t>
              </a:r>
            </a:p>
          </p:txBody>
        </p:sp>
        <p:sp>
          <p:nvSpPr>
            <p:cNvPr id="5" name="Text Box 11">
              <a:extLst>
                <a:ext uri="{FF2B5EF4-FFF2-40B4-BE49-F238E27FC236}">
                  <a16:creationId xmlns:a16="http://schemas.microsoft.com/office/drawing/2014/main" id="{F3CB5E4D-8083-AB7B-2F9B-51D322A328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5792" y="3319242"/>
              <a:ext cx="657476" cy="4154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en-US" sz="21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100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4BB9A2C-0A54-6D31-0FA4-4D3C41A1D3B2}"/>
              </a:ext>
            </a:extLst>
          </p:cNvPr>
          <p:cNvSpPr txBox="1"/>
          <p:nvPr/>
        </p:nvSpPr>
        <p:spPr>
          <a:xfrm>
            <a:off x="11960" y="4786184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01074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F9779-D210-A3D7-C03E-8AEB29FCF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90550"/>
            <a:ext cx="7886700" cy="609600"/>
          </a:xfrm>
        </p:spPr>
        <p:txBody>
          <a:bodyPr>
            <a:normAutofit/>
          </a:bodyPr>
          <a:lstStyle/>
          <a:p>
            <a:r>
              <a:rPr lang="en-US" sz="3600" dirty="0"/>
              <a:t>Methods of Communication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AA3BA8-8A6C-81D4-E999-17701C1EF662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77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1232E91B-8B39-77CB-62A1-29D624490FAA}"/>
              </a:ext>
            </a:extLst>
          </p:cNvPr>
          <p:cNvSpPr txBox="1">
            <a:spLocks/>
          </p:cNvSpPr>
          <p:nvPr/>
        </p:nvSpPr>
        <p:spPr>
          <a:xfrm>
            <a:off x="6962327" y="4812506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120</a:t>
            </a:fld>
            <a:endParaRPr lang="en-US" sz="9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3015181-CAB7-4434-1329-C8FE88A434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049156"/>
              </p:ext>
            </p:extLst>
          </p:nvPr>
        </p:nvGraphicFramePr>
        <p:xfrm>
          <a:off x="493776" y="1311307"/>
          <a:ext cx="8229600" cy="24743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5182">
                  <a:extLst>
                    <a:ext uri="{9D8B030D-6E8A-4147-A177-3AD203B41FA5}">
                      <a16:colId xmlns:a16="http://schemas.microsoft.com/office/drawing/2014/main" val="2842305589"/>
                    </a:ext>
                  </a:extLst>
                </a:gridCol>
                <a:gridCol w="1645710">
                  <a:extLst>
                    <a:ext uri="{9D8B030D-6E8A-4147-A177-3AD203B41FA5}">
                      <a16:colId xmlns:a16="http://schemas.microsoft.com/office/drawing/2014/main" val="1352087006"/>
                    </a:ext>
                  </a:extLst>
                </a:gridCol>
                <a:gridCol w="1646236">
                  <a:extLst>
                    <a:ext uri="{9D8B030D-6E8A-4147-A177-3AD203B41FA5}">
                      <a16:colId xmlns:a16="http://schemas.microsoft.com/office/drawing/2014/main" val="3328050702"/>
                    </a:ext>
                  </a:extLst>
                </a:gridCol>
                <a:gridCol w="1646236">
                  <a:extLst>
                    <a:ext uri="{9D8B030D-6E8A-4147-A177-3AD203B41FA5}">
                      <a16:colId xmlns:a16="http://schemas.microsoft.com/office/drawing/2014/main" val="9590443"/>
                    </a:ext>
                  </a:extLst>
                </a:gridCol>
                <a:gridCol w="1646236">
                  <a:extLst>
                    <a:ext uri="{9D8B030D-6E8A-4147-A177-3AD203B41FA5}">
                      <a16:colId xmlns:a16="http://schemas.microsoft.com/office/drawing/2014/main" val="3396112484"/>
                    </a:ext>
                  </a:extLst>
                </a:gridCol>
              </a:tblGrid>
              <a:tr h="380059">
                <a:tc>
                  <a:txBody>
                    <a:bodyPr/>
                    <a:lstStyle/>
                    <a:p>
                      <a:pPr marL="91440" marR="91440" algn="ctr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Meetings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91440" algn="ctr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Brief Reports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91440" algn="ctr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Mass Publications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91440" algn="ctr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Detailed Reports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91440" algn="ctr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Electronic Reporting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605619"/>
                  </a:ext>
                </a:extLst>
              </a:tr>
              <a:tr h="2094250">
                <a:tc>
                  <a:txBody>
                    <a:bodyPr/>
                    <a:lstStyle/>
                    <a:p>
                      <a:pPr marL="342900" marR="91440" lvl="0" indent="-17145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Executives</a:t>
                      </a:r>
                    </a:p>
                    <a:p>
                      <a:pPr marL="342900" marR="91440" lvl="0" indent="-17145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Management</a:t>
                      </a:r>
                    </a:p>
                    <a:p>
                      <a:pPr marL="342900" marR="91440" lvl="0" indent="-17145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Stakeholders</a:t>
                      </a:r>
                    </a:p>
                    <a:p>
                      <a:pPr marL="342900" marR="91440" lvl="0" indent="-17145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Staff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91440" lvl="0" indent="-17145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Executive summary</a:t>
                      </a:r>
                    </a:p>
                    <a:p>
                      <a:pPr marL="342900" marR="91440" lvl="0" indent="-17145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Slide overview</a:t>
                      </a:r>
                    </a:p>
                    <a:p>
                      <a:pPr marL="342900" marR="91440" lvl="0" indent="-17145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One-page summary</a:t>
                      </a:r>
                    </a:p>
                    <a:p>
                      <a:pPr marL="342900" marR="91440" lvl="0" indent="-17145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Brochure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91440" lvl="0" indent="-17145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Announcements</a:t>
                      </a:r>
                    </a:p>
                    <a:p>
                      <a:pPr marL="342900" marR="91440" lvl="0" indent="-17145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Bulletins</a:t>
                      </a:r>
                    </a:p>
                    <a:p>
                      <a:pPr marL="342900" marR="91440" lvl="0" indent="-17145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Newsletters</a:t>
                      </a:r>
                    </a:p>
                    <a:p>
                      <a:pPr marL="342900" marR="91440" lvl="0" indent="-17145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Brief articles</a:t>
                      </a:r>
                    </a:p>
                    <a:p>
                      <a:pPr marL="342900" marR="91440" lvl="0" indent="-17145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Press releases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91440" lvl="0" indent="-17145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Impact study</a:t>
                      </a:r>
                    </a:p>
                    <a:p>
                      <a:pPr marL="342900" marR="91440" lvl="0" indent="-17145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Case study (internal)</a:t>
                      </a:r>
                    </a:p>
                    <a:p>
                      <a:pPr marL="342900" marR="91440" lvl="0" indent="-17145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Case study (external)</a:t>
                      </a:r>
                    </a:p>
                    <a:p>
                      <a:pPr marL="342900" marR="91440" lvl="0" indent="-17145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Major articles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91440" lvl="0" indent="-17145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Website</a:t>
                      </a:r>
                    </a:p>
                    <a:p>
                      <a:pPr marL="342900" marR="91440" lvl="0" indent="-17145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Email</a:t>
                      </a:r>
                    </a:p>
                    <a:p>
                      <a:pPr marL="342900" marR="91440" lvl="0" indent="-17145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Blog/social media</a:t>
                      </a:r>
                    </a:p>
                    <a:p>
                      <a:pPr marL="342900" marR="91440" lvl="0" indent="-17145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 pitchFamily="2" charset="2"/>
                        <a:buChar char=""/>
                        <a:tabLst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Video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7396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54112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3CCA2-63BF-609F-52FA-C5FDE4EDB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66" y="1200150"/>
            <a:ext cx="8229600" cy="2563467"/>
          </a:xfrm>
        </p:spPr>
        <p:txBody>
          <a:bodyPr/>
          <a:lstStyle/>
          <a:p>
            <a:r>
              <a:rPr lang="en-US" b="1" dirty="0"/>
              <a:t>Sample Reports: </a:t>
            </a:r>
            <a:br>
              <a:rPr lang="en-US" b="1" dirty="0"/>
            </a:br>
            <a:r>
              <a:rPr lang="en-US" b="1" dirty="0"/>
              <a:t>Impact Study Outline </a:t>
            </a:r>
            <a:br>
              <a:rPr lang="en-US" b="1" dirty="0"/>
            </a:br>
            <a:r>
              <a:rPr lang="en-US" b="1" dirty="0"/>
              <a:t>One-Page Summary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10472D-09E4-65A8-7A8C-8A39C2B67258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79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339E5B2C-A6D5-C789-C8FF-7FBB256CB279}"/>
              </a:ext>
            </a:extLst>
          </p:cNvPr>
          <p:cNvSpPr txBox="1">
            <a:spLocks/>
          </p:cNvSpPr>
          <p:nvPr/>
        </p:nvSpPr>
        <p:spPr>
          <a:xfrm>
            <a:off x="6962327" y="4812506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121</a:t>
            </a:fld>
            <a:endParaRPr lang="en-US" sz="9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4390628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27"/>
          <p:cNvSpPr>
            <a:spLocks noGrp="1"/>
          </p:cNvSpPr>
          <p:nvPr>
            <p:ph type="title"/>
          </p:nvPr>
        </p:nvSpPr>
        <p:spPr>
          <a:xfrm>
            <a:off x="628650" y="590549"/>
            <a:ext cx="7886700" cy="1089813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Process Improvement Is the Key: </a:t>
            </a:r>
            <a:br>
              <a:rPr lang="en-US" altLang="en-US" dirty="0"/>
            </a:br>
            <a:r>
              <a:rPr lang="en-US" altLang="en-US" dirty="0"/>
              <a:t>Black Box Thinking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203DAB-E89C-34BC-92FA-321933E5D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387788"/>
            <a:ext cx="7886700" cy="1244933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Compare and contrast the approach to mistakes in the aviation and healthcare industries. Why does this happen?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is your approach to failure in programs?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7962868-DE68-24AD-D563-5156691B336C}"/>
              </a:ext>
            </a:extLst>
          </p:cNvPr>
          <p:cNvGrpSpPr/>
          <p:nvPr/>
        </p:nvGrpSpPr>
        <p:grpSpPr>
          <a:xfrm>
            <a:off x="419100" y="1831100"/>
            <a:ext cx="8282046" cy="1266333"/>
            <a:chOff x="419100" y="1831100"/>
            <a:chExt cx="8282046" cy="1266333"/>
          </a:xfrm>
        </p:grpSpPr>
        <p:sp>
          <p:nvSpPr>
            <p:cNvPr id="61" name="Right Arrow 60">
              <a:extLst>
                <a:ext uri="{FF2B5EF4-FFF2-40B4-BE49-F238E27FC236}">
                  <a16:creationId xmlns:a16="http://schemas.microsoft.com/office/drawing/2014/main" id="{BC64443F-4EF6-E146-ACA5-3C49D9371B5C}"/>
                </a:ext>
              </a:extLst>
            </p:cNvPr>
            <p:cNvSpPr/>
            <p:nvPr/>
          </p:nvSpPr>
          <p:spPr>
            <a:xfrm>
              <a:off x="5651162" y="1831100"/>
              <a:ext cx="942773" cy="1000085"/>
            </a:xfrm>
            <a:prstGeom prst="rightArrow">
              <a:avLst/>
            </a:prstGeom>
            <a:solidFill>
              <a:srgbClr val="820E2E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200" kern="0" dirty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8FED23C-B65B-8144-9CB3-EF68B8A177EB}"/>
                </a:ext>
              </a:extLst>
            </p:cNvPr>
            <p:cNvSpPr/>
            <p:nvPr/>
          </p:nvSpPr>
          <p:spPr>
            <a:xfrm>
              <a:off x="422027" y="2090535"/>
              <a:ext cx="2035274" cy="481215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200" kern="0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581B523A-3F29-9244-A5CC-437BBB224B8B}"/>
                </a:ext>
              </a:extLst>
            </p:cNvPr>
            <p:cNvSpPr txBox="1"/>
            <p:nvPr/>
          </p:nvSpPr>
          <p:spPr>
            <a:xfrm>
              <a:off x="419100" y="2177254"/>
              <a:ext cx="20352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b="1" kern="0" dirty="0">
                  <a:solidFill>
                    <a:schemeClr val="tx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EVALUATION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AE5F5E2-0853-1B43-B128-23DE7E40818F}"/>
                </a:ext>
              </a:extLst>
            </p:cNvPr>
            <p:cNvSpPr/>
            <p:nvPr/>
          </p:nvSpPr>
          <p:spPr>
            <a:xfrm>
              <a:off x="3543950" y="2090535"/>
              <a:ext cx="2035274" cy="481215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200" kern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1B532E6-3BC0-814A-A097-B19C7930267C}"/>
                </a:ext>
              </a:extLst>
            </p:cNvPr>
            <p:cNvSpPr txBox="1"/>
            <p:nvPr/>
          </p:nvSpPr>
          <p:spPr>
            <a:xfrm>
              <a:off x="3543950" y="2177254"/>
              <a:ext cx="20352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b="1" kern="0" dirty="0">
                  <a:solidFill>
                    <a:schemeClr val="tx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OPTIMIZATION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131B4E93-23D7-3F44-9927-284C8C9C2BBB}"/>
                </a:ext>
              </a:extLst>
            </p:cNvPr>
            <p:cNvSpPr/>
            <p:nvPr/>
          </p:nvSpPr>
          <p:spPr>
            <a:xfrm>
              <a:off x="6665872" y="2090535"/>
              <a:ext cx="2035274" cy="481215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200" kern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C000427F-37E8-4347-A5FB-B4590041380D}"/>
                </a:ext>
              </a:extLst>
            </p:cNvPr>
            <p:cNvSpPr txBox="1"/>
            <p:nvPr/>
          </p:nvSpPr>
          <p:spPr>
            <a:xfrm>
              <a:off x="6665872" y="2177254"/>
              <a:ext cx="2035274" cy="30777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square" rtlCol="0" anchor="ctr" anchorCtr="1">
              <a:spAutoFit/>
            </a:bodyPr>
            <a:lstStyle/>
            <a:p>
              <a:pPr algn="ctr"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b="1" kern="0" dirty="0">
                  <a:solidFill>
                    <a:schemeClr val="tx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ALLOCATION</a:t>
              </a:r>
            </a:p>
          </p:txBody>
        </p:sp>
        <p:sp>
          <p:nvSpPr>
            <p:cNvPr id="4" name="Right Arrow 3">
              <a:extLst>
                <a:ext uri="{FF2B5EF4-FFF2-40B4-BE49-F238E27FC236}">
                  <a16:creationId xmlns:a16="http://schemas.microsoft.com/office/drawing/2014/main" id="{6900874F-6FA2-57DF-8F1C-E677441855E3}"/>
                </a:ext>
              </a:extLst>
            </p:cNvPr>
            <p:cNvSpPr/>
            <p:nvPr/>
          </p:nvSpPr>
          <p:spPr>
            <a:xfrm>
              <a:off x="2529239" y="1831100"/>
              <a:ext cx="942773" cy="1000085"/>
            </a:xfrm>
            <a:prstGeom prst="rightArrow">
              <a:avLst/>
            </a:prstGeom>
            <a:solidFill>
              <a:srgbClr val="820E2E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200" kern="0" dirty="0">
                <a:solidFill>
                  <a:srgbClr val="005B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CA15DA2-A4C6-D859-B18A-9FAE3633D9ED}"/>
                </a:ext>
              </a:extLst>
            </p:cNvPr>
            <p:cNvSpPr txBox="1"/>
            <p:nvPr/>
          </p:nvSpPr>
          <p:spPr>
            <a:xfrm>
              <a:off x="419100" y="2635766"/>
              <a:ext cx="203527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400" b="1" kern="0" dirty="0">
                  <a:solidFill>
                    <a:schemeClr val="tx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Measure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5483B49-4322-B714-7740-71B0C115B183}"/>
                </a:ext>
              </a:extLst>
            </p:cNvPr>
            <p:cNvSpPr txBox="1"/>
            <p:nvPr/>
          </p:nvSpPr>
          <p:spPr>
            <a:xfrm>
              <a:off x="3543950" y="2635768"/>
              <a:ext cx="203527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400" b="1" kern="0" dirty="0">
                  <a:solidFill>
                    <a:schemeClr val="tx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Improve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217B783-F3AE-D88D-6858-E42FB6858781}"/>
                </a:ext>
              </a:extLst>
            </p:cNvPr>
            <p:cNvSpPr txBox="1"/>
            <p:nvPr/>
          </p:nvSpPr>
          <p:spPr>
            <a:xfrm>
              <a:off x="6665872" y="2635767"/>
              <a:ext cx="2035274" cy="46166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square" rtlCol="0" anchor="ctr" anchorCtr="1">
              <a:spAutoFit/>
            </a:bodyPr>
            <a:lstStyle/>
            <a:p>
              <a:pPr algn="ctr" defTabSz="114281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400" b="1" kern="0" dirty="0">
                  <a:solidFill>
                    <a:schemeClr val="tx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Fund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8373994-4BBF-79EC-34CA-7F7A1485CF06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82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ADE2C3D-5BA0-92D2-43E9-9A9A7B5CEF21}"/>
              </a:ext>
            </a:extLst>
          </p:cNvPr>
          <p:cNvSpPr txBox="1">
            <a:spLocks/>
          </p:cNvSpPr>
          <p:nvPr/>
        </p:nvSpPr>
        <p:spPr>
          <a:xfrm>
            <a:off x="6962327" y="4812506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122</a:t>
            </a:fld>
            <a:endParaRPr lang="en-US" sz="9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3860387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D65CE327-FC52-5C4F-81DE-4291780B7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121" y="285750"/>
            <a:ext cx="8229600" cy="541074"/>
          </a:xfrm>
        </p:spPr>
        <p:txBody>
          <a:bodyPr>
            <a:noAutofit/>
          </a:bodyPr>
          <a:lstStyle/>
          <a:p>
            <a:r>
              <a:rPr lang="en-US" sz="3200" b="1" dirty="0"/>
              <a:t>Cost vs. Investment Perception: The Reality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46C8830F-D110-0B57-3382-15A0C224DF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5024564"/>
              </p:ext>
            </p:extLst>
          </p:nvPr>
        </p:nvGraphicFramePr>
        <p:xfrm>
          <a:off x="2994049" y="1207555"/>
          <a:ext cx="5789794" cy="360040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301061">
                  <a:extLst>
                    <a:ext uri="{9D8B030D-6E8A-4147-A177-3AD203B41FA5}">
                      <a16:colId xmlns:a16="http://schemas.microsoft.com/office/drawing/2014/main" val="2223621489"/>
                    </a:ext>
                  </a:extLst>
                </a:gridCol>
                <a:gridCol w="234354">
                  <a:extLst>
                    <a:ext uri="{9D8B030D-6E8A-4147-A177-3AD203B41FA5}">
                      <a16:colId xmlns:a16="http://schemas.microsoft.com/office/drawing/2014/main" val="4224071503"/>
                    </a:ext>
                  </a:extLst>
                </a:gridCol>
                <a:gridCol w="1474478">
                  <a:extLst>
                    <a:ext uri="{9D8B030D-6E8A-4147-A177-3AD203B41FA5}">
                      <a16:colId xmlns:a16="http://schemas.microsoft.com/office/drawing/2014/main" val="2585162954"/>
                    </a:ext>
                  </a:extLst>
                </a:gridCol>
                <a:gridCol w="147058">
                  <a:extLst>
                    <a:ext uri="{9D8B030D-6E8A-4147-A177-3AD203B41FA5}">
                      <a16:colId xmlns:a16="http://schemas.microsoft.com/office/drawing/2014/main" val="879390137"/>
                    </a:ext>
                  </a:extLst>
                </a:gridCol>
                <a:gridCol w="2632843">
                  <a:extLst>
                    <a:ext uri="{9D8B030D-6E8A-4147-A177-3AD203B41FA5}">
                      <a16:colId xmlns:a16="http://schemas.microsoft.com/office/drawing/2014/main" val="51354346"/>
                    </a:ext>
                  </a:extLst>
                </a:gridCol>
              </a:tblGrid>
              <a:tr h="40052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Perception</a:t>
                      </a:r>
                      <a:endParaRPr lang="en-US" sz="2100" b="1" i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51431" marR="51431" marT="0" marB="0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i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000" b="1" i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Actions</a:t>
                      </a:r>
                      <a:endParaRPr lang="en-US" sz="2100" b="1" i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51431" marR="51431" marT="0" marB="0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100" b="1" i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Consequences</a:t>
                      </a:r>
                      <a:endParaRPr lang="en-US" sz="2100" b="1" i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51431" marR="51431" marT="0" marB="0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4102508"/>
                  </a:ext>
                </a:extLst>
              </a:tr>
              <a:tr h="100370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It’s a cost</a:t>
                      </a:r>
                    </a:p>
                  </a:txBody>
                  <a:tcPr marL="51431" marR="51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b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51431" marR="51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28600" marR="0" lvl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Control it</a:t>
                      </a:r>
                    </a:p>
                    <a:p>
                      <a:pPr marL="228600" marR="0" lvl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Reduce it</a:t>
                      </a:r>
                    </a:p>
                    <a:p>
                      <a:pPr marL="228600" marR="0" lvl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Eliminate it</a:t>
                      </a:r>
                    </a:p>
                  </a:txBody>
                  <a:tcPr marL="51431" marR="51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51431" marR="51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28600" marR="0" lvl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Partnerships are rare</a:t>
                      </a:r>
                    </a:p>
                    <a:p>
                      <a:pPr marL="228600" marR="0" lvl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Influence diminishes</a:t>
                      </a:r>
                    </a:p>
                    <a:p>
                      <a:pPr marL="228600" marR="0" lvl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Support is lost</a:t>
                      </a:r>
                    </a:p>
                    <a:p>
                      <a:pPr marL="228600" marR="0" lvl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Funding is curtailed</a:t>
                      </a:r>
                    </a:p>
                  </a:txBody>
                  <a:tcPr marL="51431" marR="51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441007"/>
                  </a:ext>
                </a:extLst>
              </a:tr>
              <a:tr h="8145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b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51431" marR="51431" marT="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51431" marR="51431" marT="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51431" marR="51431" marT="0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2632549"/>
                  </a:ext>
                </a:extLst>
              </a:tr>
              <a:tr h="13815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It’s an investment</a:t>
                      </a:r>
                    </a:p>
                  </a:txBody>
                  <a:tcPr marL="51431" marR="51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b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Calibri" panose="020F0502020204030204" pitchFamily="34" charset="0"/>
                      </a:endParaRPr>
                    </a:p>
                  </a:txBody>
                  <a:tcPr marL="51431" marR="51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28600" marR="0" lvl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Maintain it</a:t>
                      </a:r>
                    </a:p>
                    <a:p>
                      <a:pPr marL="228600" marR="0" lvl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Enhance it</a:t>
                      </a:r>
                    </a:p>
                    <a:p>
                      <a:pPr marL="228600" marR="0" lvl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Protect it</a:t>
                      </a:r>
                    </a:p>
                  </a:txBody>
                  <a:tcPr marL="51431" marR="51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51431" marR="514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28600" marR="0" lvl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Business partnerships flourish</a:t>
                      </a:r>
                    </a:p>
                    <a:p>
                      <a:pPr marL="228600" marR="0" lvl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Client relationships improve</a:t>
                      </a:r>
                    </a:p>
                    <a:p>
                      <a:pPr marL="228600" marR="0" lvl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A seat at the table is earned</a:t>
                      </a:r>
                    </a:p>
                    <a:p>
                      <a:pPr marL="228600" marR="0" lvl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Funding is easier</a:t>
                      </a:r>
                    </a:p>
                  </a:txBody>
                  <a:tcPr marL="51431" marR="51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1027371"/>
                  </a:ext>
                </a:extLst>
              </a:tr>
            </a:tbl>
          </a:graphicData>
        </a:graphic>
      </p:graphicFrame>
      <p:pic>
        <p:nvPicPr>
          <p:cNvPr id="6" name="Graphic 5" descr="Arrow: Slight curve">
            <a:extLst>
              <a:ext uri="{FF2B5EF4-FFF2-40B4-BE49-F238E27FC236}">
                <a16:creationId xmlns:a16="http://schemas.microsoft.com/office/drawing/2014/main" id="{981F46FC-E4DE-0CA6-3473-992A183A664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702038">
            <a:off x="2070827" y="3439836"/>
            <a:ext cx="685744" cy="685744"/>
          </a:xfrm>
          <a:prstGeom prst="rect">
            <a:avLst/>
          </a:prstGeom>
        </p:spPr>
      </p:pic>
      <p:pic>
        <p:nvPicPr>
          <p:cNvPr id="7" name="Graphic 6" descr="Arrow: Clockwise curve">
            <a:extLst>
              <a:ext uri="{FF2B5EF4-FFF2-40B4-BE49-F238E27FC236}">
                <a16:creationId xmlns:a16="http://schemas.microsoft.com/office/drawing/2014/main" id="{99899494-CF8B-CA7C-584C-2EC7F9D3CAB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3960005">
            <a:off x="2058908" y="1895110"/>
            <a:ext cx="685744" cy="685744"/>
          </a:xfrm>
          <a:prstGeom prst="rect">
            <a:avLst/>
          </a:prstGeom>
        </p:spPr>
      </p:pic>
      <p:sp>
        <p:nvSpPr>
          <p:cNvPr id="8" name="Diamond 7">
            <a:extLst>
              <a:ext uri="{FF2B5EF4-FFF2-40B4-BE49-F238E27FC236}">
                <a16:creationId xmlns:a16="http://schemas.microsoft.com/office/drawing/2014/main" id="{8418EB34-B25F-20CE-13A4-45B873A6C341}"/>
              </a:ext>
            </a:extLst>
          </p:cNvPr>
          <p:cNvSpPr/>
          <p:nvPr/>
        </p:nvSpPr>
        <p:spPr>
          <a:xfrm>
            <a:off x="279131" y="2071052"/>
            <a:ext cx="2011680" cy="1873408"/>
          </a:xfrm>
          <a:prstGeom prst="diamond">
            <a:avLst/>
          </a:prstGeom>
          <a:solidFill>
            <a:srgbClr val="820E2E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Executive Perception of Programs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219A026-46AC-6660-9BC8-1EB81B734D16}"/>
              </a:ext>
            </a:extLst>
          </p:cNvPr>
          <p:cNvCxnSpPr>
            <a:cxnSpLocks/>
          </p:cNvCxnSpPr>
          <p:nvPr/>
        </p:nvCxnSpPr>
        <p:spPr>
          <a:xfrm>
            <a:off x="4295061" y="1970647"/>
            <a:ext cx="236860" cy="0"/>
          </a:xfrm>
          <a:prstGeom prst="straightConnector1">
            <a:avLst/>
          </a:prstGeom>
          <a:ln>
            <a:solidFill>
              <a:srgbClr val="820E2E"/>
            </a:solidFill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76314AC-D92B-6DA1-ADF4-70FEFF5F296B}"/>
              </a:ext>
            </a:extLst>
          </p:cNvPr>
          <p:cNvCxnSpPr>
            <a:cxnSpLocks/>
          </p:cNvCxnSpPr>
          <p:nvPr/>
        </p:nvCxnSpPr>
        <p:spPr>
          <a:xfrm>
            <a:off x="4295061" y="4256074"/>
            <a:ext cx="236860" cy="0"/>
          </a:xfrm>
          <a:prstGeom prst="straightConnector1">
            <a:avLst/>
          </a:prstGeom>
          <a:ln>
            <a:solidFill>
              <a:srgbClr val="820E2E"/>
            </a:solidFill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60CC4D-FE14-2E61-E4FC-0984F13D79E2}"/>
              </a:ext>
            </a:extLst>
          </p:cNvPr>
          <p:cNvSpPr txBox="1">
            <a:spLocks/>
          </p:cNvSpPr>
          <p:nvPr/>
        </p:nvSpPr>
        <p:spPr>
          <a:xfrm>
            <a:off x="6962327" y="4812506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123</a:t>
            </a:fld>
            <a:endParaRPr lang="en-US" sz="9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1C929D-698B-3D0E-236D-AEEE58427297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83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153178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Module 7:</a:t>
            </a:r>
            <a:br>
              <a:rPr lang="en-US" altLang="en-US" b="1" dirty="0"/>
            </a:br>
            <a:r>
              <a:rPr lang="en-US" altLang="en-US" b="1" dirty="0"/>
              <a:t>Implementation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12FA31-58F4-D25A-99FD-4A1895C44259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84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23B5A59A-85E8-E106-EDB9-0F037CA4627C}"/>
              </a:ext>
            </a:extLst>
          </p:cNvPr>
          <p:cNvSpPr txBox="1">
            <a:spLocks/>
          </p:cNvSpPr>
          <p:nvPr/>
        </p:nvSpPr>
        <p:spPr>
          <a:xfrm>
            <a:off x="6962327" y="4812506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124</a:t>
            </a:fld>
            <a:endParaRPr lang="en-US" sz="9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513972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72933-50B2-8268-009A-7CF5F1919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Management Influence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8628E6-811D-845A-C618-F47BEC907EE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19100" y="1200150"/>
            <a:ext cx="3702050" cy="2824163"/>
          </a:xfrm>
        </p:spPr>
        <p:txBody>
          <a:bodyPr/>
          <a:lstStyle/>
          <a:p>
            <a:pPr marL="228600" indent="-2286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Management commitment</a:t>
            </a:r>
          </a:p>
          <a:p>
            <a:pPr marL="228600" indent="-2286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Management support</a:t>
            </a:r>
          </a:p>
          <a:p>
            <a:pPr marL="228600" indent="-2286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Management reinforcement</a:t>
            </a:r>
          </a:p>
          <a:p>
            <a:pPr marL="228600" indent="-2286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000" dirty="0"/>
              <a:t>Management involvement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8D1BCD-B03B-7483-8808-B6BD0CEFB750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85</a:t>
            </a:r>
          </a:p>
        </p:txBody>
      </p:sp>
    </p:spTree>
    <p:extLst>
      <p:ext uri="{BB962C8B-B14F-4D97-AF65-F5344CB8AC3E}">
        <p14:creationId xmlns:p14="http://schemas.microsoft.com/office/powerpoint/2010/main" val="86129588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ROI Dilemmas</a:t>
            </a:r>
          </a:p>
        </p:txBody>
      </p:sp>
      <p:sp>
        <p:nvSpPr>
          <p:cNvPr id="143363" name="Content Placeholder 2"/>
          <p:cNvSpPr>
            <a:spLocks noGrp="1"/>
          </p:cNvSpPr>
          <p:nvPr>
            <p:ph type="body" sz="quarter" idx="4294967295"/>
          </p:nvPr>
        </p:nvSpPr>
        <p:spPr>
          <a:xfrm>
            <a:off x="419100" y="1200150"/>
            <a:ext cx="8414004" cy="3335338"/>
          </a:xfrm>
        </p:spPr>
        <p:txBody>
          <a:bodyPr/>
          <a:lstStyle/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800" dirty="0"/>
              <a:t>If the CEO or other top executive is requiring ROI, it may be too late for the process.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800" dirty="0"/>
              <a:t>The time to pursue ROI is when you do not have to pursue it.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800" dirty="0"/>
              <a:t>The ROI process is not a quick fix.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800" dirty="0"/>
              <a:t>If the learning and development staff does not see the need for ROI, it will usually fail.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800" dirty="0"/>
              <a:t>Without the cooperation of participants, the ROI process will usually fail.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800" dirty="0"/>
              <a:t>Without the support of management, the ROI process will usually fail.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800" dirty="0"/>
              <a:t>The ROI process requires much education with a variety of groups.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2E2E86-53EC-8A04-41BA-B22B67C4ED2B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85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632076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600" dirty="0"/>
              <a:t>Implementing a Comprehensive ROI Process</a:t>
            </a:r>
          </a:p>
        </p:txBody>
      </p:sp>
      <p:sp>
        <p:nvSpPr>
          <p:cNvPr id="143363" name="Content Placeholder 2"/>
          <p:cNvSpPr>
            <a:spLocks noGrp="1"/>
          </p:cNvSpPr>
          <p:nvPr>
            <p:ph type="body" sz="quarter" idx="4294967295"/>
          </p:nvPr>
        </p:nvSpPr>
        <p:spPr>
          <a:xfrm>
            <a:off x="419100" y="1200150"/>
            <a:ext cx="8660892" cy="3335338"/>
          </a:xfrm>
        </p:spPr>
        <p:txBody>
          <a:bodyPr numCol="2"/>
          <a:lstStyle/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Assess your progress and readiness.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Develop a policy and philosophy statement on results-based approach.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Clarify roles:</a:t>
            </a:r>
          </a:p>
          <a:p>
            <a:pPr lvl="1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Staff</a:t>
            </a:r>
          </a:p>
          <a:p>
            <a:pPr lvl="1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Employees</a:t>
            </a:r>
          </a:p>
          <a:p>
            <a:pPr lvl="1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Supervision and management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Establish accountability.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Develop a transition plan.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Set targets for evaluation levels.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Develop guidelines.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Build staff skills.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Establish a management support system.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Enhance management commitment and support.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Communicate results to selective audiences.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Establish a quality review process.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2E2E86-53EC-8A04-41BA-B22B67C4ED2B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86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372545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Key Implementation Actions</a:t>
            </a:r>
          </a:p>
        </p:txBody>
      </p:sp>
      <p:sp>
        <p:nvSpPr>
          <p:cNvPr id="143363" name="Content Placeholder 2"/>
          <p:cNvSpPr>
            <a:spLocks noGrp="1"/>
          </p:cNvSpPr>
          <p:nvPr>
            <p:ph type="body" sz="quarter" idx="4294967295"/>
          </p:nvPr>
        </p:nvSpPr>
        <p:spPr>
          <a:xfrm>
            <a:off x="419100" y="1200150"/>
            <a:ext cx="8660892" cy="3335338"/>
          </a:xfrm>
        </p:spPr>
        <p:txBody>
          <a:bodyPr numCol="1"/>
          <a:lstStyle/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Determine/establish responsibilities.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Develop skills/knowledge with ROI.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Develop transition/implementation plan.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Conduct ROI studies.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Prepare/revise evaluation, policy, procedures, and guidelines.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Train/brief managers on the ROI process.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1600" dirty="0"/>
              <a:t>Communicate progress/results.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altLang="en-US" sz="1600" dirty="0"/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altLang="en-US" sz="1600" dirty="0"/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altLang="en-US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2E2E86-53EC-8A04-41BA-B22B67C4ED2B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86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9726960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7DFC2-DDBA-D6A1-D0F4-E62BFAB1F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10777"/>
            <a:ext cx="7886700" cy="689374"/>
          </a:xfrm>
        </p:spPr>
        <p:txBody>
          <a:bodyPr>
            <a:normAutofit/>
          </a:bodyPr>
          <a:lstStyle/>
          <a:p>
            <a:r>
              <a:rPr lang="en-US" sz="3600" dirty="0"/>
              <a:t>Setting Evaluation Targets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A333A-D6DB-2971-CC95-55314047F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200151"/>
            <a:ext cx="8096250" cy="34325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Example From a Large Telecommunications Company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endParaRPr lang="en-US" b="1" i="1" dirty="0">
              <a:solidFill>
                <a:srgbClr val="005B8E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 algn="ctr">
              <a:buNone/>
            </a:pP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</a:rPr>
              <a:t>How would you set similar targets for evaluation in your organization?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65EC04D8-038A-1F14-78FA-1445A8FBB7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7653689"/>
              </p:ext>
            </p:extLst>
          </p:nvPr>
        </p:nvGraphicFramePr>
        <p:xfrm>
          <a:off x="545185" y="1582223"/>
          <a:ext cx="8053629" cy="24993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684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4543">
                  <a:extLst>
                    <a:ext uri="{9D8B030D-6E8A-4147-A177-3AD203B41FA5}">
                      <a16:colId xmlns:a16="http://schemas.microsoft.com/office/drawing/2014/main" val="3509520284"/>
                    </a:ext>
                  </a:extLst>
                </a:gridCol>
              </a:tblGrid>
              <a:tr h="29928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i="0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Level</a:t>
                      </a:r>
                      <a:endParaRPr lang="en-US" sz="1700" b="1" i="0" dirty="0">
                        <a:solidFill>
                          <a:srgbClr val="FFFFFF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i="0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Target</a:t>
                      </a:r>
                      <a:endParaRPr lang="en-US" sz="1700" b="1" i="0" dirty="0">
                        <a:solidFill>
                          <a:srgbClr val="FFFFFF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i="0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Your Target</a:t>
                      </a:r>
                      <a:endParaRPr lang="en-US" sz="1700" b="1" i="0" dirty="0">
                        <a:solidFill>
                          <a:srgbClr val="FFFFFF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283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Level 1: Reaction</a:t>
                      </a:r>
                      <a:endParaRPr lang="en-US" sz="15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100%</a:t>
                      </a:r>
                      <a:endParaRPr lang="en-US" sz="15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283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Level</a:t>
                      </a:r>
                      <a:r>
                        <a:rPr lang="en-US" sz="1500" baseline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2: Learning</a:t>
                      </a:r>
                      <a:endParaRPr lang="en-US" sz="15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80%</a:t>
                      </a:r>
                      <a:endParaRPr lang="en-US" sz="15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283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Level</a:t>
                      </a:r>
                      <a:r>
                        <a:rPr lang="en-US" sz="1500" baseline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3: Application</a:t>
                      </a:r>
                      <a:endParaRPr lang="en-US" sz="15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30%</a:t>
                      </a:r>
                      <a:endParaRPr lang="en-US" sz="15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283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Level 4: Business Impact</a:t>
                      </a:r>
                      <a:endParaRPr lang="en-US" sz="15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6%</a:t>
                      </a:r>
                      <a:endParaRPr lang="en-US" sz="15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283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Level 5: ROI</a:t>
                      </a:r>
                      <a:endParaRPr lang="en-US" sz="15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5%</a:t>
                      </a:r>
                      <a:endParaRPr lang="en-US" sz="15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B57DBB9-4645-115F-EE70-E0134FACB599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88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72F84E85-DC31-ED27-5064-79BFA864A3B2}"/>
              </a:ext>
            </a:extLst>
          </p:cNvPr>
          <p:cNvSpPr txBox="1">
            <a:spLocks/>
          </p:cNvSpPr>
          <p:nvPr/>
        </p:nvSpPr>
        <p:spPr>
          <a:xfrm>
            <a:off x="6962327" y="4812506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129</a:t>
            </a:fld>
            <a:endParaRPr lang="en-US" sz="9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1460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947" name="Line 3"/>
          <p:cNvSpPr>
            <a:spLocks noChangeShapeType="1"/>
          </p:cNvSpPr>
          <p:nvPr/>
        </p:nvSpPr>
        <p:spPr bwMode="auto">
          <a:xfrm>
            <a:off x="4467150" y="2760061"/>
            <a:ext cx="22288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3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106949" name="Text Box 5"/>
          <p:cNvSpPr txBox="1">
            <a:spLocks noChangeArrowheads="1"/>
          </p:cNvSpPr>
          <p:nvPr/>
        </p:nvSpPr>
        <p:spPr bwMode="auto">
          <a:xfrm>
            <a:off x="1594131" y="2527485"/>
            <a:ext cx="2768168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Benefits/Cost Ratio =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9CB8C8-C1F5-9C50-65F4-831670B84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Defining BCR and ROI: Example</a:t>
            </a:r>
          </a:p>
        </p:txBody>
      </p:sp>
      <p:sp>
        <p:nvSpPr>
          <p:cNvPr id="1106948" name="Line 4"/>
          <p:cNvSpPr>
            <a:spLocks noChangeShapeType="1"/>
          </p:cNvSpPr>
          <p:nvPr/>
        </p:nvSpPr>
        <p:spPr bwMode="auto">
          <a:xfrm flipV="1">
            <a:off x="2223238" y="3739283"/>
            <a:ext cx="3780788" cy="3204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35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106950" name="Text Box 6"/>
          <p:cNvSpPr txBox="1">
            <a:spLocks noChangeArrowheads="1"/>
          </p:cNvSpPr>
          <p:nvPr/>
        </p:nvSpPr>
        <p:spPr bwMode="auto">
          <a:xfrm>
            <a:off x="1104900" y="3555898"/>
            <a:ext cx="860392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ROI =</a:t>
            </a:r>
          </a:p>
        </p:txBody>
      </p:sp>
      <p:sp>
        <p:nvSpPr>
          <p:cNvPr id="1106955" name="Text Box 11"/>
          <p:cNvSpPr txBox="1">
            <a:spLocks noChangeArrowheads="1"/>
          </p:cNvSpPr>
          <p:nvPr/>
        </p:nvSpPr>
        <p:spPr bwMode="auto">
          <a:xfrm>
            <a:off x="6004026" y="3509344"/>
            <a:ext cx="323518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x</a:t>
            </a: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F3CB5E4D-8083-AB7B-2F9B-51D322A32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376" y="3522236"/>
            <a:ext cx="657476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BB9A2C-0A54-6D31-0FA4-4D3C41A1D3B2}"/>
              </a:ext>
            </a:extLst>
          </p:cNvPr>
          <p:cNvSpPr txBox="1"/>
          <p:nvPr/>
        </p:nvSpPr>
        <p:spPr>
          <a:xfrm>
            <a:off x="11960" y="4786184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35717D-7F3D-05C2-60D3-605C74F609A8}"/>
              </a:ext>
            </a:extLst>
          </p:cNvPr>
          <p:cNvSpPr txBox="1"/>
          <p:nvPr/>
        </p:nvSpPr>
        <p:spPr>
          <a:xfrm>
            <a:off x="419100" y="1217759"/>
            <a:ext cx="67244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ROI Calculation – Example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 Benefits From Participants (1st year)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$230,000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Costs per Program (25 participants)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$88,000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2858747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48F05-5A6B-41E2-8AD3-2F041E2B2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Have You Learned?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00AAD6-48C8-71C1-AB13-F7BECFEA7F7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19100" y="1200150"/>
            <a:ext cx="4152900" cy="2824163"/>
          </a:xfrm>
        </p:spPr>
        <p:txBody>
          <a:bodyPr/>
          <a:lstStyle/>
          <a:p>
            <a:pPr marL="228600" indent="-2286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What is one thing you have learned in this workshop that you will immediately apply on the job?</a:t>
            </a:r>
          </a:p>
          <a:p>
            <a:pPr marL="228600" indent="-2286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What is one way in which you play to apply what you learn?</a:t>
            </a:r>
          </a:p>
          <a:p>
            <a:pPr marL="228600" indent="-2286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What is one barrier that could get in </a:t>
            </a:r>
            <a:br>
              <a:rPr lang="en-US" sz="1800" dirty="0"/>
            </a:br>
            <a:r>
              <a:rPr lang="en-US" sz="1800" dirty="0"/>
              <a:t>your way?</a:t>
            </a:r>
          </a:p>
          <a:p>
            <a:pPr marL="228600" indent="-22860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What is one step you can take to overcome this barrier?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9384E6A-9FBC-9CB3-424B-6FCEE4EFAC6F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7763" y="1331913"/>
            <a:ext cx="4186237" cy="262413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1660471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6" name="Google Shape;1616;p39" descr="A person wearing a suit and ti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" y="8"/>
            <a:ext cx="9143985" cy="2667710"/>
          </a:xfrm>
          <a:custGeom>
            <a:avLst/>
            <a:gdLst/>
            <a:ahLst/>
            <a:cxnLst/>
            <a:rect l="l" t="t" r="r" b="b"/>
            <a:pathLst>
              <a:path w="12192000" h="3692092" extrusionOk="0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617" name="Google Shape;1617;p39"/>
          <p:cNvSpPr txBox="1"/>
          <p:nvPr/>
        </p:nvSpPr>
        <p:spPr>
          <a:xfrm>
            <a:off x="3107621" y="2705310"/>
            <a:ext cx="5776309" cy="113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 algn="ctr" defTabSz="685800">
              <a:buClr>
                <a:prstClr val="black"/>
              </a:buClr>
              <a:buSzPts val="3200"/>
              <a:defRPr/>
            </a:pPr>
            <a:r>
              <a:rPr lang="en-US" sz="28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rPr>
              <a:t>Scan the QR code to access resources from this session.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9449121-C90F-AF71-6577-989D9F9AF859}"/>
              </a:ext>
            </a:extLst>
          </p:cNvPr>
          <p:cNvSpPr txBox="1">
            <a:spLocks/>
          </p:cNvSpPr>
          <p:nvPr/>
        </p:nvSpPr>
        <p:spPr>
          <a:xfrm>
            <a:off x="7086585" y="4869649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Aft>
                <a:spcPts val="450"/>
              </a:spcAft>
              <a:defRPr/>
            </a:pPr>
            <a:fld id="{F66EDC32-54A6-47F9-995D-CF87818BE538}" type="slidenum">
              <a:rPr lang="en-US" sz="1050">
                <a:solidFill>
                  <a:prstClr val="black">
                    <a:lumMod val="50000"/>
                    <a:lumOff val="50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defTabSz="685800">
                <a:spcAft>
                  <a:spcPts val="450"/>
                </a:spcAft>
                <a:defRPr/>
              </a:pPr>
              <a:t>131</a:t>
            </a:fld>
            <a:endParaRPr lang="en-US" sz="1050" dirty="0">
              <a:solidFill>
                <a:prstClr val="black">
                  <a:lumMod val="50000"/>
                  <a:lumOff val="50000"/>
                </a:prst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B232710-DACF-C90D-22EE-2D69ECA5A9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739" y="2705310"/>
            <a:ext cx="923016" cy="144231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oogle Shape;1448;p4" descr="Text&#10;&#10;Description automatically generated with medium confidence">
            <a:extLst>
              <a:ext uri="{FF2B5EF4-FFF2-40B4-BE49-F238E27FC236}">
                <a16:creationId xmlns:a16="http://schemas.microsoft.com/office/drawing/2014/main" id="{6929049D-F4AB-9806-CF6F-AB1695865385}"/>
              </a:ext>
            </a:extLst>
          </p:cNvPr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1743" y="2843561"/>
            <a:ext cx="923016" cy="1442318"/>
          </a:xfrm>
          <a:prstGeom prst="rect">
            <a:avLst/>
          </a:prstGeom>
          <a:noFill/>
          <a:ln w="127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Google Shape;1446;p4">
            <a:extLst>
              <a:ext uri="{FF2B5EF4-FFF2-40B4-BE49-F238E27FC236}">
                <a16:creationId xmlns:a16="http://schemas.microsoft.com/office/drawing/2014/main" id="{8FEC4987-1AA3-0FB3-46C9-C954014DB05E}"/>
              </a:ext>
            </a:extLst>
          </p:cNvPr>
          <p:cNvPicPr preferRelativeResize="0"/>
          <p:nvPr/>
        </p:nvPicPr>
        <p:blipFill>
          <a:blip r:embed="rId6"/>
          <a:srcRect/>
          <a:stretch/>
        </p:blipFill>
        <p:spPr>
          <a:xfrm>
            <a:off x="1532319" y="3225392"/>
            <a:ext cx="923016" cy="1442312"/>
          </a:xfrm>
          <a:prstGeom prst="rect">
            <a:avLst/>
          </a:prstGeom>
          <a:noFill/>
          <a:ln w="127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Google Shape;1451;p4">
            <a:extLst>
              <a:ext uri="{FF2B5EF4-FFF2-40B4-BE49-F238E27FC236}">
                <a16:creationId xmlns:a16="http://schemas.microsoft.com/office/drawing/2014/main" id="{4695EF89-A525-C63A-E920-87DF71649801}"/>
              </a:ext>
            </a:extLst>
          </p:cNvPr>
          <p:cNvPicPr preferRelativeResize="0"/>
          <p:nvPr/>
        </p:nvPicPr>
        <p:blipFill>
          <a:blip r:embed="rId7"/>
          <a:srcRect/>
          <a:stretch/>
        </p:blipFill>
        <p:spPr>
          <a:xfrm>
            <a:off x="2184605" y="3427334"/>
            <a:ext cx="923016" cy="144231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35F92B8-12C7-135E-97CD-7BD591850B6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2855520" y="3934802"/>
            <a:ext cx="1680097" cy="939054"/>
          </a:xfrm>
          <a:prstGeom prst="rect">
            <a:avLst/>
          </a:prstGeom>
          <a:ln>
            <a:solidFill>
              <a:sysClr val="windowText" lastClr="000000">
                <a:lumMod val="50000"/>
                <a:lumOff val="50000"/>
              </a:sys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223676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b="1" dirty="0"/>
              <a:t>Thank you!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2476195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36885" y="190500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1E58C0-B9A6-8F48-98DA-0CC7030412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886913" cy="51435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6BA16D1-7203-FA43-BAB0-9A0FD4939F20}"/>
              </a:ext>
            </a:extLst>
          </p:cNvPr>
          <p:cNvGrpSpPr/>
          <p:nvPr/>
        </p:nvGrpSpPr>
        <p:grpSpPr>
          <a:xfrm>
            <a:off x="4414603" y="516864"/>
            <a:ext cx="4012688" cy="3935462"/>
            <a:chOff x="3885791" y="1219200"/>
            <a:chExt cx="4785769" cy="4536831"/>
          </a:xfrm>
        </p:grpSpPr>
        <p:sp>
          <p:nvSpPr>
            <p:cNvPr id="16" name="Text Placeholder 2">
              <a:extLst>
                <a:ext uri="{FF2B5EF4-FFF2-40B4-BE49-F238E27FC236}">
                  <a16:creationId xmlns:a16="http://schemas.microsoft.com/office/drawing/2014/main" id="{4F45877A-EE2E-7341-862F-42A7D6AA2D52}"/>
                </a:ext>
              </a:extLst>
            </p:cNvPr>
            <p:cNvSpPr txBox="1">
              <a:spLocks/>
            </p:cNvSpPr>
            <p:nvPr/>
          </p:nvSpPr>
          <p:spPr>
            <a:xfrm>
              <a:off x="3885791" y="1219200"/>
              <a:ext cx="4785769" cy="4536831"/>
            </a:xfrm>
            <a:prstGeom prst="rect">
              <a:avLst/>
            </a:prstGeom>
          </p:spPr>
          <p:txBody>
            <a:bodyPr vert="horz" lIns="68580" tIns="34290" rIns="68580" bIns="34290" rtlCol="0">
              <a:normAutofit lnSpcReduction="1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342900">
                <a:buNone/>
              </a:pPr>
              <a:r>
                <a:rPr lang="en-US" sz="3900" dirty="0">
                  <a:solidFill>
                    <a:prstClr val="black"/>
                  </a:solidFill>
                  <a:latin typeface="Calibri" panose="020F0502020204030204"/>
                </a:rPr>
                <a:t>Questions?</a:t>
              </a:r>
            </a:p>
            <a:p>
              <a:pPr marL="0" indent="0" algn="ctr" defTabSz="342900">
                <a:buNone/>
              </a:pPr>
              <a:r>
                <a:rPr lang="en-US" altLang="en-US" sz="2925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Visit us Online</a:t>
              </a:r>
            </a:p>
            <a:p>
              <a:pPr marL="0" indent="0" algn="ctr" defTabSz="342900">
                <a:buNone/>
              </a:pPr>
              <a:r>
                <a:rPr lang="en-US" sz="225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www.roiinstitute.net</a:t>
              </a:r>
            </a:p>
            <a:p>
              <a:pPr marL="0" indent="0" algn="ctr" defTabSz="342900">
                <a:buNone/>
              </a:pPr>
              <a:endParaRPr lang="en-US" sz="1950" dirty="0">
                <a:solidFill>
                  <a:prstClr val="black">
                    <a:lumMod val="7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indent="0" algn="ctr" defTabSz="342900">
                <a:buNone/>
              </a:pPr>
              <a:r>
                <a:rPr lang="en-US" sz="2925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Email Us </a:t>
              </a:r>
            </a:p>
            <a:p>
              <a:pPr marL="0" indent="0" algn="ctr" defTabSz="342900">
                <a:buNone/>
              </a:pPr>
              <a:r>
                <a:rPr lang="en-US" sz="225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hlinkClick r:id="rId4"/>
                </a:rPr>
                <a:t>jack@roiinstitute.net</a:t>
              </a:r>
              <a:endParaRPr lang="en-US" sz="225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indent="0" algn="ctr" defTabSz="342900">
                <a:buNone/>
              </a:pPr>
              <a:endParaRPr lang="en-US" altLang="en-US" sz="1500" dirty="0">
                <a:solidFill>
                  <a:prstClr val="black">
                    <a:lumMod val="7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indent="0" algn="ctr" defTabSz="342900">
                <a:buNone/>
              </a:pPr>
              <a:r>
                <a:rPr lang="en-US" altLang="en-US" sz="2925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Connect with Us</a:t>
              </a:r>
            </a:p>
            <a:p>
              <a:pPr marL="0" indent="0" algn="ctr" defTabSz="342900">
                <a:buNone/>
              </a:pPr>
              <a:r>
                <a:rPr lang="en-US" altLang="en-US" sz="15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 </a:t>
              </a:r>
            </a:p>
            <a:p>
              <a:pPr marL="0" indent="0" algn="ctr" defTabSz="342900">
                <a:buNone/>
              </a:pPr>
              <a:endParaRPr 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indent="0" algn="ctr" defTabSz="342900">
                <a:buNone/>
              </a:pPr>
              <a:endParaRPr 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18318D0-8BD3-F849-89E4-00B400C4B066}"/>
                </a:ext>
              </a:extLst>
            </p:cNvPr>
            <p:cNvGrpSpPr/>
            <p:nvPr/>
          </p:nvGrpSpPr>
          <p:grpSpPr>
            <a:xfrm>
              <a:off x="5474302" y="5290325"/>
              <a:ext cx="1736239" cy="465706"/>
              <a:chOff x="3075478" y="4699421"/>
              <a:chExt cx="1736239" cy="465706"/>
            </a:xfrm>
          </p:grpSpPr>
          <p:pic>
            <p:nvPicPr>
              <p:cNvPr id="18" name="Picture 3" descr="Linkedin.png">
                <a:hlinkClick r:id="rId5"/>
                <a:extLst>
                  <a:ext uri="{FF2B5EF4-FFF2-40B4-BE49-F238E27FC236}">
                    <a16:creationId xmlns:a16="http://schemas.microsoft.com/office/drawing/2014/main" id="{F611585C-C854-0742-AFAB-95497AC13C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11238"/>
              <a:stretch>
                <a:fillRect/>
              </a:stretch>
            </p:blipFill>
            <p:spPr bwMode="auto">
              <a:xfrm>
                <a:off x="3075478" y="4706340"/>
                <a:ext cx="460375" cy="4587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4" descr="facebook_logo_detail.gif">
                <a:hlinkClick r:id="rId7"/>
                <a:extLst>
                  <a:ext uri="{FF2B5EF4-FFF2-40B4-BE49-F238E27FC236}">
                    <a16:creationId xmlns:a16="http://schemas.microsoft.com/office/drawing/2014/main" id="{2874CEC3-0B5A-5145-9BAC-891E642A1C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3307" b="3101"/>
              <a:stretch>
                <a:fillRect/>
              </a:stretch>
            </p:blipFill>
            <p:spPr bwMode="auto">
              <a:xfrm>
                <a:off x="3709440" y="4708720"/>
                <a:ext cx="469900" cy="454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Picture 5" descr="twitter.png">
                <a:hlinkClick r:id="rId9"/>
                <a:extLst>
                  <a:ext uri="{FF2B5EF4-FFF2-40B4-BE49-F238E27FC236}">
                    <a16:creationId xmlns:a16="http://schemas.microsoft.com/office/drawing/2014/main" id="{516768AB-D9FB-AA44-876B-094BA8E123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52929" y="4699421"/>
                <a:ext cx="458788" cy="4603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24923713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37A1EF44-508A-1140-B686-301AE4D37A0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388C5D74-3C0F-0998-D965-91EE2F7F4AF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8101" y="2743200"/>
            <a:ext cx="1060040" cy="1314450"/>
          </a:xfrm>
          <a:prstGeom prst="rect">
            <a:avLst/>
          </a:prstGeom>
        </p:spPr>
      </p:pic>
      <p:sp>
        <p:nvSpPr>
          <p:cNvPr id="4" name="5-Point Star 3">
            <a:extLst>
              <a:ext uri="{FF2B5EF4-FFF2-40B4-BE49-F238E27FC236}">
                <a16:creationId xmlns:a16="http://schemas.microsoft.com/office/drawing/2014/main" id="{322C4F0F-6D1D-7A47-B488-363BEF235B4A}"/>
              </a:ext>
            </a:extLst>
          </p:cNvPr>
          <p:cNvSpPr/>
          <p:nvPr/>
        </p:nvSpPr>
        <p:spPr>
          <a:xfrm>
            <a:off x="7258050" y="202566"/>
            <a:ext cx="1885950" cy="1880868"/>
          </a:xfrm>
          <a:prstGeom prst="star5">
            <a:avLst/>
          </a:prstGeom>
          <a:solidFill>
            <a:srgbClr val="820E2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74368">
              <a:defRPr/>
            </a:pPr>
            <a:endParaRPr lang="en-US" sz="108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3621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0CD35-36DA-22C6-0053-7B368D7CF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7">
            <a:extLst>
              <a:ext uri="{FF2B5EF4-FFF2-40B4-BE49-F238E27FC236}">
                <a16:creationId xmlns:a16="http://schemas.microsoft.com/office/drawing/2014/main" id="{5AEBF33E-887B-7B4E-1EFA-EAECB2B4D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7149" y="2285111"/>
            <a:ext cx="2228851" cy="99770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2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$230,000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2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$88,000</a:t>
            </a:r>
          </a:p>
        </p:txBody>
      </p:sp>
      <p:sp>
        <p:nvSpPr>
          <p:cNvPr id="1106947" name="Line 3">
            <a:extLst>
              <a:ext uri="{FF2B5EF4-FFF2-40B4-BE49-F238E27FC236}">
                <a16:creationId xmlns:a16="http://schemas.microsoft.com/office/drawing/2014/main" id="{59239872-53E2-665C-B7A9-CA428BACCFE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7150" y="2760061"/>
            <a:ext cx="22288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  <p:sp>
        <p:nvSpPr>
          <p:cNvPr id="1106949" name="Text Box 5">
            <a:extLst>
              <a:ext uri="{FF2B5EF4-FFF2-40B4-BE49-F238E27FC236}">
                <a16:creationId xmlns:a16="http://schemas.microsoft.com/office/drawing/2014/main" id="{6BD71A48-EF23-FDEE-73F5-46119B0DAE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6499" y="2527485"/>
            <a:ext cx="2735800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Benefits/Cost Ratio =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448A84-CDF7-3AA2-DCD4-70AFB984F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Defining BCR and ROI: Example</a:t>
            </a: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7A9BA1AD-A6AA-D04E-7173-C068FBB00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9800" y="3289161"/>
            <a:ext cx="4397576" cy="99770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2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$230,000 - $88,000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2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$88,000</a:t>
            </a:r>
          </a:p>
        </p:txBody>
      </p:sp>
      <p:sp>
        <p:nvSpPr>
          <p:cNvPr id="1106948" name="Line 4">
            <a:extLst>
              <a:ext uri="{FF2B5EF4-FFF2-40B4-BE49-F238E27FC236}">
                <a16:creationId xmlns:a16="http://schemas.microsoft.com/office/drawing/2014/main" id="{BB8C288C-F808-4EC4-6FC1-B6B9E12ABD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23238" y="3739283"/>
            <a:ext cx="3780788" cy="3204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  <p:sp>
        <p:nvSpPr>
          <p:cNvPr id="1106950" name="Text Box 6">
            <a:extLst>
              <a:ext uri="{FF2B5EF4-FFF2-40B4-BE49-F238E27FC236}">
                <a16:creationId xmlns:a16="http://schemas.microsoft.com/office/drawing/2014/main" id="{367688E6-AEF1-D53C-AF48-E80157712D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3555898"/>
            <a:ext cx="860392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ROI =</a:t>
            </a:r>
          </a:p>
        </p:txBody>
      </p:sp>
      <p:sp>
        <p:nvSpPr>
          <p:cNvPr id="1106955" name="Text Box 11">
            <a:extLst>
              <a:ext uri="{FF2B5EF4-FFF2-40B4-BE49-F238E27FC236}">
                <a16:creationId xmlns:a16="http://schemas.microsoft.com/office/drawing/2014/main" id="{EAE4F2F2-2300-1B35-E513-82013F2CF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4026" y="3509344"/>
            <a:ext cx="323518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x</a:t>
            </a: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407F854C-F1D2-4A0C-97A9-F2E75D834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7376" y="3522236"/>
            <a:ext cx="1771724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100 =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292C34-A538-A6AE-696E-9C9EB422ECCB}"/>
              </a:ext>
            </a:extLst>
          </p:cNvPr>
          <p:cNvSpPr txBox="1"/>
          <p:nvPr/>
        </p:nvSpPr>
        <p:spPr>
          <a:xfrm>
            <a:off x="11960" y="4786184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AABA56-09E0-544E-BA75-BBF15A381D58}"/>
              </a:ext>
            </a:extLst>
          </p:cNvPr>
          <p:cNvSpPr txBox="1"/>
          <p:nvPr/>
        </p:nvSpPr>
        <p:spPr>
          <a:xfrm>
            <a:off x="419100" y="1217759"/>
            <a:ext cx="67244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ROI Calculation – Example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 Benefits From Participants (1st year)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$230,000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Costs per Program (25 participants)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$88,000</a:t>
            </a:r>
          </a:p>
        </p:txBody>
      </p:sp>
      <p:sp>
        <p:nvSpPr>
          <p:cNvPr id="7" name="Text Box 11">
            <a:extLst>
              <a:ext uri="{FF2B5EF4-FFF2-40B4-BE49-F238E27FC236}">
                <a16:creationId xmlns:a16="http://schemas.microsoft.com/office/drawing/2014/main" id="{EC334BB8-D6D8-2BF4-8DD0-E3D5FC240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6700" y="2552312"/>
            <a:ext cx="1771724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 Light" panose="02000000000000000000" pitchFamily="2" charset="0"/>
                <a:ea typeface="Roboto Light" panose="02000000000000000000" pitchFamily="2" charset="0"/>
              </a:rPr>
              <a:t>=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3149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2">
            <a:extLst>
              <a:ext uri="{FF2B5EF4-FFF2-40B4-BE49-F238E27FC236}">
                <a16:creationId xmlns:a16="http://schemas.microsoft.com/office/drawing/2014/main" id="{4DC81235-7E13-964D-DAC3-905EC7CAEC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6765" y="2343251"/>
            <a:ext cx="1288809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defTabSz="685776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16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BCR =</a:t>
            </a:r>
          </a:p>
        </p:txBody>
      </p:sp>
      <p:sp>
        <p:nvSpPr>
          <p:cNvPr id="5" name="Line 15">
            <a:extLst>
              <a:ext uri="{FF2B5EF4-FFF2-40B4-BE49-F238E27FC236}">
                <a16:creationId xmlns:a16="http://schemas.microsoft.com/office/drawing/2014/main" id="{58A8F251-C016-C58C-0EAD-BB67D91B9250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6261" y="2555617"/>
            <a:ext cx="3142996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defTabSz="685776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6" name="Text Box 13">
            <a:extLst>
              <a:ext uri="{FF2B5EF4-FFF2-40B4-BE49-F238E27FC236}">
                <a16:creationId xmlns:a16="http://schemas.microsoft.com/office/drawing/2014/main" id="{A0703248-EEC2-29FA-EA36-6256993A5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6765" y="3506787"/>
            <a:ext cx="945944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defTabSz="685776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16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ROI =</a:t>
            </a:r>
          </a:p>
        </p:txBody>
      </p:sp>
      <p:sp>
        <p:nvSpPr>
          <p:cNvPr id="7" name="Line 14">
            <a:extLst>
              <a:ext uri="{FF2B5EF4-FFF2-40B4-BE49-F238E27FC236}">
                <a16:creationId xmlns:a16="http://schemas.microsoft.com/office/drawing/2014/main" id="{39BB5796-DDCC-DE89-9DF7-BAEB1C31160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6090" y="3700708"/>
            <a:ext cx="356688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defTabSz="685776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8" name="Text Box 16">
            <a:extLst>
              <a:ext uri="{FF2B5EF4-FFF2-40B4-BE49-F238E27FC236}">
                <a16:creationId xmlns:a16="http://schemas.microsoft.com/office/drawing/2014/main" id="{2ACCBDD3-2108-1EB8-0023-8AA2E4A6FE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2821" y="3461459"/>
            <a:ext cx="1815869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defTabSz="685776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16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x 100 =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ED89F5-ED62-11A3-EC08-366D76572C95}"/>
              </a:ext>
            </a:extLst>
          </p:cNvPr>
          <p:cNvSpPr/>
          <p:nvPr/>
        </p:nvSpPr>
        <p:spPr>
          <a:xfrm>
            <a:off x="419100" y="1249110"/>
            <a:ext cx="765731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US" sz="21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Reduce Safety Incidents (1st year) = $750,000</a:t>
            </a:r>
          </a:p>
          <a:p>
            <a:pPr defTabSz="685800">
              <a:defRPr/>
            </a:pPr>
            <a:r>
              <a:rPr lang="en-US" sz="21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 Cost (25 participants) = $425,000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2F963D-6B0C-EEC8-2888-34B58F5EE7BA}"/>
              </a:ext>
            </a:extLst>
          </p:cNvPr>
          <p:cNvSpPr txBox="1"/>
          <p:nvPr/>
        </p:nvSpPr>
        <p:spPr>
          <a:xfrm>
            <a:off x="5840678" y="2322548"/>
            <a:ext cx="4736726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6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= 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4EDA126-BB93-E0E4-57CC-6835A020BC56}"/>
              </a:ext>
            </a:extLst>
          </p:cNvPr>
          <p:cNvSpPr txBox="1">
            <a:spLocks/>
          </p:cNvSpPr>
          <p:nvPr/>
        </p:nvSpPr>
        <p:spPr>
          <a:xfrm>
            <a:off x="419100" y="438062"/>
            <a:ext cx="6724500" cy="7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Dosis"/>
              </a:rPr>
              <a:t>Try it!</a:t>
            </a:r>
          </a:p>
        </p:txBody>
      </p:sp>
      <p:pic>
        <p:nvPicPr>
          <p:cNvPr id="17" name="Google Shape;1474;p227">
            <a:extLst>
              <a:ext uri="{FF2B5EF4-FFF2-40B4-BE49-F238E27FC236}">
                <a16:creationId xmlns:a16="http://schemas.microsoft.com/office/drawing/2014/main" id="{5388C594-BCE1-CC2C-54F1-7F8F6182D843}"/>
              </a:ext>
            </a:extLst>
          </p:cNvPr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43600" y="3365844"/>
            <a:ext cx="1892366" cy="13395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307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2">
            <a:extLst>
              <a:ext uri="{FF2B5EF4-FFF2-40B4-BE49-F238E27FC236}">
                <a16:creationId xmlns:a16="http://schemas.microsoft.com/office/drawing/2014/main" id="{4DC81235-7E13-964D-DAC3-905EC7CAEC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6765" y="2343251"/>
            <a:ext cx="1288809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defTabSz="685776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16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BCR =</a:t>
            </a:r>
          </a:p>
        </p:txBody>
      </p:sp>
      <p:sp>
        <p:nvSpPr>
          <p:cNvPr id="5" name="Line 15">
            <a:extLst>
              <a:ext uri="{FF2B5EF4-FFF2-40B4-BE49-F238E27FC236}">
                <a16:creationId xmlns:a16="http://schemas.microsoft.com/office/drawing/2014/main" id="{58A8F251-C016-C58C-0EAD-BB67D91B9250}"/>
              </a:ext>
            </a:extLst>
          </p:cNvPr>
          <p:cNvSpPr>
            <a:spLocks noChangeShapeType="1"/>
          </p:cNvSpPr>
          <p:nvPr/>
        </p:nvSpPr>
        <p:spPr bwMode="auto">
          <a:xfrm>
            <a:off x="2676261" y="2555617"/>
            <a:ext cx="3142996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defTabSz="685776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6" name="Text Box 13">
            <a:extLst>
              <a:ext uri="{FF2B5EF4-FFF2-40B4-BE49-F238E27FC236}">
                <a16:creationId xmlns:a16="http://schemas.microsoft.com/office/drawing/2014/main" id="{A0703248-EEC2-29FA-EA36-6256993A5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2587" y="3460661"/>
            <a:ext cx="945944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defTabSz="685776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16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ROI =</a:t>
            </a:r>
          </a:p>
        </p:txBody>
      </p:sp>
      <p:sp>
        <p:nvSpPr>
          <p:cNvPr id="7" name="Line 14">
            <a:extLst>
              <a:ext uri="{FF2B5EF4-FFF2-40B4-BE49-F238E27FC236}">
                <a16:creationId xmlns:a16="http://schemas.microsoft.com/office/drawing/2014/main" id="{39BB5796-DDCC-DE89-9DF7-BAEB1C311609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1758" y="3700708"/>
            <a:ext cx="356688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defTabSz="685776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8" name="Text Box 16">
            <a:extLst>
              <a:ext uri="{FF2B5EF4-FFF2-40B4-BE49-F238E27FC236}">
                <a16:creationId xmlns:a16="http://schemas.microsoft.com/office/drawing/2014/main" id="{2ACCBDD3-2108-1EB8-0023-8AA2E4A6FE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8643" y="3415333"/>
            <a:ext cx="1815869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defTabSz="685776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16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x 100 =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ED89F5-ED62-11A3-EC08-366D76572C95}"/>
              </a:ext>
            </a:extLst>
          </p:cNvPr>
          <p:cNvSpPr/>
          <p:nvPr/>
        </p:nvSpPr>
        <p:spPr>
          <a:xfrm>
            <a:off x="419100" y="1249110"/>
            <a:ext cx="765731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US" sz="21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Reduce Safety Incidents (1st year) = $750,000</a:t>
            </a:r>
          </a:p>
          <a:p>
            <a:pPr defTabSz="685800">
              <a:defRPr/>
            </a:pPr>
            <a:r>
              <a:rPr lang="en-US" sz="21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 Cost (25 participants) = $425,000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2F963D-6B0C-EEC8-2888-34B58F5EE7BA}"/>
              </a:ext>
            </a:extLst>
          </p:cNvPr>
          <p:cNvSpPr txBox="1"/>
          <p:nvPr/>
        </p:nvSpPr>
        <p:spPr>
          <a:xfrm>
            <a:off x="5840678" y="2322548"/>
            <a:ext cx="4736726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6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= </a:t>
            </a:r>
          </a:p>
        </p:txBody>
      </p:sp>
      <p:pic>
        <p:nvPicPr>
          <p:cNvPr id="3" name="Google Shape;1474;p227">
            <a:extLst>
              <a:ext uri="{FF2B5EF4-FFF2-40B4-BE49-F238E27FC236}">
                <a16:creationId xmlns:a16="http://schemas.microsoft.com/office/drawing/2014/main" id="{531F81BD-B07B-C3DE-8445-FCCD337BEFDA}"/>
              </a:ext>
            </a:extLst>
          </p:cNvPr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43600" y="3365844"/>
            <a:ext cx="1892366" cy="133959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4EDA126-BB93-E0E4-57CC-6835A020BC56}"/>
              </a:ext>
            </a:extLst>
          </p:cNvPr>
          <p:cNvSpPr txBox="1">
            <a:spLocks/>
          </p:cNvSpPr>
          <p:nvPr/>
        </p:nvSpPr>
        <p:spPr>
          <a:xfrm>
            <a:off x="419100" y="438062"/>
            <a:ext cx="6724500" cy="7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Dosis"/>
              </a:rPr>
              <a:t>Try it!</a:t>
            </a:r>
          </a:p>
        </p:txBody>
      </p:sp>
      <p:sp>
        <p:nvSpPr>
          <p:cNvPr id="2" name="Text Box 7">
            <a:extLst>
              <a:ext uri="{FF2B5EF4-FFF2-40B4-BE49-F238E27FC236}">
                <a16:creationId xmlns:a16="http://schemas.microsoft.com/office/drawing/2014/main" id="{20FF1C3F-C2C2-28A3-01CD-2EA091118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6995" y="2049722"/>
            <a:ext cx="2228851" cy="99770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1260"/>
              </a:spcBef>
            </a:pPr>
            <a:r>
              <a:rPr lang="en-US" altLang="en-US" sz="2400" b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$750,000</a:t>
            </a:r>
          </a:p>
          <a:p>
            <a:pPr algn="ctr">
              <a:spcBef>
                <a:spcPts val="1260"/>
              </a:spcBef>
            </a:pPr>
            <a:r>
              <a:rPr lang="en-US" altLang="en-US" sz="2400" b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$425,000</a:t>
            </a: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608B4F26-B502-1B03-2F86-C829B9158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6356" y="3174172"/>
            <a:ext cx="3859060" cy="99770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1260"/>
              </a:spcBef>
            </a:pPr>
            <a:r>
              <a:rPr lang="en-US" altLang="en-US" sz="2400" b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$750,000 - $425,000</a:t>
            </a:r>
          </a:p>
          <a:p>
            <a:pPr algn="ctr">
              <a:spcBef>
                <a:spcPts val="1260"/>
              </a:spcBef>
            </a:pPr>
            <a:r>
              <a:rPr lang="en-US" altLang="en-US" sz="2400" b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$425,000</a:t>
            </a:r>
          </a:p>
        </p:txBody>
      </p:sp>
    </p:spTree>
    <p:extLst>
      <p:ext uri="{BB962C8B-B14F-4D97-AF65-F5344CB8AC3E}">
        <p14:creationId xmlns:p14="http://schemas.microsoft.com/office/powerpoint/2010/main" val="283026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8040EA3E-DB5A-4364-0925-A1EEC2898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4">
            <a:extLst>
              <a:ext uri="{FF2B5EF4-FFF2-40B4-BE49-F238E27FC236}">
                <a16:creationId xmlns:a16="http://schemas.microsoft.com/office/drawing/2014/main" id="{232AF459-E57F-AAF4-C812-61600B8874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ROI Target – Options</a:t>
            </a:r>
            <a:endParaRPr sz="3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5D8F4B-DA93-59E7-FEF9-DAD6AEA8DF1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19100" y="1200150"/>
            <a:ext cx="6083300" cy="2305050"/>
          </a:xfrm>
        </p:spPr>
        <p:txBody>
          <a:bodyPr numCol="1"/>
          <a:lstStyle/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Set the value as with other investments, e.g., 15%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Set slightly above other investments, e.g., 25%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Set at break even: 0%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Set at client expectations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E6ED3E7-6935-63CA-BF94-50BC60C3E377}"/>
              </a:ext>
            </a:extLst>
          </p:cNvPr>
          <p:cNvSpPr txBox="1">
            <a:spLocks/>
          </p:cNvSpPr>
          <p:nvPr/>
        </p:nvSpPr>
        <p:spPr>
          <a:xfrm>
            <a:off x="419101" y="3505199"/>
            <a:ext cx="8305800" cy="1038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ts val="2600"/>
              <a:buFont typeface="Roboto"/>
              <a:buChar char="▸"/>
              <a:defRPr sz="2600" b="0" i="0" u="none" strike="noStrike" cap="none">
                <a:solidFill>
                  <a:schemeClr val="dk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L="914400" marR="0" lvl="1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63500" indent="0" algn="ctr">
              <a:buSzPct val="100000"/>
              <a:buNone/>
            </a:pPr>
            <a:r>
              <a:rPr lang="en-US" sz="18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value would be appropriate in your organization?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0E1A40-7336-391F-F9E0-1FC2E04CAF77}"/>
              </a:ext>
            </a:extLst>
          </p:cNvPr>
          <p:cNvSpPr txBox="1"/>
          <p:nvPr/>
        </p:nvSpPr>
        <p:spPr>
          <a:xfrm>
            <a:off x="11960" y="4786184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7</a:t>
            </a:r>
          </a:p>
        </p:txBody>
      </p:sp>
    </p:spTree>
    <p:extLst>
      <p:ext uri="{BB962C8B-B14F-4D97-AF65-F5344CB8AC3E}">
        <p14:creationId xmlns:p14="http://schemas.microsoft.com/office/powerpoint/2010/main" val="659854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2BEBE-EB47-3A91-0CB2-FCB8368E9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Module 2:</a:t>
            </a:r>
            <a:br>
              <a:rPr lang="en-US" b="1" dirty="0"/>
            </a:br>
            <a:r>
              <a:rPr lang="en-US" b="1" dirty="0"/>
              <a:t>ROI Methodology</a:t>
            </a:r>
            <a:r>
              <a:rPr lang="en-US" b="1" baseline="30000" dirty="0"/>
              <a:t>®</a:t>
            </a:r>
            <a:r>
              <a:rPr lang="en-US" b="1" dirty="0"/>
              <a:t>  </a:t>
            </a:r>
          </a:p>
        </p:txBody>
      </p:sp>
      <p:sp>
        <p:nvSpPr>
          <p:cNvPr id="3" name="Google Shape;52;p6">
            <a:extLst>
              <a:ext uri="{FF2B5EF4-FFF2-40B4-BE49-F238E27FC236}">
                <a16:creationId xmlns:a16="http://schemas.microsoft.com/office/drawing/2014/main" id="{813677D4-1D3D-F385-AADF-C019546DF963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18</a:t>
            </a:fld>
            <a:endParaRPr lang="en" b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F1E536-56C7-50A9-D0BE-A20DE678A3AE}"/>
              </a:ext>
            </a:extLst>
          </p:cNvPr>
          <p:cNvSpPr txBox="1"/>
          <p:nvPr/>
        </p:nvSpPr>
        <p:spPr>
          <a:xfrm>
            <a:off x="11960" y="4786184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552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741241"/>
              </p:ext>
            </p:extLst>
          </p:nvPr>
        </p:nvGraphicFramePr>
        <p:xfrm>
          <a:off x="632880" y="1200150"/>
          <a:ext cx="8229600" cy="3550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197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98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6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1" i="0" kern="120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Level</a:t>
                      </a:r>
                    </a:p>
                  </a:txBody>
                  <a:tcPr marT="91440" marB="9144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1" i="0" kern="120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Measurement Focus</a:t>
                      </a:r>
                    </a:p>
                  </a:txBody>
                  <a:tcPr marT="91440" marB="9144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695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500" b="0" i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0. Input</a:t>
                      </a:r>
                    </a:p>
                  </a:txBody>
                  <a:tcPr marT="91440" marB="9144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Activities involved in the program</a:t>
                      </a:r>
                    </a:p>
                  </a:txBody>
                  <a:tcPr marT="91440" marB="9144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695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1. Reaction</a:t>
                      </a:r>
                    </a:p>
                  </a:txBody>
                  <a:tcPr marT="91440" marB="9144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Measures participant satisfaction with the program and captures planned action</a:t>
                      </a:r>
                    </a:p>
                  </a:txBody>
                  <a:tcPr marT="91440" marB="9144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2.</a:t>
                      </a:r>
                      <a:r>
                        <a:rPr lang="en-US" sz="1500" b="0" i="0" baseline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US" sz="1500" b="0" i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Learning</a:t>
                      </a:r>
                    </a:p>
                  </a:txBody>
                  <a:tcPr marT="91440" marB="9144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Measures changes in knowledge, skills, and attitudes</a:t>
                      </a:r>
                    </a:p>
                  </a:txBody>
                  <a:tcPr marT="91440" marB="9144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3. Application</a:t>
                      </a:r>
                    </a:p>
                  </a:txBody>
                  <a:tcPr marT="91440" marB="9144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Measures changes in on-the-job behavior</a:t>
                      </a:r>
                    </a:p>
                  </a:txBody>
                  <a:tcPr marT="91440" marB="9144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4. Business Impact</a:t>
                      </a:r>
                    </a:p>
                  </a:txBody>
                  <a:tcPr marT="91440" marB="9144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Measures changes in business impact measures</a:t>
                      </a:r>
                    </a:p>
                  </a:txBody>
                  <a:tcPr marT="91440" marB="9144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5. Return on Investment</a:t>
                      </a:r>
                    </a:p>
                  </a:txBody>
                  <a:tcPr marT="91440" marB="9144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Compares program benefits to the costs</a:t>
                      </a:r>
                    </a:p>
                  </a:txBody>
                  <a:tcPr marT="91440" marB="9144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Intangibles</a:t>
                      </a:r>
                    </a:p>
                  </a:txBody>
                  <a:tcPr marT="91440" marB="9144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Impact data not converted to money</a:t>
                      </a:r>
                    </a:p>
                  </a:txBody>
                  <a:tcPr marT="91440" marB="9144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0740" name="Title 3"/>
          <p:cNvSpPr>
            <a:spLocks noGrp="1"/>
          </p:cNvSpPr>
          <p:nvPr>
            <p:ph type="title"/>
          </p:nvPr>
        </p:nvSpPr>
        <p:spPr>
          <a:xfrm>
            <a:off x="419100" y="285749"/>
            <a:ext cx="8229600" cy="673247"/>
          </a:xfrm>
        </p:spPr>
        <p:txBody>
          <a:bodyPr/>
          <a:lstStyle/>
          <a:p>
            <a:r>
              <a:rPr lang="en-US" altLang="en-US" sz="3600" dirty="0"/>
              <a:t>Levels of Evaluation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32317EA-88FC-764A-A8D2-DB42BB17B37E}"/>
              </a:ext>
            </a:extLst>
          </p:cNvPr>
          <p:cNvGrpSpPr/>
          <p:nvPr/>
        </p:nvGrpSpPr>
        <p:grpSpPr>
          <a:xfrm>
            <a:off x="281520" y="3514494"/>
            <a:ext cx="264013" cy="852613"/>
            <a:chOff x="1301849" y="3476065"/>
            <a:chExt cx="298351" cy="1014827"/>
          </a:xfrm>
          <a:effectLst/>
        </p:grpSpPr>
        <p:cxnSp>
          <p:nvCxnSpPr>
            <p:cNvPr id="10" name="Straight Connector 9"/>
            <p:cNvCxnSpPr>
              <a:cxnSpLocks noChangeShapeType="1"/>
            </p:cNvCxnSpPr>
            <p:nvPr/>
          </p:nvCxnSpPr>
          <p:spPr bwMode="auto">
            <a:xfrm flipH="1">
              <a:off x="1301849" y="3476065"/>
              <a:ext cx="285750" cy="0"/>
            </a:xfrm>
            <a:prstGeom prst="line">
              <a:avLst/>
            </a:prstGeom>
            <a:ln w="38100">
              <a:solidFill>
                <a:srgbClr val="820E2E"/>
              </a:solidFill>
              <a:prstDash val="solid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cxnSpLocks noChangeShapeType="1"/>
            </p:cNvCxnSpPr>
            <p:nvPr/>
          </p:nvCxnSpPr>
          <p:spPr bwMode="auto">
            <a:xfrm>
              <a:off x="1301849" y="3476783"/>
              <a:ext cx="4684" cy="1014109"/>
            </a:xfrm>
            <a:prstGeom prst="line">
              <a:avLst/>
            </a:prstGeom>
            <a:ln w="38100">
              <a:solidFill>
                <a:srgbClr val="820E2E"/>
              </a:solidFill>
              <a:prstDash val="solid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cxnSpLocks noChangeShapeType="1"/>
            </p:cNvCxnSpPr>
            <p:nvPr/>
          </p:nvCxnSpPr>
          <p:spPr bwMode="auto">
            <a:xfrm>
              <a:off x="1314450" y="4471564"/>
              <a:ext cx="285750" cy="0"/>
            </a:xfrm>
            <a:prstGeom prst="straightConnector1">
              <a:avLst/>
            </a:prstGeom>
            <a:ln w="38100">
              <a:solidFill>
                <a:srgbClr val="820E2E"/>
              </a:solidFill>
              <a:prstDash val="solid"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9EDDE52-BCB9-47E2-8D5D-4BF12A203995}"/>
              </a:ext>
            </a:extLst>
          </p:cNvPr>
          <p:cNvSpPr txBox="1"/>
          <p:nvPr/>
        </p:nvSpPr>
        <p:spPr>
          <a:xfrm>
            <a:off x="23113" y="4809513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9</a:t>
            </a:r>
          </a:p>
        </p:txBody>
      </p:sp>
      <p:sp>
        <p:nvSpPr>
          <p:cNvPr id="5" name="Google Shape;52;p6">
            <a:extLst>
              <a:ext uri="{FF2B5EF4-FFF2-40B4-BE49-F238E27FC236}">
                <a16:creationId xmlns:a16="http://schemas.microsoft.com/office/drawing/2014/main" id="{42F3286F-58F1-F178-AE71-0DA5E8CA87D2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19</a:t>
            </a:fld>
            <a:endParaRPr lang="en" b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4" name="Google Shape;1444;p4" descr="A picture containing book, indoor, table, text&#10;&#10;Description automatically generated"/>
          <p:cNvPicPr preferRelativeResize="0"/>
          <p:nvPr/>
        </p:nvPicPr>
        <p:blipFill rotWithShape="1">
          <a:blip r:embed="rId3" cstate="email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0" y="7"/>
            <a:ext cx="9144000" cy="5143493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4"/>
          <p:cNvSpPr txBox="1"/>
          <p:nvPr/>
        </p:nvSpPr>
        <p:spPr>
          <a:xfrm>
            <a:off x="336873" y="1164927"/>
            <a:ext cx="2481483" cy="748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rmAutofit fontScale="92500"/>
          </a:bodyPr>
          <a:lstStyle/>
          <a:p>
            <a:pPr defTabSz="685800">
              <a:lnSpc>
                <a:spcPct val="90000"/>
              </a:lnSpc>
              <a:spcAft>
                <a:spcPts val="450"/>
              </a:spcAft>
              <a:buClr>
                <a:prstClr val="black"/>
              </a:buClr>
              <a:buSzPts val="4400"/>
            </a:pPr>
            <a:r>
              <a:rPr lang="en-US" sz="4000" b="1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rPr>
              <a:t>Resources</a:t>
            </a:r>
            <a:endParaRPr sz="4000" b="1" dirty="0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Arial"/>
            </a:endParaRPr>
          </a:p>
        </p:txBody>
      </p:sp>
      <p:pic>
        <p:nvPicPr>
          <p:cNvPr id="1446" name="Google Shape;1446;p4"/>
          <p:cNvPicPr preferRelativeResize="0"/>
          <p:nvPr/>
        </p:nvPicPr>
        <p:blipFill>
          <a:blip r:embed="rId4"/>
          <a:srcRect/>
          <a:stretch/>
        </p:blipFill>
        <p:spPr>
          <a:xfrm>
            <a:off x="3399250" y="2165886"/>
            <a:ext cx="1411806" cy="1952693"/>
          </a:xfrm>
          <a:prstGeom prst="rect">
            <a:avLst/>
          </a:prstGeom>
          <a:noFill/>
          <a:ln w="127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1449" name="Google Shape;1449;p4"/>
          <p:cNvCxnSpPr/>
          <p:nvPr/>
        </p:nvCxnSpPr>
        <p:spPr>
          <a:xfrm>
            <a:off x="392201" y="1913603"/>
            <a:ext cx="3582489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451" name="Google Shape;1451;p4"/>
          <p:cNvPicPr preferRelativeResize="0"/>
          <p:nvPr/>
        </p:nvPicPr>
        <p:blipFill>
          <a:blip r:embed="rId5"/>
          <a:srcRect/>
          <a:stretch/>
        </p:blipFill>
        <p:spPr>
          <a:xfrm>
            <a:off x="4999984" y="2165886"/>
            <a:ext cx="1411806" cy="195269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2EC193-DA4B-2268-BAB1-AAD7578A37A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600717" y="2495477"/>
            <a:ext cx="2324597" cy="1299284"/>
          </a:xfrm>
          <a:prstGeom prst="rect">
            <a:avLst/>
          </a:prstGeom>
          <a:ln>
            <a:solidFill>
              <a:sysClr val="windowText" lastClr="000000">
                <a:lumMod val="50000"/>
                <a:lumOff val="50000"/>
              </a:sys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E2797A-886F-21E3-3D95-C7CC8D0D0D8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098" y="2165889"/>
            <a:ext cx="1278148" cy="195270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48" name="Google Shape;1448;p4" descr="Text&#10;&#10;Description automatically generated with medium confidence"/>
          <p:cNvPicPr preferRelativeResize="0"/>
          <p:nvPr/>
        </p:nvPicPr>
        <p:blipFill rotWithShape="1"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2174" y="2165886"/>
            <a:ext cx="1278148" cy="1952711"/>
          </a:xfrm>
          <a:prstGeom prst="rect">
            <a:avLst/>
          </a:prstGeom>
          <a:noFill/>
          <a:ln w="127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50638-5F02-ECC5-6167-25D1F8EEE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7C90ED2-D9F0-166C-F127-F3A79B749A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472" y="336739"/>
            <a:ext cx="8330012" cy="58728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636363">
                    <a:lumMod val="50000"/>
                  </a:srgbClr>
                </a:solidFill>
                <a:effectLst/>
                <a:uLnTx/>
                <a:uFillTx/>
                <a:latin typeface="Roboto Light"/>
                <a:ea typeface="+mj-ea"/>
                <a:cs typeface="Roboto Light"/>
              </a:rPr>
              <a:t>The Value Chain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60078D62-62B8-E8CB-4AF2-BC5D411FF855}"/>
              </a:ext>
            </a:extLst>
          </p:cNvPr>
          <p:cNvSpPr txBox="1">
            <a:spLocks/>
          </p:cNvSpPr>
          <p:nvPr/>
        </p:nvSpPr>
        <p:spPr>
          <a:xfrm>
            <a:off x="7081199" y="48696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20</a:t>
            </a:fld>
            <a:endParaRPr lang="en-US" sz="900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2E14AB-71C2-BB38-BAAC-68947F1BED5F}"/>
              </a:ext>
            </a:extLst>
          </p:cNvPr>
          <p:cNvSpPr txBox="1"/>
          <p:nvPr/>
        </p:nvSpPr>
        <p:spPr>
          <a:xfrm>
            <a:off x="234985" y="4595782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11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634726-0E0F-140F-9F5B-6ABA4266A7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37"/>
          <a:stretch/>
        </p:blipFill>
        <p:spPr>
          <a:xfrm>
            <a:off x="1368873" y="920518"/>
            <a:ext cx="6406254" cy="388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6875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E11E7185-F55C-5046-A549-B040149DE45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77" b="-2967"/>
          <a:stretch/>
        </p:blipFill>
        <p:spPr>
          <a:xfrm>
            <a:off x="4348555" y="979763"/>
            <a:ext cx="4517787" cy="3678863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3332AB7A-F1B3-4E1D-9D9B-7D0AD15C3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285750"/>
            <a:ext cx="8229600" cy="541074"/>
          </a:xfrm>
        </p:spPr>
        <p:txBody>
          <a:bodyPr/>
          <a:lstStyle/>
          <a:p>
            <a:r>
              <a:rPr lang="en-US" sz="3600" b="1" dirty="0"/>
              <a:t>ROI Methodology</a:t>
            </a:r>
            <a:r>
              <a:rPr lang="en-US" sz="3600" b="1" baseline="30000" dirty="0"/>
              <a:t>®</a:t>
            </a:r>
            <a:r>
              <a:rPr lang="en-US" sz="3600" b="1" dirty="0"/>
              <a:t> Process Model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8C0F7F05-36C1-1644-BE36-A374B94FC05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54" b="1054"/>
          <a:stretch/>
        </p:blipFill>
        <p:spPr>
          <a:xfrm>
            <a:off x="316085" y="1420715"/>
            <a:ext cx="4032470" cy="3114267"/>
          </a:xfrm>
          <a:prstGeom prst="rect">
            <a:avLst/>
          </a:prstGeom>
        </p:spPr>
      </p:pic>
      <p:sp>
        <p:nvSpPr>
          <p:cNvPr id="3" name="TextBox 1"/>
          <p:cNvSpPr txBox="1"/>
          <p:nvPr/>
        </p:nvSpPr>
        <p:spPr>
          <a:xfrm>
            <a:off x="6475858" y="4821290"/>
            <a:ext cx="26251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©2024 ROI Institute, Inc. All Rights Reserved.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E76182-E6B6-1295-2800-C89CCADFB9EA}"/>
              </a:ext>
            </a:extLst>
          </p:cNvPr>
          <p:cNvSpPr txBox="1"/>
          <p:nvPr/>
        </p:nvSpPr>
        <p:spPr>
          <a:xfrm>
            <a:off x="0" y="4808157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12-13</a:t>
            </a:r>
          </a:p>
        </p:txBody>
      </p:sp>
      <p:sp>
        <p:nvSpPr>
          <p:cNvPr id="4" name="Google Shape;52;p6">
            <a:extLst>
              <a:ext uri="{FF2B5EF4-FFF2-40B4-BE49-F238E27FC236}">
                <a16:creationId xmlns:a16="http://schemas.microsoft.com/office/drawing/2014/main" id="{AAB89922-6216-445A-6586-4BF6AA3D268E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21</a:t>
            </a:fld>
            <a:endParaRPr lang="en" b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79362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E7A8F-712E-466E-8BD2-99DB56000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Twelve Guiding Principles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CA537F-A62A-18A3-ECB0-0FCDA9C189E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19100" y="1200150"/>
            <a:ext cx="8557631" cy="3538538"/>
          </a:xfrm>
        </p:spPr>
        <p:txBody>
          <a:bodyPr>
            <a:noAutofit/>
          </a:bodyPr>
          <a:lstStyle/>
          <a:p>
            <a:pPr marL="381000" indent="-342900">
              <a:spcBef>
                <a:spcPts val="100"/>
              </a:spcBef>
              <a:spcAft>
                <a:spcPts val="10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400" dirty="0"/>
              <a:t>When conducting a higher-level evaluation, collect data at lower levels.</a:t>
            </a:r>
          </a:p>
          <a:p>
            <a:pPr marL="381000" indent="-342900">
              <a:spcBef>
                <a:spcPts val="100"/>
              </a:spcBef>
              <a:spcAft>
                <a:spcPts val="10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400" dirty="0"/>
              <a:t>When planning a higher-level evaluation, the previous level of evaluation is not required to be comprehensive.</a:t>
            </a:r>
          </a:p>
          <a:p>
            <a:pPr marL="381000" indent="-342900">
              <a:spcBef>
                <a:spcPts val="100"/>
              </a:spcBef>
              <a:spcAft>
                <a:spcPts val="10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400" dirty="0"/>
              <a:t>When collecting and analyzing data, use only the most credible sources.</a:t>
            </a:r>
          </a:p>
          <a:p>
            <a:pPr marL="381000" indent="-342900">
              <a:spcBef>
                <a:spcPts val="100"/>
              </a:spcBef>
              <a:spcAft>
                <a:spcPts val="10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400" dirty="0"/>
              <a:t>When analyzing data, select the most conservative alternatives for calculations.</a:t>
            </a:r>
          </a:p>
          <a:p>
            <a:pPr marL="381000" indent="-342900">
              <a:spcBef>
                <a:spcPts val="100"/>
              </a:spcBef>
              <a:spcAft>
                <a:spcPts val="10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400" dirty="0"/>
              <a:t>Use at least one method to isolate the effects of the program or project.</a:t>
            </a:r>
          </a:p>
          <a:p>
            <a:pPr marL="381000" indent="-342900">
              <a:spcBef>
                <a:spcPts val="100"/>
              </a:spcBef>
              <a:spcAft>
                <a:spcPts val="10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400" dirty="0"/>
              <a:t>If no improvement data are available for a population or from a specific source, assume that no improvement has occurred.</a:t>
            </a:r>
          </a:p>
          <a:p>
            <a:pPr marL="381000" indent="-342900">
              <a:spcBef>
                <a:spcPts val="100"/>
              </a:spcBef>
              <a:spcAft>
                <a:spcPts val="10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400" dirty="0"/>
              <a:t>Adjust estimates of improvements for the potential error of the estimates.</a:t>
            </a:r>
          </a:p>
          <a:p>
            <a:pPr marL="381000" indent="-342900">
              <a:spcBef>
                <a:spcPts val="100"/>
              </a:spcBef>
              <a:spcAft>
                <a:spcPts val="10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400" dirty="0"/>
              <a:t>Avoid use of extreme data items and unsupported claims when calculating ROI.</a:t>
            </a:r>
          </a:p>
          <a:p>
            <a:pPr marL="381000" indent="-342900">
              <a:spcBef>
                <a:spcPts val="100"/>
              </a:spcBef>
              <a:spcAft>
                <a:spcPts val="10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400" dirty="0"/>
              <a:t>Use only the first year of annual benefits in the ROI analysis of short-term solutions.</a:t>
            </a:r>
          </a:p>
          <a:p>
            <a:pPr marL="381000" indent="-342900">
              <a:spcBef>
                <a:spcPts val="100"/>
              </a:spcBef>
              <a:spcAft>
                <a:spcPts val="10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400" dirty="0"/>
              <a:t>Fully load all costs of the solution, project, or program when analyzing ROI.</a:t>
            </a:r>
          </a:p>
          <a:p>
            <a:pPr marL="381000" indent="-342900">
              <a:spcBef>
                <a:spcPts val="100"/>
              </a:spcBef>
              <a:spcAft>
                <a:spcPts val="10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400" dirty="0"/>
              <a:t>Define intangible measures as measures that are purposely not converted to monetary values.</a:t>
            </a:r>
          </a:p>
          <a:p>
            <a:pPr marL="381000" indent="-342900">
              <a:spcBef>
                <a:spcPts val="100"/>
              </a:spcBef>
              <a:spcAft>
                <a:spcPts val="100"/>
              </a:spcAft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n-US" sz="1400" dirty="0"/>
              <a:t>Communicate the results of the ROI Methodology to all key stakeholders.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156CBE-2A41-840B-F73A-4B84A81F2A72}"/>
              </a:ext>
            </a:extLst>
          </p:cNvPr>
          <p:cNvSpPr txBox="1"/>
          <p:nvPr/>
        </p:nvSpPr>
        <p:spPr>
          <a:xfrm>
            <a:off x="0" y="4808157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14-15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02933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9770687"/>
              </p:ext>
            </p:extLst>
          </p:nvPr>
        </p:nvGraphicFramePr>
        <p:xfrm>
          <a:off x="419100" y="1047750"/>
          <a:ext cx="8433537" cy="3448600"/>
        </p:xfrm>
        <a:graphic>
          <a:graphicData uri="http://schemas.openxmlformats.org/drawingml/2006/table">
            <a:tbl>
              <a:tblPr firstRow="1" firstCol="1" lastRow="1" lastCol="1" bandRow="1" bandCol="1">
                <a:effectLst/>
                <a:tableStyleId>{5C22544A-7EE6-4342-B048-85BDC9FD1C3A}</a:tableStyleId>
              </a:tblPr>
              <a:tblGrid>
                <a:gridCol w="501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3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2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4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43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2241">
                <a:tc>
                  <a:txBody>
                    <a:bodyPr/>
                    <a:lstStyle/>
                    <a:p>
                      <a:pPr marL="42545" marR="0" indent="-1270"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b="1" i="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Level</a:t>
                      </a:r>
                    </a:p>
                  </a:txBody>
                  <a:tcPr marL="46023" marR="46023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b="1" i="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Measurement Category</a:t>
                      </a:r>
                    </a:p>
                  </a:txBody>
                  <a:tcPr marL="46023" marR="46023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6985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25730" algn="l"/>
                        </a:tabLst>
                      </a:pPr>
                      <a:r>
                        <a:rPr lang="en-US" sz="1200" b="1" i="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Current Status </a:t>
                      </a:r>
                    </a:p>
                  </a:txBody>
                  <a:tcPr marL="46023" marR="46023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6985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b="1" i="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Recommended</a:t>
                      </a:r>
                    </a:p>
                  </a:txBody>
                  <a:tcPr marL="46023" marR="46023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6985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b="1" i="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Comments About            Status</a:t>
                      </a:r>
                    </a:p>
                  </a:txBody>
                  <a:tcPr marL="46023" marR="46023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1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-38100" algn="l"/>
                          <a:tab pos="295275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Inputs/Indicators: Measures the number of programs, participants, audience, costs, and efficiencies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0960" marR="0" indent="-6096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endParaRPr lang="en-US" sz="1500" b="0" i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100%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This is being </a:t>
                      </a:r>
                      <a:b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</a:b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accomplished now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1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1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-38100" algn="l"/>
                          <a:tab pos="295275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Reaction and Planned Action: Measures reaction to, and satisfaction with, the experience, contents, and value of program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381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endParaRPr lang="en-US" sz="1500" b="0" i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10795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100%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Need more focus on content and perceived value 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1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2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-38100" algn="l"/>
                          <a:tab pos="295275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Learning: Measures what participants learned in the program–information, knowledge, skills, and contacts (takeaways)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6985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endParaRPr lang="en-US" sz="1500" b="0" i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6985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80–90%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Must use simple </a:t>
                      </a:r>
                      <a:b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</a:b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learning measures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1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3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-38100" algn="l"/>
                          <a:tab pos="295275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Application: Measures progress after the program–the use of information, knowledge, skills, and contacts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4135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endParaRPr lang="en-US" sz="1500" b="0" i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30–40%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Need more follow-up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70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4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-38100" algn="l"/>
                          <a:tab pos="295275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Business Impact:</a:t>
                      </a:r>
                      <a:r>
                        <a:rPr lang="en-US" sz="1100" b="0" i="0" baseline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 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Measures changes in business impact variables such as output, quality, time, and costs linked to the program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6985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endParaRPr lang="en-US" sz="1500" b="0" i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6985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10–20%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This is the connection to business impact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1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5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-38100" algn="l"/>
                          <a:tab pos="295275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ROI: Compares the monetary benefits of the business impact measures to the costs of the program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6985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endParaRPr lang="en-US" sz="1500" b="0" i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6985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5–10%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The ultimate level </a:t>
                      </a:r>
                      <a:b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</a:b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of evaluation 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5A835E68-307B-4299-BDA2-FB3DE0BA7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1951"/>
            <a:ext cx="7886700" cy="609600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Value Chain</a:t>
            </a: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8C9D834B-B098-92D2-4F5A-8E71E4CE43CE}"/>
              </a:ext>
            </a:extLst>
          </p:cNvPr>
          <p:cNvSpPr txBox="1"/>
          <p:nvPr/>
        </p:nvSpPr>
        <p:spPr>
          <a:xfrm>
            <a:off x="419100" y="4578898"/>
            <a:ext cx="51757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*Recommended minimum percentage of programs evaluated at each level for the typical large organization.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3D2BD4-DDB4-F7A0-B2B7-7956F83FB29A}"/>
              </a:ext>
            </a:extLst>
          </p:cNvPr>
          <p:cNvSpPr txBox="1"/>
          <p:nvPr/>
        </p:nvSpPr>
        <p:spPr>
          <a:xfrm>
            <a:off x="135466" y="4876890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16</a:t>
            </a:r>
          </a:p>
        </p:txBody>
      </p:sp>
      <p:sp>
        <p:nvSpPr>
          <p:cNvPr id="3" name="Google Shape;52;p6">
            <a:extLst>
              <a:ext uri="{FF2B5EF4-FFF2-40B4-BE49-F238E27FC236}">
                <a16:creationId xmlns:a16="http://schemas.microsoft.com/office/drawing/2014/main" id="{4921FA96-3964-747C-471F-D2CDD41F23F9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/>
              <a:pPr/>
              <a:t>23</a:t>
            </a:fld>
            <a:endParaRPr lang="en" b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89065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19100" y="1047750"/>
          <a:ext cx="8433537" cy="3448600"/>
        </p:xfrm>
        <a:graphic>
          <a:graphicData uri="http://schemas.openxmlformats.org/drawingml/2006/table">
            <a:tbl>
              <a:tblPr firstRow="1" firstCol="1" lastRow="1" lastCol="1" bandRow="1" bandCol="1">
                <a:effectLst/>
                <a:tableStyleId>{5C22544A-7EE6-4342-B048-85BDC9FD1C3A}</a:tableStyleId>
              </a:tblPr>
              <a:tblGrid>
                <a:gridCol w="501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3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2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4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43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2241">
                <a:tc>
                  <a:txBody>
                    <a:bodyPr/>
                    <a:lstStyle/>
                    <a:p>
                      <a:pPr marL="42545" marR="0" indent="-1270"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b="1" i="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Level</a:t>
                      </a:r>
                    </a:p>
                  </a:txBody>
                  <a:tcPr marL="46023" marR="46023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b="1" i="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Measurement Category</a:t>
                      </a:r>
                    </a:p>
                  </a:txBody>
                  <a:tcPr marL="46023" marR="46023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6985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25730" algn="l"/>
                        </a:tabLst>
                      </a:pPr>
                      <a:r>
                        <a:rPr lang="en-US" sz="1200" b="1" i="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Current Status </a:t>
                      </a:r>
                    </a:p>
                  </a:txBody>
                  <a:tcPr marL="46023" marR="46023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6985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b="1" i="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Recommended</a:t>
                      </a:r>
                    </a:p>
                  </a:txBody>
                  <a:tcPr marL="46023" marR="46023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6985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b="1" i="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Comments About            Status</a:t>
                      </a:r>
                    </a:p>
                  </a:txBody>
                  <a:tcPr marL="46023" marR="46023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1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-38100" algn="l"/>
                          <a:tab pos="295275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Inputs/Indicators: Measures the number of programs, participants, audience, costs, and efficiencies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0960" marR="0" indent="-6096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endParaRPr lang="en-US" sz="1500" b="0" i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100%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This is being </a:t>
                      </a:r>
                      <a:b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</a:b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accomplished now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1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1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-38100" algn="l"/>
                          <a:tab pos="295275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Reaction and Planned Action: Measures reaction to, and satisfaction with, the experience, contents, and value of program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381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endParaRPr lang="en-US" sz="1500" b="0" i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10795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100%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Need more focus on content and perceived value 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1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2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-38100" algn="l"/>
                          <a:tab pos="295275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Learning: Measures what participants learned in the program–information, knowledge, skills, and contacts (takeaways)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6985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endParaRPr lang="en-US" sz="1500" b="0" i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6985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80–90%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Must use simple </a:t>
                      </a:r>
                      <a:b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</a:b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learning measures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1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3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-38100" algn="l"/>
                          <a:tab pos="295275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Application: Measures progress after the program–the use of information, knowledge, skills, and contacts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4135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endParaRPr lang="en-US" sz="1500" b="0" i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30–40%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Need more follow-up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70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4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-38100" algn="l"/>
                          <a:tab pos="295275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Business Impact:</a:t>
                      </a:r>
                      <a:r>
                        <a:rPr lang="en-US" sz="1100" b="0" i="0" baseline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 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Measures changes in business impact variables such as output, quality, time, and costs linked to the program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6985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endParaRPr lang="en-US" sz="1500" b="0" i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6985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10–20%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This is the connection to business impact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18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5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-38100" algn="l"/>
                          <a:tab pos="295275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ROI: Compares the monetary benefits of the business impact measures to the costs of the program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6985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endParaRPr lang="en-US" sz="1500" b="0" i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6985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5–10%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The ultimate level </a:t>
                      </a:r>
                      <a:b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</a:b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of evaluation 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1">
            <a:extLst>
              <a:ext uri="{FF2B5EF4-FFF2-40B4-BE49-F238E27FC236}">
                <a16:creationId xmlns:a16="http://schemas.microsoft.com/office/drawing/2014/main" id="{8C9D834B-B098-92D2-4F5A-8E71E4CE43CE}"/>
              </a:ext>
            </a:extLst>
          </p:cNvPr>
          <p:cNvSpPr txBox="1"/>
          <p:nvPr/>
        </p:nvSpPr>
        <p:spPr>
          <a:xfrm>
            <a:off x="419100" y="4578898"/>
            <a:ext cx="84335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*Recommended minimum percentage of programs evaluated at each level for the typical large organization compared to 2020 ROI Institute Benchmarking Study results..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3D2BD4-DDB4-F7A0-B2B7-7956F83FB29A}"/>
              </a:ext>
            </a:extLst>
          </p:cNvPr>
          <p:cNvSpPr txBox="1"/>
          <p:nvPr/>
        </p:nvSpPr>
        <p:spPr>
          <a:xfrm>
            <a:off x="135466" y="4876890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16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497523-92F6-D404-3207-F468BFF6D157}"/>
              </a:ext>
            </a:extLst>
          </p:cNvPr>
          <p:cNvSpPr txBox="1"/>
          <p:nvPr/>
        </p:nvSpPr>
        <p:spPr>
          <a:xfrm>
            <a:off x="6480298" y="526047"/>
            <a:ext cx="2670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What is your status?</a:t>
            </a:r>
          </a:p>
        </p:txBody>
      </p:sp>
      <p:pic>
        <p:nvPicPr>
          <p:cNvPr id="7" name="Graphic 6" descr="Arrow: Clockwise curve">
            <a:extLst>
              <a:ext uri="{FF2B5EF4-FFF2-40B4-BE49-F238E27FC236}">
                <a16:creationId xmlns:a16="http://schemas.microsoft.com/office/drawing/2014/main" id="{A70EC0BC-63A5-3EB2-62A1-A5E55BC7E5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4358281" flipH="1">
            <a:off x="5882904" y="286902"/>
            <a:ext cx="473593" cy="939611"/>
          </a:xfrm>
          <a:prstGeom prst="rect">
            <a:avLst/>
          </a:prstGeom>
        </p:spPr>
      </p:pic>
      <p:sp>
        <p:nvSpPr>
          <p:cNvPr id="4" name="Google Shape;52;p6">
            <a:extLst>
              <a:ext uri="{FF2B5EF4-FFF2-40B4-BE49-F238E27FC236}">
                <a16:creationId xmlns:a16="http://schemas.microsoft.com/office/drawing/2014/main" id="{2065E059-32B7-7F58-AB7D-596C1AEE72E1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/>
              <a:pPr/>
              <a:t>24</a:t>
            </a:fld>
            <a:endParaRPr lang="en" b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35914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833705"/>
              </p:ext>
            </p:extLst>
          </p:nvPr>
        </p:nvGraphicFramePr>
        <p:xfrm>
          <a:off x="419100" y="1047750"/>
          <a:ext cx="8433537" cy="3448601"/>
        </p:xfrm>
        <a:graphic>
          <a:graphicData uri="http://schemas.openxmlformats.org/drawingml/2006/table">
            <a:tbl>
              <a:tblPr firstRow="1" firstCol="1" lastRow="1" lastCol="1" bandRow="1" bandCol="1">
                <a:effectLst/>
                <a:tableStyleId>{5C22544A-7EE6-4342-B048-85BDC9FD1C3A}</a:tableStyleId>
              </a:tblPr>
              <a:tblGrid>
                <a:gridCol w="501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3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2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4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43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9515">
                <a:tc>
                  <a:txBody>
                    <a:bodyPr/>
                    <a:lstStyle/>
                    <a:p>
                      <a:pPr marL="42545" marR="0" indent="-1270"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b="1" i="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Level</a:t>
                      </a:r>
                    </a:p>
                  </a:txBody>
                  <a:tcPr marL="46023" marR="46023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b="1" i="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Measurement Category</a:t>
                      </a:r>
                    </a:p>
                  </a:txBody>
                  <a:tcPr marL="46023" marR="46023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6985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25730" algn="l"/>
                        </a:tabLst>
                      </a:pPr>
                      <a:r>
                        <a:rPr lang="en-US" sz="1200" b="1" i="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Current Status </a:t>
                      </a:r>
                    </a:p>
                  </a:txBody>
                  <a:tcPr marL="46023" marR="46023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6985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b="1" i="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Recommended</a:t>
                      </a:r>
                    </a:p>
                  </a:txBody>
                  <a:tcPr marL="46023" marR="46023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6985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b="1" i="0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2020 Benchmarks*</a:t>
                      </a:r>
                    </a:p>
                  </a:txBody>
                  <a:tcPr marL="46023" marR="46023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21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-38100" algn="l"/>
                          <a:tab pos="295275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Inputs/Indicators: Measures the number of programs, participants, audience, costs, and efficiencies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0960" marR="0" indent="-6096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endParaRPr lang="en-US" sz="1500" b="0" i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100%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100%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49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1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-38100" algn="l"/>
                          <a:tab pos="295275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Reaction and Planned Action: Measures reaction to, and satisfaction with, the experience, contents, and value of program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381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endParaRPr lang="en-US" sz="1500" b="0" i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10795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100%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80%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321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2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-38100" algn="l"/>
                          <a:tab pos="295275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Learning: Measures what participants learned in the program–information, knowledge, skills, and contacts (takeaways)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6985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endParaRPr lang="en-US" sz="1500" b="0" i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6985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80–90%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70%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321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3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-38100" algn="l"/>
                          <a:tab pos="295275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Application: Measures progress after the program–the use of information, knowledge, skills, and contacts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4135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endParaRPr lang="en-US" sz="1500" b="0" i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30–40%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49%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73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4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-38100" algn="l"/>
                          <a:tab pos="295275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Business Impact:</a:t>
                      </a:r>
                      <a:r>
                        <a:rPr lang="en-US" sz="1100" b="0" i="0" baseline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 </a:t>
                      </a: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Measures changes in business impact variables such as output, quality, time, and costs linked to the program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6985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endParaRPr lang="en-US" sz="1500" b="0" i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6985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10–20%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37%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321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5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-38100" algn="l"/>
                          <a:tab pos="295275" algn="l"/>
                        </a:tabLst>
                      </a:pPr>
                      <a:r>
                        <a:rPr lang="en-US" sz="11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ROI: Compares the monetary benefits of the business impact measures to the costs of the program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6985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endParaRPr lang="en-US" sz="1500" b="0" i="0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6985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5–10%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72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3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18%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1">
            <a:extLst>
              <a:ext uri="{FF2B5EF4-FFF2-40B4-BE49-F238E27FC236}">
                <a16:creationId xmlns:a16="http://schemas.microsoft.com/office/drawing/2014/main" id="{8C9D834B-B098-92D2-4F5A-8E71E4CE43CE}"/>
              </a:ext>
            </a:extLst>
          </p:cNvPr>
          <p:cNvSpPr txBox="1"/>
          <p:nvPr/>
        </p:nvSpPr>
        <p:spPr>
          <a:xfrm>
            <a:off x="419100" y="4578898"/>
            <a:ext cx="84335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*Recommended minimum percentage of programs evaluated at each level for the typical large organization compared to 2020 ROI Institute Benchmarking Study results..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3D2BD4-DDB4-F7A0-B2B7-7956F83FB29A}"/>
              </a:ext>
            </a:extLst>
          </p:cNvPr>
          <p:cNvSpPr txBox="1"/>
          <p:nvPr/>
        </p:nvSpPr>
        <p:spPr>
          <a:xfrm>
            <a:off x="135466" y="4876890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16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497523-92F6-D404-3207-F468BFF6D157}"/>
              </a:ext>
            </a:extLst>
          </p:cNvPr>
          <p:cNvSpPr txBox="1"/>
          <p:nvPr/>
        </p:nvSpPr>
        <p:spPr>
          <a:xfrm>
            <a:off x="6480298" y="526047"/>
            <a:ext cx="2670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What is your status?</a:t>
            </a:r>
          </a:p>
        </p:txBody>
      </p:sp>
      <p:pic>
        <p:nvPicPr>
          <p:cNvPr id="7" name="Graphic 6" descr="Arrow: Clockwise curve">
            <a:extLst>
              <a:ext uri="{FF2B5EF4-FFF2-40B4-BE49-F238E27FC236}">
                <a16:creationId xmlns:a16="http://schemas.microsoft.com/office/drawing/2014/main" id="{A70EC0BC-63A5-3EB2-62A1-A5E55BC7E5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4358281" flipH="1">
            <a:off x="5882904" y="286902"/>
            <a:ext cx="473593" cy="939611"/>
          </a:xfrm>
          <a:prstGeom prst="rect">
            <a:avLst/>
          </a:prstGeom>
        </p:spPr>
      </p:pic>
      <p:sp>
        <p:nvSpPr>
          <p:cNvPr id="4" name="Google Shape;52;p6">
            <a:extLst>
              <a:ext uri="{FF2B5EF4-FFF2-40B4-BE49-F238E27FC236}">
                <a16:creationId xmlns:a16="http://schemas.microsoft.com/office/drawing/2014/main" id="{BB532702-CE5B-DE30-FC18-69CCF489EEC2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/>
              <a:pPr/>
              <a:t>25</a:t>
            </a:fld>
            <a:endParaRPr lang="en" b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28974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1F73D-F836-8AD6-E60F-F2D34F83D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276075"/>
            <a:ext cx="6956534" cy="749100"/>
          </a:xfrm>
        </p:spPr>
        <p:txBody>
          <a:bodyPr/>
          <a:lstStyle/>
          <a:p>
            <a:r>
              <a:rPr lang="en-US" sz="2800" dirty="0"/>
              <a:t>Criteria for Level 4 and Level 5 Evaluations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57D4B19-5D21-ABAF-EB82-7DF3501B2D9F}"/>
              </a:ext>
            </a:extLst>
          </p:cNvPr>
          <p:cNvSpPr txBox="1">
            <a:spLocks/>
          </p:cNvSpPr>
          <p:nvPr/>
        </p:nvSpPr>
        <p:spPr>
          <a:xfrm>
            <a:off x="419100" y="1200150"/>
            <a:ext cx="8441121" cy="3350829"/>
          </a:xfrm>
          <a:prstGeom prst="rect">
            <a:avLst/>
          </a:prstGeom>
        </p:spPr>
        <p:txBody>
          <a:bodyPr numCol="1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8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Expected life cycle of the program</a:t>
            </a:r>
          </a:p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8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The importance of the program in meeting the organization’s goals</a:t>
            </a:r>
          </a:p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8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The connection of the program to strategic objectives</a:t>
            </a:r>
          </a:p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8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Cost of the program</a:t>
            </a:r>
          </a:p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8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Visibility of the program</a:t>
            </a:r>
          </a:p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8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The size of the target audience</a:t>
            </a:r>
          </a:p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8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Extent of management interest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884D04-0EC8-0D22-0297-D18FC4746CDA}"/>
              </a:ext>
            </a:extLst>
          </p:cNvPr>
          <p:cNvSpPr txBox="1"/>
          <p:nvPr/>
        </p:nvSpPr>
        <p:spPr>
          <a:xfrm>
            <a:off x="0" y="4834970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85711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3BFB9-0B7A-5136-1495-5E4D2FD2D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276075"/>
            <a:ext cx="7051548" cy="749100"/>
          </a:xfrm>
        </p:spPr>
        <p:txBody>
          <a:bodyPr/>
          <a:lstStyle/>
          <a:p>
            <a:r>
              <a:rPr lang="en-US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Payoff of the ROI Methodology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07D996E-BC81-4EBF-F97E-BE91BDDCD8ED}"/>
              </a:ext>
            </a:extLst>
          </p:cNvPr>
          <p:cNvSpPr txBox="1">
            <a:spLocks/>
          </p:cNvSpPr>
          <p:nvPr/>
        </p:nvSpPr>
        <p:spPr>
          <a:xfrm>
            <a:off x="419100" y="1200150"/>
            <a:ext cx="8441121" cy="3350829"/>
          </a:xfrm>
          <a:prstGeom prst="rect">
            <a:avLst/>
          </a:prstGeom>
        </p:spPr>
        <p:txBody>
          <a:bodyPr numCol="1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5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Justify/defend budgets.</a:t>
            </a:r>
          </a:p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5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Improve support for projects.</a:t>
            </a:r>
          </a:p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5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Enhance design and implementation processes.</a:t>
            </a:r>
          </a:p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5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Identify inefficient programs that need to be redesigned or eliminated.</a:t>
            </a:r>
          </a:p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5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Identify successful programs that can be implemented in other areas.</a:t>
            </a:r>
          </a:p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5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Align projects or programs to business needs.</a:t>
            </a:r>
          </a:p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5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Show contributions of selected programs.</a:t>
            </a:r>
          </a:p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5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Earn respect of senior management/administrators.</a:t>
            </a:r>
          </a:p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5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Build staff morale.</a:t>
            </a:r>
          </a:p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5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Earn a “seat at the table.”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C63125-05FB-DF7B-051A-8A334ED39BE0}"/>
              </a:ext>
            </a:extLst>
          </p:cNvPr>
          <p:cNvSpPr txBox="1"/>
          <p:nvPr/>
        </p:nvSpPr>
        <p:spPr>
          <a:xfrm>
            <a:off x="0" y="4843874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17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91013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4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8BDE8-6E20-1245-1BA8-9A6F3912B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b="1" dirty="0"/>
              <a:t>Module 3:</a:t>
            </a:r>
            <a:br>
              <a:rPr lang="en-US" b="1" dirty="0"/>
            </a:br>
            <a:r>
              <a:rPr lang="en-US" b="1" dirty="0"/>
              <a:t>Evaluation Planning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3856D8-7B5C-3D10-10A5-2F47238504A8}"/>
              </a:ext>
            </a:extLst>
          </p:cNvPr>
          <p:cNvSpPr txBox="1"/>
          <p:nvPr/>
        </p:nvSpPr>
        <p:spPr>
          <a:xfrm>
            <a:off x="84666" y="4758357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18</a:t>
            </a:r>
          </a:p>
        </p:txBody>
      </p:sp>
      <p:sp>
        <p:nvSpPr>
          <p:cNvPr id="4" name="Google Shape;52;p6">
            <a:extLst>
              <a:ext uri="{FF2B5EF4-FFF2-40B4-BE49-F238E27FC236}">
                <a16:creationId xmlns:a16="http://schemas.microsoft.com/office/drawing/2014/main" id="{BD70DBD4-ED30-384F-5F72-BC6FD3FCA4B9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28</a:t>
            </a:fld>
            <a:endParaRPr lang="en" b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48379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4" name="Google Shape;1574;p25"/>
          <p:cNvSpPr txBox="1"/>
          <p:nvPr/>
        </p:nvSpPr>
        <p:spPr>
          <a:xfrm>
            <a:off x="127290" y="4812229"/>
            <a:ext cx="7065442" cy="1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4" tIns="34272" rIns="68564" bIns="34272" anchor="t" anchorCtr="0">
            <a:spAutoFit/>
          </a:bodyPr>
          <a:lstStyle/>
          <a:p>
            <a:pPr marL="0" marR="0" lvl="0" indent="0" algn="l" defTabSz="685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Tx/>
              <a:buNone/>
              <a:tabLst/>
              <a:defRPr/>
            </a:pPr>
            <a:r>
              <a:rPr kumimoji="0" lang="en-US" sz="8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Calibri"/>
                <a:sym typeface="Calibri"/>
              </a:rPr>
              <a:t>©2024 ROI Institute Inc. All Rights Reserved.</a:t>
            </a:r>
            <a:endParaRPr kumimoji="0" lang="en-US" sz="8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CAAEC8B-EF6C-284E-B6F4-4BF21964710C}"/>
              </a:ext>
            </a:extLst>
          </p:cNvPr>
          <p:cNvGrpSpPr/>
          <p:nvPr/>
        </p:nvGrpSpPr>
        <p:grpSpPr>
          <a:xfrm>
            <a:off x="55286" y="1781925"/>
            <a:ext cx="8985466" cy="2461908"/>
            <a:chOff x="73714" y="2375900"/>
            <a:chExt cx="11980621" cy="3282544"/>
          </a:xfrm>
        </p:grpSpPr>
        <p:sp>
          <p:nvSpPr>
            <p:cNvPr id="53" name="Google Shape;1864;p37">
              <a:extLst>
                <a:ext uri="{FF2B5EF4-FFF2-40B4-BE49-F238E27FC236}">
                  <a16:creationId xmlns:a16="http://schemas.microsoft.com/office/drawing/2014/main" id="{1D08158E-3CD9-F847-9C62-C9E375E87E44}"/>
                </a:ext>
              </a:extLst>
            </p:cNvPr>
            <p:cNvSpPr/>
            <p:nvPr/>
          </p:nvSpPr>
          <p:spPr>
            <a:xfrm rot="10800000">
              <a:off x="9356818" y="2382109"/>
              <a:ext cx="2682483" cy="3276335"/>
            </a:xfrm>
            <a:prstGeom prst="roundRect">
              <a:avLst>
                <a:gd name="adj" fmla="val 12184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9" name="Google Shape;1529;p25"/>
            <p:cNvSpPr/>
            <p:nvPr/>
          </p:nvSpPr>
          <p:spPr>
            <a:xfrm rot="10800000">
              <a:off x="2920149" y="2376252"/>
              <a:ext cx="2646372" cy="3276335"/>
            </a:xfrm>
            <a:prstGeom prst="roundRect">
              <a:avLst>
                <a:gd name="adj" fmla="val 9278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530" name="Google Shape;1530;p25"/>
            <p:cNvCxnSpPr/>
            <p:nvPr/>
          </p:nvCxnSpPr>
          <p:spPr>
            <a:xfrm>
              <a:off x="3215790" y="4059602"/>
              <a:ext cx="215982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34" name="Google Shape;1534;p25"/>
            <p:cNvSpPr/>
            <p:nvPr/>
          </p:nvSpPr>
          <p:spPr>
            <a:xfrm rot="10800000">
              <a:off x="73714" y="2376252"/>
              <a:ext cx="2746281" cy="3276335"/>
            </a:xfrm>
            <a:prstGeom prst="roundRect">
              <a:avLst>
                <a:gd name="adj" fmla="val 10176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25"/>
            <p:cNvSpPr/>
            <p:nvPr/>
          </p:nvSpPr>
          <p:spPr>
            <a:xfrm rot="10800000">
              <a:off x="5645829" y="2375900"/>
              <a:ext cx="3685053" cy="3276335"/>
            </a:xfrm>
            <a:prstGeom prst="roundRect">
              <a:avLst>
                <a:gd name="adj" fmla="val 7470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25"/>
            <p:cNvSpPr/>
            <p:nvPr/>
          </p:nvSpPr>
          <p:spPr>
            <a:xfrm>
              <a:off x="6102754" y="2547061"/>
              <a:ext cx="2017007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ANALYZE DATA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25"/>
            <p:cNvSpPr/>
            <p:nvPr/>
          </p:nvSpPr>
          <p:spPr>
            <a:xfrm>
              <a:off x="9403788" y="2531617"/>
              <a:ext cx="2540969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OPTIMIZE RESULTS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25"/>
            <p:cNvSpPr/>
            <p:nvPr/>
          </p:nvSpPr>
          <p:spPr>
            <a:xfrm>
              <a:off x="8014728" y="4336283"/>
              <a:ext cx="1194655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5: ROI</a:t>
              </a: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25"/>
            <p:cNvSpPr/>
            <p:nvPr/>
          </p:nvSpPr>
          <p:spPr>
            <a:xfrm>
              <a:off x="3124837" y="3162203"/>
              <a:ext cx="1515940" cy="3692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1: REACTION AND PLANNED ACTION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25"/>
            <p:cNvSpPr/>
            <p:nvPr/>
          </p:nvSpPr>
          <p:spPr>
            <a:xfrm>
              <a:off x="4569589" y="3163129"/>
              <a:ext cx="1025761" cy="3744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3:</a:t>
              </a:r>
              <a:endParaRPr kumimoji="0" sz="7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33"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APPLICATION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25"/>
            <p:cNvSpPr/>
            <p:nvPr/>
          </p:nvSpPr>
          <p:spPr>
            <a:xfrm>
              <a:off x="3126510" y="4702311"/>
              <a:ext cx="1396887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2: LEARNING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25"/>
            <p:cNvSpPr/>
            <p:nvPr/>
          </p:nvSpPr>
          <p:spPr>
            <a:xfrm>
              <a:off x="4510379" y="4698479"/>
              <a:ext cx="1183544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4: IMPACT</a:t>
              </a:r>
              <a:endParaRPr kumimoji="0" sz="7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25"/>
            <p:cNvSpPr/>
            <p:nvPr/>
          </p:nvSpPr>
          <p:spPr>
            <a:xfrm>
              <a:off x="7847978" y="5413044"/>
              <a:ext cx="1638192" cy="2359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33"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INTANGIBLE BENEFITS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47" name="Google Shape;1547;p25"/>
            <p:cNvCxnSpPr/>
            <p:nvPr/>
          </p:nvCxnSpPr>
          <p:spPr>
            <a:xfrm>
              <a:off x="1088882" y="4042435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48" name="Google Shape;1548;p25"/>
            <p:cNvCxnSpPr/>
            <p:nvPr/>
          </p:nvCxnSpPr>
          <p:spPr>
            <a:xfrm>
              <a:off x="8558776" y="3370898"/>
              <a:ext cx="0" cy="274298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49" name="Google Shape;1549;p25"/>
            <p:cNvCxnSpPr/>
            <p:nvPr/>
          </p:nvCxnSpPr>
          <p:spPr>
            <a:xfrm rot="10800000" flipH="1">
              <a:off x="8790762" y="4053050"/>
              <a:ext cx="614135" cy="13104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0" name="Google Shape;1550;p25"/>
            <p:cNvCxnSpPr/>
            <p:nvPr/>
          </p:nvCxnSpPr>
          <p:spPr>
            <a:xfrm rot="10800000">
              <a:off x="9311737" y="4616254"/>
              <a:ext cx="0" cy="533356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1" name="Google Shape;1551;p25"/>
            <p:cNvCxnSpPr/>
            <p:nvPr/>
          </p:nvCxnSpPr>
          <p:spPr>
            <a:xfrm rot="10800000">
              <a:off x="8367216" y="5133813"/>
              <a:ext cx="947080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2" name="Google Shape;1552;p25"/>
            <p:cNvCxnSpPr/>
            <p:nvPr/>
          </p:nvCxnSpPr>
          <p:spPr>
            <a:xfrm>
              <a:off x="7804300" y="4044380"/>
              <a:ext cx="419673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3" name="Google Shape;1553;p25"/>
            <p:cNvCxnSpPr/>
            <p:nvPr/>
          </p:nvCxnSpPr>
          <p:spPr>
            <a:xfrm rot="10800000" flipH="1">
              <a:off x="7898457" y="4032250"/>
              <a:ext cx="20256" cy="1052278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4" name="Google Shape;1554;p25"/>
            <p:cNvCxnSpPr/>
            <p:nvPr/>
          </p:nvCxnSpPr>
          <p:spPr>
            <a:xfrm rot="10800000" flipH="1">
              <a:off x="7898457" y="5084528"/>
              <a:ext cx="231358" cy="1283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5" name="Google Shape;1555;p25"/>
            <p:cNvCxnSpPr/>
            <p:nvPr/>
          </p:nvCxnSpPr>
          <p:spPr>
            <a:xfrm>
              <a:off x="4362431" y="4026218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6" name="Google Shape;1556;p25"/>
            <p:cNvCxnSpPr/>
            <p:nvPr/>
          </p:nvCxnSpPr>
          <p:spPr>
            <a:xfrm>
              <a:off x="2256788" y="4042435"/>
              <a:ext cx="215982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7" name="Google Shape;1557;p25"/>
            <p:cNvCxnSpPr/>
            <p:nvPr/>
          </p:nvCxnSpPr>
          <p:spPr>
            <a:xfrm>
              <a:off x="5476690" y="4044367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8" name="Google Shape;1558;p25"/>
            <p:cNvCxnSpPr/>
            <p:nvPr/>
          </p:nvCxnSpPr>
          <p:spPr>
            <a:xfrm>
              <a:off x="6419190" y="4036970"/>
              <a:ext cx="274298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59" name="Google Shape;1559;p25"/>
            <p:cNvSpPr/>
            <p:nvPr/>
          </p:nvSpPr>
          <p:spPr>
            <a:xfrm>
              <a:off x="164317" y="3508047"/>
              <a:ext cx="929454" cy="1121192"/>
            </a:xfrm>
            <a:prstGeom prst="roundRect">
              <a:avLst>
                <a:gd name="adj" fmla="val 16667"/>
              </a:avLst>
            </a:prstGeom>
            <a:solidFill>
              <a:srgbClr val="840A2C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Start With Why</a:t>
              </a: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Align Programs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With the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Business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25"/>
            <p:cNvSpPr/>
            <p:nvPr/>
          </p:nvSpPr>
          <p:spPr>
            <a:xfrm>
              <a:off x="1264936" y="3530525"/>
              <a:ext cx="1056962" cy="1108363"/>
            </a:xfrm>
            <a:prstGeom prst="roundRect">
              <a:avLst>
                <a:gd name="adj" fmla="val 16667"/>
              </a:avLst>
            </a:prstGeom>
            <a:solidFill>
              <a:srgbClr val="840A2C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Feasible</a:t>
              </a:r>
              <a:r>
                <a:rPr kumimoji="0" lang="en-US" sz="788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Select the Right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Solution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25"/>
            <p:cNvSpPr/>
            <p:nvPr/>
          </p:nvSpPr>
          <p:spPr>
            <a:xfrm>
              <a:off x="3412528" y="3543912"/>
              <a:ext cx="949903" cy="1121192"/>
            </a:xfrm>
            <a:prstGeom prst="roundRect">
              <a:avLst>
                <a:gd name="adj" fmla="val 16667"/>
              </a:avLst>
            </a:prstGeom>
            <a:solidFill>
              <a:srgbClr val="89898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Matter: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Design for Input,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Reaction, and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Learning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25"/>
            <p:cNvSpPr/>
            <p:nvPr/>
          </p:nvSpPr>
          <p:spPr>
            <a:xfrm>
              <a:off x="5692624" y="3525017"/>
              <a:ext cx="856791" cy="1108362"/>
            </a:xfrm>
            <a:prstGeom prst="roundRect">
              <a:avLst>
                <a:gd name="adj" fmla="val 16667"/>
              </a:avLst>
            </a:prstGeom>
            <a:solidFill>
              <a:srgbClr val="840A2C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 Credible: </a:t>
              </a:r>
              <a:endParaRPr kumimoji="0" sz="788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Isolate the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Effects</a:t>
              </a:r>
              <a:b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of the</a:t>
              </a:r>
              <a:b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25"/>
            <p:cNvSpPr/>
            <p:nvPr/>
          </p:nvSpPr>
          <p:spPr>
            <a:xfrm>
              <a:off x="6688130" y="3508048"/>
              <a:ext cx="1169573" cy="1144331"/>
            </a:xfrm>
            <a:prstGeom prst="roundRect">
              <a:avLst>
                <a:gd name="adj" fmla="val 16667"/>
              </a:avLst>
            </a:prstGeom>
            <a:solidFill>
              <a:srgbClr val="840A2C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 Credible: 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Convert Data to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Monetary Value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25"/>
            <p:cNvSpPr/>
            <p:nvPr/>
          </p:nvSpPr>
          <p:spPr>
            <a:xfrm>
              <a:off x="7973600" y="2523853"/>
              <a:ext cx="1278916" cy="932425"/>
            </a:xfrm>
            <a:prstGeom prst="roundRect">
              <a:avLst>
                <a:gd name="adj" fmla="val 16667"/>
              </a:avLst>
            </a:prstGeom>
            <a:solidFill>
              <a:srgbClr val="840A2C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Capture Costs of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25"/>
            <p:cNvSpPr/>
            <p:nvPr/>
          </p:nvSpPr>
          <p:spPr>
            <a:xfrm>
              <a:off x="7983126" y="3611029"/>
              <a:ext cx="1269392" cy="712441"/>
            </a:xfrm>
            <a:prstGeom prst="roundRect">
              <a:avLst>
                <a:gd name="adj" fmla="val 16667"/>
              </a:avLst>
            </a:prstGeom>
            <a:solidFill>
              <a:srgbClr val="840A2C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Calculate ROI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25"/>
            <p:cNvSpPr/>
            <p:nvPr/>
          </p:nvSpPr>
          <p:spPr>
            <a:xfrm>
              <a:off x="7857704" y="4588378"/>
              <a:ext cx="1394814" cy="775322"/>
            </a:xfrm>
            <a:prstGeom prst="roundRect">
              <a:avLst>
                <a:gd name="adj" fmla="val 16667"/>
              </a:avLst>
            </a:prstGeom>
            <a:solidFill>
              <a:srgbClr val="840A2C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lang="en-US" sz="788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Identify Intangible Measures</a:t>
              </a: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25"/>
            <p:cNvSpPr/>
            <p:nvPr/>
          </p:nvSpPr>
          <p:spPr>
            <a:xfrm>
              <a:off x="9349740" y="3432821"/>
              <a:ext cx="1247674" cy="1193757"/>
            </a:xfrm>
            <a:prstGeom prst="ellipse">
              <a:avLst/>
            </a:prstGeom>
            <a:solidFill>
              <a:srgbClr val="89898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25"/>
            <p:cNvSpPr/>
            <p:nvPr/>
          </p:nvSpPr>
          <p:spPr>
            <a:xfrm>
              <a:off x="2472770" y="3544016"/>
              <a:ext cx="758418" cy="1108363"/>
            </a:xfrm>
            <a:prstGeom prst="roundRect">
              <a:avLst>
                <a:gd name="adj" fmla="val 16667"/>
              </a:avLst>
            </a:prstGeom>
            <a:solidFill>
              <a:srgbClr val="840A2C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Expect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Success</a:t>
              </a: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Plan for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25"/>
            <p:cNvSpPr/>
            <p:nvPr/>
          </p:nvSpPr>
          <p:spPr>
            <a:xfrm>
              <a:off x="4552576" y="3544870"/>
              <a:ext cx="949903" cy="1121192"/>
            </a:xfrm>
            <a:prstGeom prst="roundRect">
              <a:avLst>
                <a:gd name="adj" fmla="val 16667"/>
              </a:avLst>
            </a:prstGeom>
            <a:solidFill>
              <a:srgbClr val="89898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Stick: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Design for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Application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and Impact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70" name="Google Shape;1570;p25"/>
            <p:cNvCxnSpPr/>
            <p:nvPr/>
          </p:nvCxnSpPr>
          <p:spPr>
            <a:xfrm>
              <a:off x="10597413" y="4044367"/>
              <a:ext cx="173930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71" name="Google Shape;1571;p25"/>
            <p:cNvSpPr/>
            <p:nvPr/>
          </p:nvSpPr>
          <p:spPr>
            <a:xfrm>
              <a:off x="10754753" y="3358177"/>
              <a:ext cx="1284548" cy="1347375"/>
            </a:xfrm>
            <a:prstGeom prst="diamond">
              <a:avLst/>
            </a:prstGeom>
            <a:solidFill>
              <a:srgbClr val="898989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b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25"/>
            <p:cNvSpPr/>
            <p:nvPr/>
          </p:nvSpPr>
          <p:spPr>
            <a:xfrm>
              <a:off x="920297" y="3294273"/>
              <a:ext cx="1515940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0: INPUT</a:t>
              </a:r>
              <a:endParaRPr kumimoji="0" sz="675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25"/>
            <p:cNvSpPr txBox="1"/>
            <p:nvPr/>
          </p:nvSpPr>
          <p:spPr>
            <a:xfrm>
              <a:off x="10743603" y="3516924"/>
              <a:ext cx="1310732" cy="10340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65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Optimize 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65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Results: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Use Black Box 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Thinking to</a:t>
              </a: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b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</a:b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Increase </a:t>
              </a:r>
              <a:b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Funding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25"/>
            <p:cNvSpPr txBox="1"/>
            <p:nvPr/>
          </p:nvSpPr>
          <p:spPr>
            <a:xfrm>
              <a:off x="9300340" y="3666407"/>
              <a:ext cx="1353553" cy="738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Tell the Story: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111" charset="-128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Communicate 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 to Key 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Stakeholder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1914;p38">
              <a:extLst>
                <a:ext uri="{FF2B5EF4-FFF2-40B4-BE49-F238E27FC236}">
                  <a16:creationId xmlns:a16="http://schemas.microsoft.com/office/drawing/2014/main" id="{EE237759-6466-8E4A-AD95-D5617E2C59E0}"/>
                </a:ext>
              </a:extLst>
            </p:cNvPr>
            <p:cNvSpPr/>
            <p:nvPr/>
          </p:nvSpPr>
          <p:spPr>
            <a:xfrm>
              <a:off x="107313" y="2546839"/>
              <a:ext cx="2893845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PLAN THE EVALUATION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1915;p38">
              <a:extLst>
                <a:ext uri="{FF2B5EF4-FFF2-40B4-BE49-F238E27FC236}">
                  <a16:creationId xmlns:a16="http://schemas.microsoft.com/office/drawing/2014/main" id="{A20BA418-A330-5C4D-8E57-A594DC6F5540}"/>
                </a:ext>
              </a:extLst>
            </p:cNvPr>
            <p:cNvSpPr/>
            <p:nvPr/>
          </p:nvSpPr>
          <p:spPr>
            <a:xfrm>
              <a:off x="3001157" y="2525208"/>
              <a:ext cx="2658399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COLLECT DATA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14189DDA-F640-6B46-B0B1-DAC2A35ED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06269"/>
            <a:ext cx="8229600" cy="541074"/>
          </a:xfrm>
        </p:spPr>
        <p:txBody>
          <a:bodyPr/>
          <a:lstStyle/>
          <a:p>
            <a:r>
              <a:rPr lang="en-US" sz="3600" dirty="0"/>
              <a:t>The ROI Methodology Process Model</a:t>
            </a:r>
          </a:p>
        </p:txBody>
      </p:sp>
      <p:pic>
        <p:nvPicPr>
          <p:cNvPr id="50" name="Graphic 49" descr="Arrow: Clockwise curve">
            <a:extLst>
              <a:ext uri="{FF2B5EF4-FFF2-40B4-BE49-F238E27FC236}">
                <a16:creationId xmlns:a16="http://schemas.microsoft.com/office/drawing/2014/main" id="{60781EA1-30BB-E541-BB6A-9B1830E01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4358281" flipH="1">
            <a:off x="1236767" y="1104161"/>
            <a:ext cx="473593" cy="939611"/>
          </a:xfrm>
          <a:prstGeom prst="rect">
            <a:avLst/>
          </a:prstGeom>
        </p:spPr>
      </p:pic>
      <p:sp>
        <p:nvSpPr>
          <p:cNvPr id="4" name="Google Shape;52;p6">
            <a:extLst>
              <a:ext uri="{FF2B5EF4-FFF2-40B4-BE49-F238E27FC236}">
                <a16:creationId xmlns:a16="http://schemas.microsoft.com/office/drawing/2014/main" id="{8A5DB2EF-3728-1408-DFAD-F3E168983DE0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29</a:t>
            </a:fld>
            <a:endParaRPr lang="en" b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426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7269E-0F7E-9C16-AF6B-EAC562491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b="1" dirty="0"/>
              <a:t>Module 1:</a:t>
            </a:r>
            <a:br>
              <a:rPr lang="en-US" b="1" dirty="0"/>
            </a:br>
            <a:r>
              <a:rPr lang="en-US" b="1" dirty="0"/>
              <a:t>Introduction and Readiness to Learn</a:t>
            </a:r>
          </a:p>
        </p:txBody>
      </p:sp>
      <p:sp>
        <p:nvSpPr>
          <p:cNvPr id="3" name="Google Shape;52;p6">
            <a:extLst>
              <a:ext uri="{FF2B5EF4-FFF2-40B4-BE49-F238E27FC236}">
                <a16:creationId xmlns:a16="http://schemas.microsoft.com/office/drawing/2014/main" id="{3110290D-BE99-80C1-581F-29E592361E91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3</a:t>
            </a:fld>
            <a:endParaRPr lang="en" b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85D476-72D0-F16F-822D-3E098AAD4CBA}"/>
              </a:ext>
            </a:extLst>
          </p:cNvPr>
          <p:cNvSpPr txBox="1"/>
          <p:nvPr/>
        </p:nvSpPr>
        <p:spPr>
          <a:xfrm>
            <a:off x="11960" y="4786184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95913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722A2-7444-427A-7091-FB1EA3EAC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93776"/>
            <a:ext cx="7886700" cy="706374"/>
          </a:xfrm>
        </p:spPr>
        <p:txBody>
          <a:bodyPr>
            <a:noAutofit/>
          </a:bodyPr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Four Major Categories of Hard Data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2B41E6-F2E9-DDC9-3DAA-805676D86444}"/>
              </a:ext>
            </a:extLst>
          </p:cNvPr>
          <p:cNvSpPr txBox="1"/>
          <p:nvPr/>
        </p:nvSpPr>
        <p:spPr>
          <a:xfrm>
            <a:off x="135466" y="4876890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19</a:t>
            </a:r>
          </a:p>
        </p:txBody>
      </p:sp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697085CB-1374-F619-3481-B453181397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0119789"/>
              </p:ext>
            </p:extLst>
          </p:nvPr>
        </p:nvGraphicFramePr>
        <p:xfrm>
          <a:off x="1654944" y="1294975"/>
          <a:ext cx="5943600" cy="3282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Google Shape;52;p6">
            <a:extLst>
              <a:ext uri="{FF2B5EF4-FFF2-40B4-BE49-F238E27FC236}">
                <a16:creationId xmlns:a16="http://schemas.microsoft.com/office/drawing/2014/main" id="{C45DC243-255F-4C5B-8ED0-6D1BF69568C4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30</a:t>
            </a:fld>
            <a:endParaRPr lang="en" b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92383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3BFB9-0B7A-5136-1495-5E4D2FD2D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Characteristics of Hard Data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07D996E-BC81-4EBF-F97E-BE91BDDCD8ED}"/>
              </a:ext>
            </a:extLst>
          </p:cNvPr>
          <p:cNvSpPr txBox="1">
            <a:spLocks/>
          </p:cNvSpPr>
          <p:nvPr/>
        </p:nvSpPr>
        <p:spPr>
          <a:xfrm>
            <a:off x="419100" y="1147956"/>
            <a:ext cx="4152900" cy="3350829"/>
          </a:xfrm>
          <a:prstGeom prst="rect">
            <a:avLst/>
          </a:prstGeom>
        </p:spPr>
        <p:txBody>
          <a:bodyPr numCol="1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400">
              <a:lnSpc>
                <a:spcPct val="150000"/>
              </a:lnSpc>
              <a:buSzPct val="100000"/>
            </a:pPr>
            <a:r>
              <a:rPr lang="en-US" sz="1600" b="1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Hard data are:</a:t>
            </a:r>
          </a:p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6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Easy to measure and quantify</a:t>
            </a:r>
          </a:p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6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Relatively easy to assign monetary values</a:t>
            </a:r>
          </a:p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6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Objectively based</a:t>
            </a:r>
          </a:p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6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Common measures of organizational performance</a:t>
            </a:r>
          </a:p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6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Very credible with management</a:t>
            </a:r>
          </a:p>
          <a:p>
            <a:pPr defTabSz="91440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endParaRPr lang="en-US" sz="1600" kern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C63125-05FB-DF7B-051A-8A334ED39BE0}"/>
              </a:ext>
            </a:extLst>
          </p:cNvPr>
          <p:cNvSpPr txBox="1"/>
          <p:nvPr/>
        </p:nvSpPr>
        <p:spPr>
          <a:xfrm>
            <a:off x="0" y="4849692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19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06C6940-EB14-4E39-8D1F-BB59BFEBCCEA}"/>
              </a:ext>
            </a:extLst>
          </p:cNvPr>
          <p:cNvSpPr txBox="1">
            <a:spLocks/>
          </p:cNvSpPr>
          <p:nvPr/>
        </p:nvSpPr>
        <p:spPr>
          <a:xfrm>
            <a:off x="4667314" y="1200150"/>
            <a:ext cx="3939697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/>
              <a:defRPr sz="1500" b="0" i="0" kern="1200" baseline="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1pPr>
            <a:lvl2pPr marL="4572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2pPr>
            <a:lvl3pPr marL="6858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System Font Regular"/>
              <a:buChar char="–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1F7EB1"/>
              </a:buClr>
              <a:buFont typeface="Arial"/>
              <a:buChar char="–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Examples are:</a:t>
            </a:r>
          </a:p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Citizens vaccinated</a:t>
            </a:r>
          </a:p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Loans approved</a:t>
            </a:r>
          </a:p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Patients discharged</a:t>
            </a:r>
          </a:p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Length of stay</a:t>
            </a:r>
          </a:p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Repair time</a:t>
            </a:r>
          </a:p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Operating costs</a:t>
            </a:r>
          </a:p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Cost per day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64986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722A2-7444-427A-7091-FB1EA3EAC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Major Categories of Soft Data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2B41E6-F2E9-DDC9-3DAA-805676D86444}"/>
              </a:ext>
            </a:extLst>
          </p:cNvPr>
          <p:cNvSpPr txBox="1"/>
          <p:nvPr/>
        </p:nvSpPr>
        <p:spPr>
          <a:xfrm>
            <a:off x="135466" y="4876890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20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61B66F6-2CEB-CAEC-C7BA-C73182BD87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1740363"/>
              </p:ext>
            </p:extLst>
          </p:nvPr>
        </p:nvGraphicFramePr>
        <p:xfrm>
          <a:off x="1714315" y="1200150"/>
          <a:ext cx="5824855" cy="3415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Google Shape;52;p6">
            <a:extLst>
              <a:ext uri="{FF2B5EF4-FFF2-40B4-BE49-F238E27FC236}">
                <a16:creationId xmlns:a16="http://schemas.microsoft.com/office/drawing/2014/main" id="{DD9C81F1-914F-0799-4E04-4DB86906596E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32</a:t>
            </a:fld>
            <a:endParaRPr lang="en" b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38401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3BFB9-0B7A-5136-1495-5E4D2FD2D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Characteristics of Soft 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C63125-05FB-DF7B-051A-8A334ED39BE0}"/>
              </a:ext>
            </a:extLst>
          </p:cNvPr>
          <p:cNvSpPr txBox="1"/>
          <p:nvPr/>
        </p:nvSpPr>
        <p:spPr>
          <a:xfrm>
            <a:off x="0" y="4849692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20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156B92-262F-4605-5150-1C48CAFAC5C6}"/>
              </a:ext>
            </a:extLst>
          </p:cNvPr>
          <p:cNvSpPr txBox="1">
            <a:spLocks/>
          </p:cNvSpPr>
          <p:nvPr/>
        </p:nvSpPr>
        <p:spPr>
          <a:xfrm>
            <a:off x="414338" y="1384300"/>
            <a:ext cx="4056062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/>
              <a:defRPr sz="1500" b="0" i="0" kern="1200" baseline="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1pPr>
            <a:lvl2pPr marL="4572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2pPr>
            <a:lvl3pPr marL="6858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System Font Regular"/>
              <a:buChar char="–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1F7EB1"/>
              </a:buClr>
              <a:buFont typeface="Arial"/>
              <a:buChar char="–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Soft data are:</a:t>
            </a:r>
          </a:p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Difficult to measure and quantify directly</a:t>
            </a:r>
          </a:p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Difficult to assign dollar values</a:t>
            </a:r>
          </a:p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Subjectively based in many cases</a:t>
            </a:r>
          </a:p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Less credible as a performance measure</a:t>
            </a:r>
          </a:p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Usually behaviorally oriented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DA043D-0FA2-1F54-85A2-9BFD290FB4B2}"/>
              </a:ext>
            </a:extLst>
          </p:cNvPr>
          <p:cNvSpPr txBox="1">
            <a:spLocks/>
          </p:cNvSpPr>
          <p:nvPr/>
        </p:nvSpPr>
        <p:spPr>
          <a:xfrm>
            <a:off x="4588403" y="1384300"/>
            <a:ext cx="4056062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/>
              <a:defRPr sz="1500" b="0" i="0" kern="1200" baseline="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1pPr>
            <a:lvl2pPr marL="4572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2pPr>
            <a:lvl3pPr marL="6858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System Font Regular"/>
              <a:buChar char="–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1F7EB1"/>
              </a:buClr>
              <a:buFont typeface="Arial"/>
              <a:buChar char="–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Examples are:</a:t>
            </a:r>
          </a:p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Teamwork</a:t>
            </a:r>
          </a:p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Decisiveness</a:t>
            </a:r>
          </a:p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Grievances</a:t>
            </a:r>
          </a:p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Employee Engagement</a:t>
            </a:r>
          </a:p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New ideas</a:t>
            </a:r>
          </a:p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Trademarks</a:t>
            </a:r>
          </a:p>
          <a:p>
            <a:pPr marL="228600" marR="0" lvl="0" indent="-228600" algn="l" defTabSz="457200" rtl="0" eaLnBrk="1" fontAlgn="auto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Readiness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55817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CAAEC8B-EF6C-284E-B6F4-4BF21964710C}"/>
              </a:ext>
            </a:extLst>
          </p:cNvPr>
          <p:cNvGrpSpPr/>
          <p:nvPr/>
        </p:nvGrpSpPr>
        <p:grpSpPr>
          <a:xfrm>
            <a:off x="55286" y="1781925"/>
            <a:ext cx="8985466" cy="2461908"/>
            <a:chOff x="73714" y="2375900"/>
            <a:chExt cx="11980621" cy="3282544"/>
          </a:xfrm>
        </p:grpSpPr>
        <p:sp>
          <p:nvSpPr>
            <p:cNvPr id="53" name="Google Shape;1864;p37">
              <a:extLst>
                <a:ext uri="{FF2B5EF4-FFF2-40B4-BE49-F238E27FC236}">
                  <a16:creationId xmlns:a16="http://schemas.microsoft.com/office/drawing/2014/main" id="{1D08158E-3CD9-F847-9C62-C9E375E87E44}"/>
                </a:ext>
              </a:extLst>
            </p:cNvPr>
            <p:cNvSpPr/>
            <p:nvPr/>
          </p:nvSpPr>
          <p:spPr>
            <a:xfrm rot="10800000">
              <a:off x="9356818" y="2382109"/>
              <a:ext cx="2682483" cy="3276335"/>
            </a:xfrm>
            <a:prstGeom prst="roundRect">
              <a:avLst>
                <a:gd name="adj" fmla="val 12184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9" name="Google Shape;1529;p25"/>
            <p:cNvSpPr/>
            <p:nvPr/>
          </p:nvSpPr>
          <p:spPr>
            <a:xfrm rot="10800000">
              <a:off x="2920149" y="2376252"/>
              <a:ext cx="2646372" cy="3276335"/>
            </a:xfrm>
            <a:prstGeom prst="roundRect">
              <a:avLst>
                <a:gd name="adj" fmla="val 9278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530" name="Google Shape;1530;p25"/>
            <p:cNvCxnSpPr/>
            <p:nvPr/>
          </p:nvCxnSpPr>
          <p:spPr>
            <a:xfrm>
              <a:off x="3215790" y="4059602"/>
              <a:ext cx="215982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34" name="Google Shape;1534;p25"/>
            <p:cNvSpPr/>
            <p:nvPr/>
          </p:nvSpPr>
          <p:spPr>
            <a:xfrm rot="10800000">
              <a:off x="73714" y="2376252"/>
              <a:ext cx="2746281" cy="3276335"/>
            </a:xfrm>
            <a:prstGeom prst="roundRect">
              <a:avLst>
                <a:gd name="adj" fmla="val 10176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25"/>
            <p:cNvSpPr/>
            <p:nvPr/>
          </p:nvSpPr>
          <p:spPr>
            <a:xfrm rot="10800000">
              <a:off x="5645829" y="2375900"/>
              <a:ext cx="3685053" cy="3276335"/>
            </a:xfrm>
            <a:prstGeom prst="roundRect">
              <a:avLst>
                <a:gd name="adj" fmla="val 7470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25"/>
            <p:cNvSpPr/>
            <p:nvPr/>
          </p:nvSpPr>
          <p:spPr>
            <a:xfrm>
              <a:off x="6102754" y="2547061"/>
              <a:ext cx="2017007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ANALYZE DATA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25"/>
            <p:cNvSpPr/>
            <p:nvPr/>
          </p:nvSpPr>
          <p:spPr>
            <a:xfrm>
              <a:off x="9403788" y="2531617"/>
              <a:ext cx="2540969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OPTIMIZE RESULTS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25"/>
            <p:cNvSpPr/>
            <p:nvPr/>
          </p:nvSpPr>
          <p:spPr>
            <a:xfrm>
              <a:off x="8014728" y="4336283"/>
              <a:ext cx="1194655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5: ROI</a:t>
              </a: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25"/>
            <p:cNvSpPr/>
            <p:nvPr/>
          </p:nvSpPr>
          <p:spPr>
            <a:xfrm>
              <a:off x="3124837" y="3162203"/>
              <a:ext cx="1515940" cy="3692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1: REACTION AND PLANNED ACTION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25"/>
            <p:cNvSpPr/>
            <p:nvPr/>
          </p:nvSpPr>
          <p:spPr>
            <a:xfrm>
              <a:off x="4569589" y="3163129"/>
              <a:ext cx="1025761" cy="3744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3:</a:t>
              </a:r>
              <a:endParaRPr kumimoji="0" sz="7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33"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APPLICATION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25"/>
            <p:cNvSpPr/>
            <p:nvPr/>
          </p:nvSpPr>
          <p:spPr>
            <a:xfrm>
              <a:off x="3126510" y="4702311"/>
              <a:ext cx="1396887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2: LEARNING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25"/>
            <p:cNvSpPr/>
            <p:nvPr/>
          </p:nvSpPr>
          <p:spPr>
            <a:xfrm>
              <a:off x="4510379" y="4698479"/>
              <a:ext cx="1183544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4: IMPACT</a:t>
              </a:r>
              <a:endParaRPr kumimoji="0" sz="7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25"/>
            <p:cNvSpPr/>
            <p:nvPr/>
          </p:nvSpPr>
          <p:spPr>
            <a:xfrm>
              <a:off x="7847978" y="5413044"/>
              <a:ext cx="1638192" cy="2359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33"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INTANGIBLE BENEFITS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47" name="Google Shape;1547;p25"/>
            <p:cNvCxnSpPr/>
            <p:nvPr/>
          </p:nvCxnSpPr>
          <p:spPr>
            <a:xfrm>
              <a:off x="1088882" y="4042435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48" name="Google Shape;1548;p25"/>
            <p:cNvCxnSpPr/>
            <p:nvPr/>
          </p:nvCxnSpPr>
          <p:spPr>
            <a:xfrm>
              <a:off x="8558776" y="3370898"/>
              <a:ext cx="0" cy="274298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49" name="Google Shape;1549;p25"/>
            <p:cNvCxnSpPr/>
            <p:nvPr/>
          </p:nvCxnSpPr>
          <p:spPr>
            <a:xfrm rot="10800000" flipH="1">
              <a:off x="8790762" y="4053050"/>
              <a:ext cx="614135" cy="13104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0" name="Google Shape;1550;p25"/>
            <p:cNvCxnSpPr/>
            <p:nvPr/>
          </p:nvCxnSpPr>
          <p:spPr>
            <a:xfrm rot="10800000">
              <a:off x="9311737" y="4616254"/>
              <a:ext cx="0" cy="533356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1" name="Google Shape;1551;p25"/>
            <p:cNvCxnSpPr/>
            <p:nvPr/>
          </p:nvCxnSpPr>
          <p:spPr>
            <a:xfrm rot="10800000">
              <a:off x="8367216" y="5133813"/>
              <a:ext cx="947080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2" name="Google Shape;1552;p25"/>
            <p:cNvCxnSpPr/>
            <p:nvPr/>
          </p:nvCxnSpPr>
          <p:spPr>
            <a:xfrm>
              <a:off x="7804300" y="4044380"/>
              <a:ext cx="419673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3" name="Google Shape;1553;p25"/>
            <p:cNvCxnSpPr/>
            <p:nvPr/>
          </p:nvCxnSpPr>
          <p:spPr>
            <a:xfrm rot="10800000" flipH="1">
              <a:off x="7898457" y="4032250"/>
              <a:ext cx="20256" cy="1052278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4" name="Google Shape;1554;p25"/>
            <p:cNvCxnSpPr/>
            <p:nvPr/>
          </p:nvCxnSpPr>
          <p:spPr>
            <a:xfrm rot="10800000" flipH="1">
              <a:off x="7898457" y="5084528"/>
              <a:ext cx="231358" cy="1283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5" name="Google Shape;1555;p25"/>
            <p:cNvCxnSpPr/>
            <p:nvPr/>
          </p:nvCxnSpPr>
          <p:spPr>
            <a:xfrm>
              <a:off x="4362431" y="4026218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6" name="Google Shape;1556;p25"/>
            <p:cNvCxnSpPr/>
            <p:nvPr/>
          </p:nvCxnSpPr>
          <p:spPr>
            <a:xfrm>
              <a:off x="2256788" y="4042435"/>
              <a:ext cx="215982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7" name="Google Shape;1557;p25"/>
            <p:cNvCxnSpPr/>
            <p:nvPr/>
          </p:nvCxnSpPr>
          <p:spPr>
            <a:xfrm>
              <a:off x="5476690" y="4044367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8" name="Google Shape;1558;p25"/>
            <p:cNvCxnSpPr/>
            <p:nvPr/>
          </p:nvCxnSpPr>
          <p:spPr>
            <a:xfrm>
              <a:off x="6419190" y="4036970"/>
              <a:ext cx="274298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59" name="Google Shape;1559;p25"/>
            <p:cNvSpPr/>
            <p:nvPr/>
          </p:nvSpPr>
          <p:spPr>
            <a:xfrm>
              <a:off x="164317" y="3508047"/>
              <a:ext cx="929454" cy="1121192"/>
            </a:xfrm>
            <a:prstGeom prst="roundRect">
              <a:avLst>
                <a:gd name="adj" fmla="val 16667"/>
              </a:avLst>
            </a:prstGeom>
            <a:solidFill>
              <a:srgbClr val="840A2C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Start With Why</a:t>
              </a: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Align Programs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With the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Business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25"/>
            <p:cNvSpPr/>
            <p:nvPr/>
          </p:nvSpPr>
          <p:spPr>
            <a:xfrm>
              <a:off x="1264936" y="3530525"/>
              <a:ext cx="1056962" cy="1108363"/>
            </a:xfrm>
            <a:prstGeom prst="roundRect">
              <a:avLst>
                <a:gd name="adj" fmla="val 16667"/>
              </a:avLst>
            </a:prstGeom>
            <a:solidFill>
              <a:srgbClr val="840A2C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Feasible</a:t>
              </a:r>
              <a:r>
                <a:rPr kumimoji="0" lang="en-US" sz="788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Select the Right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Solution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25"/>
            <p:cNvSpPr/>
            <p:nvPr/>
          </p:nvSpPr>
          <p:spPr>
            <a:xfrm>
              <a:off x="3412528" y="3543912"/>
              <a:ext cx="949903" cy="1121192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Matter: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Design for Input,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Reaction, and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Learning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25"/>
            <p:cNvSpPr/>
            <p:nvPr/>
          </p:nvSpPr>
          <p:spPr>
            <a:xfrm>
              <a:off x="5692624" y="3525017"/>
              <a:ext cx="856791" cy="110836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 Credible: </a:t>
              </a:r>
              <a:endParaRPr kumimoji="0" sz="788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Isolate the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Effects</a:t>
              </a:r>
              <a:b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of the</a:t>
              </a:r>
              <a:b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25"/>
            <p:cNvSpPr/>
            <p:nvPr/>
          </p:nvSpPr>
          <p:spPr>
            <a:xfrm>
              <a:off x="6688130" y="3508048"/>
              <a:ext cx="1169573" cy="1144331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 Credible: 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Convert Data to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Monetary Value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25"/>
            <p:cNvSpPr/>
            <p:nvPr/>
          </p:nvSpPr>
          <p:spPr>
            <a:xfrm>
              <a:off x="7973600" y="2523853"/>
              <a:ext cx="1278916" cy="932425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Capture Costs of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25"/>
            <p:cNvSpPr/>
            <p:nvPr/>
          </p:nvSpPr>
          <p:spPr>
            <a:xfrm>
              <a:off x="7983126" y="3611029"/>
              <a:ext cx="1269392" cy="712441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Calculate ROI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25"/>
            <p:cNvSpPr/>
            <p:nvPr/>
          </p:nvSpPr>
          <p:spPr>
            <a:xfrm>
              <a:off x="7857704" y="4588378"/>
              <a:ext cx="1394814" cy="77532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lang="en-US" sz="788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Identify Intangible Measures</a:t>
              </a: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25"/>
            <p:cNvSpPr/>
            <p:nvPr/>
          </p:nvSpPr>
          <p:spPr>
            <a:xfrm>
              <a:off x="9349740" y="3432821"/>
              <a:ext cx="1247674" cy="119375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25"/>
            <p:cNvSpPr/>
            <p:nvPr/>
          </p:nvSpPr>
          <p:spPr>
            <a:xfrm>
              <a:off x="2472770" y="3544016"/>
              <a:ext cx="758418" cy="1108363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Expect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Success</a:t>
              </a: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Plan for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25"/>
            <p:cNvSpPr/>
            <p:nvPr/>
          </p:nvSpPr>
          <p:spPr>
            <a:xfrm>
              <a:off x="4552576" y="3544870"/>
              <a:ext cx="949903" cy="1121192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Stick: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Design for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Application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and Impact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70" name="Google Shape;1570;p25"/>
            <p:cNvCxnSpPr/>
            <p:nvPr/>
          </p:nvCxnSpPr>
          <p:spPr>
            <a:xfrm>
              <a:off x="10597413" y="4044367"/>
              <a:ext cx="173930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71" name="Google Shape;1571;p25"/>
            <p:cNvSpPr/>
            <p:nvPr/>
          </p:nvSpPr>
          <p:spPr>
            <a:xfrm>
              <a:off x="10754753" y="3358177"/>
              <a:ext cx="1284548" cy="1347375"/>
            </a:xfrm>
            <a:prstGeom prst="diamond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b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25"/>
            <p:cNvSpPr/>
            <p:nvPr/>
          </p:nvSpPr>
          <p:spPr>
            <a:xfrm>
              <a:off x="920297" y="3294273"/>
              <a:ext cx="1515940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0: INPUT</a:t>
              </a:r>
              <a:endParaRPr kumimoji="0" sz="675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25"/>
            <p:cNvSpPr txBox="1"/>
            <p:nvPr/>
          </p:nvSpPr>
          <p:spPr>
            <a:xfrm>
              <a:off x="10743603" y="3516924"/>
              <a:ext cx="1310732" cy="10340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65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Optimize 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65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Results: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Use Black Box 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Thinking to</a:t>
              </a: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b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</a:b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Increase </a:t>
              </a:r>
              <a:b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Funding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25"/>
            <p:cNvSpPr txBox="1"/>
            <p:nvPr/>
          </p:nvSpPr>
          <p:spPr>
            <a:xfrm>
              <a:off x="9300340" y="3666407"/>
              <a:ext cx="1353553" cy="738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Tell the Story: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111" charset="-128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Communicate 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 to Key 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Stakeholder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1914;p38">
              <a:extLst>
                <a:ext uri="{FF2B5EF4-FFF2-40B4-BE49-F238E27FC236}">
                  <a16:creationId xmlns:a16="http://schemas.microsoft.com/office/drawing/2014/main" id="{EE237759-6466-8E4A-AD95-D5617E2C59E0}"/>
                </a:ext>
              </a:extLst>
            </p:cNvPr>
            <p:cNvSpPr/>
            <p:nvPr/>
          </p:nvSpPr>
          <p:spPr>
            <a:xfrm>
              <a:off x="107313" y="2546839"/>
              <a:ext cx="2893845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PLAN THE EVALUATION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1915;p38">
              <a:extLst>
                <a:ext uri="{FF2B5EF4-FFF2-40B4-BE49-F238E27FC236}">
                  <a16:creationId xmlns:a16="http://schemas.microsoft.com/office/drawing/2014/main" id="{A20BA418-A330-5C4D-8E57-A594DC6F5540}"/>
                </a:ext>
              </a:extLst>
            </p:cNvPr>
            <p:cNvSpPr/>
            <p:nvPr/>
          </p:nvSpPr>
          <p:spPr>
            <a:xfrm>
              <a:off x="3001157" y="2525208"/>
              <a:ext cx="2658399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COLLECT DATA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14189DDA-F640-6B46-B0B1-DAC2A35ED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805" y="285750"/>
            <a:ext cx="8229600" cy="541074"/>
          </a:xfrm>
        </p:spPr>
        <p:txBody>
          <a:bodyPr/>
          <a:lstStyle/>
          <a:p>
            <a:r>
              <a:rPr lang="en-US" sz="3600" dirty="0"/>
              <a:t>The ROI Methodology Process Model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0F2DF401-ECE1-0F48-3944-AD3A790890A1}"/>
              </a:ext>
            </a:extLst>
          </p:cNvPr>
          <p:cNvSpPr txBox="1">
            <a:spLocks/>
          </p:cNvSpPr>
          <p:nvPr/>
        </p:nvSpPr>
        <p:spPr>
          <a:xfrm>
            <a:off x="7081199" y="48696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34</a:t>
            </a:fld>
            <a:endParaRPr lang="en-US" sz="105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9985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47">
            <a:extLst>
              <a:ext uri="{FF2B5EF4-FFF2-40B4-BE49-F238E27FC236}">
                <a16:creationId xmlns:a16="http://schemas.microsoft.com/office/drawing/2014/main" id="{98E165BD-75DE-A349-ACFF-62828A826223}"/>
              </a:ext>
            </a:extLst>
          </p:cNvPr>
          <p:cNvGrpSpPr>
            <a:grpSpLocks/>
          </p:cNvGrpSpPr>
          <p:nvPr/>
        </p:nvGrpSpPr>
        <p:grpSpPr bwMode="auto">
          <a:xfrm>
            <a:off x="1073056" y="629843"/>
            <a:ext cx="6412802" cy="4125896"/>
            <a:chOff x="10175" y="839107"/>
            <a:chExt cx="8621047" cy="5591977"/>
          </a:xfrm>
        </p:grpSpPr>
        <p:sp>
          <p:nvSpPr>
            <p:cNvPr id="20494" name="Oval 3">
              <a:extLst>
                <a:ext uri="{FF2B5EF4-FFF2-40B4-BE49-F238E27FC236}">
                  <a16:creationId xmlns:a16="http://schemas.microsoft.com/office/drawing/2014/main" id="{1B2B61F8-E28F-F849-80EB-97EFDE1D5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0176" y="5625554"/>
              <a:ext cx="1998800" cy="80553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/>
              </a:pPr>
              <a:r>
                <a:rPr lang="en-US" altLang="en-US" sz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Program Process Initiative</a:t>
              </a:r>
            </a:p>
          </p:txBody>
        </p:sp>
        <p:sp>
          <p:nvSpPr>
            <p:cNvPr id="20495" name="Line 4">
              <a:extLst>
                <a:ext uri="{FF2B5EF4-FFF2-40B4-BE49-F238E27FC236}">
                  <a16:creationId xmlns:a16="http://schemas.microsoft.com/office/drawing/2014/main" id="{F8AA17EC-8BF2-4648-AFDD-17FFE2FCE9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8694" y="1360710"/>
              <a:ext cx="148584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496" name="Line 5">
              <a:extLst>
                <a:ext uri="{FF2B5EF4-FFF2-40B4-BE49-F238E27FC236}">
                  <a16:creationId xmlns:a16="http://schemas.microsoft.com/office/drawing/2014/main" id="{43952FD1-0BB4-B64F-9466-B0699D8EBC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42894" y="1360710"/>
              <a:ext cx="148584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497" name="Text Box 6">
              <a:extLst>
                <a:ext uri="{FF2B5EF4-FFF2-40B4-BE49-F238E27FC236}">
                  <a16:creationId xmlns:a16="http://schemas.microsoft.com/office/drawing/2014/main" id="{160EC2DA-13FB-2B45-AA79-228DEE6966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259" y="6078262"/>
              <a:ext cx="3051068" cy="276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Alignment and Forecasting</a:t>
              </a:r>
              <a:endParaRPr lang="en-US" altLang="en-US" sz="1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498" name="Text Box 7">
              <a:extLst>
                <a:ext uri="{FF2B5EF4-FFF2-40B4-BE49-F238E27FC236}">
                  <a16:creationId xmlns:a16="http://schemas.microsoft.com/office/drawing/2014/main" id="{AFADF891-2734-924C-BBCA-80C007E8DA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95112" y="6099849"/>
              <a:ext cx="2286000" cy="331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The ROI Process Model</a:t>
              </a:r>
              <a:endParaRPr lang="en-US" altLang="en-US" sz="1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00" name="Text Box 9">
              <a:extLst>
                <a:ext uri="{FF2B5EF4-FFF2-40B4-BE49-F238E27FC236}">
                  <a16:creationId xmlns:a16="http://schemas.microsoft.com/office/drawing/2014/main" id="{CC31D7A6-946C-9148-AE24-B9EF5CABA8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5801" y="3609642"/>
              <a:ext cx="1604589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Learning Needs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01" name="Text Box 10">
              <a:extLst>
                <a:ext uri="{FF2B5EF4-FFF2-40B4-BE49-F238E27FC236}">
                  <a16:creationId xmlns:a16="http://schemas.microsoft.com/office/drawing/2014/main" id="{70B780DD-B2F2-B143-A7BC-EAC090982D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6460" y="4603947"/>
              <a:ext cx="1782382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Preference Needs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02" name="Text Box 12">
              <a:extLst>
                <a:ext uri="{FF2B5EF4-FFF2-40B4-BE49-F238E27FC236}">
                  <a16:creationId xmlns:a16="http://schemas.microsoft.com/office/drawing/2014/main" id="{C33792CA-4D13-7E49-A54C-4F5CD2195F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59952" y="4603947"/>
              <a:ext cx="1028664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Reaction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03" name="Text Box 13">
              <a:extLst>
                <a:ext uri="{FF2B5EF4-FFF2-40B4-BE49-F238E27FC236}">
                  <a16:creationId xmlns:a16="http://schemas.microsoft.com/office/drawing/2014/main" id="{5AF095C8-C03C-DE40-B195-FCF9B8C82F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09825" y="3625516"/>
              <a:ext cx="1087081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Learning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04" name="Text Box 14">
              <a:extLst>
                <a:ext uri="{FF2B5EF4-FFF2-40B4-BE49-F238E27FC236}">
                  <a16:creationId xmlns:a16="http://schemas.microsoft.com/office/drawing/2014/main" id="{602F40E7-9B3B-1944-AD32-60D7960824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80479" y="2773425"/>
              <a:ext cx="1501723" cy="342864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Application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05" name="Text Box 15">
              <a:extLst>
                <a:ext uri="{FF2B5EF4-FFF2-40B4-BE49-F238E27FC236}">
                  <a16:creationId xmlns:a16="http://schemas.microsoft.com/office/drawing/2014/main" id="{8ADDF47B-9141-7B4A-956F-5720696F53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8616" y="1946118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Impact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06" name="Text Box 16">
              <a:extLst>
                <a:ext uri="{FF2B5EF4-FFF2-40B4-BE49-F238E27FC236}">
                  <a16:creationId xmlns:a16="http://schemas.microsoft.com/office/drawing/2014/main" id="{6E8B50F1-EF77-B842-92A0-862A7B8061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17208" y="1207056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ROI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07" name="Text Box 17">
              <a:extLst>
                <a:ext uri="{FF2B5EF4-FFF2-40B4-BE49-F238E27FC236}">
                  <a16:creationId xmlns:a16="http://schemas.microsoft.com/office/drawing/2014/main" id="{A1F2F947-5B6C-FD42-B618-8C1FA783A6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2157" y="4571446"/>
              <a:ext cx="1926814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Reaction Objectives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08" name="Text Box 18">
              <a:extLst>
                <a:ext uri="{FF2B5EF4-FFF2-40B4-BE49-F238E27FC236}">
                  <a16:creationId xmlns:a16="http://schemas.microsoft.com/office/drawing/2014/main" id="{56BC1812-5E44-654A-964A-DAD791897C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2157" y="3570568"/>
              <a:ext cx="1924618" cy="318102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Learning Objectives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09" name="Text Box 19">
              <a:extLst>
                <a:ext uri="{FF2B5EF4-FFF2-40B4-BE49-F238E27FC236}">
                  <a16:creationId xmlns:a16="http://schemas.microsoft.com/office/drawing/2014/main" id="{0D92099F-4AC1-A34C-8B02-5FBDCD86BC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4620" y="2730868"/>
              <a:ext cx="2128358" cy="302863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Application Objectives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10" name="Text Box 20">
              <a:extLst>
                <a:ext uri="{FF2B5EF4-FFF2-40B4-BE49-F238E27FC236}">
                  <a16:creationId xmlns:a16="http://schemas.microsoft.com/office/drawing/2014/main" id="{36BB031C-7155-5646-96E2-3A5DB88057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633" y="2769943"/>
              <a:ext cx="1917633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Performance Needs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11" name="Text Box 21">
              <a:extLst>
                <a:ext uri="{FF2B5EF4-FFF2-40B4-BE49-F238E27FC236}">
                  <a16:creationId xmlns:a16="http://schemas.microsoft.com/office/drawing/2014/main" id="{0B0637AB-9EF4-5E43-9B6E-9E54B2C3CF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5582" y="1909423"/>
              <a:ext cx="1812227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Impact Objectives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12" name="Text Box 22">
              <a:extLst>
                <a:ext uri="{FF2B5EF4-FFF2-40B4-BE49-F238E27FC236}">
                  <a16:creationId xmlns:a16="http://schemas.microsoft.com/office/drawing/2014/main" id="{6DDB57B0-F0AF-164A-9FC6-E6AD84335E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359" y="1946118"/>
              <a:ext cx="1562680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Business Needs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13" name="Text Box 23">
              <a:extLst>
                <a:ext uri="{FF2B5EF4-FFF2-40B4-BE49-F238E27FC236}">
                  <a16:creationId xmlns:a16="http://schemas.microsoft.com/office/drawing/2014/main" id="{5DAB46D5-6D6A-2D42-B713-8F5543FF26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75" y="1191183"/>
              <a:ext cx="1438224" cy="319371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Payoff Needs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14" name="Text Box 24">
              <a:extLst>
                <a:ext uri="{FF2B5EF4-FFF2-40B4-BE49-F238E27FC236}">
                  <a16:creationId xmlns:a16="http://schemas.microsoft.com/office/drawing/2014/main" id="{08E5C134-8214-6541-8080-48DD4CD8AB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7235" y="1207056"/>
              <a:ext cx="149214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2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ROI Objectives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15" name="Text Box 25">
              <a:extLst>
                <a:ext uri="{FF2B5EF4-FFF2-40B4-BE49-F238E27FC236}">
                  <a16:creationId xmlns:a16="http://schemas.microsoft.com/office/drawing/2014/main" id="{46FFC744-D423-6442-8458-DB4AADD6BB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2863" y="874020"/>
              <a:ext cx="1168359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End Here</a:t>
              </a:r>
              <a:endParaRPr lang="en-US" altLang="en-US" sz="1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16" name="Text Box 26">
              <a:extLst>
                <a:ext uri="{FF2B5EF4-FFF2-40B4-BE49-F238E27FC236}">
                  <a16:creationId xmlns:a16="http://schemas.microsoft.com/office/drawing/2014/main" id="{56D39A50-3739-3043-A10F-86750DF858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135" y="839107"/>
              <a:ext cx="1268051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Start Here</a:t>
              </a:r>
              <a:endParaRPr lang="en-US" altLang="en-US" sz="1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17" name="Text Box 27">
              <a:extLst>
                <a:ext uri="{FF2B5EF4-FFF2-40B4-BE49-F238E27FC236}">
                  <a16:creationId xmlns:a16="http://schemas.microsoft.com/office/drawing/2014/main" id="{B08901F2-CB51-9848-BD63-4ABBC65E42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10786" y="1191183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5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18" name="Text Box 28">
              <a:extLst>
                <a:ext uri="{FF2B5EF4-FFF2-40B4-BE49-F238E27FC236}">
                  <a16:creationId xmlns:a16="http://schemas.microsoft.com/office/drawing/2014/main" id="{FD204173-2C5B-5D4E-81B5-EEC61CD217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98704" y="1930245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5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19" name="Text Box 29">
              <a:extLst>
                <a:ext uri="{FF2B5EF4-FFF2-40B4-BE49-F238E27FC236}">
                  <a16:creationId xmlns:a16="http://schemas.microsoft.com/office/drawing/2014/main" id="{1B3E4150-CF58-A346-B7D8-E4AFC1B64D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74865" y="2744864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5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20" name="Text Box 30">
              <a:extLst>
                <a:ext uri="{FF2B5EF4-FFF2-40B4-BE49-F238E27FC236}">
                  <a16:creationId xmlns:a16="http://schemas.microsoft.com/office/drawing/2014/main" id="{D1EBE336-3A0E-C94C-83FA-AC9DE6BA85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11023" y="3566467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5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21" name="Line 31">
              <a:extLst>
                <a:ext uri="{FF2B5EF4-FFF2-40B4-BE49-F238E27FC236}">
                  <a16:creationId xmlns:a16="http://schemas.microsoft.com/office/drawing/2014/main" id="{65CA78DE-52B8-FC42-80C1-FBD6222C67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85342" y="2094057"/>
              <a:ext cx="116327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2" name="Line 32">
              <a:extLst>
                <a:ext uri="{FF2B5EF4-FFF2-40B4-BE49-F238E27FC236}">
                  <a16:creationId xmlns:a16="http://schemas.microsoft.com/office/drawing/2014/main" id="{55AB3418-1F6B-1647-A51E-6D13E61749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95112" y="2094057"/>
              <a:ext cx="11429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3" name="Line 33">
              <a:extLst>
                <a:ext uri="{FF2B5EF4-FFF2-40B4-BE49-F238E27FC236}">
                  <a16:creationId xmlns:a16="http://schemas.microsoft.com/office/drawing/2014/main" id="{E7ED0653-6718-AA44-ACC7-350746E052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13942" y="2924545"/>
              <a:ext cx="82121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4" name="Line 34">
              <a:extLst>
                <a:ext uri="{FF2B5EF4-FFF2-40B4-BE49-F238E27FC236}">
                  <a16:creationId xmlns:a16="http://schemas.microsoft.com/office/drawing/2014/main" id="{A42818B8-BD04-6345-968B-3C5542AAAC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59880" y="2915026"/>
              <a:ext cx="88706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5" name="Line 35">
              <a:extLst>
                <a:ext uri="{FF2B5EF4-FFF2-40B4-BE49-F238E27FC236}">
                  <a16:creationId xmlns:a16="http://schemas.microsoft.com/office/drawing/2014/main" id="{F000BDA7-B788-3240-A038-8021DF4D61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54473" y="3778532"/>
              <a:ext cx="562591" cy="1142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6" name="Text Box 36">
              <a:extLst>
                <a:ext uri="{FF2B5EF4-FFF2-40B4-BE49-F238E27FC236}">
                  <a16:creationId xmlns:a16="http://schemas.microsoft.com/office/drawing/2014/main" id="{A9A564E1-8CAB-F143-AA17-24D561093A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2074" y="1191183"/>
              <a:ext cx="535921" cy="377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5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27" name="Text Box 37">
              <a:extLst>
                <a:ext uri="{FF2B5EF4-FFF2-40B4-BE49-F238E27FC236}">
                  <a16:creationId xmlns:a16="http://schemas.microsoft.com/office/drawing/2014/main" id="{EE6A07A4-AE28-8E47-BF03-DDC28347FD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8130" y="1833735"/>
              <a:ext cx="535921" cy="377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5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28" name="Text Box 38">
              <a:extLst>
                <a:ext uri="{FF2B5EF4-FFF2-40B4-BE49-F238E27FC236}">
                  <a16:creationId xmlns:a16="http://schemas.microsoft.com/office/drawing/2014/main" id="{9ED46D8F-3DFF-4840-8BC3-7DA6AA4BEB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22128" y="2744864"/>
              <a:ext cx="535921" cy="377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5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29" name="Text Box 39">
              <a:extLst>
                <a:ext uri="{FF2B5EF4-FFF2-40B4-BE49-F238E27FC236}">
                  <a16:creationId xmlns:a16="http://schemas.microsoft.com/office/drawing/2014/main" id="{765D3061-6999-774C-A77A-DD61FFE0E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4697" y="3609642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5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30" name="Text Box 40">
              <a:extLst>
                <a:ext uri="{FF2B5EF4-FFF2-40B4-BE49-F238E27FC236}">
                  <a16:creationId xmlns:a16="http://schemas.microsoft.com/office/drawing/2014/main" id="{4D637B5B-AEF9-9B41-AD15-C92C7FE8A6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5600" y="4572000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5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20531" name="AutoShape 41">
              <a:extLst>
                <a:ext uri="{FF2B5EF4-FFF2-40B4-BE49-F238E27FC236}">
                  <a16:creationId xmlns:a16="http://schemas.microsoft.com/office/drawing/2014/main" id="{71F92259-C376-0640-95F7-D8831B07A88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62488" y="1235297"/>
              <a:ext cx="1782383" cy="4702949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532" name="Line 42">
              <a:extLst>
                <a:ext uri="{FF2B5EF4-FFF2-40B4-BE49-F238E27FC236}">
                  <a16:creationId xmlns:a16="http://schemas.microsoft.com/office/drawing/2014/main" id="{72A70D04-9408-1D46-BAEE-8C5E881866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4660" y="4743633"/>
              <a:ext cx="300282" cy="845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33" name="Text Box 43">
              <a:extLst>
                <a:ext uri="{FF2B5EF4-FFF2-40B4-BE49-F238E27FC236}">
                  <a16:creationId xmlns:a16="http://schemas.microsoft.com/office/drawing/2014/main" id="{2CCB8635-600A-974F-9E00-3796137395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5000" y="4572000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 eaLnBrk="1" fontAlgn="base" hangingPunct="1">
                <a:spcBef>
                  <a:spcPct val="0"/>
                </a:spcBef>
                <a:spcAft>
                  <a:spcPts val="750"/>
                </a:spcAft>
                <a:buClrTx/>
                <a:buSzTx/>
                <a:buNone/>
                <a:defRPr/>
              </a:pPr>
              <a:r>
                <a:rPr lang="en-US" altLang="en-US" sz="15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en-US" altLang="en-US" sz="1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34" name="Line 44">
              <a:extLst>
                <a:ext uri="{FF2B5EF4-FFF2-40B4-BE49-F238E27FC236}">
                  <a16:creationId xmlns:a16="http://schemas.microsoft.com/office/drawing/2014/main" id="{6213C319-DA3C-E043-BC52-BC673D6FEE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45668" y="4752085"/>
              <a:ext cx="353786" cy="1142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cxnSp>
          <p:nvCxnSpPr>
            <p:cNvPr id="20535" name="AutoShape 45">
              <a:extLst>
                <a:ext uri="{FF2B5EF4-FFF2-40B4-BE49-F238E27FC236}">
                  <a16:creationId xmlns:a16="http://schemas.microsoft.com/office/drawing/2014/main" id="{7024779D-C197-9040-91D2-8799F5B435E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832727" y="1207057"/>
              <a:ext cx="1785369" cy="4702948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536" name="Line 47">
              <a:extLst>
                <a:ext uri="{FF2B5EF4-FFF2-40B4-BE49-F238E27FC236}">
                  <a16:creationId xmlns:a16="http://schemas.microsoft.com/office/drawing/2014/main" id="{C4EC49AB-8E00-E249-8358-FF7884B87C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45368" y="3772928"/>
              <a:ext cx="62926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20486" name="Text Box 10">
            <a:extLst>
              <a:ext uri="{FF2B5EF4-FFF2-40B4-BE49-F238E27FC236}">
                <a16:creationId xmlns:a16="http://schemas.microsoft.com/office/drawing/2014/main" id="{2E6F9D7A-A7F4-0441-890F-58567731F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3532" y="3867178"/>
            <a:ext cx="1851602" cy="22488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ts val="750"/>
              </a:spcAft>
              <a:buClrTx/>
              <a:buSzTx/>
              <a:buNone/>
              <a:defRPr/>
            </a:pPr>
            <a:r>
              <a:rPr lang="en-US" altLang="en-US" sz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Input Needs</a:t>
            </a:r>
            <a:endParaRPr lang="en-US" altLang="en-US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487" name="Text Box 10">
            <a:extLst>
              <a:ext uri="{FF2B5EF4-FFF2-40B4-BE49-F238E27FC236}">
                <a16:creationId xmlns:a16="http://schemas.microsoft.com/office/drawing/2014/main" id="{209628BE-7719-AF49-9DFE-0F5960D03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2381" y="3867178"/>
            <a:ext cx="1700451" cy="22488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ts val="750"/>
              </a:spcAft>
              <a:buClrTx/>
              <a:buSzTx/>
              <a:buNone/>
              <a:defRPr/>
            </a:pPr>
            <a:r>
              <a:rPr lang="en-US" altLang="en-US" sz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Input Objectives</a:t>
            </a:r>
            <a:endParaRPr lang="en-US" altLang="en-US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488" name="Text Box 10">
            <a:extLst>
              <a:ext uri="{FF2B5EF4-FFF2-40B4-BE49-F238E27FC236}">
                <a16:creationId xmlns:a16="http://schemas.microsoft.com/office/drawing/2014/main" id="{FCC64BB4-66E8-4042-9127-17B090205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9782" y="3867178"/>
            <a:ext cx="1851602" cy="22488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ts val="750"/>
              </a:spcAft>
              <a:buClrTx/>
              <a:buSzTx/>
              <a:buNone/>
              <a:defRPr/>
            </a:pPr>
            <a:r>
              <a:rPr lang="en-US" altLang="en-US" sz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Input</a:t>
            </a:r>
            <a:endParaRPr lang="en-US" altLang="en-US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489" name="Text Box 40">
            <a:extLst>
              <a:ext uri="{FF2B5EF4-FFF2-40B4-BE49-F238E27FC236}">
                <a16:creationId xmlns:a16="http://schemas.microsoft.com/office/drawing/2014/main" id="{A89A41FA-32FE-F746-8FF9-3BCB21FB9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9482" y="3867179"/>
            <a:ext cx="399134" cy="27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ts val="750"/>
              </a:spcAft>
              <a:buClrTx/>
              <a:buSzTx/>
              <a:buNone/>
              <a:defRPr/>
            </a:pPr>
            <a:r>
              <a:rPr lang="en-US" altLang="en-US" sz="1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endParaRPr lang="en-US" altLang="en-US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490" name="Text Box 40">
            <a:extLst>
              <a:ext uri="{FF2B5EF4-FFF2-40B4-BE49-F238E27FC236}">
                <a16:creationId xmlns:a16="http://schemas.microsoft.com/office/drawing/2014/main" id="{7E6EB98C-2121-0A42-9998-118F27432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5432" y="3867179"/>
            <a:ext cx="399134" cy="27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685800" eaLnBrk="1" fontAlgn="base" hangingPunct="1">
              <a:spcBef>
                <a:spcPct val="0"/>
              </a:spcBef>
              <a:spcAft>
                <a:spcPts val="750"/>
              </a:spcAft>
              <a:buClrTx/>
              <a:buSzTx/>
              <a:buNone/>
              <a:defRPr/>
            </a:pPr>
            <a:r>
              <a:rPr lang="en-US" altLang="en-US" sz="1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endParaRPr lang="en-US" altLang="en-US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491" name="Line 42">
            <a:extLst>
              <a:ext uri="{FF2B5EF4-FFF2-40B4-BE49-F238E27FC236}">
                <a16:creationId xmlns:a16="http://schemas.microsoft.com/office/drawing/2014/main" id="{A3159C21-38E6-DF4D-B3A2-1CA51C679508}"/>
              </a:ext>
            </a:extLst>
          </p:cNvPr>
          <p:cNvSpPr>
            <a:spLocks noChangeShapeType="1"/>
          </p:cNvSpPr>
          <p:nvPr/>
        </p:nvSpPr>
        <p:spPr bwMode="auto">
          <a:xfrm>
            <a:off x="3639066" y="3981478"/>
            <a:ext cx="210174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20492" name="Line 42">
            <a:extLst>
              <a:ext uri="{FF2B5EF4-FFF2-40B4-BE49-F238E27FC236}">
                <a16:creationId xmlns:a16="http://schemas.microsoft.com/office/drawing/2014/main" id="{4ADD624E-5DD1-2241-B6A0-55EFBF905047}"/>
              </a:ext>
            </a:extLst>
          </p:cNvPr>
          <p:cNvSpPr>
            <a:spLocks noChangeShapeType="1"/>
          </p:cNvSpPr>
          <p:nvPr/>
        </p:nvSpPr>
        <p:spPr bwMode="auto">
          <a:xfrm>
            <a:off x="5062462" y="3981478"/>
            <a:ext cx="215483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32057FC-45CD-1743-A084-33B7476D93E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29232" y="3810028"/>
            <a:ext cx="6234986" cy="0"/>
          </a:xfrm>
          <a:prstGeom prst="line">
            <a:avLst/>
          </a:prstGeom>
          <a:noFill/>
          <a:ln w="15875">
            <a:solidFill>
              <a:srgbClr val="7F7F7F"/>
            </a:solidFill>
            <a:prstDash val="dash"/>
            <a:round/>
            <a:headEnd/>
            <a:tailEnd/>
          </a:ln>
          <a:effectLst>
            <a:outerShdw blurRad="38100" dist="25400" dir="5400000" algn="t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Text Box 43">
            <a:extLst>
              <a:ext uri="{FF2B5EF4-FFF2-40B4-BE49-F238E27FC236}">
                <a16:creationId xmlns:a16="http://schemas.microsoft.com/office/drawing/2014/main" id="{1F161E5D-AE67-0D4A-4A32-92D059A85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550" y="3360185"/>
            <a:ext cx="1289096" cy="328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1350" b="1" dirty="0">
                <a:solidFill>
                  <a:srgbClr val="820E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Initial Analysis</a:t>
            </a:r>
          </a:p>
        </p:txBody>
      </p:sp>
      <p:sp>
        <p:nvSpPr>
          <p:cNvPr id="7" name="Text Box 43">
            <a:extLst>
              <a:ext uri="{FF2B5EF4-FFF2-40B4-BE49-F238E27FC236}">
                <a16:creationId xmlns:a16="http://schemas.microsoft.com/office/drawing/2014/main" id="{7390827F-5660-74D1-B47A-82446C97CB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2097" y="3267079"/>
            <a:ext cx="1328054" cy="281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defTabSz="685800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en-US" sz="1350" b="1" dirty="0">
                <a:solidFill>
                  <a:srgbClr val="820E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Measurement and Evaluation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B34CEECE-4293-14D9-E37D-2C72D82EF1D4}"/>
              </a:ext>
            </a:extLst>
          </p:cNvPr>
          <p:cNvSpPr txBox="1"/>
          <p:nvPr/>
        </p:nvSpPr>
        <p:spPr>
          <a:xfrm>
            <a:off x="7003721" y="4667775"/>
            <a:ext cx="20116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©2024 ROI Institute, Inc. All Rights Reserved.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873751-4494-F482-746A-BE459AF149DF}"/>
              </a:ext>
            </a:extLst>
          </p:cNvPr>
          <p:cNvSpPr txBox="1"/>
          <p:nvPr/>
        </p:nvSpPr>
        <p:spPr>
          <a:xfrm>
            <a:off x="19765" y="4883560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21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BC0A090-585E-D6E7-CDD8-EF0C515811F5}"/>
              </a:ext>
            </a:extLst>
          </p:cNvPr>
          <p:cNvSpPr txBox="1">
            <a:spLocks/>
          </p:cNvSpPr>
          <p:nvPr/>
        </p:nvSpPr>
        <p:spPr>
          <a:xfrm>
            <a:off x="636377" y="209183"/>
            <a:ext cx="7886700" cy="481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Alignment Model </a:t>
            </a:r>
            <a:r>
              <a:rPr lang="en-US" sz="14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(aka V-Model)</a:t>
            </a:r>
            <a:endParaRPr lang="en-US" sz="2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4CA9EC6-F6D2-F1EC-2A03-D2CB3B2FBB69}"/>
              </a:ext>
            </a:extLst>
          </p:cNvPr>
          <p:cNvSpPr txBox="1">
            <a:spLocks/>
          </p:cNvSpPr>
          <p:nvPr/>
        </p:nvSpPr>
        <p:spPr>
          <a:xfrm>
            <a:off x="7081199" y="48696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35</a:t>
            </a:fld>
            <a:endParaRPr lang="en-US" sz="105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5251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725FB-6A39-BC9C-9409-8769CFBDF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47">
            <a:extLst>
              <a:ext uri="{FF2B5EF4-FFF2-40B4-BE49-F238E27FC236}">
                <a16:creationId xmlns:a16="http://schemas.microsoft.com/office/drawing/2014/main" id="{8FB72FFA-D9B3-250A-D181-35670787FB4E}"/>
              </a:ext>
            </a:extLst>
          </p:cNvPr>
          <p:cNvGrpSpPr>
            <a:grpSpLocks/>
          </p:cNvGrpSpPr>
          <p:nvPr/>
        </p:nvGrpSpPr>
        <p:grpSpPr bwMode="auto">
          <a:xfrm>
            <a:off x="1073056" y="629843"/>
            <a:ext cx="6412802" cy="4125896"/>
            <a:chOff x="10175" y="839107"/>
            <a:chExt cx="8621047" cy="5591977"/>
          </a:xfrm>
        </p:grpSpPr>
        <p:sp>
          <p:nvSpPr>
            <p:cNvPr id="20494" name="Oval 3">
              <a:extLst>
                <a:ext uri="{FF2B5EF4-FFF2-40B4-BE49-F238E27FC236}">
                  <a16:creationId xmlns:a16="http://schemas.microsoft.com/office/drawing/2014/main" id="{0BFA50E5-E5BF-0688-9384-1365F810B5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0176" y="5625554"/>
              <a:ext cx="1998800" cy="80553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Program Process Initiative</a:t>
              </a:r>
            </a:p>
          </p:txBody>
        </p:sp>
        <p:sp>
          <p:nvSpPr>
            <p:cNvPr id="20495" name="Line 4">
              <a:extLst>
                <a:ext uri="{FF2B5EF4-FFF2-40B4-BE49-F238E27FC236}">
                  <a16:creationId xmlns:a16="http://schemas.microsoft.com/office/drawing/2014/main" id="{4001A4C9-F44C-EFBC-7EC4-8710DE5B1B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8694" y="1360710"/>
              <a:ext cx="148584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496" name="Line 5">
              <a:extLst>
                <a:ext uri="{FF2B5EF4-FFF2-40B4-BE49-F238E27FC236}">
                  <a16:creationId xmlns:a16="http://schemas.microsoft.com/office/drawing/2014/main" id="{586F33AE-5B90-7D79-2952-1C2C06EE66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42894" y="1360710"/>
              <a:ext cx="148584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497" name="Text Box 6">
              <a:extLst>
                <a:ext uri="{FF2B5EF4-FFF2-40B4-BE49-F238E27FC236}">
                  <a16:creationId xmlns:a16="http://schemas.microsoft.com/office/drawing/2014/main" id="{B566A9DF-BC89-2979-7152-BD80454167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259" y="6078262"/>
              <a:ext cx="3051068" cy="276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Alignment and Forecasting</a:t>
              </a:r>
              <a:endPara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498" name="Text Box 7">
              <a:extLst>
                <a:ext uri="{FF2B5EF4-FFF2-40B4-BE49-F238E27FC236}">
                  <a16:creationId xmlns:a16="http://schemas.microsoft.com/office/drawing/2014/main" id="{488F5DDC-66B4-DFC3-F554-89E1AA051B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95112" y="6099849"/>
              <a:ext cx="2286000" cy="331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The ROI Process Model</a:t>
              </a:r>
              <a:endPara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0" name="Text Box 9">
              <a:extLst>
                <a:ext uri="{FF2B5EF4-FFF2-40B4-BE49-F238E27FC236}">
                  <a16:creationId xmlns:a16="http://schemas.microsoft.com/office/drawing/2014/main" id="{60A303A6-F3AB-7A27-F09F-83907BB442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5801" y="3609642"/>
              <a:ext cx="1604589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Learning Needs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1" name="Text Box 10">
              <a:extLst>
                <a:ext uri="{FF2B5EF4-FFF2-40B4-BE49-F238E27FC236}">
                  <a16:creationId xmlns:a16="http://schemas.microsoft.com/office/drawing/2014/main" id="{1EF27E9F-DBA8-20BD-43E5-7968A268C4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6460" y="4603947"/>
              <a:ext cx="1782382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Preference Needs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2" name="Text Box 12">
              <a:extLst>
                <a:ext uri="{FF2B5EF4-FFF2-40B4-BE49-F238E27FC236}">
                  <a16:creationId xmlns:a16="http://schemas.microsoft.com/office/drawing/2014/main" id="{EA0FBD37-45A9-10AF-6770-36D2412C4A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59952" y="4603947"/>
              <a:ext cx="1028664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Reaction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3" name="Text Box 13">
              <a:extLst>
                <a:ext uri="{FF2B5EF4-FFF2-40B4-BE49-F238E27FC236}">
                  <a16:creationId xmlns:a16="http://schemas.microsoft.com/office/drawing/2014/main" id="{842D79A9-6B77-CC1A-FF41-DE7F808918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09825" y="3625516"/>
              <a:ext cx="1087081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Learning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4" name="Text Box 14">
              <a:extLst>
                <a:ext uri="{FF2B5EF4-FFF2-40B4-BE49-F238E27FC236}">
                  <a16:creationId xmlns:a16="http://schemas.microsoft.com/office/drawing/2014/main" id="{465CC441-7642-2FB3-E531-93AE0B3E15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80479" y="2773425"/>
              <a:ext cx="1501723" cy="342864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Application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5" name="Text Box 15">
              <a:extLst>
                <a:ext uri="{FF2B5EF4-FFF2-40B4-BE49-F238E27FC236}">
                  <a16:creationId xmlns:a16="http://schemas.microsoft.com/office/drawing/2014/main" id="{C322639F-8A9B-051F-C7B4-6A425C579A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8616" y="1946118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Impact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6" name="Text Box 16">
              <a:extLst>
                <a:ext uri="{FF2B5EF4-FFF2-40B4-BE49-F238E27FC236}">
                  <a16:creationId xmlns:a16="http://schemas.microsoft.com/office/drawing/2014/main" id="{FB295B39-D257-F2EB-8E4F-1696029B1E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17208" y="1207056"/>
              <a:ext cx="91436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ROI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7" name="Text Box 17">
              <a:extLst>
                <a:ext uri="{FF2B5EF4-FFF2-40B4-BE49-F238E27FC236}">
                  <a16:creationId xmlns:a16="http://schemas.microsoft.com/office/drawing/2014/main" id="{E32F5A5C-53AD-19DB-081F-A078960B41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2157" y="4571446"/>
              <a:ext cx="1926814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Reaction Objectives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8" name="Text Box 18">
              <a:extLst>
                <a:ext uri="{FF2B5EF4-FFF2-40B4-BE49-F238E27FC236}">
                  <a16:creationId xmlns:a16="http://schemas.microsoft.com/office/drawing/2014/main" id="{39D45CC4-52C9-64E8-19CC-479E1DE168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2157" y="3570568"/>
              <a:ext cx="1924618" cy="318102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Learning Objectives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09" name="Text Box 19">
              <a:extLst>
                <a:ext uri="{FF2B5EF4-FFF2-40B4-BE49-F238E27FC236}">
                  <a16:creationId xmlns:a16="http://schemas.microsoft.com/office/drawing/2014/main" id="{7EAB83FD-3ADB-B76F-D2F8-A8A75622B7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4620" y="2730868"/>
              <a:ext cx="2128358" cy="302863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Application Objectives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0" name="Text Box 20">
              <a:extLst>
                <a:ext uri="{FF2B5EF4-FFF2-40B4-BE49-F238E27FC236}">
                  <a16:creationId xmlns:a16="http://schemas.microsoft.com/office/drawing/2014/main" id="{A59D8F29-3B63-86D2-3306-10BDACB42E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633" y="2769943"/>
              <a:ext cx="1917633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Performance Needs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1" name="Text Box 21">
              <a:extLst>
                <a:ext uri="{FF2B5EF4-FFF2-40B4-BE49-F238E27FC236}">
                  <a16:creationId xmlns:a16="http://schemas.microsoft.com/office/drawing/2014/main" id="{E035F4C3-CD62-2BE9-13AF-F7607A50CD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5582" y="1909423"/>
              <a:ext cx="1812227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Impact Objectives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2" name="Text Box 22">
              <a:extLst>
                <a:ext uri="{FF2B5EF4-FFF2-40B4-BE49-F238E27FC236}">
                  <a16:creationId xmlns:a16="http://schemas.microsoft.com/office/drawing/2014/main" id="{FEFB74AB-2E49-5CF3-BC1D-0CB8FB1A30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359" y="1946118"/>
              <a:ext cx="1562680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Business Needs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3" name="Text Box 23">
              <a:extLst>
                <a:ext uri="{FF2B5EF4-FFF2-40B4-BE49-F238E27FC236}">
                  <a16:creationId xmlns:a16="http://schemas.microsoft.com/office/drawing/2014/main" id="{1B594D45-F99C-556F-BA26-73507B05A7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75" y="1191183"/>
              <a:ext cx="1438224" cy="319371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Payoff Needs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4" name="Text Box 24">
              <a:extLst>
                <a:ext uri="{FF2B5EF4-FFF2-40B4-BE49-F238E27FC236}">
                  <a16:creationId xmlns:a16="http://schemas.microsoft.com/office/drawing/2014/main" id="{B3EF683F-EF7F-750F-69CD-2AD6ABCAB4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7235" y="1207056"/>
              <a:ext cx="1492148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ROI Objectives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5" name="Text Box 25">
              <a:extLst>
                <a:ext uri="{FF2B5EF4-FFF2-40B4-BE49-F238E27FC236}">
                  <a16:creationId xmlns:a16="http://schemas.microsoft.com/office/drawing/2014/main" id="{030E9B2C-32E1-5B5C-B368-A27FD51162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2863" y="874020"/>
              <a:ext cx="1168359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End Here</a:t>
              </a:r>
              <a:endPara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6" name="Text Box 26">
              <a:extLst>
                <a:ext uri="{FF2B5EF4-FFF2-40B4-BE49-F238E27FC236}">
                  <a16:creationId xmlns:a16="http://schemas.microsoft.com/office/drawing/2014/main" id="{9F24D84C-BF9E-1245-7953-0881D4475B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135" y="839107"/>
              <a:ext cx="1268051" cy="3612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Start Here</a:t>
              </a:r>
              <a:endPara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7" name="Text Box 27">
              <a:extLst>
                <a:ext uri="{FF2B5EF4-FFF2-40B4-BE49-F238E27FC236}">
                  <a16:creationId xmlns:a16="http://schemas.microsoft.com/office/drawing/2014/main" id="{FBC6C494-1A0D-7EFE-4C21-1913DEA87D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10786" y="1191183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5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8" name="Text Box 28">
              <a:extLst>
                <a:ext uri="{FF2B5EF4-FFF2-40B4-BE49-F238E27FC236}">
                  <a16:creationId xmlns:a16="http://schemas.microsoft.com/office/drawing/2014/main" id="{689FE373-5BE2-B1F7-4FFF-1781636341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98704" y="1930245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4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19" name="Text Box 29">
              <a:extLst>
                <a:ext uri="{FF2B5EF4-FFF2-40B4-BE49-F238E27FC236}">
                  <a16:creationId xmlns:a16="http://schemas.microsoft.com/office/drawing/2014/main" id="{FBD2BDB3-506C-0F2F-F282-E30DD05278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74865" y="2744864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3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20" name="Text Box 30">
              <a:extLst>
                <a:ext uri="{FF2B5EF4-FFF2-40B4-BE49-F238E27FC236}">
                  <a16:creationId xmlns:a16="http://schemas.microsoft.com/office/drawing/2014/main" id="{43F39C64-F9A5-88DA-A5C6-40DCCEF04D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11023" y="3566467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2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21" name="Line 31">
              <a:extLst>
                <a:ext uri="{FF2B5EF4-FFF2-40B4-BE49-F238E27FC236}">
                  <a16:creationId xmlns:a16="http://schemas.microsoft.com/office/drawing/2014/main" id="{A33E6AD3-F952-B8EF-F8E6-C117B599E9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85342" y="2094057"/>
              <a:ext cx="116327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2" name="Line 32">
              <a:extLst>
                <a:ext uri="{FF2B5EF4-FFF2-40B4-BE49-F238E27FC236}">
                  <a16:creationId xmlns:a16="http://schemas.microsoft.com/office/drawing/2014/main" id="{3FE9B32B-BBE2-EB1B-F1FF-B13E8F8FA2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95112" y="2094057"/>
              <a:ext cx="11429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3" name="Line 33">
              <a:extLst>
                <a:ext uri="{FF2B5EF4-FFF2-40B4-BE49-F238E27FC236}">
                  <a16:creationId xmlns:a16="http://schemas.microsoft.com/office/drawing/2014/main" id="{12E07BBE-6D0C-FB0E-E14A-00B2CBD006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13942" y="2924545"/>
              <a:ext cx="82121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4" name="Line 34">
              <a:extLst>
                <a:ext uri="{FF2B5EF4-FFF2-40B4-BE49-F238E27FC236}">
                  <a16:creationId xmlns:a16="http://schemas.microsoft.com/office/drawing/2014/main" id="{9E4E7734-B758-0C9C-D688-97058A8AEB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59880" y="2915026"/>
              <a:ext cx="88706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5" name="Line 35">
              <a:extLst>
                <a:ext uri="{FF2B5EF4-FFF2-40B4-BE49-F238E27FC236}">
                  <a16:creationId xmlns:a16="http://schemas.microsoft.com/office/drawing/2014/main" id="{1566DBA7-0667-7417-8278-9029BA85CC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54473" y="3778532"/>
              <a:ext cx="562591" cy="1142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26" name="Text Box 36">
              <a:extLst>
                <a:ext uri="{FF2B5EF4-FFF2-40B4-BE49-F238E27FC236}">
                  <a16:creationId xmlns:a16="http://schemas.microsoft.com/office/drawing/2014/main" id="{26E4B74B-C8F4-55AF-C0CE-314960BD91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2074" y="1191183"/>
              <a:ext cx="535921" cy="377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5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27" name="Text Box 37">
              <a:extLst>
                <a:ext uri="{FF2B5EF4-FFF2-40B4-BE49-F238E27FC236}">
                  <a16:creationId xmlns:a16="http://schemas.microsoft.com/office/drawing/2014/main" id="{4E9AD50A-8FCF-CAE2-9E36-5445F81835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8130" y="1833735"/>
              <a:ext cx="535921" cy="377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4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28" name="Text Box 38">
              <a:extLst>
                <a:ext uri="{FF2B5EF4-FFF2-40B4-BE49-F238E27FC236}">
                  <a16:creationId xmlns:a16="http://schemas.microsoft.com/office/drawing/2014/main" id="{230D7CFD-64DC-9974-1D55-E4B0BD3F67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22128" y="2744864"/>
              <a:ext cx="535921" cy="377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3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29" name="Text Box 39">
              <a:extLst>
                <a:ext uri="{FF2B5EF4-FFF2-40B4-BE49-F238E27FC236}">
                  <a16:creationId xmlns:a16="http://schemas.microsoft.com/office/drawing/2014/main" id="{F71930E7-3F41-F5E2-43F3-047044ADB4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4697" y="3609642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2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30" name="Text Box 40">
              <a:extLst>
                <a:ext uri="{FF2B5EF4-FFF2-40B4-BE49-F238E27FC236}">
                  <a16:creationId xmlns:a16="http://schemas.microsoft.com/office/drawing/2014/main" id="{712C5D22-97E0-E6AF-5164-9AFA7FB6D0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5600" y="4572000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1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cxnSp>
          <p:nvCxnSpPr>
            <p:cNvPr id="20531" name="AutoShape 41">
              <a:extLst>
                <a:ext uri="{FF2B5EF4-FFF2-40B4-BE49-F238E27FC236}">
                  <a16:creationId xmlns:a16="http://schemas.microsoft.com/office/drawing/2014/main" id="{CD4CD3D0-AAD7-4442-2FFD-852EB692EC1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62488" y="1235297"/>
              <a:ext cx="1782383" cy="4702949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532" name="Line 42">
              <a:extLst>
                <a:ext uri="{FF2B5EF4-FFF2-40B4-BE49-F238E27FC236}">
                  <a16:creationId xmlns:a16="http://schemas.microsoft.com/office/drawing/2014/main" id="{1DB27C3A-0DB8-B5D6-FDBD-6CB73B253A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4660" y="4743633"/>
              <a:ext cx="300282" cy="845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sp>
          <p:nvSpPr>
            <p:cNvPr id="20533" name="Text Box 43">
              <a:extLst>
                <a:ext uri="{FF2B5EF4-FFF2-40B4-BE49-F238E27FC236}">
                  <a16:creationId xmlns:a16="http://schemas.microsoft.com/office/drawing/2014/main" id="{A48344C2-DD2B-A9F2-6BD3-D7DA809624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5000" y="4572000"/>
              <a:ext cx="535921" cy="37715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750"/>
                </a:spcAft>
                <a:buClrTx/>
                <a:buSzTx/>
                <a:buFont typeface="Wingdings 2" pitchFamily="2" charset="2"/>
                <a:buNone/>
                <a:tabLst/>
                <a:defRPr/>
              </a:pPr>
              <a:r>
                <a:rPr kumimoji="0" lang="en-US" alt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34" charset="-128"/>
                  <a:cs typeface="Calibri" panose="020F0502020204030204" pitchFamily="34" charset="0"/>
                </a:rPr>
                <a:t>1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endParaRPr>
            </a:p>
          </p:txBody>
        </p:sp>
        <p:sp>
          <p:nvSpPr>
            <p:cNvPr id="20534" name="Line 44">
              <a:extLst>
                <a:ext uri="{FF2B5EF4-FFF2-40B4-BE49-F238E27FC236}">
                  <a16:creationId xmlns:a16="http://schemas.microsoft.com/office/drawing/2014/main" id="{F9ECF285-1263-1F6F-BEA8-A2D4E6BC38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45668" y="4752085"/>
              <a:ext cx="353786" cy="1142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  <p:cxnSp>
          <p:nvCxnSpPr>
            <p:cNvPr id="20535" name="AutoShape 45">
              <a:extLst>
                <a:ext uri="{FF2B5EF4-FFF2-40B4-BE49-F238E27FC236}">
                  <a16:creationId xmlns:a16="http://schemas.microsoft.com/office/drawing/2014/main" id="{43598372-EB9F-4371-21C7-E694CAAAC58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832727" y="1207057"/>
              <a:ext cx="1785369" cy="4702948"/>
            </a:xfrm>
            <a:prstGeom prst="straightConnector1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536" name="Line 47">
              <a:extLst>
                <a:ext uri="{FF2B5EF4-FFF2-40B4-BE49-F238E27FC236}">
                  <a16:creationId xmlns:a16="http://schemas.microsoft.com/office/drawing/2014/main" id="{D7A30F76-8588-6946-2417-322EF5A396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45368" y="3772928"/>
              <a:ext cx="62926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-111" charset="-128"/>
                <a:cs typeface="Calibri" panose="020F0502020204030204" pitchFamily="34" charset="0"/>
              </a:endParaRPr>
            </a:p>
          </p:txBody>
        </p:sp>
      </p:grpSp>
      <p:sp>
        <p:nvSpPr>
          <p:cNvPr id="20486" name="Text Box 10">
            <a:extLst>
              <a:ext uri="{FF2B5EF4-FFF2-40B4-BE49-F238E27FC236}">
                <a16:creationId xmlns:a16="http://schemas.microsoft.com/office/drawing/2014/main" id="{87B01399-7B1C-14E7-E3A3-12EF83F2B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3532" y="3867178"/>
            <a:ext cx="1851602" cy="22488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Wingdings 2" pitchFamily="2" charset="2"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Input Needs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20487" name="Text Box 10">
            <a:extLst>
              <a:ext uri="{FF2B5EF4-FFF2-40B4-BE49-F238E27FC236}">
                <a16:creationId xmlns:a16="http://schemas.microsoft.com/office/drawing/2014/main" id="{4357C8A6-48E1-35B0-65AD-6FD6A5516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2381" y="3867178"/>
            <a:ext cx="1700451" cy="22488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Wingdings 2" pitchFamily="2" charset="2"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Input Objectives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20488" name="Text Box 10">
            <a:extLst>
              <a:ext uri="{FF2B5EF4-FFF2-40B4-BE49-F238E27FC236}">
                <a16:creationId xmlns:a16="http://schemas.microsoft.com/office/drawing/2014/main" id="{DDDD743F-0907-F6D8-6CBC-B4E37AA2B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9782" y="3867178"/>
            <a:ext cx="1851602" cy="22488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Wingdings 2" pitchFamily="2" charset="2"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Input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20489" name="Text Box 40">
            <a:extLst>
              <a:ext uri="{FF2B5EF4-FFF2-40B4-BE49-F238E27FC236}">
                <a16:creationId xmlns:a16="http://schemas.microsoft.com/office/drawing/2014/main" id="{417B07A9-6F94-A5D7-6AC8-3F93575EF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9482" y="3867179"/>
            <a:ext cx="399134" cy="27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Wingdings 2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0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20490" name="Text Box 40">
            <a:extLst>
              <a:ext uri="{FF2B5EF4-FFF2-40B4-BE49-F238E27FC236}">
                <a16:creationId xmlns:a16="http://schemas.microsoft.com/office/drawing/2014/main" id="{25C8C373-2408-2392-8D7D-3C9A15D58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5432" y="3867179"/>
            <a:ext cx="399134" cy="27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2" charset="2"/>
              <a:buChar char=""/>
              <a:defRPr sz="26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2" charset="2"/>
              <a:buChar char="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BCABAB"/>
              </a:buClr>
              <a:buSzPct val="85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524733"/>
              </a:buClr>
              <a:buSzPct val="80000"/>
              <a:buFont typeface="Wingdings 2" pitchFamily="2" charset="2"/>
              <a:buChar char="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524733"/>
              </a:buClr>
              <a:buChar char="o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50"/>
              </a:spcAft>
              <a:buClrTx/>
              <a:buSzTx/>
              <a:buFont typeface="Wingdings 2" pitchFamily="2" charset="2"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0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20491" name="Line 42">
            <a:extLst>
              <a:ext uri="{FF2B5EF4-FFF2-40B4-BE49-F238E27FC236}">
                <a16:creationId xmlns:a16="http://schemas.microsoft.com/office/drawing/2014/main" id="{22A710A2-E681-C70B-C1DE-0B9CCC7FC830}"/>
              </a:ext>
            </a:extLst>
          </p:cNvPr>
          <p:cNvSpPr>
            <a:spLocks noChangeShapeType="1"/>
          </p:cNvSpPr>
          <p:nvPr/>
        </p:nvSpPr>
        <p:spPr bwMode="auto">
          <a:xfrm>
            <a:off x="3639066" y="3981478"/>
            <a:ext cx="210174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sp>
        <p:nvSpPr>
          <p:cNvPr id="20492" name="Line 42">
            <a:extLst>
              <a:ext uri="{FF2B5EF4-FFF2-40B4-BE49-F238E27FC236}">
                <a16:creationId xmlns:a16="http://schemas.microsoft.com/office/drawing/2014/main" id="{150E9F39-BB3F-8C19-A944-E4E593F00AF8}"/>
              </a:ext>
            </a:extLst>
          </p:cNvPr>
          <p:cNvSpPr>
            <a:spLocks noChangeShapeType="1"/>
          </p:cNvSpPr>
          <p:nvPr/>
        </p:nvSpPr>
        <p:spPr bwMode="auto">
          <a:xfrm>
            <a:off x="5062462" y="3981478"/>
            <a:ext cx="215483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-111" charset="-128"/>
              <a:cs typeface="Calibri" panose="020F050202020403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AD94B83-BF68-1E69-63E0-31A80680C00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29232" y="3810028"/>
            <a:ext cx="6234986" cy="0"/>
          </a:xfrm>
          <a:prstGeom prst="line">
            <a:avLst/>
          </a:prstGeom>
          <a:noFill/>
          <a:ln w="15875">
            <a:solidFill>
              <a:srgbClr val="7F7F7F"/>
            </a:solidFill>
            <a:prstDash val="dash"/>
            <a:round/>
            <a:headEnd/>
            <a:tailEnd/>
          </a:ln>
          <a:effectLst>
            <a:outerShdw blurRad="38100" dist="25400" dir="5400000" algn="t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Box 1">
            <a:extLst>
              <a:ext uri="{FF2B5EF4-FFF2-40B4-BE49-F238E27FC236}">
                <a16:creationId xmlns:a16="http://schemas.microsoft.com/office/drawing/2014/main" id="{F75C943E-574B-AC0E-815B-9E9316366DAB}"/>
              </a:ext>
            </a:extLst>
          </p:cNvPr>
          <p:cNvSpPr txBox="1"/>
          <p:nvPr/>
        </p:nvSpPr>
        <p:spPr>
          <a:xfrm>
            <a:off x="7003721" y="4667775"/>
            <a:ext cx="20116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©2024 ROI Institute, Inc. All Rights Reserved.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51277D-318B-FF5D-06CA-5B37BC65FA51}"/>
              </a:ext>
            </a:extLst>
          </p:cNvPr>
          <p:cNvSpPr txBox="1"/>
          <p:nvPr/>
        </p:nvSpPr>
        <p:spPr>
          <a:xfrm>
            <a:off x="19765" y="4883560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21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AB39003-DD80-2B3B-26D7-9D6940237117}"/>
              </a:ext>
            </a:extLst>
          </p:cNvPr>
          <p:cNvSpPr txBox="1">
            <a:spLocks/>
          </p:cNvSpPr>
          <p:nvPr/>
        </p:nvSpPr>
        <p:spPr>
          <a:xfrm>
            <a:off x="636377" y="209183"/>
            <a:ext cx="7886700" cy="481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Alignment Model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(aka V-Model)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3F1A085-924E-9600-882D-C60CA28563B1}"/>
              </a:ext>
            </a:extLst>
          </p:cNvPr>
          <p:cNvSpPr txBox="1">
            <a:spLocks/>
          </p:cNvSpPr>
          <p:nvPr/>
        </p:nvSpPr>
        <p:spPr>
          <a:xfrm>
            <a:off x="7081199" y="48696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5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Left Brace 1">
            <a:extLst>
              <a:ext uri="{FF2B5EF4-FFF2-40B4-BE49-F238E27FC236}">
                <a16:creationId xmlns:a16="http://schemas.microsoft.com/office/drawing/2014/main" id="{3D823D80-643E-3011-C4C3-F8FCBEAD283A}"/>
              </a:ext>
            </a:extLst>
          </p:cNvPr>
          <p:cNvSpPr/>
          <p:nvPr/>
        </p:nvSpPr>
        <p:spPr>
          <a:xfrm>
            <a:off x="818366" y="1056976"/>
            <a:ext cx="281365" cy="608044"/>
          </a:xfrm>
          <a:prstGeom prst="leftBrace">
            <a:avLst/>
          </a:prstGeom>
          <a:ln w="19050">
            <a:solidFill>
              <a:srgbClr val="820E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D962B0-4152-63BC-090B-D1B1305EEBBA}"/>
              </a:ext>
            </a:extLst>
          </p:cNvPr>
          <p:cNvSpPr txBox="1"/>
          <p:nvPr/>
        </p:nvSpPr>
        <p:spPr>
          <a:xfrm>
            <a:off x="356014" y="1043045"/>
            <a:ext cx="522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Start With Why</a:t>
            </a:r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1EE69EF3-3B04-89D0-3B2C-769327C48AD9}"/>
              </a:ext>
            </a:extLst>
          </p:cNvPr>
          <p:cNvSpPr/>
          <p:nvPr/>
        </p:nvSpPr>
        <p:spPr>
          <a:xfrm>
            <a:off x="871505" y="2154559"/>
            <a:ext cx="331003" cy="1348713"/>
          </a:xfrm>
          <a:prstGeom prst="leftBrace">
            <a:avLst/>
          </a:prstGeom>
          <a:ln w="19050">
            <a:solidFill>
              <a:srgbClr val="820E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C91D58-C98A-0E3A-CEAC-45366A08A26C}"/>
              </a:ext>
            </a:extLst>
          </p:cNvPr>
          <p:cNvSpPr txBox="1"/>
          <p:nvPr/>
        </p:nvSpPr>
        <p:spPr>
          <a:xfrm>
            <a:off x="192010" y="2567656"/>
            <a:ext cx="951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Select a Feasible Solution</a:t>
            </a:r>
          </a:p>
        </p:txBody>
      </p:sp>
    </p:spTree>
    <p:extLst>
      <p:ext uri="{BB962C8B-B14F-4D97-AF65-F5344CB8AC3E}">
        <p14:creationId xmlns:p14="http://schemas.microsoft.com/office/powerpoint/2010/main" val="5064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5958A-38B3-5B37-CB6B-71181AB7D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13835"/>
            <a:ext cx="7886700" cy="481866"/>
          </a:xfrm>
        </p:spPr>
        <p:txBody>
          <a:bodyPr anchor="ctr">
            <a:normAutofit/>
          </a:bodyPr>
          <a:lstStyle/>
          <a:p>
            <a:pPr algn="ctr"/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Alignment Process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2C2178-1E41-4FD0-6573-607AE25DC7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867" y="822873"/>
            <a:ext cx="6812225" cy="3979620"/>
          </a:xfrm>
          <a:prstGeom prst="rect">
            <a:avLst/>
          </a:prstGeom>
          <a:ln w="19050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47B4F4-01EE-2B7E-69B0-0D8154D8047F}"/>
              </a:ext>
            </a:extLst>
          </p:cNvPr>
          <p:cNvSpPr txBox="1"/>
          <p:nvPr/>
        </p:nvSpPr>
        <p:spPr>
          <a:xfrm>
            <a:off x="0" y="4866501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22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A859F73C-2F43-81EF-46A6-B4597C783F0A}"/>
              </a:ext>
            </a:extLst>
          </p:cNvPr>
          <p:cNvSpPr txBox="1">
            <a:spLocks/>
          </p:cNvSpPr>
          <p:nvPr/>
        </p:nvSpPr>
        <p:spPr>
          <a:xfrm>
            <a:off x="7081199" y="48696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37</a:t>
            </a:fld>
            <a:endParaRPr lang="en-US" sz="105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31606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5958A-38B3-5B37-CB6B-71181AB7D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77583"/>
            <a:ext cx="7886700" cy="509298"/>
          </a:xfrm>
        </p:spPr>
        <p:txBody>
          <a:bodyPr anchor="t">
            <a:normAutofit/>
          </a:bodyPr>
          <a:lstStyle/>
          <a:p>
            <a:pPr algn="ctr"/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Alignment Process — Example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47B4F4-01EE-2B7E-69B0-0D8154D8047F}"/>
              </a:ext>
            </a:extLst>
          </p:cNvPr>
          <p:cNvSpPr txBox="1"/>
          <p:nvPr/>
        </p:nvSpPr>
        <p:spPr>
          <a:xfrm>
            <a:off x="0" y="4866501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23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357AD5-B1FF-9929-2262-83EEAE7E02D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0934" y="820163"/>
            <a:ext cx="6211278" cy="3945754"/>
          </a:xfrm>
          <a:prstGeom prst="rect">
            <a:avLst/>
          </a:prstGeom>
          <a:ln w="19050">
            <a:noFill/>
          </a:ln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C9ED2F7A-0FA7-4C90-7201-0929116A9B83}"/>
              </a:ext>
            </a:extLst>
          </p:cNvPr>
          <p:cNvSpPr txBox="1">
            <a:spLocks/>
          </p:cNvSpPr>
          <p:nvPr/>
        </p:nvSpPr>
        <p:spPr>
          <a:xfrm>
            <a:off x="7081199" y="48696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38</a:t>
            </a:fld>
            <a:endParaRPr lang="en-US" sz="105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03954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4" name="Google Shape;1574;p25"/>
          <p:cNvSpPr txBox="1"/>
          <p:nvPr/>
        </p:nvSpPr>
        <p:spPr>
          <a:xfrm>
            <a:off x="127290" y="4812229"/>
            <a:ext cx="7065442" cy="1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4" tIns="34272" rIns="68564" bIns="34272" anchor="t" anchorCtr="0">
            <a:spAutoFit/>
          </a:bodyPr>
          <a:lstStyle/>
          <a:p>
            <a:pPr marL="0" marR="0" lvl="0" indent="0" algn="l" defTabSz="685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Tx/>
              <a:buNone/>
              <a:tabLst/>
              <a:defRPr/>
            </a:pPr>
            <a:r>
              <a:rPr kumimoji="0" lang="en-US" sz="8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Calibri"/>
                <a:sym typeface="Calibri"/>
              </a:rPr>
              <a:t>©2024 ROI Institute Inc. All Rights Reserved.</a:t>
            </a:r>
            <a:endParaRPr kumimoji="0" lang="en-US" sz="8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CAAEC8B-EF6C-284E-B6F4-4BF21964710C}"/>
              </a:ext>
            </a:extLst>
          </p:cNvPr>
          <p:cNvGrpSpPr/>
          <p:nvPr/>
        </p:nvGrpSpPr>
        <p:grpSpPr>
          <a:xfrm>
            <a:off x="55286" y="1781925"/>
            <a:ext cx="8985466" cy="2461908"/>
            <a:chOff x="73714" y="2375900"/>
            <a:chExt cx="11980621" cy="3282544"/>
          </a:xfrm>
        </p:grpSpPr>
        <p:sp>
          <p:nvSpPr>
            <p:cNvPr id="53" name="Google Shape;1864;p37">
              <a:extLst>
                <a:ext uri="{FF2B5EF4-FFF2-40B4-BE49-F238E27FC236}">
                  <a16:creationId xmlns:a16="http://schemas.microsoft.com/office/drawing/2014/main" id="{1D08158E-3CD9-F847-9C62-C9E375E87E44}"/>
                </a:ext>
              </a:extLst>
            </p:cNvPr>
            <p:cNvSpPr/>
            <p:nvPr/>
          </p:nvSpPr>
          <p:spPr>
            <a:xfrm rot="10800000">
              <a:off x="9356818" y="2382109"/>
              <a:ext cx="2682483" cy="3276335"/>
            </a:xfrm>
            <a:prstGeom prst="roundRect">
              <a:avLst>
                <a:gd name="adj" fmla="val 12184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9" name="Google Shape;1529;p25"/>
            <p:cNvSpPr/>
            <p:nvPr/>
          </p:nvSpPr>
          <p:spPr>
            <a:xfrm rot="10800000">
              <a:off x="2920149" y="2376252"/>
              <a:ext cx="2646372" cy="3276335"/>
            </a:xfrm>
            <a:prstGeom prst="roundRect">
              <a:avLst>
                <a:gd name="adj" fmla="val 9278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530" name="Google Shape;1530;p25"/>
            <p:cNvCxnSpPr/>
            <p:nvPr/>
          </p:nvCxnSpPr>
          <p:spPr>
            <a:xfrm>
              <a:off x="3215790" y="4059602"/>
              <a:ext cx="215982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34" name="Google Shape;1534;p25"/>
            <p:cNvSpPr/>
            <p:nvPr/>
          </p:nvSpPr>
          <p:spPr>
            <a:xfrm rot="10800000">
              <a:off x="73714" y="2376252"/>
              <a:ext cx="2746281" cy="3276335"/>
            </a:xfrm>
            <a:prstGeom prst="roundRect">
              <a:avLst>
                <a:gd name="adj" fmla="val 10176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25"/>
            <p:cNvSpPr/>
            <p:nvPr/>
          </p:nvSpPr>
          <p:spPr>
            <a:xfrm rot="10800000">
              <a:off x="5645829" y="2375900"/>
              <a:ext cx="3685053" cy="3276335"/>
            </a:xfrm>
            <a:prstGeom prst="roundRect">
              <a:avLst>
                <a:gd name="adj" fmla="val 7470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25"/>
            <p:cNvSpPr/>
            <p:nvPr/>
          </p:nvSpPr>
          <p:spPr>
            <a:xfrm>
              <a:off x="6102754" y="2547061"/>
              <a:ext cx="2017007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ANALYZE DATA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25"/>
            <p:cNvSpPr/>
            <p:nvPr/>
          </p:nvSpPr>
          <p:spPr>
            <a:xfrm>
              <a:off x="9403788" y="2531617"/>
              <a:ext cx="2540969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OPTIMIZE RESULTS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25"/>
            <p:cNvSpPr/>
            <p:nvPr/>
          </p:nvSpPr>
          <p:spPr>
            <a:xfrm>
              <a:off x="8014728" y="4336283"/>
              <a:ext cx="1194655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5: ROI</a:t>
              </a: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25"/>
            <p:cNvSpPr/>
            <p:nvPr/>
          </p:nvSpPr>
          <p:spPr>
            <a:xfrm>
              <a:off x="3124837" y="3162203"/>
              <a:ext cx="1515940" cy="3692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1: REACTION AND PLANNED ACTION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25"/>
            <p:cNvSpPr/>
            <p:nvPr/>
          </p:nvSpPr>
          <p:spPr>
            <a:xfrm>
              <a:off x="4569589" y="3163129"/>
              <a:ext cx="1025761" cy="3744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3:</a:t>
              </a:r>
              <a:endParaRPr kumimoji="0" sz="7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33"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APPLICATION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25"/>
            <p:cNvSpPr/>
            <p:nvPr/>
          </p:nvSpPr>
          <p:spPr>
            <a:xfrm>
              <a:off x="3126510" y="4702311"/>
              <a:ext cx="1396887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2: LEARNING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25"/>
            <p:cNvSpPr/>
            <p:nvPr/>
          </p:nvSpPr>
          <p:spPr>
            <a:xfrm>
              <a:off x="4510379" y="4698479"/>
              <a:ext cx="1183544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4: IMPACT</a:t>
              </a:r>
              <a:endParaRPr kumimoji="0" sz="7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25"/>
            <p:cNvSpPr/>
            <p:nvPr/>
          </p:nvSpPr>
          <p:spPr>
            <a:xfrm>
              <a:off x="7847978" y="5413044"/>
              <a:ext cx="1638192" cy="2359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33"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INTANGIBLE BENEFITS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47" name="Google Shape;1547;p25"/>
            <p:cNvCxnSpPr/>
            <p:nvPr/>
          </p:nvCxnSpPr>
          <p:spPr>
            <a:xfrm>
              <a:off x="1088882" y="4042435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48" name="Google Shape;1548;p25"/>
            <p:cNvCxnSpPr/>
            <p:nvPr/>
          </p:nvCxnSpPr>
          <p:spPr>
            <a:xfrm>
              <a:off x="8558776" y="3370898"/>
              <a:ext cx="0" cy="274298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49" name="Google Shape;1549;p25"/>
            <p:cNvCxnSpPr/>
            <p:nvPr/>
          </p:nvCxnSpPr>
          <p:spPr>
            <a:xfrm rot="10800000" flipH="1">
              <a:off x="8790762" y="4053050"/>
              <a:ext cx="614135" cy="13104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0" name="Google Shape;1550;p25"/>
            <p:cNvCxnSpPr/>
            <p:nvPr/>
          </p:nvCxnSpPr>
          <p:spPr>
            <a:xfrm rot="10800000">
              <a:off x="9311737" y="4616254"/>
              <a:ext cx="0" cy="533356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1" name="Google Shape;1551;p25"/>
            <p:cNvCxnSpPr/>
            <p:nvPr/>
          </p:nvCxnSpPr>
          <p:spPr>
            <a:xfrm rot="10800000">
              <a:off x="8367216" y="5133813"/>
              <a:ext cx="947080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2" name="Google Shape;1552;p25"/>
            <p:cNvCxnSpPr/>
            <p:nvPr/>
          </p:nvCxnSpPr>
          <p:spPr>
            <a:xfrm>
              <a:off x="7804300" y="4044380"/>
              <a:ext cx="419673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3" name="Google Shape;1553;p25"/>
            <p:cNvCxnSpPr/>
            <p:nvPr/>
          </p:nvCxnSpPr>
          <p:spPr>
            <a:xfrm rot="10800000" flipH="1">
              <a:off x="7898457" y="4032250"/>
              <a:ext cx="20256" cy="1052278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4" name="Google Shape;1554;p25"/>
            <p:cNvCxnSpPr/>
            <p:nvPr/>
          </p:nvCxnSpPr>
          <p:spPr>
            <a:xfrm rot="10800000" flipH="1">
              <a:off x="7898457" y="5084528"/>
              <a:ext cx="231358" cy="1283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5" name="Google Shape;1555;p25"/>
            <p:cNvCxnSpPr/>
            <p:nvPr/>
          </p:nvCxnSpPr>
          <p:spPr>
            <a:xfrm>
              <a:off x="4362431" y="4026218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6" name="Google Shape;1556;p25"/>
            <p:cNvCxnSpPr/>
            <p:nvPr/>
          </p:nvCxnSpPr>
          <p:spPr>
            <a:xfrm>
              <a:off x="2256788" y="4042435"/>
              <a:ext cx="215982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7" name="Google Shape;1557;p25"/>
            <p:cNvCxnSpPr/>
            <p:nvPr/>
          </p:nvCxnSpPr>
          <p:spPr>
            <a:xfrm>
              <a:off x="5476690" y="4044367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8" name="Google Shape;1558;p25"/>
            <p:cNvCxnSpPr/>
            <p:nvPr/>
          </p:nvCxnSpPr>
          <p:spPr>
            <a:xfrm>
              <a:off x="6419190" y="4036970"/>
              <a:ext cx="274298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59" name="Google Shape;1559;p25"/>
            <p:cNvSpPr/>
            <p:nvPr/>
          </p:nvSpPr>
          <p:spPr>
            <a:xfrm>
              <a:off x="164317" y="3508047"/>
              <a:ext cx="929454" cy="112119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Start with Why</a:t>
              </a: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Align Programs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With the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Business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25"/>
            <p:cNvSpPr/>
            <p:nvPr/>
          </p:nvSpPr>
          <p:spPr>
            <a:xfrm>
              <a:off x="1264936" y="3530525"/>
              <a:ext cx="1056962" cy="1108363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Feasible</a:t>
              </a:r>
              <a:r>
                <a:rPr kumimoji="0" lang="en-US" sz="788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Select the Right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Solution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25"/>
            <p:cNvSpPr/>
            <p:nvPr/>
          </p:nvSpPr>
          <p:spPr>
            <a:xfrm>
              <a:off x="3412528" y="3543912"/>
              <a:ext cx="949903" cy="1121192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Matter: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Design for Input,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Reaction, and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Learning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25"/>
            <p:cNvSpPr/>
            <p:nvPr/>
          </p:nvSpPr>
          <p:spPr>
            <a:xfrm>
              <a:off x="5692624" y="3525017"/>
              <a:ext cx="856791" cy="110836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 Credible: </a:t>
              </a:r>
              <a:endParaRPr kumimoji="0" sz="788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Isolate the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Effects</a:t>
              </a:r>
              <a:b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of the</a:t>
              </a:r>
              <a:b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25"/>
            <p:cNvSpPr/>
            <p:nvPr/>
          </p:nvSpPr>
          <p:spPr>
            <a:xfrm>
              <a:off x="6688130" y="3508048"/>
              <a:ext cx="1169573" cy="1144331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 Credible: 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Convert Data to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Monetary Value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25"/>
            <p:cNvSpPr/>
            <p:nvPr/>
          </p:nvSpPr>
          <p:spPr>
            <a:xfrm>
              <a:off x="7973600" y="2523853"/>
              <a:ext cx="1278916" cy="932425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Capture Costs of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25"/>
            <p:cNvSpPr/>
            <p:nvPr/>
          </p:nvSpPr>
          <p:spPr>
            <a:xfrm>
              <a:off x="7983126" y="3611029"/>
              <a:ext cx="1269392" cy="712441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Calculate ROI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25"/>
            <p:cNvSpPr/>
            <p:nvPr/>
          </p:nvSpPr>
          <p:spPr>
            <a:xfrm>
              <a:off x="7857704" y="4588378"/>
              <a:ext cx="1394814" cy="77532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lang="en-US" sz="788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Identify Intangible Measures</a:t>
              </a: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25"/>
            <p:cNvSpPr/>
            <p:nvPr/>
          </p:nvSpPr>
          <p:spPr>
            <a:xfrm>
              <a:off x="9349740" y="3432821"/>
              <a:ext cx="1247674" cy="119375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25"/>
            <p:cNvSpPr/>
            <p:nvPr/>
          </p:nvSpPr>
          <p:spPr>
            <a:xfrm>
              <a:off x="2472770" y="3544016"/>
              <a:ext cx="758418" cy="1108363"/>
            </a:xfrm>
            <a:prstGeom prst="roundRect">
              <a:avLst>
                <a:gd name="adj" fmla="val 16667"/>
              </a:avLst>
            </a:prstGeom>
            <a:solidFill>
              <a:srgbClr val="820D2D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Expect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Success</a:t>
              </a: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Plan for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25"/>
            <p:cNvSpPr/>
            <p:nvPr/>
          </p:nvSpPr>
          <p:spPr>
            <a:xfrm>
              <a:off x="4552576" y="3544870"/>
              <a:ext cx="949903" cy="1121192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Stick: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Design for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Application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and Impact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70" name="Google Shape;1570;p25"/>
            <p:cNvCxnSpPr/>
            <p:nvPr/>
          </p:nvCxnSpPr>
          <p:spPr>
            <a:xfrm>
              <a:off x="10597413" y="4044367"/>
              <a:ext cx="173930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71" name="Google Shape;1571;p25"/>
            <p:cNvSpPr/>
            <p:nvPr/>
          </p:nvSpPr>
          <p:spPr>
            <a:xfrm>
              <a:off x="10754753" y="3358177"/>
              <a:ext cx="1284548" cy="1347375"/>
            </a:xfrm>
            <a:prstGeom prst="diamond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b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25"/>
            <p:cNvSpPr/>
            <p:nvPr/>
          </p:nvSpPr>
          <p:spPr>
            <a:xfrm>
              <a:off x="920297" y="3294273"/>
              <a:ext cx="1515940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0: INPUT</a:t>
              </a:r>
              <a:endParaRPr kumimoji="0" sz="675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25"/>
            <p:cNvSpPr txBox="1"/>
            <p:nvPr/>
          </p:nvSpPr>
          <p:spPr>
            <a:xfrm>
              <a:off x="10743603" y="3516924"/>
              <a:ext cx="1310732" cy="10340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65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Optimize 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65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Results: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Use Black Box 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Thinking to</a:t>
              </a: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b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</a:b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Increase </a:t>
              </a:r>
              <a:b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Funding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25"/>
            <p:cNvSpPr txBox="1"/>
            <p:nvPr/>
          </p:nvSpPr>
          <p:spPr>
            <a:xfrm>
              <a:off x="9300340" y="3666407"/>
              <a:ext cx="1353553" cy="738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Tell the Story: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111" charset="-128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Communicate 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 to Key 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Stakeholder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1914;p38">
              <a:extLst>
                <a:ext uri="{FF2B5EF4-FFF2-40B4-BE49-F238E27FC236}">
                  <a16:creationId xmlns:a16="http://schemas.microsoft.com/office/drawing/2014/main" id="{EE237759-6466-8E4A-AD95-D5617E2C59E0}"/>
                </a:ext>
              </a:extLst>
            </p:cNvPr>
            <p:cNvSpPr/>
            <p:nvPr/>
          </p:nvSpPr>
          <p:spPr>
            <a:xfrm>
              <a:off x="107313" y="2546839"/>
              <a:ext cx="2893845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PLAN THE EVALUATION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1915;p38">
              <a:extLst>
                <a:ext uri="{FF2B5EF4-FFF2-40B4-BE49-F238E27FC236}">
                  <a16:creationId xmlns:a16="http://schemas.microsoft.com/office/drawing/2014/main" id="{A20BA418-A330-5C4D-8E57-A594DC6F5540}"/>
                </a:ext>
              </a:extLst>
            </p:cNvPr>
            <p:cNvSpPr/>
            <p:nvPr/>
          </p:nvSpPr>
          <p:spPr>
            <a:xfrm>
              <a:off x="3001157" y="2525208"/>
              <a:ext cx="2658399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COLLECT DATA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14189DDA-F640-6B46-B0B1-DAC2A35ED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06269"/>
            <a:ext cx="8229600" cy="541074"/>
          </a:xfrm>
        </p:spPr>
        <p:txBody>
          <a:bodyPr/>
          <a:lstStyle/>
          <a:p>
            <a:r>
              <a:rPr lang="en-US" sz="3600" dirty="0"/>
              <a:t>The ROI Methodology Process Model</a:t>
            </a:r>
          </a:p>
        </p:txBody>
      </p:sp>
      <p:sp>
        <p:nvSpPr>
          <p:cNvPr id="4" name="Google Shape;52;p6">
            <a:extLst>
              <a:ext uri="{FF2B5EF4-FFF2-40B4-BE49-F238E27FC236}">
                <a16:creationId xmlns:a16="http://schemas.microsoft.com/office/drawing/2014/main" id="{A06DCA92-EB6C-E867-B663-3ECA5BE36E71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39</a:t>
            </a:fld>
            <a:endParaRPr lang="en" b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951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Workshop Components</a:t>
            </a:r>
            <a:endParaRPr sz="3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8" name="Google Shape;118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Roboto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22222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sym typeface="Roboto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477C61-906E-4D5A-9698-34B3D9F2E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100" y="1206500"/>
            <a:ext cx="8256687" cy="3430236"/>
          </a:xfrm>
        </p:spPr>
        <p:txBody>
          <a:bodyPr/>
          <a:lstStyle/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Frequent short breaks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Networking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Participation and learning in small teams or groups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Learn by doing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Questions and sharing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Capture action items from consideration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Apply the evaluation planning process during the workshop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great beginning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C56276-7843-058C-E4A5-1C3784BFD066}"/>
              </a:ext>
            </a:extLst>
          </p:cNvPr>
          <p:cNvSpPr txBox="1"/>
          <p:nvPr/>
        </p:nvSpPr>
        <p:spPr>
          <a:xfrm>
            <a:off x="11960" y="4786184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1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629587" cy="51435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Picture 5" descr="Close-up of documents and charts">
            <a:extLst>
              <a:ext uri="{FF2B5EF4-FFF2-40B4-BE49-F238E27FC236}">
                <a16:creationId xmlns:a16="http://schemas.microsoft.com/office/drawing/2014/main" id="{930E158F-3026-BB44-ABB1-A04EF758DF9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" y="7"/>
            <a:ext cx="4518101" cy="5143493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A38944E-0A48-467B-85DF-E86376F6657F}"/>
              </a:ext>
            </a:extLst>
          </p:cNvPr>
          <p:cNvCxnSpPr/>
          <p:nvPr/>
        </p:nvCxnSpPr>
        <p:spPr>
          <a:xfrm>
            <a:off x="0" y="0"/>
            <a:ext cx="6858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01ED5BFE-AB4B-A4D0-8FA4-C3C0B89479DD}"/>
              </a:ext>
            </a:extLst>
          </p:cNvPr>
          <p:cNvSpPr txBox="1">
            <a:spLocks/>
          </p:cNvSpPr>
          <p:nvPr/>
        </p:nvSpPr>
        <p:spPr>
          <a:xfrm>
            <a:off x="7081199" y="48696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40</a:t>
            </a:fld>
            <a:endParaRPr lang="en-US" sz="1050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84685B9-3E25-A39A-A834-E12EEA9D7CC7}"/>
              </a:ext>
            </a:extLst>
          </p:cNvPr>
          <p:cNvSpPr txBox="1">
            <a:spLocks/>
          </p:cNvSpPr>
          <p:nvPr/>
        </p:nvSpPr>
        <p:spPr>
          <a:xfrm>
            <a:off x="4766135" y="392376"/>
            <a:ext cx="4302266" cy="118745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Matching Evaluation Levels With Objectives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A4F2F57-85AF-B4EA-B04E-720DE7D949D8}"/>
              </a:ext>
            </a:extLst>
          </p:cNvPr>
          <p:cNvSpPr txBox="1">
            <a:spLocks/>
          </p:cNvSpPr>
          <p:nvPr/>
        </p:nvSpPr>
        <p:spPr>
          <a:xfrm>
            <a:off x="4766135" y="1579827"/>
            <a:ext cx="4302266" cy="31191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For each objective, indicate the level of evaluation at which the objective is aimed.</a:t>
            </a:r>
          </a:p>
          <a:p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Level 1: Reaction</a:t>
            </a:r>
          </a:p>
          <a:p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Level 2: Learning</a:t>
            </a:r>
          </a:p>
          <a:p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Level 3: Application</a:t>
            </a:r>
          </a:p>
          <a:p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Level 4: Impact</a:t>
            </a:r>
          </a:p>
          <a:p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Level 5: Return on Investment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C918EC-56C2-C14F-8502-F363EE5FA000}"/>
              </a:ext>
            </a:extLst>
          </p:cNvPr>
          <p:cNvSpPr txBox="1"/>
          <p:nvPr/>
        </p:nvSpPr>
        <p:spPr>
          <a:xfrm>
            <a:off x="2675466" y="4834970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24-25</a:t>
            </a:r>
          </a:p>
        </p:txBody>
      </p:sp>
    </p:spTree>
    <p:extLst>
      <p:ext uri="{BB962C8B-B14F-4D97-AF65-F5344CB8AC3E}">
        <p14:creationId xmlns:p14="http://schemas.microsoft.com/office/powerpoint/2010/main" val="19802930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FAB68-6324-D395-F1F2-23741880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296" y="341819"/>
            <a:ext cx="8109408" cy="718941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Developing Objectives for Each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5A817D-C870-AFE1-69B8-36CB098E5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5D7687E-3644-96D7-1A30-EEA66E3B27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9518570"/>
              </p:ext>
            </p:extLst>
          </p:nvPr>
        </p:nvGraphicFramePr>
        <p:xfrm>
          <a:off x="517296" y="1060760"/>
          <a:ext cx="8109408" cy="363993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810207">
                  <a:extLst>
                    <a:ext uri="{9D8B030D-6E8A-4147-A177-3AD203B41FA5}">
                      <a16:colId xmlns:a16="http://schemas.microsoft.com/office/drawing/2014/main" val="1119737817"/>
                    </a:ext>
                  </a:extLst>
                </a:gridCol>
                <a:gridCol w="6299201">
                  <a:extLst>
                    <a:ext uri="{9D8B030D-6E8A-4147-A177-3AD203B41FA5}">
                      <a16:colId xmlns:a16="http://schemas.microsoft.com/office/drawing/2014/main" val="1922670532"/>
                    </a:ext>
                  </a:extLst>
                </a:gridCol>
              </a:tblGrid>
              <a:tr h="4053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Levels of Objectives</a:t>
                      </a:r>
                      <a:endParaRPr lang="en-US" sz="1400" dirty="0"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Focus of Objectives</a:t>
                      </a:r>
                      <a:endParaRPr lang="en-US" sz="1400" dirty="0"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3399916"/>
                  </a:ext>
                </a:extLst>
              </a:tr>
              <a:tr h="6457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Level 1, Reaction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Defines specific measures of expected reaction to the program as it is revealed and communicated to the stakeholders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7316362"/>
                  </a:ext>
                </a:extLst>
              </a:tr>
              <a:tr h="6457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Level 2, Learning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Defines specific measures of improvement in knowledge, information, contacts, and skills as the participants and other stakeholders learn how to make the program successful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8959091"/>
                  </a:ext>
                </a:extLst>
              </a:tr>
              <a:tr h="6457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Level 3, Application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Defines specific measures of actions taken that define success with application and implementation of the program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575292"/>
                  </a:ext>
                </a:extLst>
              </a:tr>
              <a:tr h="6457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Level 4, Impact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Defines the specific impact measures that will change or improve as a consequence of the program’s implementation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863461"/>
                  </a:ext>
                </a:extLst>
              </a:tr>
              <a:tr h="6457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Level 5, ROI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Defines the minimum return on investment from the program, comparing program costs with monetary benefits from the program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23585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0943931-7E0B-988C-B080-9C97AC0F7AFF}"/>
              </a:ext>
            </a:extLst>
          </p:cNvPr>
          <p:cNvSpPr txBox="1"/>
          <p:nvPr/>
        </p:nvSpPr>
        <p:spPr>
          <a:xfrm>
            <a:off x="0" y="4880693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26</a:t>
            </a:r>
          </a:p>
        </p:txBody>
      </p:sp>
      <p:sp>
        <p:nvSpPr>
          <p:cNvPr id="6" name="Google Shape;52;p6">
            <a:extLst>
              <a:ext uri="{FF2B5EF4-FFF2-40B4-BE49-F238E27FC236}">
                <a16:creationId xmlns:a16="http://schemas.microsoft.com/office/drawing/2014/main" id="{C76F3B83-3938-A72F-2FFF-FC5415981C4D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41</a:t>
            </a:fld>
            <a:endParaRPr lang="en" b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7231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9799A-266B-165F-54B1-04A083CCF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Rules for Objectives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45EEF05-A679-1BE3-2078-500A0C6EAF0C}"/>
              </a:ext>
            </a:extLst>
          </p:cNvPr>
          <p:cNvSpPr txBox="1">
            <a:spLocks/>
          </p:cNvSpPr>
          <p:nvPr/>
        </p:nvSpPr>
        <p:spPr>
          <a:xfrm>
            <a:off x="414337" y="1200150"/>
            <a:ext cx="8136995" cy="327025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/>
              <a:defRPr sz="1500" b="0" i="0" kern="1200" baseline="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1pPr>
            <a:lvl2pPr marL="4572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2pPr>
            <a:lvl3pPr marL="6858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System Font Regular"/>
              <a:buChar char="–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1F7EB1"/>
              </a:buClr>
              <a:buFont typeface="Arial"/>
              <a:buChar char="–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buFont typeface="+mj-lt"/>
              <a:buAutoNum type="arabicPeriod"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Must be measurable and represent minimum acceptable performance.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Fewer objectives are better than many objectives.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Involve subject-matter experts and key stakeholders.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Keep objectives relevant to the situation, program, and key stakeholders.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Create stretch objectives, but make sure they are achievable.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Allow for the flexibility to change as conditions change.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Failure is OK; process improvement is the key.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Objectives are tools for progress, not weapons for performance review.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Most objectives should be time-bound.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Objectives provide the focus for design, development, implementation, and evaluation.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  <a:defRPr/>
            </a:pP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F604FD-DA5C-1801-8EAC-801424DEC0DB}"/>
              </a:ext>
            </a:extLst>
          </p:cNvPr>
          <p:cNvSpPr txBox="1"/>
          <p:nvPr/>
        </p:nvSpPr>
        <p:spPr>
          <a:xfrm>
            <a:off x="0" y="4849692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27</a:t>
            </a: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909A40DF-6D02-F8C1-B04E-81AC073FED1F}"/>
              </a:ext>
            </a:extLst>
          </p:cNvPr>
          <p:cNvSpPr txBox="1"/>
          <p:nvPr/>
        </p:nvSpPr>
        <p:spPr>
          <a:xfrm>
            <a:off x="414338" y="4407797"/>
            <a:ext cx="72023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" dirty="0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These rules are from a combination of publications:</a:t>
            </a:r>
          </a:p>
          <a:p>
            <a:r>
              <a:rPr lang="en-US" sz="400" dirty="0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J. J. Phillips and P. P. Phillips. </a:t>
            </a:r>
            <a:r>
              <a:rPr lang="en-US" sz="400" i="1" dirty="0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Beyond Learning Objectives: Develop Measurable Objectives that Link to the Bottom Line</a:t>
            </a:r>
            <a:r>
              <a:rPr lang="en-US" sz="400" dirty="0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. Alexandria, VA: ASTD Press. 2008. </a:t>
            </a:r>
          </a:p>
          <a:p>
            <a:r>
              <a:rPr lang="en-US" sz="400" dirty="0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P. P. Phillips and J. J. Phillips. </a:t>
            </a:r>
            <a:r>
              <a:rPr lang="en-US" sz="400" i="1" dirty="0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10 Steps to Successful Business Alignment</a:t>
            </a:r>
            <a:r>
              <a:rPr lang="en-US" sz="400" dirty="0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. Alexandria, VA: ASTD Press. 2012.</a:t>
            </a:r>
          </a:p>
          <a:p>
            <a:r>
              <a:rPr lang="en-US" sz="400" dirty="0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J. </a:t>
            </a:r>
            <a:r>
              <a:rPr lang="en-US" sz="400" dirty="0" err="1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Doerr</a:t>
            </a:r>
            <a:r>
              <a:rPr lang="en-US" sz="400" dirty="0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. </a:t>
            </a:r>
            <a:r>
              <a:rPr lang="en-US" sz="400" i="1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Measure What Matters: How Google, Bono, and the Gates Foundation Rock the World with OKRs</a:t>
            </a:r>
            <a:r>
              <a:rPr lang="en-US" sz="400" dirty="0">
                <a:solidFill>
                  <a:prstClr val="black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. New York: Penguin. 2018.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70210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88516-807B-19D5-B51E-C39BA4374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Best Reaction Objectives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C3B8BBD-95E8-BAC5-A9D9-F35334F2EC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023091"/>
              </p:ext>
            </p:extLst>
          </p:nvPr>
        </p:nvGraphicFramePr>
        <p:xfrm>
          <a:off x="457697" y="3092825"/>
          <a:ext cx="8018906" cy="12827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009453">
                  <a:extLst>
                    <a:ext uri="{9D8B030D-6E8A-4147-A177-3AD203B41FA5}">
                      <a16:colId xmlns:a16="http://schemas.microsoft.com/office/drawing/2014/main" val="1205531225"/>
                    </a:ext>
                  </a:extLst>
                </a:gridCol>
                <a:gridCol w="4009453">
                  <a:extLst>
                    <a:ext uri="{9D8B030D-6E8A-4147-A177-3AD203B41FA5}">
                      <a16:colId xmlns:a16="http://schemas.microsoft.com/office/drawing/2014/main" val="332195101"/>
                    </a:ext>
                  </a:extLst>
                </a:gridCol>
              </a:tblGrid>
              <a:tr h="299283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Broad Objective</a:t>
                      </a:r>
                      <a:endParaRPr lang="en-US" sz="1600" b="1" i="0" dirty="0">
                        <a:solidFill>
                          <a:srgbClr val="FFFFFF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Measure</a:t>
                      </a:r>
                      <a:endParaRPr lang="en-US" sz="1600" b="1" i="0" dirty="0">
                        <a:solidFill>
                          <a:srgbClr val="FFFFFF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015662"/>
                  </a:ext>
                </a:extLst>
              </a:tr>
              <a:tr h="299283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At the end of the course, participants will perceive program content as relevant to </a:t>
                      </a:r>
                      <a:b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</a:b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their jobs.</a:t>
                      </a:r>
                      <a:endParaRPr lang="en-US" sz="14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80% of participants rate </a:t>
                      </a:r>
                      <a:r>
                        <a:rPr lang="en-US" sz="1400" b="1" i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program relevance 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 4.5 out of 5 on a Likert scale.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861132"/>
                  </a:ext>
                </a:extLst>
              </a:tr>
            </a:tbl>
          </a:graphicData>
        </a:graphic>
      </p:graphicFrame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0B312A0-3AAC-6B06-B67C-26BCEE10B3C5}"/>
              </a:ext>
            </a:extLst>
          </p:cNvPr>
          <p:cNvSpPr txBox="1">
            <a:spLocks/>
          </p:cNvSpPr>
          <p:nvPr/>
        </p:nvSpPr>
        <p:spPr>
          <a:xfrm>
            <a:off x="419100" y="1200151"/>
            <a:ext cx="8498243" cy="1892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Roboto"/>
              <a:buChar char="▸"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Char char="▹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"/>
              <a:buChar char="▹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228600" indent="-228600" defTabSz="914400"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600" kern="0" dirty="0"/>
              <a:t>Identify issues that are important and measurable</a:t>
            </a:r>
          </a:p>
          <a:p>
            <a:pPr marL="228600" indent="-228600" defTabSz="914400"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600" kern="0" dirty="0"/>
              <a:t>Are attitude-based, clearly worded, and specific</a:t>
            </a:r>
          </a:p>
          <a:p>
            <a:pPr marL="228600" indent="-228600" defTabSz="914400"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600" kern="0" dirty="0"/>
              <a:t>Underscore the linkage between attitude and the success of the program</a:t>
            </a:r>
          </a:p>
          <a:p>
            <a:pPr marL="228600" indent="-228600" defTabSz="914400"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600" kern="0" dirty="0"/>
              <a:t>Represent a satisfaction index from key stakeholders</a:t>
            </a:r>
          </a:p>
          <a:p>
            <a:pPr marL="228600" indent="-228600" defTabSz="914400"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600" kern="0" dirty="0"/>
              <a:t>Have the capability to predict program success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E92B33-5571-005C-7977-5D6E1F38567C}"/>
              </a:ext>
            </a:extLst>
          </p:cNvPr>
          <p:cNvSpPr txBox="1"/>
          <p:nvPr/>
        </p:nvSpPr>
        <p:spPr>
          <a:xfrm>
            <a:off x="0" y="48674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28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45310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A618C-25E4-462E-D20D-CA12E878D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Learning Objectives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563BE5-BFD7-8485-5C95-99EBD8418F38}"/>
              </a:ext>
            </a:extLst>
          </p:cNvPr>
          <p:cNvSpPr txBox="1">
            <a:spLocks/>
          </p:cNvSpPr>
          <p:nvPr/>
        </p:nvSpPr>
        <p:spPr>
          <a:xfrm>
            <a:off x="412674" y="1200149"/>
            <a:ext cx="8498243" cy="354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Roboto"/>
              <a:buChar char="▸"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Char char="▹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"/>
              <a:buChar char="▹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228600" indent="-228600" defTabSz="914400"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600" kern="0" dirty="0"/>
              <a:t>Describe behaviors or actions that are observable and measurable</a:t>
            </a:r>
          </a:p>
          <a:p>
            <a:pPr marL="228600" indent="-228600" defTabSz="914400"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600" kern="0" dirty="0"/>
              <a:t>Are outcome-based, clearly worded, and specific</a:t>
            </a:r>
          </a:p>
          <a:p>
            <a:pPr marL="228600" indent="-228600" defTabSz="914400"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600" kern="0" dirty="0"/>
              <a:t>Specify what the participant must do (not know or understand) as a result of the program</a:t>
            </a:r>
          </a:p>
          <a:p>
            <a:pPr marL="228600" indent="-228600" defTabSz="914400"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600" kern="0" dirty="0"/>
              <a:t>Have three components:</a:t>
            </a:r>
          </a:p>
          <a:p>
            <a:pPr marL="685800" lvl="1" indent="-228600" defTabSz="914400"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600" kern="0" dirty="0"/>
              <a:t>Performance—what the participant will be able to do at the end of the program</a:t>
            </a:r>
          </a:p>
          <a:p>
            <a:pPr marL="685800" lvl="1" indent="-228600" defTabSz="914400"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600" kern="0" dirty="0"/>
              <a:t>Condition—circumstances under which the participant will perform the task</a:t>
            </a:r>
          </a:p>
          <a:p>
            <a:pPr marL="685800" lvl="1" indent="-228600" defTabSz="914400"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1600" kern="0" dirty="0"/>
              <a:t>Criteria—degree or level of proficiency that is necessary to perform the job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23E16C-EE56-8F97-A746-251DE2A90C0F}"/>
              </a:ext>
            </a:extLst>
          </p:cNvPr>
          <p:cNvSpPr txBox="1"/>
          <p:nvPr/>
        </p:nvSpPr>
        <p:spPr>
          <a:xfrm>
            <a:off x="0" y="4866501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29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91365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893990-1CBB-8A5F-BA1C-3A8794B5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Best Learning Objectives</a:t>
            </a:r>
          </a:p>
        </p:txBody>
      </p:sp>
      <p:graphicFrame>
        <p:nvGraphicFramePr>
          <p:cNvPr id="2" name="Table Placeholder 6">
            <a:extLst>
              <a:ext uri="{FF2B5EF4-FFF2-40B4-BE49-F238E27FC236}">
                <a16:creationId xmlns:a16="http://schemas.microsoft.com/office/drawing/2014/main" id="{144B89B8-FD55-762A-1434-536F8D0EB1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6449979"/>
              </p:ext>
            </p:extLst>
          </p:nvPr>
        </p:nvGraphicFramePr>
        <p:xfrm>
          <a:off x="419100" y="1200150"/>
          <a:ext cx="8018906" cy="28829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009453">
                  <a:extLst>
                    <a:ext uri="{9D8B030D-6E8A-4147-A177-3AD203B41FA5}">
                      <a16:colId xmlns:a16="http://schemas.microsoft.com/office/drawing/2014/main" val="1819378842"/>
                    </a:ext>
                  </a:extLst>
                </a:gridCol>
                <a:gridCol w="4009453">
                  <a:extLst>
                    <a:ext uri="{9D8B030D-6E8A-4147-A177-3AD203B41FA5}">
                      <a16:colId xmlns:a16="http://schemas.microsoft.com/office/drawing/2014/main" val="3483610999"/>
                    </a:ext>
                  </a:extLst>
                </a:gridCol>
              </a:tblGrid>
              <a:tr h="299283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Broad Objective</a:t>
                      </a:r>
                      <a:endParaRPr lang="en-US" sz="1600" b="1" i="0" dirty="0">
                        <a:solidFill>
                          <a:srgbClr val="FFFFFF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Measure</a:t>
                      </a:r>
                      <a:endParaRPr lang="en-US" sz="1600" b="1" i="0" dirty="0">
                        <a:solidFill>
                          <a:srgbClr val="FFFFFF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5315180"/>
                  </a:ext>
                </a:extLst>
              </a:tr>
              <a:tr h="299283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At the end of the program, participants will be able to implement Microsoft Word.</a:t>
                      </a:r>
                      <a:endParaRPr lang="en-US" sz="14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Within a 10-minute time period, participants will be able to demonstrate to the facilitator the following applications of Word with zero errors:</a:t>
                      </a:r>
                    </a:p>
                    <a:p>
                      <a:pPr marL="228600" indent="-228600" algn="l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File, Save as, Save as Web Page</a:t>
                      </a:r>
                    </a:p>
                    <a:p>
                      <a:pPr marL="228600" indent="-228600" algn="l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Formatting including font, paragraph, background, and themes</a:t>
                      </a:r>
                    </a:p>
                    <a:p>
                      <a:pPr marL="228600" indent="-228600" algn="l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Insert tables, add columns and rows, and delete columns and rows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105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72899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B1A57-0530-925E-FFD1-9CA7BCBB3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Application Objectives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031925-01AE-2A8A-A912-B79E1B408D42}"/>
              </a:ext>
            </a:extLst>
          </p:cNvPr>
          <p:cNvSpPr txBox="1">
            <a:spLocks/>
          </p:cNvSpPr>
          <p:nvPr/>
        </p:nvSpPr>
        <p:spPr>
          <a:xfrm>
            <a:off x="412675" y="1200150"/>
            <a:ext cx="8318650" cy="3151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Roboto"/>
              <a:buChar char="▸"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Char char="▹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"/>
              <a:buChar char="▹"/>
              <a:defRPr sz="2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/>
              <a:buChar char="▹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228600" indent="-228600" defTabSz="914400"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000" kern="0" dirty="0"/>
              <a:t>Identify behaviors and actions that are observable and measurable</a:t>
            </a:r>
          </a:p>
          <a:p>
            <a:pPr marL="228600" indent="-228600" defTabSz="914400"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000" kern="0" dirty="0"/>
              <a:t>Are outcome-based, clearly worded, and specific</a:t>
            </a:r>
          </a:p>
          <a:p>
            <a:pPr marL="228600" indent="-228600" defTabSz="914400"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000" kern="0" dirty="0"/>
              <a:t>Specify what the participant will change as a result of the program</a:t>
            </a:r>
          </a:p>
          <a:p>
            <a:pPr marL="228600" indent="-228600" defTabSz="914400"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endParaRPr lang="en-US" sz="2000" kern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2AFC03-88E1-B057-BB64-31F1EBC6E488}"/>
              </a:ext>
            </a:extLst>
          </p:cNvPr>
          <p:cNvSpPr txBox="1"/>
          <p:nvPr/>
        </p:nvSpPr>
        <p:spPr>
          <a:xfrm>
            <a:off x="0" y="4866501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30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18040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74B5AD3-2045-BB67-D768-A3AA33267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Best Application Objectives</a:t>
            </a:r>
          </a:p>
        </p:txBody>
      </p:sp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AD8FD082-10EB-A0C9-8754-552CE745BD77}"/>
              </a:ext>
            </a:extLst>
          </p:cNvPr>
          <p:cNvGraphicFramePr>
            <a:graphicFrameLocks noGrp="1"/>
          </p:cNvGraphicFramePr>
          <p:nvPr>
            <p:ph type="tbl" sz="quarter" idx="4294967295"/>
            <p:extLst>
              <p:ext uri="{D42A27DB-BD31-4B8C-83A1-F6EECF244321}">
                <p14:modId xmlns:p14="http://schemas.microsoft.com/office/powerpoint/2010/main" val="3050939753"/>
              </p:ext>
            </p:extLst>
          </p:nvPr>
        </p:nvGraphicFramePr>
        <p:xfrm>
          <a:off x="419100" y="1206500"/>
          <a:ext cx="8018906" cy="27305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009453">
                  <a:extLst>
                    <a:ext uri="{9D8B030D-6E8A-4147-A177-3AD203B41FA5}">
                      <a16:colId xmlns:a16="http://schemas.microsoft.com/office/drawing/2014/main" val="3289973626"/>
                    </a:ext>
                  </a:extLst>
                </a:gridCol>
                <a:gridCol w="4009453">
                  <a:extLst>
                    <a:ext uri="{9D8B030D-6E8A-4147-A177-3AD203B41FA5}">
                      <a16:colId xmlns:a16="http://schemas.microsoft.com/office/drawing/2014/main" val="3791832660"/>
                    </a:ext>
                  </a:extLst>
                </a:gridCol>
              </a:tblGrid>
              <a:tr h="299283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Broad Objective</a:t>
                      </a:r>
                      <a:endParaRPr lang="en-US" sz="1600" b="1" i="0" dirty="0">
                        <a:solidFill>
                          <a:srgbClr val="FFFFFF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Measure</a:t>
                      </a:r>
                      <a:endParaRPr lang="en-US" sz="1600" b="1" i="0" dirty="0">
                        <a:solidFill>
                          <a:srgbClr val="FFFFFF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639669"/>
                  </a:ext>
                </a:extLst>
              </a:tr>
              <a:tr h="299283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Participants will use effective </a:t>
                      </a:r>
                      <a:b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</a:b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meeting behaviors.</a:t>
                      </a:r>
                      <a:endParaRPr lang="en-US" sz="14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Participants will develop a detailed agenda outlining the specific topics to be covered for 100% of meetings.</a:t>
                      </a:r>
                    </a:p>
                    <a:p>
                      <a:pPr marL="228600" indent="-228600" algn="l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Participants will establish meeting ground rules at the beginning of 100% of meetings.</a:t>
                      </a:r>
                    </a:p>
                    <a:p>
                      <a:pPr marL="228600" indent="-228600" algn="l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Participants will follow up on meeting action items within three days following 100% </a:t>
                      </a:r>
                      <a:b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</a:b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of meetings.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982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2013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8A949C2-6C29-A46A-8838-4EA70EE94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Impact Objectives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9639DF-260B-746F-3435-5DDCD930E7B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27417" y="1200150"/>
            <a:ext cx="8318650" cy="3151188"/>
          </a:xfrm>
        </p:spPr>
        <p:txBody>
          <a:bodyPr/>
          <a:lstStyle/>
          <a:p>
            <a:pPr marL="228600" lvl="0" indent="-228600"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000" dirty="0"/>
              <a:t>Must contain measures that are linked to the program</a:t>
            </a:r>
          </a:p>
          <a:p>
            <a:pPr marL="228600" lvl="0" indent="-228600"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000" dirty="0"/>
              <a:t>Describe measures that are easily available and collected</a:t>
            </a:r>
          </a:p>
          <a:p>
            <a:pPr marL="228600" lvl="0" indent="-228600"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000" dirty="0"/>
              <a:t>Are results-based, clearly worded, and specific</a:t>
            </a:r>
          </a:p>
          <a:p>
            <a:pPr marL="228600" lvl="0" indent="-228600"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000" dirty="0"/>
              <a:t>Specify the outcomes in the work unit or business unit as a result of the participant applying the content of the program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9F7E4A-9EB4-A5C9-875E-484EBB746A4F}"/>
              </a:ext>
            </a:extLst>
          </p:cNvPr>
          <p:cNvSpPr txBox="1"/>
          <p:nvPr/>
        </p:nvSpPr>
        <p:spPr>
          <a:xfrm>
            <a:off x="0" y="4866501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31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40882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FDD19-6249-5AE7-01CC-3C3CF16A2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Best Impact Objectives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307C9FF4-670A-DDAB-C204-930A707AF934}"/>
              </a:ext>
            </a:extLst>
          </p:cNvPr>
          <p:cNvGraphicFramePr>
            <a:graphicFrameLocks noGrp="1"/>
          </p:cNvGraphicFramePr>
          <p:nvPr>
            <p:ph type="tbl" sz="quarter" idx="4294967295"/>
            <p:extLst>
              <p:ext uri="{D42A27DB-BD31-4B8C-83A1-F6EECF244321}">
                <p14:modId xmlns:p14="http://schemas.microsoft.com/office/powerpoint/2010/main" val="45650099"/>
              </p:ext>
            </p:extLst>
          </p:nvPr>
        </p:nvGraphicFramePr>
        <p:xfrm>
          <a:off x="419100" y="1200150"/>
          <a:ext cx="8351976" cy="34340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175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5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9283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Level 4 Objective</a:t>
                      </a:r>
                      <a:endParaRPr lang="en-US" sz="1600" b="1" i="0" dirty="0">
                        <a:solidFill>
                          <a:srgbClr val="FFFFFF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Measure</a:t>
                      </a:r>
                      <a:endParaRPr lang="en-US" sz="1600" b="1" i="0" dirty="0">
                        <a:solidFill>
                          <a:srgbClr val="FFFFFF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283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Increase market share.</a:t>
                      </a:r>
                      <a:endParaRPr lang="en-US" sz="14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Increase market share of young professionals by 10% within 9 months of new ad launch.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283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Improve the quality of the X-1350.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Reduce the number of warranty claims on the X-1350 by 10% within six months after </a:t>
                      </a:r>
                      <a:b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</a:b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 program.</a:t>
                      </a:r>
                    </a:p>
                    <a:p>
                      <a:pPr marL="228600" indent="-228600" algn="l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Improve overall customer satisfaction with quality of the X-1350 by 10% as indicated by customer satisfaction survey taken six months after the program.</a:t>
                      </a:r>
                    </a:p>
                    <a:p>
                      <a:pPr marL="228600" indent="-228600" algn="l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Achieve top scores on product quality measures included in industry quality survey.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6260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466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602059C1-40B0-07D1-4D6F-F4C2A3D2E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4">
            <a:extLst>
              <a:ext uri="{FF2B5EF4-FFF2-40B4-BE49-F238E27FC236}">
                <a16:creationId xmlns:a16="http://schemas.microsoft.com/office/drawing/2014/main" id="{A2226442-60D9-DD60-3AB2-DA61779D36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Reaction Objectives</a:t>
            </a:r>
            <a:endParaRPr sz="3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8" name="Google Shape;118;p14">
            <a:extLst>
              <a:ext uri="{FF2B5EF4-FFF2-40B4-BE49-F238E27FC236}">
                <a16:creationId xmlns:a16="http://schemas.microsoft.com/office/drawing/2014/main" id="{33A03A71-6CF1-BEA7-EE92-21BE7200ACE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Roboto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22222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sym typeface="Roboto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5820E5-A888-4559-5F48-41DF3108B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100" y="1200150"/>
            <a:ext cx="7781749" cy="3436586"/>
          </a:xfrm>
        </p:spPr>
        <p:txBody>
          <a:bodyPr/>
          <a:lstStyle/>
          <a:p>
            <a:pPr marL="63500" indent="0">
              <a:buSzPct val="100000"/>
              <a:buNone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After participating in this workshop, you should: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Perceive the workshop content to be relevant to your work.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Find it important to your success on the job.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Immediately apply it in your work.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Find the content to be new information.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81A985-9795-F323-D6C1-68A4056FB0E4}"/>
              </a:ext>
            </a:extLst>
          </p:cNvPr>
          <p:cNvSpPr txBox="1"/>
          <p:nvPr/>
        </p:nvSpPr>
        <p:spPr>
          <a:xfrm>
            <a:off x="11960" y="4786184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1</a:t>
            </a:r>
          </a:p>
        </p:txBody>
      </p:sp>
    </p:spTree>
    <p:extLst>
      <p:ext uri="{BB962C8B-B14F-4D97-AF65-F5344CB8AC3E}">
        <p14:creationId xmlns:p14="http://schemas.microsoft.com/office/powerpoint/2010/main" val="15414928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7">
            <a:extLst>
              <a:ext uri="{FF2B5EF4-FFF2-40B4-BE49-F238E27FC236}">
                <a16:creationId xmlns:a16="http://schemas.microsoft.com/office/drawing/2014/main" id="{BA6457CF-9920-BE41-8B83-B0024D719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8621" y="1552813"/>
            <a:ext cx="2372082" cy="90024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 Benefits</a:t>
            </a:r>
          </a:p>
          <a:p>
            <a:pPr algn="ct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 Costs</a:t>
            </a:r>
          </a:p>
        </p:txBody>
      </p:sp>
      <p:sp>
        <p:nvSpPr>
          <p:cNvPr id="1106947" name="Line 3"/>
          <p:cNvSpPr>
            <a:spLocks noChangeShapeType="1"/>
          </p:cNvSpPr>
          <p:nvPr/>
        </p:nvSpPr>
        <p:spPr bwMode="auto">
          <a:xfrm>
            <a:off x="4438623" y="2002936"/>
            <a:ext cx="22288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3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06949" name="Text Box 5"/>
          <p:cNvSpPr txBox="1">
            <a:spLocks noChangeArrowheads="1"/>
          </p:cNvSpPr>
          <p:nvPr/>
        </p:nvSpPr>
        <p:spPr bwMode="auto">
          <a:xfrm>
            <a:off x="1104900" y="1795187"/>
            <a:ext cx="2686050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Benefits/Cost Ratio</a:t>
            </a:r>
          </a:p>
        </p:txBody>
      </p:sp>
      <p:sp>
        <p:nvSpPr>
          <p:cNvPr id="1106954" name="Text Box 10"/>
          <p:cNvSpPr txBox="1">
            <a:spLocks noChangeArrowheads="1"/>
          </p:cNvSpPr>
          <p:nvPr/>
        </p:nvSpPr>
        <p:spPr bwMode="auto">
          <a:xfrm>
            <a:off x="3798208" y="1795187"/>
            <a:ext cx="521074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=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9CB8C8-C1F5-9C50-65F4-831670B84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Defining BCR and ROI</a:t>
            </a: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1EF58F71-AB89-A84D-B2D7-5ED36B67C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3656" y="2873552"/>
            <a:ext cx="4397576" cy="90024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 Benefits - Program Costs</a:t>
            </a:r>
          </a:p>
          <a:p>
            <a:pPr algn="ct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 Costs</a:t>
            </a:r>
          </a:p>
        </p:txBody>
      </p:sp>
      <p:sp>
        <p:nvSpPr>
          <p:cNvPr id="1106948" name="Line 4"/>
          <p:cNvSpPr>
            <a:spLocks noChangeShapeType="1"/>
          </p:cNvSpPr>
          <p:nvPr/>
        </p:nvSpPr>
        <p:spPr bwMode="auto">
          <a:xfrm flipV="1">
            <a:off x="1767094" y="3323674"/>
            <a:ext cx="3780788" cy="3204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35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06950" name="Text Box 6"/>
          <p:cNvSpPr txBox="1">
            <a:spLocks noChangeArrowheads="1"/>
          </p:cNvSpPr>
          <p:nvPr/>
        </p:nvSpPr>
        <p:spPr bwMode="auto">
          <a:xfrm>
            <a:off x="481234" y="3115925"/>
            <a:ext cx="611802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ROI</a:t>
            </a:r>
          </a:p>
        </p:txBody>
      </p:sp>
      <p:sp>
        <p:nvSpPr>
          <p:cNvPr id="1106953" name="Text Box 9"/>
          <p:cNvSpPr txBox="1">
            <a:spLocks noChangeArrowheads="1"/>
          </p:cNvSpPr>
          <p:nvPr/>
        </p:nvSpPr>
        <p:spPr bwMode="auto">
          <a:xfrm flipV="1">
            <a:off x="1060058" y="3115926"/>
            <a:ext cx="171450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=</a:t>
            </a:r>
          </a:p>
        </p:txBody>
      </p:sp>
      <p:sp>
        <p:nvSpPr>
          <p:cNvPr id="1106955" name="Text Box 11"/>
          <p:cNvSpPr txBox="1">
            <a:spLocks noChangeArrowheads="1"/>
          </p:cNvSpPr>
          <p:nvPr/>
        </p:nvSpPr>
        <p:spPr bwMode="auto">
          <a:xfrm>
            <a:off x="5766628" y="3046704"/>
            <a:ext cx="323518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x</a:t>
            </a: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F3CB5E4D-8083-AB7B-2F9B-51D322A32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9978" y="3059596"/>
            <a:ext cx="657476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BB9A2C-0A54-6D31-0FA4-4D3C41A1D3B2}"/>
              </a:ext>
            </a:extLst>
          </p:cNvPr>
          <p:cNvSpPr txBox="1"/>
          <p:nvPr/>
        </p:nvSpPr>
        <p:spPr>
          <a:xfrm>
            <a:off x="11960" y="4786184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33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36829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7">
            <a:extLst>
              <a:ext uri="{FF2B5EF4-FFF2-40B4-BE49-F238E27FC236}">
                <a16:creationId xmlns:a16="http://schemas.microsoft.com/office/drawing/2014/main" id="{BA6457CF-9920-BE41-8B83-B0024D719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8621" y="1552813"/>
            <a:ext cx="2228851" cy="90024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$240,000</a:t>
            </a:r>
          </a:p>
          <a:p>
            <a:pPr algn="ct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$80,000</a:t>
            </a:r>
          </a:p>
        </p:txBody>
      </p:sp>
      <p:sp>
        <p:nvSpPr>
          <p:cNvPr id="1106947" name="Line 3"/>
          <p:cNvSpPr>
            <a:spLocks noChangeShapeType="1"/>
          </p:cNvSpPr>
          <p:nvPr/>
        </p:nvSpPr>
        <p:spPr bwMode="auto">
          <a:xfrm>
            <a:off x="4438623" y="2002936"/>
            <a:ext cx="22288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3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06949" name="Text Box 5"/>
          <p:cNvSpPr txBox="1">
            <a:spLocks noChangeArrowheads="1"/>
          </p:cNvSpPr>
          <p:nvPr/>
        </p:nvSpPr>
        <p:spPr bwMode="auto">
          <a:xfrm>
            <a:off x="1104900" y="1795187"/>
            <a:ext cx="2686050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Benefits/Cost Ratio</a:t>
            </a:r>
          </a:p>
        </p:txBody>
      </p:sp>
      <p:sp>
        <p:nvSpPr>
          <p:cNvPr id="1106954" name="Text Box 10"/>
          <p:cNvSpPr txBox="1">
            <a:spLocks noChangeArrowheads="1"/>
          </p:cNvSpPr>
          <p:nvPr/>
        </p:nvSpPr>
        <p:spPr bwMode="auto">
          <a:xfrm>
            <a:off x="3798208" y="1795187"/>
            <a:ext cx="521074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=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9CB8C8-C1F5-9C50-65F4-831670B84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Defining BCR and ROI</a:t>
            </a: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1EF58F71-AB89-A84D-B2D7-5ED36B67C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3656" y="2873552"/>
            <a:ext cx="4397576" cy="90024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$240,000 - $80,000</a:t>
            </a:r>
          </a:p>
          <a:p>
            <a:pPr algn="ct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$80,000</a:t>
            </a:r>
          </a:p>
        </p:txBody>
      </p:sp>
      <p:sp>
        <p:nvSpPr>
          <p:cNvPr id="1106948" name="Line 4"/>
          <p:cNvSpPr>
            <a:spLocks noChangeShapeType="1"/>
          </p:cNvSpPr>
          <p:nvPr/>
        </p:nvSpPr>
        <p:spPr bwMode="auto">
          <a:xfrm flipV="1">
            <a:off x="1767094" y="3323674"/>
            <a:ext cx="3780788" cy="3204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35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06950" name="Text Box 6"/>
          <p:cNvSpPr txBox="1">
            <a:spLocks noChangeArrowheads="1"/>
          </p:cNvSpPr>
          <p:nvPr/>
        </p:nvSpPr>
        <p:spPr bwMode="auto">
          <a:xfrm>
            <a:off x="481234" y="3115925"/>
            <a:ext cx="611802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ROI</a:t>
            </a:r>
          </a:p>
        </p:txBody>
      </p:sp>
      <p:sp>
        <p:nvSpPr>
          <p:cNvPr id="1106953" name="Text Box 9"/>
          <p:cNvSpPr txBox="1">
            <a:spLocks noChangeArrowheads="1"/>
          </p:cNvSpPr>
          <p:nvPr/>
        </p:nvSpPr>
        <p:spPr bwMode="auto">
          <a:xfrm flipV="1">
            <a:off x="1060058" y="3115926"/>
            <a:ext cx="171450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=</a:t>
            </a:r>
          </a:p>
        </p:txBody>
      </p:sp>
      <p:sp>
        <p:nvSpPr>
          <p:cNvPr id="1106955" name="Text Box 11"/>
          <p:cNvSpPr txBox="1">
            <a:spLocks noChangeArrowheads="1"/>
          </p:cNvSpPr>
          <p:nvPr/>
        </p:nvSpPr>
        <p:spPr bwMode="auto">
          <a:xfrm>
            <a:off x="5766628" y="3046704"/>
            <a:ext cx="323518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x</a:t>
            </a: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F3CB5E4D-8083-AB7B-2F9B-51D322A32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9977" y="3059596"/>
            <a:ext cx="1835541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100 =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BB9A2C-0A54-6D31-0FA4-4D3C41A1D3B2}"/>
              </a:ext>
            </a:extLst>
          </p:cNvPr>
          <p:cNvSpPr txBox="1"/>
          <p:nvPr/>
        </p:nvSpPr>
        <p:spPr>
          <a:xfrm>
            <a:off x="11960" y="4786184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33</a:t>
            </a:r>
          </a:p>
        </p:txBody>
      </p:sp>
      <p:sp>
        <p:nvSpPr>
          <p:cNvPr id="3" name="Text Box 11">
            <a:extLst>
              <a:ext uri="{FF2B5EF4-FFF2-40B4-BE49-F238E27FC236}">
                <a16:creationId xmlns:a16="http://schemas.microsoft.com/office/drawing/2014/main" id="{6C756586-55E3-F16F-3EA2-682D3899C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472" y="1801134"/>
            <a:ext cx="1423599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=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48024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3BFB9-0B7A-5136-1495-5E4D2FD2D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ROI Objectives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C63125-05FB-DF7B-051A-8A334ED39BE0}"/>
              </a:ext>
            </a:extLst>
          </p:cNvPr>
          <p:cNvSpPr txBox="1"/>
          <p:nvPr/>
        </p:nvSpPr>
        <p:spPr>
          <a:xfrm>
            <a:off x="0" y="4849692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33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156B92-262F-4605-5150-1C48CAFAC5C6}"/>
              </a:ext>
            </a:extLst>
          </p:cNvPr>
          <p:cNvSpPr txBox="1">
            <a:spLocks/>
          </p:cNvSpPr>
          <p:nvPr/>
        </p:nvSpPr>
        <p:spPr>
          <a:xfrm>
            <a:off x="414337" y="1200150"/>
            <a:ext cx="8492595" cy="3448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/>
              <a:defRPr sz="1500" b="0" i="0" kern="1200" baseline="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1pPr>
            <a:lvl2pPr marL="4572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2pPr>
            <a:lvl3pPr marL="6858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System Font Regular"/>
              <a:buChar char="–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1F7EB1"/>
              </a:buClr>
              <a:buFont typeface="Arial"/>
              <a:buChar char="–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Set the value at the same level as other investments: 15 percent.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Set slightly above other estimates: 25 percent.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Set at breakeven: 0 percent.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Set at client expectations.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Private sector organizations usually go with option #2; public sector organizations prefer #3.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85437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4"/>
          <p:cNvSpPr>
            <a:spLocks noChangeArrowheads="1"/>
          </p:cNvSpPr>
          <p:nvPr/>
        </p:nvSpPr>
        <p:spPr bwMode="auto">
          <a:xfrm>
            <a:off x="189876" y="923151"/>
            <a:ext cx="852317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tabLst>
                <a:tab pos="342900" algn="l"/>
                <a:tab pos="685800" algn="l"/>
                <a:tab pos="1071563" algn="l"/>
                <a:tab pos="1371600" algn="l"/>
                <a:tab pos="1714500" algn="l"/>
                <a:tab pos="2057400" algn="l"/>
                <a:tab pos="2400300" algn="l"/>
                <a:tab pos="6815138" algn="r"/>
              </a:tabLst>
            </a:pPr>
            <a:r>
              <a:rPr lang="en-US" sz="12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9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</a:t>
            </a:r>
            <a:r>
              <a:rPr lang="en-US" sz="9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:___________________________________________________   </a:t>
            </a:r>
            <a:r>
              <a:rPr lang="en-US" sz="9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Responsibility: </a:t>
            </a:r>
            <a:r>
              <a:rPr lang="en-US" sz="9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________________________________________________________   </a:t>
            </a:r>
            <a:r>
              <a:rPr lang="en-US" sz="9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Date</a:t>
            </a:r>
            <a:r>
              <a:rPr lang="en-US" sz="9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:_____________________</a:t>
            </a:r>
            <a:endParaRPr lang="en-US" sz="135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560374" name="Group 2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062724"/>
              </p:ext>
            </p:extLst>
          </p:nvPr>
        </p:nvGraphicFramePr>
        <p:xfrm>
          <a:off x="419100" y="1289303"/>
          <a:ext cx="8293947" cy="3204817"/>
        </p:xfrm>
        <a:graphic>
          <a:graphicData uri="http://schemas.openxmlformats.org/drawingml/2006/table">
            <a:tbl>
              <a:tblPr/>
              <a:tblGrid>
                <a:gridCol w="4917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1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4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42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42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42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42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36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Level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Broad Program Objective(s)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Measures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Data Collection Method/ Instruments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Data Sources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Timing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Responsibilities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2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6063" algn="l"/>
                        </a:tabLst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Reaction/Satisfaction and Planned Actions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2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6063" algn="l"/>
                        </a:tabLst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6063" algn="l"/>
                        </a:tabLst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Learning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4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6063" algn="l"/>
                        </a:tabLst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Application/ Implementation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2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Business Impact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10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ROI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Comments: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947074C-CBB4-2C11-0EB6-40847197C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9880"/>
            <a:ext cx="7886700" cy="59573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Collection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AFA2D7-0705-CE80-2200-399FE2876BEB}"/>
              </a:ext>
            </a:extLst>
          </p:cNvPr>
          <p:cNvSpPr txBox="1"/>
          <p:nvPr/>
        </p:nvSpPr>
        <p:spPr>
          <a:xfrm>
            <a:off x="0" y="4866501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34</a:t>
            </a:r>
          </a:p>
        </p:txBody>
      </p:sp>
      <p:sp>
        <p:nvSpPr>
          <p:cNvPr id="4" name="Google Shape;52;p6">
            <a:extLst>
              <a:ext uri="{FF2B5EF4-FFF2-40B4-BE49-F238E27FC236}">
                <a16:creationId xmlns:a16="http://schemas.microsoft.com/office/drawing/2014/main" id="{BA5366F5-EA02-107A-99F7-8CA9BEDFF91E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53</a:t>
            </a:fld>
            <a:endParaRPr lang="en" b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87019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4"/>
          <p:cNvSpPr>
            <a:spLocks noChangeArrowheads="1"/>
          </p:cNvSpPr>
          <p:nvPr/>
        </p:nvSpPr>
        <p:spPr bwMode="auto">
          <a:xfrm>
            <a:off x="232209" y="1004047"/>
            <a:ext cx="852317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tabLst>
                <a:tab pos="342900" algn="l"/>
                <a:tab pos="685800" algn="l"/>
                <a:tab pos="1071563" algn="l"/>
                <a:tab pos="1371600" algn="l"/>
                <a:tab pos="1714500" algn="l"/>
                <a:tab pos="2057400" algn="l"/>
                <a:tab pos="2400300" algn="l"/>
                <a:tab pos="6815138" algn="r"/>
              </a:tabLst>
            </a:pPr>
            <a:r>
              <a:rPr lang="en-US" sz="12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9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</a:t>
            </a:r>
            <a:r>
              <a:rPr lang="en-US" sz="9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:___________________________________________________   </a:t>
            </a:r>
            <a:r>
              <a:rPr lang="en-US" sz="9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Responsibility: </a:t>
            </a:r>
            <a:r>
              <a:rPr lang="en-US" sz="9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________________________________________________________   </a:t>
            </a:r>
            <a:r>
              <a:rPr lang="en-US" sz="9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Date</a:t>
            </a:r>
            <a:r>
              <a:rPr lang="en-US" sz="9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:_____________________</a:t>
            </a:r>
            <a:endParaRPr lang="en-US" sz="135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47074C-CBB4-2C11-0EB6-40847197C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08315"/>
            <a:ext cx="7886700" cy="59573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ROI Analysis Plan</a:t>
            </a:r>
          </a:p>
        </p:txBody>
      </p:sp>
      <p:graphicFrame>
        <p:nvGraphicFramePr>
          <p:cNvPr id="3" name="Group 176">
            <a:extLst>
              <a:ext uri="{FF2B5EF4-FFF2-40B4-BE49-F238E27FC236}">
                <a16:creationId xmlns:a16="http://schemas.microsoft.com/office/drawing/2014/main" id="{531E525C-8471-EA46-DD6B-E1ADE9D2E5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73553"/>
              </p:ext>
            </p:extLst>
          </p:nvPr>
        </p:nvGraphicFramePr>
        <p:xfrm>
          <a:off x="348916" y="1343034"/>
          <a:ext cx="8446168" cy="3291842"/>
        </p:xfrm>
        <a:graphic>
          <a:graphicData uri="http://schemas.openxmlformats.org/drawingml/2006/table">
            <a:tbl>
              <a:tblPr/>
              <a:tblGrid>
                <a:gridCol w="1055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57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57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57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57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57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557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5577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989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Data Items (Usually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Level 4)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Methods for Isolating the Effects of the Program/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Process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Methods of Converting Data to Monetary Values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Costs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Intangible Benefits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Communica-tion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Targets for Final Report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Other Influences/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Issues During Application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Comments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94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6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94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6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37A72D7-121C-1640-7D6F-AE8F7F5618A2}"/>
              </a:ext>
            </a:extLst>
          </p:cNvPr>
          <p:cNvSpPr txBox="1"/>
          <p:nvPr/>
        </p:nvSpPr>
        <p:spPr>
          <a:xfrm>
            <a:off x="0" y="4866501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35</a:t>
            </a:r>
          </a:p>
        </p:txBody>
      </p:sp>
      <p:sp>
        <p:nvSpPr>
          <p:cNvPr id="5" name="Google Shape;52;p6">
            <a:extLst>
              <a:ext uri="{FF2B5EF4-FFF2-40B4-BE49-F238E27FC236}">
                <a16:creationId xmlns:a16="http://schemas.microsoft.com/office/drawing/2014/main" id="{4B3D4BD4-29F8-5436-41A6-59206F4DBC9D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54</a:t>
            </a:fld>
            <a:endParaRPr lang="en" b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0119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892D7F25-46E8-E23A-F1C6-8FDD9A6C7FF9}"/>
              </a:ext>
            </a:extLst>
          </p:cNvPr>
          <p:cNvSpPr txBox="1">
            <a:spLocks/>
          </p:cNvSpPr>
          <p:nvPr/>
        </p:nvSpPr>
        <p:spPr>
          <a:xfrm>
            <a:off x="419100" y="1200150"/>
            <a:ext cx="4765548" cy="37528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1pPr>
            <a:lvl2pPr marL="4572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2pPr>
            <a:lvl3pPr marL="6858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System Font Regular"/>
              <a:buChar char="–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1F7EB1"/>
              </a:buClr>
              <a:buFont typeface="Arial"/>
              <a:buChar char="–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Now is your time to practice planning an ROI study. You will read the case study titled </a:t>
            </a:r>
            <a: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Retail Merchandise 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 your </a:t>
            </a:r>
            <a:r>
              <a:rPr lang="en-US" sz="18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Participant Workbook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Then with your team, answer the questions at the end of the case study.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 might also refer to the </a:t>
            </a:r>
            <a: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ROI Methodology fold out model 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</a:t>
            </a:r>
            <a: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Application Guide 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 a reference.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0B3705-9CD1-B271-DB18-0755F01C15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238" y="1597037"/>
            <a:ext cx="1714960" cy="240488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0024DB-747A-66B2-4B74-1FEF98FC5FE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1468" y="2357338"/>
            <a:ext cx="1815688" cy="2404885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B7F29B1-77A7-4999-B348-AD56F0CD6692}"/>
              </a:ext>
            </a:extLst>
          </p:cNvPr>
          <p:cNvSpPr txBox="1">
            <a:spLocks/>
          </p:cNvSpPr>
          <p:nvPr/>
        </p:nvSpPr>
        <p:spPr>
          <a:xfrm>
            <a:off x="419100" y="590550"/>
            <a:ext cx="6923364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3600" b="0" i="0" u="none" strike="noStrike" cap="none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Dosis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Dosis"/>
              </a:rPr>
              <a:t>Time to Practice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1BE505-3B10-28EC-FD4B-7BFA4F1E2CC6}"/>
              </a:ext>
            </a:extLst>
          </p:cNvPr>
          <p:cNvSpPr txBox="1"/>
          <p:nvPr/>
        </p:nvSpPr>
        <p:spPr>
          <a:xfrm>
            <a:off x="0" y="4866501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36</a:t>
            </a:r>
          </a:p>
        </p:txBody>
      </p:sp>
    </p:spTree>
    <p:extLst>
      <p:ext uri="{BB962C8B-B14F-4D97-AF65-F5344CB8AC3E}">
        <p14:creationId xmlns:p14="http://schemas.microsoft.com/office/powerpoint/2010/main" val="11764355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FA0A6-1ECB-0444-879B-4B61529C5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276075"/>
            <a:ext cx="7271004" cy="749100"/>
          </a:xfrm>
        </p:spPr>
        <p:txBody>
          <a:bodyPr anchor="ctr">
            <a:normAutofit fontScale="90000"/>
          </a:bodyPr>
          <a:lstStyle/>
          <a:p>
            <a:r>
              <a:rPr lang="en-US" sz="3600" b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Case Application: Retail Merchandise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677860-1383-E3AF-EFAD-272A64D3CB6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19100" y="1202436"/>
            <a:ext cx="8118040" cy="3197230"/>
          </a:xfrm>
        </p:spPr>
        <p:txBody>
          <a:bodyPr anchor="t">
            <a:normAutofit/>
          </a:bodyPr>
          <a:lstStyle/>
          <a:p>
            <a:pPr indent="-457200">
              <a:lnSpc>
                <a:spcPct val="100000"/>
              </a:lnSpc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Which types of data does the senior management team desire?</a:t>
            </a:r>
          </a:p>
          <a:p>
            <a:pPr indent="-457200">
              <a:lnSpc>
                <a:spcPct val="100000"/>
              </a:lnSpc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should data be collected for application and business impact measurement?</a:t>
            </a:r>
          </a:p>
          <a:p>
            <a:pPr indent="-457200">
              <a:lnSpc>
                <a:spcPct val="100000"/>
              </a:lnSpc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Which method should be utilized to isolate the effects of the program?</a:t>
            </a:r>
          </a:p>
          <a:p>
            <a:pPr indent="-457200">
              <a:lnSpc>
                <a:spcPct val="100000"/>
              </a:lnSpc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should the business impact data be converted to monetary values?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A45A66-6396-AEA3-E091-726A8E23425E}"/>
              </a:ext>
            </a:extLst>
          </p:cNvPr>
          <p:cNvSpPr txBox="1"/>
          <p:nvPr/>
        </p:nvSpPr>
        <p:spPr>
          <a:xfrm>
            <a:off x="11960" y="4786184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38</a:t>
            </a:r>
          </a:p>
        </p:txBody>
      </p:sp>
    </p:spTree>
    <p:extLst>
      <p:ext uri="{BB962C8B-B14F-4D97-AF65-F5344CB8AC3E}">
        <p14:creationId xmlns:p14="http://schemas.microsoft.com/office/powerpoint/2010/main" val="4808098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28C58-3C37-B68D-A391-2F3F8DA45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590550"/>
            <a:ext cx="8331708" cy="609600"/>
          </a:xfrm>
        </p:spPr>
        <p:txBody>
          <a:bodyPr anchor="ctr"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 Profile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14E5-6111-0C65-392A-857A9BB441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099" y="1325880"/>
            <a:ext cx="8084821" cy="3566159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Title: Interactive Selling Skills</a:t>
            </a:r>
          </a:p>
          <a:p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Target Group: Sales Associates in Electronics</a:t>
            </a:r>
          </a:p>
          <a:p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Vendor Produced and Delivered</a:t>
            </a:r>
          </a:p>
          <a:p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 Days – (2 Days Plus 1 Day)</a:t>
            </a:r>
          </a:p>
          <a:p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Significant Use of Skill Practices</a:t>
            </a:r>
          </a:p>
          <a:p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 Groups Trained (48 Participants From 3 Stores)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84C025-B490-CBD2-EB5C-C6D09B6BA552}"/>
              </a:ext>
            </a:extLst>
          </p:cNvPr>
          <p:cNvSpPr txBox="1"/>
          <p:nvPr/>
        </p:nvSpPr>
        <p:spPr>
          <a:xfrm>
            <a:off x="0" y="4866501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97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85653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DFC18B8-81C5-71F2-8F81-009224A5474D}"/>
              </a:ext>
            </a:extLst>
          </p:cNvPr>
          <p:cNvSpPr/>
          <p:nvPr/>
        </p:nvSpPr>
        <p:spPr>
          <a:xfrm>
            <a:off x="628649" y="1092258"/>
            <a:ext cx="8058151" cy="1285199"/>
          </a:xfrm>
          <a:custGeom>
            <a:avLst/>
            <a:gdLst>
              <a:gd name="connsiteX0" fmla="*/ 0 w 8058151"/>
              <a:gd name="connsiteY0" fmla="*/ 0 h 1285199"/>
              <a:gd name="connsiteX1" fmla="*/ 8058151 w 8058151"/>
              <a:gd name="connsiteY1" fmla="*/ 0 h 1285199"/>
              <a:gd name="connsiteX2" fmla="*/ 8058151 w 8058151"/>
              <a:gd name="connsiteY2" fmla="*/ 1285199 h 1285199"/>
              <a:gd name="connsiteX3" fmla="*/ 0 w 8058151"/>
              <a:gd name="connsiteY3" fmla="*/ 1285199 h 1285199"/>
              <a:gd name="connsiteX4" fmla="*/ 0 w 8058151"/>
              <a:gd name="connsiteY4" fmla="*/ 0 h 1285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8151" h="1285199">
                <a:moveTo>
                  <a:pt x="0" y="0"/>
                </a:moveTo>
                <a:lnTo>
                  <a:pt x="8058151" y="0"/>
                </a:lnTo>
                <a:lnTo>
                  <a:pt x="8058151" y="1285199"/>
                </a:lnTo>
                <a:lnTo>
                  <a:pt x="0" y="1285199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005B8E"/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5402" tIns="249936" rIns="625402" bIns="85344" numCol="1" spcCol="1270" anchor="t" anchorCtr="0">
            <a:noAutofit/>
          </a:bodyPr>
          <a:lstStyle/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(L1) Reaction questionnaire – end of course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(L2) Facilitator assessment/demonstration – during course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(L3) Program follow-up session – 3 weeks 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(L3) Questionnaire – 3 months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(L4) Performance Monitoring – 3 months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94E852B0-064F-B524-5C35-1D9D1994D8DA}"/>
              </a:ext>
            </a:extLst>
          </p:cNvPr>
          <p:cNvSpPr/>
          <p:nvPr/>
        </p:nvSpPr>
        <p:spPr>
          <a:xfrm>
            <a:off x="1031556" y="915138"/>
            <a:ext cx="5640705" cy="354240"/>
          </a:xfrm>
          <a:custGeom>
            <a:avLst/>
            <a:gdLst>
              <a:gd name="connsiteX0" fmla="*/ 0 w 5640705"/>
              <a:gd name="connsiteY0" fmla="*/ 59041 h 354240"/>
              <a:gd name="connsiteX1" fmla="*/ 59041 w 5640705"/>
              <a:gd name="connsiteY1" fmla="*/ 0 h 354240"/>
              <a:gd name="connsiteX2" fmla="*/ 5581664 w 5640705"/>
              <a:gd name="connsiteY2" fmla="*/ 0 h 354240"/>
              <a:gd name="connsiteX3" fmla="*/ 5640705 w 5640705"/>
              <a:gd name="connsiteY3" fmla="*/ 59041 h 354240"/>
              <a:gd name="connsiteX4" fmla="*/ 5640705 w 5640705"/>
              <a:gd name="connsiteY4" fmla="*/ 295199 h 354240"/>
              <a:gd name="connsiteX5" fmla="*/ 5581664 w 5640705"/>
              <a:gd name="connsiteY5" fmla="*/ 354240 h 354240"/>
              <a:gd name="connsiteX6" fmla="*/ 59041 w 5640705"/>
              <a:gd name="connsiteY6" fmla="*/ 354240 h 354240"/>
              <a:gd name="connsiteX7" fmla="*/ 0 w 5640705"/>
              <a:gd name="connsiteY7" fmla="*/ 295199 h 354240"/>
              <a:gd name="connsiteX8" fmla="*/ 0 w 5640705"/>
              <a:gd name="connsiteY8" fmla="*/ 59041 h 35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0705" h="354240">
                <a:moveTo>
                  <a:pt x="0" y="59041"/>
                </a:moveTo>
                <a:cubicBezTo>
                  <a:pt x="0" y="26434"/>
                  <a:pt x="26434" y="0"/>
                  <a:pt x="59041" y="0"/>
                </a:cubicBezTo>
                <a:lnTo>
                  <a:pt x="5581664" y="0"/>
                </a:lnTo>
                <a:cubicBezTo>
                  <a:pt x="5614271" y="0"/>
                  <a:pt x="5640705" y="26434"/>
                  <a:pt x="5640705" y="59041"/>
                </a:cubicBezTo>
                <a:lnTo>
                  <a:pt x="5640705" y="295199"/>
                </a:lnTo>
                <a:cubicBezTo>
                  <a:pt x="5640705" y="327806"/>
                  <a:pt x="5614271" y="354240"/>
                  <a:pt x="5581664" y="354240"/>
                </a:cubicBezTo>
                <a:lnTo>
                  <a:pt x="59041" y="354240"/>
                </a:lnTo>
                <a:cubicBezTo>
                  <a:pt x="26434" y="354240"/>
                  <a:pt x="0" y="327806"/>
                  <a:pt x="0" y="295199"/>
                </a:cubicBezTo>
                <a:lnTo>
                  <a:pt x="0" y="59041"/>
                </a:lnTo>
                <a:close/>
              </a:path>
            </a:pathLst>
          </a:custGeom>
          <a:solidFill>
            <a:srgbClr val="820E2E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0498" tIns="17293" rIns="230498" bIns="17293" numCol="1" spcCol="1270" anchor="ctr" anchorCtr="0">
            <a:noAutofit/>
          </a:bodyPr>
          <a:lstStyle/>
          <a:p>
            <a:pPr marL="0" lvl="0" indent="0" algn="l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Roboto" panose="02000000000000000000" pitchFamily="2" charset="0"/>
                <a:ea typeface="Roboto" panose="02000000000000000000" pitchFamily="2" charset="0"/>
              </a:rPr>
              <a:t>Data Collection</a:t>
            </a:r>
            <a:endParaRPr lang="en-US" sz="1200" kern="1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0EFB50F-71BF-408D-873D-9384E37232CB}"/>
              </a:ext>
            </a:extLst>
          </p:cNvPr>
          <p:cNvSpPr/>
          <p:nvPr/>
        </p:nvSpPr>
        <p:spPr>
          <a:xfrm>
            <a:off x="628649" y="2619378"/>
            <a:ext cx="8058151" cy="1474199"/>
          </a:xfrm>
          <a:custGeom>
            <a:avLst/>
            <a:gdLst>
              <a:gd name="connsiteX0" fmla="*/ 0 w 8058151"/>
              <a:gd name="connsiteY0" fmla="*/ 0 h 1474199"/>
              <a:gd name="connsiteX1" fmla="*/ 8058151 w 8058151"/>
              <a:gd name="connsiteY1" fmla="*/ 0 h 1474199"/>
              <a:gd name="connsiteX2" fmla="*/ 8058151 w 8058151"/>
              <a:gd name="connsiteY2" fmla="*/ 1474199 h 1474199"/>
              <a:gd name="connsiteX3" fmla="*/ 0 w 8058151"/>
              <a:gd name="connsiteY3" fmla="*/ 1474199 h 1474199"/>
              <a:gd name="connsiteX4" fmla="*/ 0 w 8058151"/>
              <a:gd name="connsiteY4" fmla="*/ 0 h 1474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8151" h="1474199">
                <a:moveTo>
                  <a:pt x="0" y="0"/>
                </a:moveTo>
                <a:lnTo>
                  <a:pt x="8058151" y="0"/>
                </a:lnTo>
                <a:lnTo>
                  <a:pt x="8058151" y="1474199"/>
                </a:lnTo>
                <a:lnTo>
                  <a:pt x="0" y="1474199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005B8E"/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5402" tIns="249936" rIns="625402" bIns="85344" numCol="1" spcCol="1270" anchor="t" anchorCtr="0">
            <a:noAutofit/>
          </a:bodyPr>
          <a:lstStyle/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Control group arrangement</a:t>
            </a:r>
          </a:p>
          <a:p>
            <a:pPr marL="228600" lvl="2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Store size</a:t>
            </a:r>
          </a:p>
          <a:p>
            <a:pPr marL="228600" lvl="2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Store location</a:t>
            </a:r>
          </a:p>
          <a:p>
            <a:pPr marL="228600" lvl="2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Customer traffic levels</a:t>
            </a:r>
          </a:p>
          <a:p>
            <a:pPr marL="228600" lvl="2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Previous store performance</a:t>
            </a:r>
          </a:p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Participant estimates (back-up)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D917E6E-3298-F4D4-C51A-64705A457286}"/>
              </a:ext>
            </a:extLst>
          </p:cNvPr>
          <p:cNvSpPr/>
          <p:nvPr/>
        </p:nvSpPr>
        <p:spPr>
          <a:xfrm>
            <a:off x="1031556" y="2442258"/>
            <a:ext cx="5640705" cy="354240"/>
          </a:xfrm>
          <a:custGeom>
            <a:avLst/>
            <a:gdLst>
              <a:gd name="connsiteX0" fmla="*/ 0 w 5640705"/>
              <a:gd name="connsiteY0" fmla="*/ 59041 h 354240"/>
              <a:gd name="connsiteX1" fmla="*/ 59041 w 5640705"/>
              <a:gd name="connsiteY1" fmla="*/ 0 h 354240"/>
              <a:gd name="connsiteX2" fmla="*/ 5581664 w 5640705"/>
              <a:gd name="connsiteY2" fmla="*/ 0 h 354240"/>
              <a:gd name="connsiteX3" fmla="*/ 5640705 w 5640705"/>
              <a:gd name="connsiteY3" fmla="*/ 59041 h 354240"/>
              <a:gd name="connsiteX4" fmla="*/ 5640705 w 5640705"/>
              <a:gd name="connsiteY4" fmla="*/ 295199 h 354240"/>
              <a:gd name="connsiteX5" fmla="*/ 5581664 w 5640705"/>
              <a:gd name="connsiteY5" fmla="*/ 354240 h 354240"/>
              <a:gd name="connsiteX6" fmla="*/ 59041 w 5640705"/>
              <a:gd name="connsiteY6" fmla="*/ 354240 h 354240"/>
              <a:gd name="connsiteX7" fmla="*/ 0 w 5640705"/>
              <a:gd name="connsiteY7" fmla="*/ 295199 h 354240"/>
              <a:gd name="connsiteX8" fmla="*/ 0 w 5640705"/>
              <a:gd name="connsiteY8" fmla="*/ 59041 h 35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0705" h="354240">
                <a:moveTo>
                  <a:pt x="0" y="59041"/>
                </a:moveTo>
                <a:cubicBezTo>
                  <a:pt x="0" y="26434"/>
                  <a:pt x="26434" y="0"/>
                  <a:pt x="59041" y="0"/>
                </a:cubicBezTo>
                <a:lnTo>
                  <a:pt x="5581664" y="0"/>
                </a:lnTo>
                <a:cubicBezTo>
                  <a:pt x="5614271" y="0"/>
                  <a:pt x="5640705" y="26434"/>
                  <a:pt x="5640705" y="59041"/>
                </a:cubicBezTo>
                <a:lnTo>
                  <a:pt x="5640705" y="295199"/>
                </a:lnTo>
                <a:cubicBezTo>
                  <a:pt x="5640705" y="327806"/>
                  <a:pt x="5614271" y="354240"/>
                  <a:pt x="5581664" y="354240"/>
                </a:cubicBezTo>
                <a:lnTo>
                  <a:pt x="59041" y="354240"/>
                </a:lnTo>
                <a:cubicBezTo>
                  <a:pt x="26434" y="354240"/>
                  <a:pt x="0" y="327806"/>
                  <a:pt x="0" y="295199"/>
                </a:cubicBezTo>
                <a:lnTo>
                  <a:pt x="0" y="59041"/>
                </a:lnTo>
                <a:close/>
              </a:path>
            </a:pathLst>
          </a:custGeom>
          <a:solidFill>
            <a:srgbClr val="820E2E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0498" tIns="17293" rIns="230498" bIns="17293" numCol="1" spcCol="1270" anchor="ctr" anchorCtr="0">
            <a:noAutofit/>
          </a:bodyPr>
          <a:lstStyle/>
          <a:p>
            <a:pPr marL="0" lvl="0" indent="0" algn="l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Roboto" panose="02000000000000000000" pitchFamily="2" charset="0"/>
                <a:ea typeface="Roboto" panose="02000000000000000000" pitchFamily="2" charset="0"/>
              </a:rPr>
              <a:t>Isolation</a:t>
            </a:r>
            <a:endParaRPr lang="en-US" sz="1200" kern="1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35ECD94-ECB7-6D27-737D-86872BA6C0E5}"/>
              </a:ext>
            </a:extLst>
          </p:cNvPr>
          <p:cNvSpPr/>
          <p:nvPr/>
        </p:nvSpPr>
        <p:spPr>
          <a:xfrm>
            <a:off x="628649" y="4326354"/>
            <a:ext cx="8058151" cy="500850"/>
          </a:xfrm>
          <a:custGeom>
            <a:avLst/>
            <a:gdLst>
              <a:gd name="connsiteX0" fmla="*/ 0 w 8058151"/>
              <a:gd name="connsiteY0" fmla="*/ 0 h 500850"/>
              <a:gd name="connsiteX1" fmla="*/ 8058151 w 8058151"/>
              <a:gd name="connsiteY1" fmla="*/ 0 h 500850"/>
              <a:gd name="connsiteX2" fmla="*/ 8058151 w 8058151"/>
              <a:gd name="connsiteY2" fmla="*/ 500850 h 500850"/>
              <a:gd name="connsiteX3" fmla="*/ 0 w 8058151"/>
              <a:gd name="connsiteY3" fmla="*/ 500850 h 500850"/>
              <a:gd name="connsiteX4" fmla="*/ 0 w 8058151"/>
              <a:gd name="connsiteY4" fmla="*/ 0 h 50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58151" h="500850">
                <a:moveTo>
                  <a:pt x="0" y="0"/>
                </a:moveTo>
                <a:lnTo>
                  <a:pt x="8058151" y="0"/>
                </a:lnTo>
                <a:lnTo>
                  <a:pt x="8058151" y="500850"/>
                </a:lnTo>
                <a:lnTo>
                  <a:pt x="0" y="500850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005B8E"/>
            </a:solidFill>
          </a:ln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5402" tIns="249936" rIns="625402" bIns="85344" numCol="1" spcCol="1270" anchor="t" anchorCtr="0">
            <a:noAutofit/>
          </a:bodyPr>
          <a:lstStyle/>
          <a:p>
            <a:pPr marL="114300" lvl="1" indent="-11430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200" kern="12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Profit contribution (standard value)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DE138C7E-40D2-3FDF-5CC5-1B8F65832EA5}"/>
              </a:ext>
            </a:extLst>
          </p:cNvPr>
          <p:cNvSpPr/>
          <p:nvPr/>
        </p:nvSpPr>
        <p:spPr>
          <a:xfrm>
            <a:off x="1031556" y="4158378"/>
            <a:ext cx="5640705" cy="354240"/>
          </a:xfrm>
          <a:custGeom>
            <a:avLst/>
            <a:gdLst>
              <a:gd name="connsiteX0" fmla="*/ 0 w 5640705"/>
              <a:gd name="connsiteY0" fmla="*/ 59041 h 354240"/>
              <a:gd name="connsiteX1" fmla="*/ 59041 w 5640705"/>
              <a:gd name="connsiteY1" fmla="*/ 0 h 354240"/>
              <a:gd name="connsiteX2" fmla="*/ 5581664 w 5640705"/>
              <a:gd name="connsiteY2" fmla="*/ 0 h 354240"/>
              <a:gd name="connsiteX3" fmla="*/ 5640705 w 5640705"/>
              <a:gd name="connsiteY3" fmla="*/ 59041 h 354240"/>
              <a:gd name="connsiteX4" fmla="*/ 5640705 w 5640705"/>
              <a:gd name="connsiteY4" fmla="*/ 295199 h 354240"/>
              <a:gd name="connsiteX5" fmla="*/ 5581664 w 5640705"/>
              <a:gd name="connsiteY5" fmla="*/ 354240 h 354240"/>
              <a:gd name="connsiteX6" fmla="*/ 59041 w 5640705"/>
              <a:gd name="connsiteY6" fmla="*/ 354240 h 354240"/>
              <a:gd name="connsiteX7" fmla="*/ 0 w 5640705"/>
              <a:gd name="connsiteY7" fmla="*/ 295199 h 354240"/>
              <a:gd name="connsiteX8" fmla="*/ 0 w 5640705"/>
              <a:gd name="connsiteY8" fmla="*/ 59041 h 35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40705" h="354240">
                <a:moveTo>
                  <a:pt x="0" y="59041"/>
                </a:moveTo>
                <a:cubicBezTo>
                  <a:pt x="0" y="26434"/>
                  <a:pt x="26434" y="0"/>
                  <a:pt x="59041" y="0"/>
                </a:cubicBezTo>
                <a:lnTo>
                  <a:pt x="5581664" y="0"/>
                </a:lnTo>
                <a:cubicBezTo>
                  <a:pt x="5614271" y="0"/>
                  <a:pt x="5640705" y="26434"/>
                  <a:pt x="5640705" y="59041"/>
                </a:cubicBezTo>
                <a:lnTo>
                  <a:pt x="5640705" y="295199"/>
                </a:lnTo>
                <a:cubicBezTo>
                  <a:pt x="5640705" y="327806"/>
                  <a:pt x="5614271" y="354240"/>
                  <a:pt x="5581664" y="354240"/>
                </a:cubicBezTo>
                <a:lnTo>
                  <a:pt x="59041" y="354240"/>
                </a:lnTo>
                <a:cubicBezTo>
                  <a:pt x="26434" y="354240"/>
                  <a:pt x="0" y="327806"/>
                  <a:pt x="0" y="295199"/>
                </a:cubicBezTo>
                <a:lnTo>
                  <a:pt x="0" y="59041"/>
                </a:lnTo>
                <a:close/>
              </a:path>
            </a:pathLst>
          </a:custGeom>
          <a:solidFill>
            <a:srgbClr val="820E2E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0498" tIns="17293" rIns="230498" bIns="17293" numCol="1" spcCol="1270" anchor="ctr" anchorCtr="0">
            <a:noAutofit/>
          </a:bodyPr>
          <a:lstStyle/>
          <a:p>
            <a:pPr marL="0" lvl="0" indent="0" algn="l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1" kern="1200" dirty="0">
                <a:latin typeface="Roboto" panose="02000000000000000000" pitchFamily="2" charset="0"/>
                <a:ea typeface="Roboto" panose="02000000000000000000" pitchFamily="2" charset="0"/>
              </a:rPr>
              <a:t>Data Conversion</a:t>
            </a:r>
            <a:endParaRPr lang="en-US" sz="1200" kern="1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F444C9-4CEB-69AC-52CD-1D2CE59F3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288861"/>
            <a:ext cx="8229600" cy="541074"/>
          </a:xfrm>
        </p:spPr>
        <p:txBody>
          <a:bodyPr/>
          <a:lstStyle/>
          <a:p>
            <a:r>
              <a:rPr lang="en-US" sz="3600" dirty="0"/>
              <a:t>ROI Analysis Profile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22A609-5E15-9E29-7C83-F79FFC306A4B}"/>
              </a:ext>
            </a:extLst>
          </p:cNvPr>
          <p:cNvSpPr txBox="1"/>
          <p:nvPr/>
        </p:nvSpPr>
        <p:spPr>
          <a:xfrm>
            <a:off x="-20409" y="4853485"/>
            <a:ext cx="7788442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05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91</a:t>
            </a:r>
          </a:p>
        </p:txBody>
      </p:sp>
      <p:sp>
        <p:nvSpPr>
          <p:cNvPr id="10" name="Google Shape;52;p6">
            <a:extLst>
              <a:ext uri="{FF2B5EF4-FFF2-40B4-BE49-F238E27FC236}">
                <a16:creationId xmlns:a16="http://schemas.microsoft.com/office/drawing/2014/main" id="{A378ECF5-09E9-8813-D8FE-2CF98541C9E0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58</a:t>
            </a:fld>
            <a:endParaRPr lang="en" b="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1437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28C58-3C37-B68D-A391-2F3F8DA45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909" y="590550"/>
            <a:ext cx="6872498" cy="609600"/>
          </a:xfrm>
        </p:spPr>
        <p:txBody>
          <a:bodyPr anchor="ctr"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Level 1 – Selected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14E5-6111-0C65-392A-857A9BB441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100" y="1200150"/>
            <a:ext cx="7947660" cy="3431049"/>
          </a:xfrm>
        </p:spPr>
        <p:txBody>
          <a:bodyPr>
            <a:normAutofit/>
          </a:bodyPr>
          <a:lstStyle/>
          <a:p>
            <a:r>
              <a:rPr lang="en-US" sz="2000" dirty="0"/>
              <a:t>Success With Objectives			4.3</a:t>
            </a:r>
          </a:p>
          <a:p>
            <a:r>
              <a:rPr lang="en-US" sz="2000" dirty="0"/>
              <a:t>Relevance of Material				4.4</a:t>
            </a:r>
          </a:p>
          <a:p>
            <a:r>
              <a:rPr lang="en-US" sz="2000" dirty="0"/>
              <a:t>Usefulness of Program				4.5</a:t>
            </a:r>
          </a:p>
          <a:p>
            <a:r>
              <a:rPr lang="en-US" sz="2000" dirty="0"/>
              <a:t>Exercises/Skill Practices			3.9</a:t>
            </a:r>
          </a:p>
          <a:p>
            <a:r>
              <a:rPr lang="en-US" sz="2000" dirty="0"/>
              <a:t>Overall Instructor Rating				4.1</a:t>
            </a:r>
          </a:p>
          <a:p>
            <a:endParaRPr lang="en-US" sz="2000" dirty="0"/>
          </a:p>
          <a:p>
            <a:r>
              <a:rPr lang="en-US" sz="1400" dirty="0"/>
              <a:t>Target 4.0 / 5.0</a:t>
            </a:r>
          </a:p>
          <a:p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29A183-0101-10E6-CC75-B3A526B7A2D0}"/>
              </a:ext>
            </a:extLst>
          </p:cNvPr>
          <p:cNvSpPr txBox="1"/>
          <p:nvPr/>
        </p:nvSpPr>
        <p:spPr>
          <a:xfrm>
            <a:off x="0" y="4866501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98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8956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8040EA3E-DB5A-4364-0925-A1EEC2898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4">
            <a:extLst>
              <a:ext uri="{FF2B5EF4-FFF2-40B4-BE49-F238E27FC236}">
                <a16:creationId xmlns:a16="http://schemas.microsoft.com/office/drawing/2014/main" id="{232AF459-E57F-AAF4-C812-61600B8874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Learning Objectives</a:t>
            </a:r>
            <a:endParaRPr sz="3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8" name="Google Shape;118;p14">
            <a:extLst>
              <a:ext uri="{FF2B5EF4-FFF2-40B4-BE49-F238E27FC236}">
                <a16:creationId xmlns:a16="http://schemas.microsoft.com/office/drawing/2014/main" id="{E7AD24D8-8FEB-A47C-6C7A-38450F4D5B4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Roboto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22222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sym typeface="Roboto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5D8F4B-DA93-59E7-FEF9-DAD6AEA8D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101" y="1200150"/>
            <a:ext cx="4312536" cy="3436586"/>
          </a:xfrm>
        </p:spPr>
        <p:txBody>
          <a:bodyPr numCol="1"/>
          <a:lstStyle/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Identify the drivers for ROI accountability.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Link program objectives to </a:t>
            </a:r>
            <a:b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business results.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Identify at least three ways to collect data.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Describe at least three ways to isolate the effects of a program.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Describe at least three ways to convert data to monetary values.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E6ED3E7-6935-63CA-BF94-50BC60C3E377}"/>
              </a:ext>
            </a:extLst>
          </p:cNvPr>
          <p:cNvSpPr txBox="1">
            <a:spLocks/>
          </p:cNvSpPr>
          <p:nvPr/>
        </p:nvSpPr>
        <p:spPr>
          <a:xfrm>
            <a:off x="4633501" y="1200151"/>
            <a:ext cx="4312536" cy="334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ts val="2600"/>
              <a:buFont typeface="Roboto"/>
              <a:buChar char="▸"/>
              <a:defRPr sz="2600" b="0" i="0" u="none" strike="noStrike" cap="none">
                <a:solidFill>
                  <a:schemeClr val="dk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L="914400" marR="0" lvl="1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937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600"/>
              <a:buFont typeface="Roboto"/>
              <a:buChar char="▹"/>
              <a:defRPr sz="2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defTabSz="914400">
              <a:buSzPct val="100000"/>
              <a:buFont typeface="Arial" panose="020B0604020202020204" pitchFamily="34" charset="0"/>
              <a:buChar char="•"/>
            </a:pPr>
            <a:r>
              <a:rPr lang="en-US" sz="18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Identify all costs of a program.</a:t>
            </a:r>
          </a:p>
          <a:p>
            <a:pPr defTabSz="914400">
              <a:buSzPct val="100000"/>
              <a:buFont typeface="Arial" panose="020B0604020202020204" pitchFamily="34" charset="0"/>
              <a:buChar char="•"/>
            </a:pPr>
            <a:r>
              <a:rPr lang="en-US" sz="18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Calculate ROI, given benefits and costs.</a:t>
            </a:r>
          </a:p>
          <a:p>
            <a:pPr defTabSz="914400">
              <a:buSzPct val="100000"/>
              <a:buFont typeface="Arial" panose="020B0604020202020204" pitchFamily="34" charset="0"/>
              <a:buChar char="•"/>
            </a:pPr>
            <a:r>
              <a:rPr lang="en-US" sz="18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Identify intangible measures.</a:t>
            </a:r>
          </a:p>
          <a:p>
            <a:pPr defTabSz="914400">
              <a:buSzPct val="100000"/>
              <a:buFont typeface="Arial" panose="020B0604020202020204" pitchFamily="34" charset="0"/>
              <a:buChar char="•"/>
            </a:pPr>
            <a:r>
              <a:rPr lang="en-US" sz="18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Plan a follow-up evaluation for one of your programs.</a:t>
            </a:r>
          </a:p>
          <a:p>
            <a:pPr defTabSz="914400">
              <a:buSzPct val="100000"/>
              <a:buFont typeface="Arial" panose="020B0604020202020204" pitchFamily="34" charset="0"/>
              <a:buChar char="•"/>
            </a:pPr>
            <a:r>
              <a:rPr lang="en-US" sz="18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Describe the 12 steps in the </a:t>
            </a:r>
            <a:br>
              <a:rPr lang="en-US" sz="18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ROI Methodology®. </a:t>
            </a:r>
          </a:p>
          <a:p>
            <a:pPr defTabSz="914400">
              <a:buSzPct val="100000"/>
              <a:buFont typeface="Arial" panose="020B0604020202020204" pitchFamily="34" charset="0"/>
              <a:buChar char="•"/>
            </a:pPr>
            <a:endParaRPr lang="en-US" sz="1800" kern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0E1A40-7336-391F-F9E0-1FC2E04CAF77}"/>
              </a:ext>
            </a:extLst>
          </p:cNvPr>
          <p:cNvSpPr txBox="1"/>
          <p:nvPr/>
        </p:nvSpPr>
        <p:spPr>
          <a:xfrm>
            <a:off x="11960" y="4786184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2</a:t>
            </a:r>
          </a:p>
        </p:txBody>
      </p:sp>
    </p:spTree>
    <p:extLst>
      <p:ext uri="{BB962C8B-B14F-4D97-AF65-F5344CB8AC3E}">
        <p14:creationId xmlns:p14="http://schemas.microsoft.com/office/powerpoint/2010/main" val="92705987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28C58-3C37-B68D-A391-2F3F8DA45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590550"/>
            <a:ext cx="6872498" cy="60960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Level 2 – Selected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14E5-6111-0C65-392A-857A9BB441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100" y="1280160"/>
            <a:ext cx="7673340" cy="3351039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All participants demonstrated that they could use the skills successfully.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2BD5CE-626C-7B9B-20E0-2F5E6BD7FF0B}"/>
              </a:ext>
            </a:extLst>
          </p:cNvPr>
          <p:cNvSpPr txBox="1"/>
          <p:nvPr/>
        </p:nvSpPr>
        <p:spPr>
          <a:xfrm>
            <a:off x="0" y="4866501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98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259765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28C58-3C37-B68D-A391-2F3F8DA45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608518"/>
            <a:ext cx="8229600" cy="591632"/>
          </a:xfrm>
        </p:spPr>
        <p:txBody>
          <a:bodyPr/>
          <a:lstStyle/>
          <a:p>
            <a:r>
              <a:rPr lang="en-US" sz="3600" b="1" dirty="0"/>
              <a:t>Level 3 – Selected Data</a:t>
            </a:r>
          </a:p>
        </p:txBody>
      </p:sp>
      <p:graphicFrame>
        <p:nvGraphicFramePr>
          <p:cNvPr id="26" name="Table 26">
            <a:extLst>
              <a:ext uri="{FF2B5EF4-FFF2-40B4-BE49-F238E27FC236}">
                <a16:creationId xmlns:a16="http://schemas.microsoft.com/office/drawing/2014/main" id="{E9D81CCC-7646-064D-A831-B35B56C7D6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3761529"/>
              </p:ext>
            </p:extLst>
          </p:nvPr>
        </p:nvGraphicFramePr>
        <p:xfrm>
          <a:off x="414338" y="1410543"/>
          <a:ext cx="8229600" cy="2328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3324713815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5508387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79631878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12170274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53064565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378885302"/>
                    </a:ext>
                  </a:extLst>
                </a:gridCol>
              </a:tblGrid>
              <a:tr h="532439">
                <a:tc>
                  <a:txBody>
                    <a:bodyPr/>
                    <a:lstStyle/>
                    <a:p>
                      <a:endParaRPr lang="en-US" sz="1400" b="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Strongly Agree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Agree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Neither Agree or Disagree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Disagree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Strongly Disagree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2764303"/>
                  </a:ext>
                </a:extLst>
              </a:tr>
              <a:tr h="690199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 utilize the skills taught in the program.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78%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22%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689310"/>
                  </a:ext>
                </a:extLst>
              </a:tr>
              <a:tr h="532439">
                <a:tc>
                  <a:txBody>
                    <a:bodyPr/>
                    <a:lstStyle/>
                    <a:p>
                      <a:endParaRPr lang="en-US" sz="1400" b="0" dirty="0">
                        <a:solidFill>
                          <a:srgbClr val="FFFFFF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With Each Customer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Every Third Customer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Several Times Each Day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At Least Once Daily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At Least Once Weekly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647785"/>
                  </a:ext>
                </a:extLst>
              </a:tr>
              <a:tr h="532439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Frequency of use of skills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52%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26%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18%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35548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218EC32-2836-C2EA-C3F1-4FF3B2A82382}"/>
              </a:ext>
            </a:extLst>
          </p:cNvPr>
          <p:cNvSpPr txBox="1"/>
          <p:nvPr/>
        </p:nvSpPr>
        <p:spPr>
          <a:xfrm>
            <a:off x="419100" y="3846740"/>
            <a:ext cx="8229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Targets:</a:t>
            </a:r>
          </a:p>
          <a:p>
            <a:r>
              <a:rPr lang="en-US" sz="10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100% of participants indicate they use the skills taught in the program.</a:t>
            </a:r>
          </a:p>
          <a:p>
            <a:r>
              <a:rPr lang="en-US" sz="10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50% of participants indicate they use skills with everyone customer.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61EEDC-6FEA-4FA4-AFC3-6D46B846F07B}"/>
              </a:ext>
            </a:extLst>
          </p:cNvPr>
          <p:cNvSpPr txBox="1"/>
          <p:nvPr/>
        </p:nvSpPr>
        <p:spPr>
          <a:xfrm>
            <a:off x="11960" y="4786184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99</a:t>
            </a:r>
          </a:p>
        </p:txBody>
      </p:sp>
      <p:sp>
        <p:nvSpPr>
          <p:cNvPr id="5" name="Google Shape;52;p6">
            <a:extLst>
              <a:ext uri="{FF2B5EF4-FFF2-40B4-BE49-F238E27FC236}">
                <a16:creationId xmlns:a16="http://schemas.microsoft.com/office/drawing/2014/main" id="{9A495BFB-1CEB-C911-F796-991A121B8E13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61</a:t>
            </a:fld>
            <a:endParaRPr lang="en" b="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361724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28C58-3C37-B68D-A391-2F3F8DA45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865" y="608518"/>
            <a:ext cx="8229600" cy="591632"/>
          </a:xfrm>
        </p:spPr>
        <p:txBody>
          <a:bodyPr/>
          <a:lstStyle/>
          <a:p>
            <a:r>
              <a:rPr lang="en-US" sz="3600" b="1" dirty="0"/>
              <a:t>Level 4 – Average Weekly Sales</a:t>
            </a:r>
          </a:p>
        </p:txBody>
      </p:sp>
      <p:graphicFrame>
        <p:nvGraphicFramePr>
          <p:cNvPr id="5" name="Table 26">
            <a:extLst>
              <a:ext uri="{FF2B5EF4-FFF2-40B4-BE49-F238E27FC236}">
                <a16:creationId xmlns:a16="http://schemas.microsoft.com/office/drawing/2014/main" id="{D1B00982-BA5B-04E3-D311-DC3E3AF1E91D}"/>
              </a:ext>
            </a:extLst>
          </p:cNvPr>
          <p:cNvGraphicFramePr>
            <a:graphicFrameLocks noGrp="1"/>
          </p:cNvGraphicFramePr>
          <p:nvPr>
            <p:ph type="tbl" sz="quarter" idx="10"/>
            <p:extLst>
              <p:ext uri="{D42A27DB-BD31-4B8C-83A1-F6EECF244321}">
                <p14:modId xmlns:p14="http://schemas.microsoft.com/office/powerpoint/2010/main" val="1957848294"/>
              </p:ext>
            </p:extLst>
          </p:nvPr>
        </p:nvGraphicFramePr>
        <p:xfrm>
          <a:off x="414865" y="1303894"/>
          <a:ext cx="8143878" cy="3231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8635">
                  <a:extLst>
                    <a:ext uri="{9D8B030D-6E8A-4147-A177-3AD203B41FA5}">
                      <a16:colId xmlns:a16="http://schemas.microsoft.com/office/drawing/2014/main" val="3324713815"/>
                    </a:ext>
                  </a:extLst>
                </a:gridCol>
                <a:gridCol w="2720617">
                  <a:extLst>
                    <a:ext uri="{9D8B030D-6E8A-4147-A177-3AD203B41FA5}">
                      <a16:colId xmlns:a16="http://schemas.microsoft.com/office/drawing/2014/main" val="2055083873"/>
                    </a:ext>
                  </a:extLst>
                </a:gridCol>
                <a:gridCol w="2714626">
                  <a:extLst>
                    <a:ext uri="{9D8B030D-6E8A-4147-A177-3AD203B41FA5}">
                      <a16:colId xmlns:a16="http://schemas.microsoft.com/office/drawing/2014/main" val="1796318780"/>
                    </a:ext>
                  </a:extLst>
                </a:gridCol>
              </a:tblGrid>
              <a:tr h="369395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Weeks After Training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Trained Groups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Control Groups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2764303"/>
                  </a:ext>
                </a:extLst>
              </a:tr>
              <a:tr h="415383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$9,723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$9,698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689310"/>
                  </a:ext>
                </a:extLst>
              </a:tr>
              <a:tr h="369395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$9,978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$9,720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647785"/>
                  </a:ext>
                </a:extLst>
              </a:tr>
              <a:tr h="415383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$10,424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$9,812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355482"/>
                  </a:ext>
                </a:extLst>
              </a:tr>
              <a:tr h="415383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$13,960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$11,572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785382"/>
                  </a:ext>
                </a:extLst>
              </a:tr>
              <a:tr h="415383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$11,491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$9,683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847646"/>
                  </a:ext>
                </a:extLst>
              </a:tr>
              <a:tr h="415383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$11,044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$10,092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691691"/>
                  </a:ext>
                </a:extLst>
              </a:tr>
              <a:tr h="415383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Average for Weeks 13,14,15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$12,075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$10,449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5721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8F6567F-8BC2-7172-73E7-F36AD562DDA1}"/>
              </a:ext>
            </a:extLst>
          </p:cNvPr>
          <p:cNvSpPr txBox="1"/>
          <p:nvPr/>
        </p:nvSpPr>
        <p:spPr>
          <a:xfrm>
            <a:off x="11960" y="4786184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99</a:t>
            </a:r>
          </a:p>
        </p:txBody>
      </p:sp>
      <p:sp>
        <p:nvSpPr>
          <p:cNvPr id="4" name="Google Shape;52;p6">
            <a:extLst>
              <a:ext uri="{FF2B5EF4-FFF2-40B4-BE49-F238E27FC236}">
                <a16:creationId xmlns:a16="http://schemas.microsoft.com/office/drawing/2014/main" id="{11547E2A-7AD0-2CCD-48F1-2DE44CD21EF2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62</a:t>
            </a:fld>
            <a:endParaRPr lang="en" b="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518044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28C58-3C37-B68D-A391-2F3F8DA45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590550"/>
            <a:ext cx="8331708" cy="60960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Annualized Program Benefits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14E5-6111-0C65-392A-857A9BB441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100" y="1270450"/>
            <a:ext cx="7788441" cy="3360749"/>
          </a:xfrm>
        </p:spPr>
        <p:txBody>
          <a:bodyPr>
            <a:normAutofit/>
          </a:bodyPr>
          <a:lstStyle/>
          <a:p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Average Weekly Sales per Employee — </a:t>
            </a:r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Trained Groups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$12,075</a:t>
            </a:r>
          </a:p>
          <a:p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Average Weekly Sales per Employee —</a:t>
            </a:r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Untrained Groups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$10,449</a:t>
            </a:r>
          </a:p>
          <a:p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Increase in sales 					                         	  $1,626</a:t>
            </a:r>
          </a:p>
          <a:p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Profit Contribution is 2% of Store Sales ($1626 x .02) 	      		  $32.50</a:t>
            </a:r>
          </a:p>
          <a:p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Total Weekly Improvement ($32.50 x 46 participants)           		  </a:t>
            </a:r>
            <a:r>
              <a:rPr lang="en-US" sz="16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$1,495</a:t>
            </a:r>
          </a:p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Total Annual Benefits ($1,495 x 48 Weeks)                         	             $71,760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730EFE-09A4-905D-7660-0EC3BF77A632}"/>
              </a:ext>
            </a:extLst>
          </p:cNvPr>
          <p:cNvSpPr txBox="1"/>
          <p:nvPr/>
        </p:nvSpPr>
        <p:spPr>
          <a:xfrm>
            <a:off x="0" y="4866501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99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91295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28C58-3C37-B68D-A391-2F3F8DA45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590550"/>
            <a:ext cx="6872498" cy="60960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Cost 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14E5-6111-0C65-392A-857A9BB441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100" y="1200150"/>
            <a:ext cx="8010525" cy="3431049"/>
          </a:xfrm>
        </p:spPr>
        <p:txBody>
          <a:bodyPr>
            <a:normAutofit/>
          </a:bodyPr>
          <a:lstStyle/>
          <a:p>
            <a:r>
              <a:rPr lang="en-US" sz="1600" dirty="0"/>
              <a:t>Facilitation Fees: 3 courses @ $3750  	      	     			$11,250</a:t>
            </a:r>
          </a:p>
          <a:p>
            <a:r>
              <a:rPr lang="en-US" sz="1600" dirty="0"/>
              <a:t>Program Materials: 48 @ $35/participant                      	  	$  1,680</a:t>
            </a:r>
          </a:p>
          <a:p>
            <a:r>
              <a:rPr lang="en-US" sz="1600" dirty="0"/>
              <a:t>Meals/Refreshments: 3 days @ $28/participant              		$  4,032</a:t>
            </a:r>
          </a:p>
          <a:p>
            <a:r>
              <a:rPr lang="en-US" sz="1600" dirty="0"/>
              <a:t>Facilities: 9 days @ $120			           	     		$  1,080</a:t>
            </a:r>
          </a:p>
          <a:p>
            <a:r>
              <a:rPr lang="en-US" sz="1600" dirty="0"/>
              <a:t>Participant Salaries Plus Benefits (35% factor)              		$12,442</a:t>
            </a:r>
          </a:p>
          <a:p>
            <a:r>
              <a:rPr lang="en-US" sz="1600" dirty="0"/>
              <a:t>Coordination/Evaluation				     		</a:t>
            </a:r>
            <a:r>
              <a:rPr lang="en-US" sz="1600" u="sng" dirty="0"/>
              <a:t>$  2,500</a:t>
            </a:r>
          </a:p>
          <a:p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</a:rPr>
              <a:t>Total Costs                                                               	            		$32,984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D7CBDE-8623-0894-2C9F-B4D8A99CD591}"/>
              </a:ext>
            </a:extLst>
          </p:cNvPr>
          <p:cNvSpPr txBox="1"/>
          <p:nvPr/>
        </p:nvSpPr>
        <p:spPr>
          <a:xfrm>
            <a:off x="0" y="4866501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99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167577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7">
            <a:extLst>
              <a:ext uri="{FF2B5EF4-FFF2-40B4-BE49-F238E27FC236}">
                <a16:creationId xmlns:a16="http://schemas.microsoft.com/office/drawing/2014/main" id="{BA6457CF-9920-BE41-8B83-B0024D719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0281" y="1796066"/>
            <a:ext cx="2347443" cy="90024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Program Benefits</a:t>
            </a:r>
          </a:p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Program Costs</a:t>
            </a:r>
          </a:p>
        </p:txBody>
      </p:sp>
      <p:sp>
        <p:nvSpPr>
          <p:cNvPr id="1106947" name="Line 3"/>
          <p:cNvSpPr>
            <a:spLocks noChangeShapeType="1"/>
          </p:cNvSpPr>
          <p:nvPr/>
        </p:nvSpPr>
        <p:spPr bwMode="auto">
          <a:xfrm>
            <a:off x="4311724" y="2246189"/>
            <a:ext cx="22288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  <p:sp>
        <p:nvSpPr>
          <p:cNvPr id="1106949" name="Text Box 5"/>
          <p:cNvSpPr txBox="1">
            <a:spLocks noChangeArrowheads="1"/>
          </p:cNvSpPr>
          <p:nvPr/>
        </p:nvSpPr>
        <p:spPr bwMode="auto">
          <a:xfrm>
            <a:off x="905806" y="2038440"/>
            <a:ext cx="2758245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Benefits/Cost Ratio</a:t>
            </a:r>
          </a:p>
        </p:txBody>
      </p:sp>
      <p:sp>
        <p:nvSpPr>
          <p:cNvPr id="1106954" name="Text Box 10"/>
          <p:cNvSpPr txBox="1">
            <a:spLocks noChangeArrowheads="1"/>
          </p:cNvSpPr>
          <p:nvPr/>
        </p:nvSpPr>
        <p:spPr bwMode="auto">
          <a:xfrm>
            <a:off x="3671309" y="2038440"/>
            <a:ext cx="521074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=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9CB8C8-C1F5-9C50-65F4-831670B84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Is the ROI?</a:t>
            </a: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1EF58F71-AB89-A84D-B2D7-5ED36B67C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1885" y="3146435"/>
            <a:ext cx="4459041" cy="90024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Program Benefits – Program Costs</a:t>
            </a:r>
          </a:p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Program Costs</a:t>
            </a:r>
          </a:p>
        </p:txBody>
      </p:sp>
      <p:sp>
        <p:nvSpPr>
          <p:cNvPr id="1106948" name="Line 4"/>
          <p:cNvSpPr>
            <a:spLocks noChangeShapeType="1"/>
          </p:cNvSpPr>
          <p:nvPr/>
        </p:nvSpPr>
        <p:spPr bwMode="auto">
          <a:xfrm flipV="1">
            <a:off x="2235994" y="3585160"/>
            <a:ext cx="4114800" cy="11396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  <p:sp>
        <p:nvSpPr>
          <p:cNvPr id="1106950" name="Text Box 6"/>
          <p:cNvSpPr txBox="1">
            <a:spLocks noChangeArrowheads="1"/>
          </p:cNvSpPr>
          <p:nvPr/>
        </p:nvSpPr>
        <p:spPr bwMode="auto">
          <a:xfrm>
            <a:off x="1143072" y="3378775"/>
            <a:ext cx="848814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ROI =</a:t>
            </a:r>
          </a:p>
        </p:txBody>
      </p:sp>
      <p:sp>
        <p:nvSpPr>
          <p:cNvPr id="1106953" name="Text Box 9"/>
          <p:cNvSpPr txBox="1">
            <a:spLocks noChangeArrowheads="1"/>
          </p:cNvSpPr>
          <p:nvPr/>
        </p:nvSpPr>
        <p:spPr bwMode="auto">
          <a:xfrm flipV="1">
            <a:off x="2525283" y="3378775"/>
            <a:ext cx="171450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F3CB5E4D-8083-AB7B-2F9B-51D322A32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3854" y="3378775"/>
            <a:ext cx="1034306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x 100</a:t>
            </a: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FBBED542-301A-4CBF-485C-E591724A5549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7286710" y="3388807"/>
            <a:ext cx="171450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=</a:t>
            </a: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F2F1B71A-4447-3387-A0D2-2DF2B5E1A235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6816149" y="2034654"/>
            <a:ext cx="171450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=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6FECB4-4B46-9652-E8B3-40C939CEF079}"/>
              </a:ext>
            </a:extLst>
          </p:cNvPr>
          <p:cNvSpPr txBox="1"/>
          <p:nvPr/>
        </p:nvSpPr>
        <p:spPr>
          <a:xfrm>
            <a:off x="0" y="4866501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100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21901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7">
            <a:extLst>
              <a:ext uri="{FF2B5EF4-FFF2-40B4-BE49-F238E27FC236}">
                <a16:creationId xmlns:a16="http://schemas.microsoft.com/office/drawing/2014/main" id="{BA6457CF-9920-BE41-8B83-B0024D719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1724" y="1796066"/>
            <a:ext cx="2286000" cy="90024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$71,760</a:t>
            </a:r>
          </a:p>
          <a:p>
            <a:pPr algn="ct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$32,984</a:t>
            </a:r>
          </a:p>
        </p:txBody>
      </p:sp>
      <p:sp>
        <p:nvSpPr>
          <p:cNvPr id="1106947" name="Line 3"/>
          <p:cNvSpPr>
            <a:spLocks noChangeShapeType="1"/>
          </p:cNvSpPr>
          <p:nvPr/>
        </p:nvSpPr>
        <p:spPr bwMode="auto">
          <a:xfrm>
            <a:off x="4311724" y="2246189"/>
            <a:ext cx="22288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3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106949" name="Text Box 5"/>
          <p:cNvSpPr txBox="1">
            <a:spLocks noChangeArrowheads="1"/>
          </p:cNvSpPr>
          <p:nvPr/>
        </p:nvSpPr>
        <p:spPr bwMode="auto">
          <a:xfrm>
            <a:off x="978001" y="2038440"/>
            <a:ext cx="2686050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Benefits/Cost Ratio</a:t>
            </a:r>
          </a:p>
        </p:txBody>
      </p:sp>
      <p:sp>
        <p:nvSpPr>
          <p:cNvPr id="1106954" name="Text Box 10"/>
          <p:cNvSpPr txBox="1">
            <a:spLocks noChangeArrowheads="1"/>
          </p:cNvSpPr>
          <p:nvPr/>
        </p:nvSpPr>
        <p:spPr bwMode="auto">
          <a:xfrm>
            <a:off x="3671309" y="2038440"/>
            <a:ext cx="521074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=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9CB8C8-C1F5-9C50-65F4-831670B84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Is the ROI?</a:t>
            </a: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1EF58F71-AB89-A84D-B2D7-5ED36B67C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5914" y="3133785"/>
            <a:ext cx="3028950" cy="90024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$71,760 - $32,984</a:t>
            </a:r>
          </a:p>
          <a:p>
            <a:pPr algn="ct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$32,984</a:t>
            </a:r>
          </a:p>
        </p:txBody>
      </p:sp>
      <p:sp>
        <p:nvSpPr>
          <p:cNvPr id="1106948" name="Line 4"/>
          <p:cNvSpPr>
            <a:spLocks noChangeShapeType="1"/>
          </p:cNvSpPr>
          <p:nvPr/>
        </p:nvSpPr>
        <p:spPr bwMode="auto">
          <a:xfrm>
            <a:off x="2690214" y="3586524"/>
            <a:ext cx="28003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35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06950" name="Text Box 6"/>
          <p:cNvSpPr txBox="1">
            <a:spLocks noChangeArrowheads="1"/>
          </p:cNvSpPr>
          <p:nvPr/>
        </p:nvSpPr>
        <p:spPr bwMode="auto">
          <a:xfrm>
            <a:off x="1431967" y="3378775"/>
            <a:ext cx="611802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ROI</a:t>
            </a:r>
          </a:p>
        </p:txBody>
      </p:sp>
      <p:sp>
        <p:nvSpPr>
          <p:cNvPr id="1106953" name="Text Box 9"/>
          <p:cNvSpPr txBox="1">
            <a:spLocks noChangeArrowheads="1"/>
          </p:cNvSpPr>
          <p:nvPr/>
        </p:nvSpPr>
        <p:spPr bwMode="auto">
          <a:xfrm flipV="1">
            <a:off x="2225757" y="3378775"/>
            <a:ext cx="171450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=</a:t>
            </a:r>
          </a:p>
        </p:txBody>
      </p:sp>
      <p:sp>
        <p:nvSpPr>
          <p:cNvPr id="1106955" name="Text Box 11"/>
          <p:cNvSpPr txBox="1">
            <a:spLocks noChangeArrowheads="1"/>
          </p:cNvSpPr>
          <p:nvPr/>
        </p:nvSpPr>
        <p:spPr bwMode="auto">
          <a:xfrm>
            <a:off x="5721949" y="3378775"/>
            <a:ext cx="323518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x</a:t>
            </a: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F3CB5E4D-8083-AB7B-2F9B-51D322A32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1400" y="3378775"/>
            <a:ext cx="657476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100</a:t>
            </a: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FBBED542-301A-4CBF-485C-E591724A5549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6987184" y="3375803"/>
            <a:ext cx="171450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=</a:t>
            </a: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F2F1B71A-4447-3387-A0D2-2DF2B5E1A235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6816149" y="2034654"/>
            <a:ext cx="171450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1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</a:rPr>
              <a:t>=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698177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28C58-3C37-B68D-A391-2F3F8DA45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8" y="608518"/>
            <a:ext cx="8229600" cy="600164"/>
          </a:xfrm>
        </p:spPr>
        <p:txBody>
          <a:bodyPr/>
          <a:lstStyle/>
          <a:p>
            <a:r>
              <a:rPr lang="en-US" sz="3600" b="1" dirty="0"/>
              <a:t>Results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11D7F2-D993-AF48-8FE7-5544BB3A2997}"/>
              </a:ext>
            </a:extLst>
          </p:cNvPr>
          <p:cNvSpPr/>
          <p:nvPr/>
        </p:nvSpPr>
        <p:spPr>
          <a:xfrm>
            <a:off x="729536" y="2078516"/>
            <a:ext cx="1377900" cy="1062859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Collect Post Program 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D7F46F-8214-0A41-87A5-E027EB667AED}"/>
              </a:ext>
            </a:extLst>
          </p:cNvPr>
          <p:cNvSpPr/>
          <p:nvPr/>
        </p:nvSpPr>
        <p:spPr>
          <a:xfrm>
            <a:off x="4788624" y="2078516"/>
            <a:ext cx="1377900" cy="1062859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Convert Data to Monetary Value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50A847-8713-6843-89A7-B7D7415C9BCA}"/>
              </a:ext>
            </a:extLst>
          </p:cNvPr>
          <p:cNvSpPr/>
          <p:nvPr/>
        </p:nvSpPr>
        <p:spPr>
          <a:xfrm>
            <a:off x="2759080" y="2078516"/>
            <a:ext cx="1377900" cy="1062859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Isolate the Effects of the Program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454E41-E20E-7347-AAAF-F817692120FC}"/>
              </a:ext>
            </a:extLst>
          </p:cNvPr>
          <p:cNvSpPr/>
          <p:nvPr/>
        </p:nvSpPr>
        <p:spPr>
          <a:xfrm>
            <a:off x="6818168" y="530166"/>
            <a:ext cx="1377900" cy="1062859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Capture Program Costs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1C2831C-211A-5B48-BB54-FFCC1EC528A5}"/>
              </a:ext>
            </a:extLst>
          </p:cNvPr>
          <p:cNvSpPr/>
          <p:nvPr/>
        </p:nvSpPr>
        <p:spPr>
          <a:xfrm>
            <a:off x="6818168" y="2077832"/>
            <a:ext cx="1377900" cy="1062859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Calculate the Return on Investment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6EEC975-28E6-AF46-9439-147A281BC1A2}"/>
              </a:ext>
            </a:extLst>
          </p:cNvPr>
          <p:cNvSpPr/>
          <p:nvPr/>
        </p:nvSpPr>
        <p:spPr>
          <a:xfrm>
            <a:off x="6818168" y="3625498"/>
            <a:ext cx="1377900" cy="1062859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Identify Intangible Benefits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B276651-6B84-D440-A1C4-74B19323D074}"/>
              </a:ext>
            </a:extLst>
          </p:cNvPr>
          <p:cNvCxnSpPr>
            <a:cxnSpLocks/>
          </p:cNvCxnSpPr>
          <p:nvPr/>
        </p:nvCxnSpPr>
        <p:spPr>
          <a:xfrm>
            <a:off x="2218770" y="2704288"/>
            <a:ext cx="428977" cy="0"/>
          </a:xfrm>
          <a:prstGeom prst="straightConnector1">
            <a:avLst/>
          </a:prstGeom>
          <a:ln w="50800" cmpd="sng">
            <a:solidFill>
              <a:srgbClr val="0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045938F-188E-4A43-9359-CCF53F39E249}"/>
              </a:ext>
            </a:extLst>
          </p:cNvPr>
          <p:cNvCxnSpPr>
            <a:cxnSpLocks/>
          </p:cNvCxnSpPr>
          <p:nvPr/>
        </p:nvCxnSpPr>
        <p:spPr>
          <a:xfrm>
            <a:off x="4248314" y="2710772"/>
            <a:ext cx="428977" cy="0"/>
          </a:xfrm>
          <a:prstGeom prst="straightConnector1">
            <a:avLst/>
          </a:prstGeom>
          <a:ln w="50800" cmpd="sng">
            <a:solidFill>
              <a:srgbClr val="0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F8DF025-4E18-9F41-A7E8-2D2112FAFF30}"/>
              </a:ext>
            </a:extLst>
          </p:cNvPr>
          <p:cNvCxnSpPr>
            <a:cxnSpLocks/>
          </p:cNvCxnSpPr>
          <p:nvPr/>
        </p:nvCxnSpPr>
        <p:spPr>
          <a:xfrm>
            <a:off x="6277858" y="2701043"/>
            <a:ext cx="428977" cy="0"/>
          </a:xfrm>
          <a:prstGeom prst="straightConnector1">
            <a:avLst/>
          </a:prstGeom>
          <a:ln w="50800" cmpd="sng">
            <a:solidFill>
              <a:srgbClr val="0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7766CB81-5FA9-8B48-8081-BAD68191414D}"/>
              </a:ext>
            </a:extLst>
          </p:cNvPr>
          <p:cNvSpPr txBox="1"/>
          <p:nvPr/>
        </p:nvSpPr>
        <p:spPr>
          <a:xfrm>
            <a:off x="641620" y="3173991"/>
            <a:ext cx="17121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Follow-up session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Questionnaire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Performance Monitoring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F3477A-2AA1-094A-AA05-3429F8B8C6D4}"/>
              </a:ext>
            </a:extLst>
          </p:cNvPr>
          <p:cNvSpPr txBox="1"/>
          <p:nvPr/>
        </p:nvSpPr>
        <p:spPr>
          <a:xfrm>
            <a:off x="2677938" y="3173991"/>
            <a:ext cx="16118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Control groups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Participants’ estimates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F4B04A-CB1E-974D-9099-2278A31CB32C}"/>
              </a:ext>
            </a:extLst>
          </p:cNvPr>
          <p:cNvSpPr txBox="1"/>
          <p:nvPr/>
        </p:nvSpPr>
        <p:spPr>
          <a:xfrm>
            <a:off x="4762664" y="3163993"/>
            <a:ext cx="1407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Standard values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sz="12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$71,760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36BB380-AC92-B946-B22F-D72E9F3231BB}"/>
              </a:ext>
            </a:extLst>
          </p:cNvPr>
          <p:cNvSpPr txBox="1"/>
          <p:nvPr/>
        </p:nvSpPr>
        <p:spPr>
          <a:xfrm>
            <a:off x="6642578" y="1696929"/>
            <a:ext cx="16118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$32,984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F0D0D47-30CB-DD46-B9DF-4CB67BB27211}"/>
              </a:ext>
            </a:extLst>
          </p:cNvPr>
          <p:cNvSpPr txBox="1"/>
          <p:nvPr/>
        </p:nvSpPr>
        <p:spPr>
          <a:xfrm>
            <a:off x="6642578" y="3244595"/>
            <a:ext cx="16118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118%</a:t>
            </a:r>
          </a:p>
        </p:txBody>
      </p:sp>
      <p:sp>
        <p:nvSpPr>
          <p:cNvPr id="4" name="Google Shape;52;p6">
            <a:extLst>
              <a:ext uri="{FF2B5EF4-FFF2-40B4-BE49-F238E27FC236}">
                <a16:creationId xmlns:a16="http://schemas.microsoft.com/office/drawing/2014/main" id="{F62CC939-670E-9699-BF6F-8986C1141871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67</a:t>
            </a:fld>
            <a:endParaRPr lang="en" b="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751131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F917-A9E2-618C-933E-1188A3E51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b="1" dirty="0"/>
              <a:t>Module 4:</a:t>
            </a:r>
            <a:br>
              <a:rPr lang="en-US" b="1" dirty="0"/>
            </a:br>
            <a:r>
              <a:rPr lang="en-US" b="1" dirty="0"/>
              <a:t>Data Collection</a:t>
            </a:r>
          </a:p>
        </p:txBody>
      </p:sp>
      <p:sp>
        <p:nvSpPr>
          <p:cNvPr id="3" name="Google Shape;52;p6">
            <a:extLst>
              <a:ext uri="{FF2B5EF4-FFF2-40B4-BE49-F238E27FC236}">
                <a16:creationId xmlns:a16="http://schemas.microsoft.com/office/drawing/2014/main" id="{01A72157-9745-5BEF-B378-FB7B1C85508C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Roboto"/>
                <a:cs typeface="Calibri" panose="020F0502020204030204" pitchFamily="34" charset="0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n" sz="1050" b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68</a:t>
            </a:fld>
            <a:endParaRPr lang="en" b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C385D7-0320-DED1-613E-90C17BD39E1C}"/>
              </a:ext>
            </a:extLst>
          </p:cNvPr>
          <p:cNvSpPr txBox="1"/>
          <p:nvPr/>
        </p:nvSpPr>
        <p:spPr>
          <a:xfrm>
            <a:off x="0" y="4866501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40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354072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CAAEC8B-EF6C-284E-B6F4-4BF21964710C}"/>
              </a:ext>
            </a:extLst>
          </p:cNvPr>
          <p:cNvGrpSpPr/>
          <p:nvPr/>
        </p:nvGrpSpPr>
        <p:grpSpPr>
          <a:xfrm>
            <a:off x="55286" y="1781925"/>
            <a:ext cx="8985466" cy="2461908"/>
            <a:chOff x="73714" y="2375900"/>
            <a:chExt cx="11980621" cy="3282544"/>
          </a:xfrm>
        </p:grpSpPr>
        <p:sp>
          <p:nvSpPr>
            <p:cNvPr id="53" name="Google Shape;1864;p37">
              <a:extLst>
                <a:ext uri="{FF2B5EF4-FFF2-40B4-BE49-F238E27FC236}">
                  <a16:creationId xmlns:a16="http://schemas.microsoft.com/office/drawing/2014/main" id="{1D08158E-3CD9-F847-9C62-C9E375E87E44}"/>
                </a:ext>
              </a:extLst>
            </p:cNvPr>
            <p:cNvSpPr/>
            <p:nvPr/>
          </p:nvSpPr>
          <p:spPr>
            <a:xfrm rot="10800000">
              <a:off x="9356818" y="2382109"/>
              <a:ext cx="2682483" cy="3276335"/>
            </a:xfrm>
            <a:prstGeom prst="roundRect">
              <a:avLst>
                <a:gd name="adj" fmla="val 12184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9" name="Google Shape;1529;p25"/>
            <p:cNvSpPr/>
            <p:nvPr/>
          </p:nvSpPr>
          <p:spPr>
            <a:xfrm rot="10800000">
              <a:off x="2920149" y="2376252"/>
              <a:ext cx="2646372" cy="3276335"/>
            </a:xfrm>
            <a:prstGeom prst="roundRect">
              <a:avLst>
                <a:gd name="adj" fmla="val 9278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530" name="Google Shape;1530;p25"/>
            <p:cNvCxnSpPr/>
            <p:nvPr/>
          </p:nvCxnSpPr>
          <p:spPr>
            <a:xfrm>
              <a:off x="3215790" y="4059602"/>
              <a:ext cx="215982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34" name="Google Shape;1534;p25"/>
            <p:cNvSpPr/>
            <p:nvPr/>
          </p:nvSpPr>
          <p:spPr>
            <a:xfrm rot="10800000">
              <a:off x="73714" y="2376252"/>
              <a:ext cx="2746281" cy="3276335"/>
            </a:xfrm>
            <a:prstGeom prst="roundRect">
              <a:avLst>
                <a:gd name="adj" fmla="val 10176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25"/>
            <p:cNvSpPr/>
            <p:nvPr/>
          </p:nvSpPr>
          <p:spPr>
            <a:xfrm rot="10800000">
              <a:off x="5645829" y="2375900"/>
              <a:ext cx="3685053" cy="3276335"/>
            </a:xfrm>
            <a:prstGeom prst="roundRect">
              <a:avLst>
                <a:gd name="adj" fmla="val 7470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25"/>
            <p:cNvSpPr/>
            <p:nvPr/>
          </p:nvSpPr>
          <p:spPr>
            <a:xfrm>
              <a:off x="6102754" y="2547061"/>
              <a:ext cx="2017007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ANALYZE DATA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25"/>
            <p:cNvSpPr/>
            <p:nvPr/>
          </p:nvSpPr>
          <p:spPr>
            <a:xfrm>
              <a:off x="9403788" y="2531617"/>
              <a:ext cx="2540969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OPTIMIZE RESULTS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25"/>
            <p:cNvSpPr/>
            <p:nvPr/>
          </p:nvSpPr>
          <p:spPr>
            <a:xfrm>
              <a:off x="8014728" y="4336283"/>
              <a:ext cx="1194655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5: ROI</a:t>
              </a: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25"/>
            <p:cNvSpPr/>
            <p:nvPr/>
          </p:nvSpPr>
          <p:spPr>
            <a:xfrm>
              <a:off x="3124837" y="3162203"/>
              <a:ext cx="1515940" cy="3692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1: REACTION AND PLANNED ACTION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25"/>
            <p:cNvSpPr/>
            <p:nvPr/>
          </p:nvSpPr>
          <p:spPr>
            <a:xfrm>
              <a:off x="4569589" y="3163129"/>
              <a:ext cx="1025761" cy="3744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3:</a:t>
              </a:r>
              <a:endParaRPr kumimoji="0" sz="7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33"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APPLICATION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25"/>
            <p:cNvSpPr/>
            <p:nvPr/>
          </p:nvSpPr>
          <p:spPr>
            <a:xfrm>
              <a:off x="3126510" y="4702311"/>
              <a:ext cx="1396887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2: LEARNING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25"/>
            <p:cNvSpPr/>
            <p:nvPr/>
          </p:nvSpPr>
          <p:spPr>
            <a:xfrm>
              <a:off x="4510379" y="4698479"/>
              <a:ext cx="1183544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4: IMPACT</a:t>
              </a:r>
              <a:endParaRPr kumimoji="0" sz="7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25"/>
            <p:cNvSpPr/>
            <p:nvPr/>
          </p:nvSpPr>
          <p:spPr>
            <a:xfrm>
              <a:off x="7847978" y="5413044"/>
              <a:ext cx="1638192" cy="2359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33"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INTANGIBLE BENEFITS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47" name="Google Shape;1547;p25"/>
            <p:cNvCxnSpPr/>
            <p:nvPr/>
          </p:nvCxnSpPr>
          <p:spPr>
            <a:xfrm>
              <a:off x="1088882" y="4042435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48" name="Google Shape;1548;p25"/>
            <p:cNvCxnSpPr/>
            <p:nvPr/>
          </p:nvCxnSpPr>
          <p:spPr>
            <a:xfrm>
              <a:off x="8558776" y="3370898"/>
              <a:ext cx="0" cy="274298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49" name="Google Shape;1549;p25"/>
            <p:cNvCxnSpPr/>
            <p:nvPr/>
          </p:nvCxnSpPr>
          <p:spPr>
            <a:xfrm rot="10800000" flipH="1">
              <a:off x="8790762" y="4053050"/>
              <a:ext cx="614135" cy="13104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0" name="Google Shape;1550;p25"/>
            <p:cNvCxnSpPr/>
            <p:nvPr/>
          </p:nvCxnSpPr>
          <p:spPr>
            <a:xfrm rot="10800000">
              <a:off x="9311737" y="4616254"/>
              <a:ext cx="0" cy="533356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1" name="Google Shape;1551;p25"/>
            <p:cNvCxnSpPr/>
            <p:nvPr/>
          </p:nvCxnSpPr>
          <p:spPr>
            <a:xfrm rot="10800000">
              <a:off x="8367216" y="5133813"/>
              <a:ext cx="947080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2" name="Google Shape;1552;p25"/>
            <p:cNvCxnSpPr/>
            <p:nvPr/>
          </p:nvCxnSpPr>
          <p:spPr>
            <a:xfrm>
              <a:off x="7804300" y="4044380"/>
              <a:ext cx="419673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3" name="Google Shape;1553;p25"/>
            <p:cNvCxnSpPr/>
            <p:nvPr/>
          </p:nvCxnSpPr>
          <p:spPr>
            <a:xfrm rot="10800000" flipH="1">
              <a:off x="7898457" y="4032250"/>
              <a:ext cx="20256" cy="1052278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4" name="Google Shape;1554;p25"/>
            <p:cNvCxnSpPr/>
            <p:nvPr/>
          </p:nvCxnSpPr>
          <p:spPr>
            <a:xfrm rot="10800000" flipH="1">
              <a:off x="7898457" y="5084528"/>
              <a:ext cx="231358" cy="1283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5" name="Google Shape;1555;p25"/>
            <p:cNvCxnSpPr/>
            <p:nvPr/>
          </p:nvCxnSpPr>
          <p:spPr>
            <a:xfrm>
              <a:off x="4362431" y="4026218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6" name="Google Shape;1556;p25"/>
            <p:cNvCxnSpPr/>
            <p:nvPr/>
          </p:nvCxnSpPr>
          <p:spPr>
            <a:xfrm>
              <a:off x="2256788" y="4042435"/>
              <a:ext cx="215982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7" name="Google Shape;1557;p25"/>
            <p:cNvCxnSpPr/>
            <p:nvPr/>
          </p:nvCxnSpPr>
          <p:spPr>
            <a:xfrm>
              <a:off x="5476690" y="4044367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8" name="Google Shape;1558;p25"/>
            <p:cNvCxnSpPr/>
            <p:nvPr/>
          </p:nvCxnSpPr>
          <p:spPr>
            <a:xfrm>
              <a:off x="6419190" y="4036970"/>
              <a:ext cx="274298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59" name="Google Shape;1559;p25"/>
            <p:cNvSpPr/>
            <p:nvPr/>
          </p:nvSpPr>
          <p:spPr>
            <a:xfrm>
              <a:off x="164317" y="3508047"/>
              <a:ext cx="929454" cy="112119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Start With Why</a:t>
              </a: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Align Programs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With the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Business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25"/>
            <p:cNvSpPr/>
            <p:nvPr/>
          </p:nvSpPr>
          <p:spPr>
            <a:xfrm>
              <a:off x="1264936" y="3530525"/>
              <a:ext cx="1056962" cy="1108363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Feasible</a:t>
              </a:r>
              <a:r>
                <a:rPr kumimoji="0" lang="en-US" sz="788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Select the Right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Solution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25"/>
            <p:cNvSpPr/>
            <p:nvPr/>
          </p:nvSpPr>
          <p:spPr>
            <a:xfrm>
              <a:off x="3412528" y="3543912"/>
              <a:ext cx="949903" cy="1121192"/>
            </a:xfrm>
            <a:prstGeom prst="roundRect">
              <a:avLst>
                <a:gd name="adj" fmla="val 16667"/>
              </a:avLst>
            </a:prstGeom>
            <a:solidFill>
              <a:srgbClr val="820D2D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Matter: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Design for Input,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Reaction, and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Learning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25"/>
            <p:cNvSpPr/>
            <p:nvPr/>
          </p:nvSpPr>
          <p:spPr>
            <a:xfrm>
              <a:off x="5692624" y="3525017"/>
              <a:ext cx="856791" cy="110836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 Credible: </a:t>
              </a:r>
              <a:endParaRPr kumimoji="0" sz="788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Isolate the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Effects</a:t>
              </a:r>
              <a:b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of the</a:t>
              </a:r>
              <a:b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25"/>
            <p:cNvSpPr/>
            <p:nvPr/>
          </p:nvSpPr>
          <p:spPr>
            <a:xfrm>
              <a:off x="6688130" y="3508048"/>
              <a:ext cx="1169573" cy="1144331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 Credible: 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Convert Data to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Monetary Value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25"/>
            <p:cNvSpPr/>
            <p:nvPr/>
          </p:nvSpPr>
          <p:spPr>
            <a:xfrm>
              <a:off x="7973600" y="2523853"/>
              <a:ext cx="1278916" cy="932425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Capture Costs of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25"/>
            <p:cNvSpPr/>
            <p:nvPr/>
          </p:nvSpPr>
          <p:spPr>
            <a:xfrm>
              <a:off x="7983126" y="3611029"/>
              <a:ext cx="1269392" cy="712441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Calculate ROI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25"/>
            <p:cNvSpPr/>
            <p:nvPr/>
          </p:nvSpPr>
          <p:spPr>
            <a:xfrm>
              <a:off x="7857704" y="4588378"/>
              <a:ext cx="1394814" cy="77532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lang="en-US" sz="788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Identify Intangible Measures</a:t>
              </a: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25"/>
            <p:cNvSpPr/>
            <p:nvPr/>
          </p:nvSpPr>
          <p:spPr>
            <a:xfrm>
              <a:off x="9349740" y="3432821"/>
              <a:ext cx="1247674" cy="119375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25"/>
            <p:cNvSpPr/>
            <p:nvPr/>
          </p:nvSpPr>
          <p:spPr>
            <a:xfrm>
              <a:off x="2472770" y="3544016"/>
              <a:ext cx="758418" cy="1108363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Expect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Success</a:t>
              </a: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Plan for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25"/>
            <p:cNvSpPr/>
            <p:nvPr/>
          </p:nvSpPr>
          <p:spPr>
            <a:xfrm>
              <a:off x="4552576" y="3544870"/>
              <a:ext cx="949903" cy="1121192"/>
            </a:xfrm>
            <a:prstGeom prst="roundRect">
              <a:avLst>
                <a:gd name="adj" fmla="val 16667"/>
              </a:avLst>
            </a:prstGeom>
            <a:solidFill>
              <a:srgbClr val="820D2D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Stick: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Design for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Application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and Impact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70" name="Google Shape;1570;p25"/>
            <p:cNvCxnSpPr/>
            <p:nvPr/>
          </p:nvCxnSpPr>
          <p:spPr>
            <a:xfrm>
              <a:off x="10597413" y="4044367"/>
              <a:ext cx="173930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71" name="Google Shape;1571;p25"/>
            <p:cNvSpPr/>
            <p:nvPr/>
          </p:nvSpPr>
          <p:spPr>
            <a:xfrm>
              <a:off x="10754753" y="3358177"/>
              <a:ext cx="1284548" cy="1347375"/>
            </a:xfrm>
            <a:prstGeom prst="diamond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b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25"/>
            <p:cNvSpPr/>
            <p:nvPr/>
          </p:nvSpPr>
          <p:spPr>
            <a:xfrm>
              <a:off x="920297" y="3294273"/>
              <a:ext cx="1515940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0: INPUT</a:t>
              </a:r>
              <a:endParaRPr kumimoji="0" sz="675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25"/>
            <p:cNvSpPr txBox="1"/>
            <p:nvPr/>
          </p:nvSpPr>
          <p:spPr>
            <a:xfrm>
              <a:off x="10743603" y="3516924"/>
              <a:ext cx="1310732" cy="10340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65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Optimize 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65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Results: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Use Black Box 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Thinking to</a:t>
              </a: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b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</a:b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Increase </a:t>
              </a:r>
              <a:b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Funding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25"/>
            <p:cNvSpPr txBox="1"/>
            <p:nvPr/>
          </p:nvSpPr>
          <p:spPr>
            <a:xfrm>
              <a:off x="9300340" y="3666407"/>
              <a:ext cx="1353553" cy="738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Tell the Story: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111" charset="-128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Communicate 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 to Key 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Stakeholder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1914;p38">
              <a:extLst>
                <a:ext uri="{FF2B5EF4-FFF2-40B4-BE49-F238E27FC236}">
                  <a16:creationId xmlns:a16="http://schemas.microsoft.com/office/drawing/2014/main" id="{EE237759-6466-8E4A-AD95-D5617E2C59E0}"/>
                </a:ext>
              </a:extLst>
            </p:cNvPr>
            <p:cNvSpPr/>
            <p:nvPr/>
          </p:nvSpPr>
          <p:spPr>
            <a:xfrm>
              <a:off x="107313" y="2546839"/>
              <a:ext cx="2893845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PLAN THE EVALUATION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1915;p38">
              <a:extLst>
                <a:ext uri="{FF2B5EF4-FFF2-40B4-BE49-F238E27FC236}">
                  <a16:creationId xmlns:a16="http://schemas.microsoft.com/office/drawing/2014/main" id="{A20BA418-A330-5C4D-8E57-A594DC6F5540}"/>
                </a:ext>
              </a:extLst>
            </p:cNvPr>
            <p:cNvSpPr/>
            <p:nvPr/>
          </p:nvSpPr>
          <p:spPr>
            <a:xfrm>
              <a:off x="3001157" y="2525208"/>
              <a:ext cx="2658399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COLLECT DATA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14189DDA-F640-6B46-B0B1-DAC2A35ED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The ROI Methodology Process Model</a:t>
            </a:r>
          </a:p>
        </p:txBody>
      </p:sp>
      <p:sp>
        <p:nvSpPr>
          <p:cNvPr id="4" name="Google Shape;1574;p25">
            <a:extLst>
              <a:ext uri="{FF2B5EF4-FFF2-40B4-BE49-F238E27FC236}">
                <a16:creationId xmlns:a16="http://schemas.microsoft.com/office/drawing/2014/main" id="{75CABA64-BC43-4580-05EF-D5AA398709E5}"/>
              </a:ext>
            </a:extLst>
          </p:cNvPr>
          <p:cNvSpPr txBox="1"/>
          <p:nvPr/>
        </p:nvSpPr>
        <p:spPr>
          <a:xfrm>
            <a:off x="127290" y="4812229"/>
            <a:ext cx="7065442" cy="1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4" tIns="34272" rIns="68564" bIns="34272" anchor="t" anchorCtr="0">
            <a:spAutoFit/>
          </a:bodyPr>
          <a:lstStyle/>
          <a:p>
            <a:pPr marL="0" marR="0" lvl="0" indent="0" algn="l" defTabSz="685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Tx/>
              <a:buNone/>
              <a:tabLst/>
              <a:defRPr/>
            </a:pPr>
            <a:r>
              <a:rPr kumimoji="0" lang="en-US" sz="8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Calibri"/>
                <a:sym typeface="Calibri"/>
              </a:rPr>
              <a:t>©2024 ROI Institute Inc. All Rights Reserved.</a:t>
            </a:r>
            <a:endParaRPr kumimoji="0" lang="en-US" sz="8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3004562A-68F8-BD3B-9E33-981546411F01}"/>
              </a:ext>
            </a:extLst>
          </p:cNvPr>
          <p:cNvSpPr txBox="1">
            <a:spLocks/>
          </p:cNvSpPr>
          <p:nvPr/>
        </p:nvSpPr>
        <p:spPr>
          <a:xfrm>
            <a:off x="7081199" y="48696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69</a:t>
            </a:fld>
            <a:endParaRPr lang="en-US" sz="105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879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7B9F172D-6887-D4EB-B482-D7C47F92E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4">
            <a:extLst>
              <a:ext uri="{FF2B5EF4-FFF2-40B4-BE49-F238E27FC236}">
                <a16:creationId xmlns:a16="http://schemas.microsoft.com/office/drawing/2014/main" id="{69F604B3-4517-B92A-D3C2-1FDFA66D67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Application Objectives</a:t>
            </a:r>
            <a:endParaRPr sz="3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8" name="Google Shape;118;p14">
            <a:extLst>
              <a:ext uri="{FF2B5EF4-FFF2-40B4-BE49-F238E27FC236}">
                <a16:creationId xmlns:a16="http://schemas.microsoft.com/office/drawing/2014/main" id="{782D6345-FDDB-64D1-F4EB-0D723003ADC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Roboto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22222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sym typeface="Roboto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28E1C7-E393-5DE5-2D22-6B546F524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100" y="1200150"/>
            <a:ext cx="8404389" cy="3436586"/>
          </a:xfrm>
        </p:spPr>
        <p:txBody>
          <a:bodyPr numCol="1"/>
          <a:lstStyle/>
          <a:p>
            <a:pPr marL="63500" indent="0">
              <a:buSzPct val="100000"/>
              <a:buNone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When you return to your workplace, you should: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Develop an evaluation plan for a specific program within two weeks.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Revise/update internal policies on evaluation within 30 days.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Select appropriate data collection methods when conducting impact studies.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Use appropriate methods to isolate the effects of programs.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Use appropriate methods to convert data to monetary values.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Capture fully loaded costs when conducting an ROI study.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Calculate the return on investment for a simple ROI study.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143D4D-8F79-41D4-A7BC-86D3128733E5}"/>
              </a:ext>
            </a:extLst>
          </p:cNvPr>
          <p:cNvSpPr txBox="1"/>
          <p:nvPr/>
        </p:nvSpPr>
        <p:spPr>
          <a:xfrm>
            <a:off x="11960" y="4786184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2</a:t>
            </a:r>
          </a:p>
        </p:txBody>
      </p:sp>
    </p:spTree>
    <p:extLst>
      <p:ext uri="{BB962C8B-B14F-4D97-AF65-F5344CB8AC3E}">
        <p14:creationId xmlns:p14="http://schemas.microsoft.com/office/powerpoint/2010/main" val="335534068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>
          <a:xfrm>
            <a:off x="628650" y="468576"/>
            <a:ext cx="7886700" cy="670799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Methods of Collecting Follow-Up Data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AB89398F-2A5B-6BA6-2019-790EBDA889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2069803"/>
              </p:ext>
            </p:extLst>
          </p:nvPr>
        </p:nvGraphicFramePr>
        <p:xfrm>
          <a:off x="419100" y="1133812"/>
          <a:ext cx="8149165" cy="3657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09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5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41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1" i="0" kern="120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Level 3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Level 4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1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kern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Follow-up surveys</a:t>
                      </a:r>
                      <a:endParaRPr kumimoji="0" lang="en-US" sz="1200" b="0" kern="12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X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1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kern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Follow-up questionnaires</a:t>
                      </a:r>
                      <a:endParaRPr lang="en-US" sz="12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X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X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1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kern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Observation on the job</a:t>
                      </a:r>
                      <a:endParaRPr lang="en-US" sz="12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X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1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kern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Follow-up interviews</a:t>
                      </a:r>
                      <a:endParaRPr lang="en-US" sz="12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X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1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kern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Follow-up focus groups</a:t>
                      </a:r>
                      <a:endParaRPr lang="en-US" sz="12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X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41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kern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Action planning</a:t>
                      </a:r>
                      <a:endParaRPr lang="en-US" sz="12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X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X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41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kern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Performance contracting</a:t>
                      </a:r>
                      <a:endParaRPr lang="en-US" sz="12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X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X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41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kern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Program follow-up session</a:t>
                      </a:r>
                      <a:endParaRPr lang="en-US" sz="12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X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X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41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kern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Performance records</a:t>
                      </a:r>
                      <a:endParaRPr lang="en-US" sz="12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 Light" panose="02000000000000000000" pitchFamily="2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 Light" panose="02000000000000000000" pitchFamily="2" charset="0"/>
                        </a:rPr>
                        <a:t>X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904C209-24A7-4350-C2E5-5D5443E93039}"/>
              </a:ext>
            </a:extLst>
          </p:cNvPr>
          <p:cNvSpPr txBox="1"/>
          <p:nvPr/>
        </p:nvSpPr>
        <p:spPr>
          <a:xfrm>
            <a:off x="0" y="4826968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41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26A630EB-CC9D-3A46-BE2A-2DDE42472A19}"/>
              </a:ext>
            </a:extLst>
          </p:cNvPr>
          <p:cNvSpPr txBox="1">
            <a:spLocks/>
          </p:cNvSpPr>
          <p:nvPr/>
        </p:nvSpPr>
        <p:spPr>
          <a:xfrm>
            <a:off x="7081199" y="48696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70</a:t>
            </a:fld>
            <a:endParaRPr lang="en-US" sz="105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97698-FF80-3EB5-F25A-6C4C40192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90550"/>
            <a:ext cx="7886700" cy="6096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Collection Methods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5E7456E2-1538-A103-FC9C-0C05728DD5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6702689"/>
              </p:ext>
            </p:extLst>
          </p:nvPr>
        </p:nvGraphicFramePr>
        <p:xfrm>
          <a:off x="419100" y="1189023"/>
          <a:ext cx="8507444" cy="3263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Google Shape;1574;p25">
            <a:extLst>
              <a:ext uri="{FF2B5EF4-FFF2-40B4-BE49-F238E27FC236}">
                <a16:creationId xmlns:a16="http://schemas.microsoft.com/office/drawing/2014/main" id="{746F5ABE-1FA9-F8FD-83B7-D8F8E67A48C7}"/>
              </a:ext>
            </a:extLst>
          </p:cNvPr>
          <p:cNvSpPr txBox="1"/>
          <p:nvPr/>
        </p:nvSpPr>
        <p:spPr>
          <a:xfrm>
            <a:off x="563728" y="4441399"/>
            <a:ext cx="7065442" cy="223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4" tIns="34272" rIns="68564" bIns="34272" anchor="t" anchorCtr="0">
            <a:spAutoFit/>
          </a:bodyPr>
          <a:lstStyle/>
          <a:p>
            <a:pPr marL="0" marR="0" lvl="0" indent="0" algn="l" defTabSz="685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Tx/>
              <a:buNone/>
              <a:tabLst/>
              <a:defRPr/>
            </a:pPr>
            <a:r>
              <a:rPr kumimoji="0" lang="en-US" sz="10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Calibri"/>
                <a:sym typeface="Calibri"/>
              </a:rPr>
              <a:t>*2020 ROI Institute Benchmarking Study (n=246)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0266C744-8888-F89B-6B81-002BE9CFD685}"/>
              </a:ext>
            </a:extLst>
          </p:cNvPr>
          <p:cNvSpPr txBox="1">
            <a:spLocks/>
          </p:cNvSpPr>
          <p:nvPr/>
        </p:nvSpPr>
        <p:spPr>
          <a:xfrm>
            <a:off x="7081199" y="48696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71</a:t>
            </a:fld>
            <a:endParaRPr lang="en-US" sz="105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67006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629587" cy="51435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Picture 5" descr="Close-up of documents and charts">
            <a:extLst>
              <a:ext uri="{FF2B5EF4-FFF2-40B4-BE49-F238E27FC236}">
                <a16:creationId xmlns:a16="http://schemas.microsoft.com/office/drawing/2014/main" id="{930E158F-3026-BB44-ABB1-A04EF758DF9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" y="7"/>
            <a:ext cx="4518101" cy="5143493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A38944E-0A48-467B-85DF-E86376F6657F}"/>
              </a:ext>
            </a:extLst>
          </p:cNvPr>
          <p:cNvCxnSpPr/>
          <p:nvPr/>
        </p:nvCxnSpPr>
        <p:spPr>
          <a:xfrm>
            <a:off x="0" y="0"/>
            <a:ext cx="6858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C84685B9-3E25-A39A-A834-E12EEA9D7CC7}"/>
              </a:ext>
            </a:extLst>
          </p:cNvPr>
          <p:cNvSpPr txBox="1">
            <a:spLocks/>
          </p:cNvSpPr>
          <p:nvPr/>
        </p:nvSpPr>
        <p:spPr>
          <a:xfrm>
            <a:off x="4693307" y="222465"/>
            <a:ext cx="4346316" cy="1044702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Matching Applications of Data Collection Instruments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A4F2F57-85AF-B4EA-B04E-720DE7D949D8}"/>
              </a:ext>
            </a:extLst>
          </p:cNvPr>
          <p:cNvSpPr txBox="1">
            <a:spLocks/>
          </p:cNvSpPr>
          <p:nvPr/>
        </p:nvSpPr>
        <p:spPr>
          <a:xfrm>
            <a:off x="4737357" y="1267167"/>
            <a:ext cx="4302266" cy="27406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Write the instrument’s letter in the box to the right of each item.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Survey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Test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Questionnaire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Interview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Focus Groups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Observation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Performance Records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C918EC-56C2-C14F-8502-F363EE5FA000}"/>
              </a:ext>
            </a:extLst>
          </p:cNvPr>
          <p:cNvSpPr txBox="1"/>
          <p:nvPr/>
        </p:nvSpPr>
        <p:spPr>
          <a:xfrm>
            <a:off x="2675466" y="4834970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42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7901E9-8708-9D15-A426-725858DD951A}"/>
              </a:ext>
            </a:extLst>
          </p:cNvPr>
          <p:cNvSpPr txBox="1"/>
          <p:nvPr/>
        </p:nvSpPr>
        <p:spPr>
          <a:xfrm>
            <a:off x="4693307" y="4091057"/>
            <a:ext cx="4346316" cy="660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Then indicate the level of evaluation pursued (1, 2, 3, or 4).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87830A90-4160-8BED-FD89-3A591DEE7EA6}"/>
              </a:ext>
            </a:extLst>
          </p:cNvPr>
          <p:cNvSpPr txBox="1">
            <a:spLocks/>
          </p:cNvSpPr>
          <p:nvPr/>
        </p:nvSpPr>
        <p:spPr>
          <a:xfrm>
            <a:off x="7081199" y="48696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72</a:t>
            </a:fld>
            <a:endParaRPr lang="en-US" sz="105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5459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578AC-6983-B4C9-F161-D491649E9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Follow-Up Questionnaire Content Checklist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562D77-C329-A6D9-9D8A-27703E2887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100" y="1200150"/>
            <a:ext cx="4364175" cy="36493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600" dirty="0"/>
              <a:t>Progress With Objectives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600" dirty="0"/>
              <a:t>Action Plan Implementation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600" dirty="0"/>
              <a:t>Relevance of Program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600" dirty="0"/>
              <a:t>Perceived Value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600" dirty="0"/>
              <a:t>Use of Materials, Guides, and Technology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600" dirty="0"/>
              <a:t>Knowledge/Skill Enhancement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600" dirty="0"/>
              <a:t>Skills Used, Tasks Followed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600" dirty="0"/>
              <a:t>Changes With Work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600" dirty="0"/>
              <a:t>Linkage with Output Measures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600" dirty="0"/>
              <a:t>Other Benefits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600" dirty="0"/>
              <a:t>Barriers</a:t>
            </a:r>
          </a:p>
          <a:p>
            <a:pPr marL="0" indent="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600" dirty="0"/>
              <a:t>*optional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3728CA-3634-B452-B2EF-66A15A999DD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1999" y="1200150"/>
            <a:ext cx="4475748" cy="3649300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600" dirty="0"/>
              <a:t>Enablers</a:t>
            </a:r>
          </a:p>
          <a:p>
            <a:pPr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600" dirty="0"/>
              <a:t>Management Support</a:t>
            </a:r>
          </a:p>
          <a:p>
            <a:pPr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600" dirty="0"/>
              <a:t>Other Solutions</a:t>
            </a:r>
          </a:p>
          <a:p>
            <a:pPr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600" dirty="0"/>
              <a:t>Recommendations for Target Audience</a:t>
            </a:r>
          </a:p>
          <a:p>
            <a:pPr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600" dirty="0"/>
              <a:t>Suggestions for Improvement</a:t>
            </a:r>
          </a:p>
          <a:p>
            <a:pPr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600" dirty="0"/>
              <a:t>Other Comments</a:t>
            </a:r>
          </a:p>
          <a:p>
            <a:pPr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600" dirty="0"/>
              <a:t>Improvements/Accomplishments*</a:t>
            </a:r>
          </a:p>
          <a:p>
            <a:pPr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600" dirty="0"/>
              <a:t>Improvement Linked With Program*</a:t>
            </a:r>
          </a:p>
          <a:p>
            <a:pPr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600" dirty="0"/>
              <a:t>Monetary Impact*</a:t>
            </a:r>
          </a:p>
          <a:p>
            <a:pPr>
              <a:spcBef>
                <a:spcPts val="200"/>
              </a:spcBef>
              <a:spcAft>
                <a:spcPts val="200"/>
              </a:spcAft>
              <a:buSzPct val="100000"/>
            </a:pPr>
            <a:r>
              <a:rPr lang="en-US" sz="1600" dirty="0"/>
              <a:t>Confidence Level*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5FA0F7-E0B4-937C-F1CD-DBBEBA0EF1FD}"/>
              </a:ext>
            </a:extLst>
          </p:cNvPr>
          <p:cNvSpPr txBox="1"/>
          <p:nvPr/>
        </p:nvSpPr>
        <p:spPr>
          <a:xfrm>
            <a:off x="0" y="4826968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44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5B665666-75C0-2A76-9922-82C6062A88DB}"/>
              </a:ext>
            </a:extLst>
          </p:cNvPr>
          <p:cNvSpPr txBox="1">
            <a:spLocks/>
          </p:cNvSpPr>
          <p:nvPr/>
        </p:nvSpPr>
        <p:spPr>
          <a:xfrm>
            <a:off x="7081199" y="48696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73</a:t>
            </a:fld>
            <a:endParaRPr lang="en-US" sz="105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85293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51121-D846-22E1-6052-6085952C5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91" y="1431235"/>
            <a:ext cx="8057321" cy="2305878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other items might you include on a follow-up questionnaire?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224885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>
          <a:xfrm>
            <a:off x="628650" y="471321"/>
            <a:ext cx="7886700" cy="609600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Developing ROI With Action Planning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3369935"/>
              </p:ext>
            </p:extLst>
          </p:nvPr>
        </p:nvGraphicFramePr>
        <p:xfrm>
          <a:off x="419100" y="1200150"/>
          <a:ext cx="8334673" cy="3388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4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13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kern="1200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Before</a:t>
                      </a:r>
                    </a:p>
                  </a:txBody>
                  <a:tcPr marT="91440" marB="9144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Communicate the action plan requirement early.</a:t>
                      </a:r>
                    </a:p>
                    <a:p>
                      <a:pPr marL="228600" indent="-22860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Have them select actions/measures in advance.</a:t>
                      </a:r>
                    </a:p>
                  </a:txBody>
                  <a:tcPr marT="91440" marB="9144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135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kern="1200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During</a:t>
                      </a:r>
                      <a:endParaRPr lang="en-US" sz="1400" b="1" i="0" dirty="0">
                        <a:solidFill>
                          <a:srgbClr val="FFFFFF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Describe the action planning process at the start of the program.</a:t>
                      </a:r>
                    </a:p>
                    <a:p>
                      <a:pPr marL="228600" indent="-22860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Teach the action planning process.</a:t>
                      </a:r>
                    </a:p>
                    <a:p>
                      <a:pPr marL="228600" indent="-22860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Allow time to develop the plan.</a:t>
                      </a:r>
                    </a:p>
                    <a:p>
                      <a:pPr marL="228600" indent="-22860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Have the facilitator approve the action plan.</a:t>
                      </a:r>
                    </a:p>
                    <a:p>
                      <a:pPr marL="228600" indent="-22860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Require participants to assign a monetary value for each proposed improvement.</a:t>
                      </a:r>
                    </a:p>
                    <a:p>
                      <a:pPr marL="228600" indent="-22860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If possible, require action plans to be presented to the group.</a:t>
                      </a:r>
                    </a:p>
                    <a:p>
                      <a:pPr marL="228600" indent="-22860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Explain the follow-up mechanism.</a:t>
                      </a:r>
                    </a:p>
                  </a:txBody>
                  <a:tcPr marT="91440" marB="9144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06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kern="1200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After</a:t>
                      </a:r>
                      <a:endParaRPr lang="en-US" sz="1400" b="1" i="0" dirty="0">
                        <a:solidFill>
                          <a:srgbClr val="FFFFFF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Require participants to provide improvement data.</a:t>
                      </a:r>
                    </a:p>
                    <a:p>
                      <a:pPr marL="228600" indent="-22860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Ask participants to isolate the effects of the program.</a:t>
                      </a:r>
                    </a:p>
                    <a:p>
                      <a:pPr marL="228600" indent="-22860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Ask participants to provide a level of confidence for estimates.</a:t>
                      </a:r>
                    </a:p>
                    <a:p>
                      <a:pPr marL="228600" indent="-22860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Collect action plans at the pre-determined follow-up time.</a:t>
                      </a:r>
                    </a:p>
                    <a:p>
                      <a:pPr marL="228600" indent="-228600" algn="l"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Summarize the data and calculate the ROI.</a:t>
                      </a:r>
                    </a:p>
                  </a:txBody>
                  <a:tcPr marT="91440" marB="9144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5123FDD-713D-9BA6-8CD4-87288E666674}"/>
              </a:ext>
            </a:extLst>
          </p:cNvPr>
          <p:cNvSpPr txBox="1"/>
          <p:nvPr/>
        </p:nvSpPr>
        <p:spPr>
          <a:xfrm>
            <a:off x="0" y="4826968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47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61F14621-6C30-7738-508C-B39FEB39D38C}"/>
              </a:ext>
            </a:extLst>
          </p:cNvPr>
          <p:cNvSpPr txBox="1">
            <a:spLocks/>
          </p:cNvSpPr>
          <p:nvPr/>
        </p:nvSpPr>
        <p:spPr>
          <a:xfrm>
            <a:off x="7081199" y="48696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900">
                <a:solidFill>
                  <a:prstClr val="white"/>
                </a:solidFill>
                <a:latin typeface="Calibri" panose="020F0502020204030204"/>
              </a:rPr>
              <a:pPr algn="r" defTabSz="685800">
                <a:spcAft>
                  <a:spcPts val="450"/>
                </a:spcAft>
                <a:defRPr/>
              </a:pPr>
              <a:t>75</a:t>
            </a:fld>
            <a:endParaRPr lang="en-US" sz="9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654024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B46D0-D303-4BEF-1780-5117FB262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b="1" dirty="0"/>
              <a:t>Module 5:</a:t>
            </a:r>
            <a:br>
              <a:rPr lang="en-US" b="1" dirty="0"/>
            </a:br>
            <a:r>
              <a:rPr lang="en-US" b="1" dirty="0"/>
              <a:t>Data Analysis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B202F4E7-79DE-503B-9437-79D6768B33F1}"/>
              </a:ext>
            </a:extLst>
          </p:cNvPr>
          <p:cNvSpPr txBox="1">
            <a:spLocks/>
          </p:cNvSpPr>
          <p:nvPr/>
        </p:nvSpPr>
        <p:spPr>
          <a:xfrm>
            <a:off x="7081199" y="48696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76</a:t>
            </a:fld>
            <a:endParaRPr lang="en-US" sz="9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881BAD-E814-630F-3E11-A5DD06805C3C}"/>
              </a:ext>
            </a:extLst>
          </p:cNvPr>
          <p:cNvSpPr txBox="1"/>
          <p:nvPr/>
        </p:nvSpPr>
        <p:spPr>
          <a:xfrm>
            <a:off x="0" y="4826968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48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779026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CAAEC8B-EF6C-284E-B6F4-4BF21964710C}"/>
              </a:ext>
            </a:extLst>
          </p:cNvPr>
          <p:cNvGrpSpPr/>
          <p:nvPr/>
        </p:nvGrpSpPr>
        <p:grpSpPr>
          <a:xfrm>
            <a:off x="55286" y="1781925"/>
            <a:ext cx="8985466" cy="2461908"/>
            <a:chOff x="73714" y="2375900"/>
            <a:chExt cx="11980621" cy="3282544"/>
          </a:xfrm>
        </p:grpSpPr>
        <p:sp>
          <p:nvSpPr>
            <p:cNvPr id="53" name="Google Shape;1864;p37">
              <a:extLst>
                <a:ext uri="{FF2B5EF4-FFF2-40B4-BE49-F238E27FC236}">
                  <a16:creationId xmlns:a16="http://schemas.microsoft.com/office/drawing/2014/main" id="{1D08158E-3CD9-F847-9C62-C9E375E87E44}"/>
                </a:ext>
              </a:extLst>
            </p:cNvPr>
            <p:cNvSpPr/>
            <p:nvPr/>
          </p:nvSpPr>
          <p:spPr>
            <a:xfrm rot="10800000">
              <a:off x="9356818" y="2382109"/>
              <a:ext cx="2682483" cy="3276335"/>
            </a:xfrm>
            <a:prstGeom prst="roundRect">
              <a:avLst>
                <a:gd name="adj" fmla="val 12184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9" name="Google Shape;1529;p25"/>
            <p:cNvSpPr/>
            <p:nvPr/>
          </p:nvSpPr>
          <p:spPr>
            <a:xfrm rot="10800000">
              <a:off x="2920149" y="2376252"/>
              <a:ext cx="2646372" cy="3276335"/>
            </a:xfrm>
            <a:prstGeom prst="roundRect">
              <a:avLst>
                <a:gd name="adj" fmla="val 9278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530" name="Google Shape;1530;p25"/>
            <p:cNvCxnSpPr/>
            <p:nvPr/>
          </p:nvCxnSpPr>
          <p:spPr>
            <a:xfrm>
              <a:off x="3215790" y="4059602"/>
              <a:ext cx="215982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34" name="Google Shape;1534;p25"/>
            <p:cNvSpPr/>
            <p:nvPr/>
          </p:nvSpPr>
          <p:spPr>
            <a:xfrm rot="10800000">
              <a:off x="73714" y="2376252"/>
              <a:ext cx="2746281" cy="3276335"/>
            </a:xfrm>
            <a:prstGeom prst="roundRect">
              <a:avLst>
                <a:gd name="adj" fmla="val 10176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25"/>
            <p:cNvSpPr/>
            <p:nvPr/>
          </p:nvSpPr>
          <p:spPr>
            <a:xfrm rot="10800000">
              <a:off x="5645829" y="2375900"/>
              <a:ext cx="3685053" cy="3276335"/>
            </a:xfrm>
            <a:prstGeom prst="roundRect">
              <a:avLst>
                <a:gd name="adj" fmla="val 7470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25"/>
            <p:cNvSpPr/>
            <p:nvPr/>
          </p:nvSpPr>
          <p:spPr>
            <a:xfrm>
              <a:off x="6102754" y="2547061"/>
              <a:ext cx="2017007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ANALYZE DATA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25"/>
            <p:cNvSpPr/>
            <p:nvPr/>
          </p:nvSpPr>
          <p:spPr>
            <a:xfrm>
              <a:off x="9403788" y="2531617"/>
              <a:ext cx="2540969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OPTIMIZE RESULTS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25"/>
            <p:cNvSpPr/>
            <p:nvPr/>
          </p:nvSpPr>
          <p:spPr>
            <a:xfrm>
              <a:off x="8014728" y="4336283"/>
              <a:ext cx="1194655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5: ROI</a:t>
              </a: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25"/>
            <p:cNvSpPr/>
            <p:nvPr/>
          </p:nvSpPr>
          <p:spPr>
            <a:xfrm>
              <a:off x="3124837" y="3162203"/>
              <a:ext cx="1515940" cy="3692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1: REACTION AND PLANNED ACTION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25"/>
            <p:cNvSpPr/>
            <p:nvPr/>
          </p:nvSpPr>
          <p:spPr>
            <a:xfrm>
              <a:off x="4569589" y="3163129"/>
              <a:ext cx="1025761" cy="3744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3:</a:t>
              </a:r>
              <a:endParaRPr kumimoji="0" sz="7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33"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APPLICATION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25"/>
            <p:cNvSpPr/>
            <p:nvPr/>
          </p:nvSpPr>
          <p:spPr>
            <a:xfrm>
              <a:off x="3126510" y="4702311"/>
              <a:ext cx="1396887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2: LEARNING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25"/>
            <p:cNvSpPr/>
            <p:nvPr/>
          </p:nvSpPr>
          <p:spPr>
            <a:xfrm>
              <a:off x="4510379" y="4698479"/>
              <a:ext cx="1183544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4: IMPACT</a:t>
              </a:r>
              <a:endParaRPr kumimoji="0" sz="7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25"/>
            <p:cNvSpPr/>
            <p:nvPr/>
          </p:nvSpPr>
          <p:spPr>
            <a:xfrm>
              <a:off x="7847978" y="5413044"/>
              <a:ext cx="1638192" cy="2359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33"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INTANGIBLE BENEFITS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47" name="Google Shape;1547;p25"/>
            <p:cNvCxnSpPr/>
            <p:nvPr/>
          </p:nvCxnSpPr>
          <p:spPr>
            <a:xfrm>
              <a:off x="1088882" y="4042435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48" name="Google Shape;1548;p25"/>
            <p:cNvCxnSpPr/>
            <p:nvPr/>
          </p:nvCxnSpPr>
          <p:spPr>
            <a:xfrm>
              <a:off x="8558776" y="3370898"/>
              <a:ext cx="0" cy="274298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49" name="Google Shape;1549;p25"/>
            <p:cNvCxnSpPr/>
            <p:nvPr/>
          </p:nvCxnSpPr>
          <p:spPr>
            <a:xfrm rot="10800000" flipH="1">
              <a:off x="8790762" y="4053050"/>
              <a:ext cx="614135" cy="13104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0" name="Google Shape;1550;p25"/>
            <p:cNvCxnSpPr/>
            <p:nvPr/>
          </p:nvCxnSpPr>
          <p:spPr>
            <a:xfrm rot="10800000">
              <a:off x="9311737" y="4616254"/>
              <a:ext cx="0" cy="533356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1" name="Google Shape;1551;p25"/>
            <p:cNvCxnSpPr/>
            <p:nvPr/>
          </p:nvCxnSpPr>
          <p:spPr>
            <a:xfrm rot="10800000">
              <a:off x="8367216" y="5133813"/>
              <a:ext cx="947080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2" name="Google Shape;1552;p25"/>
            <p:cNvCxnSpPr/>
            <p:nvPr/>
          </p:nvCxnSpPr>
          <p:spPr>
            <a:xfrm>
              <a:off x="7804300" y="4044380"/>
              <a:ext cx="419673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3" name="Google Shape;1553;p25"/>
            <p:cNvCxnSpPr/>
            <p:nvPr/>
          </p:nvCxnSpPr>
          <p:spPr>
            <a:xfrm rot="10800000" flipH="1">
              <a:off x="7898457" y="4032250"/>
              <a:ext cx="20256" cy="1052278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4" name="Google Shape;1554;p25"/>
            <p:cNvCxnSpPr/>
            <p:nvPr/>
          </p:nvCxnSpPr>
          <p:spPr>
            <a:xfrm rot="10800000" flipH="1">
              <a:off x="7898457" y="5084528"/>
              <a:ext cx="231358" cy="1283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5" name="Google Shape;1555;p25"/>
            <p:cNvCxnSpPr/>
            <p:nvPr/>
          </p:nvCxnSpPr>
          <p:spPr>
            <a:xfrm>
              <a:off x="4362431" y="4026218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6" name="Google Shape;1556;p25"/>
            <p:cNvCxnSpPr/>
            <p:nvPr/>
          </p:nvCxnSpPr>
          <p:spPr>
            <a:xfrm>
              <a:off x="2256788" y="4042435"/>
              <a:ext cx="215982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7" name="Google Shape;1557;p25"/>
            <p:cNvCxnSpPr/>
            <p:nvPr/>
          </p:nvCxnSpPr>
          <p:spPr>
            <a:xfrm>
              <a:off x="5476690" y="4044367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8" name="Google Shape;1558;p25"/>
            <p:cNvCxnSpPr/>
            <p:nvPr/>
          </p:nvCxnSpPr>
          <p:spPr>
            <a:xfrm>
              <a:off x="6419190" y="4036970"/>
              <a:ext cx="274298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59" name="Google Shape;1559;p25"/>
            <p:cNvSpPr/>
            <p:nvPr/>
          </p:nvSpPr>
          <p:spPr>
            <a:xfrm>
              <a:off x="164317" y="3508047"/>
              <a:ext cx="929454" cy="112119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Start With Why</a:t>
              </a: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Align Programs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With the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Business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25"/>
            <p:cNvSpPr/>
            <p:nvPr/>
          </p:nvSpPr>
          <p:spPr>
            <a:xfrm>
              <a:off x="1264936" y="3530525"/>
              <a:ext cx="1056962" cy="1108363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Feasible</a:t>
              </a:r>
              <a:r>
                <a:rPr kumimoji="0" lang="en-US" sz="788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Select the Right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Solution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25"/>
            <p:cNvSpPr/>
            <p:nvPr/>
          </p:nvSpPr>
          <p:spPr>
            <a:xfrm>
              <a:off x="3412528" y="3543912"/>
              <a:ext cx="949903" cy="112119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Matter: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Design for Input,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Reaction, and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Learning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25"/>
            <p:cNvSpPr/>
            <p:nvPr/>
          </p:nvSpPr>
          <p:spPr>
            <a:xfrm>
              <a:off x="5692624" y="3525017"/>
              <a:ext cx="856791" cy="1108362"/>
            </a:xfrm>
            <a:prstGeom prst="roundRect">
              <a:avLst>
                <a:gd name="adj" fmla="val 16667"/>
              </a:avLst>
            </a:prstGeom>
            <a:solidFill>
              <a:srgbClr val="820D2D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 Credible: </a:t>
              </a:r>
              <a:endParaRPr kumimoji="0" sz="788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Isolate the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Effects</a:t>
              </a:r>
              <a:b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of the</a:t>
              </a:r>
              <a:b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25"/>
            <p:cNvSpPr/>
            <p:nvPr/>
          </p:nvSpPr>
          <p:spPr>
            <a:xfrm>
              <a:off x="6688130" y="3508048"/>
              <a:ext cx="1169573" cy="1144331"/>
            </a:xfrm>
            <a:prstGeom prst="roundRect">
              <a:avLst>
                <a:gd name="adj" fmla="val 16667"/>
              </a:avLst>
            </a:prstGeom>
            <a:solidFill>
              <a:srgbClr val="820D2D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 Credible: 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Convert Data to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Monetary Value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25"/>
            <p:cNvSpPr/>
            <p:nvPr/>
          </p:nvSpPr>
          <p:spPr>
            <a:xfrm>
              <a:off x="7973600" y="2523853"/>
              <a:ext cx="1278916" cy="932425"/>
            </a:xfrm>
            <a:prstGeom prst="roundRect">
              <a:avLst>
                <a:gd name="adj" fmla="val 16667"/>
              </a:avLst>
            </a:prstGeom>
            <a:solidFill>
              <a:srgbClr val="820D2D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Capture Costs of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25"/>
            <p:cNvSpPr/>
            <p:nvPr/>
          </p:nvSpPr>
          <p:spPr>
            <a:xfrm>
              <a:off x="7983126" y="3611029"/>
              <a:ext cx="1269392" cy="712441"/>
            </a:xfrm>
            <a:prstGeom prst="roundRect">
              <a:avLst>
                <a:gd name="adj" fmla="val 16667"/>
              </a:avLst>
            </a:prstGeom>
            <a:solidFill>
              <a:srgbClr val="820D2D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Calculate ROI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25"/>
            <p:cNvSpPr/>
            <p:nvPr/>
          </p:nvSpPr>
          <p:spPr>
            <a:xfrm>
              <a:off x="7857704" y="4588378"/>
              <a:ext cx="1394814" cy="775322"/>
            </a:xfrm>
            <a:prstGeom prst="roundRect">
              <a:avLst>
                <a:gd name="adj" fmla="val 16667"/>
              </a:avLst>
            </a:prstGeom>
            <a:solidFill>
              <a:srgbClr val="820D2D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lang="en-US" sz="788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Identify Intangible Measures</a:t>
              </a: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25"/>
            <p:cNvSpPr/>
            <p:nvPr/>
          </p:nvSpPr>
          <p:spPr>
            <a:xfrm>
              <a:off x="9349740" y="3432821"/>
              <a:ext cx="1247674" cy="119375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25"/>
            <p:cNvSpPr/>
            <p:nvPr/>
          </p:nvSpPr>
          <p:spPr>
            <a:xfrm>
              <a:off x="2472770" y="3544016"/>
              <a:ext cx="758418" cy="1108363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Expect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Success</a:t>
              </a: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Plan for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25"/>
            <p:cNvSpPr/>
            <p:nvPr/>
          </p:nvSpPr>
          <p:spPr>
            <a:xfrm>
              <a:off x="4552576" y="3544870"/>
              <a:ext cx="949903" cy="1121192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Stick: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Design for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Application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and Impact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70" name="Google Shape;1570;p25"/>
            <p:cNvCxnSpPr/>
            <p:nvPr/>
          </p:nvCxnSpPr>
          <p:spPr>
            <a:xfrm>
              <a:off x="10597413" y="4044367"/>
              <a:ext cx="173930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71" name="Google Shape;1571;p25"/>
            <p:cNvSpPr/>
            <p:nvPr/>
          </p:nvSpPr>
          <p:spPr>
            <a:xfrm>
              <a:off x="10754753" y="3358177"/>
              <a:ext cx="1284548" cy="1347375"/>
            </a:xfrm>
            <a:prstGeom prst="diamond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b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25"/>
            <p:cNvSpPr/>
            <p:nvPr/>
          </p:nvSpPr>
          <p:spPr>
            <a:xfrm>
              <a:off x="920297" y="3294273"/>
              <a:ext cx="1515940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0: INPUT</a:t>
              </a:r>
              <a:endParaRPr kumimoji="0" sz="675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25"/>
            <p:cNvSpPr txBox="1"/>
            <p:nvPr/>
          </p:nvSpPr>
          <p:spPr>
            <a:xfrm>
              <a:off x="10743603" y="3516924"/>
              <a:ext cx="1310732" cy="10340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65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Optimize 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65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Results: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Use Black Box 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Thinking to</a:t>
              </a: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b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</a:b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Increase </a:t>
              </a:r>
              <a:b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Funding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25"/>
            <p:cNvSpPr txBox="1"/>
            <p:nvPr/>
          </p:nvSpPr>
          <p:spPr>
            <a:xfrm>
              <a:off x="9300340" y="3666407"/>
              <a:ext cx="1353553" cy="738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Tell the Story: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111" charset="-128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Communicate 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 to Key 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Stakeholder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1914;p38">
              <a:extLst>
                <a:ext uri="{FF2B5EF4-FFF2-40B4-BE49-F238E27FC236}">
                  <a16:creationId xmlns:a16="http://schemas.microsoft.com/office/drawing/2014/main" id="{EE237759-6466-8E4A-AD95-D5617E2C59E0}"/>
                </a:ext>
              </a:extLst>
            </p:cNvPr>
            <p:cNvSpPr/>
            <p:nvPr/>
          </p:nvSpPr>
          <p:spPr>
            <a:xfrm>
              <a:off x="107313" y="2546839"/>
              <a:ext cx="2893845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PLAN THE EVALUATION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1915;p38">
              <a:extLst>
                <a:ext uri="{FF2B5EF4-FFF2-40B4-BE49-F238E27FC236}">
                  <a16:creationId xmlns:a16="http://schemas.microsoft.com/office/drawing/2014/main" id="{A20BA418-A330-5C4D-8E57-A594DC6F5540}"/>
                </a:ext>
              </a:extLst>
            </p:cNvPr>
            <p:cNvSpPr/>
            <p:nvPr/>
          </p:nvSpPr>
          <p:spPr>
            <a:xfrm>
              <a:off x="3001157" y="2525208"/>
              <a:ext cx="2658399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COLLECT DATA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14189DDA-F640-6B46-B0B1-DAC2A35ED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608518"/>
            <a:ext cx="8225365" cy="583558"/>
          </a:xfrm>
        </p:spPr>
        <p:txBody>
          <a:bodyPr/>
          <a:lstStyle/>
          <a:p>
            <a:r>
              <a:rPr lang="en-US" sz="3600" b="1" dirty="0"/>
              <a:t>The ROI Methodology Process Model</a:t>
            </a:r>
          </a:p>
        </p:txBody>
      </p:sp>
      <p:sp>
        <p:nvSpPr>
          <p:cNvPr id="4" name="Google Shape;1574;p25">
            <a:extLst>
              <a:ext uri="{FF2B5EF4-FFF2-40B4-BE49-F238E27FC236}">
                <a16:creationId xmlns:a16="http://schemas.microsoft.com/office/drawing/2014/main" id="{41B49941-6EEB-E9BC-CD73-C1F515A6D399}"/>
              </a:ext>
            </a:extLst>
          </p:cNvPr>
          <p:cNvSpPr txBox="1"/>
          <p:nvPr/>
        </p:nvSpPr>
        <p:spPr>
          <a:xfrm>
            <a:off x="127290" y="4812229"/>
            <a:ext cx="7065442" cy="1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4" tIns="34272" rIns="68564" bIns="34272" anchor="t" anchorCtr="0">
            <a:spAutoFit/>
          </a:bodyPr>
          <a:lstStyle/>
          <a:p>
            <a:pPr marL="0" marR="0" lvl="0" indent="0" algn="l" defTabSz="685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Tx/>
              <a:buNone/>
              <a:tabLst/>
              <a:defRPr/>
            </a:pPr>
            <a:r>
              <a:rPr kumimoji="0" lang="en-US" sz="8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Calibri"/>
                <a:sym typeface="Calibri"/>
              </a:rPr>
              <a:t>©2024 ROI Institute Inc. All Rights Reserved.</a:t>
            </a:r>
            <a:endParaRPr kumimoji="0" lang="en-US" sz="8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427386F5-06E9-EFBB-8E40-BEC6FD273A6F}"/>
              </a:ext>
            </a:extLst>
          </p:cNvPr>
          <p:cNvSpPr txBox="1">
            <a:spLocks/>
          </p:cNvSpPr>
          <p:nvPr/>
        </p:nvSpPr>
        <p:spPr>
          <a:xfrm>
            <a:off x="7081199" y="48696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77</a:t>
            </a:fld>
            <a:endParaRPr lang="en-US" sz="105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94156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4C342-CF1B-44A4-7CCC-ABCF50618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Case Application: First Bank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F9D3C2-977D-58D7-A3D4-A8F82B51999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19100" y="1200150"/>
            <a:ext cx="8229600" cy="3151188"/>
          </a:xfrm>
        </p:spPr>
        <p:txBody>
          <a:bodyPr/>
          <a:lstStyle/>
          <a:p>
            <a:pPr marL="495300" indent="-457200"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2000" dirty="0"/>
              <a:t>Is this situation unusual? Please explain.</a:t>
            </a:r>
          </a:p>
          <a:p>
            <a:pPr marL="495300" indent="-457200"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2000" dirty="0"/>
              <a:t>Should the CEO drop the issue?</a:t>
            </a:r>
          </a:p>
          <a:p>
            <a:pPr marL="495300" indent="-457200"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2000" dirty="0"/>
              <a:t>What are some approaches to resolve this dilemma?</a:t>
            </a:r>
          </a:p>
          <a:p>
            <a:pPr marL="495300" indent="-457200"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2000" dirty="0"/>
              <a:t>What would you do?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4E4753-438B-4E8F-667B-A88FB875A469}"/>
              </a:ext>
            </a:extLst>
          </p:cNvPr>
          <p:cNvSpPr txBox="1"/>
          <p:nvPr/>
        </p:nvSpPr>
        <p:spPr>
          <a:xfrm>
            <a:off x="0" y="4826968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49-50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806564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B3EE1-56D7-3F23-B243-672F57113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276075"/>
            <a:ext cx="7115556" cy="749100"/>
          </a:xfrm>
        </p:spPr>
        <p:txBody>
          <a:bodyPr/>
          <a:lstStyle/>
          <a:p>
            <a:r>
              <a:rPr lang="en-US" sz="2600" dirty="0"/>
              <a:t>Techniques to Isolate the Effects of Programs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C0EC6-1756-26B0-ADEF-F116AA32256D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19100" y="1200150"/>
            <a:ext cx="3944938" cy="3649663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Use of a control group arrangement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Trend line analysis of performance data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Use of forecasting methods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Participant’s estimate of the program’s impact (percent)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Supervisor’s estimate of the program’s impact (percent)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1BD34-5ABC-C847-3181-8A454022635C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572000" y="1200150"/>
            <a:ext cx="4572000" cy="3649663"/>
          </a:xfrm>
        </p:spPr>
        <p:txBody>
          <a:bodyPr/>
          <a:lstStyle/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Management’s estimate of the program’s impact (percent)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Use of experts/previous studies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Calculating/estimating the impact of </a:t>
            </a:r>
            <a:br>
              <a:rPr lang="en-US" sz="1800" dirty="0"/>
            </a:br>
            <a:r>
              <a:rPr lang="en-US" sz="1800" dirty="0"/>
              <a:t>other factors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Use of customer input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3F1CF1-17A2-87BF-3097-DA078DD2AC70}"/>
              </a:ext>
            </a:extLst>
          </p:cNvPr>
          <p:cNvSpPr txBox="1"/>
          <p:nvPr/>
        </p:nvSpPr>
        <p:spPr>
          <a:xfrm>
            <a:off x="0" y="4826968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51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1919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B37E8A05-F5B6-AC9F-A2B9-B7B795793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4">
            <a:extLst>
              <a:ext uri="{FF2B5EF4-FFF2-40B4-BE49-F238E27FC236}">
                <a16:creationId xmlns:a16="http://schemas.microsoft.com/office/drawing/2014/main" id="{40FEC701-7F7A-01BE-7E42-3487E6B4967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Impact Objectives</a:t>
            </a:r>
            <a:endParaRPr sz="3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8" name="Google Shape;118;p14">
            <a:extLst>
              <a:ext uri="{FF2B5EF4-FFF2-40B4-BE49-F238E27FC236}">
                <a16:creationId xmlns:a16="http://schemas.microsoft.com/office/drawing/2014/main" id="{FA0C74AD-5ACE-5674-4A75-7F1EACF098C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Roboto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22222"/>
                </a:buClr>
                <a:buSzTx/>
                <a:buFont typeface="Arial"/>
                <a:buNone/>
                <a:tabLst/>
                <a:defRPr/>
              </a:pPr>
              <a:t>8</a:t>
            </a:fld>
            <a:endParaRPr kumimoji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sym typeface="Roboto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317ABE-1972-B481-EAA3-ABE0243BE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100" y="1200150"/>
            <a:ext cx="8404389" cy="3436586"/>
          </a:xfrm>
        </p:spPr>
        <p:txBody>
          <a:bodyPr numCol="1"/>
          <a:lstStyle/>
          <a:p>
            <a:pPr marL="63500" indent="0">
              <a:buSzPct val="100000"/>
              <a:buNone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Six months after completing this workshop, you should: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Improve the effectiveness of programs.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Expand the implementation of successful programs.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Redesign ineffective programs.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Improve satisfaction of your stakeholders.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Improve relationships with key managers and clients.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Maintain or increase funding for talent development.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FC5851-8001-1120-F8A8-064B23132AA0}"/>
              </a:ext>
            </a:extLst>
          </p:cNvPr>
          <p:cNvSpPr txBox="1"/>
          <p:nvPr/>
        </p:nvSpPr>
        <p:spPr>
          <a:xfrm>
            <a:off x="11960" y="4786184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3</a:t>
            </a:r>
          </a:p>
        </p:txBody>
      </p:sp>
    </p:spTree>
    <p:extLst>
      <p:ext uri="{BB962C8B-B14F-4D97-AF65-F5344CB8AC3E}">
        <p14:creationId xmlns:p14="http://schemas.microsoft.com/office/powerpoint/2010/main" val="245710156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629587" cy="51435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Picture 5" descr="Close-up of documents and charts">
            <a:extLst>
              <a:ext uri="{FF2B5EF4-FFF2-40B4-BE49-F238E27FC236}">
                <a16:creationId xmlns:a16="http://schemas.microsoft.com/office/drawing/2014/main" id="{930E158F-3026-BB44-ABB1-A04EF758DF9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" y="7"/>
            <a:ext cx="4518101" cy="5143493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A38944E-0A48-467B-85DF-E86376F6657F}"/>
              </a:ext>
            </a:extLst>
          </p:cNvPr>
          <p:cNvCxnSpPr/>
          <p:nvPr/>
        </p:nvCxnSpPr>
        <p:spPr>
          <a:xfrm>
            <a:off x="0" y="0"/>
            <a:ext cx="6858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01ED5BFE-AB4B-A4D0-8FA4-C3C0B89479DD}"/>
              </a:ext>
            </a:extLst>
          </p:cNvPr>
          <p:cNvSpPr txBox="1">
            <a:spLocks/>
          </p:cNvSpPr>
          <p:nvPr/>
        </p:nvSpPr>
        <p:spPr>
          <a:xfrm>
            <a:off x="7081199" y="48696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80</a:t>
            </a:fld>
            <a:endParaRPr lang="en-US" sz="900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84685B9-3E25-A39A-A834-E12EEA9D7CC7}"/>
              </a:ext>
            </a:extLst>
          </p:cNvPr>
          <p:cNvSpPr txBox="1">
            <a:spLocks/>
          </p:cNvSpPr>
          <p:nvPr/>
        </p:nvSpPr>
        <p:spPr>
          <a:xfrm>
            <a:off x="4693307" y="364141"/>
            <a:ext cx="4231237" cy="1082817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Isolating the Effects of a Program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A4F2F57-85AF-B4EA-B04E-720DE7D949D8}"/>
              </a:ext>
            </a:extLst>
          </p:cNvPr>
          <p:cNvSpPr txBox="1">
            <a:spLocks/>
          </p:cNvSpPr>
          <p:nvPr/>
        </p:nvSpPr>
        <p:spPr>
          <a:xfrm>
            <a:off x="4737357" y="1446958"/>
            <a:ext cx="4302266" cy="319819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For each of the situations, please indicate the</a:t>
            </a:r>
            <a:b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method used to isolate the effects of </a:t>
            </a:r>
            <a:b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program:</a:t>
            </a:r>
          </a:p>
          <a:p>
            <a:pPr>
              <a:lnSpc>
                <a:spcPct val="120000"/>
              </a:lnSpc>
            </a:pP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lnSpc>
                <a:spcPct val="120000"/>
              </a:lnSpc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Control group</a:t>
            </a:r>
          </a:p>
          <a:p>
            <a:pPr marL="342900" indent="-342900">
              <a:lnSpc>
                <a:spcPct val="120000"/>
              </a:lnSpc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Trend line analysis</a:t>
            </a:r>
          </a:p>
          <a:p>
            <a:pPr marL="342900" indent="-342900">
              <a:lnSpc>
                <a:spcPct val="120000"/>
              </a:lnSpc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Forecasting</a:t>
            </a:r>
          </a:p>
          <a:p>
            <a:pPr marL="342900" indent="-342900">
              <a:lnSpc>
                <a:spcPct val="120000"/>
              </a:lnSpc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Participant’s estimate</a:t>
            </a:r>
          </a:p>
          <a:p>
            <a:pPr marL="342900" indent="-342900">
              <a:lnSpc>
                <a:spcPct val="120000"/>
              </a:lnSpc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Use of customer input</a:t>
            </a:r>
          </a:p>
          <a:p>
            <a:pPr marL="342900" indent="-342900">
              <a:lnSpc>
                <a:spcPct val="120000"/>
              </a:lnSpc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Expert’s estimate</a:t>
            </a:r>
          </a:p>
          <a:p>
            <a:pPr>
              <a:lnSpc>
                <a:spcPct val="120000"/>
              </a:lnSpc>
            </a:pP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C918EC-56C2-C14F-8502-F363EE5FA000}"/>
              </a:ext>
            </a:extLst>
          </p:cNvPr>
          <p:cNvSpPr txBox="1"/>
          <p:nvPr/>
        </p:nvSpPr>
        <p:spPr>
          <a:xfrm>
            <a:off x="2675466" y="4834970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51-53</a:t>
            </a:r>
          </a:p>
        </p:txBody>
      </p:sp>
    </p:spTree>
    <p:extLst>
      <p:ext uri="{BB962C8B-B14F-4D97-AF65-F5344CB8AC3E}">
        <p14:creationId xmlns:p14="http://schemas.microsoft.com/office/powerpoint/2010/main" val="3801926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12D61-7CDE-3343-8960-1D5C1677D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of Control Groups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43C23B-D123-0C97-1125-A19F353AE6E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19100" y="1200150"/>
            <a:ext cx="8468868" cy="3538538"/>
          </a:xfrm>
        </p:spPr>
        <p:txBody>
          <a:bodyPr>
            <a:noAutofit/>
          </a:bodyPr>
          <a:lstStyle/>
          <a:p>
            <a:pPr marL="38100" indent="0">
              <a:buClr>
                <a:schemeClr val="tx1"/>
              </a:buClr>
              <a:buSzPct val="100000"/>
              <a:buNone/>
            </a:pPr>
            <a:r>
              <a:rPr lang="en-US" sz="1800" b="1" dirty="0"/>
              <a:t>Sales and Customer Service Training 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Six sites (dealer stores) chosen for program evaluation prior to roll-out to 130 stores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Experimental group of six stores received training (pilot), six stores in control group were not trained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Performance of both groups observed during same six-month period (sales and customer satisfaction)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Data collected on both groups during same timeframe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/>
              <a:t>Neither group is aware of the control group arrangement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EA8712-48B7-C883-9F2D-D979E3E0A1C1}"/>
              </a:ext>
            </a:extLst>
          </p:cNvPr>
          <p:cNvSpPr txBox="1"/>
          <p:nvPr/>
        </p:nvSpPr>
        <p:spPr>
          <a:xfrm>
            <a:off x="0" y="4866501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54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46270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BAA2B-7A9C-C3BA-61C5-D9BA28271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90550"/>
            <a:ext cx="7886700" cy="609600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Control Groups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CD9D928-5F4D-9504-5368-54D0AADC6B9C}"/>
              </a:ext>
            </a:extLst>
          </p:cNvPr>
          <p:cNvSpPr txBox="1">
            <a:spLocks/>
          </p:cNvSpPr>
          <p:nvPr/>
        </p:nvSpPr>
        <p:spPr>
          <a:xfrm>
            <a:off x="414338" y="1384300"/>
            <a:ext cx="8229600" cy="4445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>
            <a:lvl1pPr marL="2286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1pPr>
            <a:lvl2pPr marL="4572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2pPr>
            <a:lvl3pPr marL="6858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System Font Regular"/>
              <a:buChar char="–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1F7EB1"/>
              </a:buClr>
              <a:buFont typeface="Arial"/>
              <a:buChar char="–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Classic Design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5A1DD73-6C36-AA85-9EA3-4555EA7AC779}"/>
              </a:ext>
            </a:extLst>
          </p:cNvPr>
          <p:cNvSpPr txBox="1">
            <a:spLocks/>
          </p:cNvSpPr>
          <p:nvPr/>
        </p:nvSpPr>
        <p:spPr>
          <a:xfrm>
            <a:off x="414338" y="1828800"/>
            <a:ext cx="8229600" cy="1092200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>
            <a:normAutofit/>
          </a:bodyPr>
          <a:lstStyle>
            <a:lvl1pPr marL="2286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1pPr>
            <a:lvl2pPr marL="4572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2pPr>
            <a:lvl3pPr marL="6858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System Font Regular"/>
              <a:buChar char="–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1F7EB1"/>
              </a:buClr>
              <a:buFont typeface="Arial"/>
              <a:buChar char="–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Experimental Group</a:t>
            </a:r>
            <a:r>
              <a:rPr lang="en-US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	</a:t>
            </a:r>
            <a:r>
              <a:rPr lang="en-US">
                <a:solidFill>
                  <a:schemeClr val="tx1"/>
                </a:solidFill>
              </a:rPr>
              <a:t>							</a:t>
            </a:r>
            <a:r>
              <a:rPr lang="en-US" u="sng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Control Group</a:t>
            </a:r>
          </a:p>
          <a:p>
            <a:pPr marL="0" indent="0">
              <a:buFont typeface="Arial"/>
              <a:buNone/>
            </a:pPr>
            <a:r>
              <a:rPr lang="en-US">
                <a:solidFill>
                  <a:schemeClr val="tx1"/>
                </a:solidFill>
              </a:rPr>
              <a:t>Pre-Measure  	      Program   	     Post Measure		Pre-Measure 		Post Measure</a:t>
            </a:r>
          </a:p>
          <a:p>
            <a:pPr marL="0" indent="0">
              <a:buFont typeface="Arial"/>
              <a:buNone/>
            </a:pPr>
            <a:r>
              <a:rPr lang="en-US">
                <a:solidFill>
                  <a:schemeClr val="tx1"/>
                </a:solidFill>
              </a:rPr>
              <a:t>							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02D48FB-63AB-F1CF-F733-6772FCCCF611}"/>
              </a:ext>
            </a:extLst>
          </p:cNvPr>
          <p:cNvSpPr txBox="1">
            <a:spLocks/>
          </p:cNvSpPr>
          <p:nvPr/>
        </p:nvSpPr>
        <p:spPr>
          <a:xfrm>
            <a:off x="414865" y="3073400"/>
            <a:ext cx="8229600" cy="4445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>
            <a:lvl1pPr marL="2286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1pPr>
            <a:lvl2pPr marL="4572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2pPr>
            <a:lvl3pPr marL="6858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System Font Regular"/>
              <a:buChar char="–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1F7EB1"/>
              </a:buClr>
              <a:buFont typeface="Arial"/>
              <a:buChar char="–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Post-Program Only Design</a:t>
            </a:r>
            <a:endParaRPr lang="en-US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7112111-5C59-FC27-A636-149CD198B849}"/>
              </a:ext>
            </a:extLst>
          </p:cNvPr>
          <p:cNvSpPr txBox="1">
            <a:spLocks/>
          </p:cNvSpPr>
          <p:nvPr/>
        </p:nvSpPr>
        <p:spPr>
          <a:xfrm>
            <a:off x="414338" y="3517900"/>
            <a:ext cx="8229600" cy="1092200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>
            <a:normAutofit/>
          </a:bodyPr>
          <a:lstStyle>
            <a:lvl1pPr marL="2286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1pPr>
            <a:lvl2pPr marL="4572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2pPr>
            <a:lvl3pPr marL="685800" indent="-228600" algn="l" defTabSz="457200" rtl="0" eaLnBrk="1" latinLnBrk="0" hangingPunct="1">
              <a:lnSpc>
                <a:spcPts val="18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System Font Regular"/>
              <a:buChar char="–"/>
              <a:tabLst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1F7EB1"/>
              </a:buClr>
              <a:buFont typeface="Arial"/>
              <a:buChar char="–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rgbClr val="000000"/>
                </a:solidFill>
                <a:latin typeface="Roboto Light"/>
                <a:ea typeface="+mn-ea"/>
                <a:cs typeface="Roboto Light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Experimental Group</a:t>
            </a:r>
            <a:r>
              <a:rPr lang="en-US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								</a:t>
            </a:r>
            <a:r>
              <a:rPr lang="en-US" u="sng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Control Group</a:t>
            </a:r>
          </a:p>
          <a:p>
            <a:pPr marL="0" indent="0">
              <a:buFont typeface="Arial"/>
              <a:buNone/>
            </a:pPr>
            <a:r>
              <a:rPr lang="en-US">
                <a:solidFill>
                  <a:schemeClr val="tx1"/>
                </a:solidFill>
              </a:rPr>
              <a:t>Program   	     		Post Measure									Post Measure</a:t>
            </a:r>
          </a:p>
          <a:p>
            <a:pPr marL="0" indent="0">
              <a:buFont typeface="Arial"/>
              <a:buNone/>
            </a:pPr>
            <a:r>
              <a:rPr lang="en-US">
                <a:solidFill>
                  <a:schemeClr val="tx1"/>
                </a:solidFill>
              </a:rPr>
              <a:t>											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B617C5E-82C7-1A54-324D-56C1829FA836}"/>
              </a:ext>
            </a:extLst>
          </p:cNvPr>
          <p:cNvCxnSpPr>
            <a:cxnSpLocks/>
          </p:cNvCxnSpPr>
          <p:nvPr/>
        </p:nvCxnSpPr>
        <p:spPr>
          <a:xfrm>
            <a:off x="1600201" y="2376055"/>
            <a:ext cx="51261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8003CF8-0882-827F-4D16-572DB2ECE0CD}"/>
              </a:ext>
            </a:extLst>
          </p:cNvPr>
          <p:cNvCxnSpPr>
            <a:cxnSpLocks/>
          </p:cNvCxnSpPr>
          <p:nvPr/>
        </p:nvCxnSpPr>
        <p:spPr>
          <a:xfrm>
            <a:off x="2923309" y="2362200"/>
            <a:ext cx="512618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5969F9C-9526-82E0-C45D-DD6CE88F8100}"/>
              </a:ext>
            </a:extLst>
          </p:cNvPr>
          <p:cNvCxnSpPr>
            <a:cxnSpLocks/>
          </p:cNvCxnSpPr>
          <p:nvPr/>
        </p:nvCxnSpPr>
        <p:spPr>
          <a:xfrm>
            <a:off x="6712528" y="2376055"/>
            <a:ext cx="512618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DF9B5FF-A775-447F-67A8-D3C31A3B6ED5}"/>
              </a:ext>
            </a:extLst>
          </p:cNvPr>
          <p:cNvCxnSpPr>
            <a:cxnSpLocks/>
          </p:cNvCxnSpPr>
          <p:nvPr/>
        </p:nvCxnSpPr>
        <p:spPr>
          <a:xfrm>
            <a:off x="1343893" y="4073236"/>
            <a:ext cx="872835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21DB699-8EBE-4ECC-ADFE-437E650CFACE}"/>
              </a:ext>
            </a:extLst>
          </p:cNvPr>
          <p:cNvCxnSpPr>
            <a:cxnSpLocks/>
          </p:cNvCxnSpPr>
          <p:nvPr/>
        </p:nvCxnSpPr>
        <p:spPr>
          <a:xfrm>
            <a:off x="5929746" y="4082976"/>
            <a:ext cx="12954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97714A39-EFE3-20CF-4939-E83FBE4828C4}"/>
              </a:ext>
            </a:extLst>
          </p:cNvPr>
          <p:cNvSpPr txBox="1">
            <a:spLocks/>
          </p:cNvSpPr>
          <p:nvPr/>
        </p:nvSpPr>
        <p:spPr>
          <a:xfrm>
            <a:off x="7081199" y="48696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82</a:t>
            </a:fld>
            <a:endParaRPr lang="en-US" sz="1050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09113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53699-B171-BD8E-C709-A3CAD7681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b="1" dirty="0"/>
              <a:t>Case Application: Micro </a:t>
            </a:r>
            <a:br>
              <a:rPr lang="en-US" b="1" dirty="0"/>
            </a:br>
            <a:r>
              <a:rPr lang="en-US" b="1" dirty="0"/>
              <a:t>Electronics, Inc.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37EE5D-920C-B5CF-16CC-C46693A88C95}"/>
              </a:ext>
            </a:extLst>
          </p:cNvPr>
          <p:cNvSpPr txBox="1"/>
          <p:nvPr/>
        </p:nvSpPr>
        <p:spPr>
          <a:xfrm>
            <a:off x="0" y="4866501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55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AA941455-8EDB-6395-7B3E-5D28B0B07841}"/>
              </a:ext>
            </a:extLst>
          </p:cNvPr>
          <p:cNvSpPr txBox="1">
            <a:spLocks/>
          </p:cNvSpPr>
          <p:nvPr/>
        </p:nvSpPr>
        <p:spPr>
          <a:xfrm>
            <a:off x="7086600" y="4866501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83</a:t>
            </a:fld>
            <a:endParaRPr lang="en-US" sz="105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029080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DCC7F-2B85-E778-207D-010A62858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865" y="285750"/>
            <a:ext cx="8229600" cy="911882"/>
          </a:xfrm>
        </p:spPr>
        <p:txBody>
          <a:bodyPr/>
          <a:lstStyle/>
          <a:p>
            <a:r>
              <a:rPr lang="en-US" b="1" dirty="0"/>
              <a:t>Use of Trend Line Analysis Example: </a:t>
            </a:r>
            <a:br>
              <a:rPr lang="en-US" b="1" dirty="0"/>
            </a:br>
            <a:r>
              <a:rPr lang="en-US" b="1" dirty="0"/>
              <a:t>Micro Electronics, Inc.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9D7C4E-F40C-4114-8471-D45DE6470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4881" y="3431287"/>
            <a:ext cx="347663" cy="1060847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05EACC-CC94-144B-FCF8-E68400348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9710" y="2169225"/>
            <a:ext cx="303609" cy="2322909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841EDF-1980-22B5-E25E-75877D3F0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0097" y="2265666"/>
            <a:ext cx="347663" cy="2226469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34DF48-156D-090A-2776-C2DE1D0F7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4903" y="2363296"/>
            <a:ext cx="347663" cy="2128838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3AD177-0E29-9717-577C-0F00C70FD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5291" y="2120409"/>
            <a:ext cx="347663" cy="237172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FFCEC4-E668-FDBA-8871-655D3F76B1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0462" y="2460928"/>
            <a:ext cx="347663" cy="2031206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475E6A-47A0-D552-FB3D-4AC94AFCBB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5269" y="2508553"/>
            <a:ext cx="347663" cy="1983581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2A2C6D-CD29-CD59-377A-BDEEF375F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0075" y="2751441"/>
            <a:ext cx="347663" cy="1740694"/>
          </a:xfrm>
          <a:prstGeom prst="rect">
            <a:avLst/>
          </a:prstGeom>
          <a:pattFill prst="wdUpDiag">
            <a:fgClr>
              <a:schemeClr val="accent3"/>
            </a:fgClr>
            <a:bgClr>
              <a:schemeClr val="bg1"/>
            </a:bgClr>
          </a:pattFill>
          <a:ln w="3810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79D8B4-E74E-B81E-C88B-EA32AC0B2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9687" y="3626550"/>
            <a:ext cx="347663" cy="865584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00EDE2-6F6D-C241-DDE0-5B85F7920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4494" y="3869437"/>
            <a:ext cx="347663" cy="622697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867C59-81E9-EF2E-18CB-CC71CB439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9300" y="3869437"/>
            <a:ext cx="348854" cy="622697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BE68AA-F978-0CC1-5EAA-44FF66B94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4107" y="3771807"/>
            <a:ext cx="392906" cy="720328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8042C9C-0F08-D542-EA80-0A771761B3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2966" y="3965878"/>
            <a:ext cx="348853" cy="526256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6" name="Line 15">
            <a:extLst>
              <a:ext uri="{FF2B5EF4-FFF2-40B4-BE49-F238E27FC236}">
                <a16:creationId xmlns:a16="http://schemas.microsoft.com/office/drawing/2014/main" id="{C9E6B2CF-91D9-D09E-55F0-583C096373F2}"/>
              </a:ext>
            </a:extLst>
          </p:cNvPr>
          <p:cNvSpPr>
            <a:spLocks noChangeShapeType="1"/>
          </p:cNvSpPr>
          <p:nvPr/>
        </p:nvSpPr>
        <p:spPr bwMode="auto">
          <a:xfrm>
            <a:off x="2320528" y="2164463"/>
            <a:ext cx="4748213" cy="922734"/>
          </a:xfrm>
          <a:prstGeom prst="line">
            <a:avLst/>
          </a:prstGeom>
          <a:noFill/>
          <a:ln w="38100">
            <a:solidFill>
              <a:srgbClr val="005B8E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Line 16">
            <a:extLst>
              <a:ext uri="{FF2B5EF4-FFF2-40B4-BE49-F238E27FC236}">
                <a16:creationId xmlns:a16="http://schemas.microsoft.com/office/drawing/2014/main" id="{96536B2B-569B-0804-88A7-4CB502DB6511}"/>
              </a:ext>
            </a:extLst>
          </p:cNvPr>
          <p:cNvSpPr>
            <a:spLocks noChangeShapeType="1"/>
          </p:cNvSpPr>
          <p:nvPr/>
        </p:nvSpPr>
        <p:spPr bwMode="auto">
          <a:xfrm>
            <a:off x="4743450" y="3549159"/>
            <a:ext cx="2369344" cy="315516"/>
          </a:xfrm>
          <a:prstGeom prst="line">
            <a:avLst/>
          </a:prstGeom>
          <a:noFill/>
          <a:ln w="38100">
            <a:solidFill>
              <a:srgbClr val="005B8E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Line 17">
            <a:extLst>
              <a:ext uri="{FF2B5EF4-FFF2-40B4-BE49-F238E27FC236}">
                <a16:creationId xmlns:a16="http://schemas.microsoft.com/office/drawing/2014/main" id="{578BB804-7EB4-E5B4-E367-213C428F534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73041" y="1533432"/>
            <a:ext cx="1166813" cy="81676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stealth" w="med" len="lg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9" name="Line 18">
            <a:extLst>
              <a:ext uri="{FF2B5EF4-FFF2-40B4-BE49-F238E27FC236}">
                <a16:creationId xmlns:a16="http://schemas.microsoft.com/office/drawing/2014/main" id="{DAAA527D-084A-F019-4D9F-43E706C33C9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15013" y="3330084"/>
            <a:ext cx="544116" cy="369094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stealth" w="med" len="lg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0" name="Line 19">
            <a:extLst>
              <a:ext uri="{FF2B5EF4-FFF2-40B4-BE49-F238E27FC236}">
                <a16:creationId xmlns:a16="http://schemas.microsoft.com/office/drawing/2014/main" id="{B8470052-9CF6-04CC-E022-D3F8D29E9E6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29300" y="2581182"/>
            <a:ext cx="425054" cy="282178"/>
          </a:xfrm>
          <a:prstGeom prst="line">
            <a:avLst/>
          </a:prstGeom>
          <a:noFill/>
          <a:ln w="38100">
            <a:solidFill>
              <a:srgbClr val="E13000"/>
            </a:solidFill>
            <a:round/>
            <a:headEnd type="stealth" w="med" len="lg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1" name="Text Box 20">
            <a:extLst>
              <a:ext uri="{FF2B5EF4-FFF2-40B4-BE49-F238E27FC236}">
                <a16:creationId xmlns:a16="http://schemas.microsoft.com/office/drawing/2014/main" id="{B799BD1E-818E-1A90-E240-9EE703A03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1650" y="2127553"/>
            <a:ext cx="548879" cy="2374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5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2%</a:t>
            </a:r>
          </a:p>
          <a:p>
            <a:endParaRPr lang="en-US" altLang="en-US" sz="15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n-US" altLang="en-US" sz="15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n-US" altLang="en-US" sz="15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n-US" altLang="en-US" sz="15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altLang="en-US" sz="15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1%</a:t>
            </a:r>
          </a:p>
          <a:p>
            <a:endParaRPr lang="en-US" altLang="en-US" sz="15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n-US" altLang="en-US" sz="15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n-US" altLang="en-US" sz="15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n-US" altLang="en-US" sz="15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n-US" altLang="en-US" sz="15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Text Box 21">
            <a:extLst>
              <a:ext uri="{FF2B5EF4-FFF2-40B4-BE49-F238E27FC236}">
                <a16:creationId xmlns:a16="http://schemas.microsoft.com/office/drawing/2014/main" id="{B36D1C9D-966E-0C8B-2859-D6C1EBB5B9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501659"/>
            <a:ext cx="4701779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5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J     F     M    A    M     J     J     A     S     O    N     D     J</a:t>
            </a:r>
          </a:p>
        </p:txBody>
      </p:sp>
      <p:sp>
        <p:nvSpPr>
          <p:cNvPr id="23" name="Text Box 22">
            <a:extLst>
              <a:ext uri="{FF2B5EF4-FFF2-40B4-BE49-F238E27FC236}">
                <a16:creationId xmlns:a16="http://schemas.microsoft.com/office/drawing/2014/main" id="{9AC99667-54A8-1212-54CE-CF85EB3AA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749" y="2554987"/>
            <a:ext cx="1098947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35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REJECT RATE</a:t>
            </a:r>
          </a:p>
        </p:txBody>
      </p:sp>
      <p:sp>
        <p:nvSpPr>
          <p:cNvPr id="24" name="Text Box 23">
            <a:extLst>
              <a:ext uri="{FF2B5EF4-FFF2-40B4-BE49-F238E27FC236}">
                <a16:creationId xmlns:a16="http://schemas.microsoft.com/office/drawing/2014/main" id="{46EA1E7C-F299-2A0F-C011-0DFD2003A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285" y="1348864"/>
            <a:ext cx="3326606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35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1.85% Pre-Program Six-Month Average</a:t>
            </a:r>
          </a:p>
        </p:txBody>
      </p:sp>
      <p:sp>
        <p:nvSpPr>
          <p:cNvPr id="25" name="Text Box 24">
            <a:extLst>
              <a:ext uri="{FF2B5EF4-FFF2-40B4-BE49-F238E27FC236}">
                <a16:creationId xmlns:a16="http://schemas.microsoft.com/office/drawing/2014/main" id="{01B47F9E-1785-F4BE-D921-03606D89F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2461" y="2330818"/>
            <a:ext cx="2447851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35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Projected Average— Using Pre-Data as a Base 1.45% </a:t>
            </a:r>
          </a:p>
        </p:txBody>
      </p:sp>
      <p:sp>
        <p:nvSpPr>
          <p:cNvPr id="26" name="Text Box 25">
            <a:extLst>
              <a:ext uri="{FF2B5EF4-FFF2-40B4-BE49-F238E27FC236}">
                <a16:creationId xmlns:a16="http://schemas.microsoft.com/office/drawing/2014/main" id="{0476153B-C6AA-55FC-63F2-1C8F55457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4271" y="3177643"/>
            <a:ext cx="2266875" cy="510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35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0.7% Post-Program Six-Month Average</a:t>
            </a:r>
          </a:p>
        </p:txBody>
      </p:sp>
      <p:sp>
        <p:nvSpPr>
          <p:cNvPr id="27" name="Line 26">
            <a:extLst>
              <a:ext uri="{FF2B5EF4-FFF2-40B4-BE49-F238E27FC236}">
                <a16:creationId xmlns:a16="http://schemas.microsoft.com/office/drawing/2014/main" id="{1D4F87AD-A65E-C8D8-B727-F428FF76F60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7199" y="2063259"/>
            <a:ext cx="425808" cy="676870"/>
          </a:xfrm>
          <a:prstGeom prst="line">
            <a:avLst/>
          </a:prstGeom>
          <a:noFill/>
          <a:ln w="38100">
            <a:solidFill>
              <a:schemeClr val="accent1">
                <a:lumMod val="75000"/>
              </a:schemeClr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en-US" sz="13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8" name="Text Box 27">
            <a:extLst>
              <a:ext uri="{FF2B5EF4-FFF2-40B4-BE49-F238E27FC236}">
                <a16:creationId xmlns:a16="http://schemas.microsoft.com/office/drawing/2014/main" id="{BE584FEB-B2E1-9A1E-1037-0F4668619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1082" y="1825092"/>
            <a:ext cx="2259806" cy="255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US" sz="1350" b="1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CPI Program Conducted</a:t>
            </a:r>
          </a:p>
        </p:txBody>
      </p:sp>
      <p:sp>
        <p:nvSpPr>
          <p:cNvPr id="29" name="Line 28">
            <a:extLst>
              <a:ext uri="{FF2B5EF4-FFF2-40B4-BE49-F238E27FC236}">
                <a16:creationId xmlns:a16="http://schemas.microsoft.com/office/drawing/2014/main" id="{11E3556E-F007-B267-A99E-95BE3C60406B}"/>
              </a:ext>
            </a:extLst>
          </p:cNvPr>
          <p:cNvSpPr>
            <a:spLocks noChangeShapeType="1"/>
          </p:cNvSpPr>
          <p:nvPr/>
        </p:nvSpPr>
        <p:spPr bwMode="auto">
          <a:xfrm>
            <a:off x="5829300" y="2634759"/>
            <a:ext cx="0" cy="1028700"/>
          </a:xfrm>
          <a:prstGeom prst="line">
            <a:avLst/>
          </a:prstGeom>
          <a:noFill/>
          <a:ln w="38100">
            <a:solidFill>
              <a:srgbClr val="005B8E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3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0" name="Text Box 29">
            <a:extLst>
              <a:ext uri="{FF2B5EF4-FFF2-40B4-BE49-F238E27FC236}">
                <a16:creationId xmlns:a16="http://schemas.microsoft.com/office/drawing/2014/main" id="{4CE16A86-671E-9603-8AAC-DBBFE6CF4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447" y="4736093"/>
            <a:ext cx="14287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 b="0" dirty="0">
                <a:solidFill>
                  <a:srgbClr val="000000"/>
                </a:solidFill>
                <a:latin typeface="Roboto" panose="02000000000000000000" pitchFamily="2" charset="0"/>
                <a:cs typeface="Roboto" panose="02000000000000000000" pitchFamily="2" charset="0"/>
              </a:rPr>
              <a:t>MONTHS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E9E49AE-9059-7DC4-FC27-B9AAC795FD7D}"/>
              </a:ext>
            </a:extLst>
          </p:cNvPr>
          <p:cNvSpPr txBox="1"/>
          <p:nvPr/>
        </p:nvSpPr>
        <p:spPr>
          <a:xfrm>
            <a:off x="0" y="4866501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55</a:t>
            </a:r>
          </a:p>
        </p:txBody>
      </p:sp>
      <p:sp>
        <p:nvSpPr>
          <p:cNvPr id="32" name="Slide Number Placeholder 1">
            <a:extLst>
              <a:ext uri="{FF2B5EF4-FFF2-40B4-BE49-F238E27FC236}">
                <a16:creationId xmlns:a16="http://schemas.microsoft.com/office/drawing/2014/main" id="{29BB94FE-E5C4-8418-F67E-82D5B50BB26F}"/>
              </a:ext>
            </a:extLst>
          </p:cNvPr>
          <p:cNvSpPr txBox="1">
            <a:spLocks/>
          </p:cNvSpPr>
          <p:nvPr/>
        </p:nvSpPr>
        <p:spPr>
          <a:xfrm>
            <a:off x="7081199" y="48696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9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84</a:t>
            </a:fld>
            <a:endParaRPr lang="en-US" sz="9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927319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4C342-CF1B-44A4-7CCC-ABCF50618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Case Application: Micro Electronics, Inc.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F9D3C2-977D-58D7-A3D4-A8F82B51999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19100" y="1200150"/>
            <a:ext cx="8229600" cy="3151188"/>
          </a:xfrm>
        </p:spPr>
        <p:txBody>
          <a:bodyPr/>
          <a:lstStyle/>
          <a:p>
            <a:pPr marL="495300" indent="-457200"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2000" dirty="0"/>
              <a:t>Approximately what improvement in reject rate has resulted from the program?</a:t>
            </a:r>
          </a:p>
          <a:p>
            <a:pPr marL="495300" indent="-457200"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2000" dirty="0"/>
              <a:t>How reliable is this process?</a:t>
            </a:r>
          </a:p>
          <a:p>
            <a:pPr marL="495300" indent="-457200"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2000" dirty="0"/>
              <a:t>When can this process be used?</a:t>
            </a:r>
          </a:p>
          <a:p>
            <a:pPr marL="495300" indent="-457200">
              <a:buClr>
                <a:schemeClr val="tx1"/>
              </a:buClr>
              <a:buSzPct val="100000"/>
              <a:buFont typeface="+mj-lt"/>
              <a:buAutoNum type="arabicPeriod"/>
            </a:pP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4E4753-438B-4E8F-667B-A88FB875A469}"/>
              </a:ext>
            </a:extLst>
          </p:cNvPr>
          <p:cNvSpPr txBox="1"/>
          <p:nvPr/>
        </p:nvSpPr>
        <p:spPr>
          <a:xfrm>
            <a:off x="0" y="4826968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55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355740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53699-B171-BD8E-C709-A3CAD7681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b="1" dirty="0"/>
              <a:t>Case Application: National Bank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7521FAEF-AD83-7BCB-99C3-DDF335EDC0D9}"/>
              </a:ext>
            </a:extLst>
          </p:cNvPr>
          <p:cNvSpPr txBox="1">
            <a:spLocks/>
          </p:cNvSpPr>
          <p:nvPr/>
        </p:nvSpPr>
        <p:spPr>
          <a:xfrm>
            <a:off x="7081199" y="48696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86</a:t>
            </a:fld>
            <a:endParaRPr lang="en-US" sz="105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8F24C1-25CB-E058-732E-8B782734481F}"/>
              </a:ext>
            </a:extLst>
          </p:cNvPr>
          <p:cNvSpPr txBox="1"/>
          <p:nvPr/>
        </p:nvSpPr>
        <p:spPr>
          <a:xfrm>
            <a:off x="0" y="4826968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90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87181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590550"/>
            <a:ext cx="78867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Case Application: National Bank</a:t>
            </a:r>
          </a:p>
        </p:txBody>
      </p:sp>
      <p:graphicFrame>
        <p:nvGraphicFramePr>
          <p:cNvPr id="1460276" name="Group 5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3936388"/>
              </p:ext>
            </p:extLst>
          </p:nvPr>
        </p:nvGraphicFramePr>
        <p:xfrm>
          <a:off x="628652" y="1123125"/>
          <a:ext cx="7886698" cy="3561649"/>
        </p:xfrm>
        <a:graphic>
          <a:graphicData uri="http://schemas.openxmlformats.org/drawingml/2006/table">
            <a:tbl>
              <a:tblPr/>
              <a:tblGrid>
                <a:gridCol w="4230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3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33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5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Monthly Increase in Credit Card Accounts: 175</a:t>
                      </a:r>
                    </a:p>
                  </a:txBody>
                  <a:tcPr marT="91440" marB="9144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6223181"/>
                  </a:ext>
                </a:extLst>
              </a:tr>
              <a:tr h="6487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Contributing Factors</a:t>
                      </a:r>
                    </a:p>
                  </a:txBody>
                  <a:tcPr marT="91440" marB="914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Average Impact on Results</a:t>
                      </a:r>
                    </a:p>
                  </a:txBody>
                  <a:tcPr marT="91440" marB="914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Average </a:t>
                      </a:r>
                      <a:br>
                        <a:rPr kumimoji="0" lang="en-U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</a:br>
                      <a:r>
                        <a:rPr kumimoji="0" lang="en-U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Confidence Level</a:t>
                      </a:r>
                    </a:p>
                  </a:txBody>
                  <a:tcPr marT="91440" marB="914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90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Sales Training Program</a:t>
                      </a:r>
                    </a:p>
                  </a:txBody>
                  <a:tcPr marT="91440" marB="914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 32%</a:t>
                      </a:r>
                    </a:p>
                  </a:txBody>
                  <a:tcPr marT="91440" marB="914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83%</a:t>
                      </a:r>
                    </a:p>
                  </a:txBody>
                  <a:tcPr marT="91440" marB="914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90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Incentive Systems</a:t>
                      </a:r>
                    </a:p>
                  </a:txBody>
                  <a:tcPr marT="91440" marB="914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 41%</a:t>
                      </a:r>
                    </a:p>
                  </a:txBody>
                  <a:tcPr marT="91440" marB="914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87%</a:t>
                      </a:r>
                    </a:p>
                  </a:txBody>
                  <a:tcPr marT="91440" marB="914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90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Management Reinforcement/Management Emphasis</a:t>
                      </a:r>
                    </a:p>
                  </a:txBody>
                  <a:tcPr marT="91440" marB="914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 14%</a:t>
                      </a:r>
                    </a:p>
                  </a:txBody>
                  <a:tcPr marT="91440" marB="914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62%</a:t>
                      </a:r>
                    </a:p>
                  </a:txBody>
                  <a:tcPr marT="91440" marB="914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90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Marketing</a:t>
                      </a:r>
                    </a:p>
                  </a:txBody>
                  <a:tcPr marT="91440" marB="914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 11%</a:t>
                      </a:r>
                    </a:p>
                  </a:txBody>
                  <a:tcPr marT="91440" marB="914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75%</a:t>
                      </a:r>
                    </a:p>
                  </a:txBody>
                  <a:tcPr marT="91440" marB="914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90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Other</a:t>
                      </a:r>
                    </a:p>
                  </a:txBody>
                  <a:tcPr marT="91440" marB="914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   2%</a:t>
                      </a:r>
                    </a:p>
                  </a:txBody>
                  <a:tcPr marT="91440" marB="914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91%</a:t>
                      </a:r>
                    </a:p>
                  </a:txBody>
                  <a:tcPr marT="91440" marB="914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90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100%</a:t>
                      </a:r>
                    </a:p>
                  </a:txBody>
                  <a:tcPr marT="91440" marB="914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200">
                          <a:solidFill>
                            <a:srgbClr val="565559"/>
                          </a:solidFill>
                          <a:latin typeface="Whitney HTF Medium" pitchFamily="50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20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D00"/>
                        </a:buClr>
                        <a:buFont typeface="Wingdings" panose="05000000000000000000" pitchFamily="2" charset="2"/>
                        <a:defRPr sz="1600">
                          <a:solidFill>
                            <a:srgbClr val="565559"/>
                          </a:solidFill>
                          <a:latin typeface="Whitney HTF Medium" pitchFamily="50" charset="0"/>
                          <a:ea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91440" marB="914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17F00B1-5FCD-99A2-D549-D0986C3A6EA1}"/>
              </a:ext>
            </a:extLst>
          </p:cNvPr>
          <p:cNvSpPr txBox="1"/>
          <p:nvPr/>
        </p:nvSpPr>
        <p:spPr>
          <a:xfrm>
            <a:off x="0" y="4826968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58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9765D02-CB64-4BD6-D58C-6BC89E3A1E5F}"/>
              </a:ext>
            </a:extLst>
          </p:cNvPr>
          <p:cNvSpPr txBox="1">
            <a:spLocks/>
          </p:cNvSpPr>
          <p:nvPr/>
        </p:nvSpPr>
        <p:spPr>
          <a:xfrm>
            <a:off x="7081199" y="48696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87</a:t>
            </a:fld>
            <a:endParaRPr lang="en-US" sz="900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B9D043D2-74BC-10C0-66D3-BC18C5192BDD}"/>
              </a:ext>
            </a:extLst>
          </p:cNvPr>
          <p:cNvGraphicFramePr>
            <a:graphicFrameLocks noGrp="1"/>
          </p:cNvGraphicFramePr>
          <p:nvPr>
            <p:ph type="tbl" sz="quarter" idx="10"/>
            <p:extLst>
              <p:ext uri="{D42A27DB-BD31-4B8C-83A1-F6EECF244321}">
                <p14:modId xmlns:p14="http://schemas.microsoft.com/office/powerpoint/2010/main" val="3444170819"/>
              </p:ext>
            </p:extLst>
          </p:nvPr>
        </p:nvGraphicFramePr>
        <p:xfrm>
          <a:off x="386906" y="977167"/>
          <a:ext cx="7915275" cy="327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3055">
                  <a:extLst>
                    <a:ext uri="{9D8B030D-6E8A-4147-A177-3AD203B41FA5}">
                      <a16:colId xmlns:a16="http://schemas.microsoft.com/office/drawing/2014/main" val="1370075609"/>
                    </a:ext>
                  </a:extLst>
                </a:gridCol>
                <a:gridCol w="1583055">
                  <a:extLst>
                    <a:ext uri="{9D8B030D-6E8A-4147-A177-3AD203B41FA5}">
                      <a16:colId xmlns:a16="http://schemas.microsoft.com/office/drawing/2014/main" val="4257565731"/>
                    </a:ext>
                  </a:extLst>
                </a:gridCol>
                <a:gridCol w="1583055">
                  <a:extLst>
                    <a:ext uri="{9D8B030D-6E8A-4147-A177-3AD203B41FA5}">
                      <a16:colId xmlns:a16="http://schemas.microsoft.com/office/drawing/2014/main" val="1880163805"/>
                    </a:ext>
                  </a:extLst>
                </a:gridCol>
                <a:gridCol w="1583055">
                  <a:extLst>
                    <a:ext uri="{9D8B030D-6E8A-4147-A177-3AD203B41FA5}">
                      <a16:colId xmlns:a16="http://schemas.microsoft.com/office/drawing/2014/main" val="304008104"/>
                    </a:ext>
                  </a:extLst>
                </a:gridCol>
                <a:gridCol w="1583055">
                  <a:extLst>
                    <a:ext uri="{9D8B030D-6E8A-4147-A177-3AD203B41FA5}">
                      <a16:colId xmlns:a16="http://schemas.microsoft.com/office/drawing/2014/main" val="4250702898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Start</a:t>
                      </a:r>
                      <a:r>
                        <a:rPr lang="en-US" sz="15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50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With Facts: Increase in credit card accounts: 175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Increase in credit card accounts 175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0836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% Due to Program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Estimated Number of Credit Cards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% Confidence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Adjusted Number of Credit Cards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1050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Sales Training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32%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56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83%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46.48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2588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2962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/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4017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694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46.48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4629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9568618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A0534DA-D832-D137-2CFB-30554518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433" y="389062"/>
            <a:ext cx="8229600" cy="541074"/>
          </a:xfrm>
        </p:spPr>
        <p:txBody>
          <a:bodyPr/>
          <a:lstStyle/>
          <a:p>
            <a:r>
              <a:rPr lang="en-US" sz="3600" b="1" dirty="0"/>
              <a:t>Here’s what we are doing.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60B9C4-843C-3613-C14D-04FDE4E9210F}"/>
              </a:ext>
            </a:extLst>
          </p:cNvPr>
          <p:cNvSpPr txBox="1"/>
          <p:nvPr/>
        </p:nvSpPr>
        <p:spPr>
          <a:xfrm>
            <a:off x="0" y="4826968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58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D8947C39-DBBE-F7A3-9ADD-80FB92120A0D}"/>
              </a:ext>
            </a:extLst>
          </p:cNvPr>
          <p:cNvSpPr txBox="1">
            <a:spLocks/>
          </p:cNvSpPr>
          <p:nvPr/>
        </p:nvSpPr>
        <p:spPr>
          <a:xfrm>
            <a:off x="7086600" y="4826968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88</a:t>
            </a:fld>
            <a:endParaRPr lang="en-US" sz="9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18760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B9D043D2-74BC-10C0-66D3-BC18C5192BDD}"/>
              </a:ext>
            </a:extLst>
          </p:cNvPr>
          <p:cNvGraphicFramePr>
            <a:graphicFrameLocks noGrp="1"/>
          </p:cNvGraphicFramePr>
          <p:nvPr>
            <p:ph type="tbl" sz="quarter" idx="10"/>
          </p:nvPr>
        </p:nvGraphicFramePr>
        <p:xfrm>
          <a:off x="386906" y="977167"/>
          <a:ext cx="7915275" cy="367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3055">
                  <a:extLst>
                    <a:ext uri="{9D8B030D-6E8A-4147-A177-3AD203B41FA5}">
                      <a16:colId xmlns:a16="http://schemas.microsoft.com/office/drawing/2014/main" val="1370075609"/>
                    </a:ext>
                  </a:extLst>
                </a:gridCol>
                <a:gridCol w="1583055">
                  <a:extLst>
                    <a:ext uri="{9D8B030D-6E8A-4147-A177-3AD203B41FA5}">
                      <a16:colId xmlns:a16="http://schemas.microsoft.com/office/drawing/2014/main" val="4257565731"/>
                    </a:ext>
                  </a:extLst>
                </a:gridCol>
                <a:gridCol w="1583055">
                  <a:extLst>
                    <a:ext uri="{9D8B030D-6E8A-4147-A177-3AD203B41FA5}">
                      <a16:colId xmlns:a16="http://schemas.microsoft.com/office/drawing/2014/main" val="1880163805"/>
                    </a:ext>
                  </a:extLst>
                </a:gridCol>
                <a:gridCol w="1583055">
                  <a:extLst>
                    <a:ext uri="{9D8B030D-6E8A-4147-A177-3AD203B41FA5}">
                      <a16:colId xmlns:a16="http://schemas.microsoft.com/office/drawing/2014/main" val="304008104"/>
                    </a:ext>
                  </a:extLst>
                </a:gridCol>
                <a:gridCol w="1583055">
                  <a:extLst>
                    <a:ext uri="{9D8B030D-6E8A-4147-A177-3AD203B41FA5}">
                      <a16:colId xmlns:a16="http://schemas.microsoft.com/office/drawing/2014/main" val="4250702898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Start</a:t>
                      </a:r>
                      <a:r>
                        <a:rPr lang="en-US" sz="15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50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With Facts: Increase in credit card accounts: 175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Increase in credit card accounts 175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0836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% Due to Program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Estimated Number of Credit Cards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% Confidence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Adjusted Number of Credit Cards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1050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Sales Training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32%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56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83%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46.48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2588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2962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Participants “think”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56 new credit cards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/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4017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They are only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83% confident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694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Therefore, they are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17% uncertain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46.48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4629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Basically, they think: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56 new credit cards +/- 9.52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9568618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A0534DA-D832-D137-2CFB-30554518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433" y="389062"/>
            <a:ext cx="8229600" cy="541074"/>
          </a:xfrm>
        </p:spPr>
        <p:txBody>
          <a:bodyPr/>
          <a:lstStyle/>
          <a:p>
            <a:r>
              <a:rPr lang="en-US" sz="3600" b="1" dirty="0"/>
              <a:t>Here’s what we are doing.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D8947C39-DBBE-F7A3-9ADD-80FB92120A0D}"/>
              </a:ext>
            </a:extLst>
          </p:cNvPr>
          <p:cNvSpPr txBox="1">
            <a:spLocks/>
          </p:cNvSpPr>
          <p:nvPr/>
        </p:nvSpPr>
        <p:spPr>
          <a:xfrm>
            <a:off x="7086600" y="4826968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89</a:t>
            </a:fld>
            <a:endParaRPr lang="en-US" sz="9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308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FA0A6-1ECB-0444-879B-4B61529C5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276075"/>
            <a:ext cx="7243572" cy="749100"/>
          </a:xfrm>
        </p:spPr>
        <p:txBody>
          <a:bodyPr>
            <a:no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Case Application: Reliance Insurance Organization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677860-1383-E3AF-EFAD-272A64D3CB61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19100" y="1201552"/>
            <a:ext cx="8118040" cy="2666360"/>
          </a:xfrm>
        </p:spPr>
        <p:txBody>
          <a:bodyPr anchor="t">
            <a:normAutofit/>
          </a:bodyPr>
          <a:lstStyle/>
          <a:p>
            <a:pPr indent="-457200">
              <a:lnSpc>
                <a:spcPct val="100000"/>
              </a:lnSpc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2000" dirty="0"/>
              <a:t>Is this situation typical? Explain.</a:t>
            </a:r>
          </a:p>
          <a:p>
            <a:pPr indent="-457200">
              <a:lnSpc>
                <a:spcPct val="100000"/>
              </a:lnSpc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2000" dirty="0"/>
              <a:t>What should Marge do? Explain.</a:t>
            </a:r>
          </a:p>
          <a:p>
            <a:pPr indent="-457200">
              <a:lnSpc>
                <a:spcPct val="100000"/>
              </a:lnSpc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2000" dirty="0"/>
              <a:t>What will Frank be expecting in the future?</a:t>
            </a:r>
          </a:p>
          <a:p>
            <a:pPr indent="-457200">
              <a:lnSpc>
                <a:spcPct val="100000"/>
              </a:lnSpc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US" sz="2000" dirty="0"/>
              <a:t>How could this situation be avoided in the future?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A45A66-6396-AEA3-E091-726A8E23425E}"/>
              </a:ext>
            </a:extLst>
          </p:cNvPr>
          <p:cNvSpPr txBox="1"/>
          <p:nvPr/>
        </p:nvSpPr>
        <p:spPr>
          <a:xfrm>
            <a:off x="11960" y="4786184"/>
            <a:ext cx="778844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4</a:t>
            </a:r>
          </a:p>
        </p:txBody>
      </p:sp>
    </p:spTree>
    <p:extLst>
      <p:ext uri="{BB962C8B-B14F-4D97-AF65-F5344CB8AC3E}">
        <p14:creationId xmlns:p14="http://schemas.microsoft.com/office/powerpoint/2010/main" val="35959650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B9D043D2-74BC-10C0-66D3-BC18C5192BDD}"/>
              </a:ext>
            </a:extLst>
          </p:cNvPr>
          <p:cNvGraphicFramePr>
            <a:graphicFrameLocks noGrp="1"/>
          </p:cNvGraphicFramePr>
          <p:nvPr>
            <p:ph type="tbl" sz="quarter" idx="10"/>
          </p:nvPr>
        </p:nvGraphicFramePr>
        <p:xfrm>
          <a:off x="386906" y="977167"/>
          <a:ext cx="7915275" cy="367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3055">
                  <a:extLst>
                    <a:ext uri="{9D8B030D-6E8A-4147-A177-3AD203B41FA5}">
                      <a16:colId xmlns:a16="http://schemas.microsoft.com/office/drawing/2014/main" val="1370075609"/>
                    </a:ext>
                  </a:extLst>
                </a:gridCol>
                <a:gridCol w="1583055">
                  <a:extLst>
                    <a:ext uri="{9D8B030D-6E8A-4147-A177-3AD203B41FA5}">
                      <a16:colId xmlns:a16="http://schemas.microsoft.com/office/drawing/2014/main" val="4257565731"/>
                    </a:ext>
                  </a:extLst>
                </a:gridCol>
                <a:gridCol w="1583055">
                  <a:extLst>
                    <a:ext uri="{9D8B030D-6E8A-4147-A177-3AD203B41FA5}">
                      <a16:colId xmlns:a16="http://schemas.microsoft.com/office/drawing/2014/main" val="1880163805"/>
                    </a:ext>
                  </a:extLst>
                </a:gridCol>
                <a:gridCol w="1583055">
                  <a:extLst>
                    <a:ext uri="{9D8B030D-6E8A-4147-A177-3AD203B41FA5}">
                      <a16:colId xmlns:a16="http://schemas.microsoft.com/office/drawing/2014/main" val="304008104"/>
                    </a:ext>
                  </a:extLst>
                </a:gridCol>
                <a:gridCol w="1583055">
                  <a:extLst>
                    <a:ext uri="{9D8B030D-6E8A-4147-A177-3AD203B41FA5}">
                      <a16:colId xmlns:a16="http://schemas.microsoft.com/office/drawing/2014/main" val="4250702898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Start</a:t>
                      </a:r>
                      <a:r>
                        <a:rPr lang="en-US" sz="15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50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With Facts: Increase in credit card accounts: 175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Increase in credit card accounts 175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0836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% Due to Program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Estimated Number of Credit Cards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% Confidence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Adjusted Number of Credit Cards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1050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Sales Training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32%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56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83%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46.48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2588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2962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Participants “think”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56 new credit cards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65.52</a:t>
                      </a:r>
                    </a:p>
                    <a:p>
                      <a:pPr algn="ctr"/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/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56</a:t>
                      </a:r>
                    </a:p>
                    <a:p>
                      <a:pPr algn="ctr"/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/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46.48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4017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They are only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83% confident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694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Therefore, they are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17% uncertain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46.48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4629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Basically, they think: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56 new credit cards +/- 9.52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9568618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A0534DA-D832-D137-2CFB-30554518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433" y="389062"/>
            <a:ext cx="8229600" cy="541074"/>
          </a:xfrm>
        </p:spPr>
        <p:txBody>
          <a:bodyPr/>
          <a:lstStyle/>
          <a:p>
            <a:r>
              <a:rPr lang="en-US" sz="3600" b="1" dirty="0"/>
              <a:t>Here’s what we are doing.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EF5A142-8236-041C-8996-7A74EC1F9DEF}"/>
              </a:ext>
            </a:extLst>
          </p:cNvPr>
          <p:cNvCxnSpPr>
            <a:cxnSpLocks/>
          </p:cNvCxnSpPr>
          <p:nvPr/>
        </p:nvCxnSpPr>
        <p:spPr>
          <a:xfrm>
            <a:off x="5064218" y="2923670"/>
            <a:ext cx="471488" cy="0"/>
          </a:xfrm>
          <a:prstGeom prst="straightConnector1">
            <a:avLst/>
          </a:prstGeom>
          <a:ln w="19050">
            <a:solidFill>
              <a:srgbClr val="005B8E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0877CEB-0F7B-EB93-A31B-F3F9A2C55D78}"/>
              </a:ext>
            </a:extLst>
          </p:cNvPr>
          <p:cNvCxnSpPr>
            <a:cxnSpLocks/>
          </p:cNvCxnSpPr>
          <p:nvPr/>
        </p:nvCxnSpPr>
        <p:spPr>
          <a:xfrm>
            <a:off x="5064218" y="2923670"/>
            <a:ext cx="0" cy="1186344"/>
          </a:xfrm>
          <a:prstGeom prst="line">
            <a:avLst/>
          </a:prstGeom>
          <a:ln w="19050">
            <a:solidFill>
              <a:srgbClr val="005B8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2D5E41E-DD6D-7B35-97B1-DC8F78F2A334}"/>
              </a:ext>
            </a:extLst>
          </p:cNvPr>
          <p:cNvCxnSpPr/>
          <p:nvPr/>
        </p:nvCxnSpPr>
        <p:spPr>
          <a:xfrm>
            <a:off x="5064218" y="4110014"/>
            <a:ext cx="528637" cy="0"/>
          </a:xfrm>
          <a:prstGeom prst="straightConnector1">
            <a:avLst/>
          </a:prstGeom>
          <a:ln w="19050">
            <a:solidFill>
              <a:srgbClr val="005B8E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D8947C39-DBBE-F7A3-9ADD-80FB92120A0D}"/>
              </a:ext>
            </a:extLst>
          </p:cNvPr>
          <p:cNvSpPr txBox="1">
            <a:spLocks/>
          </p:cNvSpPr>
          <p:nvPr/>
        </p:nvSpPr>
        <p:spPr>
          <a:xfrm>
            <a:off x="7086600" y="4826968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90</a:t>
            </a:fld>
            <a:endParaRPr lang="en-US" sz="9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60748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B9D043D2-74BC-10C0-66D3-BC18C5192BDD}"/>
              </a:ext>
            </a:extLst>
          </p:cNvPr>
          <p:cNvGraphicFramePr>
            <a:graphicFrameLocks noGrp="1"/>
          </p:cNvGraphicFramePr>
          <p:nvPr>
            <p:ph type="tbl" sz="quarter" idx="10"/>
          </p:nvPr>
        </p:nvGraphicFramePr>
        <p:xfrm>
          <a:off x="386906" y="977167"/>
          <a:ext cx="7915275" cy="367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3055">
                  <a:extLst>
                    <a:ext uri="{9D8B030D-6E8A-4147-A177-3AD203B41FA5}">
                      <a16:colId xmlns:a16="http://schemas.microsoft.com/office/drawing/2014/main" val="1370075609"/>
                    </a:ext>
                  </a:extLst>
                </a:gridCol>
                <a:gridCol w="1583055">
                  <a:extLst>
                    <a:ext uri="{9D8B030D-6E8A-4147-A177-3AD203B41FA5}">
                      <a16:colId xmlns:a16="http://schemas.microsoft.com/office/drawing/2014/main" val="4257565731"/>
                    </a:ext>
                  </a:extLst>
                </a:gridCol>
                <a:gridCol w="1583055">
                  <a:extLst>
                    <a:ext uri="{9D8B030D-6E8A-4147-A177-3AD203B41FA5}">
                      <a16:colId xmlns:a16="http://schemas.microsoft.com/office/drawing/2014/main" val="1880163805"/>
                    </a:ext>
                  </a:extLst>
                </a:gridCol>
                <a:gridCol w="1583055">
                  <a:extLst>
                    <a:ext uri="{9D8B030D-6E8A-4147-A177-3AD203B41FA5}">
                      <a16:colId xmlns:a16="http://schemas.microsoft.com/office/drawing/2014/main" val="304008104"/>
                    </a:ext>
                  </a:extLst>
                </a:gridCol>
                <a:gridCol w="1583055">
                  <a:extLst>
                    <a:ext uri="{9D8B030D-6E8A-4147-A177-3AD203B41FA5}">
                      <a16:colId xmlns:a16="http://schemas.microsoft.com/office/drawing/2014/main" val="4250702898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Start</a:t>
                      </a:r>
                      <a:r>
                        <a:rPr lang="en-US" sz="15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50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With Facts: Increase in credit card accounts: 175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E2E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Increase in credit card accounts 175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0836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% Due to Program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Estimated Number of Credit Cards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% Confidence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Adjusted Number of Credit Cards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1050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Sales Training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32%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56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83%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46.48</a:t>
                      </a:r>
                    </a:p>
                  </a:txBody>
                  <a:tcPr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2588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2962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Participants “think”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56 new credit cards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65.52</a:t>
                      </a:r>
                    </a:p>
                    <a:p>
                      <a:pPr algn="ctr"/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/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56</a:t>
                      </a:r>
                    </a:p>
                    <a:p>
                      <a:pPr algn="ctr"/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/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/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46.48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4017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They are only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83% confident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694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Therefore, they are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17% uncertain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46.48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4629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Basically, they think: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3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56 new credit cards +/- 9.52</a:t>
                      </a: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3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T="9144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9568618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A0534DA-D832-D137-2CFB-30554518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433" y="389062"/>
            <a:ext cx="8229600" cy="541074"/>
          </a:xfrm>
        </p:spPr>
        <p:txBody>
          <a:bodyPr/>
          <a:lstStyle/>
          <a:p>
            <a:r>
              <a:rPr lang="en-US" sz="3600" b="1" dirty="0"/>
              <a:t>Here’s what we are doing.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5190C32-8DAD-64CE-E6BF-E5BE20713BF0}"/>
              </a:ext>
            </a:extLst>
          </p:cNvPr>
          <p:cNvSpPr/>
          <p:nvPr/>
        </p:nvSpPr>
        <p:spPr>
          <a:xfrm>
            <a:off x="5433446" y="3884544"/>
            <a:ext cx="985837" cy="461804"/>
          </a:xfrm>
          <a:prstGeom prst="ellipse">
            <a:avLst/>
          </a:prstGeom>
          <a:noFill/>
          <a:ln w="19050">
            <a:solidFill>
              <a:srgbClr val="005B8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EF5A142-8236-041C-8996-7A74EC1F9DEF}"/>
              </a:ext>
            </a:extLst>
          </p:cNvPr>
          <p:cNvCxnSpPr>
            <a:cxnSpLocks/>
          </p:cNvCxnSpPr>
          <p:nvPr/>
        </p:nvCxnSpPr>
        <p:spPr>
          <a:xfrm>
            <a:off x="5064218" y="2923670"/>
            <a:ext cx="471488" cy="0"/>
          </a:xfrm>
          <a:prstGeom prst="straightConnector1">
            <a:avLst/>
          </a:prstGeom>
          <a:ln w="19050">
            <a:solidFill>
              <a:srgbClr val="005B8E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0877CEB-0F7B-EB93-A31B-F3F9A2C55D78}"/>
              </a:ext>
            </a:extLst>
          </p:cNvPr>
          <p:cNvCxnSpPr>
            <a:cxnSpLocks/>
          </p:cNvCxnSpPr>
          <p:nvPr/>
        </p:nvCxnSpPr>
        <p:spPr>
          <a:xfrm>
            <a:off x="5064218" y="2923670"/>
            <a:ext cx="0" cy="1186344"/>
          </a:xfrm>
          <a:prstGeom prst="line">
            <a:avLst/>
          </a:prstGeom>
          <a:ln w="19050">
            <a:solidFill>
              <a:srgbClr val="005B8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2D5E41E-DD6D-7B35-97B1-DC8F78F2A334}"/>
              </a:ext>
            </a:extLst>
          </p:cNvPr>
          <p:cNvCxnSpPr/>
          <p:nvPr/>
        </p:nvCxnSpPr>
        <p:spPr>
          <a:xfrm>
            <a:off x="5064218" y="4110014"/>
            <a:ext cx="528637" cy="0"/>
          </a:xfrm>
          <a:prstGeom prst="straightConnector1">
            <a:avLst/>
          </a:prstGeom>
          <a:ln w="19050">
            <a:solidFill>
              <a:srgbClr val="005B8E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D8947C39-DBBE-F7A3-9ADD-80FB92120A0D}"/>
              </a:ext>
            </a:extLst>
          </p:cNvPr>
          <p:cNvSpPr txBox="1">
            <a:spLocks/>
          </p:cNvSpPr>
          <p:nvPr/>
        </p:nvSpPr>
        <p:spPr>
          <a:xfrm>
            <a:off x="7086600" y="4826968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91</a:t>
            </a:fld>
            <a:endParaRPr lang="en-US" sz="9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39140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4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53699-B171-BD8E-C709-A3CAD7681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66" y="2108124"/>
            <a:ext cx="8229600" cy="857250"/>
          </a:xfrm>
        </p:spPr>
        <p:txBody>
          <a:bodyPr/>
          <a:lstStyle/>
          <a:p>
            <a:r>
              <a:rPr lang="en-US" b="1" dirty="0"/>
              <a:t>The Wisdom of Crowds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ADC1DB-A1A7-BCCA-075C-400B5AF752D0}"/>
              </a:ext>
            </a:extLst>
          </p:cNvPr>
          <p:cNvSpPr txBox="1"/>
          <p:nvPr/>
        </p:nvSpPr>
        <p:spPr>
          <a:xfrm>
            <a:off x="0" y="4826968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59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903132BE-3399-AA99-66C0-1F1FC9B7D6BA}"/>
              </a:ext>
            </a:extLst>
          </p:cNvPr>
          <p:cNvSpPr txBox="1">
            <a:spLocks/>
          </p:cNvSpPr>
          <p:nvPr/>
        </p:nvSpPr>
        <p:spPr>
          <a:xfrm>
            <a:off x="7086600" y="4826968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92</a:t>
            </a:fld>
            <a:endParaRPr lang="en-US" sz="9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640398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BC - The Code - The Wisdom of the Crowd (1)">
            <a:hlinkClick r:id="" action="ppaction://media"/>
            <a:extLst>
              <a:ext uri="{FF2B5EF4-FFF2-40B4-BE49-F238E27FC236}">
                <a16:creationId xmlns:a16="http://schemas.microsoft.com/office/drawing/2014/main" id="{E2068A1B-4BE6-4756-9402-EC707BF37FF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8839" y="549694"/>
            <a:ext cx="7586322" cy="434536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035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1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19697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CAAEC8B-EF6C-284E-B6F4-4BF21964710C}"/>
              </a:ext>
            </a:extLst>
          </p:cNvPr>
          <p:cNvGrpSpPr/>
          <p:nvPr/>
        </p:nvGrpSpPr>
        <p:grpSpPr>
          <a:xfrm>
            <a:off x="55286" y="1781925"/>
            <a:ext cx="8985466" cy="2461908"/>
            <a:chOff x="73714" y="2375900"/>
            <a:chExt cx="11980621" cy="3282544"/>
          </a:xfrm>
        </p:grpSpPr>
        <p:sp>
          <p:nvSpPr>
            <p:cNvPr id="53" name="Google Shape;1864;p37">
              <a:extLst>
                <a:ext uri="{FF2B5EF4-FFF2-40B4-BE49-F238E27FC236}">
                  <a16:creationId xmlns:a16="http://schemas.microsoft.com/office/drawing/2014/main" id="{1D08158E-3CD9-F847-9C62-C9E375E87E44}"/>
                </a:ext>
              </a:extLst>
            </p:cNvPr>
            <p:cNvSpPr/>
            <p:nvPr/>
          </p:nvSpPr>
          <p:spPr>
            <a:xfrm rot="10800000">
              <a:off x="9356818" y="2382109"/>
              <a:ext cx="2682483" cy="3276335"/>
            </a:xfrm>
            <a:prstGeom prst="roundRect">
              <a:avLst>
                <a:gd name="adj" fmla="val 12184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9" name="Google Shape;1529;p25"/>
            <p:cNvSpPr/>
            <p:nvPr/>
          </p:nvSpPr>
          <p:spPr>
            <a:xfrm rot="10800000">
              <a:off x="2920149" y="2376252"/>
              <a:ext cx="2646372" cy="3276335"/>
            </a:xfrm>
            <a:prstGeom prst="roundRect">
              <a:avLst>
                <a:gd name="adj" fmla="val 9278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530" name="Google Shape;1530;p25"/>
            <p:cNvCxnSpPr/>
            <p:nvPr/>
          </p:nvCxnSpPr>
          <p:spPr>
            <a:xfrm>
              <a:off x="3215790" y="4059602"/>
              <a:ext cx="215982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34" name="Google Shape;1534;p25"/>
            <p:cNvSpPr/>
            <p:nvPr/>
          </p:nvSpPr>
          <p:spPr>
            <a:xfrm rot="10800000">
              <a:off x="73714" y="2376252"/>
              <a:ext cx="2746281" cy="3276335"/>
            </a:xfrm>
            <a:prstGeom prst="roundRect">
              <a:avLst>
                <a:gd name="adj" fmla="val 10176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25"/>
            <p:cNvSpPr/>
            <p:nvPr/>
          </p:nvSpPr>
          <p:spPr>
            <a:xfrm rot="10800000">
              <a:off x="5645829" y="2375900"/>
              <a:ext cx="3685053" cy="3276335"/>
            </a:xfrm>
            <a:prstGeom prst="roundRect">
              <a:avLst>
                <a:gd name="adj" fmla="val 7470"/>
              </a:avLst>
            </a:prstGeom>
            <a:gradFill>
              <a:gsLst>
                <a:gs pos="0">
                  <a:schemeClr val="lt1"/>
                </a:gs>
                <a:gs pos="1000">
                  <a:schemeClr val="lt1"/>
                </a:gs>
                <a:gs pos="16000">
                  <a:schemeClr val="lt1"/>
                </a:gs>
                <a:gs pos="83000">
                  <a:srgbClr val="F2F2F2"/>
                </a:gs>
                <a:gs pos="100000">
                  <a:srgbClr val="D8D8D8"/>
                </a:gs>
              </a:gsLst>
              <a:lin ang="0" scaled="0"/>
            </a:gradFill>
            <a:ln w="9525" cap="flat" cmpd="sng">
              <a:solidFill>
                <a:srgbClr val="D0CECE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1"/>
                <a:buFontTx/>
                <a:buNone/>
                <a:tabLst/>
                <a:defRPr/>
              </a:pPr>
              <a:endParaRPr kumimoji="0" sz="101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25"/>
            <p:cNvSpPr/>
            <p:nvPr/>
          </p:nvSpPr>
          <p:spPr>
            <a:xfrm>
              <a:off x="6102754" y="2547061"/>
              <a:ext cx="2017007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ANALYZE DATA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25"/>
            <p:cNvSpPr/>
            <p:nvPr/>
          </p:nvSpPr>
          <p:spPr>
            <a:xfrm>
              <a:off x="9403788" y="2531617"/>
              <a:ext cx="2540969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OPTIMIZE RESULTS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25"/>
            <p:cNvSpPr/>
            <p:nvPr/>
          </p:nvSpPr>
          <p:spPr>
            <a:xfrm>
              <a:off x="8014728" y="4336283"/>
              <a:ext cx="1194655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5: ROI</a:t>
              </a: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25"/>
            <p:cNvSpPr/>
            <p:nvPr/>
          </p:nvSpPr>
          <p:spPr>
            <a:xfrm>
              <a:off x="3124837" y="3162203"/>
              <a:ext cx="1515940" cy="3692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1: REACTION AND PLANNED ACTION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25"/>
            <p:cNvSpPr/>
            <p:nvPr/>
          </p:nvSpPr>
          <p:spPr>
            <a:xfrm>
              <a:off x="4569589" y="3163129"/>
              <a:ext cx="1025761" cy="3744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3:</a:t>
              </a:r>
              <a:endParaRPr kumimoji="0" sz="7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33"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APPLICATION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25"/>
            <p:cNvSpPr/>
            <p:nvPr/>
          </p:nvSpPr>
          <p:spPr>
            <a:xfrm>
              <a:off x="3126510" y="4702311"/>
              <a:ext cx="1396887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2: LEARNING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25"/>
            <p:cNvSpPr/>
            <p:nvPr/>
          </p:nvSpPr>
          <p:spPr>
            <a:xfrm>
              <a:off x="4510379" y="4698479"/>
              <a:ext cx="1183544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4: IMPACT</a:t>
              </a:r>
              <a:endParaRPr kumimoji="0" sz="7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25"/>
            <p:cNvSpPr/>
            <p:nvPr/>
          </p:nvSpPr>
          <p:spPr>
            <a:xfrm>
              <a:off x="7847978" y="5413044"/>
              <a:ext cx="1638192" cy="2359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33"/>
                <a:buFontTx/>
                <a:buNone/>
                <a:tabLst/>
                <a:defRPr/>
              </a:pPr>
              <a:r>
                <a:rPr kumimoji="0" lang="en-US" sz="7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INTANGIBLE BENEFITS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47" name="Google Shape;1547;p25"/>
            <p:cNvCxnSpPr/>
            <p:nvPr/>
          </p:nvCxnSpPr>
          <p:spPr>
            <a:xfrm>
              <a:off x="1088882" y="4042435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48" name="Google Shape;1548;p25"/>
            <p:cNvCxnSpPr/>
            <p:nvPr/>
          </p:nvCxnSpPr>
          <p:spPr>
            <a:xfrm>
              <a:off x="8558776" y="3370898"/>
              <a:ext cx="0" cy="274298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49" name="Google Shape;1549;p25"/>
            <p:cNvCxnSpPr/>
            <p:nvPr/>
          </p:nvCxnSpPr>
          <p:spPr>
            <a:xfrm rot="10800000" flipH="1">
              <a:off x="8790762" y="4053050"/>
              <a:ext cx="614135" cy="13104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0" name="Google Shape;1550;p25"/>
            <p:cNvCxnSpPr/>
            <p:nvPr/>
          </p:nvCxnSpPr>
          <p:spPr>
            <a:xfrm rot="10800000">
              <a:off x="9311737" y="4616254"/>
              <a:ext cx="0" cy="533356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1" name="Google Shape;1551;p25"/>
            <p:cNvCxnSpPr/>
            <p:nvPr/>
          </p:nvCxnSpPr>
          <p:spPr>
            <a:xfrm rot="10800000">
              <a:off x="8367216" y="5133813"/>
              <a:ext cx="947080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2" name="Google Shape;1552;p25"/>
            <p:cNvCxnSpPr/>
            <p:nvPr/>
          </p:nvCxnSpPr>
          <p:spPr>
            <a:xfrm>
              <a:off x="7804300" y="4044380"/>
              <a:ext cx="419673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3" name="Google Shape;1553;p25"/>
            <p:cNvCxnSpPr/>
            <p:nvPr/>
          </p:nvCxnSpPr>
          <p:spPr>
            <a:xfrm rot="10800000" flipH="1">
              <a:off x="7898457" y="4032250"/>
              <a:ext cx="20256" cy="1052278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4" name="Google Shape;1554;p25"/>
            <p:cNvCxnSpPr/>
            <p:nvPr/>
          </p:nvCxnSpPr>
          <p:spPr>
            <a:xfrm rot="10800000" flipH="1">
              <a:off x="7898457" y="5084528"/>
              <a:ext cx="231358" cy="1283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5" name="Google Shape;1555;p25"/>
            <p:cNvCxnSpPr/>
            <p:nvPr/>
          </p:nvCxnSpPr>
          <p:spPr>
            <a:xfrm>
              <a:off x="4362431" y="4026218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6" name="Google Shape;1556;p25"/>
            <p:cNvCxnSpPr/>
            <p:nvPr/>
          </p:nvCxnSpPr>
          <p:spPr>
            <a:xfrm>
              <a:off x="2256788" y="4042435"/>
              <a:ext cx="215982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7" name="Google Shape;1557;p25"/>
            <p:cNvCxnSpPr/>
            <p:nvPr/>
          </p:nvCxnSpPr>
          <p:spPr>
            <a:xfrm>
              <a:off x="5476690" y="4044367"/>
              <a:ext cx="182865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cxnSp>
          <p:nvCxnSpPr>
            <p:cNvPr id="1558" name="Google Shape;1558;p25"/>
            <p:cNvCxnSpPr/>
            <p:nvPr/>
          </p:nvCxnSpPr>
          <p:spPr>
            <a:xfrm>
              <a:off x="6419190" y="4036970"/>
              <a:ext cx="274298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59" name="Google Shape;1559;p25"/>
            <p:cNvSpPr/>
            <p:nvPr/>
          </p:nvSpPr>
          <p:spPr>
            <a:xfrm>
              <a:off x="164317" y="3508047"/>
              <a:ext cx="929454" cy="112119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Start With Why</a:t>
              </a: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Align Programs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With the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Business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25"/>
            <p:cNvSpPr/>
            <p:nvPr/>
          </p:nvSpPr>
          <p:spPr>
            <a:xfrm>
              <a:off x="1264936" y="3530525"/>
              <a:ext cx="1056962" cy="1108363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Feasible</a:t>
              </a:r>
              <a:r>
                <a:rPr kumimoji="0" lang="en-US" sz="788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Select the Right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Solution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25"/>
            <p:cNvSpPr/>
            <p:nvPr/>
          </p:nvSpPr>
          <p:spPr>
            <a:xfrm>
              <a:off x="3412528" y="3543912"/>
              <a:ext cx="949903" cy="1121192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Matter: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Design for Input,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Reaction, and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Learning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25"/>
            <p:cNvSpPr/>
            <p:nvPr/>
          </p:nvSpPr>
          <p:spPr>
            <a:xfrm>
              <a:off x="5692624" y="3525017"/>
              <a:ext cx="856791" cy="1108362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 Credible: </a:t>
              </a:r>
              <a:endParaRPr kumimoji="0" sz="788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Isolate the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Effects</a:t>
              </a:r>
              <a:b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of the</a:t>
              </a:r>
              <a:b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25"/>
            <p:cNvSpPr/>
            <p:nvPr/>
          </p:nvSpPr>
          <p:spPr>
            <a:xfrm>
              <a:off x="6688130" y="3508048"/>
              <a:ext cx="1169573" cy="1144331"/>
            </a:xfrm>
            <a:prstGeom prst="roundRect">
              <a:avLst>
                <a:gd name="adj" fmla="val 16667"/>
              </a:avLst>
            </a:prstGeom>
            <a:solidFill>
              <a:srgbClr val="820D2D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 Credible: 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Convert Data to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Monetary Value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25"/>
            <p:cNvSpPr/>
            <p:nvPr/>
          </p:nvSpPr>
          <p:spPr>
            <a:xfrm>
              <a:off x="7973600" y="2523853"/>
              <a:ext cx="1278916" cy="932425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Capture Costs of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25"/>
            <p:cNvSpPr/>
            <p:nvPr/>
          </p:nvSpPr>
          <p:spPr>
            <a:xfrm>
              <a:off x="7983126" y="3611029"/>
              <a:ext cx="1269392" cy="712441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Calculate ROI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25"/>
            <p:cNvSpPr/>
            <p:nvPr/>
          </p:nvSpPr>
          <p:spPr>
            <a:xfrm>
              <a:off x="7857704" y="4588378"/>
              <a:ext cx="1394814" cy="775322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5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Credible: </a:t>
              </a:r>
              <a:endParaRPr kumimoji="0" lang="en-US" sz="788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Identify Intangible Measures</a:t>
              </a: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25"/>
            <p:cNvSpPr/>
            <p:nvPr/>
          </p:nvSpPr>
          <p:spPr>
            <a:xfrm>
              <a:off x="9349740" y="3432821"/>
              <a:ext cx="1247674" cy="119375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25"/>
            <p:cNvSpPr/>
            <p:nvPr/>
          </p:nvSpPr>
          <p:spPr>
            <a:xfrm>
              <a:off x="2472770" y="3544016"/>
              <a:ext cx="758418" cy="1108363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Expect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Success</a:t>
              </a: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Plan for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25"/>
            <p:cNvSpPr/>
            <p:nvPr/>
          </p:nvSpPr>
          <p:spPr>
            <a:xfrm>
              <a:off x="4552576" y="3544870"/>
              <a:ext cx="949903" cy="1121192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ctr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Make it Stick:</a:t>
              </a:r>
              <a:endParaRPr kumimoji="0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Design for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Application 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and Impact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70" name="Google Shape;1570;p25"/>
            <p:cNvCxnSpPr/>
            <p:nvPr/>
          </p:nvCxnSpPr>
          <p:spPr>
            <a:xfrm>
              <a:off x="10597413" y="4044367"/>
              <a:ext cx="173930" cy="0"/>
            </a:xfrm>
            <a:prstGeom prst="straightConnector1">
              <a:avLst/>
            </a:prstGeom>
            <a:solidFill>
              <a:srgbClr val="99CCFF">
                <a:alpha val="29411"/>
              </a:srgbClr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cxnSp>
        <p:sp>
          <p:nvSpPr>
            <p:cNvPr id="1571" name="Google Shape;1571;p25"/>
            <p:cNvSpPr/>
            <p:nvPr/>
          </p:nvSpPr>
          <p:spPr>
            <a:xfrm>
              <a:off x="10754753" y="3358177"/>
              <a:ext cx="1284548" cy="1347375"/>
            </a:xfrm>
            <a:prstGeom prst="diamond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68564" tIns="34272" rIns="68564" bIns="34272" anchor="b" anchorCtr="0">
              <a:no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25"/>
            <p:cNvSpPr/>
            <p:nvPr/>
          </p:nvSpPr>
          <p:spPr>
            <a:xfrm>
              <a:off x="920297" y="3294273"/>
              <a:ext cx="1515940" cy="230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l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675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LEVEL 0: INPUT</a:t>
              </a:r>
              <a:endParaRPr kumimoji="0" sz="675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25"/>
            <p:cNvSpPr txBox="1"/>
            <p:nvPr/>
          </p:nvSpPr>
          <p:spPr>
            <a:xfrm>
              <a:off x="10743603" y="3516924"/>
              <a:ext cx="1310732" cy="10340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65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Optimize 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65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Results: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Use Black Box 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Thinking to</a:t>
              </a: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b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</a:b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Increase </a:t>
              </a:r>
              <a:b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</a:br>
              <a:r>
                <a:rPr kumimoji="0" lang="en-US" sz="76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Funding</a:t>
              </a:r>
              <a:endParaRPr kumimoji="0" sz="76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25"/>
            <p:cNvSpPr txBox="1"/>
            <p:nvPr/>
          </p:nvSpPr>
          <p:spPr>
            <a:xfrm>
              <a:off x="9300340" y="3666407"/>
              <a:ext cx="1353553" cy="738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50"/>
                <a:buFontTx/>
                <a:buNone/>
                <a:tabLst/>
                <a:defRPr/>
              </a:pPr>
              <a:r>
                <a:rPr kumimoji="0" lang="en-US" sz="788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Tell the Story: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111" charset="-128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Communicate 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Results to Key 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67"/>
                <a:buFontTx/>
                <a:buNone/>
                <a:tabLst/>
                <a:defRPr/>
              </a:pPr>
              <a:r>
                <a:rPr kumimoji="0" lang="en-US" sz="788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Stakeholder</a:t>
              </a:r>
              <a:endParaRPr kumimoji="0" sz="788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1914;p38">
              <a:extLst>
                <a:ext uri="{FF2B5EF4-FFF2-40B4-BE49-F238E27FC236}">
                  <a16:creationId xmlns:a16="http://schemas.microsoft.com/office/drawing/2014/main" id="{EE237759-6466-8E4A-AD95-D5617E2C59E0}"/>
                </a:ext>
              </a:extLst>
            </p:cNvPr>
            <p:cNvSpPr/>
            <p:nvPr/>
          </p:nvSpPr>
          <p:spPr>
            <a:xfrm>
              <a:off x="107313" y="2546839"/>
              <a:ext cx="2893845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PLAN THE EVALUATION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1915;p38">
              <a:extLst>
                <a:ext uri="{FF2B5EF4-FFF2-40B4-BE49-F238E27FC236}">
                  <a16:creationId xmlns:a16="http://schemas.microsoft.com/office/drawing/2014/main" id="{A20BA418-A330-5C4D-8E57-A594DC6F5540}"/>
                </a:ext>
              </a:extLst>
            </p:cNvPr>
            <p:cNvSpPr/>
            <p:nvPr/>
          </p:nvSpPr>
          <p:spPr>
            <a:xfrm>
              <a:off x="3001157" y="2525208"/>
              <a:ext cx="2658399" cy="3385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4" tIns="34272" rIns="68564" bIns="34272" anchor="t" anchorCtr="0">
              <a:spAutoFit/>
            </a:bodyPr>
            <a:lstStyle/>
            <a:p>
              <a:pPr marL="0" marR="0" lvl="0" indent="0" algn="ctr" defTabSz="6857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COLLECT DATA </a:t>
              </a:r>
              <a:endParaRPr kumimoji="0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14189DDA-F640-6B46-B0B1-DAC2A35ED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608518"/>
            <a:ext cx="8225365" cy="591632"/>
          </a:xfrm>
        </p:spPr>
        <p:txBody>
          <a:bodyPr/>
          <a:lstStyle/>
          <a:p>
            <a:r>
              <a:rPr lang="en-US" sz="3600" b="1" dirty="0"/>
              <a:t>The ROI Methodology Process Model</a:t>
            </a:r>
          </a:p>
        </p:txBody>
      </p:sp>
      <p:sp>
        <p:nvSpPr>
          <p:cNvPr id="4" name="Google Shape;1574;p25">
            <a:extLst>
              <a:ext uri="{FF2B5EF4-FFF2-40B4-BE49-F238E27FC236}">
                <a16:creationId xmlns:a16="http://schemas.microsoft.com/office/drawing/2014/main" id="{150E1146-E3A0-EDDD-24F0-A9B39CC5037E}"/>
              </a:ext>
            </a:extLst>
          </p:cNvPr>
          <p:cNvSpPr txBox="1"/>
          <p:nvPr/>
        </p:nvSpPr>
        <p:spPr>
          <a:xfrm>
            <a:off x="127290" y="4812229"/>
            <a:ext cx="7065442" cy="19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4" tIns="34272" rIns="68564" bIns="34272" anchor="t" anchorCtr="0">
            <a:spAutoFit/>
          </a:bodyPr>
          <a:lstStyle/>
          <a:p>
            <a:pPr marL="0" marR="0" lvl="0" indent="0" algn="l" defTabSz="6857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Tx/>
              <a:buNone/>
              <a:tabLst/>
              <a:defRPr/>
            </a:pPr>
            <a:r>
              <a:rPr kumimoji="0" lang="en-US" sz="8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Calibri"/>
                <a:sym typeface="Calibri"/>
              </a:rPr>
              <a:t>©2024 ROI Institute Inc. All Rights Reserved.</a:t>
            </a:r>
            <a:endParaRPr kumimoji="0" lang="en-US" sz="8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</p:txBody>
      </p:sp>
      <p:sp>
        <p:nvSpPr>
          <p:cNvPr id="5" name="Google Shape;52;p6">
            <a:extLst>
              <a:ext uri="{FF2B5EF4-FFF2-40B4-BE49-F238E27FC236}">
                <a16:creationId xmlns:a16="http://schemas.microsoft.com/office/drawing/2014/main" id="{8425410A-9AD3-3B07-2E2B-87B103746FA2}"/>
              </a:ext>
            </a:extLst>
          </p:cNvPr>
          <p:cNvSpPr txBox="1">
            <a:spLocks/>
          </p:cNvSpPr>
          <p:nvPr/>
        </p:nvSpPr>
        <p:spPr>
          <a:xfrm>
            <a:off x="8537140" y="4399666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>
              <a:defRPr lang="en-US"/>
            </a:defPPr>
            <a:lvl1pPr marL="0" lvl="0" algn="l" defTabSz="457200" rtl="0" eaLnBrk="1" latinLnBrk="0" hangingPunct="1">
              <a:buClr>
                <a:schemeClr val="tx1"/>
              </a:buClr>
              <a:buNone/>
              <a:defRPr sz="1050" b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lvl="1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algn="l" defTabSz="4572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000000-1234-1234-1234-123412341234}" type="slidenum">
              <a:rPr lang="en" smtClean="0"/>
              <a:pPr/>
              <a:t>94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28934822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7">
            <a:extLst>
              <a:ext uri="{FF2B5EF4-FFF2-40B4-BE49-F238E27FC236}">
                <a16:creationId xmlns:a16="http://schemas.microsoft.com/office/drawing/2014/main" id="{BA6457CF-9920-BE41-8B83-B0024D719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7250" y="1796066"/>
            <a:ext cx="2320474" cy="90024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Program Benefits</a:t>
            </a:r>
          </a:p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Program Costs</a:t>
            </a:r>
          </a:p>
        </p:txBody>
      </p:sp>
      <p:sp>
        <p:nvSpPr>
          <p:cNvPr id="1106947" name="Line 3"/>
          <p:cNvSpPr>
            <a:spLocks noChangeShapeType="1"/>
          </p:cNvSpPr>
          <p:nvPr/>
        </p:nvSpPr>
        <p:spPr bwMode="auto">
          <a:xfrm>
            <a:off x="4311724" y="2246189"/>
            <a:ext cx="22288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  <p:sp>
        <p:nvSpPr>
          <p:cNvPr id="1106949" name="Text Box 5"/>
          <p:cNvSpPr txBox="1">
            <a:spLocks noChangeArrowheads="1"/>
          </p:cNvSpPr>
          <p:nvPr/>
        </p:nvSpPr>
        <p:spPr bwMode="auto">
          <a:xfrm>
            <a:off x="937494" y="2038440"/>
            <a:ext cx="2726557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Benefits/Cost Ratio</a:t>
            </a:r>
          </a:p>
        </p:txBody>
      </p:sp>
      <p:sp>
        <p:nvSpPr>
          <p:cNvPr id="1106954" name="Text Box 10"/>
          <p:cNvSpPr txBox="1">
            <a:spLocks noChangeArrowheads="1"/>
          </p:cNvSpPr>
          <p:nvPr/>
        </p:nvSpPr>
        <p:spPr bwMode="auto">
          <a:xfrm>
            <a:off x="3671309" y="2038440"/>
            <a:ext cx="521074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=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9CB8C8-C1F5-9C50-65F4-831670B84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Defining BCR and ROI</a:t>
            </a: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1EF58F71-AB89-A84D-B2D7-5ED36B67C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3113" y="3146435"/>
            <a:ext cx="4407813" cy="90024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Program Benefits – Program Costs</a:t>
            </a:r>
          </a:p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Program Costs</a:t>
            </a:r>
          </a:p>
        </p:txBody>
      </p:sp>
      <p:sp>
        <p:nvSpPr>
          <p:cNvPr id="1106948" name="Line 4"/>
          <p:cNvSpPr>
            <a:spLocks noChangeShapeType="1"/>
          </p:cNvSpPr>
          <p:nvPr/>
        </p:nvSpPr>
        <p:spPr bwMode="auto">
          <a:xfrm flipV="1">
            <a:off x="2235994" y="3585160"/>
            <a:ext cx="4114800" cy="11396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  <p:sp>
        <p:nvSpPr>
          <p:cNvPr id="1106950" name="Text Box 6"/>
          <p:cNvSpPr txBox="1">
            <a:spLocks noChangeArrowheads="1"/>
          </p:cNvSpPr>
          <p:nvPr/>
        </p:nvSpPr>
        <p:spPr bwMode="auto">
          <a:xfrm>
            <a:off x="1152824" y="3378775"/>
            <a:ext cx="839062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ROI =</a:t>
            </a:r>
          </a:p>
        </p:txBody>
      </p:sp>
      <p:sp>
        <p:nvSpPr>
          <p:cNvPr id="1106953" name="Text Box 9"/>
          <p:cNvSpPr txBox="1">
            <a:spLocks noChangeArrowheads="1"/>
          </p:cNvSpPr>
          <p:nvPr/>
        </p:nvSpPr>
        <p:spPr bwMode="auto">
          <a:xfrm flipV="1">
            <a:off x="2525283" y="3378775"/>
            <a:ext cx="171450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F3CB5E4D-8083-AB7B-2F9B-51D322A32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5737" y="3378775"/>
            <a:ext cx="1022423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x 100</a:t>
            </a: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FBBED542-301A-4CBF-485C-E591724A5549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7286710" y="3388807"/>
            <a:ext cx="171450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=</a:t>
            </a: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F2F1B71A-4447-3387-A0D2-2DF2B5E1A235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6813563" y="2034654"/>
            <a:ext cx="174036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=</a:t>
            </a:r>
          </a:p>
        </p:txBody>
      </p:sp>
      <p:pic>
        <p:nvPicPr>
          <p:cNvPr id="7" name="Graphic 6" descr="Arrow: Clockwise curve">
            <a:extLst>
              <a:ext uri="{FF2B5EF4-FFF2-40B4-BE49-F238E27FC236}">
                <a16:creationId xmlns:a16="http://schemas.microsoft.com/office/drawing/2014/main" id="{E6AFD317-AC4D-A5D1-9B19-267B75CBBD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4358281" flipH="1">
            <a:off x="6136963" y="1219667"/>
            <a:ext cx="473593" cy="939611"/>
          </a:xfrm>
          <a:prstGeom prst="rect">
            <a:avLst/>
          </a:prstGeom>
        </p:spPr>
      </p:pic>
      <p:pic>
        <p:nvPicPr>
          <p:cNvPr id="8" name="Graphic 7" descr="Arrow: Clockwise curve">
            <a:extLst>
              <a:ext uri="{FF2B5EF4-FFF2-40B4-BE49-F238E27FC236}">
                <a16:creationId xmlns:a16="http://schemas.microsoft.com/office/drawing/2014/main" id="{A644661A-0348-FEC0-BE06-87F60A758B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4358281" flipH="1">
            <a:off x="4239967" y="2474532"/>
            <a:ext cx="473593" cy="93961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57053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629587" cy="51435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Picture 5" descr="Close-up of documents and charts">
            <a:extLst>
              <a:ext uri="{FF2B5EF4-FFF2-40B4-BE49-F238E27FC236}">
                <a16:creationId xmlns:a16="http://schemas.microsoft.com/office/drawing/2014/main" id="{930E158F-3026-BB44-ABB1-A04EF758DF9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" y="7"/>
            <a:ext cx="4518101" cy="5143493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A38944E-0A48-467B-85DF-E86376F6657F}"/>
              </a:ext>
            </a:extLst>
          </p:cNvPr>
          <p:cNvCxnSpPr/>
          <p:nvPr/>
        </p:nvCxnSpPr>
        <p:spPr>
          <a:xfrm>
            <a:off x="0" y="0"/>
            <a:ext cx="6858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40000" rotWithShape="0">
                    <a:srgbClr val="000000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01ED5BFE-AB4B-A4D0-8FA4-C3C0B89479DD}"/>
              </a:ext>
            </a:extLst>
          </p:cNvPr>
          <p:cNvSpPr txBox="1">
            <a:spLocks/>
          </p:cNvSpPr>
          <p:nvPr/>
        </p:nvSpPr>
        <p:spPr>
          <a:xfrm>
            <a:off x="7081199" y="4869657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96</a:t>
            </a:fld>
            <a:endParaRPr lang="en-US" sz="900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84685B9-3E25-A39A-A834-E12EEA9D7CC7}"/>
              </a:ext>
            </a:extLst>
          </p:cNvPr>
          <p:cNvSpPr txBox="1">
            <a:spLocks/>
          </p:cNvSpPr>
          <p:nvPr/>
        </p:nvSpPr>
        <p:spPr>
          <a:xfrm>
            <a:off x="4693307" y="136921"/>
            <a:ext cx="4302266" cy="1063229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Converting Data to Monetary Values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A4F2F57-85AF-B4EA-B04E-720DE7D949D8}"/>
              </a:ext>
            </a:extLst>
          </p:cNvPr>
          <p:cNvSpPr txBox="1">
            <a:spLocks/>
          </p:cNvSpPr>
          <p:nvPr/>
        </p:nvSpPr>
        <p:spPr>
          <a:xfrm>
            <a:off x="4693307" y="1843072"/>
            <a:ext cx="4302266" cy="31635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Profit/savings from output (standard value)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Cost of quality (standard value)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Employee time as compensation (standard value)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Historical costs/savings from records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Expert Input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External database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Link with other measures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Participant estimation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Management estimation</a:t>
            </a:r>
          </a:p>
          <a:p>
            <a:pPr marL="342900" indent="-342900">
              <a:buFont typeface="+mj-lt"/>
              <a:buAutoNum type="alphaUcPeriod"/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Estimation from staff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C918EC-56C2-C14F-8502-F363EE5FA000}"/>
              </a:ext>
            </a:extLst>
          </p:cNvPr>
          <p:cNvSpPr txBox="1"/>
          <p:nvPr/>
        </p:nvSpPr>
        <p:spPr>
          <a:xfrm>
            <a:off x="2675466" y="4834970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62-65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5D206F-76FC-DBD5-E3A0-CE85AB502E87}"/>
              </a:ext>
            </a:extLst>
          </p:cNvPr>
          <p:cNvSpPr txBox="1"/>
          <p:nvPr/>
        </p:nvSpPr>
        <p:spPr>
          <a:xfrm>
            <a:off x="4693307" y="1200150"/>
            <a:ext cx="43022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For each of these situations, please indicate the method used to convert data to money. </a:t>
            </a:r>
          </a:p>
        </p:txBody>
      </p:sp>
    </p:spTree>
    <p:extLst>
      <p:ext uri="{BB962C8B-B14F-4D97-AF65-F5344CB8AC3E}">
        <p14:creationId xmlns:p14="http://schemas.microsoft.com/office/powerpoint/2010/main" val="11451456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Rectangle 2"/>
          <p:cNvSpPr>
            <a:spLocks noChangeArrowheads="1"/>
          </p:cNvSpPr>
          <p:nvPr/>
        </p:nvSpPr>
        <p:spPr bwMode="auto">
          <a:xfrm>
            <a:off x="1314450" y="57150"/>
            <a:ext cx="6115050" cy="882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9056" tIns="34529" rIns="69056" bIns="34529"/>
          <a:lstStyle>
            <a:lvl1pPr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5000"/>
              </a:lnSpc>
            </a:pPr>
            <a:endParaRPr lang="en-US" altLang="en-US" sz="3000" b="0" dirty="0">
              <a:solidFill>
                <a:schemeClr val="tx2"/>
              </a:solidFill>
              <a:cs typeface="Roboto" panose="02000000000000000000" pitchFamily="2" charset="0"/>
            </a:endParaRP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title"/>
          </p:nvPr>
        </p:nvSpPr>
        <p:spPr>
          <a:xfrm>
            <a:off x="1101386" y="272850"/>
            <a:ext cx="7804870" cy="749100"/>
          </a:xfrm>
        </p:spPr>
        <p:txBody>
          <a:bodyPr/>
          <a:lstStyle/>
          <a:p>
            <a:r>
              <a:rPr lang="en-US" altLang="en-US" sz="2800" dirty="0"/>
              <a:t>Methods of Converting Data to Monetary Values</a:t>
            </a:r>
          </a:p>
        </p:txBody>
      </p:sp>
      <p:sp>
        <p:nvSpPr>
          <p:cNvPr id="16179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19101" y="1200150"/>
            <a:ext cx="4152900" cy="3537900"/>
          </a:xfrm>
        </p:spPr>
        <p:txBody>
          <a:bodyPr/>
          <a:lstStyle/>
          <a:p>
            <a:pPr>
              <a:buSzPct val="100000"/>
            </a:pPr>
            <a:r>
              <a:rPr lang="en-US" altLang="en-US" sz="1800" dirty="0"/>
              <a:t>Converting output to contribution-standard value (profit/savings)</a:t>
            </a:r>
          </a:p>
          <a:p>
            <a:pPr>
              <a:buSzPct val="100000"/>
            </a:pPr>
            <a:r>
              <a:rPr lang="en-US" altLang="en-US" sz="1800" dirty="0"/>
              <a:t>Converting the cost of quality-</a:t>
            </a:r>
            <a:br>
              <a:rPr lang="en-US" altLang="en-US" sz="1800" dirty="0"/>
            </a:br>
            <a:r>
              <a:rPr lang="en-US" altLang="en-US" sz="1800" dirty="0"/>
              <a:t>standard value</a:t>
            </a:r>
          </a:p>
          <a:p>
            <a:pPr>
              <a:buSzPct val="100000"/>
            </a:pPr>
            <a:r>
              <a:rPr lang="en-US" altLang="en-US" sz="1800" dirty="0"/>
              <a:t>Converting employee’s time </a:t>
            </a:r>
            <a:br>
              <a:rPr lang="en-US" altLang="en-US" sz="1800" dirty="0"/>
            </a:br>
            <a:r>
              <a:rPr lang="en-US" altLang="en-US" sz="1800" dirty="0"/>
              <a:t>(using compensation)</a:t>
            </a:r>
          </a:p>
          <a:p>
            <a:pPr>
              <a:buSzPct val="100000"/>
            </a:pPr>
            <a:r>
              <a:rPr lang="en-US" altLang="en-US" sz="1800" dirty="0"/>
              <a:t>Using historical costs/savings</a:t>
            </a:r>
          </a:p>
          <a:p>
            <a:pPr>
              <a:buSzPct val="100000"/>
            </a:pPr>
            <a:r>
              <a:rPr lang="en-US" altLang="en-US" sz="1800" dirty="0"/>
              <a:t>Using internal and external experts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506AEB-2B8B-4A12-8379-15F221A3D7CB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2000" y="1200150"/>
            <a:ext cx="4114849" cy="3649300"/>
          </a:xfrm>
        </p:spPr>
        <p:txBody>
          <a:bodyPr/>
          <a:lstStyle/>
          <a:p>
            <a:pPr>
              <a:buSzPct val="100000"/>
            </a:pPr>
            <a:r>
              <a:rPr lang="en-US" altLang="en-US" sz="1800" dirty="0"/>
              <a:t>Using data from external databases/studies</a:t>
            </a:r>
          </a:p>
          <a:p>
            <a:pPr>
              <a:buSzPct val="100000"/>
            </a:pPr>
            <a:r>
              <a:rPr lang="en-US" altLang="en-US" sz="1800" dirty="0"/>
              <a:t>Linking with other measures</a:t>
            </a:r>
          </a:p>
          <a:p>
            <a:pPr>
              <a:buSzPct val="100000"/>
            </a:pPr>
            <a:r>
              <a:rPr lang="en-US" altLang="en-US" sz="1800" dirty="0"/>
              <a:t>Using participants’ estimates</a:t>
            </a:r>
          </a:p>
          <a:p>
            <a:pPr>
              <a:buSzPct val="100000"/>
            </a:pPr>
            <a:r>
              <a:rPr lang="en-US" altLang="en-US" sz="1800" dirty="0"/>
              <a:t>Using supervisors’ and </a:t>
            </a:r>
            <a:br>
              <a:rPr lang="en-US" altLang="en-US" sz="1800" dirty="0"/>
            </a:br>
            <a:r>
              <a:rPr lang="en-US" altLang="en-US" sz="1800" dirty="0"/>
              <a:t>managers’ estimates</a:t>
            </a:r>
          </a:p>
          <a:p>
            <a:pPr>
              <a:buSzPct val="100000"/>
            </a:pPr>
            <a:r>
              <a:rPr lang="en-US" altLang="en-US" sz="1800" dirty="0"/>
              <a:t>Using staff estimates</a:t>
            </a:r>
            <a:endParaRPr lang="en-US" sz="1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7834D6-B1E1-1190-A45A-D4145A6AC92B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66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3F5CCD9B-DD0F-DD49-FF77-1BF00B9A866F}"/>
              </a:ext>
            </a:extLst>
          </p:cNvPr>
          <p:cNvSpPr txBox="1">
            <a:spLocks/>
          </p:cNvSpPr>
          <p:nvPr/>
        </p:nvSpPr>
        <p:spPr>
          <a:xfrm>
            <a:off x="6962327" y="4812506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97</a:t>
            </a:fld>
            <a:endParaRPr lang="en-US" sz="900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/>
              <a:t>Calculating the Value of an Improvement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D40AA9-0B2A-98AF-3AAF-08306A35FA1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19100" y="1200150"/>
            <a:ext cx="8724900" cy="3335338"/>
          </a:xfrm>
        </p:spPr>
        <p:txBody>
          <a:bodyPr/>
          <a:lstStyle/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Step 1: Define and focus on a unit of measure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Step 2: Determine the value of each unit (V)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Step 3: Calculate the change in performance data (</a:t>
            </a:r>
            <a:r>
              <a:rPr lang="en-US" sz="2000" dirty="0">
                <a:sym typeface="Symbol" panose="05050102010706020507" pitchFamily="18" charset="2"/>
              </a:rPr>
              <a:t></a:t>
            </a:r>
            <a:r>
              <a:rPr lang="en-US" sz="2000" dirty="0"/>
              <a:t> P)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Step 4: Determine the annual amount of change in performance (A </a:t>
            </a:r>
            <a:r>
              <a:rPr lang="en-US" sz="2000" dirty="0">
                <a:sym typeface="Symbol" panose="05050102010706020507" pitchFamily="18" charset="2"/>
              </a:rPr>
              <a:t></a:t>
            </a:r>
            <a:r>
              <a:rPr lang="en-US" sz="2000" dirty="0"/>
              <a:t> P)</a:t>
            </a:r>
          </a:p>
          <a:p>
            <a:pPr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Step 5: Calculate total annual value of the improvement ( A </a:t>
            </a:r>
            <a:r>
              <a:rPr lang="en-US" sz="2000" dirty="0">
                <a:sym typeface="Symbol" panose="05050102010706020507" pitchFamily="18" charset="2"/>
              </a:rPr>
              <a:t></a:t>
            </a:r>
            <a:r>
              <a:rPr lang="en-US" sz="2000" dirty="0"/>
              <a:t> P X V)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2B1189-F0D4-161A-268F-1C52CA5CAEFE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67</a:t>
            </a:r>
          </a:p>
        </p:txBody>
      </p:sp>
    </p:spTree>
    <p:custDataLst>
      <p:tags r:id="rId1"/>
    </p:custData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86265"/>
            <a:ext cx="7886700" cy="631412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Turnover Cost Summary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BA2BF28-5F63-A349-B83A-E14686136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9350213"/>
              </p:ext>
            </p:extLst>
          </p:nvPr>
        </p:nvGraphicFramePr>
        <p:xfrm>
          <a:off x="497647" y="1017677"/>
          <a:ext cx="8148705" cy="34705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28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9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587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400" b="1" i="0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Job Type/Category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i="0" dirty="0">
                          <a:solidFill>
                            <a:srgbClr val="FFFFFF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Turnover Cost Ranges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4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Entry Level — Hourly, Nonskilled, e.g., Fast Food Worker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30–50%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4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Service/Production Workers—Hourly, e.g., Courier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40–70%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94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Skilled Hourly, e.g., Machinist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75–100%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4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Clerical/Administrative, e.g., Scheduler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50–80%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94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Professional, e.g., Nurse, Accountant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75–125%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4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Technical, e.g., Computer Technician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100–150%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94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Engineers, e.g., Chemical Engineer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200–300%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94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Specialists, e.g., Computer Software Designer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200–400%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94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Supervisors/Team Leaders, e.g., Section Supervisor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100–150%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94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Middle Managers, e.g., Department Manager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dirty="0">
                          <a:solidFill>
                            <a:srgbClr val="0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Cordia New" panose="020B0304020202020204" pitchFamily="34" charset="-34"/>
                        </a:rPr>
                        <a:t>125–200%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E18A9BF-3782-9E2F-BD09-894E7E92D42F}"/>
              </a:ext>
            </a:extLst>
          </p:cNvPr>
          <p:cNvSpPr txBox="1"/>
          <p:nvPr/>
        </p:nvSpPr>
        <p:spPr>
          <a:xfrm>
            <a:off x="0" y="4821625"/>
            <a:ext cx="511297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WB page 68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07661327-9886-D1C8-0F93-D0A41DBAD6C8}"/>
              </a:ext>
            </a:extLst>
          </p:cNvPr>
          <p:cNvSpPr txBox="1">
            <a:spLocks/>
          </p:cNvSpPr>
          <p:nvPr/>
        </p:nvSpPr>
        <p:spPr>
          <a:xfrm>
            <a:off x="6962327" y="4812506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798BDFA3-3F45-4374-B800-2FC8FD908A4F}" type="slidenum">
              <a:rPr lang="en-US" sz="10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r" defTabSz="685800">
                <a:spcAft>
                  <a:spcPts val="450"/>
                </a:spcAft>
                <a:defRPr/>
              </a:pPr>
              <a:t>99</a:t>
            </a:fld>
            <a:endParaRPr lang="en-US" sz="9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38892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7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17">
      <a:dk1>
        <a:srgbClr val="636363"/>
      </a:dk1>
      <a:lt1>
        <a:srgbClr val="FFFFFF"/>
      </a:lt1>
      <a:dk2>
        <a:srgbClr val="0180BB"/>
      </a:dk2>
      <a:lt2>
        <a:srgbClr val="B7B7B7"/>
      </a:lt2>
      <a:accent1>
        <a:srgbClr val="005B8E"/>
      </a:accent1>
      <a:accent2>
        <a:srgbClr val="F05323"/>
      </a:accent2>
      <a:accent3>
        <a:srgbClr val="8DC63F"/>
      </a:accent3>
      <a:accent4>
        <a:srgbClr val="FFB700"/>
      </a:accent4>
      <a:accent5>
        <a:srgbClr val="005B8E"/>
      </a:accent5>
      <a:accent6>
        <a:srgbClr val="FF6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William template">
  <a:themeElements>
    <a:clrScheme name="Custom 347">
      <a:dk1>
        <a:srgbClr val="222222"/>
      </a:dk1>
      <a:lt1>
        <a:srgbClr val="FFFFFF"/>
      </a:lt1>
      <a:dk2>
        <a:srgbClr val="666666"/>
      </a:dk2>
      <a:lt2>
        <a:srgbClr val="F3F3F3"/>
      </a:lt2>
      <a:accent1>
        <a:srgbClr val="FF8700"/>
      </a:accent1>
      <a:accent2>
        <a:srgbClr val="FFB840"/>
      </a:accent2>
      <a:accent3>
        <a:srgbClr val="333333"/>
      </a:accent3>
      <a:accent4>
        <a:srgbClr val="9B9796"/>
      </a:accent4>
      <a:accent5>
        <a:srgbClr val="C9C3BD"/>
      </a:accent5>
      <a:accent6>
        <a:srgbClr val="96C94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lliam · SlidesCarnival" id="{738C74A8-E473-EB45-AD55-24E11DFA0B33}" vid="{C11A1D40-4BE9-5749-A414-BD682421C890}"/>
    </a:ext>
  </a:extLst>
</a:theme>
</file>

<file path=ppt/theme/theme3.xml><?xml version="1.0" encoding="utf-8"?>
<a:theme xmlns:a="http://schemas.openxmlformats.org/drawingml/2006/main" name="1_William template">
  <a:themeElements>
    <a:clrScheme name="Custom 347">
      <a:dk1>
        <a:srgbClr val="222222"/>
      </a:dk1>
      <a:lt1>
        <a:srgbClr val="FFFFFF"/>
      </a:lt1>
      <a:dk2>
        <a:srgbClr val="666666"/>
      </a:dk2>
      <a:lt2>
        <a:srgbClr val="F3F3F3"/>
      </a:lt2>
      <a:accent1>
        <a:srgbClr val="FF8700"/>
      </a:accent1>
      <a:accent2>
        <a:srgbClr val="FFB840"/>
      </a:accent2>
      <a:accent3>
        <a:srgbClr val="333333"/>
      </a:accent3>
      <a:accent4>
        <a:srgbClr val="9B9796"/>
      </a:accent4>
      <a:accent5>
        <a:srgbClr val="C9C3BD"/>
      </a:accent5>
      <a:accent6>
        <a:srgbClr val="96C94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lliam · SlidesCarnival" id="{738C74A8-E473-EB45-AD55-24E11DFA0B33}" vid="{C11A1D40-4BE9-5749-A414-BD682421C890}"/>
    </a:ext>
  </a:extLst>
</a:theme>
</file>

<file path=ppt/theme/theme4.xml><?xml version="1.0" encoding="utf-8"?>
<a:theme xmlns:a="http://schemas.openxmlformats.org/drawingml/2006/main" name="5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Lorman_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orman_Template_04.20.23.potx" id="{D28F2AF5-16EB-49D1-A2DF-22E6791620F2}" vid="{54845DA9-316D-4D23-BB0E-1766488C812A}"/>
    </a:ext>
  </a:extLst>
</a:theme>
</file>

<file path=ppt/theme/theme6.xml><?xml version="1.0" encoding="utf-8"?>
<a:theme xmlns:a="http://schemas.openxmlformats.org/drawingml/2006/main" name="14_Office Theme">
  <a:themeElements>
    <a:clrScheme name="ROI">
      <a:dk1>
        <a:srgbClr val="171616"/>
      </a:dk1>
      <a:lt1>
        <a:sysClr val="window" lastClr="FFFFFF"/>
      </a:lt1>
      <a:dk2>
        <a:srgbClr val="AEABAB"/>
      </a:dk2>
      <a:lt2>
        <a:srgbClr val="E7E6E6"/>
      </a:lt2>
      <a:accent1>
        <a:srgbClr val="820E2E"/>
      </a:accent1>
      <a:accent2>
        <a:srgbClr val="A5A5A5"/>
      </a:accent2>
      <a:accent3>
        <a:srgbClr val="D8D8D8"/>
      </a:accent3>
      <a:accent4>
        <a:srgbClr val="7F7F7F"/>
      </a:accent4>
      <a:accent5>
        <a:srgbClr val="F2F2F2"/>
      </a:accent5>
      <a:accent6>
        <a:srgbClr val="7F7F7F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ROI">
      <a:dk1>
        <a:srgbClr val="171616"/>
      </a:dk1>
      <a:lt1>
        <a:sysClr val="window" lastClr="FFFFFF"/>
      </a:lt1>
      <a:dk2>
        <a:srgbClr val="AEABAB"/>
      </a:dk2>
      <a:lt2>
        <a:srgbClr val="E7E6E6"/>
      </a:lt2>
      <a:accent1>
        <a:srgbClr val="820E2E"/>
      </a:accent1>
      <a:accent2>
        <a:srgbClr val="A5A5A5"/>
      </a:accent2>
      <a:accent3>
        <a:srgbClr val="D8D8D8"/>
      </a:accent3>
      <a:accent4>
        <a:srgbClr val="7F7F7F"/>
      </a:accent4>
      <a:accent5>
        <a:srgbClr val="F2F2F2"/>
      </a:accent5>
      <a:accent6>
        <a:srgbClr val="7F7F7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a87de8-9c23-475f-af9b-eb62c7ed7432" xsi:nil="true"/>
    <lcf76f155ced4ddcb4097134ff3c332f xmlns="ebc8d5ac-6812-4b42-a800-e31957e50f57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1DFEA2BB2983489BF0D76225A9C458" ma:contentTypeVersion="16" ma:contentTypeDescription="Create a new document." ma:contentTypeScope="" ma:versionID="b6e7fb6769ab548e7ad0d6c3504cf91f">
  <xsd:schema xmlns:xsd="http://www.w3.org/2001/XMLSchema" xmlns:xs="http://www.w3.org/2001/XMLSchema" xmlns:p="http://schemas.microsoft.com/office/2006/metadata/properties" xmlns:ns2="73a87de8-9c23-475f-af9b-eb62c7ed7432" xmlns:ns3="ebc8d5ac-6812-4b42-a800-e31957e50f57" targetNamespace="http://schemas.microsoft.com/office/2006/metadata/properties" ma:root="true" ma:fieldsID="425af15a38d21eafe47704c04e372298" ns2:_="" ns3:_="">
    <xsd:import namespace="73a87de8-9c23-475f-af9b-eb62c7ed7432"/>
    <xsd:import namespace="ebc8d5ac-6812-4b42-a800-e31957e50f5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a87de8-9c23-475f-af9b-eb62c7ed743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21f425ca-1e2f-4a68-8935-347afe1b4bd0}" ma:internalName="TaxCatchAll" ma:showField="CatchAllData" ma:web="73a87de8-9c23-475f-af9b-eb62c7ed74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c8d5ac-6812-4b42-a800-e31957e50f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fde7686-4f20-4f11-a2dd-4e6d0a7a2f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BEC9BA-759B-48EA-AC5F-4F02821DE33B}">
  <ds:schemaRefs>
    <ds:schemaRef ds:uri="http://schemas.microsoft.com/office/2006/documentManagement/types"/>
    <ds:schemaRef ds:uri="73a87de8-9c23-475f-af9b-eb62c7ed7432"/>
    <ds:schemaRef ds:uri="http://schemas.microsoft.com/office/2006/metadata/properties"/>
    <ds:schemaRef ds:uri="http://purl.org/dc/terms/"/>
    <ds:schemaRef ds:uri="http://www.w3.org/XML/1998/namespace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ebc8d5ac-6812-4b42-a800-e31957e50f57"/>
  </ds:schemaRefs>
</ds:datastoreItem>
</file>

<file path=customXml/itemProps2.xml><?xml version="1.0" encoding="utf-8"?>
<ds:datastoreItem xmlns:ds="http://schemas.openxmlformats.org/officeDocument/2006/customXml" ds:itemID="{FDCF7ACF-EC11-405E-87E0-72961DD27E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3a87de8-9c23-475f-af9b-eb62c7ed7432"/>
    <ds:schemaRef ds:uri="ebc8d5ac-6812-4b42-a800-e31957e50f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0297CEA-B970-4545-9ED5-B274366AB74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34995</TotalTime>
  <Words>8655</Words>
  <Application>Microsoft Macintosh PowerPoint</Application>
  <PresentationFormat>On-screen Show (16:9)</PresentationFormat>
  <Paragraphs>2133</Paragraphs>
  <Slides>134</Slides>
  <Notes>51</Notes>
  <HiddenSlides>0</HiddenSlides>
  <MMClips>1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134</vt:i4>
      </vt:variant>
    </vt:vector>
  </HeadingPairs>
  <TitlesOfParts>
    <vt:vector size="162" baseType="lpstr">
      <vt:lpstr>Calibri</vt:lpstr>
      <vt:lpstr>Wingdings</vt:lpstr>
      <vt:lpstr>Garamond</vt:lpstr>
      <vt:lpstr>Roboto Light</vt:lpstr>
      <vt:lpstr>Gotham Medium</vt:lpstr>
      <vt:lpstr>Roboto</vt:lpstr>
      <vt:lpstr>MS PGothic</vt:lpstr>
      <vt:lpstr>Courier New</vt:lpstr>
      <vt:lpstr>Arial</vt:lpstr>
      <vt:lpstr>Roboto Medium</vt:lpstr>
      <vt:lpstr>Verdana</vt:lpstr>
      <vt:lpstr>System Font Regular</vt:lpstr>
      <vt:lpstr>Wingdings 2</vt:lpstr>
      <vt:lpstr>Symbol</vt:lpstr>
      <vt:lpstr>Dosis</vt:lpstr>
      <vt:lpstr>Calibri Light</vt:lpstr>
      <vt:lpstr>Wingdings 3</vt:lpstr>
      <vt:lpstr>Helvetica Light</vt:lpstr>
      <vt:lpstr>Helvetica</vt:lpstr>
      <vt:lpstr>Office Theme</vt:lpstr>
      <vt:lpstr>William template</vt:lpstr>
      <vt:lpstr>1_William template</vt:lpstr>
      <vt:lpstr>5_Office Theme</vt:lpstr>
      <vt:lpstr>Lorman_Template</vt:lpstr>
      <vt:lpstr>14_Office Theme</vt:lpstr>
      <vt:lpstr>6_Office Theme</vt:lpstr>
      <vt:lpstr>1_Office Theme</vt:lpstr>
      <vt:lpstr>8_Office Theme</vt:lpstr>
      <vt:lpstr>Measuring the Impact &amp; ROI  for Learning &amp; Development</vt:lpstr>
      <vt:lpstr>PowerPoint Presentation</vt:lpstr>
      <vt:lpstr>Module 1: Introduction and Readiness to Learn</vt:lpstr>
      <vt:lpstr>Workshop Components</vt:lpstr>
      <vt:lpstr>Reaction Objectives</vt:lpstr>
      <vt:lpstr>Learning Objectives</vt:lpstr>
      <vt:lpstr>Application Objectives</vt:lpstr>
      <vt:lpstr>Impact Objectives</vt:lpstr>
      <vt:lpstr>Case Application: Reliance Insurance Organization</vt:lpstr>
      <vt:lpstr>PowerPoint Presentation</vt:lpstr>
      <vt:lpstr>Definition of Results-Based Programs</vt:lpstr>
      <vt:lpstr>Defining BCR and ROI</vt:lpstr>
      <vt:lpstr>Defining BCR and ROI: Example</vt:lpstr>
      <vt:lpstr>Defining BCR and ROI: Example</vt:lpstr>
      <vt:lpstr>PowerPoint Presentation</vt:lpstr>
      <vt:lpstr>PowerPoint Presentation</vt:lpstr>
      <vt:lpstr>ROI Target – Options</vt:lpstr>
      <vt:lpstr>Module 2: ROI Methodology®  </vt:lpstr>
      <vt:lpstr>Levels of Evaluation</vt:lpstr>
      <vt:lpstr>The Value Chain</vt:lpstr>
      <vt:lpstr>ROI Methodology® Process Model</vt:lpstr>
      <vt:lpstr>Twelve Guiding Principles</vt:lpstr>
      <vt:lpstr>The Value Chain</vt:lpstr>
      <vt:lpstr>PowerPoint Presentation</vt:lpstr>
      <vt:lpstr>PowerPoint Presentation</vt:lpstr>
      <vt:lpstr>Criteria for Level 4 and Level 5 Evaluations</vt:lpstr>
      <vt:lpstr>Payoff of the ROI Methodology</vt:lpstr>
      <vt:lpstr>Module 3: Evaluation Planning</vt:lpstr>
      <vt:lpstr>The ROI Methodology Process Model</vt:lpstr>
      <vt:lpstr>Four Major Categories of Hard Data</vt:lpstr>
      <vt:lpstr>Characteristics of Hard Data</vt:lpstr>
      <vt:lpstr>Major Categories of Soft Data</vt:lpstr>
      <vt:lpstr>Characteristics of Soft Data</vt:lpstr>
      <vt:lpstr>The ROI Methodology Process Model</vt:lpstr>
      <vt:lpstr>PowerPoint Presentation</vt:lpstr>
      <vt:lpstr>PowerPoint Presentation</vt:lpstr>
      <vt:lpstr>The Alignment Process</vt:lpstr>
      <vt:lpstr>The Alignment Process — Example</vt:lpstr>
      <vt:lpstr>The ROI Methodology Process Model</vt:lpstr>
      <vt:lpstr>PowerPoint Presentation</vt:lpstr>
      <vt:lpstr>Developing Objectives for Each Level</vt:lpstr>
      <vt:lpstr>Rules for Objectives</vt:lpstr>
      <vt:lpstr>Best Reaction Objectives </vt:lpstr>
      <vt:lpstr>Best Learning Objectives</vt:lpstr>
      <vt:lpstr>Best Learning Objectives</vt:lpstr>
      <vt:lpstr>Best Application Objectives</vt:lpstr>
      <vt:lpstr>Best Application Objectives</vt:lpstr>
      <vt:lpstr>Best Impact Objectives</vt:lpstr>
      <vt:lpstr>Best Impact Objectives</vt:lpstr>
      <vt:lpstr>Defining BCR and ROI</vt:lpstr>
      <vt:lpstr>Defining BCR and ROI</vt:lpstr>
      <vt:lpstr>ROI Objectives</vt:lpstr>
      <vt:lpstr>Data Collection Plan</vt:lpstr>
      <vt:lpstr>ROI Analysis Plan</vt:lpstr>
      <vt:lpstr>PowerPoint Presentation</vt:lpstr>
      <vt:lpstr>Case Application: Retail Merchandise</vt:lpstr>
      <vt:lpstr>Program Profile</vt:lpstr>
      <vt:lpstr>ROI Analysis Profile</vt:lpstr>
      <vt:lpstr>Level 1 – Selected Data</vt:lpstr>
      <vt:lpstr>Level 2 – Selected Data</vt:lpstr>
      <vt:lpstr>Level 3 – Selected Data</vt:lpstr>
      <vt:lpstr>Level 4 – Average Weekly Sales</vt:lpstr>
      <vt:lpstr>Annualized Program Benefits</vt:lpstr>
      <vt:lpstr>Cost Summary</vt:lpstr>
      <vt:lpstr>What Is the ROI?</vt:lpstr>
      <vt:lpstr>What Is the ROI?</vt:lpstr>
      <vt:lpstr>Results</vt:lpstr>
      <vt:lpstr>Module 4: Data Collection</vt:lpstr>
      <vt:lpstr>The ROI Methodology Process Model</vt:lpstr>
      <vt:lpstr>Methods of Collecting Follow-Up Data</vt:lpstr>
      <vt:lpstr>Data Collection Methods</vt:lpstr>
      <vt:lpstr>PowerPoint Presentation</vt:lpstr>
      <vt:lpstr>Follow-Up Questionnaire Content Checklist</vt:lpstr>
      <vt:lpstr>What other items might you include on a follow-up questionnaire?</vt:lpstr>
      <vt:lpstr>Developing ROI With Action Planning</vt:lpstr>
      <vt:lpstr>Module 5: Data Analysis</vt:lpstr>
      <vt:lpstr>The ROI Methodology Process Model</vt:lpstr>
      <vt:lpstr>Case Application: First Bank</vt:lpstr>
      <vt:lpstr>Techniques to Isolate the Effects of Programs</vt:lpstr>
      <vt:lpstr>PowerPoint Presentation</vt:lpstr>
      <vt:lpstr>Use of Control Groups Example</vt:lpstr>
      <vt:lpstr>Control Groups</vt:lpstr>
      <vt:lpstr>Case Application: Micro  Electronics, Inc.</vt:lpstr>
      <vt:lpstr>Use of Trend Line Analysis Example:  Micro Electronics, Inc.</vt:lpstr>
      <vt:lpstr>Case Application: Micro Electronics, Inc.</vt:lpstr>
      <vt:lpstr>Case Application: National Bank</vt:lpstr>
      <vt:lpstr>Case Application: National Bank</vt:lpstr>
      <vt:lpstr>Here’s what we are doing.</vt:lpstr>
      <vt:lpstr>Here’s what we are doing.</vt:lpstr>
      <vt:lpstr>Here’s what we are doing.</vt:lpstr>
      <vt:lpstr>Here’s what we are doing.</vt:lpstr>
      <vt:lpstr>The Wisdom of Crowds</vt:lpstr>
      <vt:lpstr>PowerPoint Presentation</vt:lpstr>
      <vt:lpstr>The ROI Methodology Process Model</vt:lpstr>
      <vt:lpstr>Defining BCR and ROI</vt:lpstr>
      <vt:lpstr>PowerPoint Presentation</vt:lpstr>
      <vt:lpstr>Methods of Converting Data to Monetary Values</vt:lpstr>
      <vt:lpstr>Calculating the Value of an Improvement</vt:lpstr>
      <vt:lpstr>Turnover Cost Summary</vt:lpstr>
      <vt:lpstr>The ROI Methodology Process Model</vt:lpstr>
      <vt:lpstr>Defining BCR and ROI</vt:lpstr>
      <vt:lpstr>Overview of Tabulating Costs</vt:lpstr>
      <vt:lpstr>Prorated vs. Direct Costs</vt:lpstr>
      <vt:lpstr>Prorated Development Cost</vt:lpstr>
      <vt:lpstr>The ROI Methodology Process Model</vt:lpstr>
      <vt:lpstr>Different Approaches to Measure the Financial Payoff of Learning</vt:lpstr>
      <vt:lpstr>Defining BCR and ROI</vt:lpstr>
      <vt:lpstr>Defining BCR and ROI</vt:lpstr>
      <vt:lpstr>Defining BCR and ROI</vt:lpstr>
      <vt:lpstr>Defining the Payback Period</vt:lpstr>
      <vt:lpstr>Defining the Payback Period</vt:lpstr>
      <vt:lpstr>A Rational Approach to ROI</vt:lpstr>
      <vt:lpstr>The ROI Methodology Process Model</vt:lpstr>
      <vt:lpstr>Common Intangibles Linked With Programs</vt:lpstr>
      <vt:lpstr>Why Intangibles Are Important</vt:lpstr>
      <vt:lpstr>Sources for Intangible Benefits</vt:lpstr>
      <vt:lpstr>Module 6: Reporting and Optimizing</vt:lpstr>
      <vt:lpstr>The ROI Methodology Process Model</vt:lpstr>
      <vt:lpstr>Common Target Audiences</vt:lpstr>
      <vt:lpstr>Methods of Communication</vt:lpstr>
      <vt:lpstr>Sample Reports:  Impact Study Outline  One-Page Summary</vt:lpstr>
      <vt:lpstr>Process Improvement Is the Key:  Black Box Thinking</vt:lpstr>
      <vt:lpstr>Cost vs. Investment Perception: The Reality</vt:lpstr>
      <vt:lpstr>Module 7: Implementation</vt:lpstr>
      <vt:lpstr>Management Influence</vt:lpstr>
      <vt:lpstr>ROI Dilemmas</vt:lpstr>
      <vt:lpstr>Implementing a Comprehensive ROI Process</vt:lpstr>
      <vt:lpstr>Key Implementation Actions</vt:lpstr>
      <vt:lpstr>Setting Evaluation Targets</vt:lpstr>
      <vt:lpstr>What Have You Learned?</vt:lpstr>
      <vt:lpstr>PowerPoint Presentation</vt:lpstr>
      <vt:lpstr>Thank you!</vt:lpstr>
      <vt:lpstr>PowerPoint Presentation</vt:lpstr>
      <vt:lpstr>PowerPoint Presentation</vt:lpstr>
    </vt:vector>
  </TitlesOfParts>
  <Company>GLOBAL THINKING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MORRISON</dc:creator>
  <cp:lastModifiedBy>Melissa Brown</cp:lastModifiedBy>
  <cp:revision>642</cp:revision>
  <cp:lastPrinted>2024-02-19T02:22:06Z</cp:lastPrinted>
  <dcterms:created xsi:type="dcterms:W3CDTF">2020-03-24T14:17:49Z</dcterms:created>
  <dcterms:modified xsi:type="dcterms:W3CDTF">2024-04-16T16:14:36Z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DB2F571F-CEE1-458B-97F5-53C77A9E0937</vt:lpwstr>
  </property>
  <property fmtid="{D5CDD505-2E9C-101B-9397-08002B2CF9AE}" pid="3" name="ArticulatePath">
    <vt:lpwstr>MROI_PPT_v7.0_r2</vt:lpwstr>
  </property>
  <property fmtid="{D5CDD505-2E9C-101B-9397-08002B2CF9AE}" pid="4" name="ContentTypeId">
    <vt:lpwstr>0x010100111DFEA2BB2983489BF0D76225A9C458</vt:lpwstr>
  </property>
  <property fmtid="{D5CDD505-2E9C-101B-9397-08002B2CF9AE}" pid="5" name="MediaServiceImageTags">
    <vt:lpwstr/>
  </property>
</Properties>
</file>