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6.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7.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xml" ContentType="application/vnd.openxmlformats-officedocument.presentationml.tags+xml"/>
  <Override PartName="/ppt/notesSlides/notesSlide10.xml" ContentType="application/vnd.openxmlformats-officedocument.presentationml.notesSlide+xml"/>
  <Override PartName="/ppt/tags/tag4.xml" ContentType="application/vnd.openxmlformats-officedocument.presentationml.tags+xml"/>
  <Override PartName="/ppt/notesSlides/notesSlide11.xml" ContentType="application/vnd.openxmlformats-officedocument.presentationml.notesSlide+xml"/>
  <Override PartName="/ppt/tags/tag5.xml" ContentType="application/vnd.openxmlformats-officedocument.presentationml.tags+xml"/>
  <Override PartName="/ppt/notesSlides/notesSlide12.xml" ContentType="application/vnd.openxmlformats-officedocument.presentationml.notesSlide+xml"/>
  <Override PartName="/ppt/tags/tag6.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15.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16.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9.xml" ContentType="application/vnd.openxmlformats-officedocument.presentationml.tags+xml"/>
  <Override PartName="/ppt/tags/tag20.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1.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23.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24.xml" ContentType="application/vnd.openxmlformats-officedocument.presentationml.notesSlide+xml"/>
  <Override PartName="/ppt/tags/tag35.xml" ContentType="application/vnd.openxmlformats-officedocument.presentationml.tags+xml"/>
  <Override PartName="/ppt/notesSlides/notesSlide25.xml" ContentType="application/vnd.openxmlformats-officedocument.presentationml.notesSlide+xml"/>
  <Override PartName="/ppt/tags/tag36.xml" ContentType="application/vnd.openxmlformats-officedocument.presentationml.tags+xml"/>
  <Override PartName="/ppt/notesSlides/notesSlide26.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27.xml" ContentType="application/vnd.openxmlformats-officedocument.presentationml.notesSlide+xml"/>
  <Override PartName="/ppt/tags/tag42.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43.xml" ContentType="application/vnd.openxmlformats-officedocument.presentationml.tags+xml"/>
  <Override PartName="/ppt/notesSlides/notesSlide30.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31.xml" ContentType="application/vnd.openxmlformats-officedocument.presentationml.notesSlide+xml"/>
  <Override PartName="/ppt/tags/tag51.xml" ContentType="application/vnd.openxmlformats-officedocument.presentationml.tags+xml"/>
  <Override PartName="/ppt/notesSlides/notesSlide32.xml" ContentType="application/vnd.openxmlformats-officedocument.presentationml.notesSlide+xml"/>
  <Override PartName="/ppt/tags/tag52.xml" ContentType="application/vnd.openxmlformats-officedocument.presentationml.tags+xml"/>
  <Override PartName="/ppt/notesSlides/notesSlide33.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36.xml" ContentType="application/vnd.openxmlformats-officedocument.presentationml.notesSlide+xml"/>
  <Override PartName="/ppt/tags/tag60.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61.xml" ContentType="application/vnd.openxmlformats-officedocument.presentationml.tags+xml"/>
  <Override PartName="/ppt/notesSlides/notesSlide3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40.xml" ContentType="application/vnd.openxmlformats-officedocument.presentationml.notesSlide+xml"/>
  <Override PartName="/ppt/tags/tag68.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43.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44.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45.xml" ContentType="application/vnd.openxmlformats-officedocument.presentationml.notesSlide+xml"/>
  <Override PartName="/ppt/tags/tag83.xml" ContentType="application/vnd.openxmlformats-officedocument.presentationml.tags+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tags/tag84.xml" ContentType="application/vnd.openxmlformats-officedocument.presentationml.tags+xml"/>
  <Override PartName="/ppt/notesSlides/notesSlide48.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49.xml" ContentType="application/vnd.openxmlformats-officedocument.presentationml.notesSlide+xml"/>
  <Override PartName="/ppt/tags/tag108.xml" ContentType="application/vnd.openxmlformats-officedocument.presentationml.tags+xml"/>
  <Override PartName="/ppt/notesSlides/notesSlide50.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notesSlides/notesSlide51.xml" ContentType="application/vnd.openxmlformats-officedocument.presentationml.notesSlide+xml"/>
  <Override PartName="/ppt/tags/tag111.xml" ContentType="application/vnd.openxmlformats-officedocument.presentationml.tags+xml"/>
  <Override PartName="/ppt/notesSlides/notesSlide52.xml" ContentType="application/vnd.openxmlformats-officedocument.presentationml.notesSlide+xml"/>
  <Override PartName="/ppt/tags/tag112.xml" ContentType="application/vnd.openxmlformats-officedocument.presentationml.tags+xml"/>
  <Override PartName="/ppt/notesSlides/notesSlide53.xml" ContentType="application/vnd.openxmlformats-officedocument.presentationml.notesSlide+xml"/>
  <Override PartName="/ppt/tags/tag113.xml" ContentType="application/vnd.openxmlformats-officedocument.presentationml.tags+xml"/>
  <Override PartName="/ppt/notesSlides/notesSlide54.xml" ContentType="application/vnd.openxmlformats-officedocument.presentationml.notesSlide+xml"/>
  <Override PartName="/ppt/tags/tag114.xml" ContentType="application/vnd.openxmlformats-officedocument.presentationml.tags+xml"/>
  <Override PartName="/ppt/notesSlides/notesSlide55.xml" ContentType="application/vnd.openxmlformats-officedocument.presentationml.notesSlide+xml"/>
  <Override PartName="/ppt/tags/tag115.xml" ContentType="application/vnd.openxmlformats-officedocument.presentationml.tags+xml"/>
  <Override PartName="/ppt/notesSlides/notesSlide56.xml" ContentType="application/vnd.openxmlformats-officedocument.presentationml.notesSlide+xml"/>
  <Override PartName="/ppt/tags/tag116.xml" ContentType="application/vnd.openxmlformats-officedocument.presentationml.tags+xml"/>
  <Override PartName="/ppt/notesSlides/notesSlide57.xml" ContentType="application/vnd.openxmlformats-officedocument.presentationml.notesSlide+xml"/>
  <Override PartName="/ppt/tags/tag117.xml" ContentType="application/vnd.openxmlformats-officedocument.presentationml.tags+xml"/>
  <Override PartName="/ppt/notesSlides/notesSlide58.xml" ContentType="application/vnd.openxmlformats-officedocument.presentationml.notesSlide+xml"/>
  <Override PartName="/ppt/tags/tag118.xml" ContentType="application/vnd.openxmlformats-officedocument.presentationml.tags+xml"/>
  <Override PartName="/ppt/notesSlides/notesSlide59.xml" ContentType="application/vnd.openxmlformats-officedocument.presentationml.notesSlide+xml"/>
  <Override PartName="/ppt/tags/tag119.xml" ContentType="application/vnd.openxmlformats-officedocument.presentationml.tags+xml"/>
  <Override PartName="/ppt/notesSlides/notesSlide60.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61.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 id="2147483774" r:id="rId5"/>
    <p:sldMasterId id="2147483786" r:id="rId6"/>
    <p:sldMasterId id="2147483798" r:id="rId7"/>
    <p:sldMasterId id="2147483844" r:id="rId8"/>
    <p:sldMasterId id="2147483856" r:id="rId9"/>
    <p:sldMasterId id="2147483868" r:id="rId10"/>
    <p:sldMasterId id="2147483881" r:id="rId11"/>
  </p:sldMasterIdLst>
  <p:notesMasterIdLst>
    <p:notesMasterId r:id="rId224"/>
  </p:notesMasterIdLst>
  <p:handoutMasterIdLst>
    <p:handoutMasterId r:id="rId225"/>
  </p:handoutMasterIdLst>
  <p:sldIdLst>
    <p:sldId id="2326" r:id="rId12"/>
    <p:sldId id="13576" r:id="rId13"/>
    <p:sldId id="257" r:id="rId14"/>
    <p:sldId id="2147468968" r:id="rId15"/>
    <p:sldId id="2147468969" r:id="rId16"/>
    <p:sldId id="2147468970" r:id="rId17"/>
    <p:sldId id="2147468971" r:id="rId18"/>
    <p:sldId id="265" r:id="rId19"/>
    <p:sldId id="2145705989" r:id="rId20"/>
    <p:sldId id="13441" r:id="rId21"/>
    <p:sldId id="2147468983" r:id="rId22"/>
    <p:sldId id="2147468974" r:id="rId23"/>
    <p:sldId id="13720" r:id="rId24"/>
    <p:sldId id="2147468975" r:id="rId25"/>
    <p:sldId id="2147469032" r:id="rId26"/>
    <p:sldId id="2147468976" r:id="rId27"/>
    <p:sldId id="13744" r:id="rId28"/>
    <p:sldId id="2147468978" r:id="rId29"/>
    <p:sldId id="2147468979" r:id="rId30"/>
    <p:sldId id="13746" r:id="rId31"/>
    <p:sldId id="13747" r:id="rId32"/>
    <p:sldId id="13751" r:id="rId33"/>
    <p:sldId id="13750" r:id="rId34"/>
    <p:sldId id="13752" r:id="rId35"/>
    <p:sldId id="13754" r:id="rId36"/>
    <p:sldId id="13755" r:id="rId37"/>
    <p:sldId id="2147468980" r:id="rId38"/>
    <p:sldId id="13590" r:id="rId39"/>
    <p:sldId id="2145705998" r:id="rId40"/>
    <p:sldId id="2145705995" r:id="rId41"/>
    <p:sldId id="2147468973" r:id="rId42"/>
    <p:sldId id="13742" r:id="rId43"/>
    <p:sldId id="1541" r:id="rId44"/>
    <p:sldId id="2147468981" r:id="rId45"/>
    <p:sldId id="13593" r:id="rId46"/>
    <p:sldId id="1546" r:id="rId47"/>
    <p:sldId id="1523" r:id="rId48"/>
    <p:sldId id="2147468984" r:id="rId49"/>
    <p:sldId id="2147468985" r:id="rId50"/>
    <p:sldId id="13596" r:id="rId51"/>
    <p:sldId id="13597" r:id="rId52"/>
    <p:sldId id="13598" r:id="rId53"/>
    <p:sldId id="2147468827" r:id="rId54"/>
    <p:sldId id="2147468986" r:id="rId55"/>
    <p:sldId id="2147468987" r:id="rId56"/>
    <p:sldId id="2147468988" r:id="rId57"/>
    <p:sldId id="2147468989" r:id="rId58"/>
    <p:sldId id="2147468817" r:id="rId59"/>
    <p:sldId id="13793" r:id="rId60"/>
    <p:sldId id="2147469033" r:id="rId61"/>
    <p:sldId id="2147468831" r:id="rId62"/>
    <p:sldId id="2147469003" r:id="rId63"/>
    <p:sldId id="13785" r:id="rId64"/>
    <p:sldId id="2147468818" r:id="rId65"/>
    <p:sldId id="2147468836" r:id="rId66"/>
    <p:sldId id="2147468990" r:id="rId67"/>
    <p:sldId id="2147468991" r:id="rId68"/>
    <p:sldId id="2147468992" r:id="rId69"/>
    <p:sldId id="13609" r:id="rId70"/>
    <p:sldId id="2147468993" r:id="rId71"/>
    <p:sldId id="2147468994" r:id="rId72"/>
    <p:sldId id="13615" r:id="rId73"/>
    <p:sldId id="13617" r:id="rId74"/>
    <p:sldId id="13800" r:id="rId75"/>
    <p:sldId id="13619" r:id="rId76"/>
    <p:sldId id="2147468839" r:id="rId77"/>
    <p:sldId id="1576" r:id="rId78"/>
    <p:sldId id="13802" r:id="rId79"/>
    <p:sldId id="2147468995" r:id="rId80"/>
    <p:sldId id="2147468997" r:id="rId81"/>
    <p:sldId id="2147469000" r:id="rId82"/>
    <p:sldId id="2147468998" r:id="rId83"/>
    <p:sldId id="2147469001" r:id="rId84"/>
    <p:sldId id="2147469002" r:id="rId85"/>
    <p:sldId id="13629" r:id="rId86"/>
    <p:sldId id="13626" r:id="rId87"/>
    <p:sldId id="13628" r:id="rId88"/>
    <p:sldId id="2147468840" r:id="rId89"/>
    <p:sldId id="2147469004" r:id="rId90"/>
    <p:sldId id="2147468841" r:id="rId91"/>
    <p:sldId id="509" r:id="rId92"/>
    <p:sldId id="2147468865" r:id="rId93"/>
    <p:sldId id="2147468842" r:id="rId94"/>
    <p:sldId id="2147468866" r:id="rId95"/>
    <p:sldId id="13766" r:id="rId96"/>
    <p:sldId id="2147468843" r:id="rId97"/>
    <p:sldId id="2147468844" r:id="rId98"/>
    <p:sldId id="2147468825" r:id="rId99"/>
    <p:sldId id="13806" r:id="rId100"/>
    <p:sldId id="13808" r:id="rId101"/>
    <p:sldId id="2147468824" r:id="rId102"/>
    <p:sldId id="13631" r:id="rId103"/>
    <p:sldId id="2147468819" r:id="rId104"/>
    <p:sldId id="2147468820" r:id="rId105"/>
    <p:sldId id="13632" r:id="rId106"/>
    <p:sldId id="13809" r:id="rId107"/>
    <p:sldId id="13633" r:id="rId108"/>
    <p:sldId id="2147469005" r:id="rId109"/>
    <p:sldId id="2147469006" r:id="rId110"/>
    <p:sldId id="2147468847" r:id="rId111"/>
    <p:sldId id="13636" r:id="rId112"/>
    <p:sldId id="2147468821" r:id="rId113"/>
    <p:sldId id="2147469007" r:id="rId114"/>
    <p:sldId id="1338" r:id="rId115"/>
    <p:sldId id="13818" r:id="rId116"/>
    <p:sldId id="2147468856" r:id="rId117"/>
    <p:sldId id="13649" r:id="rId118"/>
    <p:sldId id="13756" r:id="rId119"/>
    <p:sldId id="13641" r:id="rId120"/>
    <p:sldId id="2337" r:id="rId121"/>
    <p:sldId id="2338" r:id="rId122"/>
    <p:sldId id="2147468838" r:id="rId123"/>
    <p:sldId id="2147469034" r:id="rId124"/>
    <p:sldId id="13645" r:id="rId125"/>
    <p:sldId id="2147468875" r:id="rId126"/>
    <p:sldId id="2147468845" r:id="rId127"/>
    <p:sldId id="13650" r:id="rId128"/>
    <p:sldId id="2147468876" r:id="rId129"/>
    <p:sldId id="13652" r:id="rId130"/>
    <p:sldId id="2147469009" r:id="rId131"/>
    <p:sldId id="13653" r:id="rId132"/>
    <p:sldId id="2147468877" r:id="rId133"/>
    <p:sldId id="13657" r:id="rId134"/>
    <p:sldId id="13655" r:id="rId135"/>
    <p:sldId id="2147469010" r:id="rId136"/>
    <p:sldId id="2147468878" r:id="rId137"/>
    <p:sldId id="1474" r:id="rId138"/>
    <p:sldId id="2147468882" r:id="rId139"/>
    <p:sldId id="2147469014" r:id="rId140"/>
    <p:sldId id="2147469013" r:id="rId141"/>
    <p:sldId id="2147469012" r:id="rId142"/>
    <p:sldId id="2147468884" r:id="rId143"/>
    <p:sldId id="2147468966" r:id="rId144"/>
    <p:sldId id="2147468885" r:id="rId145"/>
    <p:sldId id="13662" r:id="rId146"/>
    <p:sldId id="1364" r:id="rId147"/>
    <p:sldId id="2147468886" r:id="rId148"/>
    <p:sldId id="2147469016" r:id="rId149"/>
    <p:sldId id="2147469015" r:id="rId150"/>
    <p:sldId id="984" r:id="rId151"/>
    <p:sldId id="1367" r:id="rId152"/>
    <p:sldId id="1369" r:id="rId153"/>
    <p:sldId id="2147468888" r:id="rId154"/>
    <p:sldId id="13538" r:id="rId155"/>
    <p:sldId id="2147468889" r:id="rId156"/>
    <p:sldId id="13537" r:id="rId157"/>
    <p:sldId id="2147468890" r:id="rId158"/>
    <p:sldId id="2147468891" r:id="rId159"/>
    <p:sldId id="2147468892" r:id="rId160"/>
    <p:sldId id="2147468893" r:id="rId161"/>
    <p:sldId id="13536" r:id="rId162"/>
    <p:sldId id="2147468894" r:id="rId163"/>
    <p:sldId id="2147468895" r:id="rId164"/>
    <p:sldId id="2147468896" r:id="rId165"/>
    <p:sldId id="2147469018" r:id="rId166"/>
    <p:sldId id="2147468898" r:id="rId167"/>
    <p:sldId id="2147468899" r:id="rId168"/>
    <p:sldId id="13643" r:id="rId169"/>
    <p:sldId id="2147468900" r:id="rId170"/>
    <p:sldId id="2147468901" r:id="rId171"/>
    <p:sldId id="2147468902" r:id="rId172"/>
    <p:sldId id="2339" r:id="rId173"/>
    <p:sldId id="2340" r:id="rId174"/>
    <p:sldId id="2147468903" r:id="rId175"/>
    <p:sldId id="2147468904" r:id="rId176"/>
    <p:sldId id="2147468905" r:id="rId177"/>
    <p:sldId id="2147468906" r:id="rId178"/>
    <p:sldId id="2147468907" r:id="rId179"/>
    <p:sldId id="2147468915" r:id="rId180"/>
    <p:sldId id="2147469017" r:id="rId181"/>
    <p:sldId id="13762" r:id="rId182"/>
    <p:sldId id="2147468917" r:id="rId183"/>
    <p:sldId id="2147468918" r:id="rId184"/>
    <p:sldId id="2147468822" r:id="rId185"/>
    <p:sldId id="2147468920" r:id="rId186"/>
    <p:sldId id="2147469020" r:id="rId187"/>
    <p:sldId id="2147469021" r:id="rId188"/>
    <p:sldId id="2147469022" r:id="rId189"/>
    <p:sldId id="2147469023" r:id="rId190"/>
    <p:sldId id="2147469024" r:id="rId191"/>
    <p:sldId id="2147469025" r:id="rId192"/>
    <p:sldId id="2147469026" r:id="rId193"/>
    <p:sldId id="2147468926" r:id="rId194"/>
    <p:sldId id="2147468823" r:id="rId195"/>
    <p:sldId id="13748" r:id="rId196"/>
    <p:sldId id="2147468927" r:id="rId197"/>
    <p:sldId id="2147468928" r:id="rId198"/>
    <p:sldId id="1387" r:id="rId199"/>
    <p:sldId id="2147468930" r:id="rId200"/>
    <p:sldId id="1388" r:id="rId201"/>
    <p:sldId id="2147468931" r:id="rId202"/>
    <p:sldId id="2147468932" r:id="rId203"/>
    <p:sldId id="2147469027" r:id="rId204"/>
    <p:sldId id="13673" r:id="rId205"/>
    <p:sldId id="2147468933" r:id="rId206"/>
    <p:sldId id="2147468934" r:id="rId207"/>
    <p:sldId id="1395" r:id="rId208"/>
    <p:sldId id="13551" r:id="rId209"/>
    <p:sldId id="2372" r:id="rId210"/>
    <p:sldId id="13553" r:id="rId211"/>
    <p:sldId id="2147468936" r:id="rId212"/>
    <p:sldId id="13550" r:id="rId213"/>
    <p:sldId id="2147469028" r:id="rId214"/>
    <p:sldId id="2147469029" r:id="rId215"/>
    <p:sldId id="2147469030" r:id="rId216"/>
    <p:sldId id="2147469031" r:id="rId217"/>
    <p:sldId id="13683" r:id="rId218"/>
    <p:sldId id="2147468938" r:id="rId219"/>
    <p:sldId id="1495" r:id="rId220"/>
    <p:sldId id="1250" r:id="rId221"/>
    <p:sldId id="2145705821" r:id="rId222"/>
    <p:sldId id="2147468829" r:id="rId223"/>
  </p:sldIdLst>
  <p:sldSz cx="9144000" cy="5143500" type="screen16x9"/>
  <p:notesSz cx="7077075" cy="9363075"/>
  <p:embeddedFontLst>
    <p:embeddedFont>
      <p:font typeface="Dosis" pitchFamily="2" charset="77"/>
      <p:regular r:id="rId226"/>
      <p:bold r:id="rId227"/>
    </p:embeddedFont>
    <p:embeddedFont>
      <p:font typeface="Garamond" panose="02020404030301010803" pitchFamily="18" charset="0"/>
      <p:regular r:id="rId228"/>
      <p:bold r:id="rId229"/>
      <p:italic r:id="rId230"/>
      <p:boldItalic r:id="rId231"/>
    </p:embeddedFont>
    <p:embeddedFont>
      <p:font typeface="MS PGothic" panose="020B0600070205080204" pitchFamily="34" charset="-128"/>
      <p:regular r:id="rId232"/>
    </p:embeddedFont>
    <p:embeddedFont>
      <p:font typeface="Noto Sans Symbols" panose="020B0604020202020204" pitchFamily="34" charset="0"/>
      <p:regular r:id="rId233"/>
      <p:bold r:id="rId234"/>
      <p:italic r:id="rId235"/>
      <p:boldItalic r:id="rId236"/>
    </p:embeddedFont>
    <p:embeddedFont>
      <p:font typeface="Roboto" panose="02000000000000000000" pitchFamily="2" charset="0"/>
      <p:regular r:id="rId237"/>
      <p:bold r:id="rId237"/>
      <p:italic r:id="rId237"/>
      <p:boldItalic r:id="rId238"/>
    </p:embeddedFont>
    <p:embeddedFont>
      <p:font typeface="Roboto Light" panose="020F0302020204030204" pitchFamily="34" charset="0"/>
      <p:regular r:id="rId237"/>
      <p:italic r:id="rId237"/>
    </p:embeddedFont>
    <p:embeddedFont>
      <p:font typeface="Roboto Medium" panose="020F0502020204030204" pitchFamily="34" charset="0"/>
      <p:regular r:id="rId237"/>
      <p:italic r:id="rId237"/>
    </p:embeddedFont>
    <p:embeddedFont>
      <p:font typeface="Wingdings 2" pitchFamily="2" charset="2"/>
      <p:regular r:id="rId239"/>
    </p:embeddedFont>
    <p:embeddedFont>
      <p:font typeface="Wingdings 3" pitchFamily="2" charset="2"/>
      <p:regular r:id="rId240"/>
    </p:embeddedFont>
  </p:embeddedFontLst>
  <p:custDataLst>
    <p:tags r:id="rId24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2" userDrawn="1">
          <p15:clr>
            <a:srgbClr val="A4A3A4"/>
          </p15:clr>
        </p15:guide>
        <p15:guide id="2" pos="264" userDrawn="1">
          <p15:clr>
            <a:srgbClr val="A4A3A4"/>
          </p15:clr>
        </p15:guide>
        <p15:guide id="3" orient="horz" pos="732" userDrawn="1">
          <p15:clr>
            <a:srgbClr val="A4A3A4"/>
          </p15:clr>
        </p15:guide>
        <p15:guide id="4" pos="912" userDrawn="1">
          <p15:clr>
            <a:srgbClr val="A4A3A4"/>
          </p15:clr>
        </p15:guide>
      </p15:sldGuideLst>
    </p:ext>
    <p:ext uri="{2D200454-40CA-4A62-9FC3-DE9A4176ACB9}">
      <p15:notesGuideLst xmlns:p15="http://schemas.microsoft.com/office/powerpoint/2012/main">
        <p15:guide id="1" orient="horz" pos="2949" userDrawn="1">
          <p15:clr>
            <a:srgbClr val="A4A3A4"/>
          </p15:clr>
        </p15:guide>
        <p15:guide id="2" pos="2229"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467F30-06A9-4548-722C-A5F002950276}" name="Patti Phillips" initials="PP" userId="3e46ce79130b89ea" providerId="Windows Live"/>
  <p188:author id="{B7E36A38-0103-5D93-7F46-35FE5A86C4D0}" name="Molly Leone" initials="ML" userId="S::mleone@centralpubs.com::8634bd32-ef86-45be-94a8-f83f49fed78b" providerId="AD"/>
  <p188:author id="{DFDC6A8D-3951-132E-3525-CD46B0F1536A}" name="Annie Collins" initials="AC" userId="S::acollins@td.org::2fe60339-0379-4e35-b605-33298b15419c" providerId="AD"/>
  <p188:author id="{03B8FCB2-6C22-1E49-7410-0BA1C1605564}" name="Eliza Auckerman" initials="EA" userId="S::eauckerman@td.org::402643f3-a342-4a1c-b2d1-9ecd6f6c983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hawn Martell" initials="SM" lastIdx="2" clrIdx="0">
    <p:extLst>
      <p:ext uri="{19B8F6BF-5375-455C-9EA6-DF929625EA0E}">
        <p15:presenceInfo xmlns:p15="http://schemas.microsoft.com/office/powerpoint/2012/main" userId="S::smartell@td.org::787893d4-39f5-4534-985b-3c43cc30272e" providerId="AD"/>
      </p:ext>
    </p:extLst>
  </p:cmAuthor>
  <p:cmAuthor id="2" name="Morganne Klein" initials="MK" lastIdx="3" clrIdx="1">
    <p:extLst>
      <p:ext uri="{19B8F6BF-5375-455C-9EA6-DF929625EA0E}">
        <p15:presenceInfo xmlns:p15="http://schemas.microsoft.com/office/powerpoint/2012/main" userId="S::mklein@td.org::ea349d67-198f-4dcb-b8cf-4e429547d3c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0E2E"/>
    <a:srgbClr val="000000"/>
    <a:srgbClr val="E7EAEE"/>
    <a:srgbClr val="005B8E"/>
    <a:srgbClr val="FFFFFF"/>
    <a:srgbClr val="E13000"/>
    <a:srgbClr val="898989"/>
    <a:srgbClr val="820D2D"/>
    <a:srgbClr val="416C9B"/>
    <a:srgbClr val="EFEFE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79" autoAdjust="0"/>
    <p:restoredTop sz="95238" autoAdjust="0"/>
  </p:normalViewPr>
  <p:slideViewPr>
    <p:cSldViewPr snapToGrid="0" snapToObjects="1">
      <p:cViewPr varScale="1">
        <p:scale>
          <a:sx n="157" d="100"/>
          <a:sy n="157" d="100"/>
        </p:scale>
        <p:origin x="672" y="160"/>
      </p:cViewPr>
      <p:guideLst>
        <p:guide orient="horz" pos="372"/>
        <p:guide pos="264"/>
        <p:guide orient="horz" pos="732"/>
        <p:guide pos="912"/>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60643"/>
    </p:cViewPr>
  </p:sorterViewPr>
  <p:notesViewPr>
    <p:cSldViewPr snapToGrid="0" snapToObjects="1">
      <p:cViewPr varScale="1">
        <p:scale>
          <a:sx n="97" d="100"/>
          <a:sy n="97" d="100"/>
        </p:scale>
        <p:origin x="4328" y="200"/>
      </p:cViewPr>
      <p:guideLst>
        <p:guide orient="horz" pos="2949"/>
        <p:guide pos="2229"/>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6.xml"/><Relationship Id="rId21" Type="http://schemas.openxmlformats.org/officeDocument/2006/relationships/slide" Target="slides/slide10.xml"/><Relationship Id="rId42" Type="http://schemas.openxmlformats.org/officeDocument/2006/relationships/slide" Target="slides/slide31.xml"/><Relationship Id="rId63" Type="http://schemas.openxmlformats.org/officeDocument/2006/relationships/slide" Target="slides/slide52.xml"/><Relationship Id="rId84" Type="http://schemas.openxmlformats.org/officeDocument/2006/relationships/slide" Target="slides/slide73.xml"/><Relationship Id="rId138" Type="http://schemas.openxmlformats.org/officeDocument/2006/relationships/slide" Target="slides/slide127.xml"/><Relationship Id="rId159" Type="http://schemas.openxmlformats.org/officeDocument/2006/relationships/slide" Target="slides/slide148.xml"/><Relationship Id="rId170" Type="http://schemas.openxmlformats.org/officeDocument/2006/relationships/slide" Target="slides/slide159.xml"/><Relationship Id="rId191" Type="http://schemas.openxmlformats.org/officeDocument/2006/relationships/slide" Target="slides/slide180.xml"/><Relationship Id="rId205" Type="http://schemas.openxmlformats.org/officeDocument/2006/relationships/slide" Target="slides/slide194.xml"/><Relationship Id="rId226" Type="http://schemas.openxmlformats.org/officeDocument/2006/relationships/font" Target="fonts/font1.fntdata"/><Relationship Id="rId247" Type="http://schemas.microsoft.com/office/2018/10/relationships/authors" Target="authors.xml"/><Relationship Id="rId107" Type="http://schemas.openxmlformats.org/officeDocument/2006/relationships/slide" Target="slides/slide96.xml"/><Relationship Id="rId11" Type="http://schemas.openxmlformats.org/officeDocument/2006/relationships/slideMaster" Target="slideMasters/slideMaster8.xml"/><Relationship Id="rId32" Type="http://schemas.openxmlformats.org/officeDocument/2006/relationships/slide" Target="slides/slide21.xml"/><Relationship Id="rId53" Type="http://schemas.openxmlformats.org/officeDocument/2006/relationships/slide" Target="slides/slide42.xml"/><Relationship Id="rId74" Type="http://schemas.openxmlformats.org/officeDocument/2006/relationships/slide" Target="slides/slide63.xml"/><Relationship Id="rId128" Type="http://schemas.openxmlformats.org/officeDocument/2006/relationships/slide" Target="slides/slide117.xml"/><Relationship Id="rId149" Type="http://schemas.openxmlformats.org/officeDocument/2006/relationships/slide" Target="slides/slide138.xml"/><Relationship Id="rId5" Type="http://schemas.openxmlformats.org/officeDocument/2006/relationships/slideMaster" Target="slideMasters/slideMaster2.xml"/><Relationship Id="rId95" Type="http://schemas.openxmlformats.org/officeDocument/2006/relationships/slide" Target="slides/slide84.xml"/><Relationship Id="rId160" Type="http://schemas.openxmlformats.org/officeDocument/2006/relationships/slide" Target="slides/slide149.xml"/><Relationship Id="rId181" Type="http://schemas.openxmlformats.org/officeDocument/2006/relationships/slide" Target="slides/slide170.xml"/><Relationship Id="rId216" Type="http://schemas.openxmlformats.org/officeDocument/2006/relationships/slide" Target="slides/slide205.xml"/><Relationship Id="rId237" Type="http://schemas.openxmlformats.org/officeDocument/2006/relationships/font" Target="NULL"/><Relationship Id="rId22" Type="http://schemas.openxmlformats.org/officeDocument/2006/relationships/slide" Target="slides/slide11.xml"/><Relationship Id="rId43" Type="http://schemas.openxmlformats.org/officeDocument/2006/relationships/slide" Target="slides/slide32.xml"/><Relationship Id="rId64" Type="http://schemas.openxmlformats.org/officeDocument/2006/relationships/slide" Target="slides/slide53.xml"/><Relationship Id="rId118" Type="http://schemas.openxmlformats.org/officeDocument/2006/relationships/slide" Target="slides/slide107.xml"/><Relationship Id="rId139" Type="http://schemas.openxmlformats.org/officeDocument/2006/relationships/slide" Target="slides/slide128.xml"/><Relationship Id="rId85" Type="http://schemas.openxmlformats.org/officeDocument/2006/relationships/slide" Target="slides/slide74.xml"/><Relationship Id="rId150" Type="http://schemas.openxmlformats.org/officeDocument/2006/relationships/slide" Target="slides/slide139.xml"/><Relationship Id="rId171" Type="http://schemas.openxmlformats.org/officeDocument/2006/relationships/slide" Target="slides/slide160.xml"/><Relationship Id="rId192" Type="http://schemas.openxmlformats.org/officeDocument/2006/relationships/slide" Target="slides/slide181.xml"/><Relationship Id="rId206" Type="http://schemas.openxmlformats.org/officeDocument/2006/relationships/slide" Target="slides/slide195.xml"/><Relationship Id="rId227" Type="http://schemas.openxmlformats.org/officeDocument/2006/relationships/font" Target="fonts/font2.fntdata"/><Relationship Id="rId12" Type="http://schemas.openxmlformats.org/officeDocument/2006/relationships/slide" Target="slides/slide1.xml"/><Relationship Id="rId33" Type="http://schemas.openxmlformats.org/officeDocument/2006/relationships/slide" Target="slides/slide22.xml"/><Relationship Id="rId108" Type="http://schemas.openxmlformats.org/officeDocument/2006/relationships/slide" Target="slides/slide97.xml"/><Relationship Id="rId129" Type="http://schemas.openxmlformats.org/officeDocument/2006/relationships/slide" Target="slides/slide118.xml"/><Relationship Id="rId54" Type="http://schemas.openxmlformats.org/officeDocument/2006/relationships/slide" Target="slides/slide43.xml"/><Relationship Id="rId75" Type="http://schemas.openxmlformats.org/officeDocument/2006/relationships/slide" Target="slides/slide64.xml"/><Relationship Id="rId96" Type="http://schemas.openxmlformats.org/officeDocument/2006/relationships/slide" Target="slides/slide85.xml"/><Relationship Id="rId140" Type="http://schemas.openxmlformats.org/officeDocument/2006/relationships/slide" Target="slides/slide129.xml"/><Relationship Id="rId161" Type="http://schemas.openxmlformats.org/officeDocument/2006/relationships/slide" Target="slides/slide150.xml"/><Relationship Id="rId182" Type="http://schemas.openxmlformats.org/officeDocument/2006/relationships/slide" Target="slides/slide171.xml"/><Relationship Id="rId217" Type="http://schemas.openxmlformats.org/officeDocument/2006/relationships/slide" Target="slides/slide206.xml"/><Relationship Id="rId6" Type="http://schemas.openxmlformats.org/officeDocument/2006/relationships/slideMaster" Target="slideMasters/slideMaster3.xml"/><Relationship Id="rId238" Type="http://schemas.openxmlformats.org/officeDocument/2006/relationships/font" Target="fonts/font12.fntdata"/><Relationship Id="rId23" Type="http://schemas.openxmlformats.org/officeDocument/2006/relationships/slide" Target="slides/slide12.xml"/><Relationship Id="rId119" Type="http://schemas.openxmlformats.org/officeDocument/2006/relationships/slide" Target="slides/slide108.xml"/><Relationship Id="rId44" Type="http://schemas.openxmlformats.org/officeDocument/2006/relationships/slide" Target="slides/slide33.xml"/><Relationship Id="rId65" Type="http://schemas.openxmlformats.org/officeDocument/2006/relationships/slide" Target="slides/slide54.xml"/><Relationship Id="rId86" Type="http://schemas.openxmlformats.org/officeDocument/2006/relationships/slide" Target="slides/slide75.xml"/><Relationship Id="rId130" Type="http://schemas.openxmlformats.org/officeDocument/2006/relationships/slide" Target="slides/slide119.xml"/><Relationship Id="rId151" Type="http://schemas.openxmlformats.org/officeDocument/2006/relationships/slide" Target="slides/slide140.xml"/><Relationship Id="rId172" Type="http://schemas.openxmlformats.org/officeDocument/2006/relationships/slide" Target="slides/slide161.xml"/><Relationship Id="rId193" Type="http://schemas.openxmlformats.org/officeDocument/2006/relationships/slide" Target="slides/slide182.xml"/><Relationship Id="rId207" Type="http://schemas.openxmlformats.org/officeDocument/2006/relationships/slide" Target="slides/slide196.xml"/><Relationship Id="rId228" Type="http://schemas.openxmlformats.org/officeDocument/2006/relationships/font" Target="fonts/font3.fntdata"/><Relationship Id="rId13" Type="http://schemas.openxmlformats.org/officeDocument/2006/relationships/slide" Target="slides/slide2.xml"/><Relationship Id="rId109" Type="http://schemas.openxmlformats.org/officeDocument/2006/relationships/slide" Target="slides/slide98.xml"/><Relationship Id="rId34" Type="http://schemas.openxmlformats.org/officeDocument/2006/relationships/slide" Target="slides/slide23.xml"/><Relationship Id="rId55" Type="http://schemas.openxmlformats.org/officeDocument/2006/relationships/slide" Target="slides/slide44.xml"/><Relationship Id="rId76" Type="http://schemas.openxmlformats.org/officeDocument/2006/relationships/slide" Target="slides/slide65.xml"/><Relationship Id="rId97" Type="http://schemas.openxmlformats.org/officeDocument/2006/relationships/slide" Target="slides/slide86.xml"/><Relationship Id="rId120" Type="http://schemas.openxmlformats.org/officeDocument/2006/relationships/slide" Target="slides/slide109.xml"/><Relationship Id="rId141" Type="http://schemas.openxmlformats.org/officeDocument/2006/relationships/slide" Target="slides/slide130.xml"/><Relationship Id="rId7" Type="http://schemas.openxmlformats.org/officeDocument/2006/relationships/slideMaster" Target="slideMasters/slideMaster4.xml"/><Relationship Id="rId162" Type="http://schemas.openxmlformats.org/officeDocument/2006/relationships/slide" Target="slides/slide151.xml"/><Relationship Id="rId183" Type="http://schemas.openxmlformats.org/officeDocument/2006/relationships/slide" Target="slides/slide172.xml"/><Relationship Id="rId218" Type="http://schemas.openxmlformats.org/officeDocument/2006/relationships/slide" Target="slides/slide207.xml"/><Relationship Id="rId239" Type="http://schemas.openxmlformats.org/officeDocument/2006/relationships/font" Target="fonts/font13.fntdata"/><Relationship Id="rId24" Type="http://schemas.openxmlformats.org/officeDocument/2006/relationships/slide" Target="slides/slide13.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slide" Target="slides/slide76.xml"/><Relationship Id="rId110" Type="http://schemas.openxmlformats.org/officeDocument/2006/relationships/slide" Target="slides/slide99.xml"/><Relationship Id="rId131" Type="http://schemas.openxmlformats.org/officeDocument/2006/relationships/slide" Target="slides/slide120.xml"/><Relationship Id="rId152" Type="http://schemas.openxmlformats.org/officeDocument/2006/relationships/slide" Target="slides/slide141.xml"/><Relationship Id="rId173" Type="http://schemas.openxmlformats.org/officeDocument/2006/relationships/slide" Target="slides/slide162.xml"/><Relationship Id="rId194" Type="http://schemas.openxmlformats.org/officeDocument/2006/relationships/slide" Target="slides/slide183.xml"/><Relationship Id="rId208" Type="http://schemas.openxmlformats.org/officeDocument/2006/relationships/slide" Target="slides/slide197.xml"/><Relationship Id="rId229" Type="http://schemas.openxmlformats.org/officeDocument/2006/relationships/font" Target="fonts/font4.fntdata"/><Relationship Id="rId240" Type="http://schemas.openxmlformats.org/officeDocument/2006/relationships/font" Target="fonts/font14.fntdata"/><Relationship Id="rId14" Type="http://schemas.openxmlformats.org/officeDocument/2006/relationships/slide" Target="slides/slide3.xml"/><Relationship Id="rId35" Type="http://schemas.openxmlformats.org/officeDocument/2006/relationships/slide" Target="slides/slide24.xml"/><Relationship Id="rId56" Type="http://schemas.openxmlformats.org/officeDocument/2006/relationships/slide" Target="slides/slide45.xml"/><Relationship Id="rId77" Type="http://schemas.openxmlformats.org/officeDocument/2006/relationships/slide" Target="slides/slide66.xml"/><Relationship Id="rId100" Type="http://schemas.openxmlformats.org/officeDocument/2006/relationships/slide" Target="slides/slide89.xml"/><Relationship Id="rId8" Type="http://schemas.openxmlformats.org/officeDocument/2006/relationships/slideMaster" Target="slideMasters/slideMaster5.xml"/><Relationship Id="rId98" Type="http://schemas.openxmlformats.org/officeDocument/2006/relationships/slide" Target="slides/slide87.xml"/><Relationship Id="rId121" Type="http://schemas.openxmlformats.org/officeDocument/2006/relationships/slide" Target="slides/slide110.xml"/><Relationship Id="rId142" Type="http://schemas.openxmlformats.org/officeDocument/2006/relationships/slide" Target="slides/slide131.xml"/><Relationship Id="rId163" Type="http://schemas.openxmlformats.org/officeDocument/2006/relationships/slide" Target="slides/slide152.xml"/><Relationship Id="rId184" Type="http://schemas.openxmlformats.org/officeDocument/2006/relationships/slide" Target="slides/slide173.xml"/><Relationship Id="rId219" Type="http://schemas.openxmlformats.org/officeDocument/2006/relationships/slide" Target="slides/slide208.xml"/><Relationship Id="rId230" Type="http://schemas.openxmlformats.org/officeDocument/2006/relationships/font" Target="fonts/font5.fntdata"/><Relationship Id="rId25" Type="http://schemas.openxmlformats.org/officeDocument/2006/relationships/slide" Target="slides/slide14.xml"/><Relationship Id="rId46" Type="http://schemas.openxmlformats.org/officeDocument/2006/relationships/slide" Target="slides/slide35.xml"/><Relationship Id="rId67" Type="http://schemas.openxmlformats.org/officeDocument/2006/relationships/slide" Target="slides/slide56.xml"/><Relationship Id="rId88" Type="http://schemas.openxmlformats.org/officeDocument/2006/relationships/slide" Target="slides/slide77.xml"/><Relationship Id="rId111" Type="http://schemas.openxmlformats.org/officeDocument/2006/relationships/slide" Target="slides/slide100.xml"/><Relationship Id="rId132" Type="http://schemas.openxmlformats.org/officeDocument/2006/relationships/slide" Target="slides/slide121.xml"/><Relationship Id="rId153" Type="http://schemas.openxmlformats.org/officeDocument/2006/relationships/slide" Target="slides/slide142.xml"/><Relationship Id="rId174" Type="http://schemas.openxmlformats.org/officeDocument/2006/relationships/slide" Target="slides/slide163.xml"/><Relationship Id="rId195" Type="http://schemas.openxmlformats.org/officeDocument/2006/relationships/slide" Target="slides/slide184.xml"/><Relationship Id="rId209" Type="http://schemas.openxmlformats.org/officeDocument/2006/relationships/slide" Target="slides/slide198.xml"/><Relationship Id="rId220" Type="http://schemas.openxmlformats.org/officeDocument/2006/relationships/slide" Target="slides/slide209.xml"/><Relationship Id="rId241" Type="http://schemas.openxmlformats.org/officeDocument/2006/relationships/tags" Target="tags/tag1.xml"/><Relationship Id="rId15" Type="http://schemas.openxmlformats.org/officeDocument/2006/relationships/slide" Target="slides/slide4.xml"/><Relationship Id="rId36" Type="http://schemas.openxmlformats.org/officeDocument/2006/relationships/slide" Target="slides/slide25.xml"/><Relationship Id="rId57" Type="http://schemas.openxmlformats.org/officeDocument/2006/relationships/slide" Target="slides/slide46.xml"/><Relationship Id="rId10" Type="http://schemas.openxmlformats.org/officeDocument/2006/relationships/slideMaster" Target="slideMasters/slideMaster7.xml"/><Relationship Id="rId31" Type="http://schemas.openxmlformats.org/officeDocument/2006/relationships/slide" Target="slides/slide20.xml"/><Relationship Id="rId52" Type="http://schemas.openxmlformats.org/officeDocument/2006/relationships/slide" Target="slides/slide41.xml"/><Relationship Id="rId73" Type="http://schemas.openxmlformats.org/officeDocument/2006/relationships/slide" Target="slides/slide62.xml"/><Relationship Id="rId78" Type="http://schemas.openxmlformats.org/officeDocument/2006/relationships/slide" Target="slides/slide67.xml"/><Relationship Id="rId94" Type="http://schemas.openxmlformats.org/officeDocument/2006/relationships/slide" Target="slides/slide83.xml"/><Relationship Id="rId99" Type="http://schemas.openxmlformats.org/officeDocument/2006/relationships/slide" Target="slides/slide88.xml"/><Relationship Id="rId101" Type="http://schemas.openxmlformats.org/officeDocument/2006/relationships/slide" Target="slides/slide90.xml"/><Relationship Id="rId122" Type="http://schemas.openxmlformats.org/officeDocument/2006/relationships/slide" Target="slides/slide111.xml"/><Relationship Id="rId143" Type="http://schemas.openxmlformats.org/officeDocument/2006/relationships/slide" Target="slides/slide132.xml"/><Relationship Id="rId148" Type="http://schemas.openxmlformats.org/officeDocument/2006/relationships/slide" Target="slides/slide137.xml"/><Relationship Id="rId164" Type="http://schemas.openxmlformats.org/officeDocument/2006/relationships/slide" Target="slides/slide153.xml"/><Relationship Id="rId169" Type="http://schemas.openxmlformats.org/officeDocument/2006/relationships/slide" Target="slides/slide158.xml"/><Relationship Id="rId185" Type="http://schemas.openxmlformats.org/officeDocument/2006/relationships/slide" Target="slides/slide174.xml"/><Relationship Id="rId4" Type="http://schemas.openxmlformats.org/officeDocument/2006/relationships/slideMaster" Target="slideMasters/slideMaster1.xml"/><Relationship Id="rId9" Type="http://schemas.openxmlformats.org/officeDocument/2006/relationships/slideMaster" Target="slideMasters/slideMaster6.xml"/><Relationship Id="rId180" Type="http://schemas.openxmlformats.org/officeDocument/2006/relationships/slide" Target="slides/slide169.xml"/><Relationship Id="rId210" Type="http://schemas.openxmlformats.org/officeDocument/2006/relationships/slide" Target="slides/slide199.xml"/><Relationship Id="rId215" Type="http://schemas.openxmlformats.org/officeDocument/2006/relationships/slide" Target="slides/slide204.xml"/><Relationship Id="rId236" Type="http://schemas.openxmlformats.org/officeDocument/2006/relationships/font" Target="fonts/font11.fntdata"/><Relationship Id="rId26" Type="http://schemas.openxmlformats.org/officeDocument/2006/relationships/slide" Target="slides/slide15.xml"/><Relationship Id="rId231" Type="http://schemas.openxmlformats.org/officeDocument/2006/relationships/font" Target="fonts/font6.fntdata"/><Relationship Id="rId47" Type="http://schemas.openxmlformats.org/officeDocument/2006/relationships/slide" Target="slides/slide36.xml"/><Relationship Id="rId68" Type="http://schemas.openxmlformats.org/officeDocument/2006/relationships/slide" Target="slides/slide57.xml"/><Relationship Id="rId89" Type="http://schemas.openxmlformats.org/officeDocument/2006/relationships/slide" Target="slides/slide78.xml"/><Relationship Id="rId112" Type="http://schemas.openxmlformats.org/officeDocument/2006/relationships/slide" Target="slides/slide101.xml"/><Relationship Id="rId133" Type="http://schemas.openxmlformats.org/officeDocument/2006/relationships/slide" Target="slides/slide122.xml"/><Relationship Id="rId154" Type="http://schemas.openxmlformats.org/officeDocument/2006/relationships/slide" Target="slides/slide143.xml"/><Relationship Id="rId175" Type="http://schemas.openxmlformats.org/officeDocument/2006/relationships/slide" Target="slides/slide164.xml"/><Relationship Id="rId196" Type="http://schemas.openxmlformats.org/officeDocument/2006/relationships/slide" Target="slides/slide185.xml"/><Relationship Id="rId200" Type="http://schemas.openxmlformats.org/officeDocument/2006/relationships/slide" Target="slides/slide189.xml"/><Relationship Id="rId16" Type="http://schemas.openxmlformats.org/officeDocument/2006/relationships/slide" Target="slides/slide5.xml"/><Relationship Id="rId221" Type="http://schemas.openxmlformats.org/officeDocument/2006/relationships/slide" Target="slides/slide210.xml"/><Relationship Id="rId242" Type="http://schemas.openxmlformats.org/officeDocument/2006/relationships/commentAuthors" Target="commentAuthors.xml"/><Relationship Id="rId37" Type="http://schemas.openxmlformats.org/officeDocument/2006/relationships/slide" Target="slides/slide26.xml"/><Relationship Id="rId58" Type="http://schemas.openxmlformats.org/officeDocument/2006/relationships/slide" Target="slides/slide47.xml"/><Relationship Id="rId79" Type="http://schemas.openxmlformats.org/officeDocument/2006/relationships/slide" Target="slides/slide68.xml"/><Relationship Id="rId102" Type="http://schemas.openxmlformats.org/officeDocument/2006/relationships/slide" Target="slides/slide91.xml"/><Relationship Id="rId123" Type="http://schemas.openxmlformats.org/officeDocument/2006/relationships/slide" Target="slides/slide112.xml"/><Relationship Id="rId144" Type="http://schemas.openxmlformats.org/officeDocument/2006/relationships/slide" Target="slides/slide133.xml"/><Relationship Id="rId90" Type="http://schemas.openxmlformats.org/officeDocument/2006/relationships/slide" Target="slides/slide79.xml"/><Relationship Id="rId165" Type="http://schemas.openxmlformats.org/officeDocument/2006/relationships/slide" Target="slides/slide154.xml"/><Relationship Id="rId186" Type="http://schemas.openxmlformats.org/officeDocument/2006/relationships/slide" Target="slides/slide175.xml"/><Relationship Id="rId211" Type="http://schemas.openxmlformats.org/officeDocument/2006/relationships/slide" Target="slides/slide200.xml"/><Relationship Id="rId232" Type="http://schemas.openxmlformats.org/officeDocument/2006/relationships/font" Target="fonts/font7.fntdata"/><Relationship Id="rId27" Type="http://schemas.openxmlformats.org/officeDocument/2006/relationships/slide" Target="slides/slide16.xml"/><Relationship Id="rId48" Type="http://schemas.openxmlformats.org/officeDocument/2006/relationships/slide" Target="slides/slide37.xml"/><Relationship Id="rId69" Type="http://schemas.openxmlformats.org/officeDocument/2006/relationships/slide" Target="slides/slide58.xml"/><Relationship Id="rId113" Type="http://schemas.openxmlformats.org/officeDocument/2006/relationships/slide" Target="slides/slide102.xml"/><Relationship Id="rId134" Type="http://schemas.openxmlformats.org/officeDocument/2006/relationships/slide" Target="slides/slide123.xml"/><Relationship Id="rId80" Type="http://schemas.openxmlformats.org/officeDocument/2006/relationships/slide" Target="slides/slide69.xml"/><Relationship Id="rId155" Type="http://schemas.openxmlformats.org/officeDocument/2006/relationships/slide" Target="slides/slide144.xml"/><Relationship Id="rId176" Type="http://schemas.openxmlformats.org/officeDocument/2006/relationships/slide" Target="slides/slide165.xml"/><Relationship Id="rId197" Type="http://schemas.openxmlformats.org/officeDocument/2006/relationships/slide" Target="slides/slide186.xml"/><Relationship Id="rId201" Type="http://schemas.openxmlformats.org/officeDocument/2006/relationships/slide" Target="slides/slide190.xml"/><Relationship Id="rId222" Type="http://schemas.openxmlformats.org/officeDocument/2006/relationships/slide" Target="slides/slide211.xml"/><Relationship Id="rId243" Type="http://schemas.openxmlformats.org/officeDocument/2006/relationships/presProps" Target="presProps.xml"/><Relationship Id="rId17" Type="http://schemas.openxmlformats.org/officeDocument/2006/relationships/slide" Target="slides/slide6.xml"/><Relationship Id="rId38" Type="http://schemas.openxmlformats.org/officeDocument/2006/relationships/slide" Target="slides/slide27.xml"/><Relationship Id="rId59" Type="http://schemas.openxmlformats.org/officeDocument/2006/relationships/slide" Target="slides/slide48.xml"/><Relationship Id="rId103" Type="http://schemas.openxmlformats.org/officeDocument/2006/relationships/slide" Target="slides/slide92.xml"/><Relationship Id="rId124" Type="http://schemas.openxmlformats.org/officeDocument/2006/relationships/slide" Target="slides/slide113.xml"/><Relationship Id="rId70" Type="http://schemas.openxmlformats.org/officeDocument/2006/relationships/slide" Target="slides/slide59.xml"/><Relationship Id="rId91" Type="http://schemas.openxmlformats.org/officeDocument/2006/relationships/slide" Target="slides/slide80.xml"/><Relationship Id="rId145" Type="http://schemas.openxmlformats.org/officeDocument/2006/relationships/slide" Target="slides/slide134.xml"/><Relationship Id="rId166" Type="http://schemas.openxmlformats.org/officeDocument/2006/relationships/slide" Target="slides/slide155.xml"/><Relationship Id="rId187" Type="http://schemas.openxmlformats.org/officeDocument/2006/relationships/slide" Target="slides/slide176.xml"/><Relationship Id="rId1" Type="http://schemas.openxmlformats.org/officeDocument/2006/relationships/customXml" Target="../customXml/item1.xml"/><Relationship Id="rId212" Type="http://schemas.openxmlformats.org/officeDocument/2006/relationships/slide" Target="slides/slide201.xml"/><Relationship Id="rId233" Type="http://schemas.openxmlformats.org/officeDocument/2006/relationships/font" Target="fonts/font8.fntdata"/><Relationship Id="rId28" Type="http://schemas.openxmlformats.org/officeDocument/2006/relationships/slide" Target="slides/slide17.xml"/><Relationship Id="rId49" Type="http://schemas.openxmlformats.org/officeDocument/2006/relationships/slide" Target="slides/slide38.xml"/><Relationship Id="rId114" Type="http://schemas.openxmlformats.org/officeDocument/2006/relationships/slide" Target="slides/slide103.xml"/><Relationship Id="rId60" Type="http://schemas.openxmlformats.org/officeDocument/2006/relationships/slide" Target="slides/slide49.xml"/><Relationship Id="rId81" Type="http://schemas.openxmlformats.org/officeDocument/2006/relationships/slide" Target="slides/slide70.xml"/><Relationship Id="rId135" Type="http://schemas.openxmlformats.org/officeDocument/2006/relationships/slide" Target="slides/slide124.xml"/><Relationship Id="rId156" Type="http://schemas.openxmlformats.org/officeDocument/2006/relationships/slide" Target="slides/slide145.xml"/><Relationship Id="rId177" Type="http://schemas.openxmlformats.org/officeDocument/2006/relationships/slide" Target="slides/slide166.xml"/><Relationship Id="rId198" Type="http://schemas.openxmlformats.org/officeDocument/2006/relationships/slide" Target="slides/slide187.xml"/><Relationship Id="rId202" Type="http://schemas.openxmlformats.org/officeDocument/2006/relationships/slide" Target="slides/slide191.xml"/><Relationship Id="rId223" Type="http://schemas.openxmlformats.org/officeDocument/2006/relationships/slide" Target="slides/slide212.xml"/><Relationship Id="rId244" Type="http://schemas.openxmlformats.org/officeDocument/2006/relationships/viewProps" Target="viewProps.xml"/><Relationship Id="rId18" Type="http://schemas.openxmlformats.org/officeDocument/2006/relationships/slide" Target="slides/slide7.xml"/><Relationship Id="rId39" Type="http://schemas.openxmlformats.org/officeDocument/2006/relationships/slide" Target="slides/slide28.xml"/><Relationship Id="rId50" Type="http://schemas.openxmlformats.org/officeDocument/2006/relationships/slide" Target="slides/slide39.xml"/><Relationship Id="rId104" Type="http://schemas.openxmlformats.org/officeDocument/2006/relationships/slide" Target="slides/slide93.xml"/><Relationship Id="rId125" Type="http://schemas.openxmlformats.org/officeDocument/2006/relationships/slide" Target="slides/slide114.xml"/><Relationship Id="rId146" Type="http://schemas.openxmlformats.org/officeDocument/2006/relationships/slide" Target="slides/slide135.xml"/><Relationship Id="rId167" Type="http://schemas.openxmlformats.org/officeDocument/2006/relationships/slide" Target="slides/slide156.xml"/><Relationship Id="rId188" Type="http://schemas.openxmlformats.org/officeDocument/2006/relationships/slide" Target="slides/slide177.xml"/><Relationship Id="rId71" Type="http://schemas.openxmlformats.org/officeDocument/2006/relationships/slide" Target="slides/slide60.xml"/><Relationship Id="rId92" Type="http://schemas.openxmlformats.org/officeDocument/2006/relationships/slide" Target="slides/slide81.xml"/><Relationship Id="rId213" Type="http://schemas.openxmlformats.org/officeDocument/2006/relationships/slide" Target="slides/slide202.xml"/><Relationship Id="rId234" Type="http://schemas.openxmlformats.org/officeDocument/2006/relationships/font" Target="fonts/font9.fntdata"/><Relationship Id="rId2" Type="http://schemas.openxmlformats.org/officeDocument/2006/relationships/customXml" Target="../customXml/item2.xml"/><Relationship Id="rId29" Type="http://schemas.openxmlformats.org/officeDocument/2006/relationships/slide" Target="slides/slide18.xml"/><Relationship Id="rId40" Type="http://schemas.openxmlformats.org/officeDocument/2006/relationships/slide" Target="slides/slide29.xml"/><Relationship Id="rId115" Type="http://schemas.openxmlformats.org/officeDocument/2006/relationships/slide" Target="slides/slide104.xml"/><Relationship Id="rId136" Type="http://schemas.openxmlformats.org/officeDocument/2006/relationships/slide" Target="slides/slide125.xml"/><Relationship Id="rId157" Type="http://schemas.openxmlformats.org/officeDocument/2006/relationships/slide" Target="slides/slide146.xml"/><Relationship Id="rId178" Type="http://schemas.openxmlformats.org/officeDocument/2006/relationships/slide" Target="slides/slide167.xml"/><Relationship Id="rId61" Type="http://schemas.openxmlformats.org/officeDocument/2006/relationships/slide" Target="slides/slide50.xml"/><Relationship Id="rId82" Type="http://schemas.openxmlformats.org/officeDocument/2006/relationships/slide" Target="slides/slide71.xml"/><Relationship Id="rId199" Type="http://schemas.openxmlformats.org/officeDocument/2006/relationships/slide" Target="slides/slide188.xml"/><Relationship Id="rId203" Type="http://schemas.openxmlformats.org/officeDocument/2006/relationships/slide" Target="slides/slide192.xml"/><Relationship Id="rId19" Type="http://schemas.openxmlformats.org/officeDocument/2006/relationships/slide" Target="slides/slide8.xml"/><Relationship Id="rId224" Type="http://schemas.openxmlformats.org/officeDocument/2006/relationships/notesMaster" Target="notesMasters/notesMaster1.xml"/><Relationship Id="rId245" Type="http://schemas.openxmlformats.org/officeDocument/2006/relationships/theme" Target="theme/theme1.xml"/><Relationship Id="rId30" Type="http://schemas.openxmlformats.org/officeDocument/2006/relationships/slide" Target="slides/slide19.xml"/><Relationship Id="rId105" Type="http://schemas.openxmlformats.org/officeDocument/2006/relationships/slide" Target="slides/slide94.xml"/><Relationship Id="rId126" Type="http://schemas.openxmlformats.org/officeDocument/2006/relationships/slide" Target="slides/slide115.xml"/><Relationship Id="rId147" Type="http://schemas.openxmlformats.org/officeDocument/2006/relationships/slide" Target="slides/slide136.xml"/><Relationship Id="rId168" Type="http://schemas.openxmlformats.org/officeDocument/2006/relationships/slide" Target="slides/slide157.xml"/><Relationship Id="rId51" Type="http://schemas.openxmlformats.org/officeDocument/2006/relationships/slide" Target="slides/slide40.xml"/><Relationship Id="rId72" Type="http://schemas.openxmlformats.org/officeDocument/2006/relationships/slide" Target="slides/slide61.xml"/><Relationship Id="rId93" Type="http://schemas.openxmlformats.org/officeDocument/2006/relationships/slide" Target="slides/slide82.xml"/><Relationship Id="rId189" Type="http://schemas.openxmlformats.org/officeDocument/2006/relationships/slide" Target="slides/slide178.xml"/><Relationship Id="rId3" Type="http://schemas.openxmlformats.org/officeDocument/2006/relationships/customXml" Target="../customXml/item3.xml"/><Relationship Id="rId214" Type="http://schemas.openxmlformats.org/officeDocument/2006/relationships/slide" Target="slides/slide203.xml"/><Relationship Id="rId235" Type="http://schemas.openxmlformats.org/officeDocument/2006/relationships/font" Target="fonts/font10.fntdata"/><Relationship Id="rId116" Type="http://schemas.openxmlformats.org/officeDocument/2006/relationships/slide" Target="slides/slide105.xml"/><Relationship Id="rId137" Type="http://schemas.openxmlformats.org/officeDocument/2006/relationships/slide" Target="slides/slide126.xml"/><Relationship Id="rId158" Type="http://schemas.openxmlformats.org/officeDocument/2006/relationships/slide" Target="slides/slide147.xml"/><Relationship Id="rId20" Type="http://schemas.openxmlformats.org/officeDocument/2006/relationships/slide" Target="slides/slide9.xml"/><Relationship Id="rId41" Type="http://schemas.openxmlformats.org/officeDocument/2006/relationships/slide" Target="slides/slide30.xml"/><Relationship Id="rId62" Type="http://schemas.openxmlformats.org/officeDocument/2006/relationships/slide" Target="slides/slide51.xml"/><Relationship Id="rId83" Type="http://schemas.openxmlformats.org/officeDocument/2006/relationships/slide" Target="slides/slide72.xml"/><Relationship Id="rId179" Type="http://schemas.openxmlformats.org/officeDocument/2006/relationships/slide" Target="slides/slide168.xml"/><Relationship Id="rId190" Type="http://schemas.openxmlformats.org/officeDocument/2006/relationships/slide" Target="slides/slide179.xml"/><Relationship Id="rId204" Type="http://schemas.openxmlformats.org/officeDocument/2006/relationships/slide" Target="slides/slide193.xml"/><Relationship Id="rId225" Type="http://schemas.openxmlformats.org/officeDocument/2006/relationships/handoutMaster" Target="handoutMasters/handoutMaster1.xml"/><Relationship Id="rId246" Type="http://schemas.openxmlformats.org/officeDocument/2006/relationships/tableStyles" Target="tableStyles.xml"/><Relationship Id="rId106" Type="http://schemas.openxmlformats.org/officeDocument/2006/relationships/slide" Target="slides/slide95.xml"/><Relationship Id="rId127" Type="http://schemas.openxmlformats.org/officeDocument/2006/relationships/slide" Target="slides/slide11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When collecting data for Level 4 Impact and Level 5 ROI studies, what percentage of the time do you use the following data collection methods?</c:v>
                </c:pt>
              </c:strCache>
            </c:strRef>
          </c:tx>
          <c:spPr>
            <a:solidFill>
              <a:srgbClr val="820E2E"/>
            </a:solidFill>
            <a:ln>
              <a:solidFill>
                <a:srgbClr val="820E2E"/>
              </a:solid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50000"/>
                      </a:schemeClr>
                    </a:solidFill>
                    <a:latin typeface="Roboto" panose="02000000000000000000" pitchFamily="2" charset="0"/>
                    <a:ea typeface="Roboto" panose="02000000000000000000" pitchFamily="2" charset="0"/>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Focus Groups</c:v>
                </c:pt>
                <c:pt idx="1">
                  <c:v>Interviews</c:v>
                </c:pt>
                <c:pt idx="2">
                  <c:v>Tests</c:v>
                </c:pt>
                <c:pt idx="3">
                  <c:v>Observation</c:v>
                </c:pt>
                <c:pt idx="4">
                  <c:v>Action Plans/Performance Contracts</c:v>
                </c:pt>
                <c:pt idx="5">
                  <c:v>Performance Records/Databases</c:v>
                </c:pt>
                <c:pt idx="6">
                  <c:v>Surveys/Questionnaires</c:v>
                </c:pt>
              </c:strCache>
            </c:strRef>
          </c:cat>
          <c:val>
            <c:numRef>
              <c:f>Sheet1!$B$2:$B$8</c:f>
              <c:numCache>
                <c:formatCode>0%</c:formatCode>
                <c:ptCount val="7"/>
                <c:pt idx="0">
                  <c:v>0.27</c:v>
                </c:pt>
                <c:pt idx="1">
                  <c:v>0.35</c:v>
                </c:pt>
                <c:pt idx="2">
                  <c:v>0.36</c:v>
                </c:pt>
                <c:pt idx="3">
                  <c:v>0.39</c:v>
                </c:pt>
                <c:pt idx="4">
                  <c:v>0.43</c:v>
                </c:pt>
                <c:pt idx="5">
                  <c:v>0.51</c:v>
                </c:pt>
                <c:pt idx="6">
                  <c:v>0.71</c:v>
                </c:pt>
              </c:numCache>
            </c:numRef>
          </c:val>
          <c:extLst>
            <c:ext xmlns:c16="http://schemas.microsoft.com/office/drawing/2014/chart" uri="{C3380CC4-5D6E-409C-BE32-E72D297353CC}">
              <c16:uniqueId val="{00000000-8C09-41CE-B701-780338E18602}"/>
            </c:ext>
          </c:extLst>
        </c:ser>
        <c:dLbls>
          <c:dLblPos val="outEnd"/>
          <c:showLegendKey val="0"/>
          <c:showVal val="1"/>
          <c:showCatName val="0"/>
          <c:showSerName val="0"/>
          <c:showPercent val="0"/>
          <c:showBubbleSize val="0"/>
        </c:dLbls>
        <c:gapWidth val="182"/>
        <c:axId val="40909551"/>
        <c:axId val="40911183"/>
      </c:barChart>
      <c:catAx>
        <c:axId val="4090955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Roboto" panose="02000000000000000000" pitchFamily="2" charset="0"/>
                <a:ea typeface="Roboto" panose="02000000000000000000" pitchFamily="2" charset="0"/>
                <a:cs typeface="+mn-cs"/>
              </a:defRPr>
            </a:pPr>
            <a:endParaRPr lang="en-US"/>
          </a:p>
        </c:txPr>
        <c:crossAx val="40911183"/>
        <c:crosses val="autoZero"/>
        <c:auto val="1"/>
        <c:lblAlgn val="ctr"/>
        <c:lblOffset val="100"/>
        <c:noMultiLvlLbl val="0"/>
      </c:catAx>
      <c:valAx>
        <c:axId val="4091118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schemeClr>
                </a:solidFill>
                <a:latin typeface="Roboto" panose="02000000000000000000" pitchFamily="2" charset="0"/>
                <a:ea typeface="Roboto" panose="02000000000000000000" pitchFamily="2" charset="0"/>
                <a:cs typeface="+mn-cs"/>
              </a:defRPr>
            </a:pPr>
            <a:endParaRPr lang="en-US"/>
          </a:p>
        </c:txPr>
        <c:crossAx val="40909551"/>
        <c:crosses val="autoZero"/>
        <c:crossBetween val="between"/>
      </c:valAx>
      <c:spPr>
        <a:noFill/>
        <a:ln>
          <a:solidFill>
            <a:schemeClr val="accent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Roboto Light" panose="02000000000000000000" pitchFamily="2" charset="0"/>
          <a:ea typeface="Roboto Light" panose="02000000000000000000" pitchFamily="2"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EFEF2E-B241-4635-A1BB-4AD3FE1CBB4C}" type="doc">
      <dgm:prSet loTypeId="urn:microsoft.com/office/officeart/2005/8/layout/radial4" loCatId="relationship" qsTypeId="urn:microsoft.com/office/officeart/2005/8/quickstyle/simple1" qsCatId="simple" csTypeId="urn:microsoft.com/office/officeart/2005/8/colors/accent3_2" csCatId="accent3" phldr="1"/>
      <dgm:spPr/>
      <dgm:t>
        <a:bodyPr/>
        <a:lstStyle/>
        <a:p>
          <a:endParaRPr lang="en-US"/>
        </a:p>
      </dgm:t>
    </dgm:pt>
    <dgm:pt modelId="{F3498CEE-03EF-4978-8721-CC52FCE53A18}">
      <dgm:prSet phldrT="[Text]" custT="1"/>
      <dgm:spPr>
        <a:xfrm>
          <a:off x="2170197" y="1678431"/>
          <a:ext cx="1603204" cy="1603204"/>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400">
              <a:solidFill>
                <a:sysClr val="window" lastClr="FFFFFF"/>
              </a:solidFill>
              <a:latin typeface="Roboto" panose="02000000000000000000" pitchFamily="2" charset="0"/>
              <a:ea typeface="Roboto" panose="02000000000000000000" pitchFamily="2" charset="0"/>
              <a:cs typeface="Roboto" panose="02000000000000000000" pitchFamily="2" charset="0"/>
            </a:rPr>
            <a:t>HARD DATA Typical Measures of Improvement</a:t>
          </a:r>
        </a:p>
      </dgm:t>
    </dgm:pt>
    <dgm:pt modelId="{F30DB583-149A-4243-B75F-5E27E6AD46C0}" type="parTrans" cxnId="{13BCE32F-0C5E-4C60-B8E9-427DB086F147}">
      <dgm:prSet/>
      <dgm:spPr/>
      <dgm:t>
        <a:bodyPr/>
        <a:lstStyle/>
        <a:p>
          <a:endParaRPr lang="en-US" sz="1600">
            <a:latin typeface="Roboto" panose="02000000000000000000" pitchFamily="2" charset="0"/>
            <a:ea typeface="Roboto" panose="02000000000000000000" pitchFamily="2" charset="0"/>
            <a:cs typeface="Roboto" panose="02000000000000000000" pitchFamily="2" charset="0"/>
          </a:endParaRPr>
        </a:p>
      </dgm:t>
    </dgm:pt>
    <dgm:pt modelId="{125718D3-6C18-4B5E-AC88-FD0E00E95BAE}" type="sibTrans" cxnId="{13BCE32F-0C5E-4C60-B8E9-427DB086F147}">
      <dgm:prSet/>
      <dgm:spPr/>
      <dgm:t>
        <a:bodyPr/>
        <a:lstStyle/>
        <a:p>
          <a:endParaRPr lang="en-US" sz="1600">
            <a:latin typeface="Roboto" panose="02000000000000000000" pitchFamily="2" charset="0"/>
            <a:ea typeface="Roboto" panose="02000000000000000000" pitchFamily="2" charset="0"/>
            <a:cs typeface="Roboto" panose="02000000000000000000" pitchFamily="2" charset="0"/>
          </a:endParaRPr>
        </a:p>
      </dgm:t>
    </dgm:pt>
    <dgm:pt modelId="{8F69BFC8-91E1-4BEB-B216-2747895D7DC1}">
      <dgm:prSet phldrT="[Text]" custT="1"/>
      <dgm:spPr>
        <a:xfrm>
          <a:off x="1338218" y="678"/>
          <a:ext cx="1523044" cy="1218435"/>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600">
              <a:solidFill>
                <a:sysClr val="window" lastClr="FFFFFF"/>
              </a:solidFill>
              <a:latin typeface="Roboto" panose="02000000000000000000" pitchFamily="2" charset="0"/>
              <a:ea typeface="Roboto" panose="02000000000000000000" pitchFamily="2" charset="0"/>
              <a:cs typeface="Roboto" panose="02000000000000000000" pitchFamily="2" charset="0"/>
            </a:rPr>
            <a:t>Output </a:t>
          </a:r>
        </a:p>
        <a:p>
          <a:pPr>
            <a:buNone/>
          </a:pPr>
          <a:r>
            <a:rPr lang="en-US" sz="1600">
              <a:solidFill>
                <a:sysClr val="window" lastClr="FFFFFF"/>
              </a:solidFill>
              <a:latin typeface="Roboto" panose="02000000000000000000" pitchFamily="2" charset="0"/>
              <a:ea typeface="Roboto" panose="02000000000000000000" pitchFamily="2" charset="0"/>
              <a:cs typeface="Roboto" panose="02000000000000000000" pitchFamily="2" charset="0"/>
            </a:rPr>
            <a:t>Increases</a:t>
          </a:r>
        </a:p>
      </dgm:t>
    </dgm:pt>
    <dgm:pt modelId="{D3470079-B0D7-49F2-A9B1-0EC551E0A828}" type="parTrans" cxnId="{16AC52C7-FC28-4F6E-9C1B-407E318EE9C5}">
      <dgm:prSet/>
      <dgm:spPr>
        <a:xfrm rot="14700000">
          <a:off x="1755487" y="921809"/>
          <a:ext cx="1192463" cy="456913"/>
        </a:xfrm>
        <a:prstGeom prst="leftArrow">
          <a:avLst>
            <a:gd name="adj1" fmla="val 60000"/>
            <a:gd name="adj2" fmla="val 50000"/>
          </a:avLst>
        </a:prstGeom>
        <a:solidFill>
          <a:srgbClr val="A5A5A5">
            <a:tint val="60000"/>
            <a:hueOff val="0"/>
            <a:satOff val="0"/>
            <a:lumOff val="0"/>
            <a:alphaOff val="0"/>
          </a:srgbClr>
        </a:solidFill>
        <a:ln>
          <a:noFill/>
        </a:ln>
        <a:effectLst/>
      </dgm:spPr>
      <dgm:t>
        <a:bodyPr/>
        <a:lstStyle/>
        <a:p>
          <a:endParaRPr lang="en-US" sz="1600">
            <a:latin typeface="Roboto" panose="02000000000000000000" pitchFamily="2" charset="0"/>
            <a:ea typeface="Roboto" panose="02000000000000000000" pitchFamily="2" charset="0"/>
            <a:cs typeface="Roboto" panose="02000000000000000000" pitchFamily="2" charset="0"/>
          </a:endParaRPr>
        </a:p>
      </dgm:t>
    </dgm:pt>
    <dgm:pt modelId="{BA100C80-EB96-486B-8CC6-8EAADDE64D63}" type="sibTrans" cxnId="{16AC52C7-FC28-4F6E-9C1B-407E318EE9C5}">
      <dgm:prSet/>
      <dgm:spPr/>
      <dgm:t>
        <a:bodyPr/>
        <a:lstStyle/>
        <a:p>
          <a:endParaRPr lang="en-US" sz="1600">
            <a:latin typeface="Roboto" panose="02000000000000000000" pitchFamily="2" charset="0"/>
            <a:ea typeface="Roboto" panose="02000000000000000000" pitchFamily="2" charset="0"/>
            <a:cs typeface="Roboto" panose="02000000000000000000" pitchFamily="2" charset="0"/>
          </a:endParaRPr>
        </a:p>
      </dgm:t>
    </dgm:pt>
    <dgm:pt modelId="{72769B0A-618B-4188-82B9-53F1FD27DFFA}">
      <dgm:prSet phldrT="[Text]" custT="1"/>
      <dgm:spPr>
        <a:xfrm>
          <a:off x="3082337" y="678"/>
          <a:ext cx="1523044" cy="1218435"/>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600">
              <a:solidFill>
                <a:sysClr val="window" lastClr="FFFFFF"/>
              </a:solidFill>
              <a:latin typeface="Roboto" panose="02000000000000000000" pitchFamily="2" charset="0"/>
              <a:ea typeface="Roboto" panose="02000000000000000000" pitchFamily="2" charset="0"/>
              <a:cs typeface="Roboto" panose="02000000000000000000" pitchFamily="2" charset="0"/>
            </a:rPr>
            <a:t>Time </a:t>
          </a:r>
        </a:p>
        <a:p>
          <a:pPr>
            <a:buNone/>
          </a:pPr>
          <a:r>
            <a:rPr lang="en-US" sz="1600">
              <a:solidFill>
                <a:sysClr val="window" lastClr="FFFFFF"/>
              </a:solidFill>
              <a:latin typeface="Roboto" panose="02000000000000000000" pitchFamily="2" charset="0"/>
              <a:ea typeface="Roboto" panose="02000000000000000000" pitchFamily="2" charset="0"/>
              <a:cs typeface="Roboto" panose="02000000000000000000" pitchFamily="2" charset="0"/>
            </a:rPr>
            <a:t>Savings</a:t>
          </a:r>
        </a:p>
      </dgm:t>
    </dgm:pt>
    <dgm:pt modelId="{1FAFA594-F474-4CB7-BC2A-4A9B27B4BB50}" type="parTrans" cxnId="{A68E4BDC-D48F-43E7-BB70-B1396C197AE4}">
      <dgm:prSet/>
      <dgm:spPr>
        <a:xfrm rot="17700000">
          <a:off x="2995649" y="921809"/>
          <a:ext cx="1192463" cy="456913"/>
        </a:xfrm>
        <a:prstGeom prst="leftArrow">
          <a:avLst>
            <a:gd name="adj1" fmla="val 60000"/>
            <a:gd name="adj2" fmla="val 50000"/>
          </a:avLst>
        </a:prstGeom>
        <a:solidFill>
          <a:srgbClr val="A5A5A5">
            <a:tint val="60000"/>
            <a:hueOff val="0"/>
            <a:satOff val="0"/>
            <a:lumOff val="0"/>
            <a:alphaOff val="0"/>
          </a:srgbClr>
        </a:solidFill>
        <a:ln>
          <a:noFill/>
        </a:ln>
        <a:effectLst/>
      </dgm:spPr>
      <dgm:t>
        <a:bodyPr/>
        <a:lstStyle/>
        <a:p>
          <a:endParaRPr lang="en-US" sz="1600">
            <a:latin typeface="Roboto" panose="02000000000000000000" pitchFamily="2" charset="0"/>
            <a:ea typeface="Roboto" panose="02000000000000000000" pitchFamily="2" charset="0"/>
            <a:cs typeface="Roboto" panose="02000000000000000000" pitchFamily="2" charset="0"/>
          </a:endParaRPr>
        </a:p>
      </dgm:t>
    </dgm:pt>
    <dgm:pt modelId="{2A087B1A-D4F8-4DA9-8A63-BA89EA09EF2A}" type="sibTrans" cxnId="{A68E4BDC-D48F-43E7-BB70-B1396C197AE4}">
      <dgm:prSet/>
      <dgm:spPr/>
      <dgm:t>
        <a:bodyPr/>
        <a:lstStyle/>
        <a:p>
          <a:endParaRPr lang="en-US" sz="1600">
            <a:latin typeface="Roboto" panose="02000000000000000000" pitchFamily="2" charset="0"/>
            <a:ea typeface="Roboto" panose="02000000000000000000" pitchFamily="2" charset="0"/>
            <a:cs typeface="Roboto" panose="02000000000000000000" pitchFamily="2" charset="0"/>
          </a:endParaRPr>
        </a:p>
      </dgm:t>
    </dgm:pt>
    <dgm:pt modelId="{8B5964AB-BA1E-48DC-BF60-A48690C2F5BC}">
      <dgm:prSet custT="1"/>
      <dgm:spPr>
        <a:xfrm>
          <a:off x="4203435" y="1336751"/>
          <a:ext cx="1523044" cy="1218435"/>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600">
              <a:solidFill>
                <a:sysClr val="window" lastClr="FFFFFF"/>
              </a:solidFill>
              <a:latin typeface="Roboto" panose="02000000000000000000" pitchFamily="2" charset="0"/>
              <a:ea typeface="Roboto" panose="02000000000000000000" pitchFamily="2" charset="0"/>
              <a:cs typeface="Roboto" panose="02000000000000000000" pitchFamily="2" charset="0"/>
            </a:rPr>
            <a:t>Cost </a:t>
          </a:r>
        </a:p>
        <a:p>
          <a:pPr>
            <a:buNone/>
          </a:pPr>
          <a:r>
            <a:rPr lang="en-US" sz="1600">
              <a:solidFill>
                <a:sysClr val="window" lastClr="FFFFFF"/>
              </a:solidFill>
              <a:latin typeface="Roboto" panose="02000000000000000000" pitchFamily="2" charset="0"/>
              <a:ea typeface="Roboto" panose="02000000000000000000" pitchFamily="2" charset="0"/>
              <a:cs typeface="Roboto" panose="02000000000000000000" pitchFamily="2" charset="0"/>
            </a:rPr>
            <a:t>Savings</a:t>
          </a:r>
        </a:p>
      </dgm:t>
    </dgm:pt>
    <dgm:pt modelId="{485A7A53-31CA-4F26-AAF6-DF7ADEA007D7}" type="parTrans" cxnId="{6A2D1E65-AEE9-41EA-B70B-DC6F1F3B9F0F}">
      <dgm:prSet/>
      <dgm:spPr>
        <a:xfrm rot="20700000">
          <a:off x="3792810" y="1871828"/>
          <a:ext cx="1192463" cy="456913"/>
        </a:xfrm>
        <a:prstGeom prst="leftArrow">
          <a:avLst>
            <a:gd name="adj1" fmla="val 60000"/>
            <a:gd name="adj2" fmla="val 50000"/>
          </a:avLst>
        </a:prstGeom>
        <a:solidFill>
          <a:srgbClr val="A5A5A5">
            <a:tint val="60000"/>
            <a:hueOff val="0"/>
            <a:satOff val="0"/>
            <a:lumOff val="0"/>
            <a:alphaOff val="0"/>
          </a:srgbClr>
        </a:solidFill>
        <a:ln>
          <a:noFill/>
        </a:ln>
        <a:effectLst/>
      </dgm:spPr>
      <dgm:t>
        <a:bodyPr/>
        <a:lstStyle/>
        <a:p>
          <a:endParaRPr lang="en-US" sz="1600">
            <a:latin typeface="Roboto" panose="02000000000000000000" pitchFamily="2" charset="0"/>
            <a:ea typeface="Roboto" panose="02000000000000000000" pitchFamily="2" charset="0"/>
            <a:cs typeface="Roboto" panose="02000000000000000000" pitchFamily="2" charset="0"/>
          </a:endParaRPr>
        </a:p>
      </dgm:t>
    </dgm:pt>
    <dgm:pt modelId="{0348B838-6EA2-4FEB-9529-D727E88147C2}" type="sibTrans" cxnId="{6A2D1E65-AEE9-41EA-B70B-DC6F1F3B9F0F}">
      <dgm:prSet/>
      <dgm:spPr/>
      <dgm:t>
        <a:bodyPr/>
        <a:lstStyle/>
        <a:p>
          <a:endParaRPr lang="en-US" sz="1600">
            <a:latin typeface="Roboto" panose="02000000000000000000" pitchFamily="2" charset="0"/>
            <a:ea typeface="Roboto" panose="02000000000000000000" pitchFamily="2" charset="0"/>
            <a:cs typeface="Roboto" panose="02000000000000000000" pitchFamily="2" charset="0"/>
          </a:endParaRPr>
        </a:p>
      </dgm:t>
    </dgm:pt>
    <dgm:pt modelId="{4A01A313-FA41-4A2B-B770-E5F744CCDC76}">
      <dgm:prSet custT="1"/>
      <dgm:spPr>
        <a:xfrm>
          <a:off x="217120" y="1336751"/>
          <a:ext cx="1523044" cy="1218435"/>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600">
              <a:solidFill>
                <a:sysClr val="window" lastClr="FFFFFF"/>
              </a:solidFill>
              <a:latin typeface="Roboto" panose="02000000000000000000" pitchFamily="2" charset="0"/>
              <a:ea typeface="Roboto" panose="02000000000000000000" pitchFamily="2" charset="0"/>
              <a:cs typeface="Roboto" panose="02000000000000000000" pitchFamily="2" charset="0"/>
            </a:rPr>
            <a:t>Quality</a:t>
          </a:r>
        </a:p>
        <a:p>
          <a:pPr>
            <a:buNone/>
          </a:pPr>
          <a:r>
            <a:rPr lang="en-US" sz="1600">
              <a:solidFill>
                <a:sysClr val="window" lastClr="FFFFFF"/>
              </a:solidFill>
              <a:latin typeface="Roboto" panose="02000000000000000000" pitchFamily="2" charset="0"/>
              <a:ea typeface="Roboto" panose="02000000000000000000" pitchFamily="2" charset="0"/>
              <a:cs typeface="Roboto" panose="02000000000000000000" pitchFamily="2" charset="0"/>
            </a:rPr>
            <a:t>Improvement</a:t>
          </a:r>
        </a:p>
      </dgm:t>
    </dgm:pt>
    <dgm:pt modelId="{F06FD555-06FF-42BB-BB45-E16946FFEC93}" type="parTrans" cxnId="{971D4807-7D36-4341-BDBA-48883F52E546}">
      <dgm:prSet/>
      <dgm:spPr>
        <a:xfrm rot="11700000">
          <a:off x="958326" y="1871828"/>
          <a:ext cx="1192463" cy="456913"/>
        </a:xfrm>
        <a:prstGeom prst="leftArrow">
          <a:avLst>
            <a:gd name="adj1" fmla="val 60000"/>
            <a:gd name="adj2" fmla="val 50000"/>
          </a:avLst>
        </a:prstGeom>
        <a:solidFill>
          <a:srgbClr val="A5A5A5">
            <a:tint val="60000"/>
            <a:hueOff val="0"/>
            <a:satOff val="0"/>
            <a:lumOff val="0"/>
            <a:alphaOff val="0"/>
          </a:srgbClr>
        </a:solidFill>
        <a:ln>
          <a:noFill/>
        </a:ln>
        <a:effectLst/>
      </dgm:spPr>
      <dgm:t>
        <a:bodyPr/>
        <a:lstStyle/>
        <a:p>
          <a:endParaRPr lang="en-US" sz="1600">
            <a:latin typeface="Roboto" panose="02000000000000000000" pitchFamily="2" charset="0"/>
            <a:ea typeface="Roboto" panose="02000000000000000000" pitchFamily="2" charset="0"/>
            <a:cs typeface="Roboto" panose="02000000000000000000" pitchFamily="2" charset="0"/>
          </a:endParaRPr>
        </a:p>
      </dgm:t>
    </dgm:pt>
    <dgm:pt modelId="{7A886961-EF6C-45D5-999F-B626873D6A8B}" type="sibTrans" cxnId="{971D4807-7D36-4341-BDBA-48883F52E546}">
      <dgm:prSet/>
      <dgm:spPr/>
      <dgm:t>
        <a:bodyPr/>
        <a:lstStyle/>
        <a:p>
          <a:endParaRPr lang="en-US" sz="1600">
            <a:latin typeface="Roboto" panose="02000000000000000000" pitchFamily="2" charset="0"/>
            <a:ea typeface="Roboto" panose="02000000000000000000" pitchFamily="2" charset="0"/>
            <a:cs typeface="Roboto" panose="02000000000000000000" pitchFamily="2" charset="0"/>
          </a:endParaRPr>
        </a:p>
      </dgm:t>
    </dgm:pt>
    <dgm:pt modelId="{71A0953D-F4C5-4FB2-81AD-F2F8FF6065E9}" type="pres">
      <dgm:prSet presAssocID="{09EFEF2E-B241-4635-A1BB-4AD3FE1CBB4C}" presName="cycle" presStyleCnt="0">
        <dgm:presLayoutVars>
          <dgm:chMax val="1"/>
          <dgm:dir/>
          <dgm:animLvl val="ctr"/>
          <dgm:resizeHandles val="exact"/>
        </dgm:presLayoutVars>
      </dgm:prSet>
      <dgm:spPr/>
    </dgm:pt>
    <dgm:pt modelId="{6A0EB2EA-C9A6-4025-99B0-C29CB7C722C6}" type="pres">
      <dgm:prSet presAssocID="{F3498CEE-03EF-4978-8721-CC52FCE53A18}" presName="centerShape" presStyleLbl="node0" presStyleIdx="0" presStyleCnt="1"/>
      <dgm:spPr/>
    </dgm:pt>
    <dgm:pt modelId="{5F181200-A94F-4ED9-91D7-21A2B7F0FB2A}" type="pres">
      <dgm:prSet presAssocID="{F06FD555-06FF-42BB-BB45-E16946FFEC93}" presName="parTrans" presStyleLbl="bgSibTrans2D1" presStyleIdx="0" presStyleCnt="4"/>
      <dgm:spPr/>
    </dgm:pt>
    <dgm:pt modelId="{81657BA9-B945-42B0-8741-6C4442A0AF3C}" type="pres">
      <dgm:prSet presAssocID="{4A01A313-FA41-4A2B-B770-E5F744CCDC76}" presName="node" presStyleLbl="node1" presStyleIdx="0" presStyleCnt="4">
        <dgm:presLayoutVars>
          <dgm:bulletEnabled val="1"/>
        </dgm:presLayoutVars>
      </dgm:prSet>
      <dgm:spPr/>
    </dgm:pt>
    <dgm:pt modelId="{F544C5DA-178E-4139-ABAC-36B48F7DB185}" type="pres">
      <dgm:prSet presAssocID="{D3470079-B0D7-49F2-A9B1-0EC551E0A828}" presName="parTrans" presStyleLbl="bgSibTrans2D1" presStyleIdx="1" presStyleCnt="4"/>
      <dgm:spPr/>
    </dgm:pt>
    <dgm:pt modelId="{C91FC3F6-45C4-4CF7-9277-5DCB4778007F}" type="pres">
      <dgm:prSet presAssocID="{8F69BFC8-91E1-4BEB-B216-2747895D7DC1}" presName="node" presStyleLbl="node1" presStyleIdx="1" presStyleCnt="4">
        <dgm:presLayoutVars>
          <dgm:bulletEnabled val="1"/>
        </dgm:presLayoutVars>
      </dgm:prSet>
      <dgm:spPr/>
    </dgm:pt>
    <dgm:pt modelId="{20B08321-61EB-4872-82E7-308C3CB66475}" type="pres">
      <dgm:prSet presAssocID="{1FAFA594-F474-4CB7-BC2A-4A9B27B4BB50}" presName="parTrans" presStyleLbl="bgSibTrans2D1" presStyleIdx="2" presStyleCnt="4"/>
      <dgm:spPr/>
    </dgm:pt>
    <dgm:pt modelId="{E7E2F9A7-BAE3-4400-A35C-194F3AB08202}" type="pres">
      <dgm:prSet presAssocID="{72769B0A-618B-4188-82B9-53F1FD27DFFA}" presName="node" presStyleLbl="node1" presStyleIdx="2" presStyleCnt="4">
        <dgm:presLayoutVars>
          <dgm:bulletEnabled val="1"/>
        </dgm:presLayoutVars>
      </dgm:prSet>
      <dgm:spPr/>
    </dgm:pt>
    <dgm:pt modelId="{6ACF0629-23E8-41FA-9F3D-CF336ED35FD4}" type="pres">
      <dgm:prSet presAssocID="{485A7A53-31CA-4F26-AAF6-DF7ADEA007D7}" presName="parTrans" presStyleLbl="bgSibTrans2D1" presStyleIdx="3" presStyleCnt="4"/>
      <dgm:spPr/>
    </dgm:pt>
    <dgm:pt modelId="{6847CC5F-7FEC-4CF0-B94B-771096840BB5}" type="pres">
      <dgm:prSet presAssocID="{8B5964AB-BA1E-48DC-BF60-A48690C2F5BC}" presName="node" presStyleLbl="node1" presStyleIdx="3" presStyleCnt="4">
        <dgm:presLayoutVars>
          <dgm:bulletEnabled val="1"/>
        </dgm:presLayoutVars>
      </dgm:prSet>
      <dgm:spPr/>
    </dgm:pt>
  </dgm:ptLst>
  <dgm:cxnLst>
    <dgm:cxn modelId="{2F1DB202-5A5A-4B52-A8FA-24BC5F8D1F59}" type="presOf" srcId="{4A01A313-FA41-4A2B-B770-E5F744CCDC76}" destId="{81657BA9-B945-42B0-8741-6C4442A0AF3C}" srcOrd="0" destOrd="0" presId="urn:microsoft.com/office/officeart/2005/8/layout/radial4"/>
    <dgm:cxn modelId="{971D4807-7D36-4341-BDBA-48883F52E546}" srcId="{F3498CEE-03EF-4978-8721-CC52FCE53A18}" destId="{4A01A313-FA41-4A2B-B770-E5F744CCDC76}" srcOrd="0" destOrd="0" parTransId="{F06FD555-06FF-42BB-BB45-E16946FFEC93}" sibTransId="{7A886961-EF6C-45D5-999F-B626873D6A8B}"/>
    <dgm:cxn modelId="{C0792023-6572-40C8-A501-2C6A9B85B5CE}" type="presOf" srcId="{1FAFA594-F474-4CB7-BC2A-4A9B27B4BB50}" destId="{20B08321-61EB-4872-82E7-308C3CB66475}" srcOrd="0" destOrd="0" presId="urn:microsoft.com/office/officeart/2005/8/layout/radial4"/>
    <dgm:cxn modelId="{73BC1729-429F-46EC-B664-03B7ED858DD0}" type="presOf" srcId="{D3470079-B0D7-49F2-A9B1-0EC551E0A828}" destId="{F544C5DA-178E-4139-ABAC-36B48F7DB185}" srcOrd="0" destOrd="0" presId="urn:microsoft.com/office/officeart/2005/8/layout/radial4"/>
    <dgm:cxn modelId="{ED8DC72D-DD06-4167-A873-56B89C82E06E}" type="presOf" srcId="{F06FD555-06FF-42BB-BB45-E16946FFEC93}" destId="{5F181200-A94F-4ED9-91D7-21A2B7F0FB2A}" srcOrd="0" destOrd="0" presId="urn:microsoft.com/office/officeart/2005/8/layout/radial4"/>
    <dgm:cxn modelId="{13BCE32F-0C5E-4C60-B8E9-427DB086F147}" srcId="{09EFEF2E-B241-4635-A1BB-4AD3FE1CBB4C}" destId="{F3498CEE-03EF-4978-8721-CC52FCE53A18}" srcOrd="0" destOrd="0" parTransId="{F30DB583-149A-4243-B75F-5E27E6AD46C0}" sibTransId="{125718D3-6C18-4B5E-AC88-FD0E00E95BAE}"/>
    <dgm:cxn modelId="{4F2F7750-61A9-4DE3-A1F5-EC9FFC5D378A}" type="presOf" srcId="{72769B0A-618B-4188-82B9-53F1FD27DFFA}" destId="{E7E2F9A7-BAE3-4400-A35C-194F3AB08202}" srcOrd="0" destOrd="0" presId="urn:microsoft.com/office/officeart/2005/8/layout/radial4"/>
    <dgm:cxn modelId="{31827360-699A-4B90-9984-891EEDD01DAA}" type="presOf" srcId="{F3498CEE-03EF-4978-8721-CC52FCE53A18}" destId="{6A0EB2EA-C9A6-4025-99B0-C29CB7C722C6}" srcOrd="0" destOrd="0" presId="urn:microsoft.com/office/officeart/2005/8/layout/radial4"/>
    <dgm:cxn modelId="{6A2D1E65-AEE9-41EA-B70B-DC6F1F3B9F0F}" srcId="{F3498CEE-03EF-4978-8721-CC52FCE53A18}" destId="{8B5964AB-BA1E-48DC-BF60-A48690C2F5BC}" srcOrd="3" destOrd="0" parTransId="{485A7A53-31CA-4F26-AAF6-DF7ADEA007D7}" sibTransId="{0348B838-6EA2-4FEB-9529-D727E88147C2}"/>
    <dgm:cxn modelId="{8478E66A-D5A6-4B0B-919B-2C7F1891AC90}" type="presOf" srcId="{485A7A53-31CA-4F26-AAF6-DF7ADEA007D7}" destId="{6ACF0629-23E8-41FA-9F3D-CF336ED35FD4}" srcOrd="0" destOrd="0" presId="urn:microsoft.com/office/officeart/2005/8/layout/radial4"/>
    <dgm:cxn modelId="{D06EA8B3-A921-4703-948E-D0C5695487D4}" type="presOf" srcId="{8B5964AB-BA1E-48DC-BF60-A48690C2F5BC}" destId="{6847CC5F-7FEC-4CF0-B94B-771096840BB5}" srcOrd="0" destOrd="0" presId="urn:microsoft.com/office/officeart/2005/8/layout/radial4"/>
    <dgm:cxn modelId="{7CC181C1-AD28-41F5-990F-E816D0DA4222}" type="presOf" srcId="{09EFEF2E-B241-4635-A1BB-4AD3FE1CBB4C}" destId="{71A0953D-F4C5-4FB2-81AD-F2F8FF6065E9}" srcOrd="0" destOrd="0" presId="urn:microsoft.com/office/officeart/2005/8/layout/radial4"/>
    <dgm:cxn modelId="{16AC52C7-FC28-4F6E-9C1B-407E318EE9C5}" srcId="{F3498CEE-03EF-4978-8721-CC52FCE53A18}" destId="{8F69BFC8-91E1-4BEB-B216-2747895D7DC1}" srcOrd="1" destOrd="0" parTransId="{D3470079-B0D7-49F2-A9B1-0EC551E0A828}" sibTransId="{BA100C80-EB96-486B-8CC6-8EAADDE64D63}"/>
    <dgm:cxn modelId="{E49DDDC8-E1E4-4988-99B6-4EC939CBA646}" type="presOf" srcId="{8F69BFC8-91E1-4BEB-B216-2747895D7DC1}" destId="{C91FC3F6-45C4-4CF7-9277-5DCB4778007F}" srcOrd="0" destOrd="0" presId="urn:microsoft.com/office/officeart/2005/8/layout/radial4"/>
    <dgm:cxn modelId="{A68E4BDC-D48F-43E7-BB70-B1396C197AE4}" srcId="{F3498CEE-03EF-4978-8721-CC52FCE53A18}" destId="{72769B0A-618B-4188-82B9-53F1FD27DFFA}" srcOrd="2" destOrd="0" parTransId="{1FAFA594-F474-4CB7-BC2A-4A9B27B4BB50}" sibTransId="{2A087B1A-D4F8-4DA9-8A63-BA89EA09EF2A}"/>
    <dgm:cxn modelId="{A0F75A47-11E8-44BB-A75F-201001409EAD}" type="presParOf" srcId="{71A0953D-F4C5-4FB2-81AD-F2F8FF6065E9}" destId="{6A0EB2EA-C9A6-4025-99B0-C29CB7C722C6}" srcOrd="0" destOrd="0" presId="urn:microsoft.com/office/officeart/2005/8/layout/radial4"/>
    <dgm:cxn modelId="{5C7518CC-3C88-4CFF-9F0A-8A3E11FD02E4}" type="presParOf" srcId="{71A0953D-F4C5-4FB2-81AD-F2F8FF6065E9}" destId="{5F181200-A94F-4ED9-91D7-21A2B7F0FB2A}" srcOrd="1" destOrd="0" presId="urn:microsoft.com/office/officeart/2005/8/layout/radial4"/>
    <dgm:cxn modelId="{EE50E94B-3531-40FB-9618-293F74F0C776}" type="presParOf" srcId="{71A0953D-F4C5-4FB2-81AD-F2F8FF6065E9}" destId="{81657BA9-B945-42B0-8741-6C4442A0AF3C}" srcOrd="2" destOrd="0" presId="urn:microsoft.com/office/officeart/2005/8/layout/radial4"/>
    <dgm:cxn modelId="{0A5D1303-5187-449B-A341-C93D2CCED5D1}" type="presParOf" srcId="{71A0953D-F4C5-4FB2-81AD-F2F8FF6065E9}" destId="{F544C5DA-178E-4139-ABAC-36B48F7DB185}" srcOrd="3" destOrd="0" presId="urn:microsoft.com/office/officeart/2005/8/layout/radial4"/>
    <dgm:cxn modelId="{BF2CB7EE-A733-4B03-B81A-5DBAF27AD8A4}" type="presParOf" srcId="{71A0953D-F4C5-4FB2-81AD-F2F8FF6065E9}" destId="{C91FC3F6-45C4-4CF7-9277-5DCB4778007F}" srcOrd="4" destOrd="0" presId="urn:microsoft.com/office/officeart/2005/8/layout/radial4"/>
    <dgm:cxn modelId="{F4E86008-254D-441A-9CDD-3824FD9C25BB}" type="presParOf" srcId="{71A0953D-F4C5-4FB2-81AD-F2F8FF6065E9}" destId="{20B08321-61EB-4872-82E7-308C3CB66475}" srcOrd="5" destOrd="0" presId="urn:microsoft.com/office/officeart/2005/8/layout/radial4"/>
    <dgm:cxn modelId="{1838DD5E-0CD4-4953-A184-286013B3D109}" type="presParOf" srcId="{71A0953D-F4C5-4FB2-81AD-F2F8FF6065E9}" destId="{E7E2F9A7-BAE3-4400-A35C-194F3AB08202}" srcOrd="6" destOrd="0" presId="urn:microsoft.com/office/officeart/2005/8/layout/radial4"/>
    <dgm:cxn modelId="{2DD307B6-043C-4377-97BF-9F2A5FFDEC7F}" type="presParOf" srcId="{71A0953D-F4C5-4FB2-81AD-F2F8FF6065E9}" destId="{6ACF0629-23E8-41FA-9F3D-CF336ED35FD4}" srcOrd="7" destOrd="0" presId="urn:microsoft.com/office/officeart/2005/8/layout/radial4"/>
    <dgm:cxn modelId="{86D3B6E9-FB17-4874-86BF-76E3C8E2050C}" type="presParOf" srcId="{71A0953D-F4C5-4FB2-81AD-F2F8FF6065E9}" destId="{6847CC5F-7FEC-4CF0-B94B-771096840BB5}" srcOrd="8"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EFEF2E-B241-4635-A1BB-4AD3FE1CBB4C}" type="doc">
      <dgm:prSet loTypeId="urn:microsoft.com/office/officeart/2005/8/layout/radial4" loCatId="relationship" qsTypeId="urn:microsoft.com/office/officeart/2005/8/quickstyle/simple1" qsCatId="simple" csTypeId="urn:microsoft.com/office/officeart/2005/8/colors/accent3_2" csCatId="accent3" phldr="1"/>
      <dgm:spPr/>
      <dgm:t>
        <a:bodyPr/>
        <a:lstStyle/>
        <a:p>
          <a:endParaRPr lang="en-US"/>
        </a:p>
      </dgm:t>
    </dgm:pt>
    <dgm:pt modelId="{F3498CEE-03EF-4978-8721-CC52FCE53A18}">
      <dgm:prSet phldrT="[Text]" custT="1"/>
      <dgm:spPr>
        <a:xfrm>
          <a:off x="2181271" y="1876967"/>
          <a:ext cx="1537386" cy="1537386"/>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400">
              <a:solidFill>
                <a:sysClr val="window" lastClr="FFFFFF"/>
              </a:solidFill>
              <a:latin typeface="Roboto" panose="02000000000000000000" pitchFamily="2" charset="0"/>
              <a:ea typeface="Roboto" panose="02000000000000000000" pitchFamily="2" charset="0"/>
              <a:cs typeface="Roboto" panose="02000000000000000000" pitchFamily="2" charset="0"/>
            </a:rPr>
            <a:t>SOFT DATA Typical Measures of Improvement</a:t>
          </a:r>
        </a:p>
      </dgm:t>
    </dgm:pt>
    <dgm:pt modelId="{F30DB583-149A-4243-B75F-5E27E6AD46C0}" type="parTrans" cxnId="{13BCE32F-0C5E-4C60-B8E9-427DB086F147}">
      <dgm:prSet/>
      <dgm:spPr/>
      <dgm:t>
        <a:bodyPr/>
        <a:lstStyle/>
        <a:p>
          <a:endParaRPr lang="en-US" sz="1800"/>
        </a:p>
      </dgm:t>
    </dgm:pt>
    <dgm:pt modelId="{125718D3-6C18-4B5E-AC88-FD0E00E95BAE}" type="sibTrans" cxnId="{13BCE32F-0C5E-4C60-B8E9-427DB086F147}">
      <dgm:prSet/>
      <dgm:spPr/>
      <dgm:t>
        <a:bodyPr/>
        <a:lstStyle/>
        <a:p>
          <a:endParaRPr lang="en-US" sz="1800"/>
        </a:p>
      </dgm:t>
    </dgm:pt>
    <dgm:pt modelId="{DF5A11BE-7668-4DCB-949B-D1EB54299E4B}">
      <dgm:prSet phldrT="[Text]" custT="1"/>
      <dgm:spPr>
        <a:xfrm>
          <a:off x="528099" y="846546"/>
          <a:ext cx="1076170" cy="860936"/>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600">
              <a:solidFill>
                <a:sysClr val="window" lastClr="FFFFFF"/>
              </a:solidFill>
              <a:latin typeface="Roboto" panose="02000000000000000000" pitchFamily="2" charset="0"/>
              <a:ea typeface="Roboto" panose="02000000000000000000" pitchFamily="2" charset="0"/>
              <a:cs typeface="Roboto" panose="02000000000000000000" pitchFamily="2" charset="0"/>
            </a:rPr>
            <a:t>Initiative</a:t>
          </a:r>
        </a:p>
      </dgm:t>
    </dgm:pt>
    <dgm:pt modelId="{A58959C0-FB43-4E0B-926B-3F1FC73157D0}" type="parTrans" cxnId="{E49BD9A4-5FA9-45B6-B8E6-3B96A1C2EF84}">
      <dgm:prSet/>
      <dgm:spPr>
        <a:xfrm rot="12960000">
          <a:off x="925430" y="1491134"/>
          <a:ext cx="1473998" cy="438155"/>
        </a:xfrm>
        <a:prstGeom prst="leftArrow">
          <a:avLst>
            <a:gd name="adj1" fmla="val 60000"/>
            <a:gd name="adj2" fmla="val 50000"/>
          </a:avLst>
        </a:prstGeom>
        <a:solidFill>
          <a:srgbClr val="A5A5A5">
            <a:tint val="60000"/>
            <a:hueOff val="0"/>
            <a:satOff val="0"/>
            <a:lumOff val="0"/>
            <a:alphaOff val="0"/>
          </a:srgbClr>
        </a:solidFill>
        <a:ln>
          <a:noFill/>
        </a:ln>
        <a:effectLst/>
      </dgm:spPr>
      <dgm:t>
        <a:bodyPr/>
        <a:lstStyle/>
        <a:p>
          <a:endParaRPr lang="en-US" sz="1800">
            <a:latin typeface="Roboto" panose="02000000000000000000" pitchFamily="2" charset="0"/>
            <a:ea typeface="Roboto" panose="02000000000000000000" pitchFamily="2" charset="0"/>
            <a:cs typeface="Roboto" panose="02000000000000000000" pitchFamily="2" charset="0"/>
          </a:endParaRPr>
        </a:p>
      </dgm:t>
    </dgm:pt>
    <dgm:pt modelId="{3723F295-FE59-4F57-88BE-234DFEAFEFEA}" type="sibTrans" cxnId="{E49BD9A4-5FA9-45B6-B8E6-3B96A1C2EF84}">
      <dgm:prSet/>
      <dgm:spPr/>
      <dgm:t>
        <a:bodyPr/>
        <a:lstStyle/>
        <a:p>
          <a:endParaRPr lang="en-US" sz="1800"/>
        </a:p>
      </dgm:t>
    </dgm:pt>
    <dgm:pt modelId="{8F69BFC8-91E1-4BEB-B216-2747895D7DC1}">
      <dgm:prSet phldrT="[Text]" custT="1"/>
      <dgm:spPr>
        <a:xfrm>
          <a:off x="1692339" y="676"/>
          <a:ext cx="1076170" cy="860936"/>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600">
              <a:solidFill>
                <a:sysClr val="window" lastClr="FFFFFF"/>
              </a:solidFill>
              <a:latin typeface="Roboto" panose="02000000000000000000" pitchFamily="2" charset="0"/>
              <a:ea typeface="Roboto" panose="02000000000000000000" pitchFamily="2" charset="0"/>
              <a:cs typeface="Roboto" panose="02000000000000000000" pitchFamily="2" charset="0"/>
            </a:rPr>
            <a:t>Work Habits</a:t>
          </a:r>
        </a:p>
      </dgm:t>
    </dgm:pt>
    <dgm:pt modelId="{D3470079-B0D7-49F2-A9B1-0EC551E0A828}" type="parTrans" cxnId="{16AC52C7-FC28-4F6E-9C1B-407E318EE9C5}">
      <dgm:prSet/>
      <dgm:spPr>
        <a:xfrm rot="15120000">
          <a:off x="1721170" y="912994"/>
          <a:ext cx="1473998" cy="438155"/>
        </a:xfrm>
        <a:prstGeom prst="leftArrow">
          <a:avLst>
            <a:gd name="adj1" fmla="val 60000"/>
            <a:gd name="adj2" fmla="val 50000"/>
          </a:avLst>
        </a:prstGeom>
        <a:solidFill>
          <a:srgbClr val="A5A5A5">
            <a:tint val="60000"/>
            <a:hueOff val="0"/>
            <a:satOff val="0"/>
            <a:lumOff val="0"/>
            <a:alphaOff val="0"/>
          </a:srgbClr>
        </a:solidFill>
        <a:ln>
          <a:noFill/>
        </a:ln>
        <a:effectLst/>
      </dgm:spPr>
      <dgm:t>
        <a:bodyPr/>
        <a:lstStyle/>
        <a:p>
          <a:endParaRPr lang="en-US" sz="1800">
            <a:latin typeface="Roboto" panose="02000000000000000000" pitchFamily="2" charset="0"/>
            <a:ea typeface="Roboto" panose="02000000000000000000" pitchFamily="2" charset="0"/>
            <a:cs typeface="Roboto" panose="02000000000000000000" pitchFamily="2" charset="0"/>
          </a:endParaRPr>
        </a:p>
      </dgm:t>
    </dgm:pt>
    <dgm:pt modelId="{BA100C80-EB96-486B-8CC6-8EAADDE64D63}" type="sibTrans" cxnId="{16AC52C7-FC28-4F6E-9C1B-407E318EE9C5}">
      <dgm:prSet/>
      <dgm:spPr/>
      <dgm:t>
        <a:bodyPr/>
        <a:lstStyle/>
        <a:p>
          <a:endParaRPr lang="en-US" sz="1800"/>
        </a:p>
      </dgm:t>
    </dgm:pt>
    <dgm:pt modelId="{72769B0A-618B-4188-82B9-53F1FD27DFFA}">
      <dgm:prSet phldrT="[Text]" custT="1"/>
      <dgm:spPr>
        <a:xfrm>
          <a:off x="3131418" y="676"/>
          <a:ext cx="1076170" cy="860936"/>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600">
              <a:solidFill>
                <a:sysClr val="window" lastClr="FFFFFF"/>
              </a:solidFill>
              <a:latin typeface="Roboto" panose="02000000000000000000" pitchFamily="2" charset="0"/>
              <a:ea typeface="Roboto" panose="02000000000000000000" pitchFamily="2" charset="0"/>
              <a:cs typeface="Roboto" panose="02000000000000000000" pitchFamily="2" charset="0"/>
            </a:rPr>
            <a:t>Work Climate</a:t>
          </a:r>
        </a:p>
      </dgm:t>
    </dgm:pt>
    <dgm:pt modelId="{1FAFA594-F474-4CB7-BC2A-4A9B27B4BB50}" type="parTrans" cxnId="{A68E4BDC-D48F-43E7-BB70-B1396C197AE4}">
      <dgm:prSet/>
      <dgm:spPr>
        <a:xfrm rot="17280000">
          <a:off x="2704759" y="912994"/>
          <a:ext cx="1473998" cy="438155"/>
        </a:xfrm>
        <a:prstGeom prst="leftArrow">
          <a:avLst>
            <a:gd name="adj1" fmla="val 60000"/>
            <a:gd name="adj2" fmla="val 50000"/>
          </a:avLst>
        </a:prstGeom>
        <a:solidFill>
          <a:srgbClr val="A5A5A5">
            <a:tint val="60000"/>
            <a:hueOff val="0"/>
            <a:satOff val="0"/>
            <a:lumOff val="0"/>
            <a:alphaOff val="0"/>
          </a:srgbClr>
        </a:solidFill>
        <a:ln>
          <a:noFill/>
        </a:ln>
        <a:effectLst/>
      </dgm:spPr>
      <dgm:t>
        <a:bodyPr/>
        <a:lstStyle/>
        <a:p>
          <a:endParaRPr lang="en-US" sz="1800">
            <a:latin typeface="Roboto" panose="02000000000000000000" pitchFamily="2" charset="0"/>
            <a:ea typeface="Roboto" panose="02000000000000000000" pitchFamily="2" charset="0"/>
            <a:cs typeface="Roboto" panose="02000000000000000000" pitchFamily="2" charset="0"/>
          </a:endParaRPr>
        </a:p>
      </dgm:t>
    </dgm:pt>
    <dgm:pt modelId="{2A087B1A-D4F8-4DA9-8A63-BA89EA09EF2A}" type="sibTrans" cxnId="{A68E4BDC-D48F-43E7-BB70-B1396C197AE4}">
      <dgm:prSet/>
      <dgm:spPr/>
      <dgm:t>
        <a:bodyPr/>
        <a:lstStyle/>
        <a:p>
          <a:endParaRPr lang="en-US" sz="1800"/>
        </a:p>
      </dgm:t>
    </dgm:pt>
    <dgm:pt modelId="{5E5360A4-BF17-4C0E-91C0-756A6580ACFF}">
      <dgm:prSet custT="1"/>
      <dgm:spPr>
        <a:xfrm>
          <a:off x="4295658" y="846546"/>
          <a:ext cx="1076170" cy="860936"/>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600">
              <a:solidFill>
                <a:sysClr val="window" lastClr="FFFFFF"/>
              </a:solidFill>
              <a:latin typeface="Roboto" panose="02000000000000000000" pitchFamily="2" charset="0"/>
              <a:ea typeface="Roboto" panose="02000000000000000000" pitchFamily="2" charset="0"/>
              <a:cs typeface="Roboto" panose="02000000000000000000" pitchFamily="2" charset="0"/>
            </a:rPr>
            <a:t>Feelings/</a:t>
          </a:r>
          <a:br>
            <a:rPr lang="en-US" sz="1600">
              <a:solidFill>
                <a:sysClr val="window" lastClr="FFFFFF"/>
              </a:solidFill>
              <a:latin typeface="Roboto" panose="02000000000000000000" pitchFamily="2" charset="0"/>
              <a:ea typeface="Roboto" panose="02000000000000000000" pitchFamily="2" charset="0"/>
              <a:cs typeface="Roboto" panose="02000000000000000000" pitchFamily="2" charset="0"/>
            </a:rPr>
          </a:br>
          <a:r>
            <a:rPr lang="en-US" sz="1600">
              <a:solidFill>
                <a:sysClr val="window" lastClr="FFFFFF"/>
              </a:solidFill>
              <a:latin typeface="Roboto" panose="02000000000000000000" pitchFamily="2" charset="0"/>
              <a:ea typeface="Roboto" panose="02000000000000000000" pitchFamily="2" charset="0"/>
              <a:cs typeface="Roboto" panose="02000000000000000000" pitchFamily="2" charset="0"/>
            </a:rPr>
            <a:t>Attitudes</a:t>
          </a:r>
        </a:p>
      </dgm:t>
    </dgm:pt>
    <dgm:pt modelId="{577D86FA-E430-4AAB-A929-B11D573C1378}" type="parTrans" cxnId="{D54F3BA3-E99F-4813-B545-81407261D0A1}">
      <dgm:prSet/>
      <dgm:spPr>
        <a:xfrm rot="19440000">
          <a:off x="3500499" y="1491134"/>
          <a:ext cx="1473998" cy="438155"/>
        </a:xfrm>
        <a:prstGeom prst="leftArrow">
          <a:avLst>
            <a:gd name="adj1" fmla="val 60000"/>
            <a:gd name="adj2" fmla="val 50000"/>
          </a:avLst>
        </a:prstGeom>
        <a:solidFill>
          <a:srgbClr val="A5A5A5">
            <a:tint val="60000"/>
            <a:hueOff val="0"/>
            <a:satOff val="0"/>
            <a:lumOff val="0"/>
            <a:alphaOff val="0"/>
          </a:srgbClr>
        </a:solidFill>
        <a:ln>
          <a:noFill/>
        </a:ln>
        <a:effectLst/>
      </dgm:spPr>
      <dgm:t>
        <a:bodyPr/>
        <a:lstStyle/>
        <a:p>
          <a:endParaRPr lang="en-US" sz="1800">
            <a:latin typeface="Roboto" panose="02000000000000000000" pitchFamily="2" charset="0"/>
            <a:ea typeface="Roboto" panose="02000000000000000000" pitchFamily="2" charset="0"/>
            <a:cs typeface="Roboto" panose="02000000000000000000" pitchFamily="2" charset="0"/>
          </a:endParaRPr>
        </a:p>
      </dgm:t>
    </dgm:pt>
    <dgm:pt modelId="{F780D1E3-FE4A-4588-BBA7-634237898584}" type="sibTrans" cxnId="{D54F3BA3-E99F-4813-B545-81407261D0A1}">
      <dgm:prSet/>
      <dgm:spPr/>
      <dgm:t>
        <a:bodyPr/>
        <a:lstStyle/>
        <a:p>
          <a:endParaRPr lang="en-US" sz="1800"/>
        </a:p>
      </dgm:t>
    </dgm:pt>
    <dgm:pt modelId="{8B5964AB-BA1E-48DC-BF60-A48690C2F5BC}">
      <dgm:prSet custT="1"/>
      <dgm:spPr>
        <a:xfrm>
          <a:off x="4740358" y="2215192"/>
          <a:ext cx="1076170" cy="860936"/>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600">
              <a:solidFill>
                <a:sysClr val="window" lastClr="FFFFFF"/>
              </a:solidFill>
              <a:latin typeface="Roboto" panose="02000000000000000000" pitchFamily="2" charset="0"/>
              <a:ea typeface="Roboto" panose="02000000000000000000" pitchFamily="2" charset="0"/>
              <a:cs typeface="Roboto" panose="02000000000000000000" pitchFamily="2" charset="0"/>
            </a:rPr>
            <a:t>New Skills</a:t>
          </a:r>
        </a:p>
      </dgm:t>
    </dgm:pt>
    <dgm:pt modelId="{485A7A53-31CA-4F26-AAF6-DF7ADEA007D7}" type="parTrans" cxnId="{6A2D1E65-AEE9-41EA-B70B-DC6F1F3B9F0F}">
      <dgm:prSet/>
      <dgm:spPr>
        <a:xfrm>
          <a:off x="3804445" y="2426582"/>
          <a:ext cx="1473998" cy="438155"/>
        </a:xfrm>
        <a:prstGeom prst="leftArrow">
          <a:avLst>
            <a:gd name="adj1" fmla="val 60000"/>
            <a:gd name="adj2" fmla="val 50000"/>
          </a:avLst>
        </a:prstGeom>
        <a:solidFill>
          <a:srgbClr val="A5A5A5">
            <a:tint val="60000"/>
            <a:hueOff val="0"/>
            <a:satOff val="0"/>
            <a:lumOff val="0"/>
            <a:alphaOff val="0"/>
          </a:srgbClr>
        </a:solidFill>
        <a:ln>
          <a:noFill/>
        </a:ln>
        <a:effectLst/>
      </dgm:spPr>
      <dgm:t>
        <a:bodyPr/>
        <a:lstStyle/>
        <a:p>
          <a:endParaRPr lang="en-US" sz="1800">
            <a:latin typeface="Roboto" panose="02000000000000000000" pitchFamily="2" charset="0"/>
            <a:ea typeface="Roboto" panose="02000000000000000000" pitchFamily="2" charset="0"/>
            <a:cs typeface="Roboto" panose="02000000000000000000" pitchFamily="2" charset="0"/>
          </a:endParaRPr>
        </a:p>
      </dgm:t>
    </dgm:pt>
    <dgm:pt modelId="{0348B838-6EA2-4FEB-9529-D727E88147C2}" type="sibTrans" cxnId="{6A2D1E65-AEE9-41EA-B70B-DC6F1F3B9F0F}">
      <dgm:prSet/>
      <dgm:spPr/>
      <dgm:t>
        <a:bodyPr/>
        <a:lstStyle/>
        <a:p>
          <a:endParaRPr lang="en-US" sz="1800"/>
        </a:p>
      </dgm:t>
    </dgm:pt>
    <dgm:pt modelId="{4A01A313-FA41-4A2B-B770-E5F744CCDC76}">
      <dgm:prSet custT="1"/>
      <dgm:spPr>
        <a:xfrm>
          <a:off x="8325" y="2215192"/>
          <a:ext cx="1226317" cy="860936"/>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400">
              <a:solidFill>
                <a:sysClr val="window" lastClr="FFFFFF"/>
              </a:solidFill>
              <a:latin typeface="Roboto" panose="02000000000000000000" pitchFamily="2" charset="0"/>
              <a:ea typeface="Roboto" panose="02000000000000000000" pitchFamily="2" charset="0"/>
              <a:cs typeface="Roboto" panose="02000000000000000000" pitchFamily="2" charset="0"/>
            </a:rPr>
            <a:t>Development/</a:t>
          </a:r>
          <a:br>
            <a:rPr lang="en-US" sz="1400">
              <a:solidFill>
                <a:sysClr val="window" lastClr="FFFFFF"/>
              </a:solidFill>
              <a:latin typeface="Roboto" panose="02000000000000000000" pitchFamily="2" charset="0"/>
              <a:ea typeface="Roboto" panose="02000000000000000000" pitchFamily="2" charset="0"/>
              <a:cs typeface="Roboto" panose="02000000000000000000" pitchFamily="2" charset="0"/>
            </a:rPr>
          </a:br>
          <a:r>
            <a:rPr lang="en-US" sz="1400">
              <a:solidFill>
                <a:sysClr val="window" lastClr="FFFFFF"/>
              </a:solidFill>
              <a:latin typeface="Roboto" panose="02000000000000000000" pitchFamily="2" charset="0"/>
              <a:ea typeface="Roboto" panose="02000000000000000000" pitchFamily="2" charset="0"/>
              <a:cs typeface="Roboto" panose="02000000000000000000" pitchFamily="2" charset="0"/>
            </a:rPr>
            <a:t>Advancement</a:t>
          </a:r>
        </a:p>
      </dgm:t>
    </dgm:pt>
    <dgm:pt modelId="{F06FD555-06FF-42BB-BB45-E16946FFEC93}" type="parTrans" cxnId="{971D4807-7D36-4341-BDBA-48883F52E546}">
      <dgm:prSet/>
      <dgm:spPr>
        <a:xfrm rot="10800000">
          <a:off x="621484" y="2426582"/>
          <a:ext cx="1473998" cy="438155"/>
        </a:xfrm>
        <a:prstGeom prst="leftArrow">
          <a:avLst>
            <a:gd name="adj1" fmla="val 60000"/>
            <a:gd name="adj2" fmla="val 50000"/>
          </a:avLst>
        </a:prstGeom>
        <a:solidFill>
          <a:srgbClr val="A5A5A5">
            <a:tint val="60000"/>
            <a:hueOff val="0"/>
            <a:satOff val="0"/>
            <a:lumOff val="0"/>
            <a:alphaOff val="0"/>
          </a:srgbClr>
        </a:solidFill>
        <a:ln>
          <a:noFill/>
        </a:ln>
        <a:effectLst/>
      </dgm:spPr>
      <dgm:t>
        <a:bodyPr/>
        <a:lstStyle/>
        <a:p>
          <a:endParaRPr lang="en-US" sz="1800">
            <a:latin typeface="Roboto" panose="02000000000000000000" pitchFamily="2" charset="0"/>
            <a:ea typeface="Roboto" panose="02000000000000000000" pitchFamily="2" charset="0"/>
            <a:cs typeface="Roboto" panose="02000000000000000000" pitchFamily="2" charset="0"/>
          </a:endParaRPr>
        </a:p>
      </dgm:t>
    </dgm:pt>
    <dgm:pt modelId="{7A886961-EF6C-45D5-999F-B626873D6A8B}" type="sibTrans" cxnId="{971D4807-7D36-4341-BDBA-48883F52E546}">
      <dgm:prSet/>
      <dgm:spPr/>
      <dgm:t>
        <a:bodyPr/>
        <a:lstStyle/>
        <a:p>
          <a:endParaRPr lang="en-US" sz="1800"/>
        </a:p>
      </dgm:t>
    </dgm:pt>
    <dgm:pt modelId="{71A0953D-F4C5-4FB2-81AD-F2F8FF6065E9}" type="pres">
      <dgm:prSet presAssocID="{09EFEF2E-B241-4635-A1BB-4AD3FE1CBB4C}" presName="cycle" presStyleCnt="0">
        <dgm:presLayoutVars>
          <dgm:chMax val="1"/>
          <dgm:dir/>
          <dgm:animLvl val="ctr"/>
          <dgm:resizeHandles val="exact"/>
        </dgm:presLayoutVars>
      </dgm:prSet>
      <dgm:spPr/>
    </dgm:pt>
    <dgm:pt modelId="{6A0EB2EA-C9A6-4025-99B0-C29CB7C722C6}" type="pres">
      <dgm:prSet presAssocID="{F3498CEE-03EF-4978-8721-CC52FCE53A18}" presName="centerShape" presStyleLbl="node0" presStyleIdx="0" presStyleCnt="1"/>
      <dgm:spPr/>
    </dgm:pt>
    <dgm:pt modelId="{5F181200-A94F-4ED9-91D7-21A2B7F0FB2A}" type="pres">
      <dgm:prSet presAssocID="{F06FD555-06FF-42BB-BB45-E16946FFEC93}" presName="parTrans" presStyleLbl="bgSibTrans2D1" presStyleIdx="0" presStyleCnt="6"/>
      <dgm:spPr/>
    </dgm:pt>
    <dgm:pt modelId="{81657BA9-B945-42B0-8741-6C4442A0AF3C}" type="pres">
      <dgm:prSet presAssocID="{4A01A313-FA41-4A2B-B770-E5F744CCDC76}" presName="node" presStyleLbl="node1" presStyleIdx="0" presStyleCnt="6" custScaleX="113952">
        <dgm:presLayoutVars>
          <dgm:bulletEnabled val="1"/>
        </dgm:presLayoutVars>
      </dgm:prSet>
      <dgm:spPr/>
    </dgm:pt>
    <dgm:pt modelId="{D78231B1-5D41-4978-8C55-A89649F4A076}" type="pres">
      <dgm:prSet presAssocID="{A58959C0-FB43-4E0B-926B-3F1FC73157D0}" presName="parTrans" presStyleLbl="bgSibTrans2D1" presStyleIdx="1" presStyleCnt="6"/>
      <dgm:spPr/>
    </dgm:pt>
    <dgm:pt modelId="{EA4326B4-F3EC-43AB-9C1A-BDBD4A192B31}" type="pres">
      <dgm:prSet presAssocID="{DF5A11BE-7668-4DCB-949B-D1EB54299E4B}" presName="node" presStyleLbl="node1" presStyleIdx="1" presStyleCnt="6">
        <dgm:presLayoutVars>
          <dgm:bulletEnabled val="1"/>
        </dgm:presLayoutVars>
      </dgm:prSet>
      <dgm:spPr/>
    </dgm:pt>
    <dgm:pt modelId="{F544C5DA-178E-4139-ABAC-36B48F7DB185}" type="pres">
      <dgm:prSet presAssocID="{D3470079-B0D7-49F2-A9B1-0EC551E0A828}" presName="parTrans" presStyleLbl="bgSibTrans2D1" presStyleIdx="2" presStyleCnt="6"/>
      <dgm:spPr/>
    </dgm:pt>
    <dgm:pt modelId="{C91FC3F6-45C4-4CF7-9277-5DCB4778007F}" type="pres">
      <dgm:prSet presAssocID="{8F69BFC8-91E1-4BEB-B216-2747895D7DC1}" presName="node" presStyleLbl="node1" presStyleIdx="2" presStyleCnt="6">
        <dgm:presLayoutVars>
          <dgm:bulletEnabled val="1"/>
        </dgm:presLayoutVars>
      </dgm:prSet>
      <dgm:spPr/>
    </dgm:pt>
    <dgm:pt modelId="{20B08321-61EB-4872-82E7-308C3CB66475}" type="pres">
      <dgm:prSet presAssocID="{1FAFA594-F474-4CB7-BC2A-4A9B27B4BB50}" presName="parTrans" presStyleLbl="bgSibTrans2D1" presStyleIdx="3" presStyleCnt="6"/>
      <dgm:spPr/>
    </dgm:pt>
    <dgm:pt modelId="{E7E2F9A7-BAE3-4400-A35C-194F3AB08202}" type="pres">
      <dgm:prSet presAssocID="{72769B0A-618B-4188-82B9-53F1FD27DFFA}" presName="node" presStyleLbl="node1" presStyleIdx="3" presStyleCnt="6">
        <dgm:presLayoutVars>
          <dgm:bulletEnabled val="1"/>
        </dgm:presLayoutVars>
      </dgm:prSet>
      <dgm:spPr/>
    </dgm:pt>
    <dgm:pt modelId="{73E09CF9-F93A-4C4F-9D1E-DFBB3D830F62}" type="pres">
      <dgm:prSet presAssocID="{577D86FA-E430-4AAB-A929-B11D573C1378}" presName="parTrans" presStyleLbl="bgSibTrans2D1" presStyleIdx="4" presStyleCnt="6"/>
      <dgm:spPr/>
    </dgm:pt>
    <dgm:pt modelId="{73754AF4-C12B-40F5-9D53-5AE77A81F072}" type="pres">
      <dgm:prSet presAssocID="{5E5360A4-BF17-4C0E-91C0-756A6580ACFF}" presName="node" presStyleLbl="node1" presStyleIdx="4" presStyleCnt="6">
        <dgm:presLayoutVars>
          <dgm:bulletEnabled val="1"/>
        </dgm:presLayoutVars>
      </dgm:prSet>
      <dgm:spPr/>
    </dgm:pt>
    <dgm:pt modelId="{6ACF0629-23E8-41FA-9F3D-CF336ED35FD4}" type="pres">
      <dgm:prSet presAssocID="{485A7A53-31CA-4F26-AAF6-DF7ADEA007D7}" presName="parTrans" presStyleLbl="bgSibTrans2D1" presStyleIdx="5" presStyleCnt="6"/>
      <dgm:spPr/>
    </dgm:pt>
    <dgm:pt modelId="{6847CC5F-7FEC-4CF0-B94B-771096840BB5}" type="pres">
      <dgm:prSet presAssocID="{8B5964AB-BA1E-48DC-BF60-A48690C2F5BC}" presName="node" presStyleLbl="node1" presStyleIdx="5" presStyleCnt="6">
        <dgm:presLayoutVars>
          <dgm:bulletEnabled val="1"/>
        </dgm:presLayoutVars>
      </dgm:prSet>
      <dgm:spPr/>
    </dgm:pt>
  </dgm:ptLst>
  <dgm:cxnLst>
    <dgm:cxn modelId="{2F1DB202-5A5A-4B52-A8FA-24BC5F8D1F59}" type="presOf" srcId="{4A01A313-FA41-4A2B-B770-E5F744CCDC76}" destId="{81657BA9-B945-42B0-8741-6C4442A0AF3C}" srcOrd="0" destOrd="0" presId="urn:microsoft.com/office/officeart/2005/8/layout/radial4"/>
    <dgm:cxn modelId="{971D4807-7D36-4341-BDBA-48883F52E546}" srcId="{F3498CEE-03EF-4978-8721-CC52FCE53A18}" destId="{4A01A313-FA41-4A2B-B770-E5F744CCDC76}" srcOrd="0" destOrd="0" parTransId="{F06FD555-06FF-42BB-BB45-E16946FFEC93}" sibTransId="{7A886961-EF6C-45D5-999F-B626873D6A8B}"/>
    <dgm:cxn modelId="{2CC16913-0C65-47E1-99C8-14FCBFE02E8C}" type="presOf" srcId="{A58959C0-FB43-4E0B-926B-3F1FC73157D0}" destId="{D78231B1-5D41-4978-8C55-A89649F4A076}" srcOrd="0" destOrd="0" presId="urn:microsoft.com/office/officeart/2005/8/layout/radial4"/>
    <dgm:cxn modelId="{C0792023-6572-40C8-A501-2C6A9B85B5CE}" type="presOf" srcId="{1FAFA594-F474-4CB7-BC2A-4A9B27B4BB50}" destId="{20B08321-61EB-4872-82E7-308C3CB66475}" srcOrd="0" destOrd="0" presId="urn:microsoft.com/office/officeart/2005/8/layout/radial4"/>
    <dgm:cxn modelId="{73BC1729-429F-46EC-B664-03B7ED858DD0}" type="presOf" srcId="{D3470079-B0D7-49F2-A9B1-0EC551E0A828}" destId="{F544C5DA-178E-4139-ABAC-36B48F7DB185}" srcOrd="0" destOrd="0" presId="urn:microsoft.com/office/officeart/2005/8/layout/radial4"/>
    <dgm:cxn modelId="{ED8DC72D-DD06-4167-A873-56B89C82E06E}" type="presOf" srcId="{F06FD555-06FF-42BB-BB45-E16946FFEC93}" destId="{5F181200-A94F-4ED9-91D7-21A2B7F0FB2A}" srcOrd="0" destOrd="0" presId="urn:microsoft.com/office/officeart/2005/8/layout/radial4"/>
    <dgm:cxn modelId="{13BCE32F-0C5E-4C60-B8E9-427DB086F147}" srcId="{09EFEF2E-B241-4635-A1BB-4AD3FE1CBB4C}" destId="{F3498CEE-03EF-4978-8721-CC52FCE53A18}" srcOrd="0" destOrd="0" parTransId="{F30DB583-149A-4243-B75F-5E27E6AD46C0}" sibTransId="{125718D3-6C18-4B5E-AC88-FD0E00E95BAE}"/>
    <dgm:cxn modelId="{E4BF5D46-2D65-47FB-88D8-4024BFE1FAA8}" type="presOf" srcId="{DF5A11BE-7668-4DCB-949B-D1EB54299E4B}" destId="{EA4326B4-F3EC-43AB-9C1A-BDBD4A192B31}" srcOrd="0" destOrd="0" presId="urn:microsoft.com/office/officeart/2005/8/layout/radial4"/>
    <dgm:cxn modelId="{4F2F7750-61A9-4DE3-A1F5-EC9FFC5D378A}" type="presOf" srcId="{72769B0A-618B-4188-82B9-53F1FD27DFFA}" destId="{E7E2F9A7-BAE3-4400-A35C-194F3AB08202}" srcOrd="0" destOrd="0" presId="urn:microsoft.com/office/officeart/2005/8/layout/radial4"/>
    <dgm:cxn modelId="{31827360-699A-4B90-9984-891EEDD01DAA}" type="presOf" srcId="{F3498CEE-03EF-4978-8721-CC52FCE53A18}" destId="{6A0EB2EA-C9A6-4025-99B0-C29CB7C722C6}" srcOrd="0" destOrd="0" presId="urn:microsoft.com/office/officeart/2005/8/layout/radial4"/>
    <dgm:cxn modelId="{6A2D1E65-AEE9-41EA-B70B-DC6F1F3B9F0F}" srcId="{F3498CEE-03EF-4978-8721-CC52FCE53A18}" destId="{8B5964AB-BA1E-48DC-BF60-A48690C2F5BC}" srcOrd="5" destOrd="0" parTransId="{485A7A53-31CA-4F26-AAF6-DF7ADEA007D7}" sibTransId="{0348B838-6EA2-4FEB-9529-D727E88147C2}"/>
    <dgm:cxn modelId="{8478E66A-D5A6-4B0B-919B-2C7F1891AC90}" type="presOf" srcId="{485A7A53-31CA-4F26-AAF6-DF7ADEA007D7}" destId="{6ACF0629-23E8-41FA-9F3D-CF336ED35FD4}" srcOrd="0" destOrd="0" presId="urn:microsoft.com/office/officeart/2005/8/layout/radial4"/>
    <dgm:cxn modelId="{D54F3BA3-E99F-4813-B545-81407261D0A1}" srcId="{F3498CEE-03EF-4978-8721-CC52FCE53A18}" destId="{5E5360A4-BF17-4C0E-91C0-756A6580ACFF}" srcOrd="4" destOrd="0" parTransId="{577D86FA-E430-4AAB-A929-B11D573C1378}" sibTransId="{F780D1E3-FE4A-4588-BBA7-634237898584}"/>
    <dgm:cxn modelId="{E49BD9A4-5FA9-45B6-B8E6-3B96A1C2EF84}" srcId="{F3498CEE-03EF-4978-8721-CC52FCE53A18}" destId="{DF5A11BE-7668-4DCB-949B-D1EB54299E4B}" srcOrd="1" destOrd="0" parTransId="{A58959C0-FB43-4E0B-926B-3F1FC73157D0}" sibTransId="{3723F295-FE59-4F57-88BE-234DFEAFEFEA}"/>
    <dgm:cxn modelId="{D06EA8B3-A921-4703-948E-D0C5695487D4}" type="presOf" srcId="{8B5964AB-BA1E-48DC-BF60-A48690C2F5BC}" destId="{6847CC5F-7FEC-4CF0-B94B-771096840BB5}" srcOrd="0" destOrd="0" presId="urn:microsoft.com/office/officeart/2005/8/layout/radial4"/>
    <dgm:cxn modelId="{7CC181C1-AD28-41F5-990F-E816D0DA4222}" type="presOf" srcId="{09EFEF2E-B241-4635-A1BB-4AD3FE1CBB4C}" destId="{71A0953D-F4C5-4FB2-81AD-F2F8FF6065E9}" srcOrd="0" destOrd="0" presId="urn:microsoft.com/office/officeart/2005/8/layout/radial4"/>
    <dgm:cxn modelId="{4BA706C7-E60A-45F6-AA6F-AA7260B1BAF6}" type="presOf" srcId="{577D86FA-E430-4AAB-A929-B11D573C1378}" destId="{73E09CF9-F93A-4C4F-9D1E-DFBB3D830F62}" srcOrd="0" destOrd="0" presId="urn:microsoft.com/office/officeart/2005/8/layout/radial4"/>
    <dgm:cxn modelId="{16AC52C7-FC28-4F6E-9C1B-407E318EE9C5}" srcId="{F3498CEE-03EF-4978-8721-CC52FCE53A18}" destId="{8F69BFC8-91E1-4BEB-B216-2747895D7DC1}" srcOrd="2" destOrd="0" parTransId="{D3470079-B0D7-49F2-A9B1-0EC551E0A828}" sibTransId="{BA100C80-EB96-486B-8CC6-8EAADDE64D63}"/>
    <dgm:cxn modelId="{E49DDDC8-E1E4-4988-99B6-4EC939CBA646}" type="presOf" srcId="{8F69BFC8-91E1-4BEB-B216-2747895D7DC1}" destId="{C91FC3F6-45C4-4CF7-9277-5DCB4778007F}" srcOrd="0" destOrd="0" presId="urn:microsoft.com/office/officeart/2005/8/layout/radial4"/>
    <dgm:cxn modelId="{A68E4BDC-D48F-43E7-BB70-B1396C197AE4}" srcId="{F3498CEE-03EF-4978-8721-CC52FCE53A18}" destId="{72769B0A-618B-4188-82B9-53F1FD27DFFA}" srcOrd="3" destOrd="0" parTransId="{1FAFA594-F474-4CB7-BC2A-4A9B27B4BB50}" sibTransId="{2A087B1A-D4F8-4DA9-8A63-BA89EA09EF2A}"/>
    <dgm:cxn modelId="{983CF4EC-AD61-4F71-A420-A198CD4E97A1}" type="presOf" srcId="{5E5360A4-BF17-4C0E-91C0-756A6580ACFF}" destId="{73754AF4-C12B-40F5-9D53-5AE77A81F072}" srcOrd="0" destOrd="0" presId="urn:microsoft.com/office/officeart/2005/8/layout/radial4"/>
    <dgm:cxn modelId="{A0F75A47-11E8-44BB-A75F-201001409EAD}" type="presParOf" srcId="{71A0953D-F4C5-4FB2-81AD-F2F8FF6065E9}" destId="{6A0EB2EA-C9A6-4025-99B0-C29CB7C722C6}" srcOrd="0" destOrd="0" presId="urn:microsoft.com/office/officeart/2005/8/layout/radial4"/>
    <dgm:cxn modelId="{5C7518CC-3C88-4CFF-9F0A-8A3E11FD02E4}" type="presParOf" srcId="{71A0953D-F4C5-4FB2-81AD-F2F8FF6065E9}" destId="{5F181200-A94F-4ED9-91D7-21A2B7F0FB2A}" srcOrd="1" destOrd="0" presId="urn:microsoft.com/office/officeart/2005/8/layout/radial4"/>
    <dgm:cxn modelId="{EE50E94B-3531-40FB-9618-293F74F0C776}" type="presParOf" srcId="{71A0953D-F4C5-4FB2-81AD-F2F8FF6065E9}" destId="{81657BA9-B945-42B0-8741-6C4442A0AF3C}" srcOrd="2" destOrd="0" presId="urn:microsoft.com/office/officeart/2005/8/layout/radial4"/>
    <dgm:cxn modelId="{BF6C64FB-52AA-486E-AC2A-52D3BBB0C0C2}" type="presParOf" srcId="{71A0953D-F4C5-4FB2-81AD-F2F8FF6065E9}" destId="{D78231B1-5D41-4978-8C55-A89649F4A076}" srcOrd="3" destOrd="0" presId="urn:microsoft.com/office/officeart/2005/8/layout/radial4"/>
    <dgm:cxn modelId="{A2A1F401-8110-432E-8196-0E20406D2DA2}" type="presParOf" srcId="{71A0953D-F4C5-4FB2-81AD-F2F8FF6065E9}" destId="{EA4326B4-F3EC-43AB-9C1A-BDBD4A192B31}" srcOrd="4" destOrd="0" presId="urn:microsoft.com/office/officeart/2005/8/layout/radial4"/>
    <dgm:cxn modelId="{0A5D1303-5187-449B-A341-C93D2CCED5D1}" type="presParOf" srcId="{71A0953D-F4C5-4FB2-81AD-F2F8FF6065E9}" destId="{F544C5DA-178E-4139-ABAC-36B48F7DB185}" srcOrd="5" destOrd="0" presId="urn:microsoft.com/office/officeart/2005/8/layout/radial4"/>
    <dgm:cxn modelId="{BF2CB7EE-A733-4B03-B81A-5DBAF27AD8A4}" type="presParOf" srcId="{71A0953D-F4C5-4FB2-81AD-F2F8FF6065E9}" destId="{C91FC3F6-45C4-4CF7-9277-5DCB4778007F}" srcOrd="6" destOrd="0" presId="urn:microsoft.com/office/officeart/2005/8/layout/radial4"/>
    <dgm:cxn modelId="{F4E86008-254D-441A-9CDD-3824FD9C25BB}" type="presParOf" srcId="{71A0953D-F4C5-4FB2-81AD-F2F8FF6065E9}" destId="{20B08321-61EB-4872-82E7-308C3CB66475}" srcOrd="7" destOrd="0" presId="urn:microsoft.com/office/officeart/2005/8/layout/radial4"/>
    <dgm:cxn modelId="{1838DD5E-0CD4-4953-A184-286013B3D109}" type="presParOf" srcId="{71A0953D-F4C5-4FB2-81AD-F2F8FF6065E9}" destId="{E7E2F9A7-BAE3-4400-A35C-194F3AB08202}" srcOrd="8" destOrd="0" presId="urn:microsoft.com/office/officeart/2005/8/layout/radial4"/>
    <dgm:cxn modelId="{B72D75E6-FF69-4F1D-992B-FA30C358DC6E}" type="presParOf" srcId="{71A0953D-F4C5-4FB2-81AD-F2F8FF6065E9}" destId="{73E09CF9-F93A-4C4F-9D1E-DFBB3D830F62}" srcOrd="9" destOrd="0" presId="urn:microsoft.com/office/officeart/2005/8/layout/radial4"/>
    <dgm:cxn modelId="{6BE91B62-B4B4-4945-92B6-6675A362C13F}" type="presParOf" srcId="{71A0953D-F4C5-4FB2-81AD-F2F8FF6065E9}" destId="{73754AF4-C12B-40F5-9D53-5AE77A81F072}" srcOrd="10" destOrd="0" presId="urn:microsoft.com/office/officeart/2005/8/layout/radial4"/>
    <dgm:cxn modelId="{2DD307B6-043C-4377-97BF-9F2A5FFDEC7F}" type="presParOf" srcId="{71A0953D-F4C5-4FB2-81AD-F2F8FF6065E9}" destId="{6ACF0629-23E8-41FA-9F3D-CF336ED35FD4}" srcOrd="11" destOrd="0" presId="urn:microsoft.com/office/officeart/2005/8/layout/radial4"/>
    <dgm:cxn modelId="{86D3B6E9-FB17-4874-86BF-76E3C8E2050C}" type="presParOf" srcId="{71A0953D-F4C5-4FB2-81AD-F2F8FF6065E9}" destId="{6847CC5F-7FEC-4CF0-B94B-771096840BB5}" srcOrd="12"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0EB2EA-C9A6-4025-99B0-C29CB7C722C6}">
      <dsp:nvSpPr>
        <dsp:cNvPr id="0" name=""/>
        <dsp:cNvSpPr/>
      </dsp:nvSpPr>
      <dsp:spPr>
        <a:xfrm>
          <a:off x="2170197" y="1678431"/>
          <a:ext cx="1603204" cy="1603204"/>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 lastClr="FFFFFF"/>
              </a:solidFill>
              <a:latin typeface="Roboto" panose="02000000000000000000" pitchFamily="2" charset="0"/>
              <a:ea typeface="Roboto" panose="02000000000000000000" pitchFamily="2" charset="0"/>
              <a:cs typeface="Roboto" panose="02000000000000000000" pitchFamily="2" charset="0"/>
            </a:rPr>
            <a:t>HARD DATA Typical Measures of Improvement</a:t>
          </a:r>
        </a:p>
      </dsp:txBody>
      <dsp:txXfrm>
        <a:off x="2404981" y="1913215"/>
        <a:ext cx="1133636" cy="1133636"/>
      </dsp:txXfrm>
    </dsp:sp>
    <dsp:sp modelId="{5F181200-A94F-4ED9-91D7-21A2B7F0FB2A}">
      <dsp:nvSpPr>
        <dsp:cNvPr id="0" name=""/>
        <dsp:cNvSpPr/>
      </dsp:nvSpPr>
      <dsp:spPr>
        <a:xfrm rot="11700000">
          <a:off x="958326" y="1871828"/>
          <a:ext cx="1192463" cy="456913"/>
        </a:xfrm>
        <a:prstGeom prst="leftArrow">
          <a:avLst>
            <a:gd name="adj1" fmla="val 60000"/>
            <a:gd name="adj2" fmla="val 50000"/>
          </a:avLst>
        </a:prstGeom>
        <a:solidFill>
          <a:srgbClr val="A5A5A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81657BA9-B945-42B0-8741-6C4442A0AF3C}">
      <dsp:nvSpPr>
        <dsp:cNvPr id="0" name=""/>
        <dsp:cNvSpPr/>
      </dsp:nvSpPr>
      <dsp:spPr>
        <a:xfrm>
          <a:off x="217120" y="1336751"/>
          <a:ext cx="1523044" cy="1218435"/>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Roboto" panose="02000000000000000000" pitchFamily="2" charset="0"/>
              <a:ea typeface="Roboto" panose="02000000000000000000" pitchFamily="2" charset="0"/>
              <a:cs typeface="Roboto" panose="02000000000000000000" pitchFamily="2" charset="0"/>
            </a:rPr>
            <a:t>Quality</a:t>
          </a:r>
        </a:p>
        <a:p>
          <a:pPr marL="0" lvl="0" indent="0" algn="ctr" defTabSz="711200">
            <a:lnSpc>
              <a:spcPct val="90000"/>
            </a:lnSpc>
            <a:spcBef>
              <a:spcPct val="0"/>
            </a:spcBef>
            <a:spcAft>
              <a:spcPct val="35000"/>
            </a:spcAft>
            <a:buNone/>
          </a:pPr>
          <a:r>
            <a:rPr lang="en-US" sz="1600" kern="1200">
              <a:solidFill>
                <a:sysClr val="window" lastClr="FFFFFF"/>
              </a:solidFill>
              <a:latin typeface="Roboto" panose="02000000000000000000" pitchFamily="2" charset="0"/>
              <a:ea typeface="Roboto" panose="02000000000000000000" pitchFamily="2" charset="0"/>
              <a:cs typeface="Roboto" panose="02000000000000000000" pitchFamily="2" charset="0"/>
            </a:rPr>
            <a:t>Improvement</a:t>
          </a:r>
        </a:p>
      </dsp:txBody>
      <dsp:txXfrm>
        <a:off x="252807" y="1372438"/>
        <a:ext cx="1451670" cy="1147061"/>
      </dsp:txXfrm>
    </dsp:sp>
    <dsp:sp modelId="{F544C5DA-178E-4139-ABAC-36B48F7DB185}">
      <dsp:nvSpPr>
        <dsp:cNvPr id="0" name=""/>
        <dsp:cNvSpPr/>
      </dsp:nvSpPr>
      <dsp:spPr>
        <a:xfrm rot="14700000">
          <a:off x="1755487" y="921809"/>
          <a:ext cx="1192463" cy="456913"/>
        </a:xfrm>
        <a:prstGeom prst="leftArrow">
          <a:avLst>
            <a:gd name="adj1" fmla="val 60000"/>
            <a:gd name="adj2" fmla="val 50000"/>
          </a:avLst>
        </a:prstGeom>
        <a:solidFill>
          <a:srgbClr val="A5A5A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C91FC3F6-45C4-4CF7-9277-5DCB4778007F}">
      <dsp:nvSpPr>
        <dsp:cNvPr id="0" name=""/>
        <dsp:cNvSpPr/>
      </dsp:nvSpPr>
      <dsp:spPr>
        <a:xfrm>
          <a:off x="1338218" y="678"/>
          <a:ext cx="1523044" cy="1218435"/>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Roboto" panose="02000000000000000000" pitchFamily="2" charset="0"/>
              <a:ea typeface="Roboto" panose="02000000000000000000" pitchFamily="2" charset="0"/>
              <a:cs typeface="Roboto" panose="02000000000000000000" pitchFamily="2" charset="0"/>
            </a:rPr>
            <a:t>Output </a:t>
          </a:r>
        </a:p>
        <a:p>
          <a:pPr marL="0" lvl="0" indent="0" algn="ctr" defTabSz="711200">
            <a:lnSpc>
              <a:spcPct val="90000"/>
            </a:lnSpc>
            <a:spcBef>
              <a:spcPct val="0"/>
            </a:spcBef>
            <a:spcAft>
              <a:spcPct val="35000"/>
            </a:spcAft>
            <a:buNone/>
          </a:pPr>
          <a:r>
            <a:rPr lang="en-US" sz="1600" kern="1200">
              <a:solidFill>
                <a:sysClr val="window" lastClr="FFFFFF"/>
              </a:solidFill>
              <a:latin typeface="Roboto" panose="02000000000000000000" pitchFamily="2" charset="0"/>
              <a:ea typeface="Roboto" panose="02000000000000000000" pitchFamily="2" charset="0"/>
              <a:cs typeface="Roboto" panose="02000000000000000000" pitchFamily="2" charset="0"/>
            </a:rPr>
            <a:t>Increases</a:t>
          </a:r>
        </a:p>
      </dsp:txBody>
      <dsp:txXfrm>
        <a:off x="1373905" y="36365"/>
        <a:ext cx="1451670" cy="1147061"/>
      </dsp:txXfrm>
    </dsp:sp>
    <dsp:sp modelId="{20B08321-61EB-4872-82E7-308C3CB66475}">
      <dsp:nvSpPr>
        <dsp:cNvPr id="0" name=""/>
        <dsp:cNvSpPr/>
      </dsp:nvSpPr>
      <dsp:spPr>
        <a:xfrm rot="17700000">
          <a:off x="2995649" y="921809"/>
          <a:ext cx="1192463" cy="456913"/>
        </a:xfrm>
        <a:prstGeom prst="leftArrow">
          <a:avLst>
            <a:gd name="adj1" fmla="val 60000"/>
            <a:gd name="adj2" fmla="val 50000"/>
          </a:avLst>
        </a:prstGeom>
        <a:solidFill>
          <a:srgbClr val="A5A5A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E7E2F9A7-BAE3-4400-A35C-194F3AB08202}">
      <dsp:nvSpPr>
        <dsp:cNvPr id="0" name=""/>
        <dsp:cNvSpPr/>
      </dsp:nvSpPr>
      <dsp:spPr>
        <a:xfrm>
          <a:off x="3082337" y="678"/>
          <a:ext cx="1523044" cy="1218435"/>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Roboto" panose="02000000000000000000" pitchFamily="2" charset="0"/>
              <a:ea typeface="Roboto" panose="02000000000000000000" pitchFamily="2" charset="0"/>
              <a:cs typeface="Roboto" panose="02000000000000000000" pitchFamily="2" charset="0"/>
            </a:rPr>
            <a:t>Time </a:t>
          </a:r>
        </a:p>
        <a:p>
          <a:pPr marL="0" lvl="0" indent="0" algn="ctr" defTabSz="711200">
            <a:lnSpc>
              <a:spcPct val="90000"/>
            </a:lnSpc>
            <a:spcBef>
              <a:spcPct val="0"/>
            </a:spcBef>
            <a:spcAft>
              <a:spcPct val="35000"/>
            </a:spcAft>
            <a:buNone/>
          </a:pPr>
          <a:r>
            <a:rPr lang="en-US" sz="1600" kern="1200">
              <a:solidFill>
                <a:sysClr val="window" lastClr="FFFFFF"/>
              </a:solidFill>
              <a:latin typeface="Roboto" panose="02000000000000000000" pitchFamily="2" charset="0"/>
              <a:ea typeface="Roboto" panose="02000000000000000000" pitchFamily="2" charset="0"/>
              <a:cs typeface="Roboto" panose="02000000000000000000" pitchFamily="2" charset="0"/>
            </a:rPr>
            <a:t>Savings</a:t>
          </a:r>
        </a:p>
      </dsp:txBody>
      <dsp:txXfrm>
        <a:off x="3118024" y="36365"/>
        <a:ext cx="1451670" cy="1147061"/>
      </dsp:txXfrm>
    </dsp:sp>
    <dsp:sp modelId="{6ACF0629-23E8-41FA-9F3D-CF336ED35FD4}">
      <dsp:nvSpPr>
        <dsp:cNvPr id="0" name=""/>
        <dsp:cNvSpPr/>
      </dsp:nvSpPr>
      <dsp:spPr>
        <a:xfrm rot="20700000">
          <a:off x="3792810" y="1871828"/>
          <a:ext cx="1192463" cy="456913"/>
        </a:xfrm>
        <a:prstGeom prst="leftArrow">
          <a:avLst>
            <a:gd name="adj1" fmla="val 60000"/>
            <a:gd name="adj2" fmla="val 50000"/>
          </a:avLst>
        </a:prstGeom>
        <a:solidFill>
          <a:srgbClr val="A5A5A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6847CC5F-7FEC-4CF0-B94B-771096840BB5}">
      <dsp:nvSpPr>
        <dsp:cNvPr id="0" name=""/>
        <dsp:cNvSpPr/>
      </dsp:nvSpPr>
      <dsp:spPr>
        <a:xfrm>
          <a:off x="4203435" y="1336751"/>
          <a:ext cx="1523044" cy="1218435"/>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Roboto" panose="02000000000000000000" pitchFamily="2" charset="0"/>
              <a:ea typeface="Roboto" panose="02000000000000000000" pitchFamily="2" charset="0"/>
              <a:cs typeface="Roboto" panose="02000000000000000000" pitchFamily="2" charset="0"/>
            </a:rPr>
            <a:t>Cost </a:t>
          </a:r>
        </a:p>
        <a:p>
          <a:pPr marL="0" lvl="0" indent="0" algn="ctr" defTabSz="711200">
            <a:lnSpc>
              <a:spcPct val="90000"/>
            </a:lnSpc>
            <a:spcBef>
              <a:spcPct val="0"/>
            </a:spcBef>
            <a:spcAft>
              <a:spcPct val="35000"/>
            </a:spcAft>
            <a:buNone/>
          </a:pPr>
          <a:r>
            <a:rPr lang="en-US" sz="1600" kern="1200">
              <a:solidFill>
                <a:sysClr val="window" lastClr="FFFFFF"/>
              </a:solidFill>
              <a:latin typeface="Roboto" panose="02000000000000000000" pitchFamily="2" charset="0"/>
              <a:ea typeface="Roboto" panose="02000000000000000000" pitchFamily="2" charset="0"/>
              <a:cs typeface="Roboto" panose="02000000000000000000" pitchFamily="2" charset="0"/>
            </a:rPr>
            <a:t>Savings</a:t>
          </a:r>
        </a:p>
      </dsp:txBody>
      <dsp:txXfrm>
        <a:off x="4239122" y="1372438"/>
        <a:ext cx="1451670" cy="11470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0EB2EA-C9A6-4025-99B0-C29CB7C722C6}">
      <dsp:nvSpPr>
        <dsp:cNvPr id="0" name=""/>
        <dsp:cNvSpPr/>
      </dsp:nvSpPr>
      <dsp:spPr>
        <a:xfrm>
          <a:off x="2181271" y="1876967"/>
          <a:ext cx="1537386" cy="1537386"/>
        </a:xfrm>
        <a:prstGeom prst="ellipse">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 lastClr="FFFFFF"/>
              </a:solidFill>
              <a:latin typeface="Roboto" panose="02000000000000000000" pitchFamily="2" charset="0"/>
              <a:ea typeface="Roboto" panose="02000000000000000000" pitchFamily="2" charset="0"/>
              <a:cs typeface="Roboto" panose="02000000000000000000" pitchFamily="2" charset="0"/>
            </a:rPr>
            <a:t>SOFT DATA Typical Measures of Improvement</a:t>
          </a:r>
        </a:p>
      </dsp:txBody>
      <dsp:txXfrm>
        <a:off x="2406416" y="2102112"/>
        <a:ext cx="1087096" cy="1087096"/>
      </dsp:txXfrm>
    </dsp:sp>
    <dsp:sp modelId="{5F181200-A94F-4ED9-91D7-21A2B7F0FB2A}">
      <dsp:nvSpPr>
        <dsp:cNvPr id="0" name=""/>
        <dsp:cNvSpPr/>
      </dsp:nvSpPr>
      <dsp:spPr>
        <a:xfrm rot="10800000">
          <a:off x="621484" y="2426582"/>
          <a:ext cx="1473998" cy="438155"/>
        </a:xfrm>
        <a:prstGeom prst="leftArrow">
          <a:avLst>
            <a:gd name="adj1" fmla="val 60000"/>
            <a:gd name="adj2" fmla="val 50000"/>
          </a:avLst>
        </a:prstGeom>
        <a:solidFill>
          <a:srgbClr val="A5A5A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81657BA9-B945-42B0-8741-6C4442A0AF3C}">
      <dsp:nvSpPr>
        <dsp:cNvPr id="0" name=""/>
        <dsp:cNvSpPr/>
      </dsp:nvSpPr>
      <dsp:spPr>
        <a:xfrm>
          <a:off x="8325" y="2215192"/>
          <a:ext cx="1226317" cy="860936"/>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a:solidFill>
                <a:sysClr val="window" lastClr="FFFFFF"/>
              </a:solidFill>
              <a:latin typeface="Roboto" panose="02000000000000000000" pitchFamily="2" charset="0"/>
              <a:ea typeface="Roboto" panose="02000000000000000000" pitchFamily="2" charset="0"/>
              <a:cs typeface="Roboto" panose="02000000000000000000" pitchFamily="2" charset="0"/>
            </a:rPr>
            <a:t>Development/</a:t>
          </a:r>
          <a:br>
            <a:rPr lang="en-US" sz="1400" kern="1200">
              <a:solidFill>
                <a:sysClr val="window" lastClr="FFFFFF"/>
              </a:solidFill>
              <a:latin typeface="Roboto" panose="02000000000000000000" pitchFamily="2" charset="0"/>
              <a:ea typeface="Roboto" panose="02000000000000000000" pitchFamily="2" charset="0"/>
              <a:cs typeface="Roboto" panose="02000000000000000000" pitchFamily="2" charset="0"/>
            </a:rPr>
          </a:br>
          <a:r>
            <a:rPr lang="en-US" sz="1400" kern="1200">
              <a:solidFill>
                <a:sysClr val="window" lastClr="FFFFFF"/>
              </a:solidFill>
              <a:latin typeface="Roboto" panose="02000000000000000000" pitchFamily="2" charset="0"/>
              <a:ea typeface="Roboto" panose="02000000000000000000" pitchFamily="2" charset="0"/>
              <a:cs typeface="Roboto" panose="02000000000000000000" pitchFamily="2" charset="0"/>
            </a:rPr>
            <a:t>Advancement</a:t>
          </a:r>
        </a:p>
      </dsp:txBody>
      <dsp:txXfrm>
        <a:off x="33541" y="2240408"/>
        <a:ext cx="1175885" cy="810504"/>
      </dsp:txXfrm>
    </dsp:sp>
    <dsp:sp modelId="{D78231B1-5D41-4978-8C55-A89649F4A076}">
      <dsp:nvSpPr>
        <dsp:cNvPr id="0" name=""/>
        <dsp:cNvSpPr/>
      </dsp:nvSpPr>
      <dsp:spPr>
        <a:xfrm rot="12960000">
          <a:off x="925430" y="1491134"/>
          <a:ext cx="1473998" cy="438155"/>
        </a:xfrm>
        <a:prstGeom prst="leftArrow">
          <a:avLst>
            <a:gd name="adj1" fmla="val 60000"/>
            <a:gd name="adj2" fmla="val 50000"/>
          </a:avLst>
        </a:prstGeom>
        <a:solidFill>
          <a:srgbClr val="A5A5A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EA4326B4-F3EC-43AB-9C1A-BDBD4A192B31}">
      <dsp:nvSpPr>
        <dsp:cNvPr id="0" name=""/>
        <dsp:cNvSpPr/>
      </dsp:nvSpPr>
      <dsp:spPr>
        <a:xfrm>
          <a:off x="528099" y="846546"/>
          <a:ext cx="1076170" cy="860936"/>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Roboto" panose="02000000000000000000" pitchFamily="2" charset="0"/>
              <a:ea typeface="Roboto" panose="02000000000000000000" pitchFamily="2" charset="0"/>
              <a:cs typeface="Roboto" panose="02000000000000000000" pitchFamily="2" charset="0"/>
            </a:rPr>
            <a:t>Initiative</a:t>
          </a:r>
        </a:p>
      </dsp:txBody>
      <dsp:txXfrm>
        <a:off x="553315" y="871762"/>
        <a:ext cx="1025738" cy="810504"/>
      </dsp:txXfrm>
    </dsp:sp>
    <dsp:sp modelId="{F544C5DA-178E-4139-ABAC-36B48F7DB185}">
      <dsp:nvSpPr>
        <dsp:cNvPr id="0" name=""/>
        <dsp:cNvSpPr/>
      </dsp:nvSpPr>
      <dsp:spPr>
        <a:xfrm rot="15120000">
          <a:off x="1721170" y="912994"/>
          <a:ext cx="1473998" cy="438155"/>
        </a:xfrm>
        <a:prstGeom prst="leftArrow">
          <a:avLst>
            <a:gd name="adj1" fmla="val 60000"/>
            <a:gd name="adj2" fmla="val 50000"/>
          </a:avLst>
        </a:prstGeom>
        <a:solidFill>
          <a:srgbClr val="A5A5A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C91FC3F6-45C4-4CF7-9277-5DCB4778007F}">
      <dsp:nvSpPr>
        <dsp:cNvPr id="0" name=""/>
        <dsp:cNvSpPr/>
      </dsp:nvSpPr>
      <dsp:spPr>
        <a:xfrm>
          <a:off x="1692339" y="676"/>
          <a:ext cx="1076170" cy="860936"/>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Roboto" panose="02000000000000000000" pitchFamily="2" charset="0"/>
              <a:ea typeface="Roboto" panose="02000000000000000000" pitchFamily="2" charset="0"/>
              <a:cs typeface="Roboto" panose="02000000000000000000" pitchFamily="2" charset="0"/>
            </a:rPr>
            <a:t>Work Habits</a:t>
          </a:r>
        </a:p>
      </dsp:txBody>
      <dsp:txXfrm>
        <a:off x="1717555" y="25892"/>
        <a:ext cx="1025738" cy="810504"/>
      </dsp:txXfrm>
    </dsp:sp>
    <dsp:sp modelId="{20B08321-61EB-4872-82E7-308C3CB66475}">
      <dsp:nvSpPr>
        <dsp:cNvPr id="0" name=""/>
        <dsp:cNvSpPr/>
      </dsp:nvSpPr>
      <dsp:spPr>
        <a:xfrm rot="17280000">
          <a:off x="2704759" y="912994"/>
          <a:ext cx="1473998" cy="438155"/>
        </a:xfrm>
        <a:prstGeom prst="leftArrow">
          <a:avLst>
            <a:gd name="adj1" fmla="val 60000"/>
            <a:gd name="adj2" fmla="val 50000"/>
          </a:avLst>
        </a:prstGeom>
        <a:solidFill>
          <a:srgbClr val="A5A5A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E7E2F9A7-BAE3-4400-A35C-194F3AB08202}">
      <dsp:nvSpPr>
        <dsp:cNvPr id="0" name=""/>
        <dsp:cNvSpPr/>
      </dsp:nvSpPr>
      <dsp:spPr>
        <a:xfrm>
          <a:off x="3131418" y="676"/>
          <a:ext cx="1076170" cy="860936"/>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Roboto" panose="02000000000000000000" pitchFamily="2" charset="0"/>
              <a:ea typeface="Roboto" panose="02000000000000000000" pitchFamily="2" charset="0"/>
              <a:cs typeface="Roboto" panose="02000000000000000000" pitchFamily="2" charset="0"/>
            </a:rPr>
            <a:t>Work Climate</a:t>
          </a:r>
        </a:p>
      </dsp:txBody>
      <dsp:txXfrm>
        <a:off x="3156634" y="25892"/>
        <a:ext cx="1025738" cy="810504"/>
      </dsp:txXfrm>
    </dsp:sp>
    <dsp:sp modelId="{73E09CF9-F93A-4C4F-9D1E-DFBB3D830F62}">
      <dsp:nvSpPr>
        <dsp:cNvPr id="0" name=""/>
        <dsp:cNvSpPr/>
      </dsp:nvSpPr>
      <dsp:spPr>
        <a:xfrm rot="19440000">
          <a:off x="3500499" y="1491134"/>
          <a:ext cx="1473998" cy="438155"/>
        </a:xfrm>
        <a:prstGeom prst="leftArrow">
          <a:avLst>
            <a:gd name="adj1" fmla="val 60000"/>
            <a:gd name="adj2" fmla="val 50000"/>
          </a:avLst>
        </a:prstGeom>
        <a:solidFill>
          <a:srgbClr val="A5A5A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73754AF4-C12B-40F5-9D53-5AE77A81F072}">
      <dsp:nvSpPr>
        <dsp:cNvPr id="0" name=""/>
        <dsp:cNvSpPr/>
      </dsp:nvSpPr>
      <dsp:spPr>
        <a:xfrm>
          <a:off x="4295658" y="846546"/>
          <a:ext cx="1076170" cy="860936"/>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Roboto" panose="02000000000000000000" pitchFamily="2" charset="0"/>
              <a:ea typeface="Roboto" panose="02000000000000000000" pitchFamily="2" charset="0"/>
              <a:cs typeface="Roboto" panose="02000000000000000000" pitchFamily="2" charset="0"/>
            </a:rPr>
            <a:t>Feelings/</a:t>
          </a:r>
          <a:br>
            <a:rPr lang="en-US" sz="1600" kern="1200">
              <a:solidFill>
                <a:sysClr val="window" lastClr="FFFFFF"/>
              </a:solidFill>
              <a:latin typeface="Roboto" panose="02000000000000000000" pitchFamily="2" charset="0"/>
              <a:ea typeface="Roboto" panose="02000000000000000000" pitchFamily="2" charset="0"/>
              <a:cs typeface="Roboto" panose="02000000000000000000" pitchFamily="2" charset="0"/>
            </a:rPr>
          </a:br>
          <a:r>
            <a:rPr lang="en-US" sz="1600" kern="1200">
              <a:solidFill>
                <a:sysClr val="window" lastClr="FFFFFF"/>
              </a:solidFill>
              <a:latin typeface="Roboto" panose="02000000000000000000" pitchFamily="2" charset="0"/>
              <a:ea typeface="Roboto" panose="02000000000000000000" pitchFamily="2" charset="0"/>
              <a:cs typeface="Roboto" panose="02000000000000000000" pitchFamily="2" charset="0"/>
            </a:rPr>
            <a:t>Attitudes</a:t>
          </a:r>
        </a:p>
      </dsp:txBody>
      <dsp:txXfrm>
        <a:off x="4320874" y="871762"/>
        <a:ext cx="1025738" cy="810504"/>
      </dsp:txXfrm>
    </dsp:sp>
    <dsp:sp modelId="{6ACF0629-23E8-41FA-9F3D-CF336ED35FD4}">
      <dsp:nvSpPr>
        <dsp:cNvPr id="0" name=""/>
        <dsp:cNvSpPr/>
      </dsp:nvSpPr>
      <dsp:spPr>
        <a:xfrm>
          <a:off x="3804445" y="2426582"/>
          <a:ext cx="1473998" cy="438155"/>
        </a:xfrm>
        <a:prstGeom prst="leftArrow">
          <a:avLst>
            <a:gd name="adj1" fmla="val 60000"/>
            <a:gd name="adj2" fmla="val 50000"/>
          </a:avLst>
        </a:prstGeom>
        <a:solidFill>
          <a:srgbClr val="A5A5A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6847CC5F-7FEC-4CF0-B94B-771096840BB5}">
      <dsp:nvSpPr>
        <dsp:cNvPr id="0" name=""/>
        <dsp:cNvSpPr/>
      </dsp:nvSpPr>
      <dsp:spPr>
        <a:xfrm>
          <a:off x="4740358" y="2215192"/>
          <a:ext cx="1076170" cy="860936"/>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kern="1200">
              <a:solidFill>
                <a:sysClr val="window" lastClr="FFFFFF"/>
              </a:solidFill>
              <a:latin typeface="Roboto" panose="02000000000000000000" pitchFamily="2" charset="0"/>
              <a:ea typeface="Roboto" panose="02000000000000000000" pitchFamily="2" charset="0"/>
              <a:cs typeface="Roboto" panose="02000000000000000000" pitchFamily="2" charset="0"/>
            </a:rPr>
            <a:t>New Skills</a:t>
          </a:r>
        </a:p>
      </dsp:txBody>
      <dsp:txXfrm>
        <a:off x="4765574" y="2240408"/>
        <a:ext cx="1025738" cy="810504"/>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2" cy="468154"/>
          </a:xfrm>
          <a:prstGeom prst="rect">
            <a:avLst/>
          </a:prstGeom>
        </p:spPr>
        <p:txBody>
          <a:bodyPr vert="horz" lIns="93935" tIns="46967" rIns="93935" bIns="46967" rtlCol="0"/>
          <a:lstStyle>
            <a:lvl1pPr algn="l">
              <a:defRPr sz="1200"/>
            </a:lvl1pPr>
          </a:lstStyle>
          <a:p>
            <a:endParaRPr lang="en-US"/>
          </a:p>
        </p:txBody>
      </p:sp>
      <p:sp>
        <p:nvSpPr>
          <p:cNvPr id="3" name="Date Placeholder 2"/>
          <p:cNvSpPr>
            <a:spLocks noGrp="1"/>
          </p:cNvSpPr>
          <p:nvPr>
            <p:ph type="dt" sz="quarter" idx="1"/>
          </p:nvPr>
        </p:nvSpPr>
        <p:spPr>
          <a:xfrm>
            <a:off x="4008706" y="0"/>
            <a:ext cx="3066732" cy="468154"/>
          </a:xfrm>
          <a:prstGeom prst="rect">
            <a:avLst/>
          </a:prstGeom>
        </p:spPr>
        <p:txBody>
          <a:bodyPr vert="horz" lIns="93935" tIns="46967" rIns="93935" bIns="46967" rtlCol="0"/>
          <a:lstStyle>
            <a:lvl1pPr algn="r">
              <a:defRPr sz="1200"/>
            </a:lvl1pPr>
          </a:lstStyle>
          <a:p>
            <a:fld id="{FB1B381F-2018-5B43-BC84-A3D21BA80EC4}" type="datetimeFigureOut">
              <a:rPr lang="en-US" smtClean="0"/>
              <a:t>2/21/24</a:t>
            </a:fld>
            <a:endParaRPr lang="en-US"/>
          </a:p>
        </p:txBody>
      </p:sp>
      <p:sp>
        <p:nvSpPr>
          <p:cNvPr id="4" name="Footer Placeholder 3"/>
          <p:cNvSpPr>
            <a:spLocks noGrp="1"/>
          </p:cNvSpPr>
          <p:nvPr>
            <p:ph type="ftr" sz="quarter" idx="2"/>
          </p:nvPr>
        </p:nvSpPr>
        <p:spPr>
          <a:xfrm>
            <a:off x="1" y="8893296"/>
            <a:ext cx="3066732" cy="468154"/>
          </a:xfrm>
          <a:prstGeom prst="rect">
            <a:avLst/>
          </a:prstGeom>
        </p:spPr>
        <p:txBody>
          <a:bodyPr vert="horz" lIns="93935" tIns="46967" rIns="93935" bIns="46967" rtlCol="0" anchor="b"/>
          <a:lstStyle>
            <a:lvl1pPr algn="l">
              <a:defRPr sz="1200"/>
            </a:lvl1pPr>
          </a:lstStyle>
          <a:p>
            <a:endParaRPr lang="en-US"/>
          </a:p>
        </p:txBody>
      </p:sp>
      <p:sp>
        <p:nvSpPr>
          <p:cNvPr id="5" name="Slide Number Placeholder 4"/>
          <p:cNvSpPr>
            <a:spLocks noGrp="1"/>
          </p:cNvSpPr>
          <p:nvPr>
            <p:ph type="sldNum" sz="quarter" idx="3"/>
          </p:nvPr>
        </p:nvSpPr>
        <p:spPr>
          <a:xfrm>
            <a:off x="4008706" y="8893296"/>
            <a:ext cx="3066732" cy="468154"/>
          </a:xfrm>
          <a:prstGeom prst="rect">
            <a:avLst/>
          </a:prstGeom>
        </p:spPr>
        <p:txBody>
          <a:bodyPr vert="horz" lIns="93935" tIns="46967" rIns="93935" bIns="46967" rtlCol="0" anchor="b"/>
          <a:lstStyle>
            <a:lvl1pPr algn="r">
              <a:defRPr sz="1200"/>
            </a:lvl1pPr>
          </a:lstStyle>
          <a:p>
            <a:fld id="{F08112F4-0028-F84E-9C4F-D8D707643C10}" type="slidenum">
              <a:rPr lang="en-US" smtClean="0"/>
              <a:t>‹#›</a:t>
            </a:fld>
            <a:endParaRPr lang="en-US"/>
          </a:p>
        </p:txBody>
      </p:sp>
    </p:spTree>
    <p:extLst>
      <p:ext uri="{BB962C8B-B14F-4D97-AF65-F5344CB8AC3E}">
        <p14:creationId xmlns:p14="http://schemas.microsoft.com/office/powerpoint/2010/main" val="22232361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2" cy="468154"/>
          </a:xfrm>
          <a:prstGeom prst="rect">
            <a:avLst/>
          </a:prstGeom>
        </p:spPr>
        <p:txBody>
          <a:bodyPr vert="horz" lIns="93935" tIns="46967" rIns="93935" bIns="46967" rtlCol="0"/>
          <a:lstStyle>
            <a:lvl1pPr algn="l">
              <a:defRPr sz="1200"/>
            </a:lvl1pPr>
          </a:lstStyle>
          <a:p>
            <a:endParaRPr lang="en-US"/>
          </a:p>
        </p:txBody>
      </p:sp>
      <p:sp>
        <p:nvSpPr>
          <p:cNvPr id="3" name="Date Placeholder 2"/>
          <p:cNvSpPr>
            <a:spLocks noGrp="1"/>
          </p:cNvSpPr>
          <p:nvPr>
            <p:ph type="dt" idx="1"/>
          </p:nvPr>
        </p:nvSpPr>
        <p:spPr>
          <a:xfrm>
            <a:off x="4008706" y="0"/>
            <a:ext cx="3066732" cy="468154"/>
          </a:xfrm>
          <a:prstGeom prst="rect">
            <a:avLst/>
          </a:prstGeom>
        </p:spPr>
        <p:txBody>
          <a:bodyPr vert="horz" lIns="93935" tIns="46967" rIns="93935" bIns="46967" rtlCol="0"/>
          <a:lstStyle>
            <a:lvl1pPr algn="r">
              <a:defRPr sz="1200"/>
            </a:lvl1pPr>
          </a:lstStyle>
          <a:p>
            <a:fld id="{245A7B3B-E9D8-664E-A4E9-9583BB151A85}" type="datetimeFigureOut">
              <a:rPr lang="en-US" smtClean="0"/>
              <a:t>2/21/24</a:t>
            </a:fld>
            <a:endParaRPr lang="en-US"/>
          </a:p>
        </p:txBody>
      </p:sp>
      <p:sp>
        <p:nvSpPr>
          <p:cNvPr id="4" name="Slide Image Placeholder 3"/>
          <p:cNvSpPr>
            <a:spLocks noGrp="1" noRot="1" noChangeAspect="1"/>
          </p:cNvSpPr>
          <p:nvPr>
            <p:ph type="sldImg" idx="2"/>
          </p:nvPr>
        </p:nvSpPr>
        <p:spPr>
          <a:xfrm>
            <a:off x="417513" y="701675"/>
            <a:ext cx="6242050" cy="3511550"/>
          </a:xfrm>
          <a:prstGeom prst="rect">
            <a:avLst/>
          </a:prstGeom>
          <a:noFill/>
          <a:ln w="12700">
            <a:solidFill>
              <a:prstClr val="black"/>
            </a:solidFill>
          </a:ln>
        </p:spPr>
        <p:txBody>
          <a:bodyPr vert="horz" lIns="93935" tIns="46967" rIns="93935" bIns="46967" rtlCol="0" anchor="ctr"/>
          <a:lstStyle/>
          <a:p>
            <a:endParaRPr lang="en-US"/>
          </a:p>
        </p:txBody>
      </p:sp>
      <p:sp>
        <p:nvSpPr>
          <p:cNvPr id="5" name="Notes Placeholder 4"/>
          <p:cNvSpPr>
            <a:spLocks noGrp="1"/>
          </p:cNvSpPr>
          <p:nvPr>
            <p:ph type="body" sz="quarter" idx="3"/>
          </p:nvPr>
        </p:nvSpPr>
        <p:spPr>
          <a:xfrm>
            <a:off x="707708" y="4447461"/>
            <a:ext cx="5661660" cy="4213384"/>
          </a:xfrm>
          <a:prstGeom prst="rect">
            <a:avLst/>
          </a:prstGeom>
        </p:spPr>
        <p:txBody>
          <a:bodyPr vert="horz" lIns="93935" tIns="46967" rIns="93935" bIns="4696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93296"/>
            <a:ext cx="3066732" cy="468154"/>
          </a:xfrm>
          <a:prstGeom prst="rect">
            <a:avLst/>
          </a:prstGeom>
        </p:spPr>
        <p:txBody>
          <a:bodyPr vert="horz" lIns="93935" tIns="46967" rIns="93935" bIns="46967" rtlCol="0" anchor="b"/>
          <a:lstStyle>
            <a:lvl1pPr algn="l">
              <a:defRPr sz="1200"/>
            </a:lvl1pPr>
          </a:lstStyle>
          <a:p>
            <a:endParaRPr lang="en-US"/>
          </a:p>
        </p:txBody>
      </p:sp>
      <p:sp>
        <p:nvSpPr>
          <p:cNvPr id="7" name="Slide Number Placeholder 6"/>
          <p:cNvSpPr>
            <a:spLocks noGrp="1"/>
          </p:cNvSpPr>
          <p:nvPr>
            <p:ph type="sldNum" sz="quarter" idx="5"/>
          </p:nvPr>
        </p:nvSpPr>
        <p:spPr>
          <a:xfrm>
            <a:off x="4008706" y="8893296"/>
            <a:ext cx="3066732" cy="468154"/>
          </a:xfrm>
          <a:prstGeom prst="rect">
            <a:avLst/>
          </a:prstGeom>
        </p:spPr>
        <p:txBody>
          <a:bodyPr vert="horz" lIns="93935" tIns="46967" rIns="93935" bIns="46967" rtlCol="0" anchor="b"/>
          <a:lstStyle>
            <a:lvl1pPr algn="r">
              <a:defRPr sz="1200"/>
            </a:lvl1pPr>
          </a:lstStyle>
          <a:p>
            <a:fld id="{3B8F1983-BE3D-3B43-97B3-CCD134C8C7C9}" type="slidenum">
              <a:rPr lang="en-US" smtClean="0"/>
              <a:t>‹#›</a:t>
            </a:fld>
            <a:endParaRPr lang="en-US"/>
          </a:p>
        </p:txBody>
      </p:sp>
    </p:spTree>
    <p:extLst>
      <p:ext uri="{BB962C8B-B14F-4D97-AF65-F5344CB8AC3E}">
        <p14:creationId xmlns:p14="http://schemas.microsoft.com/office/powerpoint/2010/main" val="215066038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606f1c2d_30:notes"/>
          <p:cNvSpPr>
            <a:spLocks noGrp="1" noRot="1" noChangeAspect="1"/>
          </p:cNvSpPr>
          <p:nvPr>
            <p:ph type="sldImg" idx="2"/>
          </p:nvPr>
        </p:nvSpPr>
        <p:spPr>
          <a:xfrm>
            <a:off x="401638" y="695325"/>
            <a:ext cx="6180137" cy="34766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606f1c2d_30:notes"/>
          <p:cNvSpPr txBox="1">
            <a:spLocks noGrp="1"/>
          </p:cNvSpPr>
          <p:nvPr>
            <p:ph type="body" idx="1"/>
          </p:nvPr>
        </p:nvSpPr>
        <p:spPr>
          <a:xfrm>
            <a:off x="698332" y="4403124"/>
            <a:ext cx="5586654" cy="4171380"/>
          </a:xfrm>
          <a:prstGeom prst="rect">
            <a:avLst/>
          </a:prstGeom>
        </p:spPr>
        <p:txBody>
          <a:bodyPr spcFirstLastPara="1" wrap="square" lIns="92851" tIns="92851" rIns="92851" bIns="92851" anchor="t" anchorCtr="0">
            <a:noAutofit/>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xfrm>
            <a:off x="4010343" y="8894921"/>
            <a:ext cx="3066732" cy="468154"/>
          </a:xfrm>
          <a:prstGeom prst="rect">
            <a:avLst/>
          </a:prstGeom>
          <a:noFill/>
        </p:spPr>
        <p:txBody>
          <a:bodyPr/>
          <a:lstStyle/>
          <a:p>
            <a:fld id="{99C1554B-7203-42AC-95BC-AC890319368E}" type="slidenum">
              <a:rPr lang="en-US" smtClean="0"/>
              <a:pPr/>
              <a:t>13</a:t>
            </a:fld>
            <a:endParaRPr lang="en-US"/>
          </a:p>
        </p:txBody>
      </p:sp>
      <p:sp>
        <p:nvSpPr>
          <p:cNvPr id="530435" name="Rectangle 2"/>
          <p:cNvSpPr>
            <a:spLocks noGrp="1" noRot="1" noChangeAspect="1" noChangeArrowheads="1" noTextEdit="1"/>
          </p:cNvSpPr>
          <p:nvPr>
            <p:ph type="sldImg"/>
          </p:nvPr>
        </p:nvSpPr>
        <p:spPr>
          <a:xfrm>
            <a:off x="417513" y="701675"/>
            <a:ext cx="6242050" cy="3511550"/>
          </a:xfrm>
          <a:ln/>
        </p:spPr>
      </p:sp>
      <p:sp>
        <p:nvSpPr>
          <p:cNvPr id="530436" name="Rectangle 3"/>
          <p:cNvSpPr>
            <a:spLocks noGrp="1" noChangeArrowheads="1"/>
          </p:cNvSpPr>
          <p:nvPr>
            <p:ph type="body" idx="1"/>
          </p:nvPr>
        </p:nvSpPr>
        <p:spPr>
          <a:xfrm>
            <a:off x="943611" y="4447461"/>
            <a:ext cx="5189855" cy="4213384"/>
          </a:xfrm>
          <a:prstGeom prst="rect">
            <a:avLst/>
          </a:prstGeom>
          <a:noFill/>
          <a:ln/>
        </p:spPr>
        <p:txBody>
          <a:bodyPr/>
          <a:lstStyle/>
          <a:p>
            <a:endParaRPr lang="en-US"/>
          </a:p>
        </p:txBody>
      </p:sp>
    </p:spTree>
    <p:extLst>
      <p:ext uri="{BB962C8B-B14F-4D97-AF65-F5344CB8AC3E}">
        <p14:creationId xmlns:p14="http://schemas.microsoft.com/office/powerpoint/2010/main" val="4209243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xfrm>
            <a:off x="4010343" y="8894921"/>
            <a:ext cx="3066732" cy="468154"/>
          </a:xfrm>
          <a:prstGeom prst="rect">
            <a:avLst/>
          </a:prstGeom>
          <a:noFill/>
        </p:spPr>
        <p:txBody>
          <a:bodyPr/>
          <a:lstStyle/>
          <a:p>
            <a:fld id="{99C1554B-7203-42AC-95BC-AC890319368E}" type="slidenum">
              <a:rPr lang="en-US" smtClean="0"/>
              <a:pPr/>
              <a:t>14</a:t>
            </a:fld>
            <a:endParaRPr lang="en-US"/>
          </a:p>
        </p:txBody>
      </p:sp>
      <p:sp>
        <p:nvSpPr>
          <p:cNvPr id="530435" name="Rectangle 2"/>
          <p:cNvSpPr>
            <a:spLocks noGrp="1" noRot="1" noChangeAspect="1" noChangeArrowheads="1" noTextEdit="1"/>
          </p:cNvSpPr>
          <p:nvPr>
            <p:ph type="sldImg"/>
          </p:nvPr>
        </p:nvSpPr>
        <p:spPr>
          <a:xfrm>
            <a:off x="417513" y="701675"/>
            <a:ext cx="6242050" cy="3511550"/>
          </a:xfrm>
          <a:ln/>
        </p:spPr>
      </p:sp>
      <p:sp>
        <p:nvSpPr>
          <p:cNvPr id="530436" name="Rectangle 3"/>
          <p:cNvSpPr>
            <a:spLocks noGrp="1" noChangeArrowheads="1"/>
          </p:cNvSpPr>
          <p:nvPr>
            <p:ph type="body" idx="1"/>
          </p:nvPr>
        </p:nvSpPr>
        <p:spPr>
          <a:xfrm>
            <a:off x="943611" y="4447461"/>
            <a:ext cx="5189855" cy="4213384"/>
          </a:xfrm>
          <a:prstGeom prst="rect">
            <a:avLst/>
          </a:prstGeom>
          <a:noFill/>
          <a:ln/>
        </p:spPr>
        <p:txBody>
          <a:bodyPr/>
          <a:lstStyle/>
          <a:p>
            <a:endParaRPr lang="en-US"/>
          </a:p>
        </p:txBody>
      </p:sp>
    </p:spTree>
    <p:extLst>
      <p:ext uri="{BB962C8B-B14F-4D97-AF65-F5344CB8AC3E}">
        <p14:creationId xmlns:p14="http://schemas.microsoft.com/office/powerpoint/2010/main" val="15940685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C3B4F-F333-2D28-3FC6-8A22AF9C7435}"/>
            </a:ext>
          </a:extLst>
        </p:cNvPr>
        <p:cNvGrpSpPr/>
        <p:nvPr/>
      </p:nvGrpSpPr>
      <p:grpSpPr>
        <a:xfrm>
          <a:off x="0" y="0"/>
          <a:ext cx="0" cy="0"/>
          <a:chOff x="0" y="0"/>
          <a:chExt cx="0" cy="0"/>
        </a:xfrm>
      </p:grpSpPr>
      <p:sp>
        <p:nvSpPr>
          <p:cNvPr id="530434" name="Rectangle 7">
            <a:extLst>
              <a:ext uri="{FF2B5EF4-FFF2-40B4-BE49-F238E27FC236}">
                <a16:creationId xmlns:a16="http://schemas.microsoft.com/office/drawing/2014/main" id="{15E66DC9-D9C7-23AB-2B1D-FED622374E52}"/>
              </a:ext>
            </a:extLst>
          </p:cNvPr>
          <p:cNvSpPr>
            <a:spLocks noGrp="1" noChangeArrowheads="1"/>
          </p:cNvSpPr>
          <p:nvPr>
            <p:ph type="sldNum" sz="quarter" idx="5"/>
          </p:nvPr>
        </p:nvSpPr>
        <p:spPr>
          <a:xfrm>
            <a:off x="4010343" y="8894921"/>
            <a:ext cx="3066732" cy="468154"/>
          </a:xfrm>
          <a:prstGeom prst="rect">
            <a:avLst/>
          </a:prstGeom>
          <a:noFill/>
        </p:spPr>
        <p:txBody>
          <a:bodyPr/>
          <a:lstStyle/>
          <a:p>
            <a:pPr defTabSz="464332">
              <a:defRPr/>
            </a:pPr>
            <a:fld id="{99C1554B-7203-42AC-95BC-AC890319368E}" type="slidenum">
              <a:rPr lang="en-US">
                <a:solidFill>
                  <a:prstClr val="black"/>
                </a:solidFill>
                <a:latin typeface="Calibri"/>
              </a:rPr>
              <a:pPr defTabSz="464332">
                <a:defRPr/>
              </a:pPr>
              <a:t>15</a:t>
            </a:fld>
            <a:endParaRPr lang="en-US">
              <a:solidFill>
                <a:prstClr val="black"/>
              </a:solidFill>
              <a:latin typeface="Calibri"/>
            </a:endParaRPr>
          </a:p>
        </p:txBody>
      </p:sp>
      <p:sp>
        <p:nvSpPr>
          <p:cNvPr id="530435" name="Rectangle 2">
            <a:extLst>
              <a:ext uri="{FF2B5EF4-FFF2-40B4-BE49-F238E27FC236}">
                <a16:creationId xmlns:a16="http://schemas.microsoft.com/office/drawing/2014/main" id="{F517C189-7A1C-D32D-C2CC-2B97B2A12F39}"/>
              </a:ext>
            </a:extLst>
          </p:cNvPr>
          <p:cNvSpPr>
            <a:spLocks noGrp="1" noRot="1" noChangeAspect="1" noChangeArrowheads="1" noTextEdit="1"/>
          </p:cNvSpPr>
          <p:nvPr>
            <p:ph type="sldImg"/>
          </p:nvPr>
        </p:nvSpPr>
        <p:spPr>
          <a:xfrm>
            <a:off x="417513" y="701675"/>
            <a:ext cx="6242050" cy="3511550"/>
          </a:xfrm>
          <a:ln/>
        </p:spPr>
      </p:sp>
      <p:sp>
        <p:nvSpPr>
          <p:cNvPr id="530436" name="Rectangle 3">
            <a:extLst>
              <a:ext uri="{FF2B5EF4-FFF2-40B4-BE49-F238E27FC236}">
                <a16:creationId xmlns:a16="http://schemas.microsoft.com/office/drawing/2014/main" id="{08E3229F-3601-2BF4-D223-F65252EDB06C}"/>
              </a:ext>
            </a:extLst>
          </p:cNvPr>
          <p:cNvSpPr>
            <a:spLocks noGrp="1" noChangeArrowheads="1"/>
          </p:cNvSpPr>
          <p:nvPr>
            <p:ph type="body" idx="1"/>
          </p:nvPr>
        </p:nvSpPr>
        <p:spPr>
          <a:xfrm>
            <a:off x="943611" y="4447461"/>
            <a:ext cx="5189855" cy="4213384"/>
          </a:xfrm>
          <a:prstGeom prst="rect">
            <a:avLst/>
          </a:prstGeom>
          <a:noFill/>
          <a:ln/>
        </p:spPr>
        <p:txBody>
          <a:bodyPr/>
          <a:lstStyle/>
          <a:p>
            <a:endParaRPr lang="en-US" dirty="0"/>
          </a:p>
        </p:txBody>
      </p:sp>
    </p:spTree>
    <p:extLst>
      <p:ext uri="{BB962C8B-B14F-4D97-AF65-F5344CB8AC3E}">
        <p14:creationId xmlns:p14="http://schemas.microsoft.com/office/powerpoint/2010/main" val="4029130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xfrm>
            <a:off x="4010343" y="8894921"/>
            <a:ext cx="3066732" cy="468154"/>
          </a:xfrm>
          <a:prstGeom prst="rect">
            <a:avLst/>
          </a:prstGeom>
          <a:noFill/>
        </p:spPr>
        <p:txBody>
          <a:bodyPr/>
          <a:lstStyle/>
          <a:p>
            <a:fld id="{99C1554B-7203-42AC-95BC-AC890319368E}" type="slidenum">
              <a:rPr lang="en-US" smtClean="0"/>
              <a:pPr/>
              <a:t>16</a:t>
            </a:fld>
            <a:endParaRPr lang="en-US"/>
          </a:p>
        </p:txBody>
      </p:sp>
      <p:sp>
        <p:nvSpPr>
          <p:cNvPr id="530435" name="Rectangle 2"/>
          <p:cNvSpPr>
            <a:spLocks noGrp="1" noRot="1" noChangeAspect="1" noChangeArrowheads="1" noTextEdit="1"/>
          </p:cNvSpPr>
          <p:nvPr>
            <p:ph type="sldImg"/>
          </p:nvPr>
        </p:nvSpPr>
        <p:spPr>
          <a:xfrm>
            <a:off x="417513" y="701675"/>
            <a:ext cx="6242050" cy="3511550"/>
          </a:xfrm>
          <a:ln/>
        </p:spPr>
      </p:sp>
      <p:sp>
        <p:nvSpPr>
          <p:cNvPr id="530436" name="Rectangle 3"/>
          <p:cNvSpPr>
            <a:spLocks noGrp="1" noChangeArrowheads="1"/>
          </p:cNvSpPr>
          <p:nvPr>
            <p:ph type="body" idx="1"/>
          </p:nvPr>
        </p:nvSpPr>
        <p:spPr>
          <a:xfrm>
            <a:off x="943611" y="4447461"/>
            <a:ext cx="5189855" cy="4213384"/>
          </a:xfrm>
          <a:prstGeom prst="rect">
            <a:avLst/>
          </a:prstGeom>
          <a:noFill/>
          <a:ln/>
        </p:spPr>
        <p:txBody>
          <a:bodyPr/>
          <a:lstStyle/>
          <a:p>
            <a:endParaRPr lang="en-US"/>
          </a:p>
        </p:txBody>
      </p:sp>
    </p:spTree>
    <p:extLst>
      <p:ext uri="{BB962C8B-B14F-4D97-AF65-F5344CB8AC3E}">
        <p14:creationId xmlns:p14="http://schemas.microsoft.com/office/powerpoint/2010/main" val="1473102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a:extLst>
            <a:ext uri="{FF2B5EF4-FFF2-40B4-BE49-F238E27FC236}">
              <a16:creationId xmlns:a16="http://schemas.microsoft.com/office/drawing/2014/main" id="{AD9EAEF9-72ED-1EEB-E75E-67295CF5676D}"/>
            </a:ext>
          </a:extLst>
        </p:cNvPr>
        <p:cNvGrpSpPr/>
        <p:nvPr/>
      </p:nvGrpSpPr>
      <p:grpSpPr>
        <a:xfrm>
          <a:off x="0" y="0"/>
          <a:ext cx="0" cy="0"/>
          <a:chOff x="0" y="0"/>
          <a:chExt cx="0" cy="0"/>
        </a:xfrm>
      </p:grpSpPr>
      <p:sp>
        <p:nvSpPr>
          <p:cNvPr id="111" name="Google Shape;111;g3606f1c2d_30:notes">
            <a:extLst>
              <a:ext uri="{FF2B5EF4-FFF2-40B4-BE49-F238E27FC236}">
                <a16:creationId xmlns:a16="http://schemas.microsoft.com/office/drawing/2014/main" id="{531C484C-8B81-2EDA-E3F7-95B15E660D54}"/>
              </a:ext>
            </a:extLst>
          </p:cNvPr>
          <p:cNvSpPr>
            <a:spLocks noGrp="1" noRot="1" noChangeAspect="1"/>
          </p:cNvSpPr>
          <p:nvPr>
            <p:ph type="sldImg" idx="2"/>
          </p:nvPr>
        </p:nvSpPr>
        <p:spPr>
          <a:xfrm>
            <a:off x="401638" y="695325"/>
            <a:ext cx="6180137" cy="34766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606f1c2d_30:notes">
            <a:extLst>
              <a:ext uri="{FF2B5EF4-FFF2-40B4-BE49-F238E27FC236}">
                <a16:creationId xmlns:a16="http://schemas.microsoft.com/office/drawing/2014/main" id="{AC68D84A-9A13-8204-B84D-C95704536768}"/>
              </a:ext>
            </a:extLst>
          </p:cNvPr>
          <p:cNvSpPr txBox="1">
            <a:spLocks noGrp="1"/>
          </p:cNvSpPr>
          <p:nvPr>
            <p:ph type="body" idx="1"/>
          </p:nvPr>
        </p:nvSpPr>
        <p:spPr>
          <a:xfrm>
            <a:off x="698332" y="4403124"/>
            <a:ext cx="5586654" cy="4171380"/>
          </a:xfrm>
          <a:prstGeom prst="rect">
            <a:avLst/>
          </a:prstGeom>
        </p:spPr>
        <p:txBody>
          <a:bodyPr spcFirstLastPara="1" wrap="square" lIns="92851" tIns="92851" rIns="92851" bIns="92851" anchor="t" anchorCtr="0">
            <a:noAutofit/>
          </a:bodyPr>
          <a:lstStyle/>
          <a:p>
            <a:endParaRPr/>
          </a:p>
        </p:txBody>
      </p:sp>
    </p:spTree>
    <p:extLst>
      <p:ext uri="{BB962C8B-B14F-4D97-AF65-F5344CB8AC3E}">
        <p14:creationId xmlns:p14="http://schemas.microsoft.com/office/powerpoint/2010/main" val="28998729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8F1983-BE3D-3B43-97B3-CCD134C8C7C9}" type="slidenum">
              <a:rPr lang="en-US" smtClean="0"/>
              <a:t>32</a:t>
            </a:fld>
            <a:endParaRPr lang="en-US"/>
          </a:p>
        </p:txBody>
      </p:sp>
    </p:spTree>
    <p:extLst>
      <p:ext uri="{BB962C8B-B14F-4D97-AF65-F5344CB8AC3E}">
        <p14:creationId xmlns:p14="http://schemas.microsoft.com/office/powerpoint/2010/main" val="38569261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9D966D61-2FF4-D29F-4B37-513C126542CC}"/>
              </a:ext>
            </a:extLst>
          </p:cNvPr>
          <p:cNvSpPr>
            <a:spLocks noGrp="1"/>
          </p:cNvSpPr>
          <p:nvPr>
            <p:ph type="hdr" sz="quarter"/>
          </p:nvPr>
        </p:nvSpPr>
        <p:spPr/>
        <p:txBody>
          <a:bodyPr/>
          <a:lstStyle/>
          <a:p>
            <a:pPr defTabSz="928665">
              <a:defRPr/>
            </a:pPr>
            <a:r>
              <a:rPr lang="en-US">
                <a:solidFill>
                  <a:prstClr val="black"/>
                </a:solidFill>
                <a:latin typeface="Calibri" panose="020F0502020204030204"/>
              </a:rPr>
              <a:t>Chief Talent Officer </a:t>
            </a:r>
          </a:p>
        </p:txBody>
      </p:sp>
    </p:spTree>
    <p:extLst>
      <p:ext uri="{BB962C8B-B14F-4D97-AF65-F5344CB8AC3E}">
        <p14:creationId xmlns:p14="http://schemas.microsoft.com/office/powerpoint/2010/main" val="16595286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p25:notes"/>
          <p:cNvSpPr>
            <a:spLocks noGrp="1" noRot="1" noChangeAspect="1"/>
          </p:cNvSpPr>
          <p:nvPr>
            <p:ph type="sldImg" idx="2"/>
          </p:nvPr>
        </p:nvSpPr>
        <p:spPr>
          <a:xfrm>
            <a:off x="747713" y="1181100"/>
            <a:ext cx="5676900" cy="3192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6" name="Google Shape;1526;p25:notes"/>
          <p:cNvSpPr txBox="1">
            <a:spLocks noGrp="1"/>
          </p:cNvSpPr>
          <p:nvPr>
            <p:ph type="body" idx="1"/>
          </p:nvPr>
        </p:nvSpPr>
        <p:spPr>
          <a:xfrm>
            <a:off x="717210" y="4551355"/>
            <a:ext cx="5737673" cy="3723835"/>
          </a:xfrm>
          <a:prstGeom prst="rect">
            <a:avLst/>
          </a:prstGeom>
          <a:noFill/>
          <a:ln>
            <a:noFill/>
          </a:ln>
        </p:spPr>
        <p:txBody>
          <a:bodyPr spcFirstLastPara="1" wrap="square" lIns="94997" tIns="47486" rIns="94997" bIns="47486" anchor="t" anchorCtr="0">
            <a:noAutofit/>
          </a:bodyPr>
          <a:lstStyle/>
          <a:p>
            <a:pPr>
              <a:buSzPts val="1400"/>
            </a:pPr>
            <a:endParaRPr/>
          </a:p>
        </p:txBody>
      </p:sp>
      <p:sp>
        <p:nvSpPr>
          <p:cNvPr id="1527" name="Google Shape;1527;p25:notes"/>
          <p:cNvSpPr txBox="1">
            <a:spLocks noGrp="1"/>
          </p:cNvSpPr>
          <p:nvPr>
            <p:ph type="sldNum" idx="12"/>
          </p:nvPr>
        </p:nvSpPr>
        <p:spPr>
          <a:xfrm>
            <a:off x="4062527" y="8982850"/>
            <a:ext cx="3107906" cy="474509"/>
          </a:xfrm>
          <a:prstGeom prst="rect">
            <a:avLst/>
          </a:prstGeom>
          <a:noFill/>
          <a:ln>
            <a:noFill/>
          </a:ln>
        </p:spPr>
        <p:txBody>
          <a:bodyPr spcFirstLastPara="1" wrap="square" lIns="94997" tIns="47486" rIns="94997" bIns="47486" anchor="b" anchorCtr="0">
            <a:noAutofit/>
          </a:bodyPr>
          <a:lstStyle/>
          <a:p>
            <a:pPr defTabSz="939345">
              <a:buClr>
                <a:srgbClr val="000000"/>
              </a:buClr>
              <a:buSzPts val="1400"/>
              <a:defRPr/>
            </a:pPr>
            <a:fld id="{00000000-1234-1234-1234-123412341234}" type="slidenum">
              <a:rPr lang="en-US" sz="1400" kern="0">
                <a:solidFill>
                  <a:srgbClr val="000000"/>
                </a:solidFill>
                <a:latin typeface="Calibri"/>
                <a:ea typeface="Calibri"/>
                <a:cs typeface="Calibri"/>
                <a:sym typeface="Calibri"/>
              </a:rPr>
              <a:pPr defTabSz="939345">
                <a:buClr>
                  <a:srgbClr val="000000"/>
                </a:buClr>
                <a:buSzPts val="1400"/>
                <a:defRPr/>
              </a:pPr>
              <a:t>43</a:t>
            </a:fld>
            <a:endParaRPr sz="1400"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0353217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p25:notes"/>
          <p:cNvSpPr>
            <a:spLocks noGrp="1" noRot="1" noChangeAspect="1"/>
          </p:cNvSpPr>
          <p:nvPr>
            <p:ph type="sldImg" idx="2"/>
          </p:nvPr>
        </p:nvSpPr>
        <p:spPr>
          <a:xfrm>
            <a:off x="747713" y="1181100"/>
            <a:ext cx="5676900" cy="3192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6" name="Google Shape;1526;p25:notes"/>
          <p:cNvSpPr txBox="1">
            <a:spLocks noGrp="1"/>
          </p:cNvSpPr>
          <p:nvPr>
            <p:ph type="body" idx="1"/>
          </p:nvPr>
        </p:nvSpPr>
        <p:spPr>
          <a:xfrm>
            <a:off x="717210" y="4551355"/>
            <a:ext cx="5737673" cy="3723835"/>
          </a:xfrm>
          <a:prstGeom prst="rect">
            <a:avLst/>
          </a:prstGeom>
          <a:noFill/>
          <a:ln>
            <a:noFill/>
          </a:ln>
        </p:spPr>
        <p:txBody>
          <a:bodyPr spcFirstLastPara="1" wrap="square" lIns="94997" tIns="47486" rIns="94997" bIns="47486" anchor="t" anchorCtr="0">
            <a:noAutofit/>
          </a:bodyPr>
          <a:lstStyle/>
          <a:p>
            <a:pPr>
              <a:buSzPts val="1400"/>
            </a:pPr>
            <a:endParaRPr/>
          </a:p>
        </p:txBody>
      </p:sp>
      <p:sp>
        <p:nvSpPr>
          <p:cNvPr id="1527" name="Google Shape;1527;p25:notes"/>
          <p:cNvSpPr txBox="1">
            <a:spLocks noGrp="1"/>
          </p:cNvSpPr>
          <p:nvPr>
            <p:ph type="sldNum" idx="12"/>
          </p:nvPr>
        </p:nvSpPr>
        <p:spPr>
          <a:xfrm>
            <a:off x="4062527" y="8982850"/>
            <a:ext cx="3107906" cy="474509"/>
          </a:xfrm>
          <a:prstGeom prst="rect">
            <a:avLst/>
          </a:prstGeom>
          <a:noFill/>
          <a:ln>
            <a:noFill/>
          </a:ln>
        </p:spPr>
        <p:txBody>
          <a:bodyPr spcFirstLastPara="1" wrap="square" lIns="94997" tIns="47486" rIns="94997" bIns="47486" anchor="b" anchorCtr="0">
            <a:noAutofit/>
          </a:bodyPr>
          <a:lstStyle/>
          <a:p>
            <a:pPr defTabSz="939345">
              <a:buClr>
                <a:srgbClr val="000000"/>
              </a:buClr>
              <a:buSzPts val="1400"/>
              <a:defRPr/>
            </a:pPr>
            <a:fld id="{00000000-1234-1234-1234-123412341234}" type="slidenum">
              <a:rPr lang="en-US" sz="1400" kern="0">
                <a:solidFill>
                  <a:srgbClr val="000000"/>
                </a:solidFill>
                <a:latin typeface="Calibri"/>
                <a:ea typeface="Calibri"/>
                <a:cs typeface="Calibri"/>
                <a:sym typeface="Calibri"/>
              </a:rPr>
              <a:pPr defTabSz="939345">
                <a:buClr>
                  <a:srgbClr val="000000"/>
                </a:buClr>
                <a:buSzPts val="1400"/>
                <a:defRPr/>
              </a:pPr>
              <a:t>48</a:t>
            </a:fld>
            <a:endParaRPr sz="1400"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6807270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D7CF4942-21AD-7241-8DED-A208AC74DB4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807210" indent="-308208"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242614" indent="-247871"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739986" indent="-247871"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237358" indent="-247871"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707008" indent="-24787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3176656" indent="-24787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646306" indent="-24787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4115956" indent="-24787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defTabSz="939345" eaLnBrk="1" fontAlgn="base" hangingPunct="1">
              <a:spcBef>
                <a:spcPct val="0"/>
              </a:spcBef>
              <a:spcAft>
                <a:spcPct val="0"/>
              </a:spcAft>
              <a:defRPr/>
            </a:pPr>
            <a:fld id="{FA8ED07B-D79F-5245-8473-A3AEF2DDAF28}" type="slidenum">
              <a:rPr lang="en-US" altLang="en-US" sz="1300">
                <a:solidFill>
                  <a:srgbClr val="000000"/>
                </a:solidFill>
              </a:rPr>
              <a:pPr defTabSz="939345" eaLnBrk="1" fontAlgn="base" hangingPunct="1">
                <a:spcBef>
                  <a:spcPct val="0"/>
                </a:spcBef>
                <a:spcAft>
                  <a:spcPct val="0"/>
                </a:spcAft>
                <a:defRPr/>
              </a:pPr>
              <a:t>49</a:t>
            </a:fld>
            <a:endParaRPr lang="en-US" altLang="en-US" sz="1300" dirty="0">
              <a:solidFill>
                <a:srgbClr val="000000"/>
              </a:solidFill>
            </a:endParaRPr>
          </a:p>
        </p:txBody>
      </p:sp>
      <p:sp>
        <p:nvSpPr>
          <p:cNvPr id="71683" name="Rectangle 2">
            <a:extLst>
              <a:ext uri="{FF2B5EF4-FFF2-40B4-BE49-F238E27FC236}">
                <a16:creationId xmlns:a16="http://schemas.microsoft.com/office/drawing/2014/main" id="{6B7E7F4C-FE07-A549-8978-159465BB7B16}"/>
              </a:ext>
            </a:extLst>
          </p:cNvPr>
          <p:cNvSpPr>
            <a:spLocks noGrp="1" noRot="1" noChangeAspect="1" noChangeArrowheads="1" noTextEdit="1"/>
          </p:cNvSpPr>
          <p:nvPr>
            <p:ph type="sldImg"/>
          </p:nvPr>
        </p:nvSpPr>
        <p:spPr bwMode="auto">
          <a:xfrm>
            <a:off x="433388" y="708025"/>
            <a:ext cx="6303962" cy="35464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a:extLst>
              <a:ext uri="{FF2B5EF4-FFF2-40B4-BE49-F238E27FC236}">
                <a16:creationId xmlns:a16="http://schemas.microsoft.com/office/drawing/2014/main" id="{5083B932-2663-E34A-9F88-14F4AC61228E}"/>
              </a:ext>
            </a:extLst>
          </p:cNvPr>
          <p:cNvSpPr>
            <a:spLocks noGrp="1" noChangeArrowheads="1"/>
          </p:cNvSpPr>
          <p:nvPr>
            <p:ph type="body" idx="1"/>
          </p:nvPr>
        </p:nvSpPr>
        <p:spPr bwMode="auto">
          <a:xfrm>
            <a:off x="976375" y="4980636"/>
            <a:ext cx="5373335" cy="471567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712405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a:extLst>
            <a:ext uri="{FF2B5EF4-FFF2-40B4-BE49-F238E27FC236}">
              <a16:creationId xmlns:a16="http://schemas.microsoft.com/office/drawing/2014/main" id="{E4830DB6-5537-3BBF-1863-730D31B313E4}"/>
            </a:ext>
          </a:extLst>
        </p:cNvPr>
        <p:cNvGrpSpPr/>
        <p:nvPr/>
      </p:nvGrpSpPr>
      <p:grpSpPr>
        <a:xfrm>
          <a:off x="0" y="0"/>
          <a:ext cx="0" cy="0"/>
          <a:chOff x="0" y="0"/>
          <a:chExt cx="0" cy="0"/>
        </a:xfrm>
      </p:grpSpPr>
      <p:sp>
        <p:nvSpPr>
          <p:cNvPr id="111" name="Google Shape;111;g3606f1c2d_30:notes">
            <a:extLst>
              <a:ext uri="{FF2B5EF4-FFF2-40B4-BE49-F238E27FC236}">
                <a16:creationId xmlns:a16="http://schemas.microsoft.com/office/drawing/2014/main" id="{67E9E367-9D90-3AAE-C049-B4982508333E}"/>
              </a:ext>
            </a:extLst>
          </p:cNvPr>
          <p:cNvSpPr>
            <a:spLocks noGrp="1" noRot="1" noChangeAspect="1"/>
          </p:cNvSpPr>
          <p:nvPr>
            <p:ph type="sldImg" idx="2"/>
          </p:nvPr>
        </p:nvSpPr>
        <p:spPr>
          <a:xfrm>
            <a:off x="401638" y="695325"/>
            <a:ext cx="6180137" cy="34766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606f1c2d_30:notes">
            <a:extLst>
              <a:ext uri="{FF2B5EF4-FFF2-40B4-BE49-F238E27FC236}">
                <a16:creationId xmlns:a16="http://schemas.microsoft.com/office/drawing/2014/main" id="{53D92F45-98EC-283B-4112-7DDA158FAF5B}"/>
              </a:ext>
            </a:extLst>
          </p:cNvPr>
          <p:cNvSpPr txBox="1">
            <a:spLocks noGrp="1"/>
          </p:cNvSpPr>
          <p:nvPr>
            <p:ph type="body" idx="1"/>
          </p:nvPr>
        </p:nvSpPr>
        <p:spPr>
          <a:xfrm>
            <a:off x="698332" y="4403124"/>
            <a:ext cx="5586654" cy="4171380"/>
          </a:xfrm>
          <a:prstGeom prst="rect">
            <a:avLst/>
          </a:prstGeom>
        </p:spPr>
        <p:txBody>
          <a:bodyPr spcFirstLastPara="1" wrap="square" lIns="92851" tIns="92851" rIns="92851" bIns="92851" anchor="t" anchorCtr="0">
            <a:noAutofit/>
          </a:bodyPr>
          <a:lstStyle/>
          <a:p>
            <a:endParaRPr/>
          </a:p>
        </p:txBody>
      </p:sp>
    </p:spTree>
    <p:extLst>
      <p:ext uri="{BB962C8B-B14F-4D97-AF65-F5344CB8AC3E}">
        <p14:creationId xmlns:p14="http://schemas.microsoft.com/office/powerpoint/2010/main" val="41113993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BEA39-5427-2472-C87E-A2A587813127}"/>
            </a:ext>
          </a:extLst>
        </p:cNvPr>
        <p:cNvGrpSpPr/>
        <p:nvPr/>
      </p:nvGrpSpPr>
      <p:grpSpPr>
        <a:xfrm>
          <a:off x="0" y="0"/>
          <a:ext cx="0" cy="0"/>
          <a:chOff x="0" y="0"/>
          <a:chExt cx="0" cy="0"/>
        </a:xfrm>
      </p:grpSpPr>
      <p:sp>
        <p:nvSpPr>
          <p:cNvPr id="71682" name="Rectangle 7">
            <a:extLst>
              <a:ext uri="{FF2B5EF4-FFF2-40B4-BE49-F238E27FC236}">
                <a16:creationId xmlns:a16="http://schemas.microsoft.com/office/drawing/2014/main" id="{CAF42496-875E-6DCC-A05F-A10DF1CBDA3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807210" indent="-308208"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242614" indent="-247871"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739986" indent="-247871"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237358" indent="-247871"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707008" indent="-24787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3176656" indent="-24787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646306" indent="-24787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4115956" indent="-247871"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defTabSz="939345" eaLnBrk="1" fontAlgn="base" hangingPunct="1">
              <a:spcBef>
                <a:spcPct val="0"/>
              </a:spcBef>
              <a:spcAft>
                <a:spcPct val="0"/>
              </a:spcAft>
              <a:defRPr/>
            </a:pPr>
            <a:fld id="{FA8ED07B-D79F-5245-8473-A3AEF2DDAF28}" type="slidenum">
              <a:rPr lang="en-US" altLang="en-US" sz="1300">
                <a:solidFill>
                  <a:srgbClr val="000000"/>
                </a:solidFill>
              </a:rPr>
              <a:pPr defTabSz="939345" eaLnBrk="1" fontAlgn="base" hangingPunct="1">
                <a:spcBef>
                  <a:spcPct val="0"/>
                </a:spcBef>
                <a:spcAft>
                  <a:spcPct val="0"/>
                </a:spcAft>
                <a:defRPr/>
              </a:pPr>
              <a:t>50</a:t>
            </a:fld>
            <a:endParaRPr lang="en-US" altLang="en-US" sz="1300" dirty="0">
              <a:solidFill>
                <a:srgbClr val="000000"/>
              </a:solidFill>
            </a:endParaRPr>
          </a:p>
        </p:txBody>
      </p:sp>
      <p:sp>
        <p:nvSpPr>
          <p:cNvPr id="71683" name="Rectangle 2">
            <a:extLst>
              <a:ext uri="{FF2B5EF4-FFF2-40B4-BE49-F238E27FC236}">
                <a16:creationId xmlns:a16="http://schemas.microsoft.com/office/drawing/2014/main" id="{A789B105-C628-161A-6E10-49FE05CBF94E}"/>
              </a:ext>
            </a:extLst>
          </p:cNvPr>
          <p:cNvSpPr>
            <a:spLocks noGrp="1" noRot="1" noChangeAspect="1" noChangeArrowheads="1" noTextEdit="1"/>
          </p:cNvSpPr>
          <p:nvPr>
            <p:ph type="sldImg"/>
          </p:nvPr>
        </p:nvSpPr>
        <p:spPr bwMode="auto">
          <a:xfrm>
            <a:off x="433388" y="708025"/>
            <a:ext cx="6303962" cy="35464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a:extLst>
              <a:ext uri="{FF2B5EF4-FFF2-40B4-BE49-F238E27FC236}">
                <a16:creationId xmlns:a16="http://schemas.microsoft.com/office/drawing/2014/main" id="{7273E3A9-55BA-DCA2-B419-58D65EA8BA54}"/>
              </a:ext>
            </a:extLst>
          </p:cNvPr>
          <p:cNvSpPr>
            <a:spLocks noGrp="1" noChangeArrowheads="1"/>
          </p:cNvSpPr>
          <p:nvPr>
            <p:ph type="body" idx="1"/>
          </p:nvPr>
        </p:nvSpPr>
        <p:spPr bwMode="auto">
          <a:xfrm>
            <a:off x="976375" y="4980636"/>
            <a:ext cx="5373335" cy="471567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0757560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8F1983-BE3D-3B43-97B3-CCD134C8C7C9}" type="slidenum">
              <a:rPr lang="en-US" smtClean="0"/>
              <a:t>53</a:t>
            </a:fld>
            <a:endParaRPr lang="en-US"/>
          </a:p>
        </p:txBody>
      </p:sp>
    </p:spTree>
    <p:extLst>
      <p:ext uri="{BB962C8B-B14F-4D97-AF65-F5344CB8AC3E}">
        <p14:creationId xmlns:p14="http://schemas.microsoft.com/office/powerpoint/2010/main" val="13900649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p25:notes"/>
          <p:cNvSpPr>
            <a:spLocks noGrp="1" noRot="1" noChangeAspect="1"/>
          </p:cNvSpPr>
          <p:nvPr>
            <p:ph type="sldImg" idx="2"/>
          </p:nvPr>
        </p:nvSpPr>
        <p:spPr>
          <a:xfrm>
            <a:off x="747713" y="1181100"/>
            <a:ext cx="5676900" cy="3192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6" name="Google Shape;1526;p25:notes"/>
          <p:cNvSpPr txBox="1">
            <a:spLocks noGrp="1"/>
          </p:cNvSpPr>
          <p:nvPr>
            <p:ph type="body" idx="1"/>
          </p:nvPr>
        </p:nvSpPr>
        <p:spPr>
          <a:xfrm>
            <a:off x="717210" y="4551355"/>
            <a:ext cx="5737673" cy="3723835"/>
          </a:xfrm>
          <a:prstGeom prst="rect">
            <a:avLst/>
          </a:prstGeom>
          <a:noFill/>
          <a:ln>
            <a:noFill/>
          </a:ln>
        </p:spPr>
        <p:txBody>
          <a:bodyPr spcFirstLastPara="1" wrap="square" lIns="94997" tIns="47486" rIns="94997" bIns="47486" anchor="t" anchorCtr="0">
            <a:noAutofit/>
          </a:bodyPr>
          <a:lstStyle/>
          <a:p>
            <a:pPr>
              <a:buSzPts val="1400"/>
            </a:pPr>
            <a:endParaRPr/>
          </a:p>
        </p:txBody>
      </p:sp>
      <p:sp>
        <p:nvSpPr>
          <p:cNvPr id="1527" name="Google Shape;1527;p25:notes"/>
          <p:cNvSpPr txBox="1">
            <a:spLocks noGrp="1"/>
          </p:cNvSpPr>
          <p:nvPr>
            <p:ph type="sldNum" idx="12"/>
          </p:nvPr>
        </p:nvSpPr>
        <p:spPr>
          <a:xfrm>
            <a:off x="4062527" y="8982850"/>
            <a:ext cx="3107906" cy="474509"/>
          </a:xfrm>
          <a:prstGeom prst="rect">
            <a:avLst/>
          </a:prstGeom>
          <a:noFill/>
          <a:ln>
            <a:noFill/>
          </a:ln>
        </p:spPr>
        <p:txBody>
          <a:bodyPr spcFirstLastPara="1" wrap="square" lIns="94997" tIns="47486" rIns="94997" bIns="47486" anchor="b" anchorCtr="0">
            <a:noAutofit/>
          </a:bodyPr>
          <a:lstStyle/>
          <a:p>
            <a:pPr defTabSz="939345">
              <a:buClr>
                <a:srgbClr val="000000"/>
              </a:buClr>
              <a:buSzPts val="1400"/>
              <a:defRPr/>
            </a:pPr>
            <a:fld id="{00000000-1234-1234-1234-123412341234}" type="slidenum">
              <a:rPr lang="en-US" sz="1400" kern="0">
                <a:solidFill>
                  <a:srgbClr val="000000"/>
                </a:solidFill>
                <a:latin typeface="Calibri"/>
                <a:ea typeface="Calibri"/>
                <a:cs typeface="Calibri"/>
                <a:sym typeface="Calibri"/>
              </a:rPr>
              <a:pPr defTabSz="939345">
                <a:buClr>
                  <a:srgbClr val="000000"/>
                </a:buClr>
                <a:buSzPts val="1400"/>
                <a:defRPr/>
              </a:pPr>
              <a:t>54</a:t>
            </a:fld>
            <a:endParaRPr sz="1400"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819273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9D966D61-2FF4-D29F-4B37-513C126542CC}"/>
              </a:ext>
            </a:extLst>
          </p:cNvPr>
          <p:cNvSpPr>
            <a:spLocks noGrp="1"/>
          </p:cNvSpPr>
          <p:nvPr>
            <p:ph type="hdr" sz="quarter"/>
          </p:nvPr>
        </p:nvSpPr>
        <p:spPr/>
        <p:txBody>
          <a:bodyPr/>
          <a:lstStyle/>
          <a:p>
            <a:pPr defTabSz="928665">
              <a:defRPr/>
            </a:pPr>
            <a:r>
              <a:rPr lang="en-US">
                <a:solidFill>
                  <a:prstClr val="black"/>
                </a:solidFill>
                <a:latin typeface="Calibri" panose="020F0502020204030204"/>
              </a:rPr>
              <a:t>Chief Talent Officer </a:t>
            </a:r>
          </a:p>
        </p:txBody>
      </p:sp>
    </p:spTree>
    <p:extLst>
      <p:ext uri="{BB962C8B-B14F-4D97-AF65-F5344CB8AC3E}">
        <p14:creationId xmlns:p14="http://schemas.microsoft.com/office/powerpoint/2010/main" val="36570752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xfrm>
            <a:off x="4010343" y="8894921"/>
            <a:ext cx="3066732" cy="468154"/>
          </a:xfrm>
          <a:prstGeom prst="rect">
            <a:avLst/>
          </a:prstGeom>
          <a:noFill/>
        </p:spPr>
        <p:txBody>
          <a:bodyPr/>
          <a:lstStyle/>
          <a:p>
            <a:fld id="{99C1554B-7203-42AC-95BC-AC890319368E}" type="slidenum">
              <a:rPr lang="en-US" smtClean="0"/>
              <a:pPr/>
              <a:t>69</a:t>
            </a:fld>
            <a:endParaRPr lang="en-US"/>
          </a:p>
        </p:txBody>
      </p:sp>
      <p:sp>
        <p:nvSpPr>
          <p:cNvPr id="530435" name="Rectangle 2"/>
          <p:cNvSpPr>
            <a:spLocks noGrp="1" noRot="1" noChangeAspect="1" noChangeArrowheads="1" noTextEdit="1"/>
          </p:cNvSpPr>
          <p:nvPr>
            <p:ph type="sldImg"/>
          </p:nvPr>
        </p:nvSpPr>
        <p:spPr>
          <a:xfrm>
            <a:off x="417513" y="701675"/>
            <a:ext cx="6242050" cy="3511550"/>
          </a:xfrm>
          <a:ln/>
        </p:spPr>
      </p:sp>
      <p:sp>
        <p:nvSpPr>
          <p:cNvPr id="530436" name="Rectangle 3"/>
          <p:cNvSpPr>
            <a:spLocks noGrp="1" noChangeArrowheads="1"/>
          </p:cNvSpPr>
          <p:nvPr>
            <p:ph type="body" idx="1"/>
          </p:nvPr>
        </p:nvSpPr>
        <p:spPr>
          <a:xfrm>
            <a:off x="943611" y="4447461"/>
            <a:ext cx="5189855" cy="4213384"/>
          </a:xfrm>
          <a:prstGeom prst="rect">
            <a:avLst/>
          </a:prstGeom>
          <a:noFill/>
          <a:ln/>
        </p:spPr>
        <p:txBody>
          <a:bodyPr/>
          <a:lstStyle/>
          <a:p>
            <a:endParaRPr lang="en-US"/>
          </a:p>
        </p:txBody>
      </p:sp>
    </p:spTree>
    <p:extLst>
      <p:ext uri="{BB962C8B-B14F-4D97-AF65-F5344CB8AC3E}">
        <p14:creationId xmlns:p14="http://schemas.microsoft.com/office/powerpoint/2010/main" val="17774018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xfrm>
            <a:off x="4010343" y="8894921"/>
            <a:ext cx="3066732" cy="468154"/>
          </a:xfrm>
          <a:prstGeom prst="rect">
            <a:avLst/>
          </a:prstGeom>
          <a:noFill/>
        </p:spPr>
        <p:txBody>
          <a:bodyPr/>
          <a:lstStyle/>
          <a:p>
            <a:fld id="{99C1554B-7203-42AC-95BC-AC890319368E}" type="slidenum">
              <a:rPr lang="en-US" smtClean="0"/>
              <a:pPr/>
              <a:t>70</a:t>
            </a:fld>
            <a:endParaRPr lang="en-US"/>
          </a:p>
        </p:txBody>
      </p:sp>
      <p:sp>
        <p:nvSpPr>
          <p:cNvPr id="530435" name="Rectangle 2"/>
          <p:cNvSpPr>
            <a:spLocks noGrp="1" noRot="1" noChangeAspect="1" noChangeArrowheads="1" noTextEdit="1"/>
          </p:cNvSpPr>
          <p:nvPr>
            <p:ph type="sldImg"/>
          </p:nvPr>
        </p:nvSpPr>
        <p:spPr>
          <a:xfrm>
            <a:off x="417513" y="701675"/>
            <a:ext cx="6242050" cy="3511550"/>
          </a:xfrm>
          <a:ln/>
        </p:spPr>
      </p:sp>
      <p:sp>
        <p:nvSpPr>
          <p:cNvPr id="530436" name="Rectangle 3"/>
          <p:cNvSpPr>
            <a:spLocks noGrp="1" noChangeArrowheads="1"/>
          </p:cNvSpPr>
          <p:nvPr>
            <p:ph type="body" idx="1"/>
          </p:nvPr>
        </p:nvSpPr>
        <p:spPr>
          <a:xfrm>
            <a:off x="943611" y="4447461"/>
            <a:ext cx="5189855" cy="4213384"/>
          </a:xfrm>
          <a:prstGeom prst="rect">
            <a:avLst/>
          </a:prstGeom>
          <a:noFill/>
          <a:ln/>
        </p:spPr>
        <p:txBody>
          <a:bodyPr/>
          <a:lstStyle/>
          <a:p>
            <a:endParaRPr lang="en-US"/>
          </a:p>
        </p:txBody>
      </p:sp>
    </p:spTree>
    <p:extLst>
      <p:ext uri="{BB962C8B-B14F-4D97-AF65-F5344CB8AC3E}">
        <p14:creationId xmlns:p14="http://schemas.microsoft.com/office/powerpoint/2010/main" val="11426439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xfrm>
            <a:off x="4010343" y="8894921"/>
            <a:ext cx="3066732" cy="468154"/>
          </a:xfrm>
          <a:prstGeom prst="rect">
            <a:avLst/>
          </a:prstGeom>
          <a:noFill/>
        </p:spPr>
        <p:txBody>
          <a:bodyPr/>
          <a:lstStyle/>
          <a:p>
            <a:fld id="{99C1554B-7203-42AC-95BC-AC890319368E}" type="slidenum">
              <a:rPr lang="en-US" smtClean="0"/>
              <a:pPr/>
              <a:t>71</a:t>
            </a:fld>
            <a:endParaRPr lang="en-US"/>
          </a:p>
        </p:txBody>
      </p:sp>
      <p:sp>
        <p:nvSpPr>
          <p:cNvPr id="530435" name="Rectangle 2"/>
          <p:cNvSpPr>
            <a:spLocks noGrp="1" noRot="1" noChangeAspect="1" noChangeArrowheads="1" noTextEdit="1"/>
          </p:cNvSpPr>
          <p:nvPr>
            <p:ph type="sldImg"/>
          </p:nvPr>
        </p:nvSpPr>
        <p:spPr>
          <a:xfrm>
            <a:off x="417513" y="701675"/>
            <a:ext cx="6242050" cy="3511550"/>
          </a:xfrm>
          <a:ln/>
        </p:spPr>
      </p:sp>
      <p:sp>
        <p:nvSpPr>
          <p:cNvPr id="530436" name="Rectangle 3"/>
          <p:cNvSpPr>
            <a:spLocks noGrp="1" noChangeArrowheads="1"/>
          </p:cNvSpPr>
          <p:nvPr>
            <p:ph type="body" idx="1"/>
          </p:nvPr>
        </p:nvSpPr>
        <p:spPr>
          <a:xfrm>
            <a:off x="943611" y="4447461"/>
            <a:ext cx="5189855" cy="4213384"/>
          </a:xfrm>
          <a:prstGeom prst="rect">
            <a:avLst/>
          </a:prstGeom>
          <a:noFill/>
          <a:ln/>
        </p:spPr>
        <p:txBody>
          <a:bodyPr/>
          <a:lstStyle/>
          <a:p>
            <a:endParaRPr lang="en-US"/>
          </a:p>
        </p:txBody>
      </p:sp>
    </p:spTree>
    <p:extLst>
      <p:ext uri="{BB962C8B-B14F-4D97-AF65-F5344CB8AC3E}">
        <p14:creationId xmlns:p14="http://schemas.microsoft.com/office/powerpoint/2010/main" val="33041380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19"/>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600">
                <a:solidFill>
                  <a:schemeClr val="tx1"/>
                </a:solidFill>
                <a:latin typeface="Arial" charset="0"/>
                <a:ea typeface="MS PGothic" charset="0"/>
                <a:cs typeface="MS PGothic" charset="0"/>
              </a:defRPr>
            </a:lvl1pPr>
            <a:lvl2pPr marL="763217" indent="-293545" eaLnBrk="0" hangingPunct="0">
              <a:defRPr sz="4600">
                <a:solidFill>
                  <a:schemeClr val="tx1"/>
                </a:solidFill>
                <a:latin typeface="Arial" charset="0"/>
                <a:ea typeface="MS PGothic" charset="0"/>
                <a:cs typeface="MS PGothic" charset="0"/>
              </a:defRPr>
            </a:lvl2pPr>
            <a:lvl3pPr marL="1174181" indent="-234836" eaLnBrk="0" hangingPunct="0">
              <a:defRPr sz="4600">
                <a:solidFill>
                  <a:schemeClr val="tx1"/>
                </a:solidFill>
                <a:latin typeface="Arial" charset="0"/>
                <a:ea typeface="MS PGothic" charset="0"/>
                <a:cs typeface="MS PGothic" charset="0"/>
              </a:defRPr>
            </a:lvl3pPr>
            <a:lvl4pPr marL="1643852" indent="-234836" eaLnBrk="0" hangingPunct="0">
              <a:defRPr sz="4600">
                <a:solidFill>
                  <a:schemeClr val="tx1"/>
                </a:solidFill>
                <a:latin typeface="Arial" charset="0"/>
                <a:ea typeface="MS PGothic" charset="0"/>
                <a:cs typeface="MS PGothic" charset="0"/>
              </a:defRPr>
            </a:lvl4pPr>
            <a:lvl5pPr marL="2113525" indent="-234836" eaLnBrk="0" hangingPunct="0">
              <a:defRPr sz="4600">
                <a:solidFill>
                  <a:schemeClr val="tx1"/>
                </a:solidFill>
                <a:latin typeface="Arial" charset="0"/>
                <a:ea typeface="MS PGothic" charset="0"/>
                <a:cs typeface="MS PGothic" charset="0"/>
              </a:defRPr>
            </a:lvl5pPr>
            <a:lvl6pPr marL="2583197" indent="-234836" eaLnBrk="0" fontAlgn="base" hangingPunct="0">
              <a:spcBef>
                <a:spcPct val="0"/>
              </a:spcBef>
              <a:spcAft>
                <a:spcPct val="0"/>
              </a:spcAft>
              <a:defRPr sz="4600">
                <a:solidFill>
                  <a:schemeClr val="tx1"/>
                </a:solidFill>
                <a:latin typeface="Arial" charset="0"/>
                <a:ea typeface="MS PGothic" charset="0"/>
                <a:cs typeface="MS PGothic" charset="0"/>
              </a:defRPr>
            </a:lvl6pPr>
            <a:lvl7pPr marL="3052869" indent="-234836" eaLnBrk="0" fontAlgn="base" hangingPunct="0">
              <a:spcBef>
                <a:spcPct val="0"/>
              </a:spcBef>
              <a:spcAft>
                <a:spcPct val="0"/>
              </a:spcAft>
              <a:defRPr sz="4600">
                <a:solidFill>
                  <a:schemeClr val="tx1"/>
                </a:solidFill>
                <a:latin typeface="Arial" charset="0"/>
                <a:ea typeface="MS PGothic" charset="0"/>
                <a:cs typeface="MS PGothic" charset="0"/>
              </a:defRPr>
            </a:lvl7pPr>
            <a:lvl8pPr marL="3522542" indent="-234836" eaLnBrk="0" fontAlgn="base" hangingPunct="0">
              <a:spcBef>
                <a:spcPct val="0"/>
              </a:spcBef>
              <a:spcAft>
                <a:spcPct val="0"/>
              </a:spcAft>
              <a:defRPr sz="4600">
                <a:solidFill>
                  <a:schemeClr val="tx1"/>
                </a:solidFill>
                <a:latin typeface="Arial" charset="0"/>
                <a:ea typeface="MS PGothic" charset="0"/>
                <a:cs typeface="MS PGothic" charset="0"/>
              </a:defRPr>
            </a:lvl8pPr>
            <a:lvl9pPr marL="3992213" indent="-234836" eaLnBrk="0" fontAlgn="base" hangingPunct="0">
              <a:spcBef>
                <a:spcPct val="0"/>
              </a:spcBef>
              <a:spcAft>
                <a:spcPct val="0"/>
              </a:spcAft>
              <a:defRPr sz="4600">
                <a:solidFill>
                  <a:schemeClr val="tx1"/>
                </a:solidFill>
                <a:latin typeface="Arial" charset="0"/>
                <a:ea typeface="MS PGothic" charset="0"/>
                <a:cs typeface="MS PGothic" charset="0"/>
              </a:defRPr>
            </a:lvl9pPr>
          </a:lstStyle>
          <a:p>
            <a:pPr eaLnBrk="1" hangingPunct="1"/>
            <a:endParaRPr lang="en-US" sz="1200" dirty="0">
              <a:solidFill>
                <a:srgbClr val="0066CC"/>
              </a:solidFill>
              <a:latin typeface="Roboto" panose="02000000000000000000" pitchFamily="2" charset="0"/>
            </a:endParaRPr>
          </a:p>
          <a:p>
            <a:pPr eaLnBrk="1" hangingPunct="1"/>
            <a:fld id="{3EC43521-580F-A54C-B53A-0C8BFA5C6CA0}" type="slidenum">
              <a:rPr lang="en-US" sz="1200">
                <a:solidFill>
                  <a:srgbClr val="0066CC"/>
                </a:solidFill>
                <a:latin typeface="Roboto" panose="02000000000000000000" pitchFamily="2" charset="0"/>
              </a:rPr>
              <a:pPr eaLnBrk="1" hangingPunct="1"/>
              <a:t>76</a:t>
            </a:fld>
            <a:endParaRPr lang="en-US" sz="1200" dirty="0">
              <a:solidFill>
                <a:srgbClr val="0066CC"/>
              </a:solidFill>
              <a:latin typeface="Roboto" panose="02000000000000000000" pitchFamily="2" charset="0"/>
            </a:endParaRPr>
          </a:p>
        </p:txBody>
      </p:sp>
      <p:sp>
        <p:nvSpPr>
          <p:cNvPr id="133123" name="Rectangle 2"/>
          <p:cNvSpPr>
            <a:spLocks noGrp="1" noRot="1" noChangeAspect="1" noChangeArrowheads="1" noTextEdit="1"/>
          </p:cNvSpPr>
          <p:nvPr>
            <p:ph type="sldImg"/>
          </p:nvPr>
        </p:nvSpPr>
        <p:spPr>
          <a:xfrm>
            <a:off x="417513" y="701675"/>
            <a:ext cx="6242050" cy="3511550"/>
          </a:xfrm>
          <a:ln/>
        </p:spPr>
      </p:sp>
      <p:sp>
        <p:nvSpPr>
          <p:cNvPr id="133124" name="Rectangle 3"/>
          <p:cNvSpPr>
            <a:spLocks noGrp="1" noChangeArrowheads="1"/>
          </p:cNvSpPr>
          <p:nvPr>
            <p:ph type="body" idx="1"/>
          </p:nvPr>
        </p:nvSpPr>
        <p:spPr>
          <a:xfrm>
            <a:off x="943611" y="4447461"/>
            <a:ext cx="5189855" cy="421338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Roboto" panose="02000000000000000000" pitchFamily="2" charset="0"/>
                <a:ea typeface="MS PGothic" charset="0"/>
              </a:rPr>
              <a:t>Facilitator delivers.</a:t>
            </a:r>
          </a:p>
          <a:p>
            <a:pPr eaLnBrk="1" hangingPunct="1"/>
            <a:endParaRPr lang="en-US" dirty="0">
              <a:latin typeface="Roboto" panose="02000000000000000000" pitchFamily="2" charset="0"/>
              <a:ea typeface="MS PGothic" charset="0"/>
            </a:endParaRPr>
          </a:p>
          <a:p>
            <a:pPr eaLnBrk="1" hangingPunct="1"/>
            <a:r>
              <a:rPr lang="en-US" dirty="0">
                <a:latin typeface="Roboto" panose="02000000000000000000" pitchFamily="2" charset="0"/>
                <a:ea typeface="MS PGothic" charset="0"/>
              </a:rPr>
              <a:t>The first planning document is the data collection plan:</a:t>
            </a:r>
          </a:p>
          <a:p>
            <a:pPr eaLnBrk="1" hangingPunct="1"/>
            <a:endParaRPr lang="en-US" dirty="0">
              <a:latin typeface="Roboto" panose="02000000000000000000" pitchFamily="2" charset="0"/>
              <a:ea typeface="MS PGothic" charset="0"/>
            </a:endParaRPr>
          </a:p>
          <a:p>
            <a:pPr eaLnBrk="1" hangingPunct="1"/>
            <a:r>
              <a:rPr lang="en-US" dirty="0">
                <a:latin typeface="Roboto" panose="02000000000000000000" pitchFamily="2" charset="0"/>
                <a:ea typeface="MS PGothic" charset="0"/>
              </a:rPr>
              <a:t>When planning data collection, you will answer five basic questions:</a:t>
            </a:r>
          </a:p>
          <a:p>
            <a:pPr eaLnBrk="1" hangingPunct="1"/>
            <a:endParaRPr lang="en-US" dirty="0">
              <a:latin typeface="Roboto" panose="02000000000000000000" pitchFamily="2" charset="0"/>
              <a:ea typeface="MS PGothic" charset="0"/>
            </a:endParaRPr>
          </a:p>
          <a:p>
            <a:pPr eaLnBrk="1" hangingPunct="1"/>
            <a:r>
              <a:rPr lang="en-US" dirty="0">
                <a:latin typeface="Roboto" panose="02000000000000000000" pitchFamily="2" charset="0"/>
                <a:ea typeface="MS PGothic" charset="0"/>
              </a:rPr>
              <a:t>What do we ask? (objectives/measures)</a:t>
            </a:r>
          </a:p>
          <a:p>
            <a:pPr eaLnBrk="1" hangingPunct="1"/>
            <a:r>
              <a:rPr lang="en-US" dirty="0">
                <a:latin typeface="Roboto" panose="02000000000000000000" pitchFamily="2" charset="0"/>
                <a:ea typeface="MS PGothic" charset="0"/>
              </a:rPr>
              <a:t>How do we ask?</a:t>
            </a:r>
          </a:p>
          <a:p>
            <a:pPr eaLnBrk="1" hangingPunct="1"/>
            <a:r>
              <a:rPr lang="en-US" dirty="0">
                <a:latin typeface="Roboto" panose="02000000000000000000" pitchFamily="2" charset="0"/>
                <a:ea typeface="MS PGothic" charset="0"/>
              </a:rPr>
              <a:t>Who do we ask?</a:t>
            </a:r>
          </a:p>
          <a:p>
            <a:pPr eaLnBrk="1" hangingPunct="1"/>
            <a:r>
              <a:rPr lang="en-US" dirty="0">
                <a:latin typeface="Roboto" panose="02000000000000000000" pitchFamily="2" charset="0"/>
                <a:ea typeface="MS PGothic" charset="0"/>
              </a:rPr>
              <a:t>When do we ask?</a:t>
            </a:r>
          </a:p>
          <a:p>
            <a:pPr eaLnBrk="1" hangingPunct="1"/>
            <a:r>
              <a:rPr lang="en-US" dirty="0">
                <a:latin typeface="Roboto" panose="02000000000000000000" pitchFamily="2" charset="0"/>
                <a:ea typeface="MS PGothic" charset="0"/>
              </a:rPr>
              <a:t>Who does the asking?</a:t>
            </a:r>
          </a:p>
          <a:p>
            <a:pPr eaLnBrk="1" hangingPunct="1"/>
            <a:endParaRPr lang="en-US" dirty="0">
              <a:latin typeface="Roboto" panose="02000000000000000000" pitchFamily="2" charset="0"/>
              <a:ea typeface="MS PGothic" charset="0"/>
            </a:endParaRPr>
          </a:p>
          <a:p>
            <a:pPr eaLnBrk="1" hangingPunct="1"/>
            <a:r>
              <a:rPr lang="en-US" dirty="0">
                <a:latin typeface="Roboto" panose="02000000000000000000" pitchFamily="2" charset="0"/>
                <a:ea typeface="MS PGothic" charset="0"/>
              </a:rPr>
              <a:t>We will address these questions in more detail next week.  </a:t>
            </a:r>
          </a:p>
          <a:p>
            <a:pPr eaLnBrk="1" hangingPunct="1"/>
            <a:endParaRPr lang="en-US" dirty="0">
              <a:latin typeface="Roboto" panose="02000000000000000000" pitchFamily="2" charset="0"/>
              <a:ea typeface="MS PGothic" charset="0"/>
            </a:endParaRPr>
          </a:p>
          <a:p>
            <a:pPr eaLnBrk="1" hangingPunct="1"/>
            <a:r>
              <a:rPr lang="en-US" dirty="0">
                <a:latin typeface="Roboto" panose="02000000000000000000" pitchFamily="2" charset="0"/>
                <a:ea typeface="MS PGothic" charset="0"/>
              </a:rPr>
              <a:t>Transition to next slide: the second planning document is the ROI Analysis plan</a:t>
            </a:r>
          </a:p>
          <a:p>
            <a:pPr eaLnBrk="1" hangingPunct="1"/>
            <a:endParaRPr lang="en-US" dirty="0">
              <a:latin typeface="Roboto" panose="02000000000000000000" pitchFamily="2" charset="0"/>
              <a:ea typeface="MS PGothic" charset="0"/>
            </a:endParaRPr>
          </a:p>
          <a:p>
            <a:pPr eaLnBrk="1" hangingPunct="1"/>
            <a:endParaRPr lang="en-US" dirty="0">
              <a:latin typeface="Roboto" panose="02000000000000000000" pitchFamily="2" charset="0"/>
              <a:ea typeface="MS PGothic" charset="0"/>
            </a:endParaRPr>
          </a:p>
        </p:txBody>
      </p:sp>
      <p:pic>
        <p:nvPicPr>
          <p:cNvPr id="133125" name="Picture 4" descr="yhn4xmzw%5b1%5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4587" y="918428"/>
            <a:ext cx="406277" cy="372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68860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19"/>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600">
                <a:solidFill>
                  <a:schemeClr val="tx1"/>
                </a:solidFill>
                <a:latin typeface="Arial" charset="0"/>
                <a:ea typeface="MS PGothic" charset="0"/>
                <a:cs typeface="MS PGothic" charset="0"/>
              </a:defRPr>
            </a:lvl1pPr>
            <a:lvl2pPr marL="763217" indent="-293545" eaLnBrk="0" hangingPunct="0">
              <a:defRPr sz="4600">
                <a:solidFill>
                  <a:schemeClr val="tx1"/>
                </a:solidFill>
                <a:latin typeface="Arial" charset="0"/>
                <a:ea typeface="MS PGothic" charset="0"/>
                <a:cs typeface="MS PGothic" charset="0"/>
              </a:defRPr>
            </a:lvl2pPr>
            <a:lvl3pPr marL="1174181" indent="-234836" eaLnBrk="0" hangingPunct="0">
              <a:defRPr sz="4600">
                <a:solidFill>
                  <a:schemeClr val="tx1"/>
                </a:solidFill>
                <a:latin typeface="Arial" charset="0"/>
                <a:ea typeface="MS PGothic" charset="0"/>
                <a:cs typeface="MS PGothic" charset="0"/>
              </a:defRPr>
            </a:lvl3pPr>
            <a:lvl4pPr marL="1643852" indent="-234836" eaLnBrk="0" hangingPunct="0">
              <a:defRPr sz="4600">
                <a:solidFill>
                  <a:schemeClr val="tx1"/>
                </a:solidFill>
                <a:latin typeface="Arial" charset="0"/>
                <a:ea typeface="MS PGothic" charset="0"/>
                <a:cs typeface="MS PGothic" charset="0"/>
              </a:defRPr>
            </a:lvl4pPr>
            <a:lvl5pPr marL="2113525" indent="-234836" eaLnBrk="0" hangingPunct="0">
              <a:defRPr sz="4600">
                <a:solidFill>
                  <a:schemeClr val="tx1"/>
                </a:solidFill>
                <a:latin typeface="Arial" charset="0"/>
                <a:ea typeface="MS PGothic" charset="0"/>
                <a:cs typeface="MS PGothic" charset="0"/>
              </a:defRPr>
            </a:lvl5pPr>
            <a:lvl6pPr marL="2583197" indent="-234836" eaLnBrk="0" fontAlgn="base" hangingPunct="0">
              <a:spcBef>
                <a:spcPct val="0"/>
              </a:spcBef>
              <a:spcAft>
                <a:spcPct val="0"/>
              </a:spcAft>
              <a:defRPr sz="4600">
                <a:solidFill>
                  <a:schemeClr val="tx1"/>
                </a:solidFill>
                <a:latin typeface="Arial" charset="0"/>
                <a:ea typeface="MS PGothic" charset="0"/>
                <a:cs typeface="MS PGothic" charset="0"/>
              </a:defRPr>
            </a:lvl6pPr>
            <a:lvl7pPr marL="3052869" indent="-234836" eaLnBrk="0" fontAlgn="base" hangingPunct="0">
              <a:spcBef>
                <a:spcPct val="0"/>
              </a:spcBef>
              <a:spcAft>
                <a:spcPct val="0"/>
              </a:spcAft>
              <a:defRPr sz="4600">
                <a:solidFill>
                  <a:schemeClr val="tx1"/>
                </a:solidFill>
                <a:latin typeface="Arial" charset="0"/>
                <a:ea typeface="MS PGothic" charset="0"/>
                <a:cs typeface="MS PGothic" charset="0"/>
              </a:defRPr>
            </a:lvl7pPr>
            <a:lvl8pPr marL="3522542" indent="-234836" eaLnBrk="0" fontAlgn="base" hangingPunct="0">
              <a:spcBef>
                <a:spcPct val="0"/>
              </a:spcBef>
              <a:spcAft>
                <a:spcPct val="0"/>
              </a:spcAft>
              <a:defRPr sz="4600">
                <a:solidFill>
                  <a:schemeClr val="tx1"/>
                </a:solidFill>
                <a:latin typeface="Arial" charset="0"/>
                <a:ea typeface="MS PGothic" charset="0"/>
                <a:cs typeface="MS PGothic" charset="0"/>
              </a:defRPr>
            </a:lvl8pPr>
            <a:lvl9pPr marL="3992213" indent="-234836" eaLnBrk="0" fontAlgn="base" hangingPunct="0">
              <a:spcBef>
                <a:spcPct val="0"/>
              </a:spcBef>
              <a:spcAft>
                <a:spcPct val="0"/>
              </a:spcAft>
              <a:defRPr sz="4600">
                <a:solidFill>
                  <a:schemeClr val="tx1"/>
                </a:solidFill>
                <a:latin typeface="Arial" charset="0"/>
                <a:ea typeface="MS PGothic" charset="0"/>
                <a:cs typeface="MS PGothic" charset="0"/>
              </a:defRPr>
            </a:lvl9pPr>
          </a:lstStyle>
          <a:p>
            <a:pPr eaLnBrk="1" hangingPunct="1"/>
            <a:endParaRPr lang="en-US" sz="1200" dirty="0">
              <a:solidFill>
                <a:srgbClr val="0066CC"/>
              </a:solidFill>
              <a:latin typeface="Roboto" panose="02000000000000000000" pitchFamily="2" charset="0"/>
            </a:endParaRPr>
          </a:p>
          <a:p>
            <a:pPr eaLnBrk="1" hangingPunct="1"/>
            <a:fld id="{3EC43521-580F-A54C-B53A-0C8BFA5C6CA0}" type="slidenum">
              <a:rPr lang="en-US" sz="1200">
                <a:solidFill>
                  <a:srgbClr val="0066CC"/>
                </a:solidFill>
                <a:latin typeface="Roboto" panose="02000000000000000000" pitchFamily="2" charset="0"/>
              </a:rPr>
              <a:pPr eaLnBrk="1" hangingPunct="1"/>
              <a:t>77</a:t>
            </a:fld>
            <a:endParaRPr lang="en-US" sz="1200" dirty="0">
              <a:solidFill>
                <a:srgbClr val="0066CC"/>
              </a:solidFill>
              <a:latin typeface="Roboto" panose="02000000000000000000" pitchFamily="2" charset="0"/>
            </a:endParaRPr>
          </a:p>
        </p:txBody>
      </p:sp>
      <p:sp>
        <p:nvSpPr>
          <p:cNvPr id="133123" name="Rectangle 2"/>
          <p:cNvSpPr>
            <a:spLocks noGrp="1" noRot="1" noChangeAspect="1" noChangeArrowheads="1" noTextEdit="1"/>
          </p:cNvSpPr>
          <p:nvPr>
            <p:ph type="sldImg"/>
          </p:nvPr>
        </p:nvSpPr>
        <p:spPr>
          <a:xfrm>
            <a:off x="417513" y="701675"/>
            <a:ext cx="6242050" cy="3511550"/>
          </a:xfrm>
          <a:ln/>
        </p:spPr>
      </p:sp>
      <p:sp>
        <p:nvSpPr>
          <p:cNvPr id="133124" name="Rectangle 3"/>
          <p:cNvSpPr>
            <a:spLocks noGrp="1" noChangeArrowheads="1"/>
          </p:cNvSpPr>
          <p:nvPr>
            <p:ph type="body" idx="1"/>
          </p:nvPr>
        </p:nvSpPr>
        <p:spPr>
          <a:xfrm>
            <a:off x="943611" y="4447461"/>
            <a:ext cx="5189855" cy="421338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Roboto" panose="02000000000000000000" pitchFamily="2" charset="0"/>
                <a:ea typeface="MS PGothic" charset="0"/>
              </a:rPr>
              <a:t>Facilitator delivers.</a:t>
            </a:r>
          </a:p>
          <a:p>
            <a:pPr eaLnBrk="1" hangingPunct="1"/>
            <a:endParaRPr lang="en-US" dirty="0">
              <a:latin typeface="Roboto" panose="02000000000000000000" pitchFamily="2" charset="0"/>
              <a:ea typeface="MS PGothic" charset="0"/>
            </a:endParaRPr>
          </a:p>
          <a:p>
            <a:pPr eaLnBrk="1" hangingPunct="1"/>
            <a:r>
              <a:rPr lang="en-US" dirty="0">
                <a:latin typeface="Roboto" panose="02000000000000000000" pitchFamily="2" charset="0"/>
                <a:ea typeface="MS PGothic" charset="0"/>
              </a:rPr>
              <a:t>The first planning document is the data collection plan:</a:t>
            </a:r>
          </a:p>
          <a:p>
            <a:pPr eaLnBrk="1" hangingPunct="1"/>
            <a:endParaRPr lang="en-US" dirty="0">
              <a:latin typeface="Roboto" panose="02000000000000000000" pitchFamily="2" charset="0"/>
              <a:ea typeface="MS PGothic" charset="0"/>
            </a:endParaRPr>
          </a:p>
          <a:p>
            <a:pPr eaLnBrk="1" hangingPunct="1"/>
            <a:r>
              <a:rPr lang="en-US" dirty="0">
                <a:latin typeface="Roboto" panose="02000000000000000000" pitchFamily="2" charset="0"/>
                <a:ea typeface="MS PGothic" charset="0"/>
              </a:rPr>
              <a:t>When planning data collection, you will answer five basic questions:</a:t>
            </a:r>
          </a:p>
          <a:p>
            <a:pPr eaLnBrk="1" hangingPunct="1"/>
            <a:endParaRPr lang="en-US" dirty="0">
              <a:latin typeface="Roboto" panose="02000000000000000000" pitchFamily="2" charset="0"/>
              <a:ea typeface="MS PGothic" charset="0"/>
            </a:endParaRPr>
          </a:p>
          <a:p>
            <a:pPr eaLnBrk="1" hangingPunct="1"/>
            <a:r>
              <a:rPr lang="en-US" dirty="0">
                <a:latin typeface="Roboto" panose="02000000000000000000" pitchFamily="2" charset="0"/>
                <a:ea typeface="MS PGothic" charset="0"/>
              </a:rPr>
              <a:t>What do we ask? (objectives/measures)</a:t>
            </a:r>
          </a:p>
          <a:p>
            <a:pPr eaLnBrk="1" hangingPunct="1"/>
            <a:r>
              <a:rPr lang="en-US" dirty="0">
                <a:latin typeface="Roboto" panose="02000000000000000000" pitchFamily="2" charset="0"/>
                <a:ea typeface="MS PGothic" charset="0"/>
              </a:rPr>
              <a:t>How do we ask?</a:t>
            </a:r>
          </a:p>
          <a:p>
            <a:pPr eaLnBrk="1" hangingPunct="1"/>
            <a:r>
              <a:rPr lang="en-US" dirty="0">
                <a:latin typeface="Roboto" panose="02000000000000000000" pitchFamily="2" charset="0"/>
                <a:ea typeface="MS PGothic" charset="0"/>
              </a:rPr>
              <a:t>Who do we ask?</a:t>
            </a:r>
          </a:p>
          <a:p>
            <a:pPr eaLnBrk="1" hangingPunct="1"/>
            <a:r>
              <a:rPr lang="en-US" dirty="0">
                <a:latin typeface="Roboto" panose="02000000000000000000" pitchFamily="2" charset="0"/>
                <a:ea typeface="MS PGothic" charset="0"/>
              </a:rPr>
              <a:t>When do we ask?</a:t>
            </a:r>
          </a:p>
          <a:p>
            <a:pPr eaLnBrk="1" hangingPunct="1"/>
            <a:r>
              <a:rPr lang="en-US" dirty="0">
                <a:latin typeface="Roboto" panose="02000000000000000000" pitchFamily="2" charset="0"/>
                <a:ea typeface="MS PGothic" charset="0"/>
              </a:rPr>
              <a:t>Who does the asking?</a:t>
            </a:r>
          </a:p>
          <a:p>
            <a:pPr eaLnBrk="1" hangingPunct="1"/>
            <a:endParaRPr lang="en-US" dirty="0">
              <a:latin typeface="Roboto" panose="02000000000000000000" pitchFamily="2" charset="0"/>
              <a:ea typeface="MS PGothic" charset="0"/>
            </a:endParaRPr>
          </a:p>
          <a:p>
            <a:pPr eaLnBrk="1" hangingPunct="1"/>
            <a:r>
              <a:rPr lang="en-US" dirty="0">
                <a:latin typeface="Roboto" panose="02000000000000000000" pitchFamily="2" charset="0"/>
                <a:ea typeface="MS PGothic" charset="0"/>
              </a:rPr>
              <a:t>We will address these questions in more detail next week.  </a:t>
            </a:r>
          </a:p>
          <a:p>
            <a:pPr eaLnBrk="1" hangingPunct="1"/>
            <a:endParaRPr lang="en-US" dirty="0">
              <a:latin typeface="Roboto" panose="02000000000000000000" pitchFamily="2" charset="0"/>
              <a:ea typeface="MS PGothic" charset="0"/>
            </a:endParaRPr>
          </a:p>
          <a:p>
            <a:pPr eaLnBrk="1" hangingPunct="1"/>
            <a:r>
              <a:rPr lang="en-US" dirty="0">
                <a:latin typeface="Roboto" panose="02000000000000000000" pitchFamily="2" charset="0"/>
                <a:ea typeface="MS PGothic" charset="0"/>
              </a:rPr>
              <a:t>Transition to next slide: the second planning document is the ROI Analysis plan</a:t>
            </a:r>
          </a:p>
          <a:p>
            <a:pPr eaLnBrk="1" hangingPunct="1"/>
            <a:endParaRPr lang="en-US" dirty="0">
              <a:latin typeface="Roboto" panose="02000000000000000000" pitchFamily="2" charset="0"/>
              <a:ea typeface="MS PGothic" charset="0"/>
            </a:endParaRPr>
          </a:p>
          <a:p>
            <a:pPr eaLnBrk="1" hangingPunct="1"/>
            <a:endParaRPr lang="en-US" dirty="0">
              <a:latin typeface="Roboto" panose="02000000000000000000" pitchFamily="2" charset="0"/>
              <a:ea typeface="MS PGothic" charset="0"/>
            </a:endParaRPr>
          </a:p>
        </p:txBody>
      </p:sp>
      <p:pic>
        <p:nvPicPr>
          <p:cNvPr id="133125" name="Picture 4" descr="yhn4xmzw%5b1%5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4587" y="918428"/>
            <a:ext cx="406277" cy="372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09500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7708" y="4505982"/>
            <a:ext cx="5661660" cy="3686711"/>
          </a:xfrm>
          <a:prstGeom prst="rect">
            <a:avLst/>
          </a:prstGeom>
        </p:spPr>
        <p:txBody>
          <a:bodyPr lIns="93935" tIns="46967" rIns="93935" bIns="46967"/>
          <a:lstStyle/>
          <a:p>
            <a:endParaRPr lang="en-US" dirty="0"/>
          </a:p>
        </p:txBody>
      </p:sp>
      <p:sp>
        <p:nvSpPr>
          <p:cNvPr id="4" name="Slide Number Placeholder 3"/>
          <p:cNvSpPr>
            <a:spLocks noGrp="1"/>
          </p:cNvSpPr>
          <p:nvPr>
            <p:ph type="sldNum" sz="quarter" idx="5"/>
          </p:nvPr>
        </p:nvSpPr>
        <p:spPr/>
        <p:txBody>
          <a:bodyPr/>
          <a:lstStyle/>
          <a:p>
            <a:pPr defTabSz="928665">
              <a:defRPr/>
            </a:pPr>
            <a:fld id="{47603E93-5225-4740-812E-463B58ACD9CC}" type="slidenum">
              <a:rPr lang="en-US">
                <a:solidFill>
                  <a:prstClr val="black"/>
                </a:solidFill>
                <a:latin typeface="Calibri" panose="020F0502020204030204"/>
              </a:rPr>
              <a:pPr defTabSz="928665">
                <a:defRPr/>
              </a:pPr>
              <a:t>79</a:t>
            </a:fld>
            <a:endParaRPr lang="en-US">
              <a:solidFill>
                <a:prstClr val="black"/>
              </a:solidFill>
              <a:latin typeface="Calibri" panose="020F0502020204030204"/>
            </a:endParaRPr>
          </a:p>
        </p:txBody>
      </p:sp>
    </p:spTree>
    <p:extLst>
      <p:ext uri="{BB962C8B-B14F-4D97-AF65-F5344CB8AC3E}">
        <p14:creationId xmlns:p14="http://schemas.microsoft.com/office/powerpoint/2010/main" val="3515443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a:extLst>
            <a:ext uri="{FF2B5EF4-FFF2-40B4-BE49-F238E27FC236}">
              <a16:creationId xmlns:a16="http://schemas.microsoft.com/office/drawing/2014/main" id="{AD9EAEF9-72ED-1EEB-E75E-67295CF5676D}"/>
            </a:ext>
          </a:extLst>
        </p:cNvPr>
        <p:cNvGrpSpPr/>
        <p:nvPr/>
      </p:nvGrpSpPr>
      <p:grpSpPr>
        <a:xfrm>
          <a:off x="0" y="0"/>
          <a:ext cx="0" cy="0"/>
          <a:chOff x="0" y="0"/>
          <a:chExt cx="0" cy="0"/>
        </a:xfrm>
      </p:grpSpPr>
      <p:sp>
        <p:nvSpPr>
          <p:cNvPr id="111" name="Google Shape;111;g3606f1c2d_30:notes">
            <a:extLst>
              <a:ext uri="{FF2B5EF4-FFF2-40B4-BE49-F238E27FC236}">
                <a16:creationId xmlns:a16="http://schemas.microsoft.com/office/drawing/2014/main" id="{531C484C-8B81-2EDA-E3F7-95B15E660D54}"/>
              </a:ext>
            </a:extLst>
          </p:cNvPr>
          <p:cNvSpPr>
            <a:spLocks noGrp="1" noRot="1" noChangeAspect="1"/>
          </p:cNvSpPr>
          <p:nvPr>
            <p:ph type="sldImg" idx="2"/>
          </p:nvPr>
        </p:nvSpPr>
        <p:spPr>
          <a:xfrm>
            <a:off x="401638" y="695325"/>
            <a:ext cx="6180137" cy="34766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606f1c2d_30:notes">
            <a:extLst>
              <a:ext uri="{FF2B5EF4-FFF2-40B4-BE49-F238E27FC236}">
                <a16:creationId xmlns:a16="http://schemas.microsoft.com/office/drawing/2014/main" id="{AC68D84A-9A13-8204-B84D-C95704536768}"/>
              </a:ext>
            </a:extLst>
          </p:cNvPr>
          <p:cNvSpPr txBox="1">
            <a:spLocks noGrp="1"/>
          </p:cNvSpPr>
          <p:nvPr>
            <p:ph type="body" idx="1"/>
          </p:nvPr>
        </p:nvSpPr>
        <p:spPr>
          <a:xfrm>
            <a:off x="698332" y="4403124"/>
            <a:ext cx="5586654" cy="4171380"/>
          </a:xfrm>
          <a:prstGeom prst="rect">
            <a:avLst/>
          </a:prstGeom>
        </p:spPr>
        <p:txBody>
          <a:bodyPr spcFirstLastPara="1" wrap="square" lIns="92851" tIns="92851" rIns="92851" bIns="92851" anchor="t" anchorCtr="0">
            <a:noAutofit/>
          </a:bodyPr>
          <a:lstStyle/>
          <a:p>
            <a:endParaRPr/>
          </a:p>
        </p:txBody>
      </p:sp>
    </p:spTree>
    <p:extLst>
      <p:ext uri="{BB962C8B-B14F-4D97-AF65-F5344CB8AC3E}">
        <p14:creationId xmlns:p14="http://schemas.microsoft.com/office/powerpoint/2010/main" val="17401343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noChangeArrowheads="1" noTextEdit="1"/>
          </p:cNvSpPr>
          <p:nvPr>
            <p:ph type="sldImg"/>
          </p:nvPr>
        </p:nvSpPr>
        <p:spPr>
          <a:xfrm>
            <a:off x="433388" y="708025"/>
            <a:ext cx="6303962" cy="3546475"/>
          </a:xfrm>
          <a:ln/>
        </p:spPr>
      </p:sp>
    </p:spTree>
    <p:extLst>
      <p:ext uri="{BB962C8B-B14F-4D97-AF65-F5344CB8AC3E}">
        <p14:creationId xmlns:p14="http://schemas.microsoft.com/office/powerpoint/2010/main" val="17090792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xfrm>
            <a:off x="4010343" y="8894921"/>
            <a:ext cx="3066732" cy="468154"/>
          </a:xfrm>
          <a:prstGeom prst="rect">
            <a:avLst/>
          </a:prstGeom>
          <a:noFill/>
        </p:spPr>
        <p:txBody>
          <a:bodyPr/>
          <a:lstStyle/>
          <a:p>
            <a:pPr defTabSz="469672">
              <a:defRPr/>
            </a:pPr>
            <a:fld id="{99C1554B-7203-42AC-95BC-AC890319368E}" type="slidenum">
              <a:rPr lang="en-US">
                <a:solidFill>
                  <a:prstClr val="black"/>
                </a:solidFill>
                <a:latin typeface="Calibri"/>
              </a:rPr>
              <a:pPr defTabSz="469672">
                <a:defRPr/>
              </a:pPr>
              <a:t>88</a:t>
            </a:fld>
            <a:endParaRPr lang="en-US">
              <a:solidFill>
                <a:prstClr val="black"/>
              </a:solidFill>
              <a:latin typeface="Calibri"/>
            </a:endParaRPr>
          </a:p>
        </p:txBody>
      </p:sp>
      <p:sp>
        <p:nvSpPr>
          <p:cNvPr id="530435" name="Rectangle 2"/>
          <p:cNvSpPr>
            <a:spLocks noGrp="1" noRot="1" noChangeAspect="1" noChangeArrowheads="1" noTextEdit="1"/>
          </p:cNvSpPr>
          <p:nvPr>
            <p:ph type="sldImg"/>
          </p:nvPr>
        </p:nvSpPr>
        <p:spPr>
          <a:xfrm>
            <a:off x="417513" y="701675"/>
            <a:ext cx="6242050" cy="3511550"/>
          </a:xfrm>
          <a:ln/>
        </p:spPr>
      </p:sp>
      <p:sp>
        <p:nvSpPr>
          <p:cNvPr id="530436" name="Rectangle 3"/>
          <p:cNvSpPr>
            <a:spLocks noGrp="1" noChangeArrowheads="1"/>
          </p:cNvSpPr>
          <p:nvPr>
            <p:ph type="body" idx="1"/>
          </p:nvPr>
        </p:nvSpPr>
        <p:spPr>
          <a:xfrm>
            <a:off x="943611" y="4447461"/>
            <a:ext cx="5189855" cy="4213384"/>
          </a:xfrm>
          <a:prstGeom prst="rect">
            <a:avLst/>
          </a:prstGeom>
          <a:noFill/>
          <a:ln/>
        </p:spPr>
        <p:txBody>
          <a:bodyPr/>
          <a:lstStyle/>
          <a:p>
            <a:endParaRPr lang="en-US"/>
          </a:p>
        </p:txBody>
      </p:sp>
    </p:spTree>
    <p:extLst>
      <p:ext uri="{BB962C8B-B14F-4D97-AF65-F5344CB8AC3E}">
        <p14:creationId xmlns:p14="http://schemas.microsoft.com/office/powerpoint/2010/main" val="19604643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xfrm>
            <a:off x="4010343" y="8894921"/>
            <a:ext cx="3066732" cy="468154"/>
          </a:xfrm>
          <a:prstGeom prst="rect">
            <a:avLst/>
          </a:prstGeom>
          <a:noFill/>
        </p:spPr>
        <p:txBody>
          <a:bodyPr/>
          <a:lstStyle/>
          <a:p>
            <a:fld id="{99C1554B-7203-42AC-95BC-AC890319368E}" type="slidenum">
              <a:rPr lang="en-US" smtClean="0"/>
              <a:pPr/>
              <a:t>89</a:t>
            </a:fld>
            <a:endParaRPr lang="en-US"/>
          </a:p>
        </p:txBody>
      </p:sp>
      <p:sp>
        <p:nvSpPr>
          <p:cNvPr id="530435" name="Rectangle 2"/>
          <p:cNvSpPr>
            <a:spLocks noGrp="1" noRot="1" noChangeAspect="1" noChangeArrowheads="1" noTextEdit="1"/>
          </p:cNvSpPr>
          <p:nvPr>
            <p:ph type="sldImg"/>
          </p:nvPr>
        </p:nvSpPr>
        <p:spPr>
          <a:xfrm>
            <a:off x="417513" y="701675"/>
            <a:ext cx="6242050" cy="3511550"/>
          </a:xfrm>
          <a:ln/>
        </p:spPr>
      </p:sp>
      <p:sp>
        <p:nvSpPr>
          <p:cNvPr id="530436" name="Rectangle 3"/>
          <p:cNvSpPr>
            <a:spLocks noGrp="1" noChangeArrowheads="1"/>
          </p:cNvSpPr>
          <p:nvPr>
            <p:ph type="body" idx="1"/>
          </p:nvPr>
        </p:nvSpPr>
        <p:spPr>
          <a:xfrm>
            <a:off x="943611" y="4447461"/>
            <a:ext cx="5189855" cy="4213384"/>
          </a:xfrm>
          <a:prstGeom prst="rect">
            <a:avLst/>
          </a:prstGeom>
          <a:noFill/>
          <a:ln/>
        </p:spPr>
        <p:txBody>
          <a:bodyPr/>
          <a:lstStyle/>
          <a:p>
            <a:endParaRPr lang="en-US"/>
          </a:p>
        </p:txBody>
      </p:sp>
    </p:spTree>
    <p:extLst>
      <p:ext uri="{BB962C8B-B14F-4D97-AF65-F5344CB8AC3E}">
        <p14:creationId xmlns:p14="http://schemas.microsoft.com/office/powerpoint/2010/main" val="9367881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xfrm>
            <a:off x="4010343" y="8894921"/>
            <a:ext cx="3066732" cy="468154"/>
          </a:xfrm>
          <a:prstGeom prst="rect">
            <a:avLst/>
          </a:prstGeom>
          <a:noFill/>
        </p:spPr>
        <p:txBody>
          <a:bodyPr/>
          <a:lstStyle/>
          <a:p>
            <a:pPr defTabSz="469672">
              <a:defRPr/>
            </a:pPr>
            <a:fld id="{99C1554B-7203-42AC-95BC-AC890319368E}" type="slidenum">
              <a:rPr lang="en-US">
                <a:solidFill>
                  <a:prstClr val="black"/>
                </a:solidFill>
                <a:latin typeface="Calibri"/>
              </a:rPr>
              <a:pPr defTabSz="469672">
                <a:defRPr/>
              </a:pPr>
              <a:t>90</a:t>
            </a:fld>
            <a:endParaRPr lang="en-US">
              <a:solidFill>
                <a:prstClr val="black"/>
              </a:solidFill>
              <a:latin typeface="Calibri"/>
            </a:endParaRPr>
          </a:p>
        </p:txBody>
      </p:sp>
      <p:sp>
        <p:nvSpPr>
          <p:cNvPr id="530435" name="Rectangle 2"/>
          <p:cNvSpPr>
            <a:spLocks noGrp="1" noRot="1" noChangeAspect="1" noChangeArrowheads="1" noTextEdit="1"/>
          </p:cNvSpPr>
          <p:nvPr>
            <p:ph type="sldImg"/>
          </p:nvPr>
        </p:nvSpPr>
        <p:spPr>
          <a:xfrm>
            <a:off x="417513" y="701675"/>
            <a:ext cx="6242050" cy="3511550"/>
          </a:xfrm>
          <a:ln/>
        </p:spPr>
      </p:sp>
      <p:sp>
        <p:nvSpPr>
          <p:cNvPr id="530436" name="Rectangle 3"/>
          <p:cNvSpPr>
            <a:spLocks noGrp="1" noChangeArrowheads="1"/>
          </p:cNvSpPr>
          <p:nvPr>
            <p:ph type="body" idx="1"/>
          </p:nvPr>
        </p:nvSpPr>
        <p:spPr>
          <a:xfrm>
            <a:off x="943611" y="4447461"/>
            <a:ext cx="5189855" cy="4213384"/>
          </a:xfrm>
          <a:prstGeom prst="rect">
            <a:avLst/>
          </a:prstGeom>
          <a:noFill/>
          <a:ln/>
        </p:spPr>
        <p:txBody>
          <a:bodyPr/>
          <a:lstStyle/>
          <a:p>
            <a:endParaRPr lang="en-US"/>
          </a:p>
        </p:txBody>
      </p:sp>
    </p:spTree>
    <p:extLst>
      <p:ext uri="{BB962C8B-B14F-4D97-AF65-F5344CB8AC3E}">
        <p14:creationId xmlns:p14="http://schemas.microsoft.com/office/powerpoint/2010/main" val="39946415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p25:notes"/>
          <p:cNvSpPr>
            <a:spLocks noGrp="1" noRot="1" noChangeAspect="1"/>
          </p:cNvSpPr>
          <p:nvPr>
            <p:ph type="sldImg" idx="2"/>
          </p:nvPr>
        </p:nvSpPr>
        <p:spPr>
          <a:xfrm>
            <a:off x="747713" y="1181100"/>
            <a:ext cx="5676900" cy="3192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6" name="Google Shape;1526;p25:notes"/>
          <p:cNvSpPr txBox="1">
            <a:spLocks noGrp="1"/>
          </p:cNvSpPr>
          <p:nvPr>
            <p:ph type="body" idx="1"/>
          </p:nvPr>
        </p:nvSpPr>
        <p:spPr>
          <a:xfrm>
            <a:off x="717210" y="4551355"/>
            <a:ext cx="5737673" cy="3723835"/>
          </a:xfrm>
          <a:prstGeom prst="rect">
            <a:avLst/>
          </a:prstGeom>
          <a:noFill/>
          <a:ln>
            <a:noFill/>
          </a:ln>
        </p:spPr>
        <p:txBody>
          <a:bodyPr spcFirstLastPara="1" wrap="square" lIns="94997" tIns="47486" rIns="94997" bIns="47486" anchor="t" anchorCtr="0">
            <a:noAutofit/>
          </a:bodyPr>
          <a:lstStyle/>
          <a:p>
            <a:pPr>
              <a:buSzPts val="1400"/>
            </a:pPr>
            <a:endParaRPr/>
          </a:p>
        </p:txBody>
      </p:sp>
      <p:sp>
        <p:nvSpPr>
          <p:cNvPr id="1527" name="Google Shape;1527;p25:notes"/>
          <p:cNvSpPr txBox="1">
            <a:spLocks noGrp="1"/>
          </p:cNvSpPr>
          <p:nvPr>
            <p:ph type="sldNum" idx="12"/>
          </p:nvPr>
        </p:nvSpPr>
        <p:spPr>
          <a:xfrm>
            <a:off x="4062527" y="8982850"/>
            <a:ext cx="3107906" cy="474509"/>
          </a:xfrm>
          <a:prstGeom prst="rect">
            <a:avLst/>
          </a:prstGeom>
          <a:noFill/>
          <a:ln>
            <a:noFill/>
          </a:ln>
        </p:spPr>
        <p:txBody>
          <a:bodyPr spcFirstLastPara="1" wrap="square" lIns="94997" tIns="47486" rIns="94997" bIns="47486" anchor="b" anchorCtr="0">
            <a:noAutofit/>
          </a:bodyPr>
          <a:lstStyle/>
          <a:p>
            <a:pPr defTabSz="939345">
              <a:buClr>
                <a:srgbClr val="000000"/>
              </a:buClr>
              <a:buSzPts val="1400"/>
              <a:defRPr/>
            </a:pPr>
            <a:fld id="{00000000-1234-1234-1234-123412341234}" type="slidenum">
              <a:rPr lang="en-US" sz="1400" kern="0">
                <a:solidFill>
                  <a:srgbClr val="000000"/>
                </a:solidFill>
                <a:latin typeface="Calibri"/>
                <a:ea typeface="Calibri"/>
                <a:cs typeface="Calibri"/>
                <a:sym typeface="Calibri"/>
              </a:rPr>
              <a:pPr defTabSz="939345">
                <a:buClr>
                  <a:srgbClr val="000000"/>
                </a:buClr>
                <a:buSzPts val="1400"/>
                <a:defRPr/>
              </a:pPr>
              <a:t>93</a:t>
            </a:fld>
            <a:endParaRPr sz="1400"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9988270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p25:notes"/>
          <p:cNvSpPr>
            <a:spLocks noGrp="1" noRot="1" noChangeAspect="1"/>
          </p:cNvSpPr>
          <p:nvPr>
            <p:ph type="sldImg" idx="2"/>
          </p:nvPr>
        </p:nvSpPr>
        <p:spPr>
          <a:xfrm>
            <a:off x="747713" y="1181100"/>
            <a:ext cx="5676900" cy="3192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6" name="Google Shape;1526;p25:notes"/>
          <p:cNvSpPr txBox="1">
            <a:spLocks noGrp="1"/>
          </p:cNvSpPr>
          <p:nvPr>
            <p:ph type="body" idx="1"/>
          </p:nvPr>
        </p:nvSpPr>
        <p:spPr>
          <a:xfrm>
            <a:off x="717210" y="4551355"/>
            <a:ext cx="5737673" cy="3723835"/>
          </a:xfrm>
          <a:prstGeom prst="rect">
            <a:avLst/>
          </a:prstGeom>
          <a:noFill/>
          <a:ln>
            <a:noFill/>
          </a:ln>
        </p:spPr>
        <p:txBody>
          <a:bodyPr spcFirstLastPara="1" wrap="square" lIns="94997" tIns="47486" rIns="94997" bIns="47486" anchor="t" anchorCtr="0">
            <a:noAutofit/>
          </a:bodyPr>
          <a:lstStyle/>
          <a:p>
            <a:pPr>
              <a:buSzPts val="1400"/>
            </a:pPr>
            <a:endParaRPr/>
          </a:p>
        </p:txBody>
      </p:sp>
      <p:sp>
        <p:nvSpPr>
          <p:cNvPr id="1527" name="Google Shape;1527;p25:notes"/>
          <p:cNvSpPr txBox="1">
            <a:spLocks noGrp="1"/>
          </p:cNvSpPr>
          <p:nvPr>
            <p:ph type="sldNum" idx="12"/>
          </p:nvPr>
        </p:nvSpPr>
        <p:spPr>
          <a:xfrm>
            <a:off x="4062527" y="8982850"/>
            <a:ext cx="3107906" cy="474509"/>
          </a:xfrm>
          <a:prstGeom prst="rect">
            <a:avLst/>
          </a:prstGeom>
          <a:noFill/>
          <a:ln>
            <a:noFill/>
          </a:ln>
        </p:spPr>
        <p:txBody>
          <a:bodyPr spcFirstLastPara="1" wrap="square" lIns="94997" tIns="47486" rIns="94997" bIns="47486" anchor="b" anchorCtr="0">
            <a:noAutofit/>
          </a:bodyPr>
          <a:lstStyle/>
          <a:p>
            <a:pPr defTabSz="939345">
              <a:buClr>
                <a:srgbClr val="000000"/>
              </a:buClr>
              <a:buSzPts val="1400"/>
              <a:defRPr/>
            </a:pPr>
            <a:fld id="{00000000-1234-1234-1234-123412341234}" type="slidenum">
              <a:rPr lang="en-US" sz="1400" kern="0">
                <a:solidFill>
                  <a:srgbClr val="000000"/>
                </a:solidFill>
                <a:latin typeface="Calibri"/>
                <a:ea typeface="Calibri"/>
                <a:cs typeface="Calibri"/>
                <a:sym typeface="Calibri"/>
              </a:rPr>
              <a:pPr defTabSz="939345">
                <a:buClr>
                  <a:srgbClr val="000000"/>
                </a:buClr>
                <a:buSzPts val="1400"/>
                <a:defRPr/>
              </a:pPr>
              <a:t>94</a:t>
            </a:fld>
            <a:endParaRPr sz="1400"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7734314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Grp="1" noRot="1" noChangeAspect="1" noChangeArrowheads="1" noTextEdit="1"/>
          </p:cNvSpPr>
          <p:nvPr>
            <p:ph type="sldImg"/>
          </p:nvPr>
        </p:nvSpPr>
        <p:spPr>
          <a:solidFill>
            <a:srgbClr val="FFFFFF"/>
          </a:solidFill>
          <a:ln/>
        </p:spPr>
      </p:sp>
      <p:sp>
        <p:nvSpPr>
          <p:cNvPr id="110594" name="Rectangle 3"/>
          <p:cNvSpPr>
            <a:spLocks noGrp="1" noChangeArrowheads="1"/>
          </p:cNvSpPr>
          <p:nvPr>
            <p:ph type="body" idx="1"/>
          </p:nvPr>
        </p:nvSpPr>
        <p:spPr bwMode="auto">
          <a:xfrm>
            <a:off x="964909" y="4462207"/>
            <a:ext cx="5304530" cy="4303936"/>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5390" tIns="47696" rIns="95390" bIns="47696"/>
          <a:lstStyle/>
          <a:p>
            <a:endParaRPr lang="en-US" altLang="en-US" dirty="0"/>
          </a:p>
        </p:txBody>
      </p:sp>
    </p:spTree>
    <p:extLst>
      <p:ext uri="{BB962C8B-B14F-4D97-AF65-F5344CB8AC3E}">
        <p14:creationId xmlns:p14="http://schemas.microsoft.com/office/powerpoint/2010/main" val="9103242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p25:notes"/>
          <p:cNvSpPr>
            <a:spLocks noGrp="1" noRot="1" noChangeAspect="1"/>
          </p:cNvSpPr>
          <p:nvPr>
            <p:ph type="sldImg" idx="2"/>
          </p:nvPr>
        </p:nvSpPr>
        <p:spPr>
          <a:xfrm>
            <a:off x="747713" y="1181100"/>
            <a:ext cx="5676900" cy="3192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6" name="Google Shape;1526;p25:notes"/>
          <p:cNvSpPr txBox="1">
            <a:spLocks noGrp="1"/>
          </p:cNvSpPr>
          <p:nvPr>
            <p:ph type="body" idx="1"/>
          </p:nvPr>
        </p:nvSpPr>
        <p:spPr>
          <a:xfrm>
            <a:off x="717210" y="4551355"/>
            <a:ext cx="5737673" cy="3723835"/>
          </a:xfrm>
          <a:prstGeom prst="rect">
            <a:avLst/>
          </a:prstGeom>
          <a:noFill/>
          <a:ln>
            <a:noFill/>
          </a:ln>
        </p:spPr>
        <p:txBody>
          <a:bodyPr spcFirstLastPara="1" wrap="square" lIns="94997" tIns="47486" rIns="94997" bIns="47486" anchor="t" anchorCtr="0">
            <a:noAutofit/>
          </a:bodyPr>
          <a:lstStyle/>
          <a:p>
            <a:pPr>
              <a:buSzPts val="1400"/>
            </a:pPr>
            <a:endParaRPr/>
          </a:p>
        </p:txBody>
      </p:sp>
      <p:sp>
        <p:nvSpPr>
          <p:cNvPr id="1527" name="Google Shape;1527;p25:notes"/>
          <p:cNvSpPr txBox="1">
            <a:spLocks noGrp="1"/>
          </p:cNvSpPr>
          <p:nvPr>
            <p:ph type="sldNum" idx="12"/>
          </p:nvPr>
        </p:nvSpPr>
        <p:spPr>
          <a:xfrm>
            <a:off x="4062527" y="8982850"/>
            <a:ext cx="3107906" cy="474509"/>
          </a:xfrm>
          <a:prstGeom prst="rect">
            <a:avLst/>
          </a:prstGeom>
          <a:noFill/>
          <a:ln>
            <a:noFill/>
          </a:ln>
        </p:spPr>
        <p:txBody>
          <a:bodyPr spcFirstLastPara="1" wrap="square" lIns="94997" tIns="47486" rIns="94997" bIns="47486" anchor="b" anchorCtr="0">
            <a:noAutofit/>
          </a:bodyPr>
          <a:lstStyle/>
          <a:p>
            <a:pPr defTabSz="939345">
              <a:buClr>
                <a:srgbClr val="000000"/>
              </a:buClr>
              <a:buSzPts val="1400"/>
              <a:defRPr/>
            </a:pPr>
            <a:fld id="{00000000-1234-1234-1234-123412341234}" type="slidenum">
              <a:rPr lang="en-US" sz="1400" kern="0">
                <a:solidFill>
                  <a:srgbClr val="000000"/>
                </a:solidFill>
                <a:latin typeface="Calibri"/>
                <a:ea typeface="Calibri"/>
                <a:cs typeface="Calibri"/>
                <a:sym typeface="Calibri"/>
              </a:rPr>
              <a:pPr defTabSz="939345">
                <a:buClr>
                  <a:srgbClr val="000000"/>
                </a:buClr>
                <a:buSzPts val="1400"/>
                <a:defRPr/>
              </a:pPr>
              <a:t>102</a:t>
            </a:fld>
            <a:endParaRPr sz="1400"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1080204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9D966D61-2FF4-D29F-4B37-513C126542CC}"/>
              </a:ext>
            </a:extLst>
          </p:cNvPr>
          <p:cNvSpPr>
            <a:spLocks noGrp="1"/>
          </p:cNvSpPr>
          <p:nvPr>
            <p:ph type="hdr" sz="quarter"/>
          </p:nvPr>
        </p:nvSpPr>
        <p:spPr/>
        <p:txBody>
          <a:bodyPr/>
          <a:lstStyle/>
          <a:p>
            <a:pPr defTabSz="928665">
              <a:defRPr/>
            </a:pPr>
            <a:r>
              <a:rPr lang="en-US">
                <a:solidFill>
                  <a:prstClr val="black"/>
                </a:solidFill>
                <a:latin typeface="Calibri" panose="020F0502020204030204"/>
              </a:rPr>
              <a:t>Chief Talent Officer </a:t>
            </a:r>
          </a:p>
        </p:txBody>
      </p:sp>
    </p:spTree>
    <p:extLst>
      <p:ext uri="{BB962C8B-B14F-4D97-AF65-F5344CB8AC3E}">
        <p14:creationId xmlns:p14="http://schemas.microsoft.com/office/powerpoint/2010/main" val="11117347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8F1983-BE3D-3B43-97B3-CCD134C8C7C9}" type="slidenum">
              <a:rPr lang="en-US" smtClean="0"/>
              <a:t>105</a:t>
            </a:fld>
            <a:endParaRPr lang="en-US"/>
          </a:p>
        </p:txBody>
      </p:sp>
    </p:spTree>
    <p:extLst>
      <p:ext uri="{BB962C8B-B14F-4D97-AF65-F5344CB8AC3E}">
        <p14:creationId xmlns:p14="http://schemas.microsoft.com/office/powerpoint/2010/main" val="3104313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a:extLst>
            <a:ext uri="{FF2B5EF4-FFF2-40B4-BE49-F238E27FC236}">
              <a16:creationId xmlns:a16="http://schemas.microsoft.com/office/drawing/2014/main" id="{4387A307-D76E-9D9E-16B0-7FE0978A4F8B}"/>
            </a:ext>
          </a:extLst>
        </p:cNvPr>
        <p:cNvGrpSpPr/>
        <p:nvPr/>
      </p:nvGrpSpPr>
      <p:grpSpPr>
        <a:xfrm>
          <a:off x="0" y="0"/>
          <a:ext cx="0" cy="0"/>
          <a:chOff x="0" y="0"/>
          <a:chExt cx="0" cy="0"/>
        </a:xfrm>
      </p:grpSpPr>
      <p:sp>
        <p:nvSpPr>
          <p:cNvPr id="111" name="Google Shape;111;g3606f1c2d_30:notes">
            <a:extLst>
              <a:ext uri="{FF2B5EF4-FFF2-40B4-BE49-F238E27FC236}">
                <a16:creationId xmlns:a16="http://schemas.microsoft.com/office/drawing/2014/main" id="{62074C39-361D-1292-4EF8-C9FCCBA802DB}"/>
              </a:ext>
            </a:extLst>
          </p:cNvPr>
          <p:cNvSpPr>
            <a:spLocks noGrp="1" noRot="1" noChangeAspect="1"/>
          </p:cNvSpPr>
          <p:nvPr>
            <p:ph type="sldImg" idx="2"/>
          </p:nvPr>
        </p:nvSpPr>
        <p:spPr>
          <a:xfrm>
            <a:off x="401638" y="695325"/>
            <a:ext cx="6180137" cy="34766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606f1c2d_30:notes">
            <a:extLst>
              <a:ext uri="{FF2B5EF4-FFF2-40B4-BE49-F238E27FC236}">
                <a16:creationId xmlns:a16="http://schemas.microsoft.com/office/drawing/2014/main" id="{C2D063AF-19E3-4C69-5A7A-681833014ED1}"/>
              </a:ext>
            </a:extLst>
          </p:cNvPr>
          <p:cNvSpPr txBox="1">
            <a:spLocks noGrp="1"/>
          </p:cNvSpPr>
          <p:nvPr>
            <p:ph type="body" idx="1"/>
          </p:nvPr>
        </p:nvSpPr>
        <p:spPr>
          <a:xfrm>
            <a:off x="698332" y="4403124"/>
            <a:ext cx="5586654" cy="4171380"/>
          </a:xfrm>
          <a:prstGeom prst="rect">
            <a:avLst/>
          </a:prstGeom>
        </p:spPr>
        <p:txBody>
          <a:bodyPr spcFirstLastPara="1" wrap="square" lIns="92851" tIns="92851" rIns="92851" bIns="92851" anchor="t" anchorCtr="0">
            <a:noAutofit/>
          </a:bodyPr>
          <a:lstStyle/>
          <a:p>
            <a:endParaRPr/>
          </a:p>
        </p:txBody>
      </p:sp>
    </p:spTree>
    <p:extLst>
      <p:ext uri="{BB962C8B-B14F-4D97-AF65-F5344CB8AC3E}">
        <p14:creationId xmlns:p14="http://schemas.microsoft.com/office/powerpoint/2010/main" val="39174278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7EC28-ECB2-74C6-DC1D-DB1E5DB70BBE}"/>
            </a:ext>
          </a:extLst>
        </p:cNvPr>
        <p:cNvGrpSpPr/>
        <p:nvPr/>
      </p:nvGrpSpPr>
      <p:grpSpPr>
        <a:xfrm>
          <a:off x="0" y="0"/>
          <a:ext cx="0" cy="0"/>
          <a:chOff x="0" y="0"/>
          <a:chExt cx="0" cy="0"/>
        </a:xfrm>
      </p:grpSpPr>
      <p:sp>
        <p:nvSpPr>
          <p:cNvPr id="133122" name="Rectangle 19">
            <a:extLst>
              <a:ext uri="{FF2B5EF4-FFF2-40B4-BE49-F238E27FC236}">
                <a16:creationId xmlns:a16="http://schemas.microsoft.com/office/drawing/2014/main" id="{480D4373-1804-C1F8-C740-0962615C9C73}"/>
              </a:ext>
            </a:extLst>
          </p:cNvPr>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600">
                <a:solidFill>
                  <a:schemeClr val="tx1"/>
                </a:solidFill>
                <a:latin typeface="Arial" charset="0"/>
                <a:ea typeface="MS PGothic" charset="0"/>
                <a:cs typeface="MS PGothic" charset="0"/>
              </a:defRPr>
            </a:lvl1pPr>
            <a:lvl2pPr marL="763217" indent="-293545" eaLnBrk="0" hangingPunct="0">
              <a:defRPr sz="4600">
                <a:solidFill>
                  <a:schemeClr val="tx1"/>
                </a:solidFill>
                <a:latin typeface="Arial" charset="0"/>
                <a:ea typeface="MS PGothic" charset="0"/>
                <a:cs typeface="MS PGothic" charset="0"/>
              </a:defRPr>
            </a:lvl2pPr>
            <a:lvl3pPr marL="1174181" indent="-234836" eaLnBrk="0" hangingPunct="0">
              <a:defRPr sz="4600">
                <a:solidFill>
                  <a:schemeClr val="tx1"/>
                </a:solidFill>
                <a:latin typeface="Arial" charset="0"/>
                <a:ea typeface="MS PGothic" charset="0"/>
                <a:cs typeface="MS PGothic" charset="0"/>
              </a:defRPr>
            </a:lvl3pPr>
            <a:lvl4pPr marL="1643852" indent="-234836" eaLnBrk="0" hangingPunct="0">
              <a:defRPr sz="4600">
                <a:solidFill>
                  <a:schemeClr val="tx1"/>
                </a:solidFill>
                <a:latin typeface="Arial" charset="0"/>
                <a:ea typeface="MS PGothic" charset="0"/>
                <a:cs typeface="MS PGothic" charset="0"/>
              </a:defRPr>
            </a:lvl4pPr>
            <a:lvl5pPr marL="2113525" indent="-234836" eaLnBrk="0" hangingPunct="0">
              <a:defRPr sz="4600">
                <a:solidFill>
                  <a:schemeClr val="tx1"/>
                </a:solidFill>
                <a:latin typeface="Arial" charset="0"/>
                <a:ea typeface="MS PGothic" charset="0"/>
                <a:cs typeface="MS PGothic" charset="0"/>
              </a:defRPr>
            </a:lvl5pPr>
            <a:lvl6pPr marL="2583197" indent="-234836" eaLnBrk="0" fontAlgn="base" hangingPunct="0">
              <a:spcBef>
                <a:spcPct val="0"/>
              </a:spcBef>
              <a:spcAft>
                <a:spcPct val="0"/>
              </a:spcAft>
              <a:defRPr sz="4600">
                <a:solidFill>
                  <a:schemeClr val="tx1"/>
                </a:solidFill>
                <a:latin typeface="Arial" charset="0"/>
                <a:ea typeface="MS PGothic" charset="0"/>
                <a:cs typeface="MS PGothic" charset="0"/>
              </a:defRPr>
            </a:lvl6pPr>
            <a:lvl7pPr marL="3052869" indent="-234836" eaLnBrk="0" fontAlgn="base" hangingPunct="0">
              <a:spcBef>
                <a:spcPct val="0"/>
              </a:spcBef>
              <a:spcAft>
                <a:spcPct val="0"/>
              </a:spcAft>
              <a:defRPr sz="4600">
                <a:solidFill>
                  <a:schemeClr val="tx1"/>
                </a:solidFill>
                <a:latin typeface="Arial" charset="0"/>
                <a:ea typeface="MS PGothic" charset="0"/>
                <a:cs typeface="MS PGothic" charset="0"/>
              </a:defRPr>
            </a:lvl7pPr>
            <a:lvl8pPr marL="3522542" indent="-234836" eaLnBrk="0" fontAlgn="base" hangingPunct="0">
              <a:spcBef>
                <a:spcPct val="0"/>
              </a:spcBef>
              <a:spcAft>
                <a:spcPct val="0"/>
              </a:spcAft>
              <a:defRPr sz="4600">
                <a:solidFill>
                  <a:schemeClr val="tx1"/>
                </a:solidFill>
                <a:latin typeface="Arial" charset="0"/>
                <a:ea typeface="MS PGothic" charset="0"/>
                <a:cs typeface="MS PGothic" charset="0"/>
              </a:defRPr>
            </a:lvl8pPr>
            <a:lvl9pPr marL="3992213" indent="-234836" eaLnBrk="0" fontAlgn="base" hangingPunct="0">
              <a:spcBef>
                <a:spcPct val="0"/>
              </a:spcBef>
              <a:spcAft>
                <a:spcPct val="0"/>
              </a:spcAft>
              <a:defRPr sz="4600">
                <a:solidFill>
                  <a:schemeClr val="tx1"/>
                </a:solidFill>
                <a:latin typeface="Arial" charset="0"/>
                <a:ea typeface="MS PGothic" charset="0"/>
                <a:cs typeface="MS PGothic" charset="0"/>
              </a:defRPr>
            </a:lvl9pPr>
          </a:lstStyle>
          <a:p>
            <a:pPr defTabSz="464332" eaLnBrk="1" hangingPunct="1">
              <a:defRPr/>
            </a:pPr>
            <a:endParaRPr lang="en-US" sz="1200" dirty="0">
              <a:solidFill>
                <a:srgbClr val="0066CC"/>
              </a:solidFill>
              <a:latin typeface="Roboto" panose="02000000000000000000" pitchFamily="2" charset="0"/>
            </a:endParaRPr>
          </a:p>
          <a:p>
            <a:pPr defTabSz="464332" eaLnBrk="1" hangingPunct="1">
              <a:defRPr/>
            </a:pPr>
            <a:fld id="{3EC43521-580F-A54C-B53A-0C8BFA5C6CA0}" type="slidenum">
              <a:rPr lang="en-US" sz="1200">
                <a:solidFill>
                  <a:srgbClr val="0066CC"/>
                </a:solidFill>
                <a:latin typeface="Roboto" panose="02000000000000000000" pitchFamily="2" charset="0"/>
              </a:rPr>
              <a:pPr defTabSz="464332" eaLnBrk="1" hangingPunct="1">
                <a:defRPr/>
              </a:pPr>
              <a:t>113</a:t>
            </a:fld>
            <a:endParaRPr lang="en-US" sz="1200" dirty="0">
              <a:solidFill>
                <a:srgbClr val="0066CC"/>
              </a:solidFill>
              <a:latin typeface="Roboto" panose="02000000000000000000" pitchFamily="2" charset="0"/>
            </a:endParaRPr>
          </a:p>
        </p:txBody>
      </p:sp>
      <p:sp>
        <p:nvSpPr>
          <p:cNvPr id="133123" name="Rectangle 2">
            <a:extLst>
              <a:ext uri="{FF2B5EF4-FFF2-40B4-BE49-F238E27FC236}">
                <a16:creationId xmlns:a16="http://schemas.microsoft.com/office/drawing/2014/main" id="{036A305E-A217-BDDD-8DA5-B9CA837D108A}"/>
              </a:ext>
            </a:extLst>
          </p:cNvPr>
          <p:cNvSpPr>
            <a:spLocks noGrp="1" noRot="1" noChangeAspect="1" noChangeArrowheads="1" noTextEdit="1"/>
          </p:cNvSpPr>
          <p:nvPr>
            <p:ph type="sldImg"/>
          </p:nvPr>
        </p:nvSpPr>
        <p:spPr>
          <a:xfrm>
            <a:off x="417513" y="701675"/>
            <a:ext cx="6242050" cy="3511550"/>
          </a:xfrm>
          <a:ln/>
        </p:spPr>
      </p:sp>
      <p:sp>
        <p:nvSpPr>
          <p:cNvPr id="133124" name="Rectangle 3">
            <a:extLst>
              <a:ext uri="{FF2B5EF4-FFF2-40B4-BE49-F238E27FC236}">
                <a16:creationId xmlns:a16="http://schemas.microsoft.com/office/drawing/2014/main" id="{3BC84A44-CD79-23F7-272D-35FE99B17713}"/>
              </a:ext>
            </a:extLst>
          </p:cNvPr>
          <p:cNvSpPr>
            <a:spLocks noGrp="1" noChangeArrowheads="1"/>
          </p:cNvSpPr>
          <p:nvPr>
            <p:ph type="body" idx="1"/>
          </p:nvPr>
        </p:nvSpPr>
        <p:spPr>
          <a:xfrm>
            <a:off x="943611" y="4447461"/>
            <a:ext cx="5189855" cy="4213384"/>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Roboto" panose="02000000000000000000" pitchFamily="2" charset="0"/>
                <a:ea typeface="MS PGothic" charset="0"/>
              </a:rPr>
              <a:t>Facilitator delivers.</a:t>
            </a:r>
          </a:p>
          <a:p>
            <a:pPr eaLnBrk="1" hangingPunct="1"/>
            <a:endParaRPr lang="en-US" dirty="0">
              <a:latin typeface="Roboto" panose="02000000000000000000" pitchFamily="2" charset="0"/>
              <a:ea typeface="MS PGothic" charset="0"/>
            </a:endParaRPr>
          </a:p>
          <a:p>
            <a:pPr eaLnBrk="1" hangingPunct="1"/>
            <a:r>
              <a:rPr lang="en-US" dirty="0">
                <a:latin typeface="Roboto" panose="02000000000000000000" pitchFamily="2" charset="0"/>
                <a:ea typeface="MS PGothic" charset="0"/>
              </a:rPr>
              <a:t>The first planning document is the data collection plan:</a:t>
            </a:r>
          </a:p>
          <a:p>
            <a:pPr eaLnBrk="1" hangingPunct="1"/>
            <a:endParaRPr lang="en-US" dirty="0">
              <a:latin typeface="Roboto" panose="02000000000000000000" pitchFamily="2" charset="0"/>
              <a:ea typeface="MS PGothic" charset="0"/>
            </a:endParaRPr>
          </a:p>
          <a:p>
            <a:pPr eaLnBrk="1" hangingPunct="1"/>
            <a:r>
              <a:rPr lang="en-US" dirty="0">
                <a:latin typeface="Roboto" panose="02000000000000000000" pitchFamily="2" charset="0"/>
                <a:ea typeface="MS PGothic" charset="0"/>
              </a:rPr>
              <a:t>When planning data collection, you will answer five basic questions:</a:t>
            </a:r>
          </a:p>
          <a:p>
            <a:pPr eaLnBrk="1" hangingPunct="1"/>
            <a:endParaRPr lang="en-US" dirty="0">
              <a:latin typeface="Roboto" panose="02000000000000000000" pitchFamily="2" charset="0"/>
              <a:ea typeface="MS PGothic" charset="0"/>
            </a:endParaRPr>
          </a:p>
          <a:p>
            <a:pPr eaLnBrk="1" hangingPunct="1"/>
            <a:r>
              <a:rPr lang="en-US" dirty="0">
                <a:latin typeface="Roboto" panose="02000000000000000000" pitchFamily="2" charset="0"/>
                <a:ea typeface="MS PGothic" charset="0"/>
              </a:rPr>
              <a:t>What do we ask? (objectives/measures)</a:t>
            </a:r>
          </a:p>
          <a:p>
            <a:pPr eaLnBrk="1" hangingPunct="1"/>
            <a:r>
              <a:rPr lang="en-US" dirty="0">
                <a:latin typeface="Roboto" panose="02000000000000000000" pitchFamily="2" charset="0"/>
                <a:ea typeface="MS PGothic" charset="0"/>
              </a:rPr>
              <a:t>How do we ask?</a:t>
            </a:r>
          </a:p>
          <a:p>
            <a:pPr eaLnBrk="1" hangingPunct="1"/>
            <a:r>
              <a:rPr lang="en-US" dirty="0">
                <a:latin typeface="Roboto" panose="02000000000000000000" pitchFamily="2" charset="0"/>
                <a:ea typeface="MS PGothic" charset="0"/>
              </a:rPr>
              <a:t>Who do we ask?</a:t>
            </a:r>
          </a:p>
          <a:p>
            <a:pPr eaLnBrk="1" hangingPunct="1"/>
            <a:r>
              <a:rPr lang="en-US" dirty="0">
                <a:latin typeface="Roboto" panose="02000000000000000000" pitchFamily="2" charset="0"/>
                <a:ea typeface="MS PGothic" charset="0"/>
              </a:rPr>
              <a:t>When do we ask?</a:t>
            </a:r>
          </a:p>
          <a:p>
            <a:pPr eaLnBrk="1" hangingPunct="1"/>
            <a:r>
              <a:rPr lang="en-US" dirty="0">
                <a:latin typeface="Roboto" panose="02000000000000000000" pitchFamily="2" charset="0"/>
                <a:ea typeface="MS PGothic" charset="0"/>
              </a:rPr>
              <a:t>Who does the asking?</a:t>
            </a:r>
          </a:p>
          <a:p>
            <a:pPr eaLnBrk="1" hangingPunct="1"/>
            <a:endParaRPr lang="en-US" dirty="0">
              <a:latin typeface="Roboto" panose="02000000000000000000" pitchFamily="2" charset="0"/>
              <a:ea typeface="MS PGothic" charset="0"/>
            </a:endParaRPr>
          </a:p>
          <a:p>
            <a:pPr eaLnBrk="1" hangingPunct="1"/>
            <a:r>
              <a:rPr lang="en-US" dirty="0">
                <a:latin typeface="Roboto" panose="02000000000000000000" pitchFamily="2" charset="0"/>
                <a:ea typeface="MS PGothic" charset="0"/>
              </a:rPr>
              <a:t>We will address these questions in more detail next week.  </a:t>
            </a:r>
          </a:p>
          <a:p>
            <a:pPr eaLnBrk="1" hangingPunct="1"/>
            <a:endParaRPr lang="en-US" dirty="0">
              <a:latin typeface="Roboto" panose="02000000000000000000" pitchFamily="2" charset="0"/>
              <a:ea typeface="MS PGothic" charset="0"/>
            </a:endParaRPr>
          </a:p>
          <a:p>
            <a:pPr eaLnBrk="1" hangingPunct="1"/>
            <a:r>
              <a:rPr lang="en-US" dirty="0">
                <a:latin typeface="Roboto" panose="02000000000000000000" pitchFamily="2" charset="0"/>
                <a:ea typeface="MS PGothic" charset="0"/>
              </a:rPr>
              <a:t>Transition to next slide: the second planning document is the ROI Analysis plan</a:t>
            </a:r>
          </a:p>
          <a:p>
            <a:pPr eaLnBrk="1" hangingPunct="1"/>
            <a:endParaRPr lang="en-US" dirty="0">
              <a:latin typeface="Roboto" panose="02000000000000000000" pitchFamily="2" charset="0"/>
              <a:ea typeface="MS PGothic" charset="0"/>
            </a:endParaRPr>
          </a:p>
          <a:p>
            <a:pPr eaLnBrk="1" hangingPunct="1"/>
            <a:endParaRPr lang="en-US" dirty="0">
              <a:latin typeface="Roboto" panose="02000000000000000000" pitchFamily="2" charset="0"/>
              <a:ea typeface="MS PGothic" charset="0"/>
            </a:endParaRPr>
          </a:p>
        </p:txBody>
      </p:sp>
      <p:pic>
        <p:nvPicPr>
          <p:cNvPr id="133125" name="Picture 4" descr="yhn4xmzw%5b1%5d">
            <a:extLst>
              <a:ext uri="{FF2B5EF4-FFF2-40B4-BE49-F238E27FC236}">
                <a16:creationId xmlns:a16="http://schemas.microsoft.com/office/drawing/2014/main" id="{78448F99-B0C9-185A-0526-4C9E3FC88E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4587" y="918428"/>
            <a:ext cx="406277" cy="372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23425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p25:notes"/>
          <p:cNvSpPr>
            <a:spLocks noGrp="1" noRot="1" noChangeAspect="1"/>
          </p:cNvSpPr>
          <p:nvPr>
            <p:ph type="sldImg" idx="2"/>
          </p:nvPr>
        </p:nvSpPr>
        <p:spPr>
          <a:xfrm>
            <a:off x="747713" y="1181100"/>
            <a:ext cx="5676900" cy="3192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6" name="Google Shape;1526;p25:notes"/>
          <p:cNvSpPr txBox="1">
            <a:spLocks noGrp="1"/>
          </p:cNvSpPr>
          <p:nvPr>
            <p:ph type="body" idx="1"/>
          </p:nvPr>
        </p:nvSpPr>
        <p:spPr>
          <a:xfrm>
            <a:off x="717210" y="4551355"/>
            <a:ext cx="5737673" cy="3723835"/>
          </a:xfrm>
          <a:prstGeom prst="rect">
            <a:avLst/>
          </a:prstGeom>
          <a:noFill/>
          <a:ln>
            <a:noFill/>
          </a:ln>
        </p:spPr>
        <p:txBody>
          <a:bodyPr spcFirstLastPara="1" wrap="square" lIns="94997" tIns="47486" rIns="94997" bIns="47486" anchor="t" anchorCtr="0">
            <a:noAutofit/>
          </a:bodyPr>
          <a:lstStyle/>
          <a:p>
            <a:pPr>
              <a:buSzPts val="1400"/>
            </a:pPr>
            <a:endParaRPr/>
          </a:p>
        </p:txBody>
      </p:sp>
      <p:sp>
        <p:nvSpPr>
          <p:cNvPr id="1527" name="Google Shape;1527;p25:notes"/>
          <p:cNvSpPr txBox="1">
            <a:spLocks noGrp="1"/>
          </p:cNvSpPr>
          <p:nvPr>
            <p:ph type="sldNum" idx="12"/>
          </p:nvPr>
        </p:nvSpPr>
        <p:spPr>
          <a:xfrm>
            <a:off x="4062527" y="8982850"/>
            <a:ext cx="3107906" cy="474509"/>
          </a:xfrm>
          <a:prstGeom prst="rect">
            <a:avLst/>
          </a:prstGeom>
          <a:noFill/>
          <a:ln>
            <a:noFill/>
          </a:ln>
        </p:spPr>
        <p:txBody>
          <a:bodyPr spcFirstLastPara="1" wrap="square" lIns="94997" tIns="47486" rIns="94997" bIns="47486" anchor="b" anchorCtr="0">
            <a:noAutofit/>
          </a:bodyPr>
          <a:lstStyle/>
          <a:p>
            <a:pPr defTabSz="939345">
              <a:buClr>
                <a:srgbClr val="000000"/>
              </a:buClr>
              <a:buSzPts val="1400"/>
              <a:defRPr/>
            </a:pPr>
            <a:fld id="{00000000-1234-1234-1234-123412341234}" type="slidenum">
              <a:rPr lang="en-US" sz="1400" kern="0">
                <a:solidFill>
                  <a:srgbClr val="000000"/>
                </a:solidFill>
                <a:latin typeface="Calibri"/>
                <a:ea typeface="Calibri"/>
                <a:cs typeface="Calibri"/>
                <a:sym typeface="Calibri"/>
              </a:rPr>
              <a:pPr defTabSz="939345">
                <a:buClr>
                  <a:srgbClr val="000000"/>
                </a:buClr>
                <a:buSzPts val="1400"/>
                <a:defRPr/>
              </a:pPr>
              <a:t>115</a:t>
            </a:fld>
            <a:endParaRPr sz="1400"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1080204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p25:notes"/>
          <p:cNvSpPr>
            <a:spLocks noGrp="1" noRot="1" noChangeAspect="1"/>
          </p:cNvSpPr>
          <p:nvPr>
            <p:ph type="sldImg" idx="2"/>
          </p:nvPr>
        </p:nvSpPr>
        <p:spPr>
          <a:xfrm>
            <a:off x="747713" y="1181100"/>
            <a:ext cx="5676900" cy="3192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6" name="Google Shape;1526;p25:notes"/>
          <p:cNvSpPr txBox="1">
            <a:spLocks noGrp="1"/>
          </p:cNvSpPr>
          <p:nvPr>
            <p:ph type="body" idx="1"/>
          </p:nvPr>
        </p:nvSpPr>
        <p:spPr>
          <a:xfrm>
            <a:off x="717210" y="4551355"/>
            <a:ext cx="5737673" cy="3723835"/>
          </a:xfrm>
          <a:prstGeom prst="rect">
            <a:avLst/>
          </a:prstGeom>
          <a:noFill/>
          <a:ln>
            <a:noFill/>
          </a:ln>
        </p:spPr>
        <p:txBody>
          <a:bodyPr spcFirstLastPara="1" wrap="square" lIns="94997" tIns="47486" rIns="94997" bIns="47486" anchor="t" anchorCtr="0">
            <a:noAutofit/>
          </a:bodyPr>
          <a:lstStyle/>
          <a:p>
            <a:pPr>
              <a:buSzPts val="1400"/>
            </a:pPr>
            <a:endParaRPr/>
          </a:p>
        </p:txBody>
      </p:sp>
      <p:sp>
        <p:nvSpPr>
          <p:cNvPr id="1527" name="Google Shape;1527;p25:notes"/>
          <p:cNvSpPr txBox="1">
            <a:spLocks noGrp="1"/>
          </p:cNvSpPr>
          <p:nvPr>
            <p:ph type="sldNum" idx="12"/>
          </p:nvPr>
        </p:nvSpPr>
        <p:spPr>
          <a:xfrm>
            <a:off x="4062527" y="8982850"/>
            <a:ext cx="3107906" cy="474509"/>
          </a:xfrm>
          <a:prstGeom prst="rect">
            <a:avLst/>
          </a:prstGeom>
          <a:noFill/>
          <a:ln>
            <a:noFill/>
          </a:ln>
        </p:spPr>
        <p:txBody>
          <a:bodyPr spcFirstLastPara="1" wrap="square" lIns="94997" tIns="47486" rIns="94997" bIns="47486" anchor="b" anchorCtr="0">
            <a:noAutofit/>
          </a:bodyPr>
          <a:lstStyle/>
          <a:p>
            <a:pPr defTabSz="939345">
              <a:buClr>
                <a:srgbClr val="000000"/>
              </a:buClr>
              <a:buSzPts val="1400"/>
              <a:defRPr/>
            </a:pPr>
            <a:fld id="{00000000-1234-1234-1234-123412341234}" type="slidenum">
              <a:rPr lang="en-US" sz="1400" kern="0">
                <a:solidFill>
                  <a:srgbClr val="000000"/>
                </a:solidFill>
                <a:latin typeface="Calibri"/>
                <a:ea typeface="Calibri"/>
                <a:cs typeface="Calibri"/>
                <a:sym typeface="Calibri"/>
              </a:rPr>
              <a:pPr defTabSz="939345">
                <a:buClr>
                  <a:srgbClr val="000000"/>
                </a:buClr>
                <a:buSzPts val="1400"/>
                <a:defRPr/>
              </a:pPr>
              <a:t>116</a:t>
            </a:fld>
            <a:endParaRPr sz="1400"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660868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9D966D61-2FF4-D29F-4B37-513C126542CC}"/>
              </a:ext>
            </a:extLst>
          </p:cNvPr>
          <p:cNvSpPr>
            <a:spLocks noGrp="1"/>
          </p:cNvSpPr>
          <p:nvPr>
            <p:ph type="hdr" sz="quarter"/>
          </p:nvPr>
        </p:nvSpPr>
        <p:spPr/>
        <p:txBody>
          <a:bodyPr/>
          <a:lstStyle/>
          <a:p>
            <a:pPr defTabSz="928665">
              <a:defRPr/>
            </a:pPr>
            <a:r>
              <a:rPr lang="en-US">
                <a:solidFill>
                  <a:prstClr val="black"/>
                </a:solidFill>
                <a:latin typeface="Calibri" panose="020F0502020204030204"/>
              </a:rPr>
              <a:t>Chief Talent Officer </a:t>
            </a:r>
          </a:p>
        </p:txBody>
      </p:sp>
    </p:spTree>
    <p:extLst>
      <p:ext uri="{BB962C8B-B14F-4D97-AF65-F5344CB8AC3E}">
        <p14:creationId xmlns:p14="http://schemas.microsoft.com/office/powerpoint/2010/main" val="21690966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95015" tIns="47508" rIns="95015" bIns="47508"/>
          <a:lstStyle/>
          <a:p>
            <a:endParaRPr lang="en-US" dirty="0"/>
          </a:p>
        </p:txBody>
      </p:sp>
      <p:sp>
        <p:nvSpPr>
          <p:cNvPr id="4" name="Slide Number Placeholder 3"/>
          <p:cNvSpPr>
            <a:spLocks noGrp="1"/>
          </p:cNvSpPr>
          <p:nvPr>
            <p:ph type="sldNum" sz="quarter" idx="5"/>
          </p:nvPr>
        </p:nvSpPr>
        <p:spPr/>
        <p:txBody>
          <a:bodyPr/>
          <a:lstStyle/>
          <a:p>
            <a:pPr defTabSz="950148">
              <a:defRPr/>
            </a:pPr>
            <a:fld id="{3EACF6C4-3787-4A4D-8BAB-55B771DA068E}" type="slidenum">
              <a:rPr lang="en-US">
                <a:solidFill>
                  <a:prstClr val="black"/>
                </a:solidFill>
                <a:latin typeface="Calibri" panose="020F0502020204030204"/>
              </a:rPr>
              <a:pPr defTabSz="950148">
                <a:defRPr/>
              </a:pPr>
              <a:t>133</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41188107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p25:notes"/>
          <p:cNvSpPr>
            <a:spLocks noGrp="1" noRot="1" noChangeAspect="1"/>
          </p:cNvSpPr>
          <p:nvPr>
            <p:ph type="sldImg" idx="2"/>
          </p:nvPr>
        </p:nvSpPr>
        <p:spPr>
          <a:xfrm>
            <a:off x="747713" y="1181100"/>
            <a:ext cx="5676900" cy="31924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6" name="Google Shape;1526;p25:notes"/>
          <p:cNvSpPr txBox="1">
            <a:spLocks noGrp="1"/>
          </p:cNvSpPr>
          <p:nvPr>
            <p:ph type="body" idx="1"/>
          </p:nvPr>
        </p:nvSpPr>
        <p:spPr>
          <a:xfrm>
            <a:off x="717210" y="4551355"/>
            <a:ext cx="5737673" cy="3723835"/>
          </a:xfrm>
          <a:prstGeom prst="rect">
            <a:avLst/>
          </a:prstGeom>
          <a:noFill/>
          <a:ln>
            <a:noFill/>
          </a:ln>
        </p:spPr>
        <p:txBody>
          <a:bodyPr spcFirstLastPara="1" wrap="square" lIns="94997" tIns="47486" rIns="94997" bIns="47486" anchor="t" anchorCtr="0">
            <a:noAutofit/>
          </a:bodyPr>
          <a:lstStyle/>
          <a:p>
            <a:pPr>
              <a:buSzPts val="1400"/>
            </a:pPr>
            <a:endParaRPr/>
          </a:p>
        </p:txBody>
      </p:sp>
      <p:sp>
        <p:nvSpPr>
          <p:cNvPr id="1527" name="Google Shape;1527;p25:notes"/>
          <p:cNvSpPr txBox="1">
            <a:spLocks noGrp="1"/>
          </p:cNvSpPr>
          <p:nvPr>
            <p:ph type="sldNum" idx="12"/>
          </p:nvPr>
        </p:nvSpPr>
        <p:spPr>
          <a:xfrm>
            <a:off x="4062527" y="8982850"/>
            <a:ext cx="3107906" cy="474509"/>
          </a:xfrm>
          <a:prstGeom prst="rect">
            <a:avLst/>
          </a:prstGeom>
          <a:noFill/>
          <a:ln>
            <a:noFill/>
          </a:ln>
        </p:spPr>
        <p:txBody>
          <a:bodyPr spcFirstLastPara="1" wrap="square" lIns="94997" tIns="47486" rIns="94997" bIns="47486" anchor="b" anchorCtr="0">
            <a:noAutofit/>
          </a:bodyPr>
          <a:lstStyle/>
          <a:p>
            <a:pPr defTabSz="939345">
              <a:buClr>
                <a:srgbClr val="000000"/>
              </a:buClr>
              <a:buSzPts val="1400"/>
              <a:defRPr/>
            </a:pPr>
            <a:fld id="{00000000-1234-1234-1234-123412341234}" type="slidenum">
              <a:rPr lang="en-US" sz="1400" kern="0">
                <a:solidFill>
                  <a:srgbClr val="000000"/>
                </a:solidFill>
                <a:latin typeface="Calibri"/>
                <a:ea typeface="Calibri"/>
                <a:cs typeface="Calibri"/>
                <a:sym typeface="Calibri"/>
              </a:rPr>
              <a:pPr defTabSz="939345">
                <a:buClr>
                  <a:srgbClr val="000000"/>
                </a:buClr>
                <a:buSzPts val="1400"/>
                <a:defRPr/>
              </a:pPr>
              <a:t>137</a:t>
            </a:fld>
            <a:endParaRPr sz="1400"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5851112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xfrm>
            <a:off x="4010343" y="8894921"/>
            <a:ext cx="3066732" cy="468154"/>
          </a:xfrm>
          <a:prstGeom prst="rect">
            <a:avLst/>
          </a:prstGeom>
          <a:noFill/>
        </p:spPr>
        <p:txBody>
          <a:bodyPr/>
          <a:lstStyle/>
          <a:p>
            <a:pPr defTabSz="469672">
              <a:defRPr/>
            </a:pPr>
            <a:fld id="{99C1554B-7203-42AC-95BC-AC890319368E}" type="slidenum">
              <a:rPr lang="en-US">
                <a:solidFill>
                  <a:prstClr val="black"/>
                </a:solidFill>
                <a:latin typeface="Calibri"/>
              </a:rPr>
              <a:pPr defTabSz="469672">
                <a:defRPr/>
              </a:pPr>
              <a:t>138</a:t>
            </a:fld>
            <a:endParaRPr lang="en-US">
              <a:solidFill>
                <a:prstClr val="black"/>
              </a:solidFill>
              <a:latin typeface="Calibri"/>
            </a:endParaRPr>
          </a:p>
        </p:txBody>
      </p:sp>
      <p:sp>
        <p:nvSpPr>
          <p:cNvPr id="530435" name="Rectangle 2"/>
          <p:cNvSpPr>
            <a:spLocks noGrp="1" noRot="1" noChangeAspect="1" noChangeArrowheads="1" noTextEdit="1"/>
          </p:cNvSpPr>
          <p:nvPr>
            <p:ph type="sldImg"/>
          </p:nvPr>
        </p:nvSpPr>
        <p:spPr>
          <a:xfrm>
            <a:off x="417513" y="701675"/>
            <a:ext cx="6242050" cy="3511550"/>
          </a:xfrm>
          <a:ln/>
        </p:spPr>
      </p:sp>
      <p:sp>
        <p:nvSpPr>
          <p:cNvPr id="530436" name="Rectangle 3"/>
          <p:cNvSpPr>
            <a:spLocks noGrp="1" noChangeArrowheads="1"/>
          </p:cNvSpPr>
          <p:nvPr>
            <p:ph type="body" idx="1"/>
          </p:nvPr>
        </p:nvSpPr>
        <p:spPr>
          <a:xfrm>
            <a:off x="943611" y="4447461"/>
            <a:ext cx="5189855" cy="4213384"/>
          </a:xfrm>
          <a:prstGeom prst="rect">
            <a:avLst/>
          </a:prstGeom>
          <a:noFill/>
          <a:ln/>
        </p:spPr>
        <p:txBody>
          <a:bodyPr/>
          <a:lstStyle/>
          <a:p>
            <a:endParaRPr lang="en-US"/>
          </a:p>
        </p:txBody>
      </p:sp>
    </p:spTree>
    <p:extLst>
      <p:ext uri="{BB962C8B-B14F-4D97-AF65-F5344CB8AC3E}">
        <p14:creationId xmlns:p14="http://schemas.microsoft.com/office/powerpoint/2010/main" val="188988580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9D966D61-2FF4-D29F-4B37-513C126542CC}"/>
              </a:ext>
            </a:extLst>
          </p:cNvPr>
          <p:cNvSpPr>
            <a:spLocks noGrp="1"/>
          </p:cNvSpPr>
          <p:nvPr>
            <p:ph type="hdr" sz="quarter"/>
          </p:nvPr>
        </p:nvSpPr>
        <p:spPr/>
        <p:txBody>
          <a:bodyPr/>
          <a:lstStyle/>
          <a:p>
            <a:pPr defTabSz="928665">
              <a:defRPr/>
            </a:pPr>
            <a:r>
              <a:rPr lang="en-US">
                <a:solidFill>
                  <a:prstClr val="black"/>
                </a:solidFill>
                <a:latin typeface="Calibri" panose="020F0502020204030204"/>
              </a:rPr>
              <a:t>Chief Talent Officer </a:t>
            </a:r>
          </a:p>
        </p:txBody>
      </p:sp>
    </p:spTree>
    <p:extLst>
      <p:ext uri="{BB962C8B-B14F-4D97-AF65-F5344CB8AC3E}">
        <p14:creationId xmlns:p14="http://schemas.microsoft.com/office/powerpoint/2010/main" val="120615564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2"/>
          <p:cNvSpPr>
            <a:spLocks noGrp="1" noRot="1" noChangeAspect="1" noChangeArrowheads="1" noTextEdit="1"/>
          </p:cNvSpPr>
          <p:nvPr>
            <p:ph type="sldImg"/>
          </p:nvPr>
        </p:nvSpPr>
        <p:spPr>
          <a:solidFill>
            <a:srgbClr val="FFFFFF"/>
          </a:solidFill>
          <a:ln/>
        </p:spPr>
      </p:sp>
    </p:spTree>
    <p:extLst>
      <p:ext uri="{BB962C8B-B14F-4D97-AF65-F5344CB8AC3E}">
        <p14:creationId xmlns:p14="http://schemas.microsoft.com/office/powerpoint/2010/main" val="28587690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p25:notes"/>
          <p:cNvSpPr>
            <a:spLocks noGrp="1" noRot="1" noChangeAspect="1"/>
          </p:cNvSpPr>
          <p:nvPr>
            <p:ph type="sldImg" idx="2"/>
          </p:nvPr>
        </p:nvSpPr>
        <p:spPr>
          <a:xfrm>
            <a:off x="728663" y="1169988"/>
            <a:ext cx="5619750" cy="31607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6" name="Google Shape;1526;p25:notes"/>
          <p:cNvSpPr txBox="1">
            <a:spLocks noGrp="1"/>
          </p:cNvSpPr>
          <p:nvPr>
            <p:ph type="body" idx="1"/>
          </p:nvPr>
        </p:nvSpPr>
        <p:spPr>
          <a:xfrm>
            <a:off x="707708" y="4505981"/>
            <a:ext cx="5661660" cy="3686711"/>
          </a:xfrm>
          <a:prstGeom prst="rect">
            <a:avLst/>
          </a:prstGeom>
          <a:noFill/>
          <a:ln>
            <a:noFill/>
          </a:ln>
        </p:spPr>
        <p:txBody>
          <a:bodyPr spcFirstLastPara="1" wrap="square" lIns="93918" tIns="46946" rIns="93918" bIns="46946" anchor="t" anchorCtr="0">
            <a:noAutofit/>
          </a:bodyPr>
          <a:lstStyle/>
          <a:p>
            <a:pPr>
              <a:buSzPts val="1400"/>
            </a:pPr>
            <a:endParaRPr/>
          </a:p>
        </p:txBody>
      </p:sp>
      <p:sp>
        <p:nvSpPr>
          <p:cNvPr id="1527" name="Google Shape;1527;p25:notes"/>
          <p:cNvSpPr txBox="1">
            <a:spLocks noGrp="1"/>
          </p:cNvSpPr>
          <p:nvPr>
            <p:ph type="sldNum" idx="12"/>
          </p:nvPr>
        </p:nvSpPr>
        <p:spPr>
          <a:xfrm>
            <a:off x="4008707" y="8893299"/>
            <a:ext cx="3066732" cy="469779"/>
          </a:xfrm>
          <a:prstGeom prst="rect">
            <a:avLst/>
          </a:prstGeom>
          <a:noFill/>
          <a:ln>
            <a:noFill/>
          </a:ln>
        </p:spPr>
        <p:txBody>
          <a:bodyPr spcFirstLastPara="1" wrap="square" lIns="93918" tIns="46946" rIns="93918" bIns="46946" anchor="b" anchorCtr="0">
            <a:noAutofit/>
          </a:bodyPr>
          <a:lstStyle/>
          <a:p>
            <a:pPr defTabSz="928665">
              <a:buClr>
                <a:srgbClr val="000000"/>
              </a:buClr>
              <a:buSzPts val="1400"/>
              <a:defRPr/>
            </a:pPr>
            <a:fld id="{00000000-1234-1234-1234-123412341234}" type="slidenum">
              <a:rPr lang="en-US" sz="1400" kern="0">
                <a:solidFill>
                  <a:srgbClr val="000000"/>
                </a:solidFill>
                <a:latin typeface="Calibri"/>
                <a:ea typeface="Calibri"/>
                <a:cs typeface="Calibri"/>
                <a:sym typeface="Calibri"/>
              </a:rPr>
              <a:pPr defTabSz="928665">
                <a:buClr>
                  <a:srgbClr val="000000"/>
                </a:buClr>
                <a:buSzPts val="1400"/>
                <a:defRPr/>
              </a:pPr>
              <a:t>169</a:t>
            </a:fld>
            <a:endParaRPr sz="1400"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108020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a:extLst>
            <a:ext uri="{FF2B5EF4-FFF2-40B4-BE49-F238E27FC236}">
              <a16:creationId xmlns:a16="http://schemas.microsoft.com/office/drawing/2014/main" id="{549CF4FF-5F94-381C-94C8-1D50FD34991E}"/>
            </a:ext>
          </a:extLst>
        </p:cNvPr>
        <p:cNvGrpSpPr/>
        <p:nvPr/>
      </p:nvGrpSpPr>
      <p:grpSpPr>
        <a:xfrm>
          <a:off x="0" y="0"/>
          <a:ext cx="0" cy="0"/>
          <a:chOff x="0" y="0"/>
          <a:chExt cx="0" cy="0"/>
        </a:xfrm>
      </p:grpSpPr>
      <p:sp>
        <p:nvSpPr>
          <p:cNvPr id="111" name="Google Shape;111;g3606f1c2d_30:notes">
            <a:extLst>
              <a:ext uri="{FF2B5EF4-FFF2-40B4-BE49-F238E27FC236}">
                <a16:creationId xmlns:a16="http://schemas.microsoft.com/office/drawing/2014/main" id="{77EE2404-4D33-8C1C-DF39-37061F58927D}"/>
              </a:ext>
            </a:extLst>
          </p:cNvPr>
          <p:cNvSpPr>
            <a:spLocks noGrp="1" noRot="1" noChangeAspect="1"/>
          </p:cNvSpPr>
          <p:nvPr>
            <p:ph type="sldImg" idx="2"/>
          </p:nvPr>
        </p:nvSpPr>
        <p:spPr>
          <a:xfrm>
            <a:off x="401638" y="695325"/>
            <a:ext cx="6180137" cy="34766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606f1c2d_30:notes">
            <a:extLst>
              <a:ext uri="{FF2B5EF4-FFF2-40B4-BE49-F238E27FC236}">
                <a16:creationId xmlns:a16="http://schemas.microsoft.com/office/drawing/2014/main" id="{9F5DB105-6A51-477B-4F77-0EACB006561D}"/>
              </a:ext>
            </a:extLst>
          </p:cNvPr>
          <p:cNvSpPr txBox="1">
            <a:spLocks noGrp="1"/>
          </p:cNvSpPr>
          <p:nvPr>
            <p:ph type="body" idx="1"/>
          </p:nvPr>
        </p:nvSpPr>
        <p:spPr>
          <a:xfrm>
            <a:off x="698332" y="4403124"/>
            <a:ext cx="5586654" cy="4171380"/>
          </a:xfrm>
          <a:prstGeom prst="rect">
            <a:avLst/>
          </a:prstGeom>
        </p:spPr>
        <p:txBody>
          <a:bodyPr spcFirstLastPara="1" wrap="square" lIns="92851" tIns="92851" rIns="92851" bIns="92851" anchor="t" anchorCtr="0">
            <a:noAutofit/>
          </a:bodyPr>
          <a:lstStyle/>
          <a:p>
            <a:endParaRPr/>
          </a:p>
        </p:txBody>
      </p:sp>
    </p:spTree>
    <p:extLst>
      <p:ext uri="{BB962C8B-B14F-4D97-AF65-F5344CB8AC3E}">
        <p14:creationId xmlns:p14="http://schemas.microsoft.com/office/powerpoint/2010/main" val="209907391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xfrm>
            <a:off x="4010343" y="8894921"/>
            <a:ext cx="3066732" cy="468154"/>
          </a:xfrm>
          <a:prstGeom prst="rect">
            <a:avLst/>
          </a:prstGeom>
          <a:noFill/>
        </p:spPr>
        <p:txBody>
          <a:bodyPr/>
          <a:lstStyle/>
          <a:p>
            <a:pPr defTabSz="469672">
              <a:defRPr/>
            </a:pPr>
            <a:fld id="{99C1554B-7203-42AC-95BC-AC890319368E}" type="slidenum">
              <a:rPr lang="en-US">
                <a:solidFill>
                  <a:prstClr val="black"/>
                </a:solidFill>
                <a:latin typeface="Calibri"/>
              </a:rPr>
              <a:pPr defTabSz="469672">
                <a:defRPr/>
              </a:pPr>
              <a:t>170</a:t>
            </a:fld>
            <a:endParaRPr lang="en-US">
              <a:solidFill>
                <a:prstClr val="black"/>
              </a:solidFill>
              <a:latin typeface="Calibri"/>
            </a:endParaRPr>
          </a:p>
        </p:txBody>
      </p:sp>
      <p:sp>
        <p:nvSpPr>
          <p:cNvPr id="530435" name="Rectangle 2"/>
          <p:cNvSpPr>
            <a:spLocks noGrp="1" noRot="1" noChangeAspect="1" noChangeArrowheads="1" noTextEdit="1"/>
          </p:cNvSpPr>
          <p:nvPr>
            <p:ph type="sldImg"/>
          </p:nvPr>
        </p:nvSpPr>
        <p:spPr>
          <a:xfrm>
            <a:off x="417513" y="701675"/>
            <a:ext cx="6242050" cy="3511550"/>
          </a:xfrm>
          <a:ln/>
        </p:spPr>
      </p:sp>
      <p:sp>
        <p:nvSpPr>
          <p:cNvPr id="530436" name="Rectangle 3"/>
          <p:cNvSpPr>
            <a:spLocks noGrp="1" noChangeArrowheads="1"/>
          </p:cNvSpPr>
          <p:nvPr>
            <p:ph type="body" idx="1"/>
          </p:nvPr>
        </p:nvSpPr>
        <p:spPr>
          <a:xfrm>
            <a:off x="943611" y="4447461"/>
            <a:ext cx="5189855" cy="4213384"/>
          </a:xfrm>
          <a:prstGeom prst="rect">
            <a:avLst/>
          </a:prstGeom>
          <a:noFill/>
          <a:ln/>
        </p:spPr>
        <p:txBody>
          <a:bodyPr/>
          <a:lstStyle/>
          <a:p>
            <a:endParaRPr lang="en-US"/>
          </a:p>
        </p:txBody>
      </p:sp>
    </p:spTree>
    <p:extLst>
      <p:ext uri="{BB962C8B-B14F-4D97-AF65-F5344CB8AC3E}">
        <p14:creationId xmlns:p14="http://schemas.microsoft.com/office/powerpoint/2010/main" val="3716156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p25:notes"/>
          <p:cNvSpPr>
            <a:spLocks noGrp="1" noRot="1" noChangeAspect="1"/>
          </p:cNvSpPr>
          <p:nvPr>
            <p:ph type="sldImg" idx="2"/>
          </p:nvPr>
        </p:nvSpPr>
        <p:spPr>
          <a:xfrm>
            <a:off x="728663" y="1169988"/>
            <a:ext cx="5619750" cy="31607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6" name="Google Shape;1526;p25:notes"/>
          <p:cNvSpPr txBox="1">
            <a:spLocks noGrp="1"/>
          </p:cNvSpPr>
          <p:nvPr>
            <p:ph type="body" idx="1"/>
          </p:nvPr>
        </p:nvSpPr>
        <p:spPr>
          <a:xfrm>
            <a:off x="707708" y="4505981"/>
            <a:ext cx="5661660" cy="3686711"/>
          </a:xfrm>
          <a:prstGeom prst="rect">
            <a:avLst/>
          </a:prstGeom>
          <a:noFill/>
          <a:ln>
            <a:noFill/>
          </a:ln>
        </p:spPr>
        <p:txBody>
          <a:bodyPr spcFirstLastPara="1" wrap="square" lIns="93918" tIns="46946" rIns="93918" bIns="46946" anchor="t" anchorCtr="0">
            <a:noAutofit/>
          </a:bodyPr>
          <a:lstStyle/>
          <a:p>
            <a:pPr>
              <a:buSzPts val="1400"/>
            </a:pPr>
            <a:endParaRPr/>
          </a:p>
        </p:txBody>
      </p:sp>
      <p:sp>
        <p:nvSpPr>
          <p:cNvPr id="1527" name="Google Shape;1527;p25:notes"/>
          <p:cNvSpPr txBox="1">
            <a:spLocks noGrp="1"/>
          </p:cNvSpPr>
          <p:nvPr>
            <p:ph type="sldNum" idx="12"/>
          </p:nvPr>
        </p:nvSpPr>
        <p:spPr>
          <a:xfrm>
            <a:off x="4008707" y="8893299"/>
            <a:ext cx="3066732" cy="469779"/>
          </a:xfrm>
          <a:prstGeom prst="rect">
            <a:avLst/>
          </a:prstGeom>
          <a:noFill/>
          <a:ln>
            <a:noFill/>
          </a:ln>
        </p:spPr>
        <p:txBody>
          <a:bodyPr spcFirstLastPara="1" wrap="square" lIns="93918" tIns="46946" rIns="93918" bIns="46946" anchor="b" anchorCtr="0">
            <a:noAutofit/>
          </a:bodyPr>
          <a:lstStyle/>
          <a:p>
            <a:pPr defTabSz="928665">
              <a:buClr>
                <a:srgbClr val="000000"/>
              </a:buClr>
              <a:buSzPts val="1400"/>
              <a:defRPr/>
            </a:pPr>
            <a:fld id="{00000000-1234-1234-1234-123412341234}" type="slidenum">
              <a:rPr lang="en-US" sz="1400" kern="0">
                <a:solidFill>
                  <a:srgbClr val="000000"/>
                </a:solidFill>
                <a:latin typeface="Calibri"/>
                <a:ea typeface="Calibri"/>
                <a:cs typeface="Calibri"/>
                <a:sym typeface="Calibri"/>
              </a:rPr>
              <a:pPr defTabSz="928665">
                <a:buClr>
                  <a:srgbClr val="000000"/>
                </a:buClr>
                <a:buSzPts val="1400"/>
                <a:defRPr/>
              </a:pPr>
              <a:t>174</a:t>
            </a:fld>
            <a:endParaRPr sz="1400"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6166366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Slide Image Placeholder 1"/>
          <p:cNvSpPr>
            <a:spLocks noGrp="1" noRot="1" noChangeAspect="1" noTextEdit="1"/>
          </p:cNvSpPr>
          <p:nvPr>
            <p:ph type="sldImg"/>
          </p:nvPr>
        </p:nvSpPr>
        <p:spPr>
          <a:ln/>
        </p:spPr>
      </p:sp>
      <p:sp>
        <p:nvSpPr>
          <p:cNvPr id="176130" name="Notes Placeholder 2"/>
          <p:cNvSpPr>
            <a:spLocks noGrp="1"/>
          </p:cNvSpPr>
          <p:nvPr>
            <p:ph type="body" idx="1"/>
          </p:nvPr>
        </p:nvSpPr>
        <p:spPr bwMode="auto">
          <a:xfrm>
            <a:off x="712882" y="4446502"/>
            <a:ext cx="5712742" cy="4213064"/>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752" tIns="46375" rIns="92752" bIns="46375"/>
          <a:lstStyle/>
          <a:p>
            <a:endParaRPr lang="en-US" altLang="en-US" dirty="0"/>
          </a:p>
        </p:txBody>
      </p:sp>
    </p:spTree>
    <p:extLst>
      <p:ext uri="{BB962C8B-B14F-4D97-AF65-F5344CB8AC3E}">
        <p14:creationId xmlns:p14="http://schemas.microsoft.com/office/powerpoint/2010/main" val="32047509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xfrm>
            <a:off x="4010343" y="8894921"/>
            <a:ext cx="3066732" cy="468154"/>
          </a:xfrm>
          <a:prstGeom prst="rect">
            <a:avLst/>
          </a:prstGeom>
          <a:noFill/>
        </p:spPr>
        <p:txBody>
          <a:bodyPr/>
          <a:lstStyle/>
          <a:p>
            <a:pPr defTabSz="469672">
              <a:defRPr/>
            </a:pPr>
            <a:fld id="{99C1554B-7203-42AC-95BC-AC890319368E}" type="slidenum">
              <a:rPr lang="en-US">
                <a:solidFill>
                  <a:prstClr val="black"/>
                </a:solidFill>
                <a:latin typeface="Calibri"/>
              </a:rPr>
              <a:pPr defTabSz="469672">
                <a:defRPr/>
              </a:pPr>
              <a:t>176</a:t>
            </a:fld>
            <a:endParaRPr lang="en-US">
              <a:solidFill>
                <a:prstClr val="black"/>
              </a:solidFill>
              <a:latin typeface="Calibri"/>
            </a:endParaRPr>
          </a:p>
        </p:txBody>
      </p:sp>
      <p:sp>
        <p:nvSpPr>
          <p:cNvPr id="530435" name="Rectangle 2"/>
          <p:cNvSpPr>
            <a:spLocks noGrp="1" noRot="1" noChangeAspect="1" noChangeArrowheads="1" noTextEdit="1"/>
          </p:cNvSpPr>
          <p:nvPr>
            <p:ph type="sldImg"/>
          </p:nvPr>
        </p:nvSpPr>
        <p:spPr>
          <a:xfrm>
            <a:off x="417513" y="701675"/>
            <a:ext cx="6242050" cy="3511550"/>
          </a:xfrm>
          <a:ln/>
        </p:spPr>
      </p:sp>
      <p:sp>
        <p:nvSpPr>
          <p:cNvPr id="530436" name="Rectangle 3"/>
          <p:cNvSpPr>
            <a:spLocks noGrp="1" noChangeArrowheads="1"/>
          </p:cNvSpPr>
          <p:nvPr>
            <p:ph type="body" idx="1"/>
          </p:nvPr>
        </p:nvSpPr>
        <p:spPr>
          <a:xfrm>
            <a:off x="943611" y="4447461"/>
            <a:ext cx="5189855" cy="4213384"/>
          </a:xfrm>
          <a:prstGeom prst="rect">
            <a:avLst/>
          </a:prstGeom>
          <a:noFill/>
          <a:ln/>
        </p:spPr>
        <p:txBody>
          <a:bodyPr/>
          <a:lstStyle/>
          <a:p>
            <a:endParaRPr lang="en-US"/>
          </a:p>
        </p:txBody>
      </p:sp>
    </p:spTree>
    <p:extLst>
      <p:ext uri="{BB962C8B-B14F-4D97-AF65-F5344CB8AC3E}">
        <p14:creationId xmlns:p14="http://schemas.microsoft.com/office/powerpoint/2010/main" val="320561532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xfrm>
            <a:off x="4010343" y="8894921"/>
            <a:ext cx="3066732" cy="468154"/>
          </a:xfrm>
          <a:prstGeom prst="rect">
            <a:avLst/>
          </a:prstGeom>
          <a:noFill/>
        </p:spPr>
        <p:txBody>
          <a:bodyPr/>
          <a:lstStyle/>
          <a:p>
            <a:pPr defTabSz="469672">
              <a:defRPr/>
            </a:pPr>
            <a:fld id="{99C1554B-7203-42AC-95BC-AC890319368E}" type="slidenum">
              <a:rPr lang="en-US">
                <a:solidFill>
                  <a:prstClr val="black"/>
                </a:solidFill>
                <a:latin typeface="Calibri"/>
              </a:rPr>
              <a:pPr defTabSz="469672">
                <a:defRPr/>
              </a:pPr>
              <a:t>177</a:t>
            </a:fld>
            <a:endParaRPr lang="en-US">
              <a:solidFill>
                <a:prstClr val="black"/>
              </a:solidFill>
              <a:latin typeface="Calibri"/>
            </a:endParaRPr>
          </a:p>
        </p:txBody>
      </p:sp>
      <p:sp>
        <p:nvSpPr>
          <p:cNvPr id="530435" name="Rectangle 2"/>
          <p:cNvSpPr>
            <a:spLocks noGrp="1" noRot="1" noChangeAspect="1" noChangeArrowheads="1" noTextEdit="1"/>
          </p:cNvSpPr>
          <p:nvPr>
            <p:ph type="sldImg"/>
          </p:nvPr>
        </p:nvSpPr>
        <p:spPr>
          <a:xfrm>
            <a:off x="417513" y="701675"/>
            <a:ext cx="6242050" cy="3511550"/>
          </a:xfrm>
          <a:ln/>
        </p:spPr>
      </p:sp>
      <p:sp>
        <p:nvSpPr>
          <p:cNvPr id="530436" name="Rectangle 3"/>
          <p:cNvSpPr>
            <a:spLocks noGrp="1" noChangeArrowheads="1"/>
          </p:cNvSpPr>
          <p:nvPr>
            <p:ph type="body" idx="1"/>
          </p:nvPr>
        </p:nvSpPr>
        <p:spPr>
          <a:xfrm>
            <a:off x="943611" y="4447461"/>
            <a:ext cx="5189855" cy="4213384"/>
          </a:xfrm>
          <a:prstGeom prst="rect">
            <a:avLst/>
          </a:prstGeom>
          <a:noFill/>
          <a:ln/>
        </p:spPr>
        <p:txBody>
          <a:bodyPr/>
          <a:lstStyle/>
          <a:p>
            <a:endParaRPr lang="en-US"/>
          </a:p>
        </p:txBody>
      </p:sp>
    </p:spTree>
    <p:extLst>
      <p:ext uri="{BB962C8B-B14F-4D97-AF65-F5344CB8AC3E}">
        <p14:creationId xmlns:p14="http://schemas.microsoft.com/office/powerpoint/2010/main" val="35781804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xfrm>
            <a:off x="4010343" y="8894921"/>
            <a:ext cx="3066732" cy="468154"/>
          </a:xfrm>
          <a:prstGeom prst="rect">
            <a:avLst/>
          </a:prstGeom>
          <a:noFill/>
        </p:spPr>
        <p:txBody>
          <a:bodyPr/>
          <a:lstStyle/>
          <a:p>
            <a:pPr defTabSz="469672">
              <a:defRPr/>
            </a:pPr>
            <a:fld id="{99C1554B-7203-42AC-95BC-AC890319368E}" type="slidenum">
              <a:rPr lang="en-US">
                <a:solidFill>
                  <a:prstClr val="black"/>
                </a:solidFill>
                <a:latin typeface="Calibri"/>
              </a:rPr>
              <a:pPr defTabSz="469672">
                <a:defRPr/>
              </a:pPr>
              <a:t>178</a:t>
            </a:fld>
            <a:endParaRPr lang="en-US">
              <a:solidFill>
                <a:prstClr val="black"/>
              </a:solidFill>
              <a:latin typeface="Calibri"/>
            </a:endParaRPr>
          </a:p>
        </p:txBody>
      </p:sp>
      <p:sp>
        <p:nvSpPr>
          <p:cNvPr id="530435" name="Rectangle 2"/>
          <p:cNvSpPr>
            <a:spLocks noGrp="1" noRot="1" noChangeAspect="1" noChangeArrowheads="1" noTextEdit="1"/>
          </p:cNvSpPr>
          <p:nvPr>
            <p:ph type="sldImg"/>
          </p:nvPr>
        </p:nvSpPr>
        <p:spPr>
          <a:xfrm>
            <a:off x="417513" y="701675"/>
            <a:ext cx="6242050" cy="3511550"/>
          </a:xfrm>
          <a:ln/>
        </p:spPr>
      </p:sp>
      <p:sp>
        <p:nvSpPr>
          <p:cNvPr id="530436" name="Rectangle 3"/>
          <p:cNvSpPr>
            <a:spLocks noGrp="1" noChangeArrowheads="1"/>
          </p:cNvSpPr>
          <p:nvPr>
            <p:ph type="body" idx="1"/>
          </p:nvPr>
        </p:nvSpPr>
        <p:spPr>
          <a:xfrm>
            <a:off x="943611" y="4447461"/>
            <a:ext cx="5189855" cy="4213384"/>
          </a:xfrm>
          <a:prstGeom prst="rect">
            <a:avLst/>
          </a:prstGeom>
          <a:noFill/>
          <a:ln/>
        </p:spPr>
        <p:txBody>
          <a:bodyPr/>
          <a:lstStyle/>
          <a:p>
            <a:endParaRPr lang="en-US"/>
          </a:p>
        </p:txBody>
      </p:sp>
    </p:spTree>
    <p:extLst>
      <p:ext uri="{BB962C8B-B14F-4D97-AF65-F5344CB8AC3E}">
        <p14:creationId xmlns:p14="http://schemas.microsoft.com/office/powerpoint/2010/main" val="24915760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xfrm>
            <a:off x="4010343" y="8894921"/>
            <a:ext cx="3066732" cy="468154"/>
          </a:xfrm>
          <a:prstGeom prst="rect">
            <a:avLst/>
          </a:prstGeom>
          <a:noFill/>
        </p:spPr>
        <p:txBody>
          <a:bodyPr/>
          <a:lstStyle/>
          <a:p>
            <a:pPr defTabSz="469672">
              <a:defRPr/>
            </a:pPr>
            <a:fld id="{99C1554B-7203-42AC-95BC-AC890319368E}" type="slidenum">
              <a:rPr lang="en-US">
                <a:solidFill>
                  <a:prstClr val="black"/>
                </a:solidFill>
                <a:latin typeface="Calibri"/>
              </a:rPr>
              <a:pPr defTabSz="469672">
                <a:defRPr/>
              </a:pPr>
              <a:t>179</a:t>
            </a:fld>
            <a:endParaRPr lang="en-US">
              <a:solidFill>
                <a:prstClr val="black"/>
              </a:solidFill>
              <a:latin typeface="Calibri"/>
            </a:endParaRPr>
          </a:p>
        </p:txBody>
      </p:sp>
      <p:sp>
        <p:nvSpPr>
          <p:cNvPr id="530435" name="Rectangle 2"/>
          <p:cNvSpPr>
            <a:spLocks noGrp="1" noRot="1" noChangeAspect="1" noChangeArrowheads="1" noTextEdit="1"/>
          </p:cNvSpPr>
          <p:nvPr>
            <p:ph type="sldImg"/>
          </p:nvPr>
        </p:nvSpPr>
        <p:spPr>
          <a:xfrm>
            <a:off x="417513" y="701675"/>
            <a:ext cx="6242050" cy="3511550"/>
          </a:xfrm>
          <a:ln/>
        </p:spPr>
      </p:sp>
      <p:sp>
        <p:nvSpPr>
          <p:cNvPr id="530436" name="Rectangle 3"/>
          <p:cNvSpPr>
            <a:spLocks noGrp="1" noChangeArrowheads="1"/>
          </p:cNvSpPr>
          <p:nvPr>
            <p:ph type="body" idx="1"/>
          </p:nvPr>
        </p:nvSpPr>
        <p:spPr>
          <a:xfrm>
            <a:off x="943611" y="4447461"/>
            <a:ext cx="5189855" cy="4213384"/>
          </a:xfrm>
          <a:prstGeom prst="rect">
            <a:avLst/>
          </a:prstGeom>
          <a:noFill/>
          <a:ln/>
        </p:spPr>
        <p:txBody>
          <a:bodyPr/>
          <a:lstStyle/>
          <a:p>
            <a:endParaRPr lang="en-US"/>
          </a:p>
        </p:txBody>
      </p:sp>
    </p:spTree>
    <p:extLst>
      <p:ext uri="{BB962C8B-B14F-4D97-AF65-F5344CB8AC3E}">
        <p14:creationId xmlns:p14="http://schemas.microsoft.com/office/powerpoint/2010/main" val="286751972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xfrm>
            <a:off x="4010343" y="8894921"/>
            <a:ext cx="3066732" cy="468154"/>
          </a:xfrm>
          <a:prstGeom prst="rect">
            <a:avLst/>
          </a:prstGeom>
          <a:noFill/>
        </p:spPr>
        <p:txBody>
          <a:bodyPr/>
          <a:lstStyle/>
          <a:p>
            <a:pPr defTabSz="469672">
              <a:defRPr/>
            </a:pPr>
            <a:fld id="{99C1554B-7203-42AC-95BC-AC890319368E}" type="slidenum">
              <a:rPr lang="en-US">
                <a:solidFill>
                  <a:prstClr val="black"/>
                </a:solidFill>
                <a:latin typeface="Calibri"/>
              </a:rPr>
              <a:pPr defTabSz="469672">
                <a:defRPr/>
              </a:pPr>
              <a:t>180</a:t>
            </a:fld>
            <a:endParaRPr lang="en-US">
              <a:solidFill>
                <a:prstClr val="black"/>
              </a:solidFill>
              <a:latin typeface="Calibri"/>
            </a:endParaRPr>
          </a:p>
        </p:txBody>
      </p:sp>
      <p:sp>
        <p:nvSpPr>
          <p:cNvPr id="530435" name="Rectangle 2"/>
          <p:cNvSpPr>
            <a:spLocks noGrp="1" noRot="1" noChangeAspect="1" noChangeArrowheads="1" noTextEdit="1"/>
          </p:cNvSpPr>
          <p:nvPr>
            <p:ph type="sldImg"/>
          </p:nvPr>
        </p:nvSpPr>
        <p:spPr>
          <a:xfrm>
            <a:off x="417513" y="701675"/>
            <a:ext cx="6242050" cy="3511550"/>
          </a:xfrm>
          <a:ln/>
        </p:spPr>
      </p:sp>
      <p:sp>
        <p:nvSpPr>
          <p:cNvPr id="530436" name="Rectangle 3"/>
          <p:cNvSpPr>
            <a:spLocks noGrp="1" noChangeArrowheads="1"/>
          </p:cNvSpPr>
          <p:nvPr>
            <p:ph type="body" idx="1"/>
          </p:nvPr>
        </p:nvSpPr>
        <p:spPr>
          <a:xfrm>
            <a:off x="943611" y="4447461"/>
            <a:ext cx="5189855" cy="4213384"/>
          </a:xfrm>
          <a:prstGeom prst="rect">
            <a:avLst/>
          </a:prstGeom>
          <a:noFill/>
          <a:ln/>
        </p:spPr>
        <p:txBody>
          <a:bodyPr/>
          <a:lstStyle/>
          <a:p>
            <a:endParaRPr lang="en-US"/>
          </a:p>
        </p:txBody>
      </p:sp>
    </p:spTree>
    <p:extLst>
      <p:ext uri="{BB962C8B-B14F-4D97-AF65-F5344CB8AC3E}">
        <p14:creationId xmlns:p14="http://schemas.microsoft.com/office/powerpoint/2010/main" val="172612453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xfrm>
            <a:off x="4010343" y="8894921"/>
            <a:ext cx="3066732" cy="468154"/>
          </a:xfrm>
          <a:prstGeom prst="rect">
            <a:avLst/>
          </a:prstGeom>
          <a:noFill/>
        </p:spPr>
        <p:txBody>
          <a:bodyPr/>
          <a:lstStyle/>
          <a:p>
            <a:pPr defTabSz="469672">
              <a:defRPr/>
            </a:pPr>
            <a:fld id="{99C1554B-7203-42AC-95BC-AC890319368E}" type="slidenum">
              <a:rPr lang="en-US">
                <a:solidFill>
                  <a:prstClr val="black"/>
                </a:solidFill>
                <a:latin typeface="Calibri"/>
              </a:rPr>
              <a:pPr defTabSz="469672">
                <a:defRPr/>
              </a:pPr>
              <a:t>181</a:t>
            </a:fld>
            <a:endParaRPr lang="en-US">
              <a:solidFill>
                <a:prstClr val="black"/>
              </a:solidFill>
              <a:latin typeface="Calibri"/>
            </a:endParaRPr>
          </a:p>
        </p:txBody>
      </p:sp>
      <p:sp>
        <p:nvSpPr>
          <p:cNvPr id="530435" name="Rectangle 2"/>
          <p:cNvSpPr>
            <a:spLocks noGrp="1" noRot="1" noChangeAspect="1" noChangeArrowheads="1" noTextEdit="1"/>
          </p:cNvSpPr>
          <p:nvPr>
            <p:ph type="sldImg"/>
          </p:nvPr>
        </p:nvSpPr>
        <p:spPr>
          <a:xfrm>
            <a:off x="417513" y="701675"/>
            <a:ext cx="6242050" cy="3511550"/>
          </a:xfrm>
          <a:ln/>
        </p:spPr>
      </p:sp>
      <p:sp>
        <p:nvSpPr>
          <p:cNvPr id="530436" name="Rectangle 3"/>
          <p:cNvSpPr>
            <a:spLocks noGrp="1" noChangeArrowheads="1"/>
          </p:cNvSpPr>
          <p:nvPr>
            <p:ph type="body" idx="1"/>
          </p:nvPr>
        </p:nvSpPr>
        <p:spPr>
          <a:xfrm>
            <a:off x="943611" y="4447461"/>
            <a:ext cx="5189855" cy="4213384"/>
          </a:xfrm>
          <a:prstGeom prst="rect">
            <a:avLst/>
          </a:prstGeom>
          <a:noFill/>
          <a:ln/>
        </p:spPr>
        <p:txBody>
          <a:bodyPr/>
          <a:lstStyle/>
          <a:p>
            <a:endParaRPr lang="en-US"/>
          </a:p>
        </p:txBody>
      </p:sp>
    </p:spTree>
    <p:extLst>
      <p:ext uri="{BB962C8B-B14F-4D97-AF65-F5344CB8AC3E}">
        <p14:creationId xmlns:p14="http://schemas.microsoft.com/office/powerpoint/2010/main" val="299148678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7"/>
          <p:cNvSpPr>
            <a:spLocks noGrp="1" noChangeArrowheads="1"/>
          </p:cNvSpPr>
          <p:nvPr>
            <p:ph type="sldNum" sz="quarter" idx="5"/>
          </p:nvPr>
        </p:nvSpPr>
        <p:spPr>
          <a:xfrm>
            <a:off x="4010343" y="8894921"/>
            <a:ext cx="3066732" cy="468154"/>
          </a:xfrm>
          <a:prstGeom prst="rect">
            <a:avLst/>
          </a:prstGeom>
          <a:noFill/>
        </p:spPr>
        <p:txBody>
          <a:bodyPr/>
          <a:lstStyle/>
          <a:p>
            <a:pPr defTabSz="469672">
              <a:defRPr/>
            </a:pPr>
            <a:fld id="{99C1554B-7203-42AC-95BC-AC890319368E}" type="slidenum">
              <a:rPr lang="en-US">
                <a:solidFill>
                  <a:prstClr val="black"/>
                </a:solidFill>
                <a:latin typeface="Calibri"/>
              </a:rPr>
              <a:pPr defTabSz="469672">
                <a:defRPr/>
              </a:pPr>
              <a:t>182</a:t>
            </a:fld>
            <a:endParaRPr lang="en-US">
              <a:solidFill>
                <a:prstClr val="black"/>
              </a:solidFill>
              <a:latin typeface="Calibri"/>
            </a:endParaRPr>
          </a:p>
        </p:txBody>
      </p:sp>
      <p:sp>
        <p:nvSpPr>
          <p:cNvPr id="530435" name="Rectangle 2"/>
          <p:cNvSpPr>
            <a:spLocks noGrp="1" noRot="1" noChangeAspect="1" noChangeArrowheads="1" noTextEdit="1"/>
          </p:cNvSpPr>
          <p:nvPr>
            <p:ph type="sldImg"/>
          </p:nvPr>
        </p:nvSpPr>
        <p:spPr>
          <a:xfrm>
            <a:off x="417513" y="701675"/>
            <a:ext cx="6242050" cy="3511550"/>
          </a:xfrm>
          <a:ln/>
        </p:spPr>
      </p:sp>
      <p:sp>
        <p:nvSpPr>
          <p:cNvPr id="530436" name="Rectangle 3"/>
          <p:cNvSpPr>
            <a:spLocks noGrp="1" noChangeArrowheads="1"/>
          </p:cNvSpPr>
          <p:nvPr>
            <p:ph type="body" idx="1"/>
          </p:nvPr>
        </p:nvSpPr>
        <p:spPr>
          <a:xfrm>
            <a:off x="943611" y="4447461"/>
            <a:ext cx="5189855" cy="4213384"/>
          </a:xfrm>
          <a:prstGeom prst="rect">
            <a:avLst/>
          </a:prstGeom>
          <a:noFill/>
          <a:ln/>
        </p:spPr>
        <p:txBody>
          <a:bodyPr/>
          <a:lstStyle/>
          <a:p>
            <a:endParaRPr lang="en-US"/>
          </a:p>
        </p:txBody>
      </p:sp>
    </p:spTree>
    <p:extLst>
      <p:ext uri="{BB962C8B-B14F-4D97-AF65-F5344CB8AC3E}">
        <p14:creationId xmlns:p14="http://schemas.microsoft.com/office/powerpoint/2010/main" val="22505790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5f391192_057:notes"/>
          <p:cNvSpPr>
            <a:spLocks noGrp="1" noRot="1" noChangeAspect="1"/>
          </p:cNvSpPr>
          <p:nvPr>
            <p:ph type="sldImg" idx="2"/>
          </p:nvPr>
        </p:nvSpPr>
        <p:spPr>
          <a:xfrm>
            <a:off x="401638" y="695325"/>
            <a:ext cx="6180137" cy="34766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5f391192_057:notes"/>
          <p:cNvSpPr txBox="1">
            <a:spLocks noGrp="1"/>
          </p:cNvSpPr>
          <p:nvPr>
            <p:ph type="body" idx="1"/>
          </p:nvPr>
        </p:nvSpPr>
        <p:spPr>
          <a:xfrm>
            <a:off x="698332" y="4403124"/>
            <a:ext cx="5586654" cy="4171380"/>
          </a:xfrm>
          <a:prstGeom prst="rect">
            <a:avLst/>
          </a:prstGeom>
        </p:spPr>
        <p:txBody>
          <a:bodyPr spcFirstLastPara="1" wrap="square" lIns="92851" tIns="92851" rIns="92851" bIns="92851" anchor="t" anchorCtr="0">
            <a:noAutofit/>
          </a:bodyPr>
          <a:lstStyle/>
          <a:p>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p25:notes"/>
          <p:cNvSpPr>
            <a:spLocks noGrp="1" noRot="1" noChangeAspect="1"/>
          </p:cNvSpPr>
          <p:nvPr>
            <p:ph type="sldImg" idx="2"/>
          </p:nvPr>
        </p:nvSpPr>
        <p:spPr>
          <a:xfrm>
            <a:off x="728663" y="1169988"/>
            <a:ext cx="5619750" cy="31607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6" name="Google Shape;1526;p25:notes"/>
          <p:cNvSpPr txBox="1">
            <a:spLocks noGrp="1"/>
          </p:cNvSpPr>
          <p:nvPr>
            <p:ph type="body" idx="1"/>
          </p:nvPr>
        </p:nvSpPr>
        <p:spPr>
          <a:xfrm>
            <a:off x="707708" y="4505981"/>
            <a:ext cx="5661660" cy="3686711"/>
          </a:xfrm>
          <a:prstGeom prst="rect">
            <a:avLst/>
          </a:prstGeom>
          <a:noFill/>
          <a:ln>
            <a:noFill/>
          </a:ln>
        </p:spPr>
        <p:txBody>
          <a:bodyPr spcFirstLastPara="1" wrap="square" lIns="93918" tIns="46946" rIns="93918" bIns="46946" anchor="t" anchorCtr="0">
            <a:noAutofit/>
          </a:bodyPr>
          <a:lstStyle/>
          <a:p>
            <a:pPr>
              <a:buSzPts val="1400"/>
            </a:pPr>
            <a:endParaRPr/>
          </a:p>
        </p:txBody>
      </p:sp>
      <p:sp>
        <p:nvSpPr>
          <p:cNvPr id="1527" name="Google Shape;1527;p25:notes"/>
          <p:cNvSpPr txBox="1">
            <a:spLocks noGrp="1"/>
          </p:cNvSpPr>
          <p:nvPr>
            <p:ph type="sldNum" idx="12"/>
          </p:nvPr>
        </p:nvSpPr>
        <p:spPr>
          <a:xfrm>
            <a:off x="4008707" y="8893299"/>
            <a:ext cx="3066732" cy="469779"/>
          </a:xfrm>
          <a:prstGeom prst="rect">
            <a:avLst/>
          </a:prstGeom>
          <a:noFill/>
          <a:ln>
            <a:noFill/>
          </a:ln>
        </p:spPr>
        <p:txBody>
          <a:bodyPr spcFirstLastPara="1" wrap="square" lIns="93918" tIns="46946" rIns="93918" bIns="46946" anchor="b" anchorCtr="0">
            <a:noAutofit/>
          </a:bodyPr>
          <a:lstStyle/>
          <a:p>
            <a:pPr defTabSz="928665">
              <a:buClr>
                <a:srgbClr val="000000"/>
              </a:buClr>
              <a:buSzPts val="1400"/>
              <a:defRPr/>
            </a:pPr>
            <a:fld id="{00000000-1234-1234-1234-123412341234}" type="slidenum">
              <a:rPr lang="en-US" sz="1400" kern="0">
                <a:solidFill>
                  <a:srgbClr val="000000"/>
                </a:solidFill>
                <a:latin typeface="Calibri"/>
                <a:ea typeface="Calibri"/>
                <a:cs typeface="Calibri"/>
                <a:sym typeface="Calibri"/>
              </a:rPr>
              <a:pPr defTabSz="928665">
                <a:buClr>
                  <a:srgbClr val="000000"/>
                </a:buClr>
                <a:buSzPts val="1400"/>
                <a:defRPr/>
              </a:pPr>
              <a:t>184</a:t>
            </a:fld>
            <a:endParaRPr sz="1400"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4774927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p25:notes"/>
          <p:cNvSpPr>
            <a:spLocks noGrp="1" noRot="1" noChangeAspect="1"/>
          </p:cNvSpPr>
          <p:nvPr>
            <p:ph type="sldImg" idx="2"/>
          </p:nvPr>
        </p:nvSpPr>
        <p:spPr>
          <a:xfrm>
            <a:off x="728663" y="1169988"/>
            <a:ext cx="5619750" cy="31607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6" name="Google Shape;1526;p25:notes"/>
          <p:cNvSpPr txBox="1">
            <a:spLocks noGrp="1"/>
          </p:cNvSpPr>
          <p:nvPr>
            <p:ph type="body" idx="1"/>
          </p:nvPr>
        </p:nvSpPr>
        <p:spPr>
          <a:xfrm>
            <a:off x="707708" y="4505981"/>
            <a:ext cx="5661660" cy="3686711"/>
          </a:xfrm>
          <a:prstGeom prst="rect">
            <a:avLst/>
          </a:prstGeom>
          <a:noFill/>
          <a:ln>
            <a:noFill/>
          </a:ln>
        </p:spPr>
        <p:txBody>
          <a:bodyPr spcFirstLastPara="1" wrap="square" lIns="93918" tIns="46946" rIns="93918" bIns="46946" anchor="t" anchorCtr="0">
            <a:noAutofit/>
          </a:bodyPr>
          <a:lstStyle/>
          <a:p>
            <a:pPr>
              <a:buSzPts val="1400"/>
            </a:pPr>
            <a:endParaRPr/>
          </a:p>
        </p:txBody>
      </p:sp>
      <p:sp>
        <p:nvSpPr>
          <p:cNvPr id="1527" name="Google Shape;1527;p25:notes"/>
          <p:cNvSpPr txBox="1">
            <a:spLocks noGrp="1"/>
          </p:cNvSpPr>
          <p:nvPr>
            <p:ph type="sldNum" idx="12"/>
          </p:nvPr>
        </p:nvSpPr>
        <p:spPr>
          <a:xfrm>
            <a:off x="4008707" y="8893299"/>
            <a:ext cx="3066732" cy="469779"/>
          </a:xfrm>
          <a:prstGeom prst="rect">
            <a:avLst/>
          </a:prstGeom>
          <a:noFill/>
          <a:ln>
            <a:noFill/>
          </a:ln>
        </p:spPr>
        <p:txBody>
          <a:bodyPr spcFirstLastPara="1" wrap="square" lIns="93918" tIns="46946" rIns="93918" bIns="46946" anchor="b" anchorCtr="0">
            <a:noAutofit/>
          </a:bodyPr>
          <a:lstStyle/>
          <a:p>
            <a:pPr defTabSz="928665">
              <a:buClr>
                <a:srgbClr val="000000"/>
              </a:buClr>
              <a:buSzPts val="1400"/>
              <a:defRPr/>
            </a:pPr>
            <a:fld id="{00000000-1234-1234-1234-123412341234}" type="slidenum">
              <a:rPr lang="en-US" sz="1400" kern="0">
                <a:solidFill>
                  <a:srgbClr val="000000"/>
                </a:solidFill>
                <a:latin typeface="Calibri"/>
                <a:ea typeface="Calibri"/>
                <a:cs typeface="Calibri"/>
                <a:sym typeface="Calibri"/>
              </a:rPr>
              <a:pPr defTabSz="928665">
                <a:buClr>
                  <a:srgbClr val="000000"/>
                </a:buClr>
                <a:buSzPts val="1400"/>
                <a:defRPr/>
              </a:pPr>
              <a:t>189</a:t>
            </a:fld>
            <a:endParaRPr sz="1400"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009960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266" name="Slide Image Placeholder 1"/>
          <p:cNvSpPr>
            <a:spLocks noGrp="1" noRot="1" noChangeAspect="1" noTextEdit="1"/>
          </p:cNvSpPr>
          <p:nvPr>
            <p:ph type="sldImg"/>
          </p:nvPr>
        </p:nvSpPr>
        <p:spPr>
          <a:ln/>
        </p:spPr>
      </p:sp>
      <p:sp>
        <p:nvSpPr>
          <p:cNvPr id="523267" name="Notes Placeholder 2"/>
          <p:cNvSpPr>
            <a:spLocks noGrp="1"/>
          </p:cNvSpPr>
          <p:nvPr>
            <p:ph type="body" idx="1"/>
          </p:nvPr>
        </p:nvSpPr>
        <p:spPr>
          <a:xfrm>
            <a:off x="698332" y="4374552"/>
            <a:ext cx="5586654" cy="4144312"/>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Roboto" panose="02000000000000000000" pitchFamily="2" charset="0"/>
              <a:ea typeface="ＭＳ Ｐゴシック" pitchFamily="34" charset="-128"/>
            </a:endParaRPr>
          </a:p>
        </p:txBody>
      </p:sp>
      <p:sp>
        <p:nvSpPr>
          <p:cNvPr id="523268" name="Slide Number Placeholder 3"/>
          <p:cNvSpPr>
            <a:spLocks noGrp="1"/>
          </p:cNvSpPr>
          <p:nvPr>
            <p:ph type="sldNum" sz="quarter" idx="5"/>
          </p:nvPr>
        </p:nvSpPr>
        <p:spPr>
          <a:xfrm>
            <a:off x="3955597" y="8747505"/>
            <a:ext cx="3026104" cy="460479"/>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34394" indent="-282459">
              <a:defRPr>
                <a:solidFill>
                  <a:schemeClr val="tx1"/>
                </a:solidFill>
                <a:latin typeface="Arial" pitchFamily="34" charset="0"/>
                <a:ea typeface="ＭＳ Ｐゴシック" pitchFamily="34" charset="-128"/>
              </a:defRPr>
            </a:lvl2pPr>
            <a:lvl3pPr marL="1129837" indent="-225967">
              <a:defRPr>
                <a:solidFill>
                  <a:schemeClr val="tx1"/>
                </a:solidFill>
                <a:latin typeface="Arial" pitchFamily="34" charset="0"/>
                <a:ea typeface="ＭＳ Ｐゴシック" pitchFamily="34" charset="-128"/>
              </a:defRPr>
            </a:lvl3pPr>
            <a:lvl4pPr marL="1581772" indent="-225967">
              <a:defRPr>
                <a:solidFill>
                  <a:schemeClr val="tx1"/>
                </a:solidFill>
                <a:latin typeface="Arial" pitchFamily="34" charset="0"/>
                <a:ea typeface="ＭＳ Ｐゴシック" pitchFamily="34" charset="-128"/>
              </a:defRPr>
            </a:lvl4pPr>
            <a:lvl5pPr marL="2033705" indent="-225967">
              <a:defRPr>
                <a:solidFill>
                  <a:schemeClr val="tx1"/>
                </a:solidFill>
                <a:latin typeface="Arial" pitchFamily="34" charset="0"/>
                <a:ea typeface="ＭＳ Ｐゴシック" pitchFamily="34" charset="-128"/>
              </a:defRPr>
            </a:lvl5pPr>
            <a:lvl6pPr marL="2485640" indent="-225967" eaLnBrk="0" fontAlgn="base" hangingPunct="0">
              <a:spcBef>
                <a:spcPct val="0"/>
              </a:spcBef>
              <a:spcAft>
                <a:spcPct val="0"/>
              </a:spcAft>
              <a:defRPr>
                <a:solidFill>
                  <a:schemeClr val="tx1"/>
                </a:solidFill>
                <a:latin typeface="Arial" pitchFamily="34" charset="0"/>
                <a:ea typeface="ＭＳ Ｐゴシック" pitchFamily="34" charset="-128"/>
              </a:defRPr>
            </a:lvl6pPr>
            <a:lvl7pPr marL="2937575" indent="-225967" eaLnBrk="0" fontAlgn="base" hangingPunct="0">
              <a:spcBef>
                <a:spcPct val="0"/>
              </a:spcBef>
              <a:spcAft>
                <a:spcPct val="0"/>
              </a:spcAft>
              <a:defRPr>
                <a:solidFill>
                  <a:schemeClr val="tx1"/>
                </a:solidFill>
                <a:latin typeface="Arial" pitchFamily="34" charset="0"/>
                <a:ea typeface="ＭＳ Ｐゴシック" pitchFamily="34" charset="-128"/>
              </a:defRPr>
            </a:lvl7pPr>
            <a:lvl8pPr marL="3389510" indent="-225967" eaLnBrk="0" fontAlgn="base" hangingPunct="0">
              <a:spcBef>
                <a:spcPct val="0"/>
              </a:spcBef>
              <a:spcAft>
                <a:spcPct val="0"/>
              </a:spcAft>
              <a:defRPr>
                <a:solidFill>
                  <a:schemeClr val="tx1"/>
                </a:solidFill>
                <a:latin typeface="Arial" pitchFamily="34" charset="0"/>
                <a:ea typeface="ＭＳ Ｐゴシック" pitchFamily="34" charset="-128"/>
              </a:defRPr>
            </a:lvl8pPr>
            <a:lvl9pPr marL="3841444" indent="-225967"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CED53C33-52BE-46BF-9292-212840547819}" type="slidenum">
              <a:rPr lang="en-US" smtClean="0">
                <a:latin typeface="Roboto" panose="02000000000000000000" pitchFamily="2" charset="0"/>
              </a:rPr>
              <a:pPr/>
              <a:t>209</a:t>
            </a:fld>
            <a:endParaRPr lang="en-US" dirty="0">
              <a:latin typeface="Roboto" panose="02000000000000000000" pitchFamily="2" charset="0"/>
            </a:endParaRPr>
          </a:p>
        </p:txBody>
      </p:sp>
    </p:spTree>
    <p:extLst>
      <p:ext uri="{BB962C8B-B14F-4D97-AF65-F5344CB8AC3E}">
        <p14:creationId xmlns:p14="http://schemas.microsoft.com/office/powerpoint/2010/main" val="261320012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46088" y="714375"/>
            <a:ext cx="6373812" cy="3584575"/>
          </a:xfrm>
        </p:spPr>
      </p:sp>
      <p:sp>
        <p:nvSpPr>
          <p:cNvPr id="3" name="Notes Placeholder 2"/>
          <p:cNvSpPr>
            <a:spLocks noGrp="1"/>
          </p:cNvSpPr>
          <p:nvPr>
            <p:ph type="body" idx="1"/>
          </p:nvPr>
        </p:nvSpPr>
        <p:spPr/>
        <p:txBody>
          <a:bodyPr lIns="93935" tIns="46967" rIns="93935" bIns="46967"/>
          <a:lstStyle/>
          <a:p>
            <a:endParaRPr lang="en-US"/>
          </a:p>
        </p:txBody>
      </p:sp>
      <p:sp>
        <p:nvSpPr>
          <p:cNvPr id="4" name="Slide Number Placeholder 3"/>
          <p:cNvSpPr>
            <a:spLocks noGrp="1"/>
          </p:cNvSpPr>
          <p:nvPr>
            <p:ph type="sldNum" sz="quarter" idx="10"/>
          </p:nvPr>
        </p:nvSpPr>
        <p:spPr/>
        <p:txBody>
          <a:bodyPr/>
          <a:lstStyle/>
          <a:p>
            <a:pPr defTabSz="928665">
              <a:defRPr/>
            </a:pPr>
            <a:fld id="{C9C42038-5081-4AB5-B71F-BD3973CF81E5}" type="slidenum">
              <a:rPr lang="en-US">
                <a:solidFill>
                  <a:prstClr val="black"/>
                </a:solidFill>
                <a:latin typeface="Calibri" panose="020F0502020204030204"/>
              </a:rPr>
              <a:pPr defTabSz="928665">
                <a:defRPr/>
              </a:pPr>
              <a:t>210</a:t>
            </a:fld>
            <a:endParaRPr lang="en-US" dirty="0">
              <a:solidFill>
                <a:prstClr val="black"/>
              </a:solidFill>
              <a:latin typeface="Calibri" panose="020F0502020204030204"/>
            </a:endParaRPr>
          </a:p>
        </p:txBody>
      </p:sp>
      <p:sp>
        <p:nvSpPr>
          <p:cNvPr id="6" name="Header Placeholder 5"/>
          <p:cNvSpPr>
            <a:spLocks noGrp="1"/>
          </p:cNvSpPr>
          <p:nvPr>
            <p:ph type="hdr" sz="quarter" idx="11"/>
          </p:nvPr>
        </p:nvSpPr>
        <p:spPr/>
        <p:txBody>
          <a:bodyPr/>
          <a:lstStyle/>
          <a:p>
            <a:pPr defTabSz="928665">
              <a:defRPr/>
            </a:pPr>
            <a:endParaRPr lang="en-US">
              <a:solidFill>
                <a:prstClr val="black"/>
              </a:solidFill>
              <a:latin typeface="Calibri" panose="020F0502020204030204"/>
            </a:endParaRPr>
          </a:p>
        </p:txBody>
      </p:sp>
    </p:spTree>
    <p:extLst>
      <p:ext uri="{BB962C8B-B14F-4D97-AF65-F5344CB8AC3E}">
        <p14:creationId xmlns:p14="http://schemas.microsoft.com/office/powerpoint/2010/main" val="1757040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8F1983-BE3D-3B43-97B3-CCD134C8C7C9}" type="slidenum">
              <a:rPr lang="en-US" smtClean="0"/>
              <a:t>9</a:t>
            </a:fld>
            <a:endParaRPr lang="en-US"/>
          </a:p>
        </p:txBody>
      </p:sp>
    </p:spTree>
    <p:extLst>
      <p:ext uri="{BB962C8B-B14F-4D97-AF65-F5344CB8AC3E}">
        <p14:creationId xmlns:p14="http://schemas.microsoft.com/office/powerpoint/2010/main" val="25396022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7708" y="4505982"/>
            <a:ext cx="5661660" cy="3686711"/>
          </a:xfrm>
          <a:prstGeom prst="rect">
            <a:avLst/>
          </a:prstGeom>
        </p:spPr>
        <p:txBody>
          <a:bodyPr lIns="93935" tIns="46967" rIns="93935" bIns="46967"/>
          <a:lstStyle/>
          <a:p>
            <a:endParaRPr lang="en-US" dirty="0"/>
          </a:p>
        </p:txBody>
      </p:sp>
      <p:sp>
        <p:nvSpPr>
          <p:cNvPr id="4" name="Slide Number Placeholder 3"/>
          <p:cNvSpPr>
            <a:spLocks noGrp="1"/>
          </p:cNvSpPr>
          <p:nvPr>
            <p:ph type="sldNum" sz="quarter" idx="5"/>
          </p:nvPr>
        </p:nvSpPr>
        <p:spPr/>
        <p:txBody>
          <a:bodyPr/>
          <a:lstStyle/>
          <a:p>
            <a:pPr defTabSz="928665">
              <a:defRPr/>
            </a:pPr>
            <a:fld id="{47603E93-5225-4740-812E-463B58ACD9CC}" type="slidenum">
              <a:rPr lang="en-US">
                <a:solidFill>
                  <a:prstClr val="black"/>
                </a:solidFill>
                <a:latin typeface="Calibri" panose="020F0502020204030204"/>
              </a:rPr>
              <a:pPr defTabSz="928665">
                <a:defRPr/>
              </a:pPr>
              <a:t>10</a:t>
            </a:fld>
            <a:endParaRPr lang="en-US">
              <a:solidFill>
                <a:prstClr val="black"/>
              </a:solidFill>
              <a:latin typeface="Calibri" panose="020F0502020204030204"/>
            </a:endParaRPr>
          </a:p>
        </p:txBody>
      </p:sp>
    </p:spTree>
    <p:extLst>
      <p:ext uri="{BB962C8B-B14F-4D97-AF65-F5344CB8AC3E}">
        <p14:creationId xmlns:p14="http://schemas.microsoft.com/office/powerpoint/2010/main" val="8195715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5f391192_057:notes"/>
          <p:cNvSpPr>
            <a:spLocks noGrp="1" noRot="1" noChangeAspect="1"/>
          </p:cNvSpPr>
          <p:nvPr>
            <p:ph type="sldImg" idx="2"/>
          </p:nvPr>
        </p:nvSpPr>
        <p:spPr>
          <a:xfrm>
            <a:off x="401638" y="695325"/>
            <a:ext cx="6180137" cy="34766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5f391192_057:notes"/>
          <p:cNvSpPr txBox="1">
            <a:spLocks noGrp="1"/>
          </p:cNvSpPr>
          <p:nvPr>
            <p:ph type="body" idx="1"/>
          </p:nvPr>
        </p:nvSpPr>
        <p:spPr>
          <a:xfrm>
            <a:off x="698332" y="4403124"/>
            <a:ext cx="5586654" cy="4171380"/>
          </a:xfrm>
          <a:prstGeom prst="rect">
            <a:avLst/>
          </a:prstGeom>
        </p:spPr>
        <p:txBody>
          <a:bodyPr spcFirstLastPara="1" wrap="square" lIns="92851" tIns="92851" rIns="92851" bIns="92851" anchor="t" anchorCtr="0">
            <a:noAutofit/>
          </a:bodyPr>
          <a:lstStyle/>
          <a:p>
            <a:endParaRPr/>
          </a:p>
        </p:txBody>
      </p:sp>
    </p:spTree>
    <p:extLst>
      <p:ext uri="{BB962C8B-B14F-4D97-AF65-F5344CB8AC3E}">
        <p14:creationId xmlns:p14="http://schemas.microsoft.com/office/powerpoint/2010/main" val="20323842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Intro Slide 1">
    <p:bg>
      <p:bgPr>
        <a:blipFill dpi="0"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0266" y="2108124"/>
            <a:ext cx="8229600" cy="857250"/>
          </a:xfrm>
        </p:spPr>
        <p:txBody>
          <a:bodyPr/>
          <a:lstStyle/>
          <a:p>
            <a:r>
              <a:rPr lang="en-US" dirty="0"/>
              <a:t>Click to edit Master title</a:t>
            </a:r>
          </a:p>
        </p:txBody>
      </p:sp>
      <p:pic>
        <p:nvPicPr>
          <p:cNvPr id="5" name="Picture 4">
            <a:extLst>
              <a:ext uri="{FF2B5EF4-FFF2-40B4-BE49-F238E27FC236}">
                <a16:creationId xmlns:a16="http://schemas.microsoft.com/office/drawing/2014/main" id="{40FD8A68-5A6B-1CA3-AB06-674E2895586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00421" y="99849"/>
            <a:ext cx="1219704" cy="176084"/>
          </a:xfrm>
          <a:prstGeom prst="rect">
            <a:avLst/>
          </a:prstGeom>
        </p:spPr>
      </p:pic>
    </p:spTree>
    <p:extLst>
      <p:ext uri="{BB962C8B-B14F-4D97-AF65-F5344CB8AC3E}">
        <p14:creationId xmlns:p14="http://schemas.microsoft.com/office/powerpoint/2010/main" val="4271031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List BG 2">
    <p:spTree>
      <p:nvGrpSpPr>
        <p:cNvPr id="1" name=""/>
        <p:cNvGrpSpPr/>
        <p:nvPr/>
      </p:nvGrpSpPr>
      <p:grpSpPr>
        <a:xfrm>
          <a:off x="0" y="0"/>
          <a:ext cx="0" cy="0"/>
          <a:chOff x="0" y="0"/>
          <a:chExt cx="0" cy="0"/>
        </a:xfrm>
      </p:grpSpPr>
      <p:sp>
        <p:nvSpPr>
          <p:cNvPr id="5" name="Title 1"/>
          <p:cNvSpPr>
            <a:spLocks noGrp="1"/>
          </p:cNvSpPr>
          <p:nvPr>
            <p:ph type="title"/>
          </p:nvPr>
        </p:nvSpPr>
        <p:spPr>
          <a:xfrm>
            <a:off x="414338" y="608518"/>
            <a:ext cx="8229600" cy="541074"/>
          </a:xfrm>
          <a:prstGeom prst="rect">
            <a:avLst/>
          </a:prstGeom>
        </p:spPr>
        <p:txBody>
          <a:bodyPr>
            <a:noAutofit/>
          </a:bodyPr>
          <a:lstStyle>
            <a:lvl1pPr>
              <a:defRPr sz="3000">
                <a:solidFill>
                  <a:schemeClr val="tx1">
                    <a:lumMod val="50000"/>
                  </a:schemeClr>
                </a:solidFill>
              </a:defRPr>
            </a:lvl1pPr>
          </a:lstStyle>
          <a:p>
            <a:r>
              <a:rPr lang="en-US" dirty="0"/>
              <a:t>Click to edit Master title style</a:t>
            </a:r>
          </a:p>
        </p:txBody>
      </p:sp>
      <p:sp>
        <p:nvSpPr>
          <p:cNvPr id="9" name="Text Placeholder 2"/>
          <p:cNvSpPr>
            <a:spLocks noGrp="1"/>
          </p:cNvSpPr>
          <p:nvPr>
            <p:ph type="body" sz="quarter" idx="10"/>
          </p:nvPr>
        </p:nvSpPr>
        <p:spPr>
          <a:xfrm>
            <a:off x="414338" y="1384300"/>
            <a:ext cx="8229600" cy="3150682"/>
          </a:xfrm>
          <a:prstGeom prst="rect">
            <a:avLst/>
          </a:prstGeom>
        </p:spPr>
        <p:txBody>
          <a:bodyPr/>
          <a:lstStyle>
            <a:lvl1pPr marL="228600" indent="-228600">
              <a:buFont typeface="Arial"/>
              <a:buChar char="•"/>
              <a:defRPr baseline="0">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95840109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1BE34-D3D9-C1D7-744D-06DECE16DA4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1B06D87-2814-6D6C-BE63-B2B21034DD4D}"/>
              </a:ext>
            </a:extLst>
          </p:cNvPr>
          <p:cNvSpPr>
            <a:spLocks noGrp="1"/>
          </p:cNvSpPr>
          <p:nvPr>
            <p:ph type="dt" sz="half" idx="10"/>
          </p:nvPr>
        </p:nvSpPr>
        <p:spPr/>
        <p:txBody>
          <a:bodyPr/>
          <a:lstStyle/>
          <a:p>
            <a:fld id="{D44D1316-19C2-3844-9487-4D41B96F5824}" type="datetimeFigureOut">
              <a:rPr lang="en-US" smtClean="0"/>
              <a:t>2/21/24</a:t>
            </a:fld>
            <a:endParaRPr lang="en-US"/>
          </a:p>
        </p:txBody>
      </p:sp>
      <p:sp>
        <p:nvSpPr>
          <p:cNvPr id="4" name="Footer Placeholder 3">
            <a:extLst>
              <a:ext uri="{FF2B5EF4-FFF2-40B4-BE49-F238E27FC236}">
                <a16:creationId xmlns:a16="http://schemas.microsoft.com/office/drawing/2014/main" id="{B2C87FA8-07FB-A51A-06C4-2F9C067EA85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AFBC2C-A4A0-1EDC-AC20-5FB2265509DB}"/>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216057562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96A02F-518B-BE50-6539-DCF3E6A8AC39}"/>
              </a:ext>
            </a:extLst>
          </p:cNvPr>
          <p:cNvSpPr>
            <a:spLocks noGrp="1"/>
          </p:cNvSpPr>
          <p:nvPr>
            <p:ph type="dt" sz="half" idx="10"/>
          </p:nvPr>
        </p:nvSpPr>
        <p:spPr/>
        <p:txBody>
          <a:bodyPr/>
          <a:lstStyle/>
          <a:p>
            <a:fld id="{D44D1316-19C2-3844-9487-4D41B96F5824}" type="datetimeFigureOut">
              <a:rPr lang="en-US" smtClean="0"/>
              <a:t>2/21/24</a:t>
            </a:fld>
            <a:endParaRPr lang="en-US"/>
          </a:p>
        </p:txBody>
      </p:sp>
      <p:sp>
        <p:nvSpPr>
          <p:cNvPr id="3" name="Footer Placeholder 2">
            <a:extLst>
              <a:ext uri="{FF2B5EF4-FFF2-40B4-BE49-F238E27FC236}">
                <a16:creationId xmlns:a16="http://schemas.microsoft.com/office/drawing/2014/main" id="{332607AF-8388-F823-FA31-A1CCBC8E081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C0C5472-1E66-B63A-C833-001334BB4BC2}"/>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245907376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74060-C4F7-8779-114C-9C657452658D}"/>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F449C476-DBB0-9AA9-6217-D3F203E5B56A}"/>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AAC04C4-90AC-87C2-B57D-97CFD2D5326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0D2772A-DB7B-1837-18A1-55E222484EAD}"/>
              </a:ext>
            </a:extLst>
          </p:cNvPr>
          <p:cNvSpPr>
            <a:spLocks noGrp="1"/>
          </p:cNvSpPr>
          <p:nvPr>
            <p:ph type="dt" sz="half" idx="10"/>
          </p:nvPr>
        </p:nvSpPr>
        <p:spPr/>
        <p:txBody>
          <a:bodyPr/>
          <a:lstStyle/>
          <a:p>
            <a:fld id="{D44D1316-19C2-3844-9487-4D41B96F5824}" type="datetimeFigureOut">
              <a:rPr lang="en-US" smtClean="0"/>
              <a:t>2/21/24</a:t>
            </a:fld>
            <a:endParaRPr lang="en-US"/>
          </a:p>
        </p:txBody>
      </p:sp>
      <p:sp>
        <p:nvSpPr>
          <p:cNvPr id="6" name="Footer Placeholder 5">
            <a:extLst>
              <a:ext uri="{FF2B5EF4-FFF2-40B4-BE49-F238E27FC236}">
                <a16:creationId xmlns:a16="http://schemas.microsoft.com/office/drawing/2014/main" id="{B68A51B0-7F6C-7D8F-ACA4-760EEE1814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7F7054-6AE4-5B50-BCC2-459F35A86C27}"/>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218914509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8EC3B-FBC5-5132-0C58-3D2C31540D8F}"/>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F304453D-A0F7-4AFB-32E1-27838781CDF9}"/>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37559978-4298-D86B-0B7D-4127839049A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D6A34A-28DF-BB52-B9CC-A67829E207D4}"/>
              </a:ext>
            </a:extLst>
          </p:cNvPr>
          <p:cNvSpPr>
            <a:spLocks noGrp="1"/>
          </p:cNvSpPr>
          <p:nvPr>
            <p:ph type="dt" sz="half" idx="10"/>
          </p:nvPr>
        </p:nvSpPr>
        <p:spPr/>
        <p:txBody>
          <a:bodyPr/>
          <a:lstStyle/>
          <a:p>
            <a:fld id="{D44D1316-19C2-3844-9487-4D41B96F5824}" type="datetimeFigureOut">
              <a:rPr lang="en-US" smtClean="0"/>
              <a:t>2/21/24</a:t>
            </a:fld>
            <a:endParaRPr lang="en-US"/>
          </a:p>
        </p:txBody>
      </p:sp>
      <p:sp>
        <p:nvSpPr>
          <p:cNvPr id="6" name="Footer Placeholder 5">
            <a:extLst>
              <a:ext uri="{FF2B5EF4-FFF2-40B4-BE49-F238E27FC236}">
                <a16:creationId xmlns:a16="http://schemas.microsoft.com/office/drawing/2014/main" id="{F8F9FF20-6899-E651-88A7-F7D9510FF7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C95EEC-B51B-B4A1-E304-BB3A984B70A1}"/>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319966924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56668-E5E4-0EA6-B420-718B7EE3A0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E36473E-F0CB-64DF-776B-FBBC6A68D7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F0B560-8A83-1F57-948A-9FC084AA1CD1}"/>
              </a:ext>
            </a:extLst>
          </p:cNvPr>
          <p:cNvSpPr>
            <a:spLocks noGrp="1"/>
          </p:cNvSpPr>
          <p:nvPr>
            <p:ph type="dt" sz="half" idx="10"/>
          </p:nvPr>
        </p:nvSpPr>
        <p:spPr/>
        <p:txBody>
          <a:bodyPr/>
          <a:lstStyle/>
          <a:p>
            <a:fld id="{D44D1316-19C2-3844-9487-4D41B96F5824}" type="datetimeFigureOut">
              <a:rPr lang="en-US" smtClean="0"/>
              <a:t>2/21/24</a:t>
            </a:fld>
            <a:endParaRPr lang="en-US"/>
          </a:p>
        </p:txBody>
      </p:sp>
      <p:sp>
        <p:nvSpPr>
          <p:cNvPr id="5" name="Footer Placeholder 4">
            <a:extLst>
              <a:ext uri="{FF2B5EF4-FFF2-40B4-BE49-F238E27FC236}">
                <a16:creationId xmlns:a16="http://schemas.microsoft.com/office/drawing/2014/main" id="{24936D69-AC62-A76F-AAF0-5E8607645B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AA7C73-9B63-C0BB-41D5-A0FA061A101F}"/>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125950174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5CA05A-9884-17FF-CAFC-EFF05305EB51}"/>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2469D6-4F5C-E473-DF22-A115D1A2658B}"/>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F07035-AE84-F64E-9AB1-E81D212682A0}"/>
              </a:ext>
            </a:extLst>
          </p:cNvPr>
          <p:cNvSpPr>
            <a:spLocks noGrp="1"/>
          </p:cNvSpPr>
          <p:nvPr>
            <p:ph type="dt" sz="half" idx="10"/>
          </p:nvPr>
        </p:nvSpPr>
        <p:spPr/>
        <p:txBody>
          <a:bodyPr/>
          <a:lstStyle/>
          <a:p>
            <a:fld id="{D44D1316-19C2-3844-9487-4D41B96F5824}" type="datetimeFigureOut">
              <a:rPr lang="en-US" smtClean="0"/>
              <a:t>2/21/24</a:t>
            </a:fld>
            <a:endParaRPr lang="en-US"/>
          </a:p>
        </p:txBody>
      </p:sp>
      <p:sp>
        <p:nvSpPr>
          <p:cNvPr id="5" name="Footer Placeholder 4">
            <a:extLst>
              <a:ext uri="{FF2B5EF4-FFF2-40B4-BE49-F238E27FC236}">
                <a16:creationId xmlns:a16="http://schemas.microsoft.com/office/drawing/2014/main" id="{ED872C96-9196-1349-B429-3E8BCF403D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769FD0-45DC-590D-BE68-E4FE9A42C11C}"/>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4273787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046887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List BG 3">
    <p:spTree>
      <p:nvGrpSpPr>
        <p:cNvPr id="1" name=""/>
        <p:cNvGrpSpPr/>
        <p:nvPr/>
      </p:nvGrpSpPr>
      <p:grpSpPr>
        <a:xfrm>
          <a:off x="0" y="0"/>
          <a:ext cx="0" cy="0"/>
          <a:chOff x="0" y="0"/>
          <a:chExt cx="0" cy="0"/>
        </a:xfrm>
      </p:grpSpPr>
      <p:sp>
        <p:nvSpPr>
          <p:cNvPr id="5" name="Title 1"/>
          <p:cNvSpPr>
            <a:spLocks noGrp="1"/>
          </p:cNvSpPr>
          <p:nvPr>
            <p:ph type="title"/>
          </p:nvPr>
        </p:nvSpPr>
        <p:spPr>
          <a:xfrm>
            <a:off x="414865" y="608518"/>
            <a:ext cx="8229600" cy="541074"/>
          </a:xfrm>
          <a:prstGeom prst="rect">
            <a:avLst/>
          </a:prstGeom>
        </p:spPr>
        <p:txBody>
          <a:bodyPr>
            <a:noAutofit/>
          </a:bodyPr>
          <a:lstStyle>
            <a:lvl1pPr>
              <a:defRPr sz="3000"/>
            </a:lvl1pPr>
          </a:lstStyle>
          <a:p>
            <a:r>
              <a:rPr lang="en-US" dirty="0"/>
              <a:t>Click to edit Master title style</a:t>
            </a:r>
          </a:p>
        </p:txBody>
      </p:sp>
      <p:sp>
        <p:nvSpPr>
          <p:cNvPr id="9" name="Text Placeholder 2"/>
          <p:cNvSpPr>
            <a:spLocks noGrp="1"/>
          </p:cNvSpPr>
          <p:nvPr>
            <p:ph type="body" sz="quarter" idx="10" hasCustomPrompt="1"/>
          </p:nvPr>
        </p:nvSpPr>
        <p:spPr>
          <a:xfrm>
            <a:off x="414338" y="1384300"/>
            <a:ext cx="8229600" cy="3150682"/>
          </a:xfrm>
          <a:prstGeom prst="rect">
            <a:avLst/>
          </a:prstGeom>
        </p:spPr>
        <p:txBody>
          <a:bodyPr/>
          <a:lstStyle>
            <a:lvl1pPr marL="0" indent="0">
              <a:buNone/>
              <a:defRPr baseline="0">
                <a:solidFill>
                  <a:srgbClr val="000000"/>
                </a:solidFill>
              </a:defRPr>
            </a:lvl1pPr>
          </a:lstStyle>
          <a:p>
            <a:pPr lvl="0"/>
            <a:r>
              <a:rPr lang="en-US" dirty="0"/>
              <a:t>Click to edit body copy text</a:t>
            </a:r>
          </a:p>
        </p:txBody>
      </p:sp>
    </p:spTree>
    <p:extLst>
      <p:ext uri="{BB962C8B-B14F-4D97-AF65-F5344CB8AC3E}">
        <p14:creationId xmlns:p14="http://schemas.microsoft.com/office/powerpoint/2010/main" val="181800691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List BG 4">
    <p:spTree>
      <p:nvGrpSpPr>
        <p:cNvPr id="1" name=""/>
        <p:cNvGrpSpPr/>
        <p:nvPr/>
      </p:nvGrpSpPr>
      <p:grpSpPr>
        <a:xfrm>
          <a:off x="0" y="0"/>
          <a:ext cx="0" cy="0"/>
          <a:chOff x="0" y="0"/>
          <a:chExt cx="0" cy="0"/>
        </a:xfrm>
      </p:grpSpPr>
      <p:pic>
        <p:nvPicPr>
          <p:cNvPr id="7" name="Picture 6" descr="ATD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3875" y="49573"/>
            <a:ext cx="347865" cy="225090"/>
          </a:xfrm>
          <a:prstGeom prst="rect">
            <a:avLst/>
          </a:prstGeom>
        </p:spPr>
      </p:pic>
      <p:sp>
        <p:nvSpPr>
          <p:cNvPr id="5" name="Title 1"/>
          <p:cNvSpPr>
            <a:spLocks noGrp="1"/>
          </p:cNvSpPr>
          <p:nvPr>
            <p:ph type="title"/>
          </p:nvPr>
        </p:nvSpPr>
        <p:spPr>
          <a:xfrm>
            <a:off x="414865" y="608518"/>
            <a:ext cx="8229600" cy="541074"/>
          </a:xfrm>
          <a:prstGeom prst="rect">
            <a:avLst/>
          </a:prstGeom>
        </p:spPr>
        <p:txBody>
          <a:bodyPr>
            <a:noAutofit/>
          </a:bodyPr>
          <a:lstStyle>
            <a:lvl1pPr>
              <a:defRPr sz="3000"/>
            </a:lvl1pPr>
          </a:lstStyle>
          <a:p>
            <a:r>
              <a:rPr lang="en-US" dirty="0"/>
              <a:t>Click to edit Master title style</a:t>
            </a:r>
          </a:p>
        </p:txBody>
      </p:sp>
      <p:sp>
        <p:nvSpPr>
          <p:cNvPr id="9" name="Text Placeholder 2"/>
          <p:cNvSpPr>
            <a:spLocks noGrp="1"/>
          </p:cNvSpPr>
          <p:nvPr>
            <p:ph type="body" sz="quarter" idx="10" hasCustomPrompt="1"/>
          </p:nvPr>
        </p:nvSpPr>
        <p:spPr>
          <a:xfrm>
            <a:off x="414338" y="1384300"/>
            <a:ext cx="8229600" cy="444500"/>
          </a:xfrm>
          <a:prstGeom prst="rect">
            <a:avLst/>
          </a:prstGeom>
        </p:spPr>
        <p:txBody>
          <a:bodyPr/>
          <a:lstStyle>
            <a:lvl1pPr marL="0" indent="0">
              <a:buNone/>
              <a:defRPr b="1" i="0" baseline="0">
                <a:solidFill>
                  <a:srgbClr val="005B8E"/>
                </a:solidFill>
                <a:latin typeface="Roboto" panose="02000000000000000000" pitchFamily="2" charset="0"/>
                <a:ea typeface="Roboto" panose="02000000000000000000" pitchFamily="2" charset="0"/>
              </a:defRPr>
            </a:lvl1pPr>
          </a:lstStyle>
          <a:p>
            <a:pPr lvl="0"/>
            <a:r>
              <a:rPr lang="en-US" dirty="0"/>
              <a:t>Click to edit list title</a:t>
            </a:r>
          </a:p>
        </p:txBody>
      </p:sp>
      <p:sp>
        <p:nvSpPr>
          <p:cNvPr id="3" name="Text Placeholder 2"/>
          <p:cNvSpPr>
            <a:spLocks noGrp="1"/>
          </p:cNvSpPr>
          <p:nvPr>
            <p:ph type="body" sz="quarter" idx="11"/>
          </p:nvPr>
        </p:nvSpPr>
        <p:spPr>
          <a:xfrm>
            <a:off x="414338" y="1828800"/>
            <a:ext cx="8229600" cy="1092200"/>
          </a:xfrm>
          <a:prstGeom prst="rect">
            <a:avLst/>
          </a:prstGeom>
        </p:spPr>
        <p:txBody>
          <a:bodyPr/>
          <a:lstStyle>
            <a:lvl1pPr>
              <a:defRPr>
                <a:solidFill>
                  <a:srgbClr val="000000"/>
                </a:solidFill>
              </a:defRPr>
            </a:lvl1pPr>
            <a:lvl2pPr>
              <a:defRPr>
                <a:solidFill>
                  <a:srgbClr val="000000"/>
                </a:solidFill>
              </a:defRPr>
            </a:lvl2pPr>
            <a:lvl3pPr>
              <a:defRPr>
                <a:solidFill>
                  <a:srgbClr val="000000"/>
                </a:solidFill>
              </a:defRPr>
            </a:lvl3pPr>
          </a:lstStyle>
          <a:p>
            <a:pPr lvl="0"/>
            <a:r>
              <a:rPr lang="en-US" dirty="0"/>
              <a:t>Click to edit Master text styles</a:t>
            </a:r>
          </a:p>
          <a:p>
            <a:pPr lvl="1"/>
            <a:r>
              <a:rPr lang="en-US" dirty="0"/>
              <a:t>Second level</a:t>
            </a:r>
          </a:p>
          <a:p>
            <a:pPr lvl="2"/>
            <a:r>
              <a:rPr lang="en-US" dirty="0"/>
              <a:t>Third level</a:t>
            </a:r>
          </a:p>
        </p:txBody>
      </p:sp>
      <p:sp>
        <p:nvSpPr>
          <p:cNvPr id="10" name="Text Placeholder 2"/>
          <p:cNvSpPr>
            <a:spLocks noGrp="1"/>
          </p:cNvSpPr>
          <p:nvPr>
            <p:ph type="body" sz="quarter" idx="12" hasCustomPrompt="1"/>
          </p:nvPr>
        </p:nvSpPr>
        <p:spPr>
          <a:xfrm>
            <a:off x="414865" y="3073400"/>
            <a:ext cx="8229600" cy="444500"/>
          </a:xfrm>
          <a:prstGeom prst="rect">
            <a:avLst/>
          </a:prstGeom>
        </p:spPr>
        <p:txBody>
          <a:bodyPr/>
          <a:lstStyle>
            <a:lvl1pPr marL="0" indent="0">
              <a:buNone/>
              <a:defRPr b="1" i="0" baseline="0">
                <a:solidFill>
                  <a:srgbClr val="005B8E"/>
                </a:solidFill>
                <a:latin typeface="Roboto" panose="02000000000000000000" pitchFamily="2" charset="0"/>
                <a:ea typeface="Roboto" panose="02000000000000000000" pitchFamily="2" charset="0"/>
              </a:defRPr>
            </a:lvl1pPr>
          </a:lstStyle>
          <a:p>
            <a:pPr lvl="0"/>
            <a:r>
              <a:rPr lang="en-US" dirty="0"/>
              <a:t>Click to edit list title</a:t>
            </a:r>
          </a:p>
        </p:txBody>
      </p:sp>
      <p:sp>
        <p:nvSpPr>
          <p:cNvPr id="11" name="Text Placeholder 2"/>
          <p:cNvSpPr>
            <a:spLocks noGrp="1"/>
          </p:cNvSpPr>
          <p:nvPr>
            <p:ph type="body" sz="quarter" idx="13"/>
          </p:nvPr>
        </p:nvSpPr>
        <p:spPr>
          <a:xfrm>
            <a:off x="414865" y="3517900"/>
            <a:ext cx="8229600" cy="1092200"/>
          </a:xfrm>
          <a:prstGeom prst="rect">
            <a:avLst/>
          </a:prstGeom>
        </p:spPr>
        <p:txBody>
          <a:bodyPr/>
          <a:lstStyle>
            <a:lvl1pPr>
              <a:defRPr>
                <a:solidFill>
                  <a:srgbClr val="000000"/>
                </a:solidFill>
              </a:defRPr>
            </a:lvl1pPr>
            <a:lvl2pPr>
              <a:defRPr>
                <a:solidFill>
                  <a:srgbClr val="000000"/>
                </a:solidFill>
              </a:defRPr>
            </a:lvl2pPr>
            <a:lvl3pPr>
              <a:defRPr>
                <a:solidFill>
                  <a:srgbClr val="000000"/>
                </a:solidFill>
              </a:defRPr>
            </a:lvl3pPr>
          </a:lstStyle>
          <a:p>
            <a:pPr lvl="0"/>
            <a:r>
              <a:rPr lang="en-US" dirty="0"/>
              <a:t>Click to edit Master text styles</a:t>
            </a:r>
          </a:p>
          <a:p>
            <a:pPr lvl="1"/>
            <a:r>
              <a:rPr lang="en-US" dirty="0"/>
              <a:t>Second level</a:t>
            </a:r>
          </a:p>
          <a:p>
            <a:pPr lvl="2"/>
            <a:r>
              <a:rPr lang="en-US" dirty="0"/>
              <a:t>Third level</a:t>
            </a:r>
          </a:p>
        </p:txBody>
      </p:sp>
      <p:sp>
        <p:nvSpPr>
          <p:cNvPr id="13" name="Title 1">
            <a:extLst>
              <a:ext uri="{FF2B5EF4-FFF2-40B4-BE49-F238E27FC236}">
                <a16:creationId xmlns:a16="http://schemas.microsoft.com/office/drawing/2014/main" id="{1B14F29E-56EF-0940-BA66-E98564C7A0CC}"/>
              </a:ext>
            </a:extLst>
          </p:cNvPr>
          <p:cNvSpPr txBox="1">
            <a:spLocks/>
          </p:cNvSpPr>
          <p:nvPr userDrawn="1"/>
        </p:nvSpPr>
        <p:spPr>
          <a:xfrm>
            <a:off x="1341565" y="57595"/>
            <a:ext cx="6460870" cy="20904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ctr"/>
            <a:r>
              <a:rPr lang="en-US" sz="1000" b="0" i="0" dirty="0">
                <a:solidFill>
                  <a:srgbClr val="005B8E"/>
                </a:solidFill>
                <a:latin typeface="Roboto Medium" panose="02000000000000000000" pitchFamily="2" charset="0"/>
                <a:ea typeface="Roboto Medium" panose="02000000000000000000" pitchFamily="2" charset="0"/>
                <a:cs typeface="Roboto Medium" panose="02000000000000000000" pitchFamily="2" charset="0"/>
              </a:rPr>
              <a:t>Measuring Return on Investment Certificate</a:t>
            </a:r>
          </a:p>
        </p:txBody>
      </p:sp>
      <p:pic>
        <p:nvPicPr>
          <p:cNvPr id="4" name="Picture 3">
            <a:extLst>
              <a:ext uri="{FF2B5EF4-FFF2-40B4-BE49-F238E27FC236}">
                <a16:creationId xmlns:a16="http://schemas.microsoft.com/office/drawing/2014/main" id="{46484C7F-8D97-BA07-7484-680BFE36567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00421" y="99849"/>
            <a:ext cx="1219704" cy="176084"/>
          </a:xfrm>
          <a:prstGeom prst="rect">
            <a:avLst/>
          </a:prstGeom>
        </p:spPr>
      </p:pic>
    </p:spTree>
    <p:extLst>
      <p:ext uri="{BB962C8B-B14F-4D97-AF65-F5344CB8AC3E}">
        <p14:creationId xmlns:p14="http://schemas.microsoft.com/office/powerpoint/2010/main" val="30152072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List BG 5">
    <p:spTree>
      <p:nvGrpSpPr>
        <p:cNvPr id="1" name=""/>
        <p:cNvGrpSpPr/>
        <p:nvPr/>
      </p:nvGrpSpPr>
      <p:grpSpPr>
        <a:xfrm>
          <a:off x="0" y="0"/>
          <a:ext cx="0" cy="0"/>
          <a:chOff x="0" y="0"/>
          <a:chExt cx="0" cy="0"/>
        </a:xfrm>
      </p:grpSpPr>
      <p:pic>
        <p:nvPicPr>
          <p:cNvPr id="7" name="Picture 6" descr="ATD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3875" y="49573"/>
            <a:ext cx="347865" cy="225090"/>
          </a:xfrm>
          <a:prstGeom prst="rect">
            <a:avLst/>
          </a:prstGeom>
        </p:spPr>
      </p:pic>
      <p:sp>
        <p:nvSpPr>
          <p:cNvPr id="5" name="Title 1"/>
          <p:cNvSpPr>
            <a:spLocks noGrp="1"/>
          </p:cNvSpPr>
          <p:nvPr>
            <p:ph type="title"/>
          </p:nvPr>
        </p:nvSpPr>
        <p:spPr>
          <a:xfrm>
            <a:off x="414865" y="608518"/>
            <a:ext cx="8229600" cy="541074"/>
          </a:xfrm>
          <a:prstGeom prst="rect">
            <a:avLst/>
          </a:prstGeom>
        </p:spPr>
        <p:txBody>
          <a:bodyPr>
            <a:noAutofit/>
          </a:bodyPr>
          <a:lstStyle>
            <a:lvl1pPr>
              <a:defRPr sz="3000"/>
            </a:lvl1pPr>
          </a:lstStyle>
          <a:p>
            <a:r>
              <a:rPr lang="en-US" dirty="0"/>
              <a:t>Click to edit Master title style</a:t>
            </a:r>
          </a:p>
        </p:txBody>
      </p:sp>
      <p:sp>
        <p:nvSpPr>
          <p:cNvPr id="9" name="Text Placeholder 2"/>
          <p:cNvSpPr>
            <a:spLocks noGrp="1"/>
          </p:cNvSpPr>
          <p:nvPr>
            <p:ph type="body" sz="quarter" idx="10" hasCustomPrompt="1"/>
          </p:nvPr>
        </p:nvSpPr>
        <p:spPr>
          <a:xfrm>
            <a:off x="414338" y="1384300"/>
            <a:ext cx="8229600" cy="444500"/>
          </a:xfrm>
          <a:prstGeom prst="rect">
            <a:avLst/>
          </a:prstGeom>
        </p:spPr>
        <p:txBody>
          <a:bodyPr/>
          <a:lstStyle>
            <a:lvl1pPr marL="0" indent="0">
              <a:buNone/>
              <a:defRPr b="1" i="0" baseline="0">
                <a:solidFill>
                  <a:srgbClr val="005B8E"/>
                </a:solidFill>
                <a:latin typeface="Roboto" panose="02000000000000000000" pitchFamily="2" charset="0"/>
                <a:ea typeface="Roboto" panose="02000000000000000000" pitchFamily="2" charset="0"/>
              </a:defRPr>
            </a:lvl1pPr>
          </a:lstStyle>
          <a:p>
            <a:pPr lvl="0"/>
            <a:r>
              <a:rPr lang="en-US" dirty="0"/>
              <a:t>Click to edit list title</a:t>
            </a:r>
          </a:p>
        </p:txBody>
      </p:sp>
      <p:sp>
        <p:nvSpPr>
          <p:cNvPr id="10" name="Text Placeholder 2"/>
          <p:cNvSpPr>
            <a:spLocks noGrp="1"/>
          </p:cNvSpPr>
          <p:nvPr>
            <p:ph type="body" sz="quarter" idx="11"/>
          </p:nvPr>
        </p:nvSpPr>
        <p:spPr>
          <a:xfrm>
            <a:off x="414338" y="1828800"/>
            <a:ext cx="8229600" cy="1092200"/>
          </a:xfrm>
          <a:prstGeom prst="rect">
            <a:avLst/>
          </a:prstGeom>
        </p:spPr>
        <p:txBody>
          <a:bodyPr/>
          <a:lstStyle>
            <a:lvl1pPr>
              <a:defRPr>
                <a:solidFill>
                  <a:srgbClr val="000000"/>
                </a:solidFill>
              </a:defRPr>
            </a:lvl1pPr>
            <a:lvl2pPr>
              <a:defRPr>
                <a:solidFill>
                  <a:srgbClr val="000000"/>
                </a:solidFill>
              </a:defRPr>
            </a:lvl2pPr>
            <a:lvl3pPr>
              <a:defRPr>
                <a:solidFill>
                  <a:srgbClr val="000000"/>
                </a:solidFill>
              </a:defRPr>
            </a:lvl3pPr>
          </a:lstStyle>
          <a:p>
            <a:pPr lvl="0"/>
            <a:r>
              <a:rPr lang="en-US" dirty="0"/>
              <a:t>Click to edit Master text styles</a:t>
            </a:r>
          </a:p>
          <a:p>
            <a:pPr lvl="1"/>
            <a:r>
              <a:rPr lang="en-US" dirty="0"/>
              <a:t>Second level</a:t>
            </a:r>
          </a:p>
          <a:p>
            <a:pPr lvl="2"/>
            <a:r>
              <a:rPr lang="en-US" dirty="0"/>
              <a:t>Third level</a:t>
            </a:r>
          </a:p>
        </p:txBody>
      </p:sp>
      <p:sp>
        <p:nvSpPr>
          <p:cNvPr id="3" name="Text Placeholder 2"/>
          <p:cNvSpPr>
            <a:spLocks noGrp="1"/>
          </p:cNvSpPr>
          <p:nvPr>
            <p:ph type="body" sz="quarter" idx="12" hasCustomPrompt="1"/>
          </p:nvPr>
        </p:nvSpPr>
        <p:spPr>
          <a:xfrm>
            <a:off x="414338" y="3022600"/>
            <a:ext cx="8229600" cy="1485900"/>
          </a:xfrm>
          <a:prstGeom prst="rect">
            <a:avLst/>
          </a:prstGeom>
        </p:spPr>
        <p:txBody>
          <a:bodyPr/>
          <a:lstStyle>
            <a:lvl1pPr marL="0" indent="0">
              <a:buNone/>
              <a:defRPr baseline="0">
                <a:solidFill>
                  <a:srgbClr val="000000"/>
                </a:solidFill>
              </a:defRPr>
            </a:lvl1pPr>
          </a:lstStyle>
          <a:p>
            <a:pPr lvl="0"/>
            <a:r>
              <a:rPr lang="en-US" dirty="0"/>
              <a:t>Click to edit body copy</a:t>
            </a:r>
          </a:p>
        </p:txBody>
      </p:sp>
      <p:sp>
        <p:nvSpPr>
          <p:cNvPr id="11" name="Title 1">
            <a:extLst>
              <a:ext uri="{FF2B5EF4-FFF2-40B4-BE49-F238E27FC236}">
                <a16:creationId xmlns:a16="http://schemas.microsoft.com/office/drawing/2014/main" id="{E0F324D9-2A93-4946-BCBE-8771AB4029FB}"/>
              </a:ext>
            </a:extLst>
          </p:cNvPr>
          <p:cNvSpPr txBox="1">
            <a:spLocks/>
          </p:cNvSpPr>
          <p:nvPr userDrawn="1"/>
        </p:nvSpPr>
        <p:spPr>
          <a:xfrm>
            <a:off x="1341565" y="57595"/>
            <a:ext cx="6460870" cy="20904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ctr"/>
            <a:r>
              <a:rPr lang="en-US" sz="1000" b="0" i="0" dirty="0">
                <a:solidFill>
                  <a:srgbClr val="005B8E"/>
                </a:solidFill>
                <a:latin typeface="Roboto Medium" panose="02000000000000000000" pitchFamily="2" charset="0"/>
                <a:ea typeface="Roboto Medium" panose="02000000000000000000" pitchFamily="2" charset="0"/>
                <a:cs typeface="Roboto Medium" panose="02000000000000000000" pitchFamily="2" charset="0"/>
              </a:rPr>
              <a:t>Measuring Return on Investment Certificate</a:t>
            </a:r>
          </a:p>
        </p:txBody>
      </p:sp>
      <p:pic>
        <p:nvPicPr>
          <p:cNvPr id="4" name="Picture 3">
            <a:extLst>
              <a:ext uri="{FF2B5EF4-FFF2-40B4-BE49-F238E27FC236}">
                <a16:creationId xmlns:a16="http://schemas.microsoft.com/office/drawing/2014/main" id="{9C357707-0F90-E0E3-777F-70ABB8C65FC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00421" y="99849"/>
            <a:ext cx="1219704" cy="176084"/>
          </a:xfrm>
          <a:prstGeom prst="rect">
            <a:avLst/>
          </a:prstGeom>
        </p:spPr>
      </p:pic>
    </p:spTree>
    <p:extLst>
      <p:ext uri="{BB962C8B-B14F-4D97-AF65-F5344CB8AC3E}">
        <p14:creationId xmlns:p14="http://schemas.microsoft.com/office/powerpoint/2010/main" val="36002269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List BG 6">
    <p:spTree>
      <p:nvGrpSpPr>
        <p:cNvPr id="1" name=""/>
        <p:cNvGrpSpPr/>
        <p:nvPr/>
      </p:nvGrpSpPr>
      <p:grpSpPr>
        <a:xfrm>
          <a:off x="0" y="0"/>
          <a:ext cx="0" cy="0"/>
          <a:chOff x="0" y="0"/>
          <a:chExt cx="0" cy="0"/>
        </a:xfrm>
      </p:grpSpPr>
      <p:sp>
        <p:nvSpPr>
          <p:cNvPr id="5" name="Title 1"/>
          <p:cNvSpPr>
            <a:spLocks noGrp="1"/>
          </p:cNvSpPr>
          <p:nvPr>
            <p:ph type="title"/>
          </p:nvPr>
        </p:nvSpPr>
        <p:spPr>
          <a:xfrm>
            <a:off x="414865" y="608518"/>
            <a:ext cx="8229600" cy="541074"/>
          </a:xfrm>
          <a:prstGeom prst="rect">
            <a:avLst/>
          </a:prstGeom>
        </p:spPr>
        <p:txBody>
          <a:bodyPr>
            <a:noAutofit/>
          </a:bodyPr>
          <a:lstStyle>
            <a:lvl1pPr>
              <a:defRPr sz="3000">
                <a:solidFill>
                  <a:schemeClr val="tx1">
                    <a:lumMod val="50000"/>
                  </a:schemeClr>
                </a:solidFill>
              </a:defRPr>
            </a:lvl1pPr>
          </a:lstStyle>
          <a:p>
            <a:r>
              <a:rPr lang="en-US" dirty="0"/>
              <a:t>Click to edit Master title style</a:t>
            </a:r>
          </a:p>
        </p:txBody>
      </p:sp>
      <p:sp>
        <p:nvSpPr>
          <p:cNvPr id="9" name="Text Placeholder 2"/>
          <p:cNvSpPr>
            <a:spLocks noGrp="1"/>
          </p:cNvSpPr>
          <p:nvPr>
            <p:ph type="body" sz="quarter" idx="10"/>
          </p:nvPr>
        </p:nvSpPr>
        <p:spPr>
          <a:xfrm>
            <a:off x="414338" y="1384300"/>
            <a:ext cx="4056062" cy="3263900"/>
          </a:xfrm>
          <a:prstGeom prst="rect">
            <a:avLst/>
          </a:prstGeom>
        </p:spPr>
        <p:txBody>
          <a:bodyPr/>
          <a:lstStyle>
            <a:lvl1pPr marL="228600" indent="-228600">
              <a:buFont typeface="Arial"/>
              <a:buChar char="•"/>
              <a:defRPr baseline="0">
                <a:solidFill>
                  <a:srgbClr val="000000"/>
                </a:solidFill>
              </a:defRPr>
            </a:lvl1pPr>
            <a:lvl2pPr>
              <a:defRPr>
                <a:solidFill>
                  <a:srgbClr val="000000"/>
                </a:solidFill>
              </a:defRPr>
            </a:lvl2pPr>
            <a:lvl3pPr>
              <a:defRPr>
                <a:solidFill>
                  <a:srgbClr val="000000"/>
                </a:solidFill>
              </a:defRPr>
            </a:lvl3pPr>
          </a:lstStyle>
          <a:p>
            <a:pPr lvl="0"/>
            <a:r>
              <a:rPr lang="en-US" dirty="0"/>
              <a:t>Click to edit Master text styles</a:t>
            </a:r>
          </a:p>
          <a:p>
            <a:pPr lvl="1"/>
            <a:r>
              <a:rPr lang="en-US" dirty="0"/>
              <a:t>Second level</a:t>
            </a:r>
          </a:p>
          <a:p>
            <a:pPr lvl="2"/>
            <a:r>
              <a:rPr lang="en-US" dirty="0"/>
              <a:t>Third level</a:t>
            </a:r>
          </a:p>
        </p:txBody>
      </p:sp>
      <p:sp>
        <p:nvSpPr>
          <p:cNvPr id="10" name="Text Placeholder 2"/>
          <p:cNvSpPr>
            <a:spLocks noGrp="1"/>
          </p:cNvSpPr>
          <p:nvPr>
            <p:ph type="body" sz="quarter" idx="11"/>
          </p:nvPr>
        </p:nvSpPr>
        <p:spPr>
          <a:xfrm>
            <a:off x="4588403" y="1384300"/>
            <a:ext cx="4056062" cy="3263900"/>
          </a:xfrm>
          <a:prstGeom prst="rect">
            <a:avLst/>
          </a:prstGeom>
        </p:spPr>
        <p:txBody>
          <a:bodyPr/>
          <a:lstStyle>
            <a:lvl1pPr marL="228600" indent="-228600">
              <a:buFont typeface="Arial"/>
              <a:buChar char="•"/>
              <a:defRPr baseline="0">
                <a:solidFill>
                  <a:srgbClr val="000000"/>
                </a:solidFill>
              </a:defRPr>
            </a:lvl1pPr>
            <a:lvl2pPr>
              <a:defRPr>
                <a:solidFill>
                  <a:srgbClr val="000000"/>
                </a:solidFill>
              </a:defRPr>
            </a:lvl2pPr>
            <a:lvl3pPr>
              <a:defRPr>
                <a:solidFill>
                  <a:srgbClr val="000000"/>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50960731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List BG 7">
    <p:bg>
      <p:bgPr>
        <a:blipFill dpi="0" rotWithShape="1">
          <a:blip r:embed="rId2" cstate="email">
            <a:alphaModFix amt="4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414338" y="608518"/>
            <a:ext cx="8229600" cy="541074"/>
          </a:xfrm>
          <a:prstGeom prst="rect">
            <a:avLst/>
          </a:prstGeom>
        </p:spPr>
        <p:txBody>
          <a:bodyPr>
            <a:noAutofit/>
          </a:bodyPr>
          <a:lstStyle>
            <a:lvl1pPr>
              <a:defRPr sz="3000"/>
            </a:lvl1pPr>
          </a:lstStyle>
          <a:p>
            <a:r>
              <a:rPr lang="en-US" dirty="0"/>
              <a:t>Click to edit Master title style</a:t>
            </a:r>
          </a:p>
        </p:txBody>
      </p:sp>
      <p:sp>
        <p:nvSpPr>
          <p:cNvPr id="5" name="Text Placeholder 2"/>
          <p:cNvSpPr>
            <a:spLocks noGrp="1"/>
          </p:cNvSpPr>
          <p:nvPr>
            <p:ph type="body" sz="quarter" idx="10" hasCustomPrompt="1"/>
          </p:nvPr>
        </p:nvSpPr>
        <p:spPr>
          <a:xfrm>
            <a:off x="414338" y="1384300"/>
            <a:ext cx="8229600" cy="1930400"/>
          </a:xfrm>
          <a:prstGeom prst="rect">
            <a:avLst/>
          </a:prstGeom>
        </p:spPr>
        <p:txBody>
          <a:bodyPr/>
          <a:lstStyle>
            <a:lvl1pPr marL="0" indent="0">
              <a:buNone/>
              <a:defRPr baseline="0">
                <a:solidFill>
                  <a:srgbClr val="000000"/>
                </a:solidFill>
              </a:defRPr>
            </a:lvl1pPr>
          </a:lstStyle>
          <a:p>
            <a:pPr lvl="0"/>
            <a:r>
              <a:rPr lang="en-US" dirty="0"/>
              <a:t>Click to edit body copy text</a:t>
            </a:r>
          </a:p>
        </p:txBody>
      </p:sp>
      <p:sp>
        <p:nvSpPr>
          <p:cNvPr id="9" name="Text Placeholder 5"/>
          <p:cNvSpPr>
            <a:spLocks noGrp="1"/>
          </p:cNvSpPr>
          <p:nvPr>
            <p:ph type="body" sz="quarter" idx="11" hasCustomPrompt="1"/>
          </p:nvPr>
        </p:nvSpPr>
        <p:spPr>
          <a:xfrm>
            <a:off x="414338" y="3479800"/>
            <a:ext cx="8229600" cy="914400"/>
          </a:xfrm>
          <a:prstGeom prst="rect">
            <a:avLst/>
          </a:prstGeom>
        </p:spPr>
        <p:txBody>
          <a:bodyPr/>
          <a:lstStyle>
            <a:lvl1pPr marL="0" indent="0">
              <a:buNone/>
              <a:defRPr b="1" i="0" baseline="0">
                <a:solidFill>
                  <a:srgbClr val="005B8E"/>
                </a:solidFill>
                <a:latin typeface="Roboto" panose="02000000000000000000" pitchFamily="2" charset="0"/>
                <a:ea typeface="Roboto" panose="02000000000000000000" pitchFamily="2" charset="0"/>
              </a:defRPr>
            </a:lvl1pPr>
          </a:lstStyle>
          <a:p>
            <a:pPr lvl="0"/>
            <a:r>
              <a:rPr lang="en-US" dirty="0"/>
              <a:t>Click to edit call to action text</a:t>
            </a:r>
          </a:p>
        </p:txBody>
      </p:sp>
      <p:sp>
        <p:nvSpPr>
          <p:cNvPr id="11" name="Title 1">
            <a:extLst>
              <a:ext uri="{FF2B5EF4-FFF2-40B4-BE49-F238E27FC236}">
                <a16:creationId xmlns:a16="http://schemas.microsoft.com/office/drawing/2014/main" id="{70A1D4CF-B8E3-3943-A69F-C9A2105A574E}"/>
              </a:ext>
            </a:extLst>
          </p:cNvPr>
          <p:cNvSpPr txBox="1">
            <a:spLocks/>
          </p:cNvSpPr>
          <p:nvPr userDrawn="1"/>
        </p:nvSpPr>
        <p:spPr>
          <a:xfrm>
            <a:off x="1341565" y="57595"/>
            <a:ext cx="6460870" cy="20904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ctr"/>
            <a:r>
              <a:rPr lang="en-US" sz="1000" b="0" i="0" dirty="0" err="1">
                <a:solidFill>
                  <a:srgbClr val="005B8E"/>
                </a:solidFill>
                <a:latin typeface="Roboto Medium" panose="02000000000000000000" pitchFamily="2" charset="0"/>
                <a:ea typeface="Roboto Medium" panose="02000000000000000000" pitchFamily="2" charset="0"/>
                <a:cs typeface="Roboto Medium" panose="02000000000000000000" pitchFamily="2" charset="0"/>
              </a:rPr>
              <a:t>Measring</a:t>
            </a:r>
            <a:r>
              <a:rPr lang="en-US" sz="1000" b="0" i="0" dirty="0">
                <a:solidFill>
                  <a:srgbClr val="005B8E"/>
                </a:solidFill>
                <a:latin typeface="Roboto Medium" panose="02000000000000000000" pitchFamily="2" charset="0"/>
                <a:ea typeface="Roboto Medium" panose="02000000000000000000" pitchFamily="2" charset="0"/>
                <a:cs typeface="Roboto Medium" panose="02000000000000000000" pitchFamily="2" charset="0"/>
              </a:rPr>
              <a:t> Return on Investment Certificate</a:t>
            </a:r>
          </a:p>
        </p:txBody>
      </p:sp>
      <p:pic>
        <p:nvPicPr>
          <p:cNvPr id="3" name="Picture 2">
            <a:extLst>
              <a:ext uri="{FF2B5EF4-FFF2-40B4-BE49-F238E27FC236}">
                <a16:creationId xmlns:a16="http://schemas.microsoft.com/office/drawing/2014/main" id="{BFB5F916-7197-62C0-10DE-AFC57C20924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00421" y="99849"/>
            <a:ext cx="1219704" cy="176084"/>
          </a:xfrm>
          <a:prstGeom prst="rect">
            <a:avLst/>
          </a:prstGeom>
        </p:spPr>
      </p:pic>
    </p:spTree>
    <p:extLst>
      <p:ext uri="{BB962C8B-B14F-4D97-AF65-F5344CB8AC3E}">
        <p14:creationId xmlns:p14="http://schemas.microsoft.com/office/powerpoint/2010/main" val="14601480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Diagram">
    <p:bg>
      <p:bgPr>
        <a:solidFill>
          <a:schemeClr val="bg1"/>
        </a:solidFill>
        <a:effectLst/>
      </p:bgPr>
    </p:bg>
    <p:spTree>
      <p:nvGrpSpPr>
        <p:cNvPr id="1" name=""/>
        <p:cNvGrpSpPr/>
        <p:nvPr/>
      </p:nvGrpSpPr>
      <p:grpSpPr>
        <a:xfrm>
          <a:off x="0" y="0"/>
          <a:ext cx="0" cy="0"/>
          <a:chOff x="0" y="0"/>
          <a:chExt cx="0" cy="0"/>
        </a:xfrm>
      </p:grpSpPr>
      <p:sp>
        <p:nvSpPr>
          <p:cNvPr id="11" name="Title 1"/>
          <p:cNvSpPr>
            <a:spLocks noGrp="1"/>
          </p:cNvSpPr>
          <p:nvPr>
            <p:ph type="title"/>
          </p:nvPr>
        </p:nvSpPr>
        <p:spPr>
          <a:xfrm>
            <a:off x="414865" y="608518"/>
            <a:ext cx="8229600" cy="541074"/>
          </a:xfrm>
          <a:prstGeom prst="rect">
            <a:avLst/>
          </a:prstGeom>
        </p:spPr>
        <p:txBody>
          <a:bodyPr>
            <a:noAutofit/>
          </a:bodyPr>
          <a:lstStyle>
            <a:lvl1pPr>
              <a:defRPr sz="3000"/>
            </a:lvl1pPr>
          </a:lstStyle>
          <a:p>
            <a:r>
              <a:rPr lang="en-US" dirty="0"/>
              <a:t>Click to edit Master title style</a:t>
            </a:r>
          </a:p>
        </p:txBody>
      </p:sp>
      <p:sp>
        <p:nvSpPr>
          <p:cNvPr id="3" name="Table Placeholder 2"/>
          <p:cNvSpPr>
            <a:spLocks noGrp="1"/>
          </p:cNvSpPr>
          <p:nvPr>
            <p:ph type="tbl" sz="quarter" idx="10"/>
          </p:nvPr>
        </p:nvSpPr>
        <p:spPr>
          <a:xfrm>
            <a:off x="414338" y="1485900"/>
            <a:ext cx="8229600" cy="3314700"/>
          </a:xfrm>
          <a:prstGeom prst="rect">
            <a:avLst/>
          </a:prstGeom>
        </p:spPr>
        <p:txBody>
          <a:bodyPr/>
          <a:lstStyle>
            <a:lvl1pPr marL="0" indent="0">
              <a:buNone/>
              <a:defRPr>
                <a:solidFill>
                  <a:srgbClr val="000000"/>
                </a:solidFill>
              </a:defRPr>
            </a:lvl1pPr>
          </a:lstStyle>
          <a:p>
            <a:endParaRPr lang="en-US" dirty="0"/>
          </a:p>
        </p:txBody>
      </p:sp>
    </p:spTree>
    <p:extLst>
      <p:ext uri="{BB962C8B-B14F-4D97-AF65-F5344CB8AC3E}">
        <p14:creationId xmlns:p14="http://schemas.microsoft.com/office/powerpoint/2010/main" val="13563068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ctivity Slide PW Icon">
    <p:bg>
      <p:bgPr>
        <a:solidFill>
          <a:schemeClr val="bg1"/>
        </a:solid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414865" y="608518"/>
            <a:ext cx="8229600" cy="541074"/>
          </a:xfrm>
          <a:prstGeom prst="rect">
            <a:avLst/>
          </a:prstGeom>
        </p:spPr>
        <p:txBody>
          <a:bodyPr>
            <a:noAutofit/>
          </a:bodyPr>
          <a:lstStyle>
            <a:lvl1pPr>
              <a:defRPr sz="3000"/>
            </a:lvl1pPr>
          </a:lstStyle>
          <a:p>
            <a:r>
              <a:rPr lang="en-US" dirty="0"/>
              <a:t>Click to edit Master title style</a:t>
            </a:r>
          </a:p>
        </p:txBody>
      </p:sp>
      <p:sp>
        <p:nvSpPr>
          <p:cNvPr id="13" name="Text Placeholder 2">
            <a:extLst>
              <a:ext uri="{FF2B5EF4-FFF2-40B4-BE49-F238E27FC236}">
                <a16:creationId xmlns:a16="http://schemas.microsoft.com/office/drawing/2014/main" id="{A2AAF467-B940-BF4C-B969-B3DE4F4C2232}"/>
              </a:ext>
            </a:extLst>
          </p:cNvPr>
          <p:cNvSpPr>
            <a:spLocks noGrp="1"/>
          </p:cNvSpPr>
          <p:nvPr>
            <p:ph type="body" sz="quarter" idx="10" hasCustomPrompt="1"/>
          </p:nvPr>
        </p:nvSpPr>
        <p:spPr>
          <a:xfrm>
            <a:off x="414865" y="1897063"/>
            <a:ext cx="6772804" cy="685270"/>
          </a:xfrm>
          <a:prstGeom prst="rect">
            <a:avLst/>
          </a:prstGeom>
        </p:spPr>
        <p:txBody>
          <a:bodyPr/>
          <a:lstStyle>
            <a:lvl1pPr marL="0" indent="0">
              <a:buFont typeface="+mj-lt"/>
              <a:buNone/>
              <a:defRPr baseline="0">
                <a:solidFill>
                  <a:srgbClr val="000000"/>
                </a:solidFill>
              </a:defRPr>
            </a:lvl1pPr>
          </a:lstStyle>
          <a:p>
            <a:pPr lvl="0"/>
            <a:r>
              <a:rPr lang="en-US" dirty="0"/>
              <a:t>Click to write out instructions and goals</a:t>
            </a:r>
          </a:p>
          <a:p>
            <a:pPr lvl="0"/>
            <a:endParaRPr lang="en-US" dirty="0"/>
          </a:p>
          <a:p>
            <a:pPr lvl="0"/>
            <a:endParaRPr lang="en-US" dirty="0"/>
          </a:p>
        </p:txBody>
      </p:sp>
      <p:sp>
        <p:nvSpPr>
          <p:cNvPr id="14" name="Text Placeholder 4">
            <a:extLst>
              <a:ext uri="{FF2B5EF4-FFF2-40B4-BE49-F238E27FC236}">
                <a16:creationId xmlns:a16="http://schemas.microsoft.com/office/drawing/2014/main" id="{C426FA7E-6C46-904B-A5C3-6C78D930BABB}"/>
              </a:ext>
            </a:extLst>
          </p:cNvPr>
          <p:cNvSpPr>
            <a:spLocks noGrp="1"/>
          </p:cNvSpPr>
          <p:nvPr>
            <p:ph type="body" sz="quarter" idx="11" hasCustomPrompt="1"/>
          </p:nvPr>
        </p:nvSpPr>
        <p:spPr>
          <a:xfrm>
            <a:off x="414865" y="2582863"/>
            <a:ext cx="6772275" cy="2370137"/>
          </a:xfrm>
          <a:prstGeom prst="rect">
            <a:avLst/>
          </a:prstGeom>
        </p:spPr>
        <p:txBody>
          <a:bodyPr/>
          <a:lstStyle>
            <a:lvl1pPr marL="228600" indent="-228600">
              <a:buFont typeface="+mj-lt"/>
              <a:buAutoNum type="arabicPeriod"/>
              <a:defRPr>
                <a:solidFill>
                  <a:srgbClr val="000000"/>
                </a:solidFill>
              </a:defRPr>
            </a:lvl1pPr>
          </a:lstStyle>
          <a:p>
            <a:pPr lvl="0"/>
            <a:r>
              <a:rPr lang="en-US" dirty="0"/>
              <a:t>Instruction A</a:t>
            </a:r>
          </a:p>
          <a:p>
            <a:pPr lvl="0"/>
            <a:r>
              <a:rPr lang="en-US" dirty="0"/>
              <a:t>Instruction B</a:t>
            </a:r>
          </a:p>
          <a:p>
            <a:pPr lvl="0"/>
            <a:r>
              <a:rPr lang="en-US" dirty="0"/>
              <a:t>Instruction C</a:t>
            </a:r>
          </a:p>
          <a:p>
            <a:pPr lvl="0"/>
            <a:endParaRPr lang="en-US" dirty="0"/>
          </a:p>
        </p:txBody>
      </p:sp>
      <p:sp>
        <p:nvSpPr>
          <p:cNvPr id="15" name="Text Placeholder 13">
            <a:extLst>
              <a:ext uri="{FF2B5EF4-FFF2-40B4-BE49-F238E27FC236}">
                <a16:creationId xmlns:a16="http://schemas.microsoft.com/office/drawing/2014/main" id="{67868FAA-B8CD-4447-B4C6-7D45C5978168}"/>
              </a:ext>
            </a:extLst>
          </p:cNvPr>
          <p:cNvSpPr>
            <a:spLocks noGrp="1"/>
          </p:cNvSpPr>
          <p:nvPr>
            <p:ph type="body" sz="quarter" idx="12" hasCustomPrompt="1"/>
          </p:nvPr>
        </p:nvSpPr>
        <p:spPr>
          <a:xfrm>
            <a:off x="414865" y="1377420"/>
            <a:ext cx="8246004" cy="518583"/>
          </a:xfrm>
        </p:spPr>
        <p:txBody>
          <a:bodyPr>
            <a:normAutofit/>
          </a:bodyPr>
          <a:lstStyle>
            <a:lvl1pPr marL="0" indent="0">
              <a:lnSpc>
                <a:spcPct val="100000"/>
              </a:lnSpc>
              <a:spcBef>
                <a:spcPts val="0"/>
              </a:spcBef>
              <a:spcAft>
                <a:spcPts val="0"/>
              </a:spcAft>
              <a:buNone/>
              <a:defRPr sz="2400" b="1" i="0">
                <a:solidFill>
                  <a:srgbClr val="005B8E"/>
                </a:solidFill>
                <a:latin typeface="Roboto" panose="02000000000000000000" pitchFamily="2" charset="0"/>
                <a:ea typeface="Roboto" panose="02000000000000000000" pitchFamily="2" charset="0"/>
                <a:cs typeface="Roboto" panose="02000000000000000000" pitchFamily="2" charset="0"/>
              </a:defRPr>
            </a:lvl1pPr>
            <a:lvl2pPr marL="235458" indent="0">
              <a:buNone/>
              <a:defRPr b="1" i="0">
                <a:latin typeface="Roboto" panose="02000000000000000000" pitchFamily="2" charset="0"/>
                <a:ea typeface="Roboto" panose="02000000000000000000" pitchFamily="2" charset="0"/>
                <a:cs typeface="Roboto" panose="02000000000000000000" pitchFamily="2" charset="0"/>
              </a:defRPr>
            </a:lvl2pPr>
            <a:lvl3pPr marL="524002" indent="0">
              <a:buNone/>
              <a:defRPr b="1" i="0">
                <a:latin typeface="Roboto" panose="02000000000000000000" pitchFamily="2" charset="0"/>
                <a:ea typeface="Roboto" panose="02000000000000000000" pitchFamily="2" charset="0"/>
                <a:cs typeface="Roboto" panose="02000000000000000000" pitchFamily="2" charset="0"/>
              </a:defRPr>
            </a:lvl3pPr>
            <a:lvl4pPr marL="1371600" indent="0">
              <a:buNone/>
              <a:defRPr b="1" i="0">
                <a:latin typeface="Roboto" panose="02000000000000000000" pitchFamily="2" charset="0"/>
                <a:ea typeface="Roboto" panose="02000000000000000000" pitchFamily="2" charset="0"/>
                <a:cs typeface="Roboto" panose="02000000000000000000" pitchFamily="2" charset="0"/>
              </a:defRPr>
            </a:lvl4pPr>
            <a:lvl5pPr marL="1828800" indent="0">
              <a:buNone/>
              <a:defRPr b="1" i="0">
                <a:latin typeface="Roboto" panose="02000000000000000000" pitchFamily="2" charset="0"/>
                <a:ea typeface="Roboto" panose="02000000000000000000" pitchFamily="2" charset="0"/>
                <a:cs typeface="Roboto" panose="02000000000000000000" pitchFamily="2" charset="0"/>
              </a:defRPr>
            </a:lvl5pPr>
          </a:lstStyle>
          <a:p>
            <a:pPr lvl="0"/>
            <a:r>
              <a:rPr lang="en-US" dirty="0"/>
              <a:t>Click to edit activity title</a:t>
            </a:r>
          </a:p>
        </p:txBody>
      </p:sp>
    </p:spTree>
    <p:extLst>
      <p:ext uri="{BB962C8B-B14F-4D97-AF65-F5344CB8AC3E}">
        <p14:creationId xmlns:p14="http://schemas.microsoft.com/office/powerpoint/2010/main" val="229448960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2">
    <p:bg>
      <p:bgPr>
        <a:solidFill>
          <a:schemeClr val="bg1"/>
        </a:solidFill>
        <a:effectLst/>
      </p:bgPr>
    </p:bg>
    <p:spTree>
      <p:nvGrpSpPr>
        <p:cNvPr id="1" name=""/>
        <p:cNvGrpSpPr/>
        <p:nvPr/>
      </p:nvGrpSpPr>
      <p:grpSpPr>
        <a:xfrm>
          <a:off x="0" y="0"/>
          <a:ext cx="0" cy="0"/>
          <a:chOff x="0" y="0"/>
          <a:chExt cx="0" cy="0"/>
        </a:xfrm>
      </p:grpSpPr>
      <p:sp>
        <p:nvSpPr>
          <p:cNvPr id="12" name="Title 1"/>
          <p:cNvSpPr>
            <a:spLocks noGrp="1"/>
          </p:cNvSpPr>
          <p:nvPr>
            <p:ph type="title"/>
          </p:nvPr>
        </p:nvSpPr>
        <p:spPr>
          <a:xfrm>
            <a:off x="413807" y="608518"/>
            <a:ext cx="8315325" cy="541074"/>
          </a:xfrm>
          <a:prstGeom prst="rect">
            <a:avLst/>
          </a:prstGeom>
        </p:spPr>
        <p:txBody>
          <a:bodyPr>
            <a:noAutofit/>
          </a:bodyPr>
          <a:lstStyle>
            <a:lvl1pPr>
              <a:defRPr sz="3000"/>
            </a:lvl1pPr>
          </a:lstStyle>
          <a:p>
            <a:r>
              <a:rPr lang="en-US" dirty="0"/>
              <a:t>Click to edit Master title style</a:t>
            </a:r>
          </a:p>
        </p:txBody>
      </p:sp>
      <p:sp>
        <p:nvSpPr>
          <p:cNvPr id="17" name="Text Placeholder 16"/>
          <p:cNvSpPr>
            <a:spLocks noGrp="1"/>
          </p:cNvSpPr>
          <p:nvPr>
            <p:ph type="body" sz="quarter" idx="10"/>
          </p:nvPr>
        </p:nvSpPr>
        <p:spPr>
          <a:xfrm>
            <a:off x="413807" y="1280827"/>
            <a:ext cx="4121052" cy="2743200"/>
          </a:xfrm>
          <a:prstGeom prst="rect">
            <a:avLst/>
          </a:prstGeom>
        </p:spPr>
        <p:txBody>
          <a:bodyPr/>
          <a:lstStyle>
            <a:lvl1pPr marL="0" indent="0">
              <a:lnSpc>
                <a:spcPts val="1800"/>
              </a:lnSpc>
              <a:buNone/>
              <a:defRPr>
                <a:solidFill>
                  <a:srgbClr val="000000"/>
                </a:solidFill>
              </a:defRPr>
            </a:lvl1pPr>
          </a:lstStyle>
          <a:p>
            <a:pPr lvl="0"/>
            <a:r>
              <a:rPr lang="en-US" dirty="0"/>
              <a:t>Click to edit Master text styles</a:t>
            </a:r>
          </a:p>
        </p:txBody>
      </p:sp>
      <p:sp>
        <p:nvSpPr>
          <p:cNvPr id="8" name="Picture Placeholder 29"/>
          <p:cNvSpPr>
            <a:spLocks noGrp="1"/>
          </p:cNvSpPr>
          <p:nvPr>
            <p:ph type="pic" sz="quarter" idx="11"/>
          </p:nvPr>
        </p:nvSpPr>
        <p:spPr>
          <a:xfrm>
            <a:off x="4957572" y="1331385"/>
            <a:ext cx="4186427" cy="2624666"/>
          </a:xfrm>
          <a:prstGeom prst="rect">
            <a:avLst/>
          </a:prstGeom>
        </p:spPr>
        <p:txBody>
          <a:bodyPr/>
          <a:lstStyle>
            <a:lvl1pPr marL="0" indent="0">
              <a:buNone/>
              <a:defRPr>
                <a:ln>
                  <a:noFill/>
                </a:ln>
                <a:solidFill>
                  <a:srgbClr val="000000"/>
                </a:solidFill>
              </a:defRPr>
            </a:lvl1pPr>
          </a:lstStyle>
          <a:p>
            <a:endParaRPr lang="en-US" dirty="0"/>
          </a:p>
        </p:txBody>
      </p:sp>
    </p:spTree>
    <p:extLst>
      <p:ext uri="{BB962C8B-B14F-4D97-AF65-F5344CB8AC3E}">
        <p14:creationId xmlns:p14="http://schemas.microsoft.com/office/powerpoint/2010/main" val="46828743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Intro Slide 2">
    <p:bg>
      <p:bgPr>
        <a:blipFill dpi="0" rotWithShape="1">
          <a:blip r:embed="rId2">
            <a:alphaModFix amt="3984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0266" y="2108124"/>
            <a:ext cx="8229600" cy="857250"/>
          </a:xfrm>
        </p:spPr>
        <p:txBody>
          <a:bodyPr/>
          <a:lstStyle/>
          <a:p>
            <a:r>
              <a:rPr lang="en-US" dirty="0"/>
              <a:t>Click to edit Master title</a:t>
            </a:r>
          </a:p>
        </p:txBody>
      </p:sp>
    </p:spTree>
    <p:extLst>
      <p:ext uri="{BB962C8B-B14F-4D97-AF65-F5344CB8AC3E}">
        <p14:creationId xmlns:p14="http://schemas.microsoft.com/office/powerpoint/2010/main" val="76985764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eet Your Peers">
    <p:bg>
      <p:bgPr>
        <a:blipFill dpi="0" rotWithShape="1">
          <a:blip r:embed="rId2" cstate="email">
            <a:alphaModFix amt="4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Picture 10" descr="ATD_LOGO.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3875" y="49573"/>
            <a:ext cx="347865" cy="225090"/>
          </a:xfrm>
          <a:prstGeom prst="rect">
            <a:avLst/>
          </a:prstGeom>
        </p:spPr>
      </p:pic>
      <p:sp>
        <p:nvSpPr>
          <p:cNvPr id="12" name="Title 1"/>
          <p:cNvSpPr>
            <a:spLocks noGrp="1"/>
          </p:cNvSpPr>
          <p:nvPr>
            <p:ph type="title"/>
          </p:nvPr>
        </p:nvSpPr>
        <p:spPr>
          <a:xfrm>
            <a:off x="413807" y="608518"/>
            <a:ext cx="8315325" cy="541074"/>
          </a:xfrm>
          <a:prstGeom prst="rect">
            <a:avLst/>
          </a:prstGeom>
        </p:spPr>
        <p:txBody>
          <a:bodyPr>
            <a:noAutofit/>
          </a:bodyPr>
          <a:lstStyle>
            <a:lvl1pPr>
              <a:defRPr sz="3000"/>
            </a:lvl1pPr>
          </a:lstStyle>
          <a:p>
            <a:r>
              <a:rPr lang="en-US" dirty="0"/>
              <a:t>Click to edit Master title style</a:t>
            </a:r>
          </a:p>
        </p:txBody>
      </p:sp>
      <p:sp>
        <p:nvSpPr>
          <p:cNvPr id="17" name="Text Placeholder 16"/>
          <p:cNvSpPr>
            <a:spLocks noGrp="1"/>
          </p:cNvSpPr>
          <p:nvPr>
            <p:ph type="body" sz="quarter" idx="10"/>
          </p:nvPr>
        </p:nvSpPr>
        <p:spPr>
          <a:xfrm>
            <a:off x="413807" y="1280827"/>
            <a:ext cx="4121052" cy="2743200"/>
          </a:xfrm>
          <a:prstGeom prst="rect">
            <a:avLst/>
          </a:prstGeom>
        </p:spPr>
        <p:txBody>
          <a:bodyPr/>
          <a:lstStyle>
            <a:lvl1pPr marL="0" indent="0">
              <a:lnSpc>
                <a:spcPts val="1800"/>
              </a:lnSpc>
              <a:buNone/>
              <a:defRPr>
                <a:solidFill>
                  <a:srgbClr val="000000"/>
                </a:solidFill>
              </a:defRPr>
            </a:lvl1pPr>
          </a:lstStyle>
          <a:p>
            <a:pPr lvl="0"/>
            <a:r>
              <a:rPr lang="en-US" dirty="0"/>
              <a:t>Click to edit Master text styles</a:t>
            </a:r>
          </a:p>
        </p:txBody>
      </p:sp>
      <p:sp>
        <p:nvSpPr>
          <p:cNvPr id="8" name="Picture Placeholder 29"/>
          <p:cNvSpPr>
            <a:spLocks noGrp="1"/>
          </p:cNvSpPr>
          <p:nvPr>
            <p:ph type="pic" sz="quarter" idx="11"/>
          </p:nvPr>
        </p:nvSpPr>
        <p:spPr>
          <a:xfrm>
            <a:off x="4957572" y="1331385"/>
            <a:ext cx="4186427" cy="2624666"/>
          </a:xfrm>
          <a:prstGeom prst="rect">
            <a:avLst/>
          </a:prstGeom>
        </p:spPr>
        <p:txBody>
          <a:bodyPr/>
          <a:lstStyle>
            <a:lvl1pPr marL="0" indent="0">
              <a:buNone/>
              <a:defRPr>
                <a:ln>
                  <a:noFill/>
                </a:ln>
                <a:solidFill>
                  <a:srgbClr val="000000"/>
                </a:solidFill>
              </a:defRPr>
            </a:lvl1pPr>
          </a:lstStyle>
          <a:p>
            <a:endParaRPr lang="en-US" dirty="0"/>
          </a:p>
        </p:txBody>
      </p:sp>
      <p:sp>
        <p:nvSpPr>
          <p:cNvPr id="9" name="Title 1">
            <a:extLst>
              <a:ext uri="{FF2B5EF4-FFF2-40B4-BE49-F238E27FC236}">
                <a16:creationId xmlns:a16="http://schemas.microsoft.com/office/drawing/2014/main" id="{54A89F66-E6D1-5F4E-9546-BF742B074967}"/>
              </a:ext>
            </a:extLst>
          </p:cNvPr>
          <p:cNvSpPr txBox="1">
            <a:spLocks/>
          </p:cNvSpPr>
          <p:nvPr userDrawn="1"/>
        </p:nvSpPr>
        <p:spPr>
          <a:xfrm>
            <a:off x="1341565" y="57595"/>
            <a:ext cx="6460870" cy="20904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ctr"/>
            <a:r>
              <a:rPr lang="en-US" sz="1000" b="0" i="0" dirty="0">
                <a:solidFill>
                  <a:srgbClr val="005B8E"/>
                </a:solidFill>
                <a:latin typeface="Roboto Medium" panose="02000000000000000000" pitchFamily="2" charset="0"/>
                <a:ea typeface="Roboto Medium" panose="02000000000000000000" pitchFamily="2" charset="0"/>
                <a:cs typeface="Roboto Medium" panose="02000000000000000000" pitchFamily="2" charset="0"/>
              </a:rPr>
              <a:t>Measuring Return on Investment Certificate</a:t>
            </a:r>
          </a:p>
        </p:txBody>
      </p:sp>
      <p:pic>
        <p:nvPicPr>
          <p:cNvPr id="3" name="Picture 2">
            <a:extLst>
              <a:ext uri="{FF2B5EF4-FFF2-40B4-BE49-F238E27FC236}">
                <a16:creationId xmlns:a16="http://schemas.microsoft.com/office/drawing/2014/main" id="{F3855A84-9A75-A083-83E9-B86E5756BC9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400421" y="99849"/>
            <a:ext cx="1219704" cy="176084"/>
          </a:xfrm>
          <a:prstGeom prst="rect">
            <a:avLst/>
          </a:prstGeom>
        </p:spPr>
      </p:pic>
    </p:spTree>
    <p:extLst>
      <p:ext uri="{BB962C8B-B14F-4D97-AF65-F5344CB8AC3E}">
        <p14:creationId xmlns:p14="http://schemas.microsoft.com/office/powerpoint/2010/main" val="23246023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ext / Divider Slide 1">
    <p:bg>
      <p:bgPr>
        <a:blipFill dpi="0" rotWithShape="1">
          <a:blip r:embed="rId2" cstate="email">
            <a:alphaModFix amt="4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0266" y="2108124"/>
            <a:ext cx="8229600" cy="857250"/>
          </a:xfrm>
        </p:spPr>
        <p:txBody>
          <a:bodyPr/>
          <a:lstStyle/>
          <a:p>
            <a:r>
              <a:rPr lang="en-US" dirty="0"/>
              <a:t>Divider Slide Title</a:t>
            </a:r>
          </a:p>
        </p:txBody>
      </p:sp>
    </p:spTree>
    <p:extLst>
      <p:ext uri="{BB962C8B-B14F-4D97-AF65-F5344CB8AC3E}">
        <p14:creationId xmlns:p14="http://schemas.microsoft.com/office/powerpoint/2010/main" val="183822453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ext / Divider Slide 2">
    <p:bg>
      <p:bgPr>
        <a:blipFill dpi="0" rotWithShape="1">
          <a:blip r:embed="rId2">
            <a:alphaModFix amt="31815"/>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0266" y="2108124"/>
            <a:ext cx="8229600" cy="857250"/>
          </a:xfrm>
        </p:spPr>
        <p:txBody>
          <a:bodyPr/>
          <a:lstStyle/>
          <a:p>
            <a:r>
              <a:rPr lang="en-US" dirty="0"/>
              <a:t>Divider Slide Title</a:t>
            </a:r>
          </a:p>
        </p:txBody>
      </p:sp>
    </p:spTree>
    <p:extLst>
      <p:ext uri="{BB962C8B-B14F-4D97-AF65-F5344CB8AC3E}">
        <p14:creationId xmlns:p14="http://schemas.microsoft.com/office/powerpoint/2010/main" val="314613934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ext / Divider Slide 4">
    <p:bg>
      <p:bgPr>
        <a:blipFill dpi="0" rotWithShape="1">
          <a:blip r:embed="rId2" cstate="email">
            <a:alphaModFix amt="4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0266" y="2108124"/>
            <a:ext cx="8229600" cy="857250"/>
          </a:xfrm>
        </p:spPr>
        <p:txBody>
          <a:bodyPr/>
          <a:lstStyle/>
          <a:p>
            <a:r>
              <a:rPr lang="en-US" dirty="0"/>
              <a:t>Divider Slide Title</a:t>
            </a:r>
          </a:p>
        </p:txBody>
      </p:sp>
    </p:spTree>
    <p:extLst>
      <p:ext uri="{BB962C8B-B14F-4D97-AF65-F5344CB8AC3E}">
        <p14:creationId xmlns:p14="http://schemas.microsoft.com/office/powerpoint/2010/main" val="306984650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ext / Divider Slide 5">
    <p:bg>
      <p:bgPr>
        <a:blipFill dpi="0" rotWithShape="1">
          <a:blip r:embed="rId2" cstate="email">
            <a:alphaModFix amt="4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0266" y="2108124"/>
            <a:ext cx="8229600" cy="857250"/>
          </a:xfrm>
        </p:spPr>
        <p:txBody>
          <a:bodyPr/>
          <a:lstStyle/>
          <a:p>
            <a:r>
              <a:rPr lang="en-US" dirty="0"/>
              <a:t>Divider Slide Title</a:t>
            </a:r>
          </a:p>
        </p:txBody>
      </p:sp>
    </p:spTree>
    <p:extLst>
      <p:ext uri="{BB962C8B-B14F-4D97-AF65-F5344CB8AC3E}">
        <p14:creationId xmlns:p14="http://schemas.microsoft.com/office/powerpoint/2010/main" val="420629211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ext / Divider Slide 7">
    <p:bg>
      <p:bgPr>
        <a:blipFill dpi="0" rotWithShape="1">
          <a:blip r:embed="rId2" cstate="email">
            <a:alphaModFix amt="4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0266" y="2108124"/>
            <a:ext cx="8229600" cy="857250"/>
          </a:xfrm>
        </p:spPr>
        <p:txBody>
          <a:bodyPr/>
          <a:lstStyle/>
          <a:p>
            <a:r>
              <a:rPr lang="en-US" dirty="0"/>
              <a:t>Divider Slide Title</a:t>
            </a:r>
          </a:p>
        </p:txBody>
      </p:sp>
    </p:spTree>
    <p:extLst>
      <p:ext uri="{BB962C8B-B14F-4D97-AF65-F5344CB8AC3E}">
        <p14:creationId xmlns:p14="http://schemas.microsoft.com/office/powerpoint/2010/main" val="375911251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ext / Divider Slide 8">
    <p:bg>
      <p:bgPr>
        <a:blipFill dpi="0"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0266" y="2108124"/>
            <a:ext cx="8229600" cy="857250"/>
          </a:xfrm>
        </p:spPr>
        <p:txBody>
          <a:bodyPr/>
          <a:lstStyle/>
          <a:p>
            <a:r>
              <a:rPr lang="en-US" dirty="0"/>
              <a:t>Divider Slide Title</a:t>
            </a:r>
          </a:p>
        </p:txBody>
      </p:sp>
    </p:spTree>
    <p:extLst>
      <p:ext uri="{BB962C8B-B14F-4D97-AF65-F5344CB8AC3E}">
        <p14:creationId xmlns:p14="http://schemas.microsoft.com/office/powerpoint/2010/main" val="173765610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222222"/>
        </a:solidFill>
        <a:effectLst/>
      </p:bgPr>
    </p:bg>
    <p:spTree>
      <p:nvGrpSpPr>
        <p:cNvPr id="1" name="Shape 9"/>
        <p:cNvGrpSpPr/>
        <p:nvPr/>
      </p:nvGrpSpPr>
      <p:grpSpPr>
        <a:xfrm>
          <a:off x="0" y="0"/>
          <a:ext cx="0" cy="0"/>
          <a:chOff x="0" y="0"/>
          <a:chExt cx="0" cy="0"/>
        </a:xfrm>
      </p:grpSpPr>
      <p:sp>
        <p:nvSpPr>
          <p:cNvPr id="10" name="Google Shape;10;p2"/>
          <p:cNvSpPr/>
          <p:nvPr/>
        </p:nvSpPr>
        <p:spPr>
          <a:xfrm>
            <a:off x="-11025" y="-11025"/>
            <a:ext cx="9144000" cy="5143500"/>
          </a:xfrm>
          <a:prstGeom prst="rect">
            <a:avLst/>
          </a:prstGeom>
          <a:solidFill>
            <a:srgbClr val="222222">
              <a:alpha val="646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5086350" y="-38100"/>
            <a:ext cx="4114800" cy="5219700"/>
          </a:xfrm>
          <a:custGeom>
            <a:avLst/>
            <a:gdLst/>
            <a:ahLst/>
            <a:cxnLst/>
            <a:rect l="l" t="t" r="r" b="b"/>
            <a:pathLst>
              <a:path w="164592" h="208788" extrusionOk="0">
                <a:moveTo>
                  <a:pt x="0" y="1524"/>
                </a:moveTo>
                <a:lnTo>
                  <a:pt x="107442" y="208788"/>
                </a:lnTo>
                <a:lnTo>
                  <a:pt x="164592" y="208788"/>
                </a:lnTo>
                <a:lnTo>
                  <a:pt x="164592" y="0"/>
                </a:lnTo>
                <a:close/>
              </a:path>
            </a:pathLst>
          </a:custGeom>
          <a:solidFill>
            <a:srgbClr val="820E2E"/>
          </a:solidFill>
          <a:ln>
            <a:noFill/>
          </a:ln>
        </p:spPr>
        <p:txBody>
          <a:bodyPr/>
          <a:lstStyle/>
          <a:p>
            <a:endParaRPr lang="en-US" dirty="0"/>
          </a:p>
        </p:txBody>
      </p:sp>
      <p:sp>
        <p:nvSpPr>
          <p:cNvPr id="12" name="Google Shape;12;p2"/>
          <p:cNvSpPr/>
          <p:nvPr/>
        </p:nvSpPr>
        <p:spPr>
          <a:xfrm flipH="1">
            <a:off x="-418950" y="4394400"/>
            <a:ext cx="8172300" cy="749100"/>
          </a:xfrm>
          <a:prstGeom prst="parallelogram">
            <a:avLst>
              <a:gd name="adj" fmla="val 51542"/>
            </a:avLst>
          </a:prstGeom>
          <a:solidFill>
            <a:srgbClr val="FFFFFF">
              <a:alpha val="17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3" name="Google Shape;13;p2"/>
          <p:cNvSpPr/>
          <p:nvPr/>
        </p:nvSpPr>
        <p:spPr>
          <a:xfrm flipH="1">
            <a:off x="1028475" y="4166400"/>
            <a:ext cx="8369700" cy="228000"/>
          </a:xfrm>
          <a:prstGeom prst="parallelogram">
            <a:avLst>
              <a:gd name="adj" fmla="val 51542"/>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txBox="1">
            <a:spLocks noGrp="1"/>
          </p:cNvSpPr>
          <p:nvPr>
            <p:ph type="ctrTitle"/>
          </p:nvPr>
        </p:nvSpPr>
        <p:spPr>
          <a:xfrm>
            <a:off x="1028475" y="0"/>
            <a:ext cx="5238600" cy="40200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52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a:r>
              <a:rPr lang="en-US"/>
              <a:t>Click to edit Master title style</a:t>
            </a:r>
            <a:endParaRPr dirty="0"/>
          </a:p>
        </p:txBody>
      </p:sp>
    </p:spTree>
    <p:extLst>
      <p:ext uri="{BB962C8B-B14F-4D97-AF65-F5344CB8AC3E}">
        <p14:creationId xmlns:p14="http://schemas.microsoft.com/office/powerpoint/2010/main" val="35798408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ubtitle">
  <p:cSld name="Subtitle">
    <p:bg>
      <p:bgPr>
        <a:solidFill>
          <a:schemeClr val="accent1"/>
        </a:solidFill>
        <a:effectLst/>
      </p:bgPr>
    </p:bg>
    <p:spTree>
      <p:nvGrpSpPr>
        <p:cNvPr id="1" name="Shape 15"/>
        <p:cNvGrpSpPr/>
        <p:nvPr/>
      </p:nvGrpSpPr>
      <p:grpSpPr>
        <a:xfrm>
          <a:off x="0" y="0"/>
          <a:ext cx="0" cy="0"/>
          <a:chOff x="0" y="0"/>
          <a:chExt cx="0" cy="0"/>
        </a:xfrm>
      </p:grpSpPr>
      <p:sp>
        <p:nvSpPr>
          <p:cNvPr id="16" name="Google Shape;16;p3"/>
          <p:cNvSpPr/>
          <p:nvPr/>
        </p:nvSpPr>
        <p:spPr>
          <a:xfrm>
            <a:off x="5086350" y="-38100"/>
            <a:ext cx="4114800" cy="5219700"/>
          </a:xfrm>
          <a:custGeom>
            <a:avLst/>
            <a:gdLst/>
            <a:ahLst/>
            <a:cxnLst/>
            <a:rect l="l" t="t" r="r" b="b"/>
            <a:pathLst>
              <a:path w="164592" h="208788" extrusionOk="0">
                <a:moveTo>
                  <a:pt x="0" y="1524"/>
                </a:moveTo>
                <a:lnTo>
                  <a:pt x="107442" y="208788"/>
                </a:lnTo>
                <a:lnTo>
                  <a:pt x="164592" y="208788"/>
                </a:lnTo>
                <a:lnTo>
                  <a:pt x="164592" y="0"/>
                </a:lnTo>
                <a:close/>
              </a:path>
            </a:pathLst>
          </a:custGeom>
          <a:solidFill>
            <a:srgbClr val="820E2E">
              <a:alpha val="17690"/>
            </a:srgbClr>
          </a:solidFill>
          <a:ln>
            <a:noFill/>
          </a:ln>
        </p:spPr>
      </p:sp>
      <p:sp>
        <p:nvSpPr>
          <p:cNvPr id="17" name="Google Shape;17;p3"/>
          <p:cNvSpPr/>
          <p:nvPr/>
        </p:nvSpPr>
        <p:spPr>
          <a:xfrm flipH="1">
            <a:off x="-418950" y="4394400"/>
            <a:ext cx="8172300" cy="749100"/>
          </a:xfrm>
          <a:prstGeom prst="parallelogram">
            <a:avLst>
              <a:gd name="adj" fmla="val 51542"/>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8" name="Google Shape;18;p3"/>
          <p:cNvSpPr/>
          <p:nvPr/>
        </p:nvSpPr>
        <p:spPr>
          <a:xfrm flipH="1">
            <a:off x="1028475" y="4166400"/>
            <a:ext cx="8369700" cy="2280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txBox="1">
            <a:spLocks noGrp="1"/>
          </p:cNvSpPr>
          <p:nvPr>
            <p:ph type="ctrTitle"/>
          </p:nvPr>
        </p:nvSpPr>
        <p:spPr>
          <a:xfrm>
            <a:off x="1028475" y="2345350"/>
            <a:ext cx="5220000" cy="11598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rPr lang="en-US"/>
              <a:t>Click to edit Master title style</a:t>
            </a:r>
            <a:endParaRPr/>
          </a:p>
        </p:txBody>
      </p:sp>
      <p:sp>
        <p:nvSpPr>
          <p:cNvPr id="20" name="Google Shape;20;p3"/>
          <p:cNvSpPr txBox="1">
            <a:spLocks noGrp="1"/>
          </p:cNvSpPr>
          <p:nvPr>
            <p:ph type="subTitle" idx="1"/>
          </p:nvPr>
        </p:nvSpPr>
        <p:spPr>
          <a:xfrm>
            <a:off x="1028475" y="3449650"/>
            <a:ext cx="5220000" cy="5700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222222"/>
              </a:buClr>
              <a:buSzPts val="2400"/>
              <a:buNone/>
              <a:defRPr sz="2400"/>
            </a:lvl1pPr>
            <a:lvl2pPr lvl="1" rtl="0">
              <a:spcBef>
                <a:spcPts val="0"/>
              </a:spcBef>
              <a:spcAft>
                <a:spcPts val="0"/>
              </a:spcAft>
              <a:buClr>
                <a:srgbClr val="222222"/>
              </a:buClr>
              <a:buSzPts val="2400"/>
              <a:buNone/>
              <a:defRPr/>
            </a:lvl2pPr>
            <a:lvl3pPr lvl="2" rtl="0">
              <a:spcBef>
                <a:spcPts val="0"/>
              </a:spcBef>
              <a:spcAft>
                <a:spcPts val="0"/>
              </a:spcAft>
              <a:buClr>
                <a:srgbClr val="222222"/>
              </a:buClr>
              <a:buSzPts val="2400"/>
              <a:buNone/>
              <a:defRPr/>
            </a:lvl3pPr>
            <a:lvl4pPr lvl="3" rtl="0">
              <a:spcBef>
                <a:spcPts val="0"/>
              </a:spcBef>
              <a:spcAft>
                <a:spcPts val="0"/>
              </a:spcAft>
              <a:buClr>
                <a:srgbClr val="222222"/>
              </a:buClr>
              <a:buSzPts val="2400"/>
              <a:buNone/>
              <a:defRPr sz="2400"/>
            </a:lvl4pPr>
            <a:lvl5pPr lvl="4" rtl="0">
              <a:spcBef>
                <a:spcPts val="0"/>
              </a:spcBef>
              <a:spcAft>
                <a:spcPts val="0"/>
              </a:spcAft>
              <a:buClr>
                <a:srgbClr val="222222"/>
              </a:buClr>
              <a:buSzPts val="2400"/>
              <a:buNone/>
              <a:defRPr sz="2400"/>
            </a:lvl5pPr>
            <a:lvl6pPr lvl="5" rtl="0">
              <a:spcBef>
                <a:spcPts val="0"/>
              </a:spcBef>
              <a:spcAft>
                <a:spcPts val="0"/>
              </a:spcAft>
              <a:buClr>
                <a:srgbClr val="222222"/>
              </a:buClr>
              <a:buSzPts val="2400"/>
              <a:buNone/>
              <a:defRPr sz="2400"/>
            </a:lvl6pPr>
            <a:lvl7pPr lvl="6" rtl="0">
              <a:spcBef>
                <a:spcPts val="0"/>
              </a:spcBef>
              <a:spcAft>
                <a:spcPts val="0"/>
              </a:spcAft>
              <a:buClr>
                <a:srgbClr val="222222"/>
              </a:buClr>
              <a:buSzPts val="2400"/>
              <a:buNone/>
              <a:defRPr sz="2400"/>
            </a:lvl7pPr>
            <a:lvl8pPr lvl="7" rtl="0">
              <a:spcBef>
                <a:spcPts val="0"/>
              </a:spcBef>
              <a:spcAft>
                <a:spcPts val="0"/>
              </a:spcAft>
              <a:buClr>
                <a:srgbClr val="222222"/>
              </a:buClr>
              <a:buSzPts val="2400"/>
              <a:buNone/>
              <a:defRPr sz="2400"/>
            </a:lvl8pPr>
            <a:lvl9pPr lvl="8" rtl="0">
              <a:spcBef>
                <a:spcPts val="0"/>
              </a:spcBef>
              <a:spcAft>
                <a:spcPts val="0"/>
              </a:spcAft>
              <a:buClr>
                <a:srgbClr val="222222"/>
              </a:buClr>
              <a:buSzPts val="2400"/>
              <a:buNone/>
              <a:defRPr sz="2400"/>
            </a:lvl9pPr>
          </a:lstStyle>
          <a:p>
            <a:r>
              <a:rPr lang="en-US"/>
              <a:t>Click to edit Master subtitle style</a:t>
            </a:r>
            <a:endParaRPr/>
          </a:p>
        </p:txBody>
      </p:sp>
    </p:spTree>
    <p:extLst>
      <p:ext uri="{BB962C8B-B14F-4D97-AF65-F5344CB8AC3E}">
        <p14:creationId xmlns:p14="http://schemas.microsoft.com/office/powerpoint/2010/main" val="321631738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1"/>
        <p:cNvGrpSpPr/>
        <p:nvPr/>
      </p:nvGrpSpPr>
      <p:grpSpPr>
        <a:xfrm>
          <a:off x="0" y="0"/>
          <a:ext cx="0" cy="0"/>
          <a:chOff x="0" y="0"/>
          <a:chExt cx="0" cy="0"/>
        </a:xfrm>
      </p:grpSpPr>
      <p:sp>
        <p:nvSpPr>
          <p:cNvPr id="22" name="Google Shape;22;p4"/>
          <p:cNvSpPr/>
          <p:nvPr/>
        </p:nvSpPr>
        <p:spPr>
          <a:xfrm>
            <a:off x="-44050" y="-38100"/>
            <a:ext cx="4139800" cy="5192625"/>
          </a:xfrm>
          <a:custGeom>
            <a:avLst/>
            <a:gdLst/>
            <a:ahLst/>
            <a:cxnLst/>
            <a:rect l="l" t="t" r="r" b="b"/>
            <a:pathLst>
              <a:path w="165592" h="207705" extrusionOk="0">
                <a:moveTo>
                  <a:pt x="165592" y="207264"/>
                </a:moveTo>
                <a:lnTo>
                  <a:pt x="58150" y="0"/>
                </a:lnTo>
                <a:lnTo>
                  <a:pt x="0" y="643"/>
                </a:lnTo>
                <a:lnTo>
                  <a:pt x="881" y="207705"/>
                </a:lnTo>
                <a:close/>
              </a:path>
            </a:pathLst>
          </a:custGeom>
          <a:solidFill>
            <a:schemeClr val="lt2"/>
          </a:solidFill>
          <a:ln>
            <a:noFill/>
          </a:ln>
        </p:spPr>
      </p:sp>
      <p:sp>
        <p:nvSpPr>
          <p:cNvPr id="23" name="Google Shape;23;p4"/>
          <p:cNvSpPr/>
          <p:nvPr/>
        </p:nvSpPr>
        <p:spPr>
          <a:xfrm flipH="1">
            <a:off x="-647600" y="-14750"/>
            <a:ext cx="24819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sp>
        <p:nvSpPr>
          <p:cNvPr id="24" name="Google Shape;24;p4"/>
          <p:cNvSpPr txBox="1">
            <a:spLocks noGrp="1"/>
          </p:cNvSpPr>
          <p:nvPr>
            <p:ph type="body" idx="1"/>
          </p:nvPr>
        </p:nvSpPr>
        <p:spPr>
          <a:xfrm>
            <a:off x="990375" y="1021950"/>
            <a:ext cx="7343100" cy="3372600"/>
          </a:xfrm>
          <a:prstGeom prst="rect">
            <a:avLst/>
          </a:prstGeom>
        </p:spPr>
        <p:txBody>
          <a:bodyPr spcFirstLastPara="1" wrap="square" lIns="91425" tIns="91425" rIns="91425" bIns="91425" anchor="ctr" anchorCtr="0">
            <a:noAutofit/>
          </a:bodyPr>
          <a:lstStyle>
            <a:lvl1pPr marL="457200" lvl="0" indent="-457200" rtl="0">
              <a:spcBef>
                <a:spcPts val="600"/>
              </a:spcBef>
              <a:spcAft>
                <a:spcPts val="0"/>
              </a:spcAft>
              <a:buClr>
                <a:schemeClr val="tx1"/>
              </a:buClr>
              <a:buSzPts val="3600"/>
              <a:buFont typeface="Arial" panose="020B0604020202020204" pitchFamily="34" charset="0"/>
              <a:buChar char="•"/>
              <a:defRPr sz="2000" i="1">
                <a:latin typeface="Calibri" panose="020F0502020204030204" pitchFamily="34" charset="0"/>
                <a:cs typeface="Calibri" panose="020F0502020204030204" pitchFamily="34" charset="0"/>
              </a:defRPr>
            </a:lvl1pPr>
            <a:lvl2pPr marL="914400" lvl="1" indent="-457200" rtl="0">
              <a:spcBef>
                <a:spcPts val="0"/>
              </a:spcBef>
              <a:spcAft>
                <a:spcPts val="0"/>
              </a:spcAft>
              <a:buSzPts val="3600"/>
              <a:buChar char="▹"/>
              <a:defRPr sz="3600" i="1"/>
            </a:lvl2pPr>
            <a:lvl3pPr marL="1371600" lvl="2" indent="-457200" rtl="0">
              <a:spcBef>
                <a:spcPts val="0"/>
              </a:spcBef>
              <a:spcAft>
                <a:spcPts val="0"/>
              </a:spcAft>
              <a:buSzPts val="3600"/>
              <a:buChar char="▹"/>
              <a:defRPr sz="3600" i="1"/>
            </a:lvl3pPr>
            <a:lvl4pPr marL="1828800" lvl="3" indent="-457200" rtl="0">
              <a:spcBef>
                <a:spcPts val="0"/>
              </a:spcBef>
              <a:spcAft>
                <a:spcPts val="0"/>
              </a:spcAft>
              <a:buSzPts val="3600"/>
              <a:buChar char="▹"/>
              <a:defRPr sz="3600" i="1"/>
            </a:lvl4pPr>
            <a:lvl5pPr marL="2286000" lvl="4" indent="-457200" rtl="0">
              <a:spcBef>
                <a:spcPts val="0"/>
              </a:spcBef>
              <a:spcAft>
                <a:spcPts val="0"/>
              </a:spcAft>
              <a:buSzPts val="3600"/>
              <a:buChar char="▹"/>
              <a:defRPr sz="3600" i="1"/>
            </a:lvl5pPr>
            <a:lvl6pPr marL="2743200" lvl="5" indent="-457200" rtl="0">
              <a:spcBef>
                <a:spcPts val="0"/>
              </a:spcBef>
              <a:spcAft>
                <a:spcPts val="0"/>
              </a:spcAft>
              <a:buSzPts val="3600"/>
              <a:buChar char="▹"/>
              <a:defRPr sz="3600" i="1"/>
            </a:lvl6pPr>
            <a:lvl7pPr marL="3200400" lvl="6" indent="-457200" rtl="0">
              <a:spcBef>
                <a:spcPts val="0"/>
              </a:spcBef>
              <a:spcAft>
                <a:spcPts val="0"/>
              </a:spcAft>
              <a:buSzPts val="3600"/>
              <a:buChar char="▹"/>
              <a:defRPr sz="3600" i="1"/>
            </a:lvl7pPr>
            <a:lvl8pPr marL="3657600" lvl="7" indent="-457200" rtl="0">
              <a:spcBef>
                <a:spcPts val="0"/>
              </a:spcBef>
              <a:spcAft>
                <a:spcPts val="0"/>
              </a:spcAft>
              <a:buSzPts val="3600"/>
              <a:buChar char="▹"/>
              <a:defRPr sz="3600" i="1"/>
            </a:lvl8pPr>
            <a:lvl9pPr marL="4114800" lvl="8" indent="-457200">
              <a:spcBef>
                <a:spcPts val="0"/>
              </a:spcBef>
              <a:spcAft>
                <a:spcPts val="0"/>
              </a:spcAft>
              <a:buSzPts val="3600"/>
              <a:buChar char="▹"/>
              <a:defRPr sz="3600" i="1"/>
            </a:lvl9pPr>
          </a:lstStyle>
          <a:p>
            <a:pPr lvl="0"/>
            <a:r>
              <a:rPr lang="en-US" dirty="0"/>
              <a:t>Click to edit Master text styles</a:t>
            </a:r>
          </a:p>
        </p:txBody>
      </p:sp>
      <p:sp>
        <p:nvSpPr>
          <p:cNvPr id="25" name="Google Shape;25;p4"/>
          <p:cNvSpPr txBox="1"/>
          <p:nvPr/>
        </p:nvSpPr>
        <p:spPr>
          <a:xfrm>
            <a:off x="-121150" y="-271850"/>
            <a:ext cx="19557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0" dirty="0">
                <a:solidFill>
                  <a:srgbClr val="FFFFFF"/>
                </a:solidFill>
                <a:latin typeface="Calibri" panose="020F0502020204030204" pitchFamily="34" charset="0"/>
                <a:ea typeface="Dosis"/>
                <a:cs typeface="Calibri" panose="020F0502020204030204" pitchFamily="34" charset="0"/>
                <a:sym typeface="Dosis"/>
              </a:rPr>
              <a:t>“</a:t>
            </a:r>
            <a:endParaRPr sz="15000" dirty="0">
              <a:solidFill>
                <a:srgbClr val="FFFFFF"/>
              </a:solidFill>
              <a:latin typeface="Calibri" panose="020F0502020204030204" pitchFamily="34" charset="0"/>
              <a:ea typeface="Dosis"/>
              <a:cs typeface="Calibri" panose="020F0502020204030204" pitchFamily="34" charset="0"/>
              <a:sym typeface="Dosis"/>
            </a:endParaRPr>
          </a:p>
        </p:txBody>
      </p:sp>
      <p:sp>
        <p:nvSpPr>
          <p:cNvPr id="26" name="Google Shape;26;p4"/>
          <p:cNvSpPr/>
          <p:nvPr/>
        </p:nvSpPr>
        <p:spPr>
          <a:xfrm flipH="1">
            <a:off x="1440947" y="-14750"/>
            <a:ext cx="745800" cy="7491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sp>
        <p:nvSpPr>
          <p:cNvPr id="27" name="Google Shape;27;p4"/>
          <p:cNvSpPr/>
          <p:nvPr/>
        </p:nvSpPr>
        <p:spPr>
          <a:xfrm flipH="1">
            <a:off x="6957299" y="4394650"/>
            <a:ext cx="2643900" cy="7491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sp>
        <p:nvSpPr>
          <p:cNvPr id="28" name="Google Shape;28;p4"/>
          <p:cNvSpPr txBox="1"/>
          <p:nvPr/>
        </p:nvSpPr>
        <p:spPr>
          <a:xfrm>
            <a:off x="6957475" y="4137550"/>
            <a:ext cx="21864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0">
                <a:solidFill>
                  <a:srgbClr val="FFFFFF"/>
                </a:solidFill>
                <a:latin typeface="Calibri" panose="020F0502020204030204" pitchFamily="34" charset="0"/>
                <a:ea typeface="Dosis"/>
                <a:cs typeface="Calibri" panose="020F0502020204030204" pitchFamily="34" charset="0"/>
                <a:sym typeface="Dosis"/>
              </a:rPr>
              <a:t>”</a:t>
            </a:r>
            <a:endParaRPr sz="15000">
              <a:solidFill>
                <a:srgbClr val="FFFFFF"/>
              </a:solidFill>
              <a:latin typeface="Calibri" panose="020F0502020204030204" pitchFamily="34" charset="0"/>
              <a:ea typeface="Dosis"/>
              <a:cs typeface="Calibri" panose="020F0502020204030204" pitchFamily="34" charset="0"/>
              <a:sym typeface="Dosis"/>
            </a:endParaRPr>
          </a:p>
        </p:txBody>
      </p:sp>
      <p:sp>
        <p:nvSpPr>
          <p:cNvPr id="29" name="Google Shape;29;p4"/>
          <p:cNvSpPr/>
          <p:nvPr/>
        </p:nvSpPr>
        <p:spPr>
          <a:xfrm flipH="1">
            <a:off x="6626547" y="4394650"/>
            <a:ext cx="7458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55272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Intro Slide 3">
    <p:bg>
      <p:bgPr>
        <a:blipFill dpi="0"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0266" y="2108124"/>
            <a:ext cx="8229600" cy="857250"/>
          </a:xfrm>
        </p:spPr>
        <p:txBody>
          <a:bodyPr/>
          <a:lstStyle/>
          <a:p>
            <a:r>
              <a:rPr lang="en-US" dirty="0"/>
              <a:t>Click to edit Master title</a:t>
            </a:r>
          </a:p>
        </p:txBody>
      </p:sp>
      <p:pic>
        <p:nvPicPr>
          <p:cNvPr id="5" name="Picture 4">
            <a:extLst>
              <a:ext uri="{FF2B5EF4-FFF2-40B4-BE49-F238E27FC236}">
                <a16:creationId xmlns:a16="http://schemas.microsoft.com/office/drawing/2014/main" id="{FE6DE405-77D6-57CB-926A-AFC57EFEF4B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00421" y="99849"/>
            <a:ext cx="1219704" cy="176084"/>
          </a:xfrm>
          <a:prstGeom prst="rect">
            <a:avLst/>
          </a:prstGeom>
        </p:spPr>
      </p:pic>
    </p:spTree>
    <p:extLst>
      <p:ext uri="{BB962C8B-B14F-4D97-AF65-F5344CB8AC3E}">
        <p14:creationId xmlns:p14="http://schemas.microsoft.com/office/powerpoint/2010/main" val="3375757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41"/>
        <p:cNvGrpSpPr/>
        <p:nvPr/>
      </p:nvGrpSpPr>
      <p:grpSpPr>
        <a:xfrm>
          <a:off x="0" y="0"/>
          <a:ext cx="0" cy="0"/>
          <a:chOff x="0" y="0"/>
          <a:chExt cx="0" cy="0"/>
        </a:xfrm>
      </p:grpSpPr>
      <p:grpSp>
        <p:nvGrpSpPr>
          <p:cNvPr id="42" name="Google Shape;42;p6"/>
          <p:cNvGrpSpPr/>
          <p:nvPr/>
        </p:nvGrpSpPr>
        <p:grpSpPr>
          <a:xfrm>
            <a:off x="-903537" y="-38100"/>
            <a:ext cx="10524355" cy="5214650"/>
            <a:chOff x="-903537" y="-38100"/>
            <a:chExt cx="10524355" cy="5214650"/>
          </a:xfrm>
        </p:grpSpPr>
        <p:sp>
          <p:nvSpPr>
            <p:cNvPr id="43" name="Google Shape;43;p6"/>
            <p:cNvSpPr/>
            <p:nvPr/>
          </p:nvSpPr>
          <p:spPr>
            <a:xfrm>
              <a:off x="-55075" y="-38100"/>
              <a:ext cx="3312625" cy="5214650"/>
            </a:xfrm>
            <a:custGeom>
              <a:avLst/>
              <a:gdLst/>
              <a:ahLst/>
              <a:cxnLst/>
              <a:rect l="l" t="t" r="r" b="b"/>
              <a:pathLst>
                <a:path w="132505" h="208586" extrusionOk="0">
                  <a:moveTo>
                    <a:pt x="132505" y="207264"/>
                  </a:moveTo>
                  <a:lnTo>
                    <a:pt x="25063" y="0"/>
                  </a:lnTo>
                  <a:lnTo>
                    <a:pt x="0" y="202"/>
                  </a:lnTo>
                  <a:lnTo>
                    <a:pt x="1322" y="208586"/>
                  </a:lnTo>
                  <a:close/>
                </a:path>
              </a:pathLst>
            </a:custGeom>
            <a:solidFill>
              <a:schemeClr val="lt2"/>
            </a:solidFill>
            <a:ln>
              <a:noFill/>
            </a:ln>
          </p:spPr>
        </p:sp>
        <p:sp>
          <p:nvSpPr>
            <p:cNvPr id="44" name="Google Shape;44;p6"/>
            <p:cNvSpPr/>
            <p:nvPr/>
          </p:nvSpPr>
          <p:spPr>
            <a:xfrm flipH="1">
              <a:off x="-903537" y="-17561"/>
              <a:ext cx="17592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tx1"/>
                </a:buClr>
                <a:buNone/>
              </a:pPr>
              <a:endParaRPr>
                <a:latin typeface="Calibri" panose="020F0502020204030204" pitchFamily="34" charset="0"/>
                <a:cs typeface="Calibri" panose="020F0502020204030204" pitchFamily="34" charset="0"/>
              </a:endParaRPr>
            </a:p>
          </p:txBody>
        </p:sp>
        <p:sp>
          <p:nvSpPr>
            <p:cNvPr id="45" name="Google Shape;45;p6"/>
            <p:cNvSpPr/>
            <p:nvPr/>
          </p:nvSpPr>
          <p:spPr>
            <a:xfrm flipH="1">
              <a:off x="472134" y="-9525"/>
              <a:ext cx="518400" cy="749100"/>
            </a:xfrm>
            <a:prstGeom prst="parallelogram">
              <a:avLst>
                <a:gd name="adj" fmla="val 75009"/>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tx1"/>
                </a:buClr>
                <a:buNone/>
              </a:pPr>
              <a:endParaRPr>
                <a:latin typeface="Calibri" panose="020F0502020204030204" pitchFamily="34" charset="0"/>
                <a:cs typeface="Calibri" panose="020F0502020204030204" pitchFamily="34" charset="0"/>
              </a:endParaRPr>
            </a:p>
          </p:txBody>
        </p:sp>
        <p:sp>
          <p:nvSpPr>
            <p:cNvPr id="46" name="Google Shape;46;p6"/>
            <p:cNvSpPr/>
            <p:nvPr/>
          </p:nvSpPr>
          <p:spPr>
            <a:xfrm flipH="1">
              <a:off x="742953" y="272850"/>
              <a:ext cx="7505700" cy="749100"/>
            </a:xfrm>
            <a:prstGeom prst="parallelogram">
              <a:avLst>
                <a:gd name="adj" fmla="val 51542"/>
              </a:avLst>
            </a:pr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tx1"/>
                </a:buClr>
                <a:buNone/>
              </a:pPr>
              <a:endParaRPr>
                <a:latin typeface="Calibri" panose="020F0502020204030204" pitchFamily="34" charset="0"/>
                <a:cs typeface="Calibri" panose="020F0502020204030204" pitchFamily="34" charset="0"/>
              </a:endParaRPr>
            </a:p>
          </p:txBody>
        </p:sp>
        <p:sp>
          <p:nvSpPr>
            <p:cNvPr id="47" name="Google Shape;47;p6"/>
            <p:cNvSpPr/>
            <p:nvPr/>
          </p:nvSpPr>
          <p:spPr>
            <a:xfrm flipH="1">
              <a:off x="7861618" y="272850"/>
              <a:ext cx="1759200" cy="7491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tx1"/>
                </a:buClr>
                <a:buNone/>
              </a:pPr>
              <a:endParaRPr>
                <a:latin typeface="Calibri" panose="020F0502020204030204" pitchFamily="34" charset="0"/>
                <a:cs typeface="Calibri" panose="020F0502020204030204" pitchFamily="34" charset="0"/>
              </a:endParaRPr>
            </a:p>
          </p:txBody>
        </p:sp>
        <p:sp>
          <p:nvSpPr>
            <p:cNvPr id="48" name="Google Shape;48;p6"/>
            <p:cNvSpPr/>
            <p:nvPr/>
          </p:nvSpPr>
          <p:spPr>
            <a:xfrm flipH="1">
              <a:off x="-414938" y="4787153"/>
              <a:ext cx="9775013" cy="366697"/>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tx1"/>
                </a:buClr>
                <a:buNone/>
              </a:pPr>
              <a:endParaRPr dirty="0">
                <a:latin typeface="Roboto" panose="02000000000000000000" pitchFamily="2" charset="0"/>
                <a:ea typeface="Roboto" panose="02000000000000000000" pitchFamily="2" charset="0"/>
                <a:cs typeface="Roboto" panose="02000000000000000000" pitchFamily="2" charset="0"/>
              </a:endParaRPr>
            </a:p>
          </p:txBody>
        </p:sp>
      </p:grpSp>
      <p:sp>
        <p:nvSpPr>
          <p:cNvPr id="49" name="Google Shape;49;p6"/>
          <p:cNvSpPr txBox="1">
            <a:spLocks noGrp="1"/>
          </p:cNvSpPr>
          <p:nvPr>
            <p:ph type="title"/>
          </p:nvPr>
        </p:nvSpPr>
        <p:spPr>
          <a:xfrm>
            <a:off x="1101386" y="272850"/>
            <a:ext cx="7574400" cy="749100"/>
          </a:xfrm>
          <a:prstGeom prst="rect">
            <a:avLst/>
          </a:prstGeom>
        </p:spPr>
        <p:txBody>
          <a:bodyPr spcFirstLastPara="1" wrap="square" lIns="91425" tIns="91425" rIns="91425" bIns="91425" anchor="ctr" anchorCtr="0">
            <a:noAutofit/>
          </a:bodyPr>
          <a:lstStyle>
            <a:lvl1pPr lvl="0">
              <a:spcBef>
                <a:spcPts val="0"/>
              </a:spcBef>
              <a:spcAft>
                <a:spcPts val="0"/>
              </a:spcAft>
              <a:buClr>
                <a:schemeClr val="tx1"/>
              </a:buClr>
              <a:buSzPts val="2400"/>
              <a:buNone/>
              <a:defRPr sz="3600" b="0">
                <a:latin typeface="Roboto" panose="02000000000000000000" pitchFamily="2" charset="0"/>
                <a:ea typeface="Roboto" panose="02000000000000000000" pitchFamily="2" charset="0"/>
                <a:cs typeface="Roboto" panose="02000000000000000000" pitchFamily="2" charset="0"/>
              </a:defRPr>
            </a:lvl1pPr>
            <a:lvl2pPr lvl="1">
              <a:spcBef>
                <a:spcPts val="0"/>
              </a:spcBef>
              <a:spcAft>
                <a:spcPts val="0"/>
              </a:spcAft>
              <a:buSzPts val="2400"/>
              <a:buNone/>
              <a:defRPr sz="2400" b="0"/>
            </a:lvl2pPr>
            <a:lvl3pPr lvl="2">
              <a:spcBef>
                <a:spcPts val="0"/>
              </a:spcBef>
              <a:spcAft>
                <a:spcPts val="0"/>
              </a:spcAft>
              <a:buSzPts val="2400"/>
              <a:buNone/>
              <a:defRPr sz="2400" b="0"/>
            </a:lvl3pPr>
            <a:lvl4pPr lvl="3">
              <a:spcBef>
                <a:spcPts val="0"/>
              </a:spcBef>
              <a:spcAft>
                <a:spcPts val="0"/>
              </a:spcAft>
              <a:buSzPts val="2400"/>
              <a:buNone/>
              <a:defRPr sz="2400" b="0"/>
            </a:lvl4pPr>
            <a:lvl5pPr lvl="4">
              <a:spcBef>
                <a:spcPts val="0"/>
              </a:spcBef>
              <a:spcAft>
                <a:spcPts val="0"/>
              </a:spcAft>
              <a:buSzPts val="2400"/>
              <a:buNone/>
              <a:defRPr sz="2400" b="0"/>
            </a:lvl5pPr>
            <a:lvl6pPr lvl="5">
              <a:spcBef>
                <a:spcPts val="0"/>
              </a:spcBef>
              <a:spcAft>
                <a:spcPts val="0"/>
              </a:spcAft>
              <a:buSzPts val="2400"/>
              <a:buNone/>
              <a:defRPr sz="2400" b="0"/>
            </a:lvl6pPr>
            <a:lvl7pPr lvl="6">
              <a:spcBef>
                <a:spcPts val="0"/>
              </a:spcBef>
              <a:spcAft>
                <a:spcPts val="0"/>
              </a:spcAft>
              <a:buSzPts val="2400"/>
              <a:buNone/>
              <a:defRPr sz="2400" b="0"/>
            </a:lvl7pPr>
            <a:lvl8pPr lvl="7">
              <a:spcBef>
                <a:spcPts val="0"/>
              </a:spcBef>
              <a:spcAft>
                <a:spcPts val="0"/>
              </a:spcAft>
              <a:buSzPts val="2400"/>
              <a:buNone/>
              <a:defRPr sz="2400" b="0"/>
            </a:lvl8pPr>
            <a:lvl9pPr lvl="8">
              <a:spcBef>
                <a:spcPts val="0"/>
              </a:spcBef>
              <a:spcAft>
                <a:spcPts val="0"/>
              </a:spcAft>
              <a:buSzPts val="2400"/>
              <a:buNone/>
              <a:defRPr sz="2400" b="0"/>
            </a:lvl9pPr>
          </a:lstStyle>
          <a:p>
            <a:r>
              <a:rPr lang="en-US" dirty="0"/>
              <a:t>Click to edit Master title style</a:t>
            </a:r>
            <a:endParaRPr dirty="0"/>
          </a:p>
        </p:txBody>
      </p:sp>
      <p:sp>
        <p:nvSpPr>
          <p:cNvPr id="50" name="Google Shape;50;p6"/>
          <p:cNvSpPr txBox="1">
            <a:spLocks noGrp="1"/>
          </p:cNvSpPr>
          <p:nvPr>
            <p:ph type="body" idx="1"/>
          </p:nvPr>
        </p:nvSpPr>
        <p:spPr>
          <a:xfrm>
            <a:off x="1101375" y="1311550"/>
            <a:ext cx="3681900" cy="3537900"/>
          </a:xfrm>
          <a:prstGeom prst="rect">
            <a:avLst/>
          </a:prstGeom>
        </p:spPr>
        <p:txBody>
          <a:bodyPr spcFirstLastPara="1" wrap="square" lIns="91425" tIns="91425" rIns="91425" bIns="91425" anchor="t" anchorCtr="0">
            <a:noAutofit/>
          </a:bodyPr>
          <a:lstStyle>
            <a:lvl1pPr marL="457200" lvl="0" indent="-393700">
              <a:spcBef>
                <a:spcPts val="600"/>
              </a:spcBef>
              <a:spcAft>
                <a:spcPts val="0"/>
              </a:spcAft>
              <a:buClr>
                <a:schemeClr val="tx1"/>
              </a:buClr>
              <a:buSzPts val="2600"/>
              <a:buFont typeface="Arial" panose="020B0604020202020204" pitchFamily="34" charset="0"/>
              <a:buChar char="•"/>
              <a:defRPr sz="2000">
                <a:latin typeface="Roboto" panose="02000000000000000000" pitchFamily="2" charset="0"/>
                <a:ea typeface="Roboto" panose="02000000000000000000" pitchFamily="2" charset="0"/>
                <a:cs typeface="Roboto" panose="02000000000000000000" pitchFamily="2" charset="0"/>
              </a:defRPr>
            </a:lvl1pPr>
            <a:lvl2pPr marL="914400" lvl="1" indent="-393700">
              <a:spcBef>
                <a:spcPts val="0"/>
              </a:spcBef>
              <a:spcAft>
                <a:spcPts val="0"/>
              </a:spcAft>
              <a:buSzPts val="2600"/>
              <a:buChar char="▹"/>
              <a:defRPr sz="2600"/>
            </a:lvl2pPr>
            <a:lvl3pPr marL="1371600" lvl="2" indent="-393700">
              <a:spcBef>
                <a:spcPts val="0"/>
              </a:spcBef>
              <a:spcAft>
                <a:spcPts val="0"/>
              </a:spcAft>
              <a:buSzPts val="2600"/>
              <a:buChar char="▹"/>
              <a:defRPr sz="2600"/>
            </a:lvl3pPr>
            <a:lvl4pPr marL="1828800" lvl="3" indent="-393700">
              <a:spcBef>
                <a:spcPts val="0"/>
              </a:spcBef>
              <a:spcAft>
                <a:spcPts val="0"/>
              </a:spcAft>
              <a:buSzPts val="2600"/>
              <a:buChar char="▹"/>
              <a:defRPr sz="2600"/>
            </a:lvl4pPr>
            <a:lvl5pPr marL="2286000" lvl="4" indent="-393700">
              <a:spcBef>
                <a:spcPts val="0"/>
              </a:spcBef>
              <a:spcAft>
                <a:spcPts val="0"/>
              </a:spcAft>
              <a:buSzPts val="2600"/>
              <a:buChar char="▹"/>
              <a:defRPr sz="2600"/>
            </a:lvl5pPr>
            <a:lvl6pPr marL="2743200" lvl="5" indent="-393700">
              <a:spcBef>
                <a:spcPts val="0"/>
              </a:spcBef>
              <a:spcAft>
                <a:spcPts val="0"/>
              </a:spcAft>
              <a:buSzPts val="2600"/>
              <a:buChar char="▹"/>
              <a:defRPr sz="2600"/>
            </a:lvl6pPr>
            <a:lvl7pPr marL="3200400" lvl="6" indent="-393700">
              <a:spcBef>
                <a:spcPts val="0"/>
              </a:spcBef>
              <a:spcAft>
                <a:spcPts val="0"/>
              </a:spcAft>
              <a:buSzPts val="2600"/>
              <a:buChar char="▹"/>
              <a:defRPr sz="2600"/>
            </a:lvl7pPr>
            <a:lvl8pPr marL="3657600" lvl="7" indent="-393700">
              <a:spcBef>
                <a:spcPts val="0"/>
              </a:spcBef>
              <a:spcAft>
                <a:spcPts val="0"/>
              </a:spcAft>
              <a:buSzPts val="2600"/>
              <a:buChar char="▹"/>
              <a:defRPr sz="2600"/>
            </a:lvl8pPr>
            <a:lvl9pPr marL="4114800" lvl="8" indent="-393700">
              <a:spcBef>
                <a:spcPts val="0"/>
              </a:spcBef>
              <a:spcAft>
                <a:spcPts val="0"/>
              </a:spcAft>
              <a:buSzPts val="2600"/>
              <a:buChar char="▹"/>
              <a:defRPr sz="2600"/>
            </a:lvl9pPr>
          </a:lstStyle>
          <a:p>
            <a:pPr lvl="0"/>
            <a:r>
              <a:rPr lang="en-US" dirty="0"/>
              <a:t>Click to edit Master text styles</a:t>
            </a:r>
          </a:p>
        </p:txBody>
      </p:sp>
      <p:sp>
        <p:nvSpPr>
          <p:cNvPr id="51" name="Google Shape;51;p6"/>
          <p:cNvSpPr txBox="1">
            <a:spLocks noGrp="1"/>
          </p:cNvSpPr>
          <p:nvPr>
            <p:ph type="body" idx="2"/>
          </p:nvPr>
        </p:nvSpPr>
        <p:spPr>
          <a:xfrm>
            <a:off x="5004949" y="1311550"/>
            <a:ext cx="3681900" cy="3537900"/>
          </a:xfrm>
          <a:prstGeom prst="rect">
            <a:avLst/>
          </a:prstGeom>
        </p:spPr>
        <p:txBody>
          <a:bodyPr spcFirstLastPara="1" wrap="square" lIns="91425" tIns="91425" rIns="91425" bIns="91425" anchor="t" anchorCtr="0">
            <a:noAutofit/>
          </a:bodyPr>
          <a:lstStyle>
            <a:lvl1pPr marL="457200" lvl="0" indent="-393700">
              <a:spcBef>
                <a:spcPts val="600"/>
              </a:spcBef>
              <a:spcAft>
                <a:spcPts val="0"/>
              </a:spcAft>
              <a:buClr>
                <a:schemeClr val="tx1"/>
              </a:buClr>
              <a:buSzPts val="2600"/>
              <a:buFont typeface="Arial" panose="020B0604020202020204" pitchFamily="34" charset="0"/>
              <a:buChar char="•"/>
              <a:defRPr sz="2000">
                <a:latin typeface="Roboto" panose="02000000000000000000" pitchFamily="2" charset="0"/>
                <a:ea typeface="Roboto" panose="02000000000000000000" pitchFamily="2" charset="0"/>
                <a:cs typeface="Roboto" panose="02000000000000000000" pitchFamily="2" charset="0"/>
              </a:defRPr>
            </a:lvl1pPr>
            <a:lvl2pPr marL="914400" lvl="1" indent="-393700">
              <a:spcBef>
                <a:spcPts val="0"/>
              </a:spcBef>
              <a:spcAft>
                <a:spcPts val="0"/>
              </a:spcAft>
              <a:buSzPts val="2600"/>
              <a:buChar char="▹"/>
              <a:defRPr sz="2600"/>
            </a:lvl2pPr>
            <a:lvl3pPr marL="1371600" lvl="2" indent="-393700">
              <a:spcBef>
                <a:spcPts val="0"/>
              </a:spcBef>
              <a:spcAft>
                <a:spcPts val="0"/>
              </a:spcAft>
              <a:buSzPts val="2600"/>
              <a:buChar char="▹"/>
              <a:defRPr sz="2600"/>
            </a:lvl3pPr>
            <a:lvl4pPr marL="1828800" lvl="3" indent="-393700">
              <a:spcBef>
                <a:spcPts val="0"/>
              </a:spcBef>
              <a:spcAft>
                <a:spcPts val="0"/>
              </a:spcAft>
              <a:buSzPts val="2600"/>
              <a:buChar char="▹"/>
              <a:defRPr sz="2600"/>
            </a:lvl4pPr>
            <a:lvl5pPr marL="2286000" lvl="4" indent="-393700">
              <a:spcBef>
                <a:spcPts val="0"/>
              </a:spcBef>
              <a:spcAft>
                <a:spcPts val="0"/>
              </a:spcAft>
              <a:buSzPts val="2600"/>
              <a:buChar char="▹"/>
              <a:defRPr sz="2600"/>
            </a:lvl5pPr>
            <a:lvl6pPr marL="2743200" lvl="5" indent="-393700">
              <a:spcBef>
                <a:spcPts val="0"/>
              </a:spcBef>
              <a:spcAft>
                <a:spcPts val="0"/>
              </a:spcAft>
              <a:buSzPts val="2600"/>
              <a:buChar char="▹"/>
              <a:defRPr sz="2600"/>
            </a:lvl6pPr>
            <a:lvl7pPr marL="3200400" lvl="6" indent="-393700">
              <a:spcBef>
                <a:spcPts val="0"/>
              </a:spcBef>
              <a:spcAft>
                <a:spcPts val="0"/>
              </a:spcAft>
              <a:buSzPts val="2600"/>
              <a:buChar char="▹"/>
              <a:defRPr sz="2600"/>
            </a:lvl7pPr>
            <a:lvl8pPr marL="3657600" lvl="7" indent="-393700">
              <a:spcBef>
                <a:spcPts val="0"/>
              </a:spcBef>
              <a:spcAft>
                <a:spcPts val="0"/>
              </a:spcAft>
              <a:buSzPts val="2600"/>
              <a:buChar char="▹"/>
              <a:defRPr sz="2600"/>
            </a:lvl8pPr>
            <a:lvl9pPr marL="4114800" lvl="8" indent="-393700">
              <a:spcBef>
                <a:spcPts val="0"/>
              </a:spcBef>
              <a:spcAft>
                <a:spcPts val="0"/>
              </a:spcAft>
              <a:buSzPts val="2600"/>
              <a:buChar char="▹"/>
              <a:defRPr sz="2600"/>
            </a:lvl9pPr>
          </a:lstStyle>
          <a:p>
            <a:pPr lvl="0"/>
            <a:r>
              <a:rPr lang="en-US" dirty="0"/>
              <a:t>Click to edit Master text styles</a:t>
            </a:r>
          </a:p>
        </p:txBody>
      </p:sp>
      <p:sp>
        <p:nvSpPr>
          <p:cNvPr id="52" name="Google Shape;52;p6"/>
          <p:cNvSpPr txBox="1">
            <a:spLocks noGrp="1"/>
          </p:cNvSpPr>
          <p:nvPr>
            <p:ph type="sldNum" idx="12"/>
          </p:nvPr>
        </p:nvSpPr>
        <p:spPr>
          <a:xfrm>
            <a:off x="8537140" y="4399666"/>
            <a:ext cx="594900" cy="731700"/>
          </a:xfrm>
          <a:prstGeom prst="rect">
            <a:avLst/>
          </a:prstGeom>
        </p:spPr>
        <p:txBody>
          <a:bodyPr spcFirstLastPara="1" wrap="square" lIns="91425" tIns="91425" rIns="91425" bIns="91425" anchor="b" anchorCtr="0">
            <a:noAutofit/>
          </a:bodyPr>
          <a:lstStyle>
            <a:lvl1pPr lvl="0">
              <a:buClr>
                <a:schemeClr val="tx1"/>
              </a:buClr>
              <a:buNone/>
              <a:defRPr sz="1050" b="0">
                <a:latin typeface="Roboto" panose="02000000000000000000" pitchFamily="2" charset="0"/>
                <a:ea typeface="Roboto" panose="02000000000000000000" pitchFamily="2" charset="0"/>
                <a:cs typeface="Roboto" panose="02000000000000000000" pitchFamily="2" charset="0"/>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422005924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53"/>
        <p:cNvGrpSpPr/>
        <p:nvPr/>
      </p:nvGrpSpPr>
      <p:grpSpPr>
        <a:xfrm>
          <a:off x="0" y="0"/>
          <a:ext cx="0" cy="0"/>
          <a:chOff x="0" y="0"/>
          <a:chExt cx="0" cy="0"/>
        </a:xfrm>
      </p:grpSpPr>
      <p:grpSp>
        <p:nvGrpSpPr>
          <p:cNvPr id="54" name="Google Shape;54;p7"/>
          <p:cNvGrpSpPr/>
          <p:nvPr/>
        </p:nvGrpSpPr>
        <p:grpSpPr>
          <a:xfrm>
            <a:off x="-903537" y="-38100"/>
            <a:ext cx="10524355" cy="5214650"/>
            <a:chOff x="-903537" y="-38100"/>
            <a:chExt cx="10524355" cy="5214650"/>
          </a:xfrm>
        </p:grpSpPr>
        <p:sp>
          <p:nvSpPr>
            <p:cNvPr id="55" name="Google Shape;55;p7"/>
            <p:cNvSpPr/>
            <p:nvPr/>
          </p:nvSpPr>
          <p:spPr>
            <a:xfrm>
              <a:off x="-55075" y="-38100"/>
              <a:ext cx="3312625" cy="5214650"/>
            </a:xfrm>
            <a:custGeom>
              <a:avLst/>
              <a:gdLst/>
              <a:ahLst/>
              <a:cxnLst/>
              <a:rect l="l" t="t" r="r" b="b"/>
              <a:pathLst>
                <a:path w="132505" h="208586" extrusionOk="0">
                  <a:moveTo>
                    <a:pt x="132505" y="207264"/>
                  </a:moveTo>
                  <a:lnTo>
                    <a:pt x="25063" y="0"/>
                  </a:lnTo>
                  <a:lnTo>
                    <a:pt x="0" y="202"/>
                  </a:lnTo>
                  <a:lnTo>
                    <a:pt x="1322" y="208586"/>
                  </a:lnTo>
                  <a:close/>
                </a:path>
              </a:pathLst>
            </a:custGeom>
            <a:solidFill>
              <a:schemeClr val="lt2"/>
            </a:solidFill>
            <a:ln>
              <a:noFill/>
            </a:ln>
          </p:spPr>
        </p:sp>
        <p:sp>
          <p:nvSpPr>
            <p:cNvPr id="56" name="Google Shape;56;p7"/>
            <p:cNvSpPr/>
            <p:nvPr/>
          </p:nvSpPr>
          <p:spPr>
            <a:xfrm flipH="1">
              <a:off x="-903537" y="-17561"/>
              <a:ext cx="17592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7"/>
            <p:cNvSpPr/>
            <p:nvPr/>
          </p:nvSpPr>
          <p:spPr>
            <a:xfrm flipH="1">
              <a:off x="472134" y="-9525"/>
              <a:ext cx="518400" cy="749100"/>
            </a:xfrm>
            <a:prstGeom prst="parallelogram">
              <a:avLst>
                <a:gd name="adj" fmla="val 75009"/>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7"/>
            <p:cNvSpPr/>
            <p:nvPr/>
          </p:nvSpPr>
          <p:spPr>
            <a:xfrm flipH="1">
              <a:off x="742953" y="272850"/>
              <a:ext cx="75057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7"/>
            <p:cNvSpPr/>
            <p:nvPr/>
          </p:nvSpPr>
          <p:spPr>
            <a:xfrm flipH="1">
              <a:off x="7861618" y="272850"/>
              <a:ext cx="1759200" cy="7491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7"/>
            <p:cNvSpPr/>
            <p:nvPr/>
          </p:nvSpPr>
          <p:spPr>
            <a:xfrm flipH="1">
              <a:off x="990375" y="4925850"/>
              <a:ext cx="8369700" cy="2280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 name="Google Shape;61;p7"/>
          <p:cNvSpPr txBox="1">
            <a:spLocks noGrp="1"/>
          </p:cNvSpPr>
          <p:nvPr>
            <p:ph type="title"/>
          </p:nvPr>
        </p:nvSpPr>
        <p:spPr>
          <a:xfrm>
            <a:off x="1104900" y="276075"/>
            <a:ext cx="6724500" cy="7491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
        <p:nvSpPr>
          <p:cNvPr id="62" name="Google Shape;62;p7"/>
          <p:cNvSpPr txBox="1">
            <a:spLocks noGrp="1"/>
          </p:cNvSpPr>
          <p:nvPr>
            <p:ph type="body" idx="1"/>
          </p:nvPr>
        </p:nvSpPr>
        <p:spPr>
          <a:xfrm>
            <a:off x="1104900" y="1224350"/>
            <a:ext cx="2423100" cy="3549000"/>
          </a:xfrm>
          <a:prstGeom prst="rect">
            <a:avLst/>
          </a:prstGeom>
        </p:spPr>
        <p:txBody>
          <a:bodyPr spcFirstLastPara="1" wrap="square" lIns="91425" tIns="91425" rIns="91425" bIns="91425"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pPr lvl="0"/>
            <a:r>
              <a:rPr lang="en-US"/>
              <a:t>Click to edit Master text styles</a:t>
            </a:r>
          </a:p>
        </p:txBody>
      </p:sp>
      <p:sp>
        <p:nvSpPr>
          <p:cNvPr id="63" name="Google Shape;63;p7"/>
          <p:cNvSpPr txBox="1">
            <a:spLocks noGrp="1"/>
          </p:cNvSpPr>
          <p:nvPr>
            <p:ph type="body" idx="2"/>
          </p:nvPr>
        </p:nvSpPr>
        <p:spPr>
          <a:xfrm>
            <a:off x="3652189" y="1224350"/>
            <a:ext cx="2423100" cy="3549000"/>
          </a:xfrm>
          <a:prstGeom prst="rect">
            <a:avLst/>
          </a:prstGeom>
        </p:spPr>
        <p:txBody>
          <a:bodyPr spcFirstLastPara="1" wrap="square" lIns="91425" tIns="91425" rIns="91425" bIns="91425"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pPr lvl="0"/>
            <a:r>
              <a:rPr lang="en-US"/>
              <a:t>Click to edit Master text styles</a:t>
            </a:r>
          </a:p>
        </p:txBody>
      </p:sp>
      <p:sp>
        <p:nvSpPr>
          <p:cNvPr id="64" name="Google Shape;64;p7"/>
          <p:cNvSpPr txBox="1">
            <a:spLocks noGrp="1"/>
          </p:cNvSpPr>
          <p:nvPr>
            <p:ph type="body" idx="3"/>
          </p:nvPr>
        </p:nvSpPr>
        <p:spPr>
          <a:xfrm>
            <a:off x="6199478" y="1224350"/>
            <a:ext cx="2423100" cy="3549000"/>
          </a:xfrm>
          <a:prstGeom prst="rect">
            <a:avLst/>
          </a:prstGeom>
        </p:spPr>
        <p:txBody>
          <a:bodyPr spcFirstLastPara="1" wrap="square" lIns="91425" tIns="91425" rIns="91425" bIns="91425"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pPr lvl="0"/>
            <a:r>
              <a:rPr lang="en-US"/>
              <a:t>Click to edit Master text styles</a:t>
            </a:r>
          </a:p>
        </p:txBody>
      </p:sp>
      <p:sp>
        <p:nvSpPr>
          <p:cNvPr id="2" name="Google Shape;48;p6">
            <a:extLst>
              <a:ext uri="{FF2B5EF4-FFF2-40B4-BE49-F238E27FC236}">
                <a16:creationId xmlns:a16="http://schemas.microsoft.com/office/drawing/2014/main" id="{4E70667C-B33C-FC9D-5339-736D035EBD7B}"/>
              </a:ext>
            </a:extLst>
          </p:cNvPr>
          <p:cNvSpPr/>
          <p:nvPr userDrawn="1"/>
        </p:nvSpPr>
        <p:spPr>
          <a:xfrm flipH="1">
            <a:off x="-414938" y="4787153"/>
            <a:ext cx="9775013" cy="366697"/>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tx1"/>
              </a:buClr>
              <a:buNone/>
            </a:pPr>
            <a:endParaRPr>
              <a:latin typeface="Calibri" panose="020F0502020204030204" pitchFamily="34" charset="0"/>
              <a:cs typeface="Calibri" panose="020F0502020204030204" pitchFamily="34" charset="0"/>
            </a:endParaRPr>
          </a:p>
        </p:txBody>
      </p:sp>
      <p:sp>
        <p:nvSpPr>
          <p:cNvPr id="3" name="Google Shape;52;p6">
            <a:extLst>
              <a:ext uri="{FF2B5EF4-FFF2-40B4-BE49-F238E27FC236}">
                <a16:creationId xmlns:a16="http://schemas.microsoft.com/office/drawing/2014/main" id="{25943F0F-89B6-F858-329E-24E1B42A9EBB}"/>
              </a:ext>
            </a:extLst>
          </p:cNvPr>
          <p:cNvSpPr txBox="1">
            <a:spLocks/>
          </p:cNvSpPr>
          <p:nvPr userDrawn="1"/>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latin typeface="Roboto" panose="02000000000000000000" pitchFamily="2" charset="0"/>
                <a:ea typeface="Roboto" panose="02000000000000000000" pitchFamily="2" charset="0"/>
                <a:cs typeface="Roboto" panose="02000000000000000000" pitchFamily="2" charset="0"/>
              </a:rPr>
              <a:pPr/>
              <a:t>‹#›</a:t>
            </a:fld>
            <a:endParaRPr lang="en" b="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3667381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6"/>
        <p:cNvGrpSpPr/>
        <p:nvPr/>
      </p:nvGrpSpPr>
      <p:grpSpPr>
        <a:xfrm>
          <a:off x="0" y="0"/>
          <a:ext cx="0" cy="0"/>
          <a:chOff x="0" y="0"/>
          <a:chExt cx="0" cy="0"/>
        </a:xfrm>
      </p:grpSpPr>
      <p:grpSp>
        <p:nvGrpSpPr>
          <p:cNvPr id="67" name="Google Shape;67;p8"/>
          <p:cNvGrpSpPr/>
          <p:nvPr/>
        </p:nvGrpSpPr>
        <p:grpSpPr>
          <a:xfrm>
            <a:off x="-903537" y="-38100"/>
            <a:ext cx="10524355" cy="5214650"/>
            <a:chOff x="-903537" y="-38100"/>
            <a:chExt cx="10524355" cy="5214650"/>
          </a:xfrm>
        </p:grpSpPr>
        <p:sp>
          <p:nvSpPr>
            <p:cNvPr id="68" name="Google Shape;68;p8"/>
            <p:cNvSpPr/>
            <p:nvPr/>
          </p:nvSpPr>
          <p:spPr>
            <a:xfrm>
              <a:off x="-55075" y="-38100"/>
              <a:ext cx="3312625" cy="5214650"/>
            </a:xfrm>
            <a:custGeom>
              <a:avLst/>
              <a:gdLst/>
              <a:ahLst/>
              <a:cxnLst/>
              <a:rect l="l" t="t" r="r" b="b"/>
              <a:pathLst>
                <a:path w="132505" h="208586" extrusionOk="0">
                  <a:moveTo>
                    <a:pt x="132505" y="207264"/>
                  </a:moveTo>
                  <a:lnTo>
                    <a:pt x="25063" y="0"/>
                  </a:lnTo>
                  <a:lnTo>
                    <a:pt x="0" y="202"/>
                  </a:lnTo>
                  <a:lnTo>
                    <a:pt x="1322" y="208586"/>
                  </a:lnTo>
                  <a:close/>
                </a:path>
              </a:pathLst>
            </a:custGeom>
            <a:solidFill>
              <a:schemeClr val="lt2"/>
            </a:solidFill>
            <a:ln>
              <a:noFill/>
            </a:ln>
          </p:spPr>
        </p:sp>
        <p:sp>
          <p:nvSpPr>
            <p:cNvPr id="69" name="Google Shape;69;p8"/>
            <p:cNvSpPr/>
            <p:nvPr/>
          </p:nvSpPr>
          <p:spPr>
            <a:xfrm flipH="1">
              <a:off x="-903537" y="-17561"/>
              <a:ext cx="17592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8"/>
            <p:cNvSpPr/>
            <p:nvPr/>
          </p:nvSpPr>
          <p:spPr>
            <a:xfrm flipH="1">
              <a:off x="472134" y="-9525"/>
              <a:ext cx="518400" cy="749100"/>
            </a:xfrm>
            <a:prstGeom prst="parallelogram">
              <a:avLst>
                <a:gd name="adj" fmla="val 75009"/>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8"/>
            <p:cNvSpPr/>
            <p:nvPr/>
          </p:nvSpPr>
          <p:spPr>
            <a:xfrm flipH="1">
              <a:off x="742953" y="272850"/>
              <a:ext cx="75057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8"/>
            <p:cNvSpPr/>
            <p:nvPr/>
          </p:nvSpPr>
          <p:spPr>
            <a:xfrm flipH="1">
              <a:off x="7861618" y="272850"/>
              <a:ext cx="1759200" cy="7491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8"/>
            <p:cNvSpPr/>
            <p:nvPr/>
          </p:nvSpPr>
          <p:spPr>
            <a:xfrm flipH="1">
              <a:off x="990375" y="4925850"/>
              <a:ext cx="8369700" cy="2280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 name="Google Shape;74;p8"/>
          <p:cNvSpPr txBox="1">
            <a:spLocks noGrp="1"/>
          </p:cNvSpPr>
          <p:nvPr>
            <p:ph type="title"/>
          </p:nvPr>
        </p:nvSpPr>
        <p:spPr>
          <a:xfrm>
            <a:off x="1104900" y="276075"/>
            <a:ext cx="6724500" cy="7491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r>
              <a:rPr lang="en-US"/>
              <a:t>Click to edit Master title style</a:t>
            </a:r>
            <a:endParaRPr/>
          </a:p>
        </p:txBody>
      </p:sp>
      <p:sp>
        <p:nvSpPr>
          <p:cNvPr id="2" name="Google Shape;48;p6">
            <a:extLst>
              <a:ext uri="{FF2B5EF4-FFF2-40B4-BE49-F238E27FC236}">
                <a16:creationId xmlns:a16="http://schemas.microsoft.com/office/drawing/2014/main" id="{9F361459-36A0-122F-364B-C081C9D680D6}"/>
              </a:ext>
            </a:extLst>
          </p:cNvPr>
          <p:cNvSpPr/>
          <p:nvPr userDrawn="1"/>
        </p:nvSpPr>
        <p:spPr>
          <a:xfrm flipH="1">
            <a:off x="-414938" y="4787153"/>
            <a:ext cx="9775013" cy="366697"/>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tx1"/>
              </a:buClr>
              <a:buNone/>
            </a:pPr>
            <a:endParaRPr>
              <a:latin typeface="Calibri" panose="020F0502020204030204" pitchFamily="34" charset="0"/>
              <a:cs typeface="Calibri" panose="020F0502020204030204" pitchFamily="34" charset="0"/>
            </a:endParaRPr>
          </a:p>
        </p:txBody>
      </p:sp>
      <p:sp>
        <p:nvSpPr>
          <p:cNvPr id="3" name="Google Shape;52;p6">
            <a:extLst>
              <a:ext uri="{FF2B5EF4-FFF2-40B4-BE49-F238E27FC236}">
                <a16:creationId xmlns:a16="http://schemas.microsoft.com/office/drawing/2014/main" id="{C4F5B0A1-91D5-C372-C025-94DE7DE1CDC0}"/>
              </a:ext>
            </a:extLst>
          </p:cNvPr>
          <p:cNvSpPr txBox="1">
            <a:spLocks/>
          </p:cNvSpPr>
          <p:nvPr userDrawn="1"/>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latin typeface="Roboto" panose="02000000000000000000" pitchFamily="2" charset="0"/>
                <a:ea typeface="Roboto" panose="02000000000000000000" pitchFamily="2" charset="0"/>
                <a:cs typeface="Roboto" panose="02000000000000000000" pitchFamily="2" charset="0"/>
              </a:rPr>
              <a:pPr/>
              <a:t>‹#›</a:t>
            </a:fld>
            <a:endParaRPr lang="en" sz="1050" b="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70947740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Image background">
  <p:cSld name="Image background">
    <p:spTree>
      <p:nvGrpSpPr>
        <p:cNvPr id="1" name="Shape 76"/>
        <p:cNvGrpSpPr/>
        <p:nvPr/>
      </p:nvGrpSpPr>
      <p:grpSpPr>
        <a:xfrm>
          <a:off x="0" y="0"/>
          <a:ext cx="0" cy="0"/>
          <a:chOff x="0" y="0"/>
          <a:chExt cx="0" cy="0"/>
        </a:xfrm>
      </p:grpSpPr>
      <p:sp>
        <p:nvSpPr>
          <p:cNvPr id="77" name="Google Shape;77;p9"/>
          <p:cNvSpPr/>
          <p:nvPr/>
        </p:nvSpPr>
        <p:spPr>
          <a:xfrm>
            <a:off x="-55075" y="-38100"/>
            <a:ext cx="3312625" cy="5214650"/>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FFFFF">
              <a:alpha val="17690"/>
            </a:srgbClr>
          </a:solidFill>
          <a:ln>
            <a:noFill/>
          </a:ln>
        </p:spPr>
      </p:sp>
      <p:sp>
        <p:nvSpPr>
          <p:cNvPr id="78" name="Google Shape;78;p9"/>
          <p:cNvSpPr/>
          <p:nvPr/>
        </p:nvSpPr>
        <p:spPr>
          <a:xfrm flipH="1">
            <a:off x="-903537" y="-17561"/>
            <a:ext cx="17592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9"/>
          <p:cNvSpPr/>
          <p:nvPr/>
        </p:nvSpPr>
        <p:spPr>
          <a:xfrm flipH="1">
            <a:off x="472134" y="-9525"/>
            <a:ext cx="518400" cy="749100"/>
          </a:xfrm>
          <a:prstGeom prst="parallelogram">
            <a:avLst>
              <a:gd name="adj" fmla="val 75009"/>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9"/>
          <p:cNvSpPr/>
          <p:nvPr/>
        </p:nvSpPr>
        <p:spPr>
          <a:xfrm flipH="1">
            <a:off x="742953" y="272850"/>
            <a:ext cx="7505700" cy="749100"/>
          </a:xfrm>
          <a:prstGeom prst="parallelogram">
            <a:avLst>
              <a:gd name="adj" fmla="val 51542"/>
            </a:avLst>
          </a:prstGeom>
          <a:solidFill>
            <a:srgbClr val="222222">
              <a:alpha val="646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9"/>
          <p:cNvSpPr/>
          <p:nvPr/>
        </p:nvSpPr>
        <p:spPr>
          <a:xfrm flipH="1">
            <a:off x="7861618" y="272850"/>
            <a:ext cx="1759200" cy="7491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9"/>
          <p:cNvSpPr/>
          <p:nvPr/>
        </p:nvSpPr>
        <p:spPr>
          <a:xfrm flipH="1">
            <a:off x="990375" y="4925850"/>
            <a:ext cx="8369700" cy="2280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9"/>
          <p:cNvSpPr txBox="1">
            <a:spLocks noGrp="1"/>
          </p:cNvSpPr>
          <p:nvPr>
            <p:ph type="title"/>
          </p:nvPr>
        </p:nvSpPr>
        <p:spPr>
          <a:xfrm>
            <a:off x="1104900" y="276075"/>
            <a:ext cx="6724500" cy="7491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600">
                <a:latin typeface="Roboto" panose="02000000000000000000" pitchFamily="2" charset="0"/>
                <a:ea typeface="Roboto" panose="02000000000000000000" pitchFamily="2" charset="0"/>
                <a:cs typeface="Roboto" panose="02000000000000000000" pitchFamily="2" charset="0"/>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dirty="0"/>
              <a:t>Click to edit Master title style</a:t>
            </a:r>
            <a:endParaRPr dirty="0"/>
          </a:p>
        </p:txBody>
      </p:sp>
      <p:sp>
        <p:nvSpPr>
          <p:cNvPr id="2" name="Google Shape;48;p6">
            <a:extLst>
              <a:ext uri="{FF2B5EF4-FFF2-40B4-BE49-F238E27FC236}">
                <a16:creationId xmlns:a16="http://schemas.microsoft.com/office/drawing/2014/main" id="{B2BAF704-C06D-9F1A-7B32-1BC01289BED1}"/>
              </a:ext>
            </a:extLst>
          </p:cNvPr>
          <p:cNvSpPr/>
          <p:nvPr userDrawn="1"/>
        </p:nvSpPr>
        <p:spPr>
          <a:xfrm flipH="1">
            <a:off x="-414938" y="4787153"/>
            <a:ext cx="9775013" cy="366697"/>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tx1"/>
              </a:buClr>
              <a:buNone/>
            </a:pPr>
            <a:endParaRPr>
              <a:latin typeface="Calibri" panose="020F0502020204030204" pitchFamily="34" charset="0"/>
              <a:cs typeface="Calibri" panose="020F0502020204030204" pitchFamily="34" charset="0"/>
            </a:endParaRPr>
          </a:p>
        </p:txBody>
      </p:sp>
      <p:sp>
        <p:nvSpPr>
          <p:cNvPr id="3" name="Google Shape;52;p6">
            <a:extLst>
              <a:ext uri="{FF2B5EF4-FFF2-40B4-BE49-F238E27FC236}">
                <a16:creationId xmlns:a16="http://schemas.microsoft.com/office/drawing/2014/main" id="{D2D13301-8E46-1136-9ADC-7A8E861357BD}"/>
              </a:ext>
            </a:extLst>
          </p:cNvPr>
          <p:cNvSpPr txBox="1">
            <a:spLocks/>
          </p:cNvSpPr>
          <p:nvPr userDrawn="1"/>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latin typeface="Roboto" panose="02000000000000000000" pitchFamily="2" charset="0"/>
                <a:ea typeface="Roboto" panose="02000000000000000000" pitchFamily="2" charset="0"/>
                <a:cs typeface="Roboto" panose="02000000000000000000" pitchFamily="2" charset="0"/>
              </a:rPr>
              <a:pPr/>
              <a:t>‹#›</a:t>
            </a:fld>
            <a:endParaRPr lang="en" b="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04309073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5"/>
        <p:cNvGrpSpPr/>
        <p:nvPr/>
      </p:nvGrpSpPr>
      <p:grpSpPr>
        <a:xfrm>
          <a:off x="0" y="0"/>
          <a:ext cx="0" cy="0"/>
          <a:chOff x="0" y="0"/>
          <a:chExt cx="0" cy="0"/>
        </a:xfrm>
      </p:grpSpPr>
      <p:sp>
        <p:nvSpPr>
          <p:cNvPr id="86" name="Google Shape;86;p10"/>
          <p:cNvSpPr/>
          <p:nvPr/>
        </p:nvSpPr>
        <p:spPr>
          <a:xfrm>
            <a:off x="-55075" y="-38100"/>
            <a:ext cx="3312625" cy="5214650"/>
          </a:xfrm>
          <a:custGeom>
            <a:avLst/>
            <a:gdLst/>
            <a:ahLst/>
            <a:cxnLst/>
            <a:rect l="l" t="t" r="r" b="b"/>
            <a:pathLst>
              <a:path w="132505" h="208586" extrusionOk="0">
                <a:moveTo>
                  <a:pt x="132505" y="207264"/>
                </a:moveTo>
                <a:lnTo>
                  <a:pt x="25063" y="0"/>
                </a:lnTo>
                <a:lnTo>
                  <a:pt x="0" y="202"/>
                </a:lnTo>
                <a:lnTo>
                  <a:pt x="1322" y="208586"/>
                </a:lnTo>
                <a:close/>
              </a:path>
            </a:pathLst>
          </a:custGeom>
          <a:solidFill>
            <a:schemeClr val="lt2"/>
          </a:solidFill>
          <a:ln>
            <a:noFill/>
          </a:ln>
        </p:spPr>
      </p:sp>
      <p:sp>
        <p:nvSpPr>
          <p:cNvPr id="87" name="Google Shape;87;p10"/>
          <p:cNvSpPr/>
          <p:nvPr/>
        </p:nvSpPr>
        <p:spPr>
          <a:xfrm flipH="1">
            <a:off x="742953" y="4406300"/>
            <a:ext cx="75057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0"/>
          <p:cNvSpPr/>
          <p:nvPr/>
        </p:nvSpPr>
        <p:spPr>
          <a:xfrm flipH="1">
            <a:off x="7861618" y="4406300"/>
            <a:ext cx="1759200" cy="7491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0"/>
          <p:cNvSpPr/>
          <p:nvPr userDrawn="1"/>
        </p:nvSpPr>
        <p:spPr>
          <a:xfrm flipH="1">
            <a:off x="-903537" y="-17561"/>
            <a:ext cx="17592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0"/>
          <p:cNvSpPr/>
          <p:nvPr/>
        </p:nvSpPr>
        <p:spPr>
          <a:xfrm flipH="1">
            <a:off x="472134" y="-9525"/>
            <a:ext cx="518400" cy="749100"/>
          </a:xfrm>
          <a:prstGeom prst="parallelogram">
            <a:avLst>
              <a:gd name="adj" fmla="val 75009"/>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0"/>
          <p:cNvSpPr txBox="1">
            <a:spLocks noGrp="1"/>
          </p:cNvSpPr>
          <p:nvPr>
            <p:ph type="body" idx="1"/>
          </p:nvPr>
        </p:nvSpPr>
        <p:spPr>
          <a:xfrm>
            <a:off x="1123950" y="4406300"/>
            <a:ext cx="6737400" cy="749100"/>
          </a:xfrm>
          <a:prstGeom prst="rect">
            <a:avLst/>
          </a:prstGeom>
        </p:spPr>
        <p:txBody>
          <a:bodyPr spcFirstLastPara="1" wrap="square" lIns="91425" tIns="91425" rIns="91425" bIns="91425" anchor="ctr" anchorCtr="0">
            <a:noAutofit/>
          </a:bodyPr>
          <a:lstStyle>
            <a:lvl1pPr marL="457200" lvl="0" indent="-228600">
              <a:spcBef>
                <a:spcPts val="360"/>
              </a:spcBef>
              <a:spcAft>
                <a:spcPts val="0"/>
              </a:spcAft>
              <a:buClr>
                <a:srgbClr val="FFFFFF"/>
              </a:buClr>
              <a:buSzPts val="1800"/>
              <a:buNone/>
              <a:defRPr sz="1800">
                <a:solidFill>
                  <a:srgbClr val="FFFFFF"/>
                </a:solidFill>
              </a:defRPr>
            </a:lvl1pPr>
          </a:lstStyle>
          <a:p>
            <a:pPr lvl="0"/>
            <a:r>
              <a:rPr lang="en-US"/>
              <a:t>Click to edit Master text styles</a:t>
            </a:r>
          </a:p>
        </p:txBody>
      </p:sp>
      <p:sp>
        <p:nvSpPr>
          <p:cNvPr id="2" name="Google Shape;52;p6">
            <a:extLst>
              <a:ext uri="{FF2B5EF4-FFF2-40B4-BE49-F238E27FC236}">
                <a16:creationId xmlns:a16="http://schemas.microsoft.com/office/drawing/2014/main" id="{29B23C82-F4B1-712C-83F7-D1385FE7C380}"/>
              </a:ext>
            </a:extLst>
          </p:cNvPr>
          <p:cNvSpPr txBox="1">
            <a:spLocks/>
          </p:cNvSpPr>
          <p:nvPr userDrawn="1"/>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pPr/>
              <a:t>‹#›</a:t>
            </a:fld>
            <a:endParaRPr lang="en" b="0" dirty="0"/>
          </a:p>
        </p:txBody>
      </p:sp>
    </p:spTree>
    <p:extLst>
      <p:ext uri="{BB962C8B-B14F-4D97-AF65-F5344CB8AC3E}">
        <p14:creationId xmlns:p14="http://schemas.microsoft.com/office/powerpoint/2010/main" val="2374451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11"/>
          <p:cNvSpPr/>
          <p:nvPr/>
        </p:nvSpPr>
        <p:spPr>
          <a:xfrm>
            <a:off x="-55075" y="-38100"/>
            <a:ext cx="3312625" cy="5214650"/>
          </a:xfrm>
          <a:custGeom>
            <a:avLst/>
            <a:gdLst/>
            <a:ahLst/>
            <a:cxnLst/>
            <a:rect l="l" t="t" r="r" b="b"/>
            <a:pathLst>
              <a:path w="132505" h="208586" extrusionOk="0">
                <a:moveTo>
                  <a:pt x="132505" y="207264"/>
                </a:moveTo>
                <a:lnTo>
                  <a:pt x="25063" y="0"/>
                </a:lnTo>
                <a:lnTo>
                  <a:pt x="0" y="202"/>
                </a:lnTo>
                <a:lnTo>
                  <a:pt x="1322" y="208586"/>
                </a:lnTo>
                <a:close/>
              </a:path>
            </a:pathLst>
          </a:custGeom>
          <a:solidFill>
            <a:schemeClr val="lt2"/>
          </a:solidFill>
          <a:ln>
            <a:noFill/>
          </a:ln>
        </p:spPr>
      </p:sp>
      <p:sp>
        <p:nvSpPr>
          <p:cNvPr id="95" name="Google Shape;95;p11"/>
          <p:cNvSpPr/>
          <p:nvPr/>
        </p:nvSpPr>
        <p:spPr>
          <a:xfrm flipH="1">
            <a:off x="-903537" y="-17561"/>
            <a:ext cx="17592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1"/>
          <p:cNvSpPr/>
          <p:nvPr/>
        </p:nvSpPr>
        <p:spPr>
          <a:xfrm flipH="1">
            <a:off x="472134" y="-9525"/>
            <a:ext cx="518400" cy="749100"/>
          </a:xfrm>
          <a:prstGeom prst="parallelogram">
            <a:avLst>
              <a:gd name="adj" fmla="val 75009"/>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1"/>
          <p:cNvSpPr/>
          <p:nvPr/>
        </p:nvSpPr>
        <p:spPr>
          <a:xfrm flipH="1">
            <a:off x="990375" y="4925850"/>
            <a:ext cx="8369700" cy="2280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48;p6">
            <a:extLst>
              <a:ext uri="{FF2B5EF4-FFF2-40B4-BE49-F238E27FC236}">
                <a16:creationId xmlns:a16="http://schemas.microsoft.com/office/drawing/2014/main" id="{AB08BA55-E629-975C-B38B-62593AF88FBF}"/>
              </a:ext>
            </a:extLst>
          </p:cNvPr>
          <p:cNvSpPr/>
          <p:nvPr userDrawn="1"/>
        </p:nvSpPr>
        <p:spPr>
          <a:xfrm flipH="1">
            <a:off x="-414938" y="4787153"/>
            <a:ext cx="9775013" cy="366697"/>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tx1"/>
              </a:buClr>
              <a:buNone/>
            </a:pPr>
            <a:endParaRPr>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550673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inverted">
  <p:cSld name="Blank inverted">
    <p:bg>
      <p:bgPr>
        <a:solidFill>
          <a:schemeClr val="dk1"/>
        </a:solidFill>
        <a:effectLst/>
      </p:bgPr>
    </p:bg>
    <p:spTree>
      <p:nvGrpSpPr>
        <p:cNvPr id="1" name="Shape 99"/>
        <p:cNvGrpSpPr/>
        <p:nvPr/>
      </p:nvGrpSpPr>
      <p:grpSpPr>
        <a:xfrm>
          <a:off x="0" y="0"/>
          <a:ext cx="0" cy="0"/>
          <a:chOff x="0" y="0"/>
          <a:chExt cx="0" cy="0"/>
        </a:xfrm>
      </p:grpSpPr>
      <p:sp>
        <p:nvSpPr>
          <p:cNvPr id="100" name="Google Shape;100;p12"/>
          <p:cNvSpPr/>
          <p:nvPr userDrawn="1"/>
        </p:nvSpPr>
        <p:spPr>
          <a:xfrm>
            <a:off x="-55075" y="-38100"/>
            <a:ext cx="3312625" cy="5214650"/>
          </a:xfrm>
          <a:custGeom>
            <a:avLst/>
            <a:gdLst/>
            <a:ahLst/>
            <a:cxnLst/>
            <a:rect l="l" t="t" r="r" b="b"/>
            <a:pathLst>
              <a:path w="132505" h="208586" extrusionOk="0">
                <a:moveTo>
                  <a:pt x="132505" y="207264"/>
                </a:moveTo>
                <a:lnTo>
                  <a:pt x="25063" y="0"/>
                </a:lnTo>
                <a:lnTo>
                  <a:pt x="0" y="202"/>
                </a:lnTo>
                <a:lnTo>
                  <a:pt x="1322" y="208586"/>
                </a:lnTo>
                <a:close/>
              </a:path>
            </a:pathLst>
          </a:custGeom>
          <a:solidFill>
            <a:schemeClr val="accent3"/>
          </a:solidFill>
          <a:ln>
            <a:noFill/>
          </a:ln>
        </p:spPr>
      </p:sp>
      <p:sp>
        <p:nvSpPr>
          <p:cNvPr id="101" name="Google Shape;101;p12"/>
          <p:cNvSpPr/>
          <p:nvPr/>
        </p:nvSpPr>
        <p:spPr>
          <a:xfrm flipH="1">
            <a:off x="-903537" y="-17561"/>
            <a:ext cx="1759200" cy="7491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2"/>
          <p:cNvSpPr/>
          <p:nvPr/>
        </p:nvSpPr>
        <p:spPr>
          <a:xfrm flipH="1">
            <a:off x="472134" y="-9525"/>
            <a:ext cx="518400" cy="749100"/>
          </a:xfrm>
          <a:prstGeom prst="parallelogram">
            <a:avLst>
              <a:gd name="adj" fmla="val 75009"/>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2"/>
          <p:cNvSpPr/>
          <p:nvPr/>
        </p:nvSpPr>
        <p:spPr>
          <a:xfrm flipH="1">
            <a:off x="-223298" y="4956586"/>
            <a:ext cx="9590596" cy="2280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14561542"/>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ubtitle">
  <p:cSld name="Subtitle">
    <p:bg>
      <p:bgPr>
        <a:solidFill>
          <a:schemeClr val="accent1"/>
        </a:solidFill>
        <a:effectLst/>
      </p:bgPr>
    </p:bg>
    <p:spTree>
      <p:nvGrpSpPr>
        <p:cNvPr id="1" name="Shape 15"/>
        <p:cNvGrpSpPr/>
        <p:nvPr/>
      </p:nvGrpSpPr>
      <p:grpSpPr>
        <a:xfrm>
          <a:off x="0" y="0"/>
          <a:ext cx="0" cy="0"/>
          <a:chOff x="0" y="0"/>
          <a:chExt cx="0" cy="0"/>
        </a:xfrm>
      </p:grpSpPr>
      <p:sp>
        <p:nvSpPr>
          <p:cNvPr id="16" name="Google Shape;16;p3"/>
          <p:cNvSpPr/>
          <p:nvPr/>
        </p:nvSpPr>
        <p:spPr>
          <a:xfrm>
            <a:off x="5086350" y="-38100"/>
            <a:ext cx="4114800" cy="5219700"/>
          </a:xfrm>
          <a:custGeom>
            <a:avLst/>
            <a:gdLst/>
            <a:ahLst/>
            <a:cxnLst/>
            <a:rect l="l" t="t" r="r" b="b"/>
            <a:pathLst>
              <a:path w="164592" h="208788" extrusionOk="0">
                <a:moveTo>
                  <a:pt x="0" y="1524"/>
                </a:moveTo>
                <a:lnTo>
                  <a:pt x="107442" y="208788"/>
                </a:lnTo>
                <a:lnTo>
                  <a:pt x="164592" y="208788"/>
                </a:lnTo>
                <a:lnTo>
                  <a:pt x="164592" y="0"/>
                </a:lnTo>
                <a:close/>
              </a:path>
            </a:pathLst>
          </a:custGeom>
          <a:solidFill>
            <a:srgbClr val="820E2E">
              <a:alpha val="17690"/>
            </a:srgbClr>
          </a:solidFill>
          <a:ln>
            <a:noFill/>
          </a:ln>
        </p:spPr>
      </p:sp>
      <p:sp>
        <p:nvSpPr>
          <p:cNvPr id="17" name="Google Shape;17;p3"/>
          <p:cNvSpPr/>
          <p:nvPr/>
        </p:nvSpPr>
        <p:spPr>
          <a:xfrm flipH="1">
            <a:off x="-418950" y="4394400"/>
            <a:ext cx="8172300" cy="749100"/>
          </a:xfrm>
          <a:prstGeom prst="parallelogram">
            <a:avLst>
              <a:gd name="adj" fmla="val 51542"/>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4343"/>
              </a:solidFill>
            </a:endParaRPr>
          </a:p>
        </p:txBody>
      </p:sp>
      <p:sp>
        <p:nvSpPr>
          <p:cNvPr id="18" name="Google Shape;18;p3"/>
          <p:cNvSpPr/>
          <p:nvPr/>
        </p:nvSpPr>
        <p:spPr>
          <a:xfrm flipH="1">
            <a:off x="1028475" y="4166400"/>
            <a:ext cx="8369700" cy="2280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txBox="1">
            <a:spLocks noGrp="1"/>
          </p:cNvSpPr>
          <p:nvPr>
            <p:ph type="ctrTitle"/>
          </p:nvPr>
        </p:nvSpPr>
        <p:spPr>
          <a:xfrm>
            <a:off x="1028475" y="2345350"/>
            <a:ext cx="5220000" cy="11598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r>
              <a:rPr lang="en-US"/>
              <a:t>Click to edit Master title style</a:t>
            </a:r>
            <a:endParaRPr/>
          </a:p>
        </p:txBody>
      </p:sp>
      <p:sp>
        <p:nvSpPr>
          <p:cNvPr id="20" name="Google Shape;20;p3"/>
          <p:cNvSpPr txBox="1">
            <a:spLocks noGrp="1"/>
          </p:cNvSpPr>
          <p:nvPr>
            <p:ph type="subTitle" idx="1"/>
          </p:nvPr>
        </p:nvSpPr>
        <p:spPr>
          <a:xfrm>
            <a:off x="1028475" y="3449650"/>
            <a:ext cx="5220000" cy="5700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222222"/>
              </a:buClr>
              <a:buSzPts val="2400"/>
              <a:buNone/>
              <a:defRPr sz="2400"/>
            </a:lvl1pPr>
            <a:lvl2pPr lvl="1" rtl="0">
              <a:spcBef>
                <a:spcPts val="0"/>
              </a:spcBef>
              <a:spcAft>
                <a:spcPts val="0"/>
              </a:spcAft>
              <a:buClr>
                <a:srgbClr val="222222"/>
              </a:buClr>
              <a:buSzPts val="2400"/>
              <a:buNone/>
              <a:defRPr/>
            </a:lvl2pPr>
            <a:lvl3pPr lvl="2" rtl="0">
              <a:spcBef>
                <a:spcPts val="0"/>
              </a:spcBef>
              <a:spcAft>
                <a:spcPts val="0"/>
              </a:spcAft>
              <a:buClr>
                <a:srgbClr val="222222"/>
              </a:buClr>
              <a:buSzPts val="2400"/>
              <a:buNone/>
              <a:defRPr/>
            </a:lvl3pPr>
            <a:lvl4pPr lvl="3" rtl="0">
              <a:spcBef>
                <a:spcPts val="0"/>
              </a:spcBef>
              <a:spcAft>
                <a:spcPts val="0"/>
              </a:spcAft>
              <a:buClr>
                <a:srgbClr val="222222"/>
              </a:buClr>
              <a:buSzPts val="2400"/>
              <a:buNone/>
              <a:defRPr sz="2400"/>
            </a:lvl4pPr>
            <a:lvl5pPr lvl="4" rtl="0">
              <a:spcBef>
                <a:spcPts val="0"/>
              </a:spcBef>
              <a:spcAft>
                <a:spcPts val="0"/>
              </a:spcAft>
              <a:buClr>
                <a:srgbClr val="222222"/>
              </a:buClr>
              <a:buSzPts val="2400"/>
              <a:buNone/>
              <a:defRPr sz="2400"/>
            </a:lvl5pPr>
            <a:lvl6pPr lvl="5" rtl="0">
              <a:spcBef>
                <a:spcPts val="0"/>
              </a:spcBef>
              <a:spcAft>
                <a:spcPts val="0"/>
              </a:spcAft>
              <a:buClr>
                <a:srgbClr val="222222"/>
              </a:buClr>
              <a:buSzPts val="2400"/>
              <a:buNone/>
              <a:defRPr sz="2400"/>
            </a:lvl6pPr>
            <a:lvl7pPr lvl="6" rtl="0">
              <a:spcBef>
                <a:spcPts val="0"/>
              </a:spcBef>
              <a:spcAft>
                <a:spcPts val="0"/>
              </a:spcAft>
              <a:buClr>
                <a:srgbClr val="222222"/>
              </a:buClr>
              <a:buSzPts val="2400"/>
              <a:buNone/>
              <a:defRPr sz="2400"/>
            </a:lvl7pPr>
            <a:lvl8pPr lvl="7" rtl="0">
              <a:spcBef>
                <a:spcPts val="0"/>
              </a:spcBef>
              <a:spcAft>
                <a:spcPts val="0"/>
              </a:spcAft>
              <a:buClr>
                <a:srgbClr val="222222"/>
              </a:buClr>
              <a:buSzPts val="2400"/>
              <a:buNone/>
              <a:defRPr sz="2400"/>
            </a:lvl8pPr>
            <a:lvl9pPr lvl="8" rtl="0">
              <a:spcBef>
                <a:spcPts val="0"/>
              </a:spcBef>
              <a:spcAft>
                <a:spcPts val="0"/>
              </a:spcAft>
              <a:buClr>
                <a:srgbClr val="222222"/>
              </a:buClr>
              <a:buSzPts val="2400"/>
              <a:buNone/>
              <a:defRPr sz="2400"/>
            </a:lvl9pPr>
          </a:lstStyle>
          <a:p>
            <a:r>
              <a:rPr lang="en-US"/>
              <a:t>Click to edit Master subtitle style</a:t>
            </a:r>
            <a:endParaRPr/>
          </a:p>
        </p:txBody>
      </p:sp>
    </p:spTree>
    <p:extLst>
      <p:ext uri="{BB962C8B-B14F-4D97-AF65-F5344CB8AC3E}">
        <p14:creationId xmlns:p14="http://schemas.microsoft.com/office/powerpoint/2010/main" val="36356882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1"/>
        <p:cNvGrpSpPr/>
        <p:nvPr/>
      </p:nvGrpSpPr>
      <p:grpSpPr>
        <a:xfrm>
          <a:off x="0" y="0"/>
          <a:ext cx="0" cy="0"/>
          <a:chOff x="0" y="0"/>
          <a:chExt cx="0" cy="0"/>
        </a:xfrm>
      </p:grpSpPr>
      <p:sp>
        <p:nvSpPr>
          <p:cNvPr id="22" name="Google Shape;22;p4"/>
          <p:cNvSpPr/>
          <p:nvPr/>
        </p:nvSpPr>
        <p:spPr>
          <a:xfrm>
            <a:off x="-44050" y="-38100"/>
            <a:ext cx="4139800" cy="5192625"/>
          </a:xfrm>
          <a:custGeom>
            <a:avLst/>
            <a:gdLst/>
            <a:ahLst/>
            <a:cxnLst/>
            <a:rect l="l" t="t" r="r" b="b"/>
            <a:pathLst>
              <a:path w="165592" h="207705" extrusionOk="0">
                <a:moveTo>
                  <a:pt x="165592" y="207264"/>
                </a:moveTo>
                <a:lnTo>
                  <a:pt x="58150" y="0"/>
                </a:lnTo>
                <a:lnTo>
                  <a:pt x="0" y="643"/>
                </a:lnTo>
                <a:lnTo>
                  <a:pt x="881" y="207705"/>
                </a:lnTo>
                <a:close/>
              </a:path>
            </a:pathLst>
          </a:custGeom>
          <a:solidFill>
            <a:schemeClr val="lt2"/>
          </a:solidFill>
          <a:ln>
            <a:noFill/>
          </a:ln>
        </p:spPr>
      </p:sp>
      <p:sp>
        <p:nvSpPr>
          <p:cNvPr id="23" name="Google Shape;23;p4"/>
          <p:cNvSpPr/>
          <p:nvPr/>
        </p:nvSpPr>
        <p:spPr>
          <a:xfrm flipH="1">
            <a:off x="-647600" y="-14750"/>
            <a:ext cx="24819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sp>
        <p:nvSpPr>
          <p:cNvPr id="24" name="Google Shape;24;p4"/>
          <p:cNvSpPr txBox="1">
            <a:spLocks noGrp="1"/>
          </p:cNvSpPr>
          <p:nvPr>
            <p:ph type="body" idx="1"/>
          </p:nvPr>
        </p:nvSpPr>
        <p:spPr>
          <a:xfrm>
            <a:off x="990375" y="1021950"/>
            <a:ext cx="7343100" cy="3372600"/>
          </a:xfrm>
          <a:prstGeom prst="rect">
            <a:avLst/>
          </a:prstGeom>
        </p:spPr>
        <p:txBody>
          <a:bodyPr spcFirstLastPara="1" wrap="square" lIns="91425" tIns="91425" rIns="91425" bIns="91425" anchor="ctr" anchorCtr="0">
            <a:noAutofit/>
          </a:bodyPr>
          <a:lstStyle>
            <a:lvl1pPr marL="457200" lvl="0" indent="-457200" rtl="0">
              <a:spcBef>
                <a:spcPts val="600"/>
              </a:spcBef>
              <a:spcAft>
                <a:spcPts val="0"/>
              </a:spcAft>
              <a:buClr>
                <a:schemeClr val="tx1"/>
              </a:buClr>
              <a:buSzPts val="3600"/>
              <a:buChar char="▸"/>
              <a:defRPr sz="3600" i="1">
                <a:latin typeface="Calibri" panose="020F0502020204030204" pitchFamily="34" charset="0"/>
                <a:cs typeface="Calibri" panose="020F0502020204030204" pitchFamily="34" charset="0"/>
              </a:defRPr>
            </a:lvl1pPr>
            <a:lvl2pPr marL="914400" lvl="1" indent="-457200" rtl="0">
              <a:spcBef>
                <a:spcPts val="0"/>
              </a:spcBef>
              <a:spcAft>
                <a:spcPts val="0"/>
              </a:spcAft>
              <a:buSzPts val="3600"/>
              <a:buChar char="▹"/>
              <a:defRPr sz="3600" i="1"/>
            </a:lvl2pPr>
            <a:lvl3pPr marL="1371600" lvl="2" indent="-457200" rtl="0">
              <a:spcBef>
                <a:spcPts val="0"/>
              </a:spcBef>
              <a:spcAft>
                <a:spcPts val="0"/>
              </a:spcAft>
              <a:buSzPts val="3600"/>
              <a:buChar char="▹"/>
              <a:defRPr sz="3600" i="1"/>
            </a:lvl3pPr>
            <a:lvl4pPr marL="1828800" lvl="3" indent="-457200" rtl="0">
              <a:spcBef>
                <a:spcPts val="0"/>
              </a:spcBef>
              <a:spcAft>
                <a:spcPts val="0"/>
              </a:spcAft>
              <a:buSzPts val="3600"/>
              <a:buChar char="▹"/>
              <a:defRPr sz="3600" i="1"/>
            </a:lvl4pPr>
            <a:lvl5pPr marL="2286000" lvl="4" indent="-457200" rtl="0">
              <a:spcBef>
                <a:spcPts val="0"/>
              </a:spcBef>
              <a:spcAft>
                <a:spcPts val="0"/>
              </a:spcAft>
              <a:buSzPts val="3600"/>
              <a:buChar char="▹"/>
              <a:defRPr sz="3600" i="1"/>
            </a:lvl5pPr>
            <a:lvl6pPr marL="2743200" lvl="5" indent="-457200" rtl="0">
              <a:spcBef>
                <a:spcPts val="0"/>
              </a:spcBef>
              <a:spcAft>
                <a:spcPts val="0"/>
              </a:spcAft>
              <a:buSzPts val="3600"/>
              <a:buChar char="▹"/>
              <a:defRPr sz="3600" i="1"/>
            </a:lvl6pPr>
            <a:lvl7pPr marL="3200400" lvl="6" indent="-457200" rtl="0">
              <a:spcBef>
                <a:spcPts val="0"/>
              </a:spcBef>
              <a:spcAft>
                <a:spcPts val="0"/>
              </a:spcAft>
              <a:buSzPts val="3600"/>
              <a:buChar char="▹"/>
              <a:defRPr sz="3600" i="1"/>
            </a:lvl7pPr>
            <a:lvl8pPr marL="3657600" lvl="7" indent="-457200" rtl="0">
              <a:spcBef>
                <a:spcPts val="0"/>
              </a:spcBef>
              <a:spcAft>
                <a:spcPts val="0"/>
              </a:spcAft>
              <a:buSzPts val="3600"/>
              <a:buChar char="▹"/>
              <a:defRPr sz="3600" i="1"/>
            </a:lvl8pPr>
            <a:lvl9pPr marL="4114800" lvl="8" indent="-457200">
              <a:spcBef>
                <a:spcPts val="0"/>
              </a:spcBef>
              <a:spcAft>
                <a:spcPts val="0"/>
              </a:spcAft>
              <a:buSzPts val="3600"/>
              <a:buChar char="▹"/>
              <a:defRPr sz="3600" i="1"/>
            </a:lvl9pPr>
          </a:lstStyle>
          <a:p>
            <a:pPr lvl="0"/>
            <a:r>
              <a:rPr lang="en-US"/>
              <a:t>Click to edit Master text styles</a:t>
            </a:r>
          </a:p>
        </p:txBody>
      </p:sp>
      <p:sp>
        <p:nvSpPr>
          <p:cNvPr id="25" name="Google Shape;25;p4"/>
          <p:cNvSpPr txBox="1"/>
          <p:nvPr/>
        </p:nvSpPr>
        <p:spPr>
          <a:xfrm>
            <a:off x="-121150" y="-271850"/>
            <a:ext cx="19557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0" dirty="0">
                <a:solidFill>
                  <a:srgbClr val="FFFFFF"/>
                </a:solidFill>
                <a:latin typeface="Calibri" panose="020F0502020204030204" pitchFamily="34" charset="0"/>
                <a:ea typeface="Dosis"/>
                <a:cs typeface="Calibri" panose="020F0502020204030204" pitchFamily="34" charset="0"/>
                <a:sym typeface="Dosis"/>
              </a:rPr>
              <a:t>“</a:t>
            </a:r>
            <a:endParaRPr sz="15000" dirty="0">
              <a:solidFill>
                <a:srgbClr val="FFFFFF"/>
              </a:solidFill>
              <a:latin typeface="Calibri" panose="020F0502020204030204" pitchFamily="34" charset="0"/>
              <a:ea typeface="Dosis"/>
              <a:cs typeface="Calibri" panose="020F0502020204030204" pitchFamily="34" charset="0"/>
              <a:sym typeface="Dosis"/>
            </a:endParaRPr>
          </a:p>
        </p:txBody>
      </p:sp>
      <p:sp>
        <p:nvSpPr>
          <p:cNvPr id="26" name="Google Shape;26;p4"/>
          <p:cNvSpPr/>
          <p:nvPr/>
        </p:nvSpPr>
        <p:spPr>
          <a:xfrm flipH="1">
            <a:off x="1440947" y="-14750"/>
            <a:ext cx="745800" cy="7491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sp>
        <p:nvSpPr>
          <p:cNvPr id="27" name="Google Shape;27;p4"/>
          <p:cNvSpPr/>
          <p:nvPr/>
        </p:nvSpPr>
        <p:spPr>
          <a:xfrm flipH="1">
            <a:off x="6957299" y="4394650"/>
            <a:ext cx="2643900" cy="7491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sp>
        <p:nvSpPr>
          <p:cNvPr id="28" name="Google Shape;28;p4"/>
          <p:cNvSpPr txBox="1"/>
          <p:nvPr/>
        </p:nvSpPr>
        <p:spPr>
          <a:xfrm>
            <a:off x="6957475" y="4137550"/>
            <a:ext cx="21864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5000">
                <a:solidFill>
                  <a:srgbClr val="FFFFFF"/>
                </a:solidFill>
                <a:latin typeface="Calibri" panose="020F0502020204030204" pitchFamily="34" charset="0"/>
                <a:ea typeface="Dosis"/>
                <a:cs typeface="Calibri" panose="020F0502020204030204" pitchFamily="34" charset="0"/>
                <a:sym typeface="Dosis"/>
              </a:rPr>
              <a:t>”</a:t>
            </a:r>
            <a:endParaRPr sz="15000">
              <a:solidFill>
                <a:srgbClr val="FFFFFF"/>
              </a:solidFill>
              <a:latin typeface="Calibri" panose="020F0502020204030204" pitchFamily="34" charset="0"/>
              <a:ea typeface="Dosis"/>
              <a:cs typeface="Calibri" panose="020F0502020204030204" pitchFamily="34" charset="0"/>
              <a:sym typeface="Dosis"/>
            </a:endParaRPr>
          </a:p>
        </p:txBody>
      </p:sp>
      <p:sp>
        <p:nvSpPr>
          <p:cNvPr id="29" name="Google Shape;29;p4"/>
          <p:cNvSpPr/>
          <p:nvPr/>
        </p:nvSpPr>
        <p:spPr>
          <a:xfrm flipH="1">
            <a:off x="6626547" y="4394650"/>
            <a:ext cx="7458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763445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30"/>
        <p:cNvGrpSpPr/>
        <p:nvPr/>
      </p:nvGrpSpPr>
      <p:grpSpPr>
        <a:xfrm>
          <a:off x="0" y="0"/>
          <a:ext cx="0" cy="0"/>
          <a:chOff x="0" y="0"/>
          <a:chExt cx="0" cy="0"/>
        </a:xfrm>
      </p:grpSpPr>
      <p:grpSp>
        <p:nvGrpSpPr>
          <p:cNvPr id="31" name="Google Shape;31;p5"/>
          <p:cNvGrpSpPr/>
          <p:nvPr/>
        </p:nvGrpSpPr>
        <p:grpSpPr>
          <a:xfrm>
            <a:off x="-903537" y="-38100"/>
            <a:ext cx="10524355" cy="5214650"/>
            <a:chOff x="-903537" y="-38100"/>
            <a:chExt cx="10524355" cy="5214650"/>
          </a:xfrm>
        </p:grpSpPr>
        <p:sp>
          <p:nvSpPr>
            <p:cNvPr id="32" name="Google Shape;32;p5"/>
            <p:cNvSpPr/>
            <p:nvPr/>
          </p:nvSpPr>
          <p:spPr>
            <a:xfrm>
              <a:off x="-55075" y="-38100"/>
              <a:ext cx="3312625" cy="5214650"/>
            </a:xfrm>
            <a:custGeom>
              <a:avLst/>
              <a:gdLst/>
              <a:ahLst/>
              <a:cxnLst/>
              <a:rect l="l" t="t" r="r" b="b"/>
              <a:pathLst>
                <a:path w="132505" h="208586" extrusionOk="0">
                  <a:moveTo>
                    <a:pt x="132505" y="207264"/>
                  </a:moveTo>
                  <a:lnTo>
                    <a:pt x="25063" y="0"/>
                  </a:lnTo>
                  <a:lnTo>
                    <a:pt x="0" y="202"/>
                  </a:lnTo>
                  <a:lnTo>
                    <a:pt x="1322" y="208586"/>
                  </a:lnTo>
                  <a:close/>
                </a:path>
              </a:pathLst>
            </a:custGeom>
            <a:solidFill>
              <a:schemeClr val="lt2"/>
            </a:solidFill>
            <a:ln>
              <a:noFill/>
            </a:ln>
          </p:spPr>
        </p:sp>
        <p:sp>
          <p:nvSpPr>
            <p:cNvPr id="33" name="Google Shape;33;p5"/>
            <p:cNvSpPr/>
            <p:nvPr/>
          </p:nvSpPr>
          <p:spPr>
            <a:xfrm flipH="1">
              <a:off x="-903537" y="-17561"/>
              <a:ext cx="17592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sp>
          <p:nvSpPr>
            <p:cNvPr id="34" name="Google Shape;34;p5"/>
            <p:cNvSpPr/>
            <p:nvPr/>
          </p:nvSpPr>
          <p:spPr>
            <a:xfrm flipH="1">
              <a:off x="472134" y="-9525"/>
              <a:ext cx="518400" cy="749100"/>
            </a:xfrm>
            <a:prstGeom prst="parallelogram">
              <a:avLst>
                <a:gd name="adj" fmla="val 75009"/>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sp>
          <p:nvSpPr>
            <p:cNvPr id="35" name="Google Shape;35;p5"/>
            <p:cNvSpPr/>
            <p:nvPr/>
          </p:nvSpPr>
          <p:spPr>
            <a:xfrm flipH="1">
              <a:off x="742953" y="272850"/>
              <a:ext cx="75057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sp>
          <p:nvSpPr>
            <p:cNvPr id="36" name="Google Shape;36;p5"/>
            <p:cNvSpPr/>
            <p:nvPr/>
          </p:nvSpPr>
          <p:spPr>
            <a:xfrm flipH="1">
              <a:off x="7861618" y="272850"/>
              <a:ext cx="1759200" cy="7491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sp>
          <p:nvSpPr>
            <p:cNvPr id="37" name="Google Shape;37;p5"/>
            <p:cNvSpPr/>
            <p:nvPr/>
          </p:nvSpPr>
          <p:spPr>
            <a:xfrm flipH="1">
              <a:off x="990375" y="4925850"/>
              <a:ext cx="8369700" cy="2280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grpSp>
      <p:sp>
        <p:nvSpPr>
          <p:cNvPr id="38" name="Google Shape;38;p5"/>
          <p:cNvSpPr txBox="1">
            <a:spLocks noGrp="1"/>
          </p:cNvSpPr>
          <p:nvPr>
            <p:ph type="title"/>
          </p:nvPr>
        </p:nvSpPr>
        <p:spPr>
          <a:xfrm>
            <a:off x="1104900" y="276075"/>
            <a:ext cx="6724500" cy="7491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a:latin typeface="Calibri" panose="020F0502020204030204" pitchFamily="34" charset="0"/>
                <a:cs typeface="Calibri" panose="020F0502020204030204" pitchFamily="34" charset="0"/>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r>
              <a:rPr lang="en-US"/>
              <a:t>Click to edit Master title style</a:t>
            </a:r>
            <a:endParaRPr/>
          </a:p>
        </p:txBody>
      </p:sp>
      <p:sp>
        <p:nvSpPr>
          <p:cNvPr id="39" name="Google Shape;39;p5"/>
          <p:cNvSpPr txBox="1">
            <a:spLocks noGrp="1"/>
          </p:cNvSpPr>
          <p:nvPr>
            <p:ph type="body" idx="1"/>
          </p:nvPr>
        </p:nvSpPr>
        <p:spPr>
          <a:xfrm>
            <a:off x="1104900" y="1277625"/>
            <a:ext cx="7581900" cy="3648300"/>
          </a:xfrm>
          <a:prstGeom prst="rect">
            <a:avLst/>
          </a:prstGeom>
        </p:spPr>
        <p:txBody>
          <a:bodyPr spcFirstLastPara="1" wrap="square" lIns="91425" tIns="91425" rIns="91425" bIns="91425" anchor="t" anchorCtr="0">
            <a:noAutofit/>
          </a:bodyPr>
          <a:lstStyle>
            <a:lvl1pPr marL="457200" lvl="0" indent="-419100">
              <a:spcBef>
                <a:spcPts val="600"/>
              </a:spcBef>
              <a:spcAft>
                <a:spcPts val="0"/>
              </a:spcAft>
              <a:buClr>
                <a:schemeClr val="tx1"/>
              </a:buClr>
              <a:buSzPts val="3000"/>
              <a:buChar char="▸"/>
              <a:defRPr>
                <a:latin typeface="Calibri" panose="020F0502020204030204" pitchFamily="34" charset="0"/>
                <a:cs typeface="Calibri" panose="020F0502020204030204" pitchFamily="34" charset="0"/>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pPr lvl="0"/>
            <a:r>
              <a:rPr lang="en-US"/>
              <a:t>Click to edit Master text styles</a:t>
            </a:r>
          </a:p>
        </p:txBody>
      </p:sp>
      <p:sp>
        <p:nvSpPr>
          <p:cNvPr id="2" name="Google Shape;48;p6">
            <a:extLst>
              <a:ext uri="{FF2B5EF4-FFF2-40B4-BE49-F238E27FC236}">
                <a16:creationId xmlns:a16="http://schemas.microsoft.com/office/drawing/2014/main" id="{599EFE70-CACF-AAB1-62A2-023AF6AA0F2B}"/>
              </a:ext>
            </a:extLst>
          </p:cNvPr>
          <p:cNvSpPr/>
          <p:nvPr userDrawn="1"/>
        </p:nvSpPr>
        <p:spPr>
          <a:xfrm flipH="1">
            <a:off x="-414938" y="4787153"/>
            <a:ext cx="9775013" cy="366697"/>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tx1"/>
              </a:buClr>
              <a:buNone/>
            </a:pPr>
            <a:endParaRPr>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0373308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Intro Slide 4">
    <p:bg>
      <p:bgPr>
        <a:blipFill dpi="0" rotWithShape="1">
          <a:blip r:embed="rId2" cstate="email">
            <a:alphaModFix amt="4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0266" y="2108124"/>
            <a:ext cx="8229600" cy="857250"/>
          </a:xfrm>
        </p:spPr>
        <p:txBody>
          <a:bodyPr/>
          <a:lstStyle/>
          <a:p>
            <a:r>
              <a:rPr lang="en-US" dirty="0"/>
              <a:t>Click to edit Master title</a:t>
            </a:r>
          </a:p>
        </p:txBody>
      </p:sp>
    </p:spTree>
    <p:extLst>
      <p:ext uri="{BB962C8B-B14F-4D97-AF65-F5344CB8AC3E}">
        <p14:creationId xmlns:p14="http://schemas.microsoft.com/office/powerpoint/2010/main" val="237023439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41"/>
        <p:cNvGrpSpPr/>
        <p:nvPr/>
      </p:nvGrpSpPr>
      <p:grpSpPr>
        <a:xfrm>
          <a:off x="0" y="0"/>
          <a:ext cx="0" cy="0"/>
          <a:chOff x="0" y="0"/>
          <a:chExt cx="0" cy="0"/>
        </a:xfrm>
      </p:grpSpPr>
      <p:grpSp>
        <p:nvGrpSpPr>
          <p:cNvPr id="42" name="Google Shape;42;p6"/>
          <p:cNvGrpSpPr/>
          <p:nvPr/>
        </p:nvGrpSpPr>
        <p:grpSpPr>
          <a:xfrm>
            <a:off x="-903537" y="-38100"/>
            <a:ext cx="10524355" cy="5214650"/>
            <a:chOff x="-903537" y="-38100"/>
            <a:chExt cx="10524355" cy="5214650"/>
          </a:xfrm>
        </p:grpSpPr>
        <p:sp>
          <p:nvSpPr>
            <p:cNvPr id="43" name="Google Shape;43;p6"/>
            <p:cNvSpPr/>
            <p:nvPr/>
          </p:nvSpPr>
          <p:spPr>
            <a:xfrm>
              <a:off x="-55075" y="-38100"/>
              <a:ext cx="3312625" cy="5214650"/>
            </a:xfrm>
            <a:custGeom>
              <a:avLst/>
              <a:gdLst/>
              <a:ahLst/>
              <a:cxnLst/>
              <a:rect l="l" t="t" r="r" b="b"/>
              <a:pathLst>
                <a:path w="132505" h="208586" extrusionOk="0">
                  <a:moveTo>
                    <a:pt x="132505" y="207264"/>
                  </a:moveTo>
                  <a:lnTo>
                    <a:pt x="25063" y="0"/>
                  </a:lnTo>
                  <a:lnTo>
                    <a:pt x="0" y="202"/>
                  </a:lnTo>
                  <a:lnTo>
                    <a:pt x="1322" y="208586"/>
                  </a:lnTo>
                  <a:close/>
                </a:path>
              </a:pathLst>
            </a:custGeom>
            <a:solidFill>
              <a:schemeClr val="lt2"/>
            </a:solidFill>
            <a:ln>
              <a:noFill/>
            </a:ln>
          </p:spPr>
        </p:sp>
        <p:sp>
          <p:nvSpPr>
            <p:cNvPr id="44" name="Google Shape;44;p6"/>
            <p:cNvSpPr/>
            <p:nvPr/>
          </p:nvSpPr>
          <p:spPr>
            <a:xfrm flipH="1">
              <a:off x="-903537" y="-17561"/>
              <a:ext cx="17592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tx1"/>
                </a:buClr>
                <a:buNone/>
              </a:pPr>
              <a:endParaRPr>
                <a:latin typeface="Calibri" panose="020F0502020204030204" pitchFamily="34" charset="0"/>
                <a:cs typeface="Calibri" panose="020F0502020204030204" pitchFamily="34" charset="0"/>
              </a:endParaRPr>
            </a:p>
          </p:txBody>
        </p:sp>
        <p:sp>
          <p:nvSpPr>
            <p:cNvPr id="45" name="Google Shape;45;p6"/>
            <p:cNvSpPr/>
            <p:nvPr/>
          </p:nvSpPr>
          <p:spPr>
            <a:xfrm flipH="1">
              <a:off x="472134" y="-9525"/>
              <a:ext cx="518400" cy="749100"/>
            </a:xfrm>
            <a:prstGeom prst="parallelogram">
              <a:avLst>
                <a:gd name="adj" fmla="val 75009"/>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tx1"/>
                </a:buClr>
                <a:buNone/>
              </a:pPr>
              <a:endParaRPr>
                <a:latin typeface="Calibri" panose="020F0502020204030204" pitchFamily="34" charset="0"/>
                <a:cs typeface="Calibri" panose="020F0502020204030204" pitchFamily="34" charset="0"/>
              </a:endParaRPr>
            </a:p>
          </p:txBody>
        </p:sp>
        <p:sp>
          <p:nvSpPr>
            <p:cNvPr id="46" name="Google Shape;46;p6"/>
            <p:cNvSpPr/>
            <p:nvPr/>
          </p:nvSpPr>
          <p:spPr>
            <a:xfrm flipH="1">
              <a:off x="742953" y="272850"/>
              <a:ext cx="75057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tx1"/>
                </a:buClr>
                <a:buNone/>
              </a:pPr>
              <a:endParaRPr>
                <a:latin typeface="Calibri" panose="020F0502020204030204" pitchFamily="34" charset="0"/>
                <a:cs typeface="Calibri" panose="020F0502020204030204" pitchFamily="34" charset="0"/>
              </a:endParaRPr>
            </a:p>
          </p:txBody>
        </p:sp>
        <p:sp>
          <p:nvSpPr>
            <p:cNvPr id="47" name="Google Shape;47;p6"/>
            <p:cNvSpPr/>
            <p:nvPr/>
          </p:nvSpPr>
          <p:spPr>
            <a:xfrm flipH="1">
              <a:off x="7861618" y="272850"/>
              <a:ext cx="1759200" cy="7491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tx1"/>
                </a:buClr>
                <a:buNone/>
              </a:pPr>
              <a:endParaRPr>
                <a:latin typeface="Calibri" panose="020F0502020204030204" pitchFamily="34" charset="0"/>
                <a:cs typeface="Calibri" panose="020F0502020204030204" pitchFamily="34" charset="0"/>
              </a:endParaRPr>
            </a:p>
          </p:txBody>
        </p:sp>
        <p:sp>
          <p:nvSpPr>
            <p:cNvPr id="48" name="Google Shape;48;p6"/>
            <p:cNvSpPr/>
            <p:nvPr/>
          </p:nvSpPr>
          <p:spPr>
            <a:xfrm flipH="1">
              <a:off x="-414938" y="4787153"/>
              <a:ext cx="9775013" cy="366697"/>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tx1"/>
                </a:buClr>
                <a:buNone/>
              </a:pPr>
              <a:endParaRPr>
                <a:latin typeface="Calibri" panose="020F0502020204030204" pitchFamily="34" charset="0"/>
                <a:cs typeface="Calibri" panose="020F0502020204030204" pitchFamily="34" charset="0"/>
              </a:endParaRPr>
            </a:p>
          </p:txBody>
        </p:sp>
      </p:grpSp>
      <p:sp>
        <p:nvSpPr>
          <p:cNvPr id="49" name="Google Shape;49;p6"/>
          <p:cNvSpPr txBox="1">
            <a:spLocks noGrp="1"/>
          </p:cNvSpPr>
          <p:nvPr>
            <p:ph type="title"/>
          </p:nvPr>
        </p:nvSpPr>
        <p:spPr>
          <a:xfrm>
            <a:off x="1101386" y="272850"/>
            <a:ext cx="7574400" cy="749100"/>
          </a:xfrm>
          <a:prstGeom prst="rect">
            <a:avLst/>
          </a:prstGeom>
        </p:spPr>
        <p:txBody>
          <a:bodyPr spcFirstLastPara="1" wrap="square" lIns="91425" tIns="91425" rIns="91425" bIns="91425" anchor="ctr" anchorCtr="0">
            <a:noAutofit/>
          </a:bodyPr>
          <a:lstStyle>
            <a:lvl1pPr lvl="0">
              <a:spcBef>
                <a:spcPts val="0"/>
              </a:spcBef>
              <a:spcAft>
                <a:spcPts val="0"/>
              </a:spcAft>
              <a:buClr>
                <a:schemeClr val="tx1"/>
              </a:buClr>
              <a:buSzPts val="2400"/>
              <a:buNone/>
              <a:defRPr sz="2400" b="0">
                <a:latin typeface="Calibri" panose="020F0502020204030204" pitchFamily="34" charset="0"/>
                <a:cs typeface="Calibri" panose="020F0502020204030204" pitchFamily="34" charset="0"/>
              </a:defRPr>
            </a:lvl1pPr>
            <a:lvl2pPr lvl="1">
              <a:spcBef>
                <a:spcPts val="0"/>
              </a:spcBef>
              <a:spcAft>
                <a:spcPts val="0"/>
              </a:spcAft>
              <a:buSzPts val="2400"/>
              <a:buNone/>
              <a:defRPr sz="2400" b="0"/>
            </a:lvl2pPr>
            <a:lvl3pPr lvl="2">
              <a:spcBef>
                <a:spcPts val="0"/>
              </a:spcBef>
              <a:spcAft>
                <a:spcPts val="0"/>
              </a:spcAft>
              <a:buSzPts val="2400"/>
              <a:buNone/>
              <a:defRPr sz="2400" b="0"/>
            </a:lvl3pPr>
            <a:lvl4pPr lvl="3">
              <a:spcBef>
                <a:spcPts val="0"/>
              </a:spcBef>
              <a:spcAft>
                <a:spcPts val="0"/>
              </a:spcAft>
              <a:buSzPts val="2400"/>
              <a:buNone/>
              <a:defRPr sz="2400" b="0"/>
            </a:lvl4pPr>
            <a:lvl5pPr lvl="4">
              <a:spcBef>
                <a:spcPts val="0"/>
              </a:spcBef>
              <a:spcAft>
                <a:spcPts val="0"/>
              </a:spcAft>
              <a:buSzPts val="2400"/>
              <a:buNone/>
              <a:defRPr sz="2400" b="0"/>
            </a:lvl5pPr>
            <a:lvl6pPr lvl="5">
              <a:spcBef>
                <a:spcPts val="0"/>
              </a:spcBef>
              <a:spcAft>
                <a:spcPts val="0"/>
              </a:spcAft>
              <a:buSzPts val="2400"/>
              <a:buNone/>
              <a:defRPr sz="2400" b="0"/>
            </a:lvl6pPr>
            <a:lvl7pPr lvl="6">
              <a:spcBef>
                <a:spcPts val="0"/>
              </a:spcBef>
              <a:spcAft>
                <a:spcPts val="0"/>
              </a:spcAft>
              <a:buSzPts val="2400"/>
              <a:buNone/>
              <a:defRPr sz="2400" b="0"/>
            </a:lvl7pPr>
            <a:lvl8pPr lvl="7">
              <a:spcBef>
                <a:spcPts val="0"/>
              </a:spcBef>
              <a:spcAft>
                <a:spcPts val="0"/>
              </a:spcAft>
              <a:buSzPts val="2400"/>
              <a:buNone/>
              <a:defRPr sz="2400" b="0"/>
            </a:lvl8pPr>
            <a:lvl9pPr lvl="8">
              <a:spcBef>
                <a:spcPts val="0"/>
              </a:spcBef>
              <a:spcAft>
                <a:spcPts val="0"/>
              </a:spcAft>
              <a:buSzPts val="2400"/>
              <a:buNone/>
              <a:defRPr sz="2400" b="0"/>
            </a:lvl9pPr>
          </a:lstStyle>
          <a:p>
            <a:r>
              <a:rPr lang="en-US"/>
              <a:t>Click to edit Master title style</a:t>
            </a:r>
            <a:endParaRPr dirty="0"/>
          </a:p>
        </p:txBody>
      </p:sp>
      <p:sp>
        <p:nvSpPr>
          <p:cNvPr id="50" name="Google Shape;50;p6"/>
          <p:cNvSpPr txBox="1">
            <a:spLocks noGrp="1"/>
          </p:cNvSpPr>
          <p:nvPr>
            <p:ph type="body" idx="1"/>
          </p:nvPr>
        </p:nvSpPr>
        <p:spPr>
          <a:xfrm>
            <a:off x="1101375" y="1311550"/>
            <a:ext cx="3681900" cy="3537900"/>
          </a:xfrm>
          <a:prstGeom prst="rect">
            <a:avLst/>
          </a:prstGeom>
        </p:spPr>
        <p:txBody>
          <a:bodyPr spcFirstLastPara="1" wrap="square" lIns="91425" tIns="91425" rIns="91425" bIns="91425" anchor="t" anchorCtr="0">
            <a:noAutofit/>
          </a:bodyPr>
          <a:lstStyle>
            <a:lvl1pPr marL="457200" lvl="0" indent="-393700">
              <a:spcBef>
                <a:spcPts val="600"/>
              </a:spcBef>
              <a:spcAft>
                <a:spcPts val="0"/>
              </a:spcAft>
              <a:buClr>
                <a:schemeClr val="tx1"/>
              </a:buClr>
              <a:buSzPts val="2600"/>
              <a:buChar char="▸"/>
              <a:defRPr sz="2600">
                <a:latin typeface="Calibri" panose="020F0502020204030204" pitchFamily="34" charset="0"/>
                <a:cs typeface="Calibri" panose="020F0502020204030204" pitchFamily="34" charset="0"/>
              </a:defRPr>
            </a:lvl1pPr>
            <a:lvl2pPr marL="914400" lvl="1" indent="-393700">
              <a:spcBef>
                <a:spcPts val="0"/>
              </a:spcBef>
              <a:spcAft>
                <a:spcPts val="0"/>
              </a:spcAft>
              <a:buSzPts val="2600"/>
              <a:buChar char="▹"/>
              <a:defRPr sz="2600"/>
            </a:lvl2pPr>
            <a:lvl3pPr marL="1371600" lvl="2" indent="-393700">
              <a:spcBef>
                <a:spcPts val="0"/>
              </a:spcBef>
              <a:spcAft>
                <a:spcPts val="0"/>
              </a:spcAft>
              <a:buSzPts val="2600"/>
              <a:buChar char="▹"/>
              <a:defRPr sz="2600"/>
            </a:lvl3pPr>
            <a:lvl4pPr marL="1828800" lvl="3" indent="-393700">
              <a:spcBef>
                <a:spcPts val="0"/>
              </a:spcBef>
              <a:spcAft>
                <a:spcPts val="0"/>
              </a:spcAft>
              <a:buSzPts val="2600"/>
              <a:buChar char="▹"/>
              <a:defRPr sz="2600"/>
            </a:lvl4pPr>
            <a:lvl5pPr marL="2286000" lvl="4" indent="-393700">
              <a:spcBef>
                <a:spcPts val="0"/>
              </a:spcBef>
              <a:spcAft>
                <a:spcPts val="0"/>
              </a:spcAft>
              <a:buSzPts val="2600"/>
              <a:buChar char="▹"/>
              <a:defRPr sz="2600"/>
            </a:lvl5pPr>
            <a:lvl6pPr marL="2743200" lvl="5" indent="-393700">
              <a:spcBef>
                <a:spcPts val="0"/>
              </a:spcBef>
              <a:spcAft>
                <a:spcPts val="0"/>
              </a:spcAft>
              <a:buSzPts val="2600"/>
              <a:buChar char="▹"/>
              <a:defRPr sz="2600"/>
            </a:lvl6pPr>
            <a:lvl7pPr marL="3200400" lvl="6" indent="-393700">
              <a:spcBef>
                <a:spcPts val="0"/>
              </a:spcBef>
              <a:spcAft>
                <a:spcPts val="0"/>
              </a:spcAft>
              <a:buSzPts val="2600"/>
              <a:buChar char="▹"/>
              <a:defRPr sz="2600"/>
            </a:lvl7pPr>
            <a:lvl8pPr marL="3657600" lvl="7" indent="-393700">
              <a:spcBef>
                <a:spcPts val="0"/>
              </a:spcBef>
              <a:spcAft>
                <a:spcPts val="0"/>
              </a:spcAft>
              <a:buSzPts val="2600"/>
              <a:buChar char="▹"/>
              <a:defRPr sz="2600"/>
            </a:lvl8pPr>
            <a:lvl9pPr marL="4114800" lvl="8" indent="-393700">
              <a:spcBef>
                <a:spcPts val="0"/>
              </a:spcBef>
              <a:spcAft>
                <a:spcPts val="0"/>
              </a:spcAft>
              <a:buSzPts val="2600"/>
              <a:buChar char="▹"/>
              <a:defRPr sz="2600"/>
            </a:lvl9pPr>
          </a:lstStyle>
          <a:p>
            <a:pPr lvl="0"/>
            <a:r>
              <a:rPr lang="en-US"/>
              <a:t>Click to edit Master text styles</a:t>
            </a:r>
          </a:p>
        </p:txBody>
      </p:sp>
      <p:sp>
        <p:nvSpPr>
          <p:cNvPr id="51" name="Google Shape;51;p6"/>
          <p:cNvSpPr txBox="1">
            <a:spLocks noGrp="1"/>
          </p:cNvSpPr>
          <p:nvPr>
            <p:ph type="body" idx="2"/>
          </p:nvPr>
        </p:nvSpPr>
        <p:spPr>
          <a:xfrm>
            <a:off x="5004949" y="1311550"/>
            <a:ext cx="3681900" cy="3537900"/>
          </a:xfrm>
          <a:prstGeom prst="rect">
            <a:avLst/>
          </a:prstGeom>
        </p:spPr>
        <p:txBody>
          <a:bodyPr spcFirstLastPara="1" wrap="square" lIns="91425" tIns="91425" rIns="91425" bIns="91425" anchor="t" anchorCtr="0">
            <a:noAutofit/>
          </a:bodyPr>
          <a:lstStyle>
            <a:lvl1pPr marL="457200" lvl="0" indent="-393700">
              <a:spcBef>
                <a:spcPts val="600"/>
              </a:spcBef>
              <a:spcAft>
                <a:spcPts val="0"/>
              </a:spcAft>
              <a:buClr>
                <a:schemeClr val="tx1"/>
              </a:buClr>
              <a:buSzPts val="2600"/>
              <a:buChar char="▸"/>
              <a:defRPr sz="2600">
                <a:latin typeface="Calibri" panose="020F0502020204030204" pitchFamily="34" charset="0"/>
                <a:cs typeface="Calibri" panose="020F0502020204030204" pitchFamily="34" charset="0"/>
              </a:defRPr>
            </a:lvl1pPr>
            <a:lvl2pPr marL="914400" lvl="1" indent="-393700">
              <a:spcBef>
                <a:spcPts val="0"/>
              </a:spcBef>
              <a:spcAft>
                <a:spcPts val="0"/>
              </a:spcAft>
              <a:buSzPts val="2600"/>
              <a:buChar char="▹"/>
              <a:defRPr sz="2600"/>
            </a:lvl2pPr>
            <a:lvl3pPr marL="1371600" lvl="2" indent="-393700">
              <a:spcBef>
                <a:spcPts val="0"/>
              </a:spcBef>
              <a:spcAft>
                <a:spcPts val="0"/>
              </a:spcAft>
              <a:buSzPts val="2600"/>
              <a:buChar char="▹"/>
              <a:defRPr sz="2600"/>
            </a:lvl3pPr>
            <a:lvl4pPr marL="1828800" lvl="3" indent="-393700">
              <a:spcBef>
                <a:spcPts val="0"/>
              </a:spcBef>
              <a:spcAft>
                <a:spcPts val="0"/>
              </a:spcAft>
              <a:buSzPts val="2600"/>
              <a:buChar char="▹"/>
              <a:defRPr sz="2600"/>
            </a:lvl4pPr>
            <a:lvl5pPr marL="2286000" lvl="4" indent="-393700">
              <a:spcBef>
                <a:spcPts val="0"/>
              </a:spcBef>
              <a:spcAft>
                <a:spcPts val="0"/>
              </a:spcAft>
              <a:buSzPts val="2600"/>
              <a:buChar char="▹"/>
              <a:defRPr sz="2600"/>
            </a:lvl5pPr>
            <a:lvl6pPr marL="2743200" lvl="5" indent="-393700">
              <a:spcBef>
                <a:spcPts val="0"/>
              </a:spcBef>
              <a:spcAft>
                <a:spcPts val="0"/>
              </a:spcAft>
              <a:buSzPts val="2600"/>
              <a:buChar char="▹"/>
              <a:defRPr sz="2600"/>
            </a:lvl6pPr>
            <a:lvl7pPr marL="3200400" lvl="6" indent="-393700">
              <a:spcBef>
                <a:spcPts val="0"/>
              </a:spcBef>
              <a:spcAft>
                <a:spcPts val="0"/>
              </a:spcAft>
              <a:buSzPts val="2600"/>
              <a:buChar char="▹"/>
              <a:defRPr sz="2600"/>
            </a:lvl7pPr>
            <a:lvl8pPr marL="3657600" lvl="7" indent="-393700">
              <a:spcBef>
                <a:spcPts val="0"/>
              </a:spcBef>
              <a:spcAft>
                <a:spcPts val="0"/>
              </a:spcAft>
              <a:buSzPts val="2600"/>
              <a:buChar char="▹"/>
              <a:defRPr sz="2600"/>
            </a:lvl8pPr>
            <a:lvl9pPr marL="4114800" lvl="8" indent="-393700">
              <a:spcBef>
                <a:spcPts val="0"/>
              </a:spcBef>
              <a:spcAft>
                <a:spcPts val="0"/>
              </a:spcAft>
              <a:buSzPts val="2600"/>
              <a:buChar char="▹"/>
              <a:defRPr sz="2600"/>
            </a:lvl9pPr>
          </a:lstStyle>
          <a:p>
            <a:pPr lvl="0"/>
            <a:r>
              <a:rPr lang="en-US"/>
              <a:t>Click to edit Master text styles</a:t>
            </a:r>
          </a:p>
        </p:txBody>
      </p:sp>
      <p:sp>
        <p:nvSpPr>
          <p:cNvPr id="52" name="Google Shape;52;p6"/>
          <p:cNvSpPr txBox="1">
            <a:spLocks noGrp="1"/>
          </p:cNvSpPr>
          <p:nvPr>
            <p:ph type="sldNum" idx="12"/>
          </p:nvPr>
        </p:nvSpPr>
        <p:spPr>
          <a:xfrm>
            <a:off x="8537140" y="4399666"/>
            <a:ext cx="594900" cy="731700"/>
          </a:xfrm>
          <a:prstGeom prst="rect">
            <a:avLst/>
          </a:prstGeom>
        </p:spPr>
        <p:txBody>
          <a:bodyPr spcFirstLastPara="1" wrap="square" lIns="91425" tIns="91425" rIns="91425" bIns="91425" anchor="b" anchorCtr="0">
            <a:noAutofit/>
          </a:bodyPr>
          <a:lstStyle>
            <a:lvl1pPr lvl="0">
              <a:buClr>
                <a:schemeClr val="tx1"/>
              </a:buClr>
              <a:buNone/>
              <a:defRPr sz="1050" b="0">
                <a:latin typeface="Calibri" panose="020F0502020204030204" pitchFamily="34" charset="0"/>
                <a:cs typeface="Calibri" panose="020F0502020204030204" pitchFamily="34" charset="0"/>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19574655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53"/>
        <p:cNvGrpSpPr/>
        <p:nvPr/>
      </p:nvGrpSpPr>
      <p:grpSpPr>
        <a:xfrm>
          <a:off x="0" y="0"/>
          <a:ext cx="0" cy="0"/>
          <a:chOff x="0" y="0"/>
          <a:chExt cx="0" cy="0"/>
        </a:xfrm>
      </p:grpSpPr>
      <p:grpSp>
        <p:nvGrpSpPr>
          <p:cNvPr id="54" name="Google Shape;54;p7"/>
          <p:cNvGrpSpPr/>
          <p:nvPr/>
        </p:nvGrpSpPr>
        <p:grpSpPr>
          <a:xfrm>
            <a:off x="-903537" y="-38100"/>
            <a:ext cx="10524355" cy="5214650"/>
            <a:chOff x="-903537" y="-38100"/>
            <a:chExt cx="10524355" cy="5214650"/>
          </a:xfrm>
        </p:grpSpPr>
        <p:sp>
          <p:nvSpPr>
            <p:cNvPr id="55" name="Google Shape;55;p7"/>
            <p:cNvSpPr/>
            <p:nvPr/>
          </p:nvSpPr>
          <p:spPr>
            <a:xfrm>
              <a:off x="-55075" y="-38100"/>
              <a:ext cx="3312625" cy="5214650"/>
            </a:xfrm>
            <a:custGeom>
              <a:avLst/>
              <a:gdLst/>
              <a:ahLst/>
              <a:cxnLst/>
              <a:rect l="l" t="t" r="r" b="b"/>
              <a:pathLst>
                <a:path w="132505" h="208586" extrusionOk="0">
                  <a:moveTo>
                    <a:pt x="132505" y="207264"/>
                  </a:moveTo>
                  <a:lnTo>
                    <a:pt x="25063" y="0"/>
                  </a:lnTo>
                  <a:lnTo>
                    <a:pt x="0" y="202"/>
                  </a:lnTo>
                  <a:lnTo>
                    <a:pt x="1322" y="208586"/>
                  </a:lnTo>
                  <a:close/>
                </a:path>
              </a:pathLst>
            </a:custGeom>
            <a:solidFill>
              <a:schemeClr val="lt2"/>
            </a:solidFill>
            <a:ln>
              <a:noFill/>
            </a:ln>
          </p:spPr>
        </p:sp>
        <p:sp>
          <p:nvSpPr>
            <p:cNvPr id="56" name="Google Shape;56;p7"/>
            <p:cNvSpPr/>
            <p:nvPr/>
          </p:nvSpPr>
          <p:spPr>
            <a:xfrm flipH="1">
              <a:off x="-903537" y="-17561"/>
              <a:ext cx="17592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7"/>
            <p:cNvSpPr/>
            <p:nvPr/>
          </p:nvSpPr>
          <p:spPr>
            <a:xfrm flipH="1">
              <a:off x="472134" y="-9525"/>
              <a:ext cx="518400" cy="749100"/>
            </a:xfrm>
            <a:prstGeom prst="parallelogram">
              <a:avLst>
                <a:gd name="adj" fmla="val 75009"/>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7"/>
            <p:cNvSpPr/>
            <p:nvPr/>
          </p:nvSpPr>
          <p:spPr>
            <a:xfrm flipH="1">
              <a:off x="742953" y="272850"/>
              <a:ext cx="75057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7"/>
            <p:cNvSpPr/>
            <p:nvPr/>
          </p:nvSpPr>
          <p:spPr>
            <a:xfrm flipH="1">
              <a:off x="7861618" y="272850"/>
              <a:ext cx="1759200" cy="7491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7"/>
            <p:cNvSpPr/>
            <p:nvPr/>
          </p:nvSpPr>
          <p:spPr>
            <a:xfrm flipH="1">
              <a:off x="990375" y="4925850"/>
              <a:ext cx="8369700" cy="2280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 name="Google Shape;61;p7"/>
          <p:cNvSpPr txBox="1">
            <a:spLocks noGrp="1"/>
          </p:cNvSpPr>
          <p:nvPr>
            <p:ph type="title"/>
          </p:nvPr>
        </p:nvSpPr>
        <p:spPr>
          <a:xfrm>
            <a:off x="1104900" y="276075"/>
            <a:ext cx="6724500" cy="7491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
        <p:nvSpPr>
          <p:cNvPr id="62" name="Google Shape;62;p7"/>
          <p:cNvSpPr txBox="1">
            <a:spLocks noGrp="1"/>
          </p:cNvSpPr>
          <p:nvPr>
            <p:ph type="body" idx="1"/>
          </p:nvPr>
        </p:nvSpPr>
        <p:spPr>
          <a:xfrm>
            <a:off x="1104900" y="1224350"/>
            <a:ext cx="2423100" cy="3549000"/>
          </a:xfrm>
          <a:prstGeom prst="rect">
            <a:avLst/>
          </a:prstGeom>
        </p:spPr>
        <p:txBody>
          <a:bodyPr spcFirstLastPara="1" wrap="square" lIns="91425" tIns="91425" rIns="91425" bIns="91425"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pPr lvl="0"/>
            <a:r>
              <a:rPr lang="en-US"/>
              <a:t>Click to edit Master text styles</a:t>
            </a:r>
          </a:p>
        </p:txBody>
      </p:sp>
      <p:sp>
        <p:nvSpPr>
          <p:cNvPr id="63" name="Google Shape;63;p7"/>
          <p:cNvSpPr txBox="1">
            <a:spLocks noGrp="1"/>
          </p:cNvSpPr>
          <p:nvPr>
            <p:ph type="body" idx="2"/>
          </p:nvPr>
        </p:nvSpPr>
        <p:spPr>
          <a:xfrm>
            <a:off x="3652189" y="1224350"/>
            <a:ext cx="2423100" cy="3549000"/>
          </a:xfrm>
          <a:prstGeom prst="rect">
            <a:avLst/>
          </a:prstGeom>
        </p:spPr>
        <p:txBody>
          <a:bodyPr spcFirstLastPara="1" wrap="square" lIns="91425" tIns="91425" rIns="91425" bIns="91425"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pPr lvl="0"/>
            <a:r>
              <a:rPr lang="en-US"/>
              <a:t>Click to edit Master text styles</a:t>
            </a:r>
          </a:p>
        </p:txBody>
      </p:sp>
      <p:sp>
        <p:nvSpPr>
          <p:cNvPr id="64" name="Google Shape;64;p7"/>
          <p:cNvSpPr txBox="1">
            <a:spLocks noGrp="1"/>
          </p:cNvSpPr>
          <p:nvPr>
            <p:ph type="body" idx="3"/>
          </p:nvPr>
        </p:nvSpPr>
        <p:spPr>
          <a:xfrm>
            <a:off x="6199478" y="1224350"/>
            <a:ext cx="2423100" cy="3549000"/>
          </a:xfrm>
          <a:prstGeom prst="rect">
            <a:avLst/>
          </a:prstGeom>
        </p:spPr>
        <p:txBody>
          <a:bodyPr spcFirstLastPara="1" wrap="square" lIns="91425" tIns="91425" rIns="91425" bIns="91425"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pPr lvl="0"/>
            <a:r>
              <a:rPr lang="en-US"/>
              <a:t>Click to edit Master text styles</a:t>
            </a:r>
          </a:p>
        </p:txBody>
      </p:sp>
      <p:sp>
        <p:nvSpPr>
          <p:cNvPr id="2" name="Google Shape;48;p6">
            <a:extLst>
              <a:ext uri="{FF2B5EF4-FFF2-40B4-BE49-F238E27FC236}">
                <a16:creationId xmlns:a16="http://schemas.microsoft.com/office/drawing/2014/main" id="{4E70667C-B33C-FC9D-5339-736D035EBD7B}"/>
              </a:ext>
            </a:extLst>
          </p:cNvPr>
          <p:cNvSpPr/>
          <p:nvPr userDrawn="1"/>
        </p:nvSpPr>
        <p:spPr>
          <a:xfrm flipH="1">
            <a:off x="-414938" y="4787153"/>
            <a:ext cx="9775013" cy="366697"/>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tx1"/>
              </a:buClr>
              <a:buNone/>
            </a:pPr>
            <a:endParaRPr>
              <a:latin typeface="Calibri" panose="020F0502020204030204" pitchFamily="34" charset="0"/>
              <a:cs typeface="Calibri" panose="020F0502020204030204" pitchFamily="34" charset="0"/>
            </a:endParaRPr>
          </a:p>
        </p:txBody>
      </p:sp>
      <p:sp>
        <p:nvSpPr>
          <p:cNvPr id="3" name="Google Shape;52;p6">
            <a:extLst>
              <a:ext uri="{FF2B5EF4-FFF2-40B4-BE49-F238E27FC236}">
                <a16:creationId xmlns:a16="http://schemas.microsoft.com/office/drawing/2014/main" id="{25943F0F-89B6-F858-329E-24E1B42A9EBB}"/>
              </a:ext>
            </a:extLst>
          </p:cNvPr>
          <p:cNvSpPr txBox="1">
            <a:spLocks/>
          </p:cNvSpPr>
          <p:nvPr userDrawn="1"/>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332063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6"/>
        <p:cNvGrpSpPr/>
        <p:nvPr/>
      </p:nvGrpSpPr>
      <p:grpSpPr>
        <a:xfrm>
          <a:off x="0" y="0"/>
          <a:ext cx="0" cy="0"/>
          <a:chOff x="0" y="0"/>
          <a:chExt cx="0" cy="0"/>
        </a:xfrm>
      </p:grpSpPr>
      <p:grpSp>
        <p:nvGrpSpPr>
          <p:cNvPr id="67" name="Google Shape;67;p8"/>
          <p:cNvGrpSpPr/>
          <p:nvPr/>
        </p:nvGrpSpPr>
        <p:grpSpPr>
          <a:xfrm>
            <a:off x="-903537" y="-38100"/>
            <a:ext cx="10524355" cy="5214650"/>
            <a:chOff x="-903537" y="-38100"/>
            <a:chExt cx="10524355" cy="5214650"/>
          </a:xfrm>
        </p:grpSpPr>
        <p:sp>
          <p:nvSpPr>
            <p:cNvPr id="68" name="Google Shape;68;p8"/>
            <p:cNvSpPr/>
            <p:nvPr/>
          </p:nvSpPr>
          <p:spPr>
            <a:xfrm>
              <a:off x="-55075" y="-38100"/>
              <a:ext cx="3312625" cy="5214650"/>
            </a:xfrm>
            <a:custGeom>
              <a:avLst/>
              <a:gdLst/>
              <a:ahLst/>
              <a:cxnLst/>
              <a:rect l="l" t="t" r="r" b="b"/>
              <a:pathLst>
                <a:path w="132505" h="208586" extrusionOk="0">
                  <a:moveTo>
                    <a:pt x="132505" y="207264"/>
                  </a:moveTo>
                  <a:lnTo>
                    <a:pt x="25063" y="0"/>
                  </a:lnTo>
                  <a:lnTo>
                    <a:pt x="0" y="202"/>
                  </a:lnTo>
                  <a:lnTo>
                    <a:pt x="1322" y="208586"/>
                  </a:lnTo>
                  <a:close/>
                </a:path>
              </a:pathLst>
            </a:custGeom>
            <a:solidFill>
              <a:schemeClr val="lt2"/>
            </a:solidFill>
            <a:ln>
              <a:noFill/>
            </a:ln>
          </p:spPr>
        </p:sp>
        <p:sp>
          <p:nvSpPr>
            <p:cNvPr id="69" name="Google Shape;69;p8"/>
            <p:cNvSpPr/>
            <p:nvPr/>
          </p:nvSpPr>
          <p:spPr>
            <a:xfrm flipH="1">
              <a:off x="-903537" y="-17561"/>
              <a:ext cx="17592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8"/>
            <p:cNvSpPr/>
            <p:nvPr/>
          </p:nvSpPr>
          <p:spPr>
            <a:xfrm flipH="1">
              <a:off x="472134" y="-9525"/>
              <a:ext cx="518400" cy="749100"/>
            </a:xfrm>
            <a:prstGeom prst="parallelogram">
              <a:avLst>
                <a:gd name="adj" fmla="val 75009"/>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8"/>
            <p:cNvSpPr/>
            <p:nvPr/>
          </p:nvSpPr>
          <p:spPr>
            <a:xfrm flipH="1">
              <a:off x="742953" y="272850"/>
              <a:ext cx="75057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8"/>
            <p:cNvSpPr/>
            <p:nvPr/>
          </p:nvSpPr>
          <p:spPr>
            <a:xfrm flipH="1">
              <a:off x="7861618" y="272850"/>
              <a:ext cx="1759200" cy="7491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8"/>
            <p:cNvSpPr/>
            <p:nvPr/>
          </p:nvSpPr>
          <p:spPr>
            <a:xfrm flipH="1">
              <a:off x="990375" y="4925850"/>
              <a:ext cx="8369700" cy="2280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 name="Google Shape;74;p8"/>
          <p:cNvSpPr txBox="1">
            <a:spLocks noGrp="1"/>
          </p:cNvSpPr>
          <p:nvPr>
            <p:ph type="title"/>
          </p:nvPr>
        </p:nvSpPr>
        <p:spPr>
          <a:xfrm>
            <a:off x="1104900" y="276075"/>
            <a:ext cx="6724500" cy="7491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sz="3600">
                <a:latin typeface="Roboto" panose="02000000000000000000" pitchFamily="2" charset="0"/>
                <a:ea typeface="Roboto" panose="02000000000000000000" pitchFamily="2" charset="0"/>
                <a:cs typeface="Roboto" panose="02000000000000000000" pitchFamily="2" charset="0"/>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r>
              <a:rPr lang="en-US" dirty="0"/>
              <a:t>Click to edit Master title style</a:t>
            </a:r>
            <a:endParaRPr dirty="0"/>
          </a:p>
        </p:txBody>
      </p:sp>
      <p:sp>
        <p:nvSpPr>
          <p:cNvPr id="2" name="Google Shape;48;p6">
            <a:extLst>
              <a:ext uri="{FF2B5EF4-FFF2-40B4-BE49-F238E27FC236}">
                <a16:creationId xmlns:a16="http://schemas.microsoft.com/office/drawing/2014/main" id="{9F361459-36A0-122F-364B-C081C9D680D6}"/>
              </a:ext>
            </a:extLst>
          </p:cNvPr>
          <p:cNvSpPr/>
          <p:nvPr userDrawn="1"/>
        </p:nvSpPr>
        <p:spPr>
          <a:xfrm flipH="1">
            <a:off x="-414938" y="4787153"/>
            <a:ext cx="9775013" cy="366697"/>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tx1"/>
              </a:buClr>
              <a:buNone/>
            </a:pPr>
            <a:endParaRPr>
              <a:latin typeface="Calibri" panose="020F0502020204030204" pitchFamily="34" charset="0"/>
              <a:cs typeface="Calibri" panose="020F0502020204030204" pitchFamily="34" charset="0"/>
            </a:endParaRPr>
          </a:p>
        </p:txBody>
      </p:sp>
      <p:sp>
        <p:nvSpPr>
          <p:cNvPr id="3" name="Google Shape;52;p6">
            <a:extLst>
              <a:ext uri="{FF2B5EF4-FFF2-40B4-BE49-F238E27FC236}">
                <a16:creationId xmlns:a16="http://schemas.microsoft.com/office/drawing/2014/main" id="{C4F5B0A1-91D5-C372-C025-94DE7DE1CDC0}"/>
              </a:ext>
            </a:extLst>
          </p:cNvPr>
          <p:cNvSpPr txBox="1">
            <a:spLocks/>
          </p:cNvSpPr>
          <p:nvPr userDrawn="1"/>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latin typeface="Roboto" panose="02000000000000000000" pitchFamily="2" charset="0"/>
                <a:ea typeface="Roboto" panose="02000000000000000000" pitchFamily="2" charset="0"/>
                <a:cs typeface="Roboto" panose="02000000000000000000" pitchFamily="2" charset="0"/>
              </a:rPr>
              <a:pPr/>
              <a:t>‹#›</a:t>
            </a:fld>
            <a:endParaRPr lang="en" b="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82283220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Image background">
  <p:cSld name="Image background">
    <p:spTree>
      <p:nvGrpSpPr>
        <p:cNvPr id="1" name="Shape 76"/>
        <p:cNvGrpSpPr/>
        <p:nvPr/>
      </p:nvGrpSpPr>
      <p:grpSpPr>
        <a:xfrm>
          <a:off x="0" y="0"/>
          <a:ext cx="0" cy="0"/>
          <a:chOff x="0" y="0"/>
          <a:chExt cx="0" cy="0"/>
        </a:xfrm>
      </p:grpSpPr>
      <p:sp>
        <p:nvSpPr>
          <p:cNvPr id="77" name="Google Shape;77;p9"/>
          <p:cNvSpPr/>
          <p:nvPr/>
        </p:nvSpPr>
        <p:spPr>
          <a:xfrm>
            <a:off x="-55075" y="-38100"/>
            <a:ext cx="3312625" cy="5214650"/>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FFFFF">
              <a:alpha val="17690"/>
            </a:srgbClr>
          </a:solidFill>
          <a:ln>
            <a:noFill/>
          </a:ln>
        </p:spPr>
      </p:sp>
      <p:sp>
        <p:nvSpPr>
          <p:cNvPr id="78" name="Google Shape;78;p9"/>
          <p:cNvSpPr/>
          <p:nvPr/>
        </p:nvSpPr>
        <p:spPr>
          <a:xfrm flipH="1">
            <a:off x="-903537" y="-17561"/>
            <a:ext cx="17592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9"/>
          <p:cNvSpPr/>
          <p:nvPr/>
        </p:nvSpPr>
        <p:spPr>
          <a:xfrm flipH="1">
            <a:off x="472134" y="-9525"/>
            <a:ext cx="518400" cy="749100"/>
          </a:xfrm>
          <a:prstGeom prst="parallelogram">
            <a:avLst>
              <a:gd name="adj" fmla="val 75009"/>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9"/>
          <p:cNvSpPr/>
          <p:nvPr/>
        </p:nvSpPr>
        <p:spPr>
          <a:xfrm flipH="1">
            <a:off x="742953" y="272850"/>
            <a:ext cx="7505700" cy="749100"/>
          </a:xfrm>
          <a:prstGeom prst="parallelogram">
            <a:avLst>
              <a:gd name="adj" fmla="val 51542"/>
            </a:avLst>
          </a:prstGeom>
          <a:solidFill>
            <a:srgbClr val="222222">
              <a:alpha val="646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9"/>
          <p:cNvSpPr/>
          <p:nvPr/>
        </p:nvSpPr>
        <p:spPr>
          <a:xfrm flipH="1">
            <a:off x="7861618" y="272850"/>
            <a:ext cx="1759200" cy="7491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9"/>
          <p:cNvSpPr/>
          <p:nvPr/>
        </p:nvSpPr>
        <p:spPr>
          <a:xfrm flipH="1">
            <a:off x="990375" y="4925850"/>
            <a:ext cx="8369700" cy="2280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9"/>
          <p:cNvSpPr txBox="1">
            <a:spLocks noGrp="1"/>
          </p:cNvSpPr>
          <p:nvPr>
            <p:ph type="title"/>
          </p:nvPr>
        </p:nvSpPr>
        <p:spPr>
          <a:xfrm>
            <a:off x="1104900" y="276075"/>
            <a:ext cx="6724500" cy="7491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600">
                <a:latin typeface="Roboto" panose="02000000000000000000" pitchFamily="2" charset="0"/>
                <a:ea typeface="Roboto" panose="02000000000000000000" pitchFamily="2" charset="0"/>
                <a:cs typeface="Roboto" panose="02000000000000000000" pitchFamily="2" charset="0"/>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dirty="0"/>
              <a:t>Click to edit Master title style</a:t>
            </a:r>
            <a:endParaRPr dirty="0"/>
          </a:p>
        </p:txBody>
      </p:sp>
      <p:sp>
        <p:nvSpPr>
          <p:cNvPr id="2" name="Google Shape;48;p6">
            <a:extLst>
              <a:ext uri="{FF2B5EF4-FFF2-40B4-BE49-F238E27FC236}">
                <a16:creationId xmlns:a16="http://schemas.microsoft.com/office/drawing/2014/main" id="{B2BAF704-C06D-9F1A-7B32-1BC01289BED1}"/>
              </a:ext>
            </a:extLst>
          </p:cNvPr>
          <p:cNvSpPr/>
          <p:nvPr userDrawn="1"/>
        </p:nvSpPr>
        <p:spPr>
          <a:xfrm flipH="1">
            <a:off x="-414938" y="4787153"/>
            <a:ext cx="9775013" cy="366697"/>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tx1"/>
              </a:buClr>
              <a:buNone/>
            </a:pPr>
            <a:endParaRPr>
              <a:latin typeface="Calibri" panose="020F0502020204030204" pitchFamily="34" charset="0"/>
              <a:cs typeface="Calibri" panose="020F0502020204030204" pitchFamily="34" charset="0"/>
            </a:endParaRPr>
          </a:p>
        </p:txBody>
      </p:sp>
      <p:sp>
        <p:nvSpPr>
          <p:cNvPr id="3" name="Google Shape;52;p6">
            <a:extLst>
              <a:ext uri="{FF2B5EF4-FFF2-40B4-BE49-F238E27FC236}">
                <a16:creationId xmlns:a16="http://schemas.microsoft.com/office/drawing/2014/main" id="{D2D13301-8E46-1136-9ADC-7A8E861357BD}"/>
              </a:ext>
            </a:extLst>
          </p:cNvPr>
          <p:cNvSpPr txBox="1">
            <a:spLocks/>
          </p:cNvSpPr>
          <p:nvPr userDrawn="1"/>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latin typeface="Roboto" panose="02000000000000000000" pitchFamily="2" charset="0"/>
                <a:ea typeface="Roboto" panose="02000000000000000000" pitchFamily="2" charset="0"/>
                <a:cs typeface="Roboto" panose="02000000000000000000" pitchFamily="2" charset="0"/>
              </a:rPr>
              <a:pPr/>
              <a:t>‹#›</a:t>
            </a:fld>
            <a:endParaRPr lang="en" b="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95134276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5"/>
        <p:cNvGrpSpPr/>
        <p:nvPr/>
      </p:nvGrpSpPr>
      <p:grpSpPr>
        <a:xfrm>
          <a:off x="0" y="0"/>
          <a:ext cx="0" cy="0"/>
          <a:chOff x="0" y="0"/>
          <a:chExt cx="0" cy="0"/>
        </a:xfrm>
      </p:grpSpPr>
      <p:sp>
        <p:nvSpPr>
          <p:cNvPr id="86" name="Google Shape;86;p10"/>
          <p:cNvSpPr/>
          <p:nvPr/>
        </p:nvSpPr>
        <p:spPr>
          <a:xfrm>
            <a:off x="-55075" y="-38100"/>
            <a:ext cx="3312625" cy="5214650"/>
          </a:xfrm>
          <a:custGeom>
            <a:avLst/>
            <a:gdLst/>
            <a:ahLst/>
            <a:cxnLst/>
            <a:rect l="l" t="t" r="r" b="b"/>
            <a:pathLst>
              <a:path w="132505" h="208586" extrusionOk="0">
                <a:moveTo>
                  <a:pt x="132505" y="207264"/>
                </a:moveTo>
                <a:lnTo>
                  <a:pt x="25063" y="0"/>
                </a:lnTo>
                <a:lnTo>
                  <a:pt x="0" y="202"/>
                </a:lnTo>
                <a:lnTo>
                  <a:pt x="1322" y="208586"/>
                </a:lnTo>
                <a:close/>
              </a:path>
            </a:pathLst>
          </a:custGeom>
          <a:solidFill>
            <a:schemeClr val="lt2"/>
          </a:solidFill>
          <a:ln>
            <a:noFill/>
          </a:ln>
        </p:spPr>
      </p:sp>
      <p:sp>
        <p:nvSpPr>
          <p:cNvPr id="87" name="Google Shape;87;p10"/>
          <p:cNvSpPr/>
          <p:nvPr/>
        </p:nvSpPr>
        <p:spPr>
          <a:xfrm flipH="1">
            <a:off x="742953" y="4406300"/>
            <a:ext cx="75057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0"/>
          <p:cNvSpPr/>
          <p:nvPr/>
        </p:nvSpPr>
        <p:spPr>
          <a:xfrm flipH="1">
            <a:off x="7861618" y="4406300"/>
            <a:ext cx="1759200" cy="7491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0"/>
          <p:cNvSpPr/>
          <p:nvPr userDrawn="1"/>
        </p:nvSpPr>
        <p:spPr>
          <a:xfrm flipH="1">
            <a:off x="-903537" y="-17561"/>
            <a:ext cx="17592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0"/>
          <p:cNvSpPr/>
          <p:nvPr/>
        </p:nvSpPr>
        <p:spPr>
          <a:xfrm flipH="1">
            <a:off x="472134" y="-9525"/>
            <a:ext cx="518400" cy="749100"/>
          </a:xfrm>
          <a:prstGeom prst="parallelogram">
            <a:avLst>
              <a:gd name="adj" fmla="val 75009"/>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0"/>
          <p:cNvSpPr txBox="1">
            <a:spLocks noGrp="1"/>
          </p:cNvSpPr>
          <p:nvPr>
            <p:ph type="body" idx="1"/>
          </p:nvPr>
        </p:nvSpPr>
        <p:spPr>
          <a:xfrm>
            <a:off x="1123950" y="4406300"/>
            <a:ext cx="6737400" cy="749100"/>
          </a:xfrm>
          <a:prstGeom prst="rect">
            <a:avLst/>
          </a:prstGeom>
        </p:spPr>
        <p:txBody>
          <a:bodyPr spcFirstLastPara="1" wrap="square" lIns="91425" tIns="91425" rIns="91425" bIns="91425" anchor="ctr" anchorCtr="0">
            <a:noAutofit/>
          </a:bodyPr>
          <a:lstStyle>
            <a:lvl1pPr marL="457200" lvl="0" indent="-228600">
              <a:spcBef>
                <a:spcPts val="360"/>
              </a:spcBef>
              <a:spcAft>
                <a:spcPts val="0"/>
              </a:spcAft>
              <a:buClr>
                <a:srgbClr val="FFFFFF"/>
              </a:buClr>
              <a:buSzPts val="1800"/>
              <a:buNone/>
              <a:defRPr sz="1800">
                <a:solidFill>
                  <a:srgbClr val="FFFFFF"/>
                </a:solidFill>
              </a:defRPr>
            </a:lvl1pPr>
          </a:lstStyle>
          <a:p>
            <a:pPr lvl="0"/>
            <a:r>
              <a:rPr lang="en-US"/>
              <a:t>Click to edit Master text styles</a:t>
            </a:r>
          </a:p>
        </p:txBody>
      </p:sp>
      <p:sp>
        <p:nvSpPr>
          <p:cNvPr id="2" name="Google Shape;52;p6">
            <a:extLst>
              <a:ext uri="{FF2B5EF4-FFF2-40B4-BE49-F238E27FC236}">
                <a16:creationId xmlns:a16="http://schemas.microsoft.com/office/drawing/2014/main" id="{29B23C82-F4B1-712C-83F7-D1385FE7C380}"/>
              </a:ext>
            </a:extLst>
          </p:cNvPr>
          <p:cNvSpPr txBox="1">
            <a:spLocks/>
          </p:cNvSpPr>
          <p:nvPr userDrawn="1"/>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638442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11"/>
          <p:cNvSpPr/>
          <p:nvPr/>
        </p:nvSpPr>
        <p:spPr>
          <a:xfrm>
            <a:off x="-55075" y="-38100"/>
            <a:ext cx="3312625" cy="5214650"/>
          </a:xfrm>
          <a:custGeom>
            <a:avLst/>
            <a:gdLst/>
            <a:ahLst/>
            <a:cxnLst/>
            <a:rect l="l" t="t" r="r" b="b"/>
            <a:pathLst>
              <a:path w="132505" h="208586" extrusionOk="0">
                <a:moveTo>
                  <a:pt x="132505" y="207264"/>
                </a:moveTo>
                <a:lnTo>
                  <a:pt x="25063" y="0"/>
                </a:lnTo>
                <a:lnTo>
                  <a:pt x="0" y="202"/>
                </a:lnTo>
                <a:lnTo>
                  <a:pt x="1322" y="208586"/>
                </a:lnTo>
                <a:close/>
              </a:path>
            </a:pathLst>
          </a:custGeom>
          <a:solidFill>
            <a:schemeClr val="lt2"/>
          </a:solidFill>
          <a:ln>
            <a:noFill/>
          </a:ln>
        </p:spPr>
      </p:sp>
      <p:sp>
        <p:nvSpPr>
          <p:cNvPr id="95" name="Google Shape;95;p11"/>
          <p:cNvSpPr/>
          <p:nvPr/>
        </p:nvSpPr>
        <p:spPr>
          <a:xfrm flipH="1">
            <a:off x="-903537" y="-17561"/>
            <a:ext cx="1759200" cy="749100"/>
          </a:xfrm>
          <a:prstGeom prst="parallelogram">
            <a:avLst>
              <a:gd name="adj" fmla="val 51542"/>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1"/>
          <p:cNvSpPr/>
          <p:nvPr/>
        </p:nvSpPr>
        <p:spPr>
          <a:xfrm flipH="1">
            <a:off x="472134" y="-9525"/>
            <a:ext cx="518400" cy="749100"/>
          </a:xfrm>
          <a:prstGeom prst="parallelogram">
            <a:avLst>
              <a:gd name="adj" fmla="val 75009"/>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1"/>
          <p:cNvSpPr/>
          <p:nvPr/>
        </p:nvSpPr>
        <p:spPr>
          <a:xfrm flipH="1">
            <a:off x="990375" y="4925850"/>
            <a:ext cx="8369700" cy="2280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48;p6">
            <a:extLst>
              <a:ext uri="{FF2B5EF4-FFF2-40B4-BE49-F238E27FC236}">
                <a16:creationId xmlns:a16="http://schemas.microsoft.com/office/drawing/2014/main" id="{AB08BA55-E629-975C-B38B-62593AF88FBF}"/>
              </a:ext>
            </a:extLst>
          </p:cNvPr>
          <p:cNvSpPr/>
          <p:nvPr userDrawn="1"/>
        </p:nvSpPr>
        <p:spPr>
          <a:xfrm flipH="1">
            <a:off x="-414938" y="4787153"/>
            <a:ext cx="9775013" cy="366697"/>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Clr>
                <a:schemeClr val="tx1"/>
              </a:buClr>
              <a:buNone/>
            </a:pPr>
            <a:endParaRPr>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3813663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lank inverted">
  <p:cSld name="Blank inverted">
    <p:bg>
      <p:bgPr>
        <a:solidFill>
          <a:schemeClr val="dk1"/>
        </a:solidFill>
        <a:effectLst/>
      </p:bgPr>
    </p:bg>
    <p:spTree>
      <p:nvGrpSpPr>
        <p:cNvPr id="1" name="Shape 99"/>
        <p:cNvGrpSpPr/>
        <p:nvPr/>
      </p:nvGrpSpPr>
      <p:grpSpPr>
        <a:xfrm>
          <a:off x="0" y="0"/>
          <a:ext cx="0" cy="0"/>
          <a:chOff x="0" y="0"/>
          <a:chExt cx="0" cy="0"/>
        </a:xfrm>
      </p:grpSpPr>
      <p:sp>
        <p:nvSpPr>
          <p:cNvPr id="100" name="Google Shape;100;p12"/>
          <p:cNvSpPr/>
          <p:nvPr userDrawn="1"/>
        </p:nvSpPr>
        <p:spPr>
          <a:xfrm>
            <a:off x="-55075" y="-38100"/>
            <a:ext cx="3312625" cy="5214650"/>
          </a:xfrm>
          <a:custGeom>
            <a:avLst/>
            <a:gdLst/>
            <a:ahLst/>
            <a:cxnLst/>
            <a:rect l="l" t="t" r="r" b="b"/>
            <a:pathLst>
              <a:path w="132505" h="208586" extrusionOk="0">
                <a:moveTo>
                  <a:pt x="132505" y="207264"/>
                </a:moveTo>
                <a:lnTo>
                  <a:pt x="25063" y="0"/>
                </a:lnTo>
                <a:lnTo>
                  <a:pt x="0" y="202"/>
                </a:lnTo>
                <a:lnTo>
                  <a:pt x="1322" y="208586"/>
                </a:lnTo>
                <a:close/>
              </a:path>
            </a:pathLst>
          </a:custGeom>
          <a:solidFill>
            <a:schemeClr val="accent3"/>
          </a:solidFill>
          <a:ln>
            <a:noFill/>
          </a:ln>
        </p:spPr>
      </p:sp>
      <p:sp>
        <p:nvSpPr>
          <p:cNvPr id="101" name="Google Shape;101;p12"/>
          <p:cNvSpPr/>
          <p:nvPr/>
        </p:nvSpPr>
        <p:spPr>
          <a:xfrm flipH="1">
            <a:off x="-903537" y="-17561"/>
            <a:ext cx="1759200" cy="7491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2"/>
          <p:cNvSpPr/>
          <p:nvPr/>
        </p:nvSpPr>
        <p:spPr>
          <a:xfrm flipH="1">
            <a:off x="472134" y="-9525"/>
            <a:ext cx="518400" cy="749100"/>
          </a:xfrm>
          <a:prstGeom prst="parallelogram">
            <a:avLst>
              <a:gd name="adj" fmla="val 75009"/>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2"/>
          <p:cNvSpPr/>
          <p:nvPr/>
        </p:nvSpPr>
        <p:spPr>
          <a:xfrm flipH="1">
            <a:off x="-223298" y="4956586"/>
            <a:ext cx="9590596" cy="228000"/>
          </a:xfrm>
          <a:prstGeom prst="parallelogram">
            <a:avLst>
              <a:gd name="adj" fmla="val 51542"/>
            </a:avLst>
          </a:prstGeom>
          <a:solidFill>
            <a:srgbClr val="820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927061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107FA-5C66-714D-B9EB-3CB796A3B713}"/>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3B1C1FD4-205A-9149-AD75-AA95D7E9A5D6}"/>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013BBB57-C01E-2E49-971A-9C79C4D30B00}"/>
              </a:ext>
            </a:extLst>
          </p:cNvPr>
          <p:cNvSpPr>
            <a:spLocks noGrp="1"/>
          </p:cNvSpPr>
          <p:nvPr>
            <p:ph type="dt" sz="half" idx="10"/>
          </p:nvPr>
        </p:nvSpPr>
        <p:spPr/>
        <p:txBody>
          <a:bodyPr/>
          <a:lstStyle/>
          <a:p>
            <a:fld id="{F58AA082-96F7-A949-AD86-5DF28E0DB784}" type="datetimeFigureOut">
              <a:rPr lang="en-US" smtClean="0"/>
              <a:t>2/21/24</a:t>
            </a:fld>
            <a:endParaRPr lang="en-US"/>
          </a:p>
        </p:txBody>
      </p:sp>
      <p:sp>
        <p:nvSpPr>
          <p:cNvPr id="5" name="Footer Placeholder 4">
            <a:extLst>
              <a:ext uri="{FF2B5EF4-FFF2-40B4-BE49-F238E27FC236}">
                <a16:creationId xmlns:a16="http://schemas.microsoft.com/office/drawing/2014/main" id="{BAEDF193-3F13-1D40-AB55-8517139D2A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4D9B4-D903-084C-8DB6-612992CBB33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0359566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937D2-CE60-A64B-BA8F-4CD2E44A1A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2BC04-8970-DD40-92A1-A811A3F5C3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E2406B-CCE3-E242-A094-508767E6153E}"/>
              </a:ext>
            </a:extLst>
          </p:cNvPr>
          <p:cNvSpPr>
            <a:spLocks noGrp="1"/>
          </p:cNvSpPr>
          <p:nvPr>
            <p:ph type="dt" sz="half" idx="10"/>
          </p:nvPr>
        </p:nvSpPr>
        <p:spPr/>
        <p:txBody>
          <a:bodyPr/>
          <a:lstStyle/>
          <a:p>
            <a:fld id="{F58AA082-96F7-A949-AD86-5DF28E0DB784}" type="datetimeFigureOut">
              <a:rPr lang="en-US" smtClean="0"/>
              <a:t>2/21/24</a:t>
            </a:fld>
            <a:endParaRPr lang="en-US"/>
          </a:p>
        </p:txBody>
      </p:sp>
      <p:sp>
        <p:nvSpPr>
          <p:cNvPr id="5" name="Footer Placeholder 4">
            <a:extLst>
              <a:ext uri="{FF2B5EF4-FFF2-40B4-BE49-F238E27FC236}">
                <a16:creationId xmlns:a16="http://schemas.microsoft.com/office/drawing/2014/main" id="{7B31D11F-74F3-2042-B8F5-875F11CB77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3E55DB-DEE8-6D42-860A-01862B1EDCFB}"/>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1826217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F262C-F280-BA48-89E4-1E80524C66FF}"/>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6B3C84E2-3F10-F040-9921-09790ED443E7}"/>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A24E7C-1ABB-264F-91F3-D539D5BF7E0C}"/>
              </a:ext>
            </a:extLst>
          </p:cNvPr>
          <p:cNvSpPr>
            <a:spLocks noGrp="1"/>
          </p:cNvSpPr>
          <p:nvPr>
            <p:ph type="dt" sz="half" idx="10"/>
          </p:nvPr>
        </p:nvSpPr>
        <p:spPr/>
        <p:txBody>
          <a:bodyPr/>
          <a:lstStyle/>
          <a:p>
            <a:fld id="{F58AA082-96F7-A949-AD86-5DF28E0DB784}" type="datetimeFigureOut">
              <a:rPr lang="en-US" smtClean="0"/>
              <a:t>2/21/24</a:t>
            </a:fld>
            <a:endParaRPr lang="en-US"/>
          </a:p>
        </p:txBody>
      </p:sp>
      <p:sp>
        <p:nvSpPr>
          <p:cNvPr id="5" name="Footer Placeholder 4">
            <a:extLst>
              <a:ext uri="{FF2B5EF4-FFF2-40B4-BE49-F238E27FC236}">
                <a16:creationId xmlns:a16="http://schemas.microsoft.com/office/drawing/2014/main" id="{906784CA-3FD3-C14D-AB63-C36D39BAE6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35C5BC-34D3-D543-BD5A-DF4ED8F0A0F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4254688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Intro Slide 5">
    <p:bg>
      <p:bgPr>
        <a:blipFill dpi="0" rotWithShape="1">
          <a:blip r:embed="rId2" cstate="email">
            <a:alphaModFix amt="4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0266" y="2108124"/>
            <a:ext cx="8229600" cy="857250"/>
          </a:xfrm>
        </p:spPr>
        <p:txBody>
          <a:bodyPr/>
          <a:lstStyle/>
          <a:p>
            <a:r>
              <a:rPr lang="en-US" dirty="0"/>
              <a:t>Click to edit Master title</a:t>
            </a:r>
          </a:p>
        </p:txBody>
      </p:sp>
    </p:spTree>
    <p:extLst>
      <p:ext uri="{BB962C8B-B14F-4D97-AF65-F5344CB8AC3E}">
        <p14:creationId xmlns:p14="http://schemas.microsoft.com/office/powerpoint/2010/main" val="358789008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5344E-289E-3F44-8361-7183BB6EC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01C2F5-212E-5B45-A347-93A76BE5F401}"/>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1C014B-0BB9-AB42-BFE0-2646EBB3960D}"/>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1577C5-FD63-2F4A-A9E7-11990F49F188}"/>
              </a:ext>
            </a:extLst>
          </p:cNvPr>
          <p:cNvSpPr>
            <a:spLocks noGrp="1"/>
          </p:cNvSpPr>
          <p:nvPr>
            <p:ph type="dt" sz="half" idx="10"/>
          </p:nvPr>
        </p:nvSpPr>
        <p:spPr/>
        <p:txBody>
          <a:bodyPr/>
          <a:lstStyle/>
          <a:p>
            <a:fld id="{F58AA082-96F7-A949-AD86-5DF28E0DB784}" type="datetimeFigureOut">
              <a:rPr lang="en-US" smtClean="0"/>
              <a:t>2/21/24</a:t>
            </a:fld>
            <a:endParaRPr lang="en-US"/>
          </a:p>
        </p:txBody>
      </p:sp>
      <p:sp>
        <p:nvSpPr>
          <p:cNvPr id="6" name="Footer Placeholder 5">
            <a:extLst>
              <a:ext uri="{FF2B5EF4-FFF2-40B4-BE49-F238E27FC236}">
                <a16:creationId xmlns:a16="http://schemas.microsoft.com/office/drawing/2014/main" id="{F8782243-4454-1541-BD06-26E8796571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45BE61-AA87-9E41-8D09-C7742C9121FF}"/>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3283582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039D5-155B-BB45-AE96-C07A9246C5C9}"/>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AD7F1D-6EAC-8D4E-9F46-8DA7EC39CF88}"/>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04B2D5C-819A-A640-986B-A9C15BFA2CDE}"/>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F7C42D-CAFA-2840-964C-87B92672CF79}"/>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8C73B10-B6FB-E842-AB5B-D08555177A37}"/>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DF0D10-4444-9F4A-8E14-8FF58AE866B6}"/>
              </a:ext>
            </a:extLst>
          </p:cNvPr>
          <p:cNvSpPr>
            <a:spLocks noGrp="1"/>
          </p:cNvSpPr>
          <p:nvPr>
            <p:ph type="dt" sz="half" idx="10"/>
          </p:nvPr>
        </p:nvSpPr>
        <p:spPr/>
        <p:txBody>
          <a:bodyPr/>
          <a:lstStyle/>
          <a:p>
            <a:fld id="{F58AA082-96F7-A949-AD86-5DF28E0DB784}" type="datetimeFigureOut">
              <a:rPr lang="en-US" smtClean="0"/>
              <a:t>2/21/24</a:t>
            </a:fld>
            <a:endParaRPr lang="en-US"/>
          </a:p>
        </p:txBody>
      </p:sp>
      <p:sp>
        <p:nvSpPr>
          <p:cNvPr id="8" name="Footer Placeholder 7">
            <a:extLst>
              <a:ext uri="{FF2B5EF4-FFF2-40B4-BE49-F238E27FC236}">
                <a16:creationId xmlns:a16="http://schemas.microsoft.com/office/drawing/2014/main" id="{7577D439-D7A2-0D44-8F1E-56B49FE7C0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0AEFA1-F958-4242-85F7-0B4A46431D68}"/>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143539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4448E-B6AB-0D4E-9AE7-20A35D39BA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B3ED15-5A01-654C-81F4-083870A68FE0}"/>
              </a:ext>
            </a:extLst>
          </p:cNvPr>
          <p:cNvSpPr>
            <a:spLocks noGrp="1"/>
          </p:cNvSpPr>
          <p:nvPr>
            <p:ph type="dt" sz="half" idx="10"/>
          </p:nvPr>
        </p:nvSpPr>
        <p:spPr/>
        <p:txBody>
          <a:bodyPr/>
          <a:lstStyle/>
          <a:p>
            <a:fld id="{F58AA082-96F7-A949-AD86-5DF28E0DB784}" type="datetimeFigureOut">
              <a:rPr lang="en-US" smtClean="0"/>
              <a:t>2/21/24</a:t>
            </a:fld>
            <a:endParaRPr lang="en-US"/>
          </a:p>
        </p:txBody>
      </p:sp>
      <p:sp>
        <p:nvSpPr>
          <p:cNvPr id="4" name="Footer Placeholder 3">
            <a:extLst>
              <a:ext uri="{FF2B5EF4-FFF2-40B4-BE49-F238E27FC236}">
                <a16:creationId xmlns:a16="http://schemas.microsoft.com/office/drawing/2014/main" id="{01C2497A-356F-9A41-92A5-E2E667C39D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6CCCD94-4A9D-4640-B870-DCB931E2AF5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7526071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2C209B-89A2-F64C-9FAF-1E8EAC675458}"/>
              </a:ext>
            </a:extLst>
          </p:cNvPr>
          <p:cNvSpPr>
            <a:spLocks noGrp="1"/>
          </p:cNvSpPr>
          <p:nvPr>
            <p:ph type="dt" sz="half" idx="10"/>
          </p:nvPr>
        </p:nvSpPr>
        <p:spPr/>
        <p:txBody>
          <a:bodyPr/>
          <a:lstStyle/>
          <a:p>
            <a:fld id="{F58AA082-96F7-A949-AD86-5DF28E0DB784}" type="datetimeFigureOut">
              <a:rPr lang="en-US" smtClean="0"/>
              <a:t>2/21/24</a:t>
            </a:fld>
            <a:endParaRPr lang="en-US"/>
          </a:p>
        </p:txBody>
      </p:sp>
      <p:sp>
        <p:nvSpPr>
          <p:cNvPr id="3" name="Footer Placeholder 2">
            <a:extLst>
              <a:ext uri="{FF2B5EF4-FFF2-40B4-BE49-F238E27FC236}">
                <a16:creationId xmlns:a16="http://schemas.microsoft.com/office/drawing/2014/main" id="{688205DB-6305-1A4A-8C56-C5274DD5FD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1102FB-94EA-B64B-BD6C-6B185883985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69604365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A391C-924F-FB46-9FDF-69C8631FC1F5}"/>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C36B5A22-CCAA-C54D-8FBD-1B7E6A0F2770}"/>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FC6E7C-A4A0-2148-9B0D-75A338C86390}"/>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3C17478-C538-4544-B5C6-EE6003688BCB}"/>
              </a:ext>
            </a:extLst>
          </p:cNvPr>
          <p:cNvSpPr>
            <a:spLocks noGrp="1"/>
          </p:cNvSpPr>
          <p:nvPr>
            <p:ph type="dt" sz="half" idx="10"/>
          </p:nvPr>
        </p:nvSpPr>
        <p:spPr/>
        <p:txBody>
          <a:bodyPr/>
          <a:lstStyle/>
          <a:p>
            <a:fld id="{F58AA082-96F7-A949-AD86-5DF28E0DB784}" type="datetimeFigureOut">
              <a:rPr lang="en-US" smtClean="0"/>
              <a:t>2/21/24</a:t>
            </a:fld>
            <a:endParaRPr lang="en-US"/>
          </a:p>
        </p:txBody>
      </p:sp>
      <p:sp>
        <p:nvSpPr>
          <p:cNvPr id="6" name="Footer Placeholder 5">
            <a:extLst>
              <a:ext uri="{FF2B5EF4-FFF2-40B4-BE49-F238E27FC236}">
                <a16:creationId xmlns:a16="http://schemas.microsoft.com/office/drawing/2014/main" id="{262DEB99-7380-BD42-B911-F87649AA20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B28BE4-E49B-8840-BF3E-C6009844BE2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7368724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B58F-B4C2-4A40-96B3-C0056C5B2239}"/>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F644CA10-5886-514C-A9ED-D4EA9EA1B4BC}"/>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C7E677C3-470C-0C41-88A4-EB6BD7FF453F}"/>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335776A-ECA8-7C42-8949-42E20EE0B462}"/>
              </a:ext>
            </a:extLst>
          </p:cNvPr>
          <p:cNvSpPr>
            <a:spLocks noGrp="1"/>
          </p:cNvSpPr>
          <p:nvPr>
            <p:ph type="dt" sz="half" idx="10"/>
          </p:nvPr>
        </p:nvSpPr>
        <p:spPr/>
        <p:txBody>
          <a:bodyPr/>
          <a:lstStyle/>
          <a:p>
            <a:fld id="{F58AA082-96F7-A949-AD86-5DF28E0DB784}" type="datetimeFigureOut">
              <a:rPr lang="en-US" smtClean="0"/>
              <a:t>2/21/24</a:t>
            </a:fld>
            <a:endParaRPr lang="en-US"/>
          </a:p>
        </p:txBody>
      </p:sp>
      <p:sp>
        <p:nvSpPr>
          <p:cNvPr id="6" name="Footer Placeholder 5">
            <a:extLst>
              <a:ext uri="{FF2B5EF4-FFF2-40B4-BE49-F238E27FC236}">
                <a16:creationId xmlns:a16="http://schemas.microsoft.com/office/drawing/2014/main" id="{938C4102-2BA3-A44F-BCE3-8ECC4533F4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575D36-DB80-9E42-8971-2591AC12A3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8076588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23AC5-8296-3649-BDD3-12A0FE8BF5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389987-7CC6-A04E-B8DB-E5F832022C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2FCA61-65C0-1146-8229-E609A9E8F349}"/>
              </a:ext>
            </a:extLst>
          </p:cNvPr>
          <p:cNvSpPr>
            <a:spLocks noGrp="1"/>
          </p:cNvSpPr>
          <p:nvPr>
            <p:ph type="dt" sz="half" idx="10"/>
          </p:nvPr>
        </p:nvSpPr>
        <p:spPr/>
        <p:txBody>
          <a:bodyPr/>
          <a:lstStyle/>
          <a:p>
            <a:fld id="{F58AA082-96F7-A949-AD86-5DF28E0DB784}" type="datetimeFigureOut">
              <a:rPr lang="en-US" smtClean="0"/>
              <a:t>2/21/24</a:t>
            </a:fld>
            <a:endParaRPr lang="en-US"/>
          </a:p>
        </p:txBody>
      </p:sp>
      <p:sp>
        <p:nvSpPr>
          <p:cNvPr id="5" name="Footer Placeholder 4">
            <a:extLst>
              <a:ext uri="{FF2B5EF4-FFF2-40B4-BE49-F238E27FC236}">
                <a16:creationId xmlns:a16="http://schemas.microsoft.com/office/drawing/2014/main" id="{7CEA3D0F-9130-C64B-B525-2ECD8C95F1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9422A0-85DC-2945-A79A-91B972D0D796}"/>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82395353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2CB22B-1F33-C74F-A51F-96345F8094D8}"/>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B6EBF0-875E-9E40-A4EA-C95356229FB8}"/>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F090E3-EBCD-C246-AF01-1FCE39347254}"/>
              </a:ext>
            </a:extLst>
          </p:cNvPr>
          <p:cNvSpPr>
            <a:spLocks noGrp="1"/>
          </p:cNvSpPr>
          <p:nvPr>
            <p:ph type="dt" sz="half" idx="10"/>
          </p:nvPr>
        </p:nvSpPr>
        <p:spPr/>
        <p:txBody>
          <a:bodyPr/>
          <a:lstStyle/>
          <a:p>
            <a:fld id="{F58AA082-96F7-A949-AD86-5DF28E0DB784}" type="datetimeFigureOut">
              <a:rPr lang="en-US" smtClean="0"/>
              <a:t>2/21/24</a:t>
            </a:fld>
            <a:endParaRPr lang="en-US"/>
          </a:p>
        </p:txBody>
      </p:sp>
      <p:sp>
        <p:nvSpPr>
          <p:cNvPr id="5" name="Footer Placeholder 4">
            <a:extLst>
              <a:ext uri="{FF2B5EF4-FFF2-40B4-BE49-F238E27FC236}">
                <a16:creationId xmlns:a16="http://schemas.microsoft.com/office/drawing/2014/main" id="{4FFC236D-DF5F-C441-BFA4-9DD34A234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6424C8-E7D7-344F-B350-29FB824F62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02227128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90EC-8E94-D54B-BED8-D94B9FDB1CF4}"/>
              </a:ext>
            </a:extLst>
          </p:cNvPr>
          <p:cNvSpPr>
            <a:spLocks noGrp="1"/>
          </p:cNvSpPr>
          <p:nvPr>
            <p:ph type="title" hasCustomPrompt="1"/>
          </p:nvPr>
        </p:nvSpPr>
        <p:spPr>
          <a:xfrm>
            <a:off x="1878310" y="321126"/>
            <a:ext cx="6872498" cy="534268"/>
          </a:xfrm>
        </p:spPr>
        <p:txBody>
          <a:bodyPr anchor="ctr">
            <a:normAutofit/>
          </a:bodyPr>
          <a:lstStyle>
            <a:lvl1pPr>
              <a:defRPr sz="1800" b="0" i="0">
                <a:solidFill>
                  <a:srgbClr val="ED5428"/>
                </a:solidFill>
                <a:latin typeface="Roboto" panose="02000000000000000000" pitchFamily="2"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FDDDC59F-1DA7-EE4E-ADC2-D43E0FB76B3B}"/>
              </a:ext>
            </a:extLst>
          </p:cNvPr>
          <p:cNvSpPr>
            <a:spLocks noGrp="1"/>
          </p:cNvSpPr>
          <p:nvPr>
            <p:ph sz="half" idx="1"/>
          </p:nvPr>
        </p:nvSpPr>
        <p:spPr>
          <a:xfrm>
            <a:off x="486526" y="1367695"/>
            <a:ext cx="3470540" cy="3263504"/>
          </a:xfrm>
        </p:spPr>
        <p:txBody>
          <a:bodyPr>
            <a:noAutofit/>
          </a:bodyPr>
          <a:lstStyle>
            <a:lvl1pPr marL="0" indent="0">
              <a:buNone/>
              <a:defRPr sz="1500" b="0" i="0">
                <a:latin typeface="Roboto" panose="02000000000000000000" pitchFamily="2" charset="0"/>
              </a:defRPr>
            </a:lvl1pPr>
            <a:lvl2pPr marL="342900" indent="0">
              <a:buNone/>
              <a:defRPr sz="1500" b="0" i="0">
                <a:latin typeface="Roboto" panose="02000000000000000000" pitchFamily="2" charset="0"/>
              </a:defRPr>
            </a:lvl2pPr>
            <a:lvl3pPr marL="685800" indent="0">
              <a:buNone/>
              <a:defRPr sz="1500" b="0" i="0">
                <a:latin typeface="Roboto" panose="02000000000000000000" pitchFamily="2" charset="0"/>
              </a:defRPr>
            </a:lvl3pPr>
            <a:lvl4pPr marL="1028700" indent="0">
              <a:buNone/>
              <a:defRPr sz="1500" b="0" i="0">
                <a:latin typeface="Roboto" panose="02000000000000000000" pitchFamily="2" charset="0"/>
              </a:defRPr>
            </a:lvl4pPr>
            <a:lvl5pPr marL="1371600" indent="0">
              <a:buNone/>
              <a:defRPr sz="1500" b="0" i="0">
                <a:latin typeface="Roboto"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C306DBAE-4DB8-954E-864F-1D45F6992DE0}"/>
              </a:ext>
            </a:extLst>
          </p:cNvPr>
          <p:cNvSpPr>
            <a:spLocks noGrp="1"/>
          </p:cNvSpPr>
          <p:nvPr>
            <p:ph sz="half" idx="13"/>
          </p:nvPr>
        </p:nvSpPr>
        <p:spPr>
          <a:xfrm>
            <a:off x="4237852" y="1367695"/>
            <a:ext cx="3470540" cy="3263504"/>
          </a:xfrm>
        </p:spPr>
        <p:txBody>
          <a:bodyPr>
            <a:normAutofit/>
          </a:bodyPr>
          <a:lstStyle>
            <a:lvl1pPr marL="214313" indent="-214313">
              <a:buSzPct val="100000"/>
              <a:buFont typeface="Wingdings" pitchFamily="2" charset="2"/>
              <a:buChar char="§"/>
              <a:defRPr sz="1050" b="0" i="0">
                <a:latin typeface="Roboto" panose="02000000000000000000" pitchFamily="2" charset="0"/>
              </a:defRPr>
            </a:lvl1pPr>
            <a:lvl2pPr marL="557213" indent="-214313">
              <a:buSzPct val="100000"/>
              <a:buFont typeface="Wingdings" pitchFamily="2" charset="2"/>
              <a:buChar char="§"/>
              <a:defRPr sz="1050" b="0" i="0">
                <a:latin typeface="Roboto" panose="02000000000000000000" pitchFamily="2" charset="0"/>
              </a:defRPr>
            </a:lvl2pPr>
            <a:lvl3pPr marL="900113" indent="-214313">
              <a:buSzPct val="100000"/>
              <a:buFont typeface="Wingdings" pitchFamily="2" charset="2"/>
              <a:buChar char="§"/>
              <a:defRPr sz="1050" b="0" i="0">
                <a:latin typeface="Roboto" panose="02000000000000000000" pitchFamily="2" charset="0"/>
              </a:defRPr>
            </a:lvl3pPr>
            <a:lvl4pPr marL="1243013" indent="-214313">
              <a:buSzPct val="100000"/>
              <a:buFont typeface="Wingdings" pitchFamily="2" charset="2"/>
              <a:buChar char="§"/>
              <a:defRPr sz="1050" b="0" i="0">
                <a:latin typeface="Roboto" panose="02000000000000000000" pitchFamily="2" charset="0"/>
              </a:defRPr>
            </a:lvl4pPr>
            <a:lvl5pPr marL="1585913" indent="-214313">
              <a:buSzPct val="100000"/>
              <a:buFont typeface="Wingdings" pitchFamily="2" charset="2"/>
              <a:buChar char="§"/>
              <a:defRPr sz="1050" b="0" i="0">
                <a:latin typeface="Roboto" panose="02000000000000000000"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7" name="Group 16">
            <a:extLst>
              <a:ext uri="{FF2B5EF4-FFF2-40B4-BE49-F238E27FC236}">
                <a16:creationId xmlns:a16="http://schemas.microsoft.com/office/drawing/2014/main" id="{99051F55-FFF8-4072-931A-9D25C9649F93}"/>
              </a:ext>
            </a:extLst>
          </p:cNvPr>
          <p:cNvGrpSpPr/>
          <p:nvPr userDrawn="1"/>
        </p:nvGrpSpPr>
        <p:grpSpPr>
          <a:xfrm flipH="1">
            <a:off x="5670996" y="1"/>
            <a:ext cx="3623880" cy="2655755"/>
            <a:chOff x="-192127" y="-2"/>
            <a:chExt cx="4831840" cy="3367272"/>
          </a:xfrm>
        </p:grpSpPr>
        <p:sp>
          <p:nvSpPr>
            <p:cNvPr id="18" name="Diagonal Stripe 17">
              <a:extLst>
                <a:ext uri="{FF2B5EF4-FFF2-40B4-BE49-F238E27FC236}">
                  <a16:creationId xmlns:a16="http://schemas.microsoft.com/office/drawing/2014/main" id="{65716176-2DF3-435F-ACB4-715E6CF86F5F}"/>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tx1"/>
                </a:solidFill>
              </a:endParaRPr>
            </a:p>
          </p:txBody>
        </p:sp>
        <p:cxnSp>
          <p:nvCxnSpPr>
            <p:cNvPr id="19" name="Straight Connector 18">
              <a:extLst>
                <a:ext uri="{FF2B5EF4-FFF2-40B4-BE49-F238E27FC236}">
                  <a16:creationId xmlns:a16="http://schemas.microsoft.com/office/drawing/2014/main" id="{928A1B57-79EE-47F2-84E6-3ED1512AF010}"/>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 name="Parallelogram 19">
              <a:extLst>
                <a:ext uri="{FF2B5EF4-FFF2-40B4-BE49-F238E27FC236}">
                  <a16:creationId xmlns:a16="http://schemas.microsoft.com/office/drawing/2014/main" id="{8040A817-176E-4F78-9ABE-1579D9032B10}"/>
                </a:ext>
              </a:extLst>
            </p:cNvPr>
            <p:cNvSpPr/>
            <p:nvPr userDrawn="1"/>
          </p:nvSpPr>
          <p:spPr>
            <a:xfrm rot="19421162">
              <a:off x="-192127" y="1140864"/>
              <a:ext cx="1354398" cy="214994"/>
            </a:xfrm>
            <a:prstGeom prst="parallelogram">
              <a:avLst>
                <a:gd name="adj" fmla="val 72003"/>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grpSp>
      <p:sp>
        <p:nvSpPr>
          <p:cNvPr id="21" name="Parallelogram 20">
            <a:extLst>
              <a:ext uri="{FF2B5EF4-FFF2-40B4-BE49-F238E27FC236}">
                <a16:creationId xmlns:a16="http://schemas.microsoft.com/office/drawing/2014/main" id="{A5C9AA46-BF39-4DF1-A548-1A75455F1E25}"/>
              </a:ext>
            </a:extLst>
          </p:cNvPr>
          <p:cNvSpPr/>
          <p:nvPr userDrawn="1"/>
        </p:nvSpPr>
        <p:spPr>
          <a:xfrm flipH="1">
            <a:off x="5009931" y="1"/>
            <a:ext cx="1085850" cy="479298"/>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endParaRPr lang="en-US" sz="1350" noProof="0" dirty="0"/>
          </a:p>
        </p:txBody>
      </p:sp>
      <p:sp>
        <p:nvSpPr>
          <p:cNvPr id="4" name="Google Shape;52;p6">
            <a:extLst>
              <a:ext uri="{FF2B5EF4-FFF2-40B4-BE49-F238E27FC236}">
                <a16:creationId xmlns:a16="http://schemas.microsoft.com/office/drawing/2014/main" id="{8B0E421C-6949-651E-9394-9833A0CCB823}"/>
              </a:ext>
            </a:extLst>
          </p:cNvPr>
          <p:cNvSpPr txBox="1">
            <a:spLocks/>
          </p:cNvSpPr>
          <p:nvPr userDrawn="1"/>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solidFill>
                  <a:srgbClr val="000000"/>
                </a:solidFill>
                <a:latin typeface="Roboto" panose="02000000000000000000" pitchFamily="2" charset="0"/>
                <a:ea typeface="Roboto" panose="02000000000000000000" pitchFamily="2" charset="0"/>
                <a:cs typeface="Roboto" panose="02000000000000000000" pitchFamily="2" charset="0"/>
              </a:rPr>
              <a:pPr/>
              <a:t>‹#›</a:t>
            </a:fld>
            <a:endParaRPr lang="en" b="0" dirty="0">
              <a:solidFill>
                <a:srgbClr val="00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56009841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666007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sic Slide">
    <p:bg>
      <p:bgPr>
        <a:solidFill>
          <a:schemeClr val="bg1"/>
        </a:solid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414865" y="608518"/>
            <a:ext cx="8229600" cy="541074"/>
          </a:xfrm>
          <a:prstGeom prst="rect">
            <a:avLst/>
          </a:prstGeom>
        </p:spPr>
        <p:txBody>
          <a:bodyPr>
            <a:noAutofit/>
          </a:bodyPr>
          <a:lstStyle>
            <a:lvl1pPr>
              <a:defRPr sz="3000">
                <a:solidFill>
                  <a:schemeClr val="tx1">
                    <a:lumMod val="50000"/>
                  </a:schemeClr>
                </a:solidFill>
              </a:defRPr>
            </a:lvl1pPr>
          </a:lstStyle>
          <a:p>
            <a:r>
              <a:rPr lang="en-US" dirty="0"/>
              <a:t>Click to edit Master title style</a:t>
            </a:r>
          </a:p>
        </p:txBody>
      </p:sp>
    </p:spTree>
    <p:extLst>
      <p:ext uri="{BB962C8B-B14F-4D97-AF65-F5344CB8AC3E}">
        <p14:creationId xmlns:p14="http://schemas.microsoft.com/office/powerpoint/2010/main" val="2893523622"/>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18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Title Slide with Image">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1262550" y="645709"/>
            <a:ext cx="3321392" cy="3852817"/>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a:t>Click icon to add picture</a:t>
            </a:r>
          </a:p>
        </p:txBody>
      </p: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4781792" y="1504563"/>
            <a:ext cx="3640180" cy="1212189"/>
          </a:xfrm>
          <a:prstGeom prst="rect">
            <a:avLst/>
          </a:prstGeom>
        </p:spPr>
        <p:txBody>
          <a:bodyPr anchor="b">
            <a:normAutofit/>
          </a:bodyPr>
          <a:lstStyle>
            <a:lvl1pPr algn="l">
              <a:defRPr sz="3225"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4781412" y="2730748"/>
            <a:ext cx="3640754" cy="943181"/>
          </a:xfrm>
          <a:prstGeom prst="rect">
            <a:avLst/>
          </a:prstGeom>
        </p:spPr>
        <p:txBody>
          <a:bodyPr/>
          <a:lstStyle>
            <a:lvl1pPr marL="0" indent="0" algn="l">
              <a:buNone/>
              <a:defRPr sz="1800" b="0" i="0" spc="225">
                <a:solidFill>
                  <a:schemeClr val="accent6"/>
                </a:solidFill>
                <a:latin typeface="+mn-lt"/>
                <a:cs typeface="Calibri" panose="020F05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a:t>CLICK TO EDIT SUBTITLE</a:t>
            </a:r>
          </a:p>
        </p:txBody>
      </p:sp>
    </p:spTree>
    <p:extLst>
      <p:ext uri="{BB962C8B-B14F-4D97-AF65-F5344CB8AC3E}">
        <p14:creationId xmlns:p14="http://schemas.microsoft.com/office/powerpoint/2010/main" val="3569909566"/>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78512-390E-4563-83D6-D10EB029D2FA}"/>
              </a:ext>
            </a:extLst>
          </p:cNvPr>
          <p:cNvSpPr>
            <a:spLocks noGrp="1"/>
          </p:cNvSpPr>
          <p:nvPr>
            <p:ph type="ctrTitle"/>
          </p:nvPr>
        </p:nvSpPr>
        <p:spPr>
          <a:xfrm>
            <a:off x="1143000" y="841772"/>
            <a:ext cx="6858000" cy="1790700"/>
          </a:xfrm>
        </p:spPr>
        <p:txBody>
          <a:bodyPr anchor="b"/>
          <a:lstStyle>
            <a:lvl1pPr algn="ctr">
              <a:defRPr sz="4500"/>
            </a:lvl1pPr>
          </a:lstStyle>
          <a:p>
            <a:r>
              <a:rPr lang="en-US" dirty="0"/>
              <a:t>Click to edit Master title style</a:t>
            </a:r>
          </a:p>
        </p:txBody>
      </p:sp>
      <p:sp>
        <p:nvSpPr>
          <p:cNvPr id="3" name="Subtitle 2">
            <a:extLst>
              <a:ext uri="{FF2B5EF4-FFF2-40B4-BE49-F238E27FC236}">
                <a16:creationId xmlns:a16="http://schemas.microsoft.com/office/drawing/2014/main" id="{45605A6D-D62A-448C-84AE-234042DC9A30}"/>
              </a:ext>
            </a:extLst>
          </p:cNvPr>
          <p:cNvSpPr>
            <a:spLocks noGrp="1"/>
          </p:cNvSpPr>
          <p:nvPr>
            <p:ph type="subTitle" idx="1"/>
          </p:nvPr>
        </p:nvSpPr>
        <p:spPr>
          <a:xfrm>
            <a:off x="1143000" y="2701528"/>
            <a:ext cx="6858000" cy="1241822"/>
          </a:xfrm>
        </p:spPr>
        <p:txBody>
          <a:bodyPr/>
          <a:lstStyle>
            <a:lvl1pPr marL="0" indent="0" algn="ctr">
              <a:buNone/>
              <a:defRPr sz="1800">
                <a:latin typeface="Calibri" panose="020F0502020204030204" pitchFamily="34" charset="0"/>
                <a:cs typeface="Calibri" panose="020F05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4" name="Date Placeholder 3">
            <a:extLst>
              <a:ext uri="{FF2B5EF4-FFF2-40B4-BE49-F238E27FC236}">
                <a16:creationId xmlns:a16="http://schemas.microsoft.com/office/drawing/2014/main" id="{B882DB41-CDC2-4EFF-BB2E-5E71AE0173B7}"/>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394AB5FB-9780-4D5E-971B-43CE66BB381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9DF8EF5-7273-47FA-8A1A-3F204FFCD01C}"/>
              </a:ext>
            </a:extLst>
          </p:cNvPr>
          <p:cNvSpPr>
            <a:spLocks noGrp="1"/>
          </p:cNvSpPr>
          <p:nvPr>
            <p:ph type="sldNum" sz="quarter" idx="12"/>
          </p:nvPr>
        </p:nvSpPr>
        <p:spPr/>
        <p:txBody>
          <a:bodyPr/>
          <a:lstStyle/>
          <a:p>
            <a:fld id="{AF9B6393-2EAF-4FFB-B413-DE7D1B4A080E}" type="slidenum">
              <a:rPr lang="en-US" smtClean="0"/>
              <a:t>‹#›</a:t>
            </a:fld>
            <a:endParaRPr lang="en-US" dirty="0"/>
          </a:p>
        </p:txBody>
      </p:sp>
      <p:sp>
        <p:nvSpPr>
          <p:cNvPr id="7" name="직사각형 2">
            <a:extLst>
              <a:ext uri="{FF2B5EF4-FFF2-40B4-BE49-F238E27FC236}">
                <a16:creationId xmlns:a16="http://schemas.microsoft.com/office/drawing/2014/main" id="{500CBBBE-4F7A-417A-8DDD-3B8F11C6A6F5}"/>
              </a:ext>
            </a:extLst>
          </p:cNvPr>
          <p:cNvSpPr/>
          <p:nvPr userDrawn="1"/>
        </p:nvSpPr>
        <p:spPr>
          <a:xfrm>
            <a:off x="4572000" y="0"/>
            <a:ext cx="4572000" cy="51435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dirty="0"/>
          </a:p>
        </p:txBody>
      </p:sp>
      <p:sp>
        <p:nvSpPr>
          <p:cNvPr id="8" name="직사각형 2">
            <a:extLst>
              <a:ext uri="{FF2B5EF4-FFF2-40B4-BE49-F238E27FC236}">
                <a16:creationId xmlns:a16="http://schemas.microsoft.com/office/drawing/2014/main" id="{8AB10926-66E6-4E1F-B26E-876A75538316}"/>
              </a:ext>
            </a:extLst>
          </p:cNvPr>
          <p:cNvSpPr/>
          <p:nvPr userDrawn="1"/>
        </p:nvSpPr>
        <p:spPr>
          <a:xfrm>
            <a:off x="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dirty="0"/>
          </a:p>
        </p:txBody>
      </p:sp>
      <p:sp>
        <p:nvSpPr>
          <p:cNvPr id="10" name="Slide Number Placeholder 5">
            <a:extLst>
              <a:ext uri="{FF2B5EF4-FFF2-40B4-BE49-F238E27FC236}">
                <a16:creationId xmlns:a16="http://schemas.microsoft.com/office/drawing/2014/main" id="{C0221062-E972-4010-AB9B-E894DA5682B2}"/>
              </a:ext>
            </a:extLst>
          </p:cNvPr>
          <p:cNvSpPr txBox="1">
            <a:spLocks/>
          </p:cNvSpPr>
          <p:nvPr userDrawn="1"/>
        </p:nvSpPr>
        <p:spPr>
          <a:xfrm>
            <a:off x="6714308" y="4510428"/>
            <a:ext cx="2057400" cy="273844"/>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9B6393-2EAF-4FFB-B413-DE7D1B4A080E}" type="slidenum">
              <a:rPr lang="en-US" sz="900" smtClean="0"/>
              <a:pPr/>
              <a:t>‹#›</a:t>
            </a:fld>
            <a:endParaRPr lang="en-US" sz="900" dirty="0"/>
          </a:p>
        </p:txBody>
      </p:sp>
      <p:sp>
        <p:nvSpPr>
          <p:cNvPr id="11" name="Rectangle 10">
            <a:extLst>
              <a:ext uri="{FF2B5EF4-FFF2-40B4-BE49-F238E27FC236}">
                <a16:creationId xmlns:a16="http://schemas.microsoft.com/office/drawing/2014/main" id="{315B5430-1030-4FB1-BE7C-4A948C3DC639}"/>
              </a:ext>
            </a:extLst>
          </p:cNvPr>
          <p:cNvSpPr/>
          <p:nvPr userDrawn="1"/>
        </p:nvSpPr>
        <p:spPr>
          <a:xfrm>
            <a:off x="204107" y="179614"/>
            <a:ext cx="8743950" cy="47352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344471357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00EB1-4091-4FAB-B494-F09AE03CBC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B94C13-1336-4164-929B-5FDBFF6DC4CF}"/>
              </a:ext>
            </a:extLst>
          </p:cNvPr>
          <p:cNvSpPr>
            <a:spLocks noGrp="1"/>
          </p:cNvSpPr>
          <p:nvPr>
            <p:ph idx="1"/>
          </p:nvPr>
        </p:nvSpPr>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7D01334-2A1A-45D1-8BE0-8B5CFA92D28B}"/>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BA970FB2-0E96-46F3-B056-07A249E5A92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648CECB-5B54-4C84-84BF-6D86CEEF8E6A}"/>
              </a:ext>
            </a:extLst>
          </p:cNvPr>
          <p:cNvSpPr>
            <a:spLocks noGrp="1"/>
          </p:cNvSpPr>
          <p:nvPr>
            <p:ph type="sldNum" sz="quarter" idx="12"/>
          </p:nvPr>
        </p:nvSpPr>
        <p:spPr/>
        <p:txBody>
          <a:bodyPr/>
          <a:lstStyle/>
          <a:p>
            <a:fld id="{AF9B6393-2EAF-4FFB-B413-DE7D1B4A080E}" type="slidenum">
              <a:rPr lang="en-US" smtClean="0"/>
              <a:t>‹#›</a:t>
            </a:fld>
            <a:endParaRPr lang="en-US" dirty="0"/>
          </a:p>
        </p:txBody>
      </p:sp>
      <p:sp>
        <p:nvSpPr>
          <p:cNvPr id="7" name="직사각형 2">
            <a:extLst>
              <a:ext uri="{FF2B5EF4-FFF2-40B4-BE49-F238E27FC236}">
                <a16:creationId xmlns:a16="http://schemas.microsoft.com/office/drawing/2014/main" id="{C9787C91-D177-4418-85D1-3EB7706E155B}"/>
              </a:ext>
            </a:extLst>
          </p:cNvPr>
          <p:cNvSpPr/>
          <p:nvPr userDrawn="1"/>
        </p:nvSpPr>
        <p:spPr>
          <a:xfrm>
            <a:off x="4572000" y="0"/>
            <a:ext cx="4572000" cy="51435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dirty="0"/>
          </a:p>
        </p:txBody>
      </p:sp>
      <p:sp>
        <p:nvSpPr>
          <p:cNvPr id="8" name="직사각형 2">
            <a:extLst>
              <a:ext uri="{FF2B5EF4-FFF2-40B4-BE49-F238E27FC236}">
                <a16:creationId xmlns:a16="http://schemas.microsoft.com/office/drawing/2014/main" id="{78CCBE98-9DDE-4379-B413-C337A62FBFB8}"/>
              </a:ext>
            </a:extLst>
          </p:cNvPr>
          <p:cNvSpPr/>
          <p:nvPr userDrawn="1"/>
        </p:nvSpPr>
        <p:spPr>
          <a:xfrm>
            <a:off x="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dirty="0"/>
          </a:p>
        </p:txBody>
      </p:sp>
      <p:sp>
        <p:nvSpPr>
          <p:cNvPr id="10" name="Slide Number Placeholder 5">
            <a:extLst>
              <a:ext uri="{FF2B5EF4-FFF2-40B4-BE49-F238E27FC236}">
                <a16:creationId xmlns:a16="http://schemas.microsoft.com/office/drawing/2014/main" id="{ACC40E58-6D78-477E-A982-D9DAC6CFB6AC}"/>
              </a:ext>
            </a:extLst>
          </p:cNvPr>
          <p:cNvSpPr txBox="1">
            <a:spLocks/>
          </p:cNvSpPr>
          <p:nvPr userDrawn="1"/>
        </p:nvSpPr>
        <p:spPr>
          <a:xfrm>
            <a:off x="6714308" y="4510428"/>
            <a:ext cx="2057400" cy="273844"/>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9B6393-2EAF-4FFB-B413-DE7D1B4A080E}" type="slidenum">
              <a:rPr lang="en-US" sz="900" smtClean="0"/>
              <a:pPr/>
              <a:t>‹#›</a:t>
            </a:fld>
            <a:endParaRPr lang="en-US" sz="900" dirty="0"/>
          </a:p>
        </p:txBody>
      </p:sp>
      <p:sp>
        <p:nvSpPr>
          <p:cNvPr id="11" name="Rectangle 10">
            <a:extLst>
              <a:ext uri="{FF2B5EF4-FFF2-40B4-BE49-F238E27FC236}">
                <a16:creationId xmlns:a16="http://schemas.microsoft.com/office/drawing/2014/main" id="{28DC53BC-AC3C-4FBA-9FC8-BCF59AF15050}"/>
              </a:ext>
            </a:extLst>
          </p:cNvPr>
          <p:cNvSpPr/>
          <p:nvPr userDrawn="1"/>
        </p:nvSpPr>
        <p:spPr>
          <a:xfrm>
            <a:off x="284117" y="316536"/>
            <a:ext cx="8575765" cy="45104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1669146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83FCF-C3FA-4DC1-8AE0-2607A3408943}"/>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75109E05-6A6F-441E-8894-AE136919CF73}"/>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32DCE3-B34C-436D-A60E-999895B9F968}"/>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FBF5A029-3FFC-4BDB-847E-23048DACEC5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F7BDF9-EA57-40B1-A239-BDE1F02F69B9}"/>
              </a:ext>
            </a:extLst>
          </p:cNvPr>
          <p:cNvSpPr>
            <a:spLocks noGrp="1"/>
          </p:cNvSpPr>
          <p:nvPr>
            <p:ph type="sldNum" sz="quarter" idx="12"/>
          </p:nvPr>
        </p:nvSpPr>
        <p:spPr/>
        <p:txBody>
          <a:bodyPr/>
          <a:lstStyle/>
          <a:p>
            <a:fld id="{AF9B6393-2EAF-4FFB-B413-DE7D1B4A080E}" type="slidenum">
              <a:rPr lang="en-US" smtClean="0"/>
              <a:t>‹#›</a:t>
            </a:fld>
            <a:endParaRPr lang="en-US" dirty="0"/>
          </a:p>
        </p:txBody>
      </p:sp>
      <p:sp>
        <p:nvSpPr>
          <p:cNvPr id="7" name="직사각형 2">
            <a:extLst>
              <a:ext uri="{FF2B5EF4-FFF2-40B4-BE49-F238E27FC236}">
                <a16:creationId xmlns:a16="http://schemas.microsoft.com/office/drawing/2014/main" id="{B66CA952-B4E6-4847-AFD1-169E9D214F59}"/>
              </a:ext>
            </a:extLst>
          </p:cNvPr>
          <p:cNvSpPr/>
          <p:nvPr userDrawn="1"/>
        </p:nvSpPr>
        <p:spPr>
          <a:xfrm>
            <a:off x="4572000" y="0"/>
            <a:ext cx="4572000" cy="51435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dirty="0"/>
          </a:p>
        </p:txBody>
      </p:sp>
      <p:sp>
        <p:nvSpPr>
          <p:cNvPr id="8" name="직사각형 2">
            <a:extLst>
              <a:ext uri="{FF2B5EF4-FFF2-40B4-BE49-F238E27FC236}">
                <a16:creationId xmlns:a16="http://schemas.microsoft.com/office/drawing/2014/main" id="{15F32463-6611-451D-A0B5-7D61741F1896}"/>
              </a:ext>
            </a:extLst>
          </p:cNvPr>
          <p:cNvSpPr/>
          <p:nvPr userDrawn="1"/>
        </p:nvSpPr>
        <p:spPr>
          <a:xfrm>
            <a:off x="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dirty="0"/>
          </a:p>
        </p:txBody>
      </p:sp>
      <p:sp>
        <p:nvSpPr>
          <p:cNvPr id="10" name="Slide Number Placeholder 5">
            <a:extLst>
              <a:ext uri="{FF2B5EF4-FFF2-40B4-BE49-F238E27FC236}">
                <a16:creationId xmlns:a16="http://schemas.microsoft.com/office/drawing/2014/main" id="{BD623FB0-262A-4CE8-8D4D-FD43FD4B97F4}"/>
              </a:ext>
            </a:extLst>
          </p:cNvPr>
          <p:cNvSpPr txBox="1">
            <a:spLocks/>
          </p:cNvSpPr>
          <p:nvPr userDrawn="1"/>
        </p:nvSpPr>
        <p:spPr>
          <a:xfrm>
            <a:off x="6714308" y="4510428"/>
            <a:ext cx="2057400" cy="273844"/>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9B6393-2EAF-4FFB-B413-DE7D1B4A080E}" type="slidenum">
              <a:rPr lang="en-US" sz="900" smtClean="0"/>
              <a:pPr/>
              <a:t>‹#›</a:t>
            </a:fld>
            <a:endParaRPr lang="en-US" sz="900" dirty="0"/>
          </a:p>
        </p:txBody>
      </p:sp>
      <p:sp>
        <p:nvSpPr>
          <p:cNvPr id="11" name="Rectangle 10">
            <a:extLst>
              <a:ext uri="{FF2B5EF4-FFF2-40B4-BE49-F238E27FC236}">
                <a16:creationId xmlns:a16="http://schemas.microsoft.com/office/drawing/2014/main" id="{A95B31E7-FE46-49A3-A2E5-EEA0BEBD6851}"/>
              </a:ext>
            </a:extLst>
          </p:cNvPr>
          <p:cNvSpPr/>
          <p:nvPr userDrawn="1"/>
        </p:nvSpPr>
        <p:spPr>
          <a:xfrm>
            <a:off x="204107" y="179614"/>
            <a:ext cx="8743950" cy="47352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16936452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DFD5F-FF20-4263-B277-DD882E6F10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EAB39C-E2CB-44A6-82F6-053200658B8A}"/>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8F19BB3-3FC3-4881-8D59-26BBC7CD24B0}"/>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DA60EF6-3C17-42C4-B0AA-58F4454817AD}"/>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ED150B98-2FEC-4196-B09B-0C44DFC4350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035EE7E-676F-4DA4-9CAD-E4BFD19AA3F6}"/>
              </a:ext>
            </a:extLst>
          </p:cNvPr>
          <p:cNvSpPr>
            <a:spLocks noGrp="1"/>
          </p:cNvSpPr>
          <p:nvPr>
            <p:ph type="sldNum" sz="quarter" idx="12"/>
          </p:nvPr>
        </p:nvSpPr>
        <p:spPr/>
        <p:txBody>
          <a:bodyPr/>
          <a:lstStyle/>
          <a:p>
            <a:fld id="{AF9B6393-2EAF-4FFB-B413-DE7D1B4A080E}" type="slidenum">
              <a:rPr lang="en-US" smtClean="0"/>
              <a:t>‹#›</a:t>
            </a:fld>
            <a:endParaRPr lang="en-US" dirty="0"/>
          </a:p>
        </p:txBody>
      </p:sp>
    </p:spTree>
    <p:extLst>
      <p:ext uri="{BB962C8B-B14F-4D97-AF65-F5344CB8AC3E}">
        <p14:creationId xmlns:p14="http://schemas.microsoft.com/office/powerpoint/2010/main" val="32939795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427E8-8983-4E16-8F9F-6553F3BCD0E0}"/>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520A14B1-6310-4AC2-BD01-FD2D00ED489A}"/>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3C35BE5F-3EEC-4A31-B4EC-DE43EFAD8B56}"/>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0F2AD47-4D19-4A26-BD42-F713A7DE3634}"/>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C3C95CE-0B42-4F4C-AAE6-05DEE475875E}"/>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7A5C14-0F1A-416A-88D5-7E0771345270}"/>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B869E525-872F-4F11-9532-C746B6664EB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273C694-D455-495A-AAFD-7E365F832472}"/>
              </a:ext>
            </a:extLst>
          </p:cNvPr>
          <p:cNvSpPr>
            <a:spLocks noGrp="1"/>
          </p:cNvSpPr>
          <p:nvPr>
            <p:ph type="sldNum" sz="quarter" idx="12"/>
          </p:nvPr>
        </p:nvSpPr>
        <p:spPr/>
        <p:txBody>
          <a:bodyPr/>
          <a:lstStyle/>
          <a:p>
            <a:fld id="{AF9B6393-2EAF-4FFB-B413-DE7D1B4A080E}" type="slidenum">
              <a:rPr lang="en-US" smtClean="0"/>
              <a:t>‹#›</a:t>
            </a:fld>
            <a:endParaRPr lang="en-US" dirty="0"/>
          </a:p>
        </p:txBody>
      </p:sp>
    </p:spTree>
    <p:extLst>
      <p:ext uri="{BB962C8B-B14F-4D97-AF65-F5344CB8AC3E}">
        <p14:creationId xmlns:p14="http://schemas.microsoft.com/office/powerpoint/2010/main" val="35459899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8CD7D-3671-48CC-9BD3-2071CB9AE9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264CB5F-5526-4DDD-B922-F848ACF0944D}"/>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C19FF434-708D-412F-A90E-ADBFD995CD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652E39E-13C6-489D-A4C7-EFA13A8B51E9}"/>
              </a:ext>
            </a:extLst>
          </p:cNvPr>
          <p:cNvSpPr>
            <a:spLocks noGrp="1"/>
          </p:cNvSpPr>
          <p:nvPr>
            <p:ph type="sldNum" sz="quarter" idx="12"/>
          </p:nvPr>
        </p:nvSpPr>
        <p:spPr/>
        <p:txBody>
          <a:bodyPr/>
          <a:lstStyle/>
          <a:p>
            <a:fld id="{AF9B6393-2EAF-4FFB-B413-DE7D1B4A080E}" type="slidenum">
              <a:rPr lang="en-US" smtClean="0"/>
              <a:t>‹#›</a:t>
            </a:fld>
            <a:endParaRPr lang="en-US" dirty="0"/>
          </a:p>
        </p:txBody>
      </p:sp>
    </p:spTree>
    <p:extLst>
      <p:ext uri="{BB962C8B-B14F-4D97-AF65-F5344CB8AC3E}">
        <p14:creationId xmlns:p14="http://schemas.microsoft.com/office/powerpoint/2010/main" val="288774656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F05342-E86A-413F-BF80-FC82BAECBC5C}"/>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B4037701-C3C3-4E29-B6BE-007B61A62580}"/>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F4706D3-EF90-494E-849C-29CB5F80DFB4}"/>
              </a:ext>
            </a:extLst>
          </p:cNvPr>
          <p:cNvSpPr>
            <a:spLocks noGrp="1"/>
          </p:cNvSpPr>
          <p:nvPr>
            <p:ph type="sldNum" sz="quarter" idx="12"/>
          </p:nvPr>
        </p:nvSpPr>
        <p:spPr/>
        <p:txBody>
          <a:bodyPr/>
          <a:lstStyle/>
          <a:p>
            <a:fld id="{AF9B6393-2EAF-4FFB-B413-DE7D1B4A080E}" type="slidenum">
              <a:rPr lang="en-US" smtClean="0"/>
              <a:t>‹#›</a:t>
            </a:fld>
            <a:endParaRPr lang="en-US" dirty="0"/>
          </a:p>
        </p:txBody>
      </p:sp>
    </p:spTree>
    <p:extLst>
      <p:ext uri="{BB962C8B-B14F-4D97-AF65-F5344CB8AC3E}">
        <p14:creationId xmlns:p14="http://schemas.microsoft.com/office/powerpoint/2010/main" val="223494503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C0774-2C97-4259-91D1-6841CDFE6CB4}"/>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CC28B417-5D92-4506-8F99-A070084FB215}"/>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EC1FF57-BF61-4FE5-B823-24A077A9D92C}"/>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8DA1BDB-3206-4666-B179-6E23770726B9}"/>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382CD419-7DC7-4789-A51A-839D36A5161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623334-484C-428B-A1B2-0DC83EB9B10C}"/>
              </a:ext>
            </a:extLst>
          </p:cNvPr>
          <p:cNvSpPr>
            <a:spLocks noGrp="1"/>
          </p:cNvSpPr>
          <p:nvPr>
            <p:ph type="sldNum" sz="quarter" idx="12"/>
          </p:nvPr>
        </p:nvSpPr>
        <p:spPr/>
        <p:txBody>
          <a:bodyPr/>
          <a:lstStyle/>
          <a:p>
            <a:fld id="{AF9B6393-2EAF-4FFB-B413-DE7D1B4A080E}" type="slidenum">
              <a:rPr lang="en-US" smtClean="0"/>
              <a:t>‹#›</a:t>
            </a:fld>
            <a:endParaRPr lang="en-US" dirty="0"/>
          </a:p>
        </p:txBody>
      </p:sp>
    </p:spTree>
    <p:extLst>
      <p:ext uri="{BB962C8B-B14F-4D97-AF65-F5344CB8AC3E}">
        <p14:creationId xmlns:p14="http://schemas.microsoft.com/office/powerpoint/2010/main" val="329835308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D0988-FAF4-4754-BB42-0D0BBB06E132}"/>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A146157D-9F74-4129-9B62-0B5946940E73}"/>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B9EC6EA9-88A1-4D3F-BC1A-119966DBC3C5}"/>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094A364-3FF4-407C-9E7D-3F4FD00B1AA1}"/>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A0639B8-80B1-4062-9DF2-ABA627F0959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65D8E59-D289-4C28-A7E1-262DE87869B4}"/>
              </a:ext>
            </a:extLst>
          </p:cNvPr>
          <p:cNvSpPr>
            <a:spLocks noGrp="1"/>
          </p:cNvSpPr>
          <p:nvPr>
            <p:ph type="sldNum" sz="quarter" idx="12"/>
          </p:nvPr>
        </p:nvSpPr>
        <p:spPr/>
        <p:txBody>
          <a:bodyPr/>
          <a:lstStyle/>
          <a:p>
            <a:fld id="{AF9B6393-2EAF-4FFB-B413-DE7D1B4A080E}" type="slidenum">
              <a:rPr lang="en-US" smtClean="0"/>
              <a:t>‹#›</a:t>
            </a:fld>
            <a:endParaRPr lang="en-US" dirty="0"/>
          </a:p>
        </p:txBody>
      </p:sp>
    </p:spTree>
    <p:extLst>
      <p:ext uri="{BB962C8B-B14F-4D97-AF65-F5344CB8AC3E}">
        <p14:creationId xmlns:p14="http://schemas.microsoft.com/office/powerpoint/2010/main" val="2253650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hiteboard Slide">
    <p:bg>
      <p:bgPr>
        <a:solidFill>
          <a:schemeClr val="bg1"/>
        </a:solid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414865" y="608518"/>
            <a:ext cx="8229600" cy="541074"/>
          </a:xfrm>
          <a:prstGeom prst="rect">
            <a:avLst/>
          </a:prstGeom>
        </p:spPr>
        <p:txBody>
          <a:bodyPr>
            <a:noAutofit/>
          </a:bodyPr>
          <a:lstStyle>
            <a:lvl1pPr>
              <a:defRPr sz="1800"/>
            </a:lvl1pPr>
          </a:lstStyle>
          <a:p>
            <a:r>
              <a:rPr lang="en-US" dirty="0"/>
              <a:t>Click to edit Master title style</a:t>
            </a:r>
          </a:p>
        </p:txBody>
      </p:sp>
    </p:spTree>
    <p:extLst>
      <p:ext uri="{BB962C8B-B14F-4D97-AF65-F5344CB8AC3E}">
        <p14:creationId xmlns:p14="http://schemas.microsoft.com/office/powerpoint/2010/main" val="222644134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F964D-55C5-453E-BABA-27D27A82642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5BACFB5-9E9F-4586-A9B6-54ADFE0A14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C22A70-7133-4823-8C78-AE87CA401A79}"/>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CD518F9F-A519-408B-9F45-A6FEFB6E24D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CBA5D47-F264-4A2F-A652-353962113A6A}"/>
              </a:ext>
            </a:extLst>
          </p:cNvPr>
          <p:cNvSpPr>
            <a:spLocks noGrp="1"/>
          </p:cNvSpPr>
          <p:nvPr>
            <p:ph type="sldNum" sz="quarter" idx="12"/>
          </p:nvPr>
        </p:nvSpPr>
        <p:spPr/>
        <p:txBody>
          <a:bodyPr/>
          <a:lstStyle/>
          <a:p>
            <a:fld id="{AF9B6393-2EAF-4FFB-B413-DE7D1B4A080E}" type="slidenum">
              <a:rPr lang="en-US" smtClean="0"/>
              <a:t>‹#›</a:t>
            </a:fld>
            <a:endParaRPr lang="en-US" dirty="0"/>
          </a:p>
        </p:txBody>
      </p:sp>
    </p:spTree>
    <p:extLst>
      <p:ext uri="{BB962C8B-B14F-4D97-AF65-F5344CB8AC3E}">
        <p14:creationId xmlns:p14="http://schemas.microsoft.com/office/powerpoint/2010/main" val="341563269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A46415-BBD1-4FBB-9AED-48DFA2C99140}"/>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1E5DEC9-DAFA-4BA5-A5AD-64516E6BACA4}"/>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64604C-3B74-4DF0-B2D0-0D68B8C35E60}"/>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46E0301A-C8D5-4E36-B51D-6A14FA501E2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1B272B4-E27B-40A0-9A80-A8E9A04C6FF0}"/>
              </a:ext>
            </a:extLst>
          </p:cNvPr>
          <p:cNvSpPr>
            <a:spLocks noGrp="1"/>
          </p:cNvSpPr>
          <p:nvPr>
            <p:ph type="sldNum" sz="quarter" idx="12"/>
          </p:nvPr>
        </p:nvSpPr>
        <p:spPr/>
        <p:txBody>
          <a:bodyPr/>
          <a:lstStyle/>
          <a:p>
            <a:fld id="{AF9B6393-2EAF-4FFB-B413-DE7D1B4A080E}" type="slidenum">
              <a:rPr lang="en-US" smtClean="0"/>
              <a:t>‹#›</a:t>
            </a:fld>
            <a:endParaRPr lang="en-US" dirty="0"/>
          </a:p>
        </p:txBody>
      </p:sp>
    </p:spTree>
    <p:extLst>
      <p:ext uri="{BB962C8B-B14F-4D97-AF65-F5344CB8AC3E}">
        <p14:creationId xmlns:p14="http://schemas.microsoft.com/office/powerpoint/2010/main" val="335070118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13D38-E59B-4CB4-BF11-5160C7638F1A}"/>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37A96480-7C32-4699-924F-04E6351700DF}"/>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02BC612-618C-409E-941D-AEC588BC7458}"/>
              </a:ext>
            </a:extLst>
          </p:cNvPr>
          <p:cNvSpPr>
            <a:spLocks noGrp="1"/>
          </p:cNvSpPr>
          <p:nvPr>
            <p:ph type="dt" sz="half" idx="10"/>
          </p:nvPr>
        </p:nvSpPr>
        <p:spPr/>
        <p:txBody>
          <a:bodyPr/>
          <a:lstStyle/>
          <a:p>
            <a:fld id="{E596D187-A3C2-49DB-855D-F2E56C8322E1}" type="datetime1">
              <a:rPr lang="en-US" smtClean="0"/>
              <a:t>2/21/24</a:t>
            </a:fld>
            <a:endParaRPr lang="en-US"/>
          </a:p>
        </p:txBody>
      </p:sp>
      <p:sp>
        <p:nvSpPr>
          <p:cNvPr id="5" name="Footer Placeholder 4">
            <a:extLst>
              <a:ext uri="{FF2B5EF4-FFF2-40B4-BE49-F238E27FC236}">
                <a16:creationId xmlns:a16="http://schemas.microsoft.com/office/drawing/2014/main" id="{A9C4A450-9736-44ED-85DD-C331F9D20C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A3EF47-51DD-493F-A527-42B13B7822C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02790342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12F6D-F43A-4B4F-84F7-143B963D8DAC}"/>
              </a:ext>
            </a:extLst>
          </p:cNvPr>
          <p:cNvSpPr>
            <a:spLocks noGrp="1"/>
          </p:cNvSpPr>
          <p:nvPr>
            <p:ph type="title"/>
          </p:nvPr>
        </p:nvSpPr>
        <p:spPr/>
        <p:txBody>
          <a:bodyPr>
            <a:normAutofit/>
          </a:bodyPr>
          <a:lstStyle>
            <a:lvl1pPr>
              <a:defRPr sz="3000"/>
            </a:lvl1pPr>
          </a:lstStyle>
          <a:p>
            <a:r>
              <a:rPr lang="en-US"/>
              <a:t>Click to edit Master title style</a:t>
            </a:r>
          </a:p>
        </p:txBody>
      </p:sp>
      <p:sp>
        <p:nvSpPr>
          <p:cNvPr id="3" name="Content Placeholder 2">
            <a:extLst>
              <a:ext uri="{FF2B5EF4-FFF2-40B4-BE49-F238E27FC236}">
                <a16:creationId xmlns:a16="http://schemas.microsoft.com/office/drawing/2014/main" id="{410F94D2-82C1-46EF-A773-0D5884127FEB}"/>
              </a:ext>
            </a:extLst>
          </p:cNvPr>
          <p:cNvSpPr>
            <a:spLocks noGrp="1"/>
          </p:cNvSpPr>
          <p:nvPr>
            <p:ph idx="1"/>
          </p:nvPr>
        </p:nvSpPr>
        <p:spPr/>
        <p:txBody>
          <a:bodyPr/>
          <a:lstStyle>
            <a:lvl1pPr>
              <a:buClr>
                <a:srgbClr val="820E2E"/>
              </a:buClr>
              <a:defRPr/>
            </a:lvl1pPr>
            <a:lvl2pPr>
              <a:buClr>
                <a:srgbClr val="820E2E"/>
              </a:buClr>
              <a:defRPr/>
            </a:lvl2pPr>
            <a:lvl3pPr>
              <a:buClr>
                <a:srgbClr val="820E2E"/>
              </a:buClr>
              <a:defRPr/>
            </a:lvl3pPr>
            <a:lvl4pPr>
              <a:buClr>
                <a:srgbClr val="820E2E"/>
              </a:buClr>
              <a:defRPr/>
            </a:lvl4pPr>
            <a:lvl5pPr>
              <a:buClr>
                <a:srgbClr val="820E2E"/>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8E9994-2CA0-44D6-9A6B-DC39E99BDC06}"/>
              </a:ext>
            </a:extLst>
          </p:cNvPr>
          <p:cNvSpPr>
            <a:spLocks noGrp="1"/>
          </p:cNvSpPr>
          <p:nvPr>
            <p:ph type="dt" sz="half" idx="10"/>
          </p:nvPr>
        </p:nvSpPr>
        <p:spPr/>
        <p:txBody>
          <a:bodyPr/>
          <a:lstStyle/>
          <a:p>
            <a:fld id="{2F22C721-0AF2-4B4A-90BF-F6938BEF82FB}" type="datetime1">
              <a:rPr lang="en-US" smtClean="0"/>
              <a:t>2/21/24</a:t>
            </a:fld>
            <a:endParaRPr lang="en-US"/>
          </a:p>
        </p:txBody>
      </p:sp>
      <p:sp>
        <p:nvSpPr>
          <p:cNvPr id="5" name="Footer Placeholder 4">
            <a:extLst>
              <a:ext uri="{FF2B5EF4-FFF2-40B4-BE49-F238E27FC236}">
                <a16:creationId xmlns:a16="http://schemas.microsoft.com/office/drawing/2014/main" id="{620BEF13-2C78-4362-85F3-4DDDFFAF02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E078CB-9D7A-4E47-993A-01A74979C60F}"/>
              </a:ext>
            </a:extLst>
          </p:cNvPr>
          <p:cNvSpPr>
            <a:spLocks noGrp="1"/>
          </p:cNvSpPr>
          <p:nvPr>
            <p:ph type="sldNum" sz="quarter" idx="12"/>
          </p:nvPr>
        </p:nvSpPr>
        <p:spPr>
          <a:xfrm>
            <a:off x="7086600" y="4869657"/>
            <a:ext cx="2057400" cy="273844"/>
          </a:xfrm>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45974389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2B87F-A50B-4283-BAE1-6F38D7BA3564}"/>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FBA79DDE-7135-4C6E-89EC-56BB900C565C}"/>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546D497-E39D-4152-8A9C-66D1E839E424}"/>
              </a:ext>
            </a:extLst>
          </p:cNvPr>
          <p:cNvSpPr>
            <a:spLocks noGrp="1"/>
          </p:cNvSpPr>
          <p:nvPr>
            <p:ph type="dt" sz="half" idx="10"/>
          </p:nvPr>
        </p:nvSpPr>
        <p:spPr/>
        <p:txBody>
          <a:bodyPr/>
          <a:lstStyle/>
          <a:p>
            <a:fld id="{1CB6115F-A22D-4D9E-A15B-68EE5A0261B4}" type="datetime1">
              <a:rPr lang="en-US" smtClean="0"/>
              <a:t>2/21/24</a:t>
            </a:fld>
            <a:endParaRPr lang="en-US"/>
          </a:p>
        </p:txBody>
      </p:sp>
      <p:sp>
        <p:nvSpPr>
          <p:cNvPr id="5" name="Footer Placeholder 4">
            <a:extLst>
              <a:ext uri="{FF2B5EF4-FFF2-40B4-BE49-F238E27FC236}">
                <a16:creationId xmlns:a16="http://schemas.microsoft.com/office/drawing/2014/main" id="{8F1064B8-7F80-48A5-92E3-D5EE1C2F98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55FF59-41C8-46BB-AD66-DC519108AEB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87835425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7BC78-93ED-46AE-8010-3C6456A289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894657-99BE-4460-A46D-DEA7395B8682}"/>
              </a:ext>
            </a:extLst>
          </p:cNvPr>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BE7734-B315-4991-BCF9-E3D9E9EB2BF2}"/>
              </a:ext>
            </a:extLst>
          </p:cNvPr>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A8D7C9-D56E-4559-AFB8-3982882CD6BD}"/>
              </a:ext>
            </a:extLst>
          </p:cNvPr>
          <p:cNvSpPr>
            <a:spLocks noGrp="1"/>
          </p:cNvSpPr>
          <p:nvPr>
            <p:ph type="dt" sz="half" idx="10"/>
          </p:nvPr>
        </p:nvSpPr>
        <p:spPr/>
        <p:txBody>
          <a:bodyPr/>
          <a:lstStyle/>
          <a:p>
            <a:fld id="{08DEB093-3F89-4EE1-93F2-11FD832F4144}" type="datetime1">
              <a:rPr lang="en-US" smtClean="0"/>
              <a:t>2/21/24</a:t>
            </a:fld>
            <a:endParaRPr lang="en-US"/>
          </a:p>
        </p:txBody>
      </p:sp>
      <p:sp>
        <p:nvSpPr>
          <p:cNvPr id="6" name="Footer Placeholder 5">
            <a:extLst>
              <a:ext uri="{FF2B5EF4-FFF2-40B4-BE49-F238E27FC236}">
                <a16:creationId xmlns:a16="http://schemas.microsoft.com/office/drawing/2014/main" id="{8DE1F375-6F0E-4C40-83E4-19ED5841A6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17054C-81C7-40F7-A8CF-DB28A2BED6B1}"/>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419706489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F83A4-7EF3-41CB-B53D-9A9ADA392295}"/>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D9422F71-25DA-4481-85EB-A8AC755DAC0E}"/>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A09B4806-2041-48F9-87D0-3E06CEA8E340}"/>
              </a:ext>
            </a:extLst>
          </p:cNvPr>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7B2F746-2496-4270-9CAC-FAE455F1D5E8}"/>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4E8D7411-C1B9-4FA6-9838-4E5A9A0A563F}"/>
              </a:ext>
            </a:extLst>
          </p:cNvPr>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B96038-4F98-4820-86B8-B32134CCEA4B}"/>
              </a:ext>
            </a:extLst>
          </p:cNvPr>
          <p:cNvSpPr>
            <a:spLocks noGrp="1"/>
          </p:cNvSpPr>
          <p:nvPr>
            <p:ph type="dt" sz="half" idx="10"/>
          </p:nvPr>
        </p:nvSpPr>
        <p:spPr/>
        <p:txBody>
          <a:bodyPr/>
          <a:lstStyle/>
          <a:p>
            <a:fld id="{367E0805-BAA3-4BBD-8436-00BFE1690525}" type="datetime1">
              <a:rPr lang="en-US" smtClean="0"/>
              <a:t>2/21/24</a:t>
            </a:fld>
            <a:endParaRPr lang="en-US"/>
          </a:p>
        </p:txBody>
      </p:sp>
      <p:sp>
        <p:nvSpPr>
          <p:cNvPr id="8" name="Footer Placeholder 7">
            <a:extLst>
              <a:ext uri="{FF2B5EF4-FFF2-40B4-BE49-F238E27FC236}">
                <a16:creationId xmlns:a16="http://schemas.microsoft.com/office/drawing/2014/main" id="{FE0568E9-37E6-4C63-9C7F-5C0D0A2C4C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6B700A-4D69-493C-877B-0ABC423477DC}"/>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57200946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6C4E-C539-4919-BEEB-0861CE156E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39C433-5443-427D-A1F6-03818A28629F}"/>
              </a:ext>
            </a:extLst>
          </p:cNvPr>
          <p:cNvSpPr>
            <a:spLocks noGrp="1"/>
          </p:cNvSpPr>
          <p:nvPr>
            <p:ph type="dt" sz="half" idx="10"/>
          </p:nvPr>
        </p:nvSpPr>
        <p:spPr/>
        <p:txBody>
          <a:bodyPr/>
          <a:lstStyle/>
          <a:p>
            <a:fld id="{493D85A7-3BC2-40D0-A92A-454E7C2B67A9}" type="datetime1">
              <a:rPr lang="en-US" smtClean="0"/>
              <a:t>2/21/24</a:t>
            </a:fld>
            <a:endParaRPr lang="en-US"/>
          </a:p>
        </p:txBody>
      </p:sp>
      <p:sp>
        <p:nvSpPr>
          <p:cNvPr id="4" name="Footer Placeholder 3">
            <a:extLst>
              <a:ext uri="{FF2B5EF4-FFF2-40B4-BE49-F238E27FC236}">
                <a16:creationId xmlns:a16="http://schemas.microsoft.com/office/drawing/2014/main" id="{B6125EBB-D03C-499A-B544-B2B528A6B6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F09940-D2D2-4343-9AAC-DFF78692B449}"/>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281421198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699D28-4B72-4196-A684-4ADD04BD39E3}"/>
              </a:ext>
            </a:extLst>
          </p:cNvPr>
          <p:cNvSpPr>
            <a:spLocks noGrp="1"/>
          </p:cNvSpPr>
          <p:nvPr>
            <p:ph type="dt" sz="half" idx="10"/>
          </p:nvPr>
        </p:nvSpPr>
        <p:spPr/>
        <p:txBody>
          <a:bodyPr/>
          <a:lstStyle/>
          <a:p>
            <a:fld id="{E03091DA-283F-468C-B737-71C806492EF6}" type="datetime1">
              <a:rPr lang="en-US" smtClean="0"/>
              <a:t>2/21/24</a:t>
            </a:fld>
            <a:endParaRPr lang="en-US"/>
          </a:p>
        </p:txBody>
      </p:sp>
      <p:sp>
        <p:nvSpPr>
          <p:cNvPr id="3" name="Footer Placeholder 2">
            <a:extLst>
              <a:ext uri="{FF2B5EF4-FFF2-40B4-BE49-F238E27FC236}">
                <a16:creationId xmlns:a16="http://schemas.microsoft.com/office/drawing/2014/main" id="{07B99E43-7F41-462E-BAAF-C51A92B827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67CDD2-E748-4CB4-A5C8-EC11F39953B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44154003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221EF-1A90-4CEB-86C8-14B3069AD431}"/>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9A6870B6-28AE-42A2-B10F-FD6FA524FED3}"/>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CE29A9-DD75-4BBB-8D7D-4F06059D3B48}"/>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5223640C-6DCA-4474-9D92-B077DA4AB6CC}"/>
              </a:ext>
            </a:extLst>
          </p:cNvPr>
          <p:cNvSpPr>
            <a:spLocks noGrp="1"/>
          </p:cNvSpPr>
          <p:nvPr>
            <p:ph type="dt" sz="half" idx="10"/>
          </p:nvPr>
        </p:nvSpPr>
        <p:spPr/>
        <p:txBody>
          <a:bodyPr/>
          <a:lstStyle/>
          <a:p>
            <a:fld id="{B103548E-136D-42D3-9DEB-281BD1AF246B}" type="datetime1">
              <a:rPr lang="en-US" smtClean="0"/>
              <a:t>2/21/24</a:t>
            </a:fld>
            <a:endParaRPr lang="en-US"/>
          </a:p>
        </p:txBody>
      </p:sp>
      <p:sp>
        <p:nvSpPr>
          <p:cNvPr id="6" name="Footer Placeholder 5">
            <a:extLst>
              <a:ext uri="{FF2B5EF4-FFF2-40B4-BE49-F238E27FC236}">
                <a16:creationId xmlns:a16="http://schemas.microsoft.com/office/drawing/2014/main" id="{65C8973D-ECDF-4DEA-8E1C-D4E4F42CC1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774EC9-3AA2-43FA-B522-51EDBC6C27F5}"/>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4247972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eneric Background">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5D7A556-E058-C64B-BA79-4EA2BC04C3B9}"/>
              </a:ext>
            </a:extLst>
          </p:cNvPr>
          <p:cNvSpPr>
            <a:spLocks noGrp="1"/>
          </p:cNvSpPr>
          <p:nvPr>
            <p:ph type="title"/>
          </p:nvPr>
        </p:nvSpPr>
        <p:spPr>
          <a:xfrm>
            <a:off x="414338" y="608518"/>
            <a:ext cx="8229600" cy="541074"/>
          </a:xfrm>
          <a:prstGeom prst="rect">
            <a:avLst/>
          </a:prstGeom>
        </p:spPr>
        <p:txBody>
          <a:bodyPr>
            <a:noAutofit/>
          </a:bodyPr>
          <a:lstStyle>
            <a:lvl1pPr>
              <a:defRPr sz="3000"/>
            </a:lvl1pPr>
          </a:lstStyle>
          <a:p>
            <a:r>
              <a:rPr lang="en-US" dirty="0"/>
              <a:t>Click to edit Master title style</a:t>
            </a:r>
          </a:p>
        </p:txBody>
      </p:sp>
      <p:sp>
        <p:nvSpPr>
          <p:cNvPr id="6" name="Text Placeholder 2">
            <a:extLst>
              <a:ext uri="{FF2B5EF4-FFF2-40B4-BE49-F238E27FC236}">
                <a16:creationId xmlns:a16="http://schemas.microsoft.com/office/drawing/2014/main" id="{1032C08B-75A0-6D41-A771-5720F4339413}"/>
              </a:ext>
            </a:extLst>
          </p:cNvPr>
          <p:cNvSpPr>
            <a:spLocks noGrp="1"/>
          </p:cNvSpPr>
          <p:nvPr>
            <p:ph type="body" sz="quarter" idx="10" hasCustomPrompt="1"/>
          </p:nvPr>
        </p:nvSpPr>
        <p:spPr>
          <a:xfrm>
            <a:off x="414338" y="1384300"/>
            <a:ext cx="8229600" cy="3150682"/>
          </a:xfrm>
          <a:prstGeom prst="rect">
            <a:avLst/>
          </a:prstGeom>
        </p:spPr>
        <p:txBody>
          <a:bodyPr/>
          <a:lstStyle>
            <a:lvl1pPr marL="0" indent="0">
              <a:buNone/>
              <a:defRPr baseline="0">
                <a:solidFill>
                  <a:srgbClr val="000000"/>
                </a:solidFill>
              </a:defRPr>
            </a:lvl1pPr>
          </a:lstStyle>
          <a:p>
            <a:pPr lvl="0"/>
            <a:r>
              <a:rPr lang="en-US" dirty="0"/>
              <a:t>Click to edit body copy text</a:t>
            </a:r>
          </a:p>
        </p:txBody>
      </p:sp>
    </p:spTree>
    <p:extLst>
      <p:ext uri="{BB962C8B-B14F-4D97-AF65-F5344CB8AC3E}">
        <p14:creationId xmlns:p14="http://schemas.microsoft.com/office/powerpoint/2010/main" val="72762012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5105B-5DB0-4DBF-8F91-38DDD4B3487D}"/>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FAAB282-A978-4042-8178-F16CB745508D}"/>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54947E74-00FC-45A2-B908-7F43197274F8}"/>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8B3CFF7B-069B-4A4A-B48B-B45B5BC89B83}"/>
              </a:ext>
            </a:extLst>
          </p:cNvPr>
          <p:cNvSpPr>
            <a:spLocks noGrp="1"/>
          </p:cNvSpPr>
          <p:nvPr>
            <p:ph type="dt" sz="half" idx="10"/>
          </p:nvPr>
        </p:nvSpPr>
        <p:spPr/>
        <p:txBody>
          <a:bodyPr/>
          <a:lstStyle/>
          <a:p>
            <a:fld id="{336AC674-F94C-408B-BEDF-200E60B46208}" type="datetime1">
              <a:rPr lang="en-US" smtClean="0"/>
              <a:t>2/21/24</a:t>
            </a:fld>
            <a:endParaRPr lang="en-US"/>
          </a:p>
        </p:txBody>
      </p:sp>
      <p:sp>
        <p:nvSpPr>
          <p:cNvPr id="6" name="Footer Placeholder 5">
            <a:extLst>
              <a:ext uri="{FF2B5EF4-FFF2-40B4-BE49-F238E27FC236}">
                <a16:creationId xmlns:a16="http://schemas.microsoft.com/office/drawing/2014/main" id="{D8B06AC2-304E-4487-85A5-2DCE6F55CB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8FB8EF-4EE2-4F4D-8414-3A8B2566728D}"/>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74894729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8A8FA-A99C-4FBE-83C3-8725E08445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B1067D-75BA-4D97-8B65-DE25FFCE82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83FA3-5E8F-48FE-B391-462D0FDA929D}"/>
              </a:ext>
            </a:extLst>
          </p:cNvPr>
          <p:cNvSpPr>
            <a:spLocks noGrp="1"/>
          </p:cNvSpPr>
          <p:nvPr>
            <p:ph type="dt" sz="half" idx="10"/>
          </p:nvPr>
        </p:nvSpPr>
        <p:spPr/>
        <p:txBody>
          <a:bodyPr/>
          <a:lstStyle/>
          <a:p>
            <a:fld id="{5AC3B7DC-063B-4E0A-B292-6311770844E6}" type="datetime1">
              <a:rPr lang="en-US" smtClean="0"/>
              <a:t>2/21/24</a:t>
            </a:fld>
            <a:endParaRPr lang="en-US"/>
          </a:p>
        </p:txBody>
      </p:sp>
      <p:sp>
        <p:nvSpPr>
          <p:cNvPr id="5" name="Footer Placeholder 4">
            <a:extLst>
              <a:ext uri="{FF2B5EF4-FFF2-40B4-BE49-F238E27FC236}">
                <a16:creationId xmlns:a16="http://schemas.microsoft.com/office/drawing/2014/main" id="{48AC10E0-F848-41C5-955B-CB5770A1C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5363AA-BD01-463D-9859-71A6A080060E}"/>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31872779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34E561-FB6E-4DDE-B5DF-AF8789503F85}"/>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6562F7-4B20-4960-9BBB-4AF654032FF3}"/>
              </a:ext>
            </a:extLst>
          </p:cNvPr>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478CD0-4987-46C5-9AD5-C31C4C01EA49}"/>
              </a:ext>
            </a:extLst>
          </p:cNvPr>
          <p:cNvSpPr>
            <a:spLocks noGrp="1"/>
          </p:cNvSpPr>
          <p:nvPr>
            <p:ph type="dt" sz="half" idx="10"/>
          </p:nvPr>
        </p:nvSpPr>
        <p:spPr/>
        <p:txBody>
          <a:bodyPr/>
          <a:lstStyle/>
          <a:p>
            <a:fld id="{B2C1310C-123D-4D90-854A-FFE09F502FF2}" type="datetime1">
              <a:rPr lang="en-US" smtClean="0"/>
              <a:t>2/21/24</a:t>
            </a:fld>
            <a:endParaRPr lang="en-US"/>
          </a:p>
        </p:txBody>
      </p:sp>
      <p:sp>
        <p:nvSpPr>
          <p:cNvPr id="5" name="Footer Placeholder 4">
            <a:extLst>
              <a:ext uri="{FF2B5EF4-FFF2-40B4-BE49-F238E27FC236}">
                <a16:creationId xmlns:a16="http://schemas.microsoft.com/office/drawing/2014/main" id="{FD9D6434-841D-4447-847D-AFAA64634A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DB5F4E-758A-4D77-8B2F-FA9375A2EFC2}"/>
              </a:ext>
            </a:extLst>
          </p:cNvPr>
          <p:cNvSpPr>
            <a:spLocks noGrp="1"/>
          </p:cNvSpPr>
          <p:nvPr>
            <p:ph type="sldNum" sz="quarter" idx="12"/>
          </p:nvPr>
        </p:nvSpPr>
        <p:spPr/>
        <p:txBody>
          <a:bodyPr/>
          <a:lstStyle/>
          <a:p>
            <a:fld id="{F66EDC32-54A6-47F9-995D-CF87818BE538}" type="slidenum">
              <a:rPr lang="en-US" smtClean="0"/>
              <a:t>‹#›</a:t>
            </a:fld>
            <a:endParaRPr lang="en-US"/>
          </a:p>
        </p:txBody>
      </p:sp>
    </p:spTree>
    <p:extLst>
      <p:ext uri="{BB962C8B-B14F-4D97-AF65-F5344CB8AC3E}">
        <p14:creationId xmlns:p14="http://schemas.microsoft.com/office/powerpoint/2010/main" val="179863817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107FA-5C66-714D-B9EB-3CB796A3B713}"/>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3B1C1FD4-205A-9149-AD75-AA95D7E9A5D6}"/>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013BBB57-C01E-2E49-971A-9C79C4D30B0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AEDF193-3F13-1D40-AB55-8517139D2A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4D9B4-D903-084C-8DB6-612992CBB33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81904583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937D2-CE60-A64B-BA8F-4CD2E44A1A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2BC04-8970-DD40-92A1-A811A3F5C3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E2406B-CCE3-E242-A094-508767E6153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B31D11F-74F3-2042-B8F5-875F11CB77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3E55DB-DEE8-6D42-860A-01862B1EDCFB}"/>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29346099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F262C-F280-BA48-89E4-1E80524C66FF}"/>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6B3C84E2-3F10-F040-9921-09790ED443E7}"/>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A24E7C-1ABB-264F-91F3-D539D5BF7E0C}"/>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06784CA-3FD3-C14D-AB63-C36D39BAE6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35C5BC-34D3-D543-BD5A-DF4ED8F0A0F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30646718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5344E-289E-3F44-8361-7183BB6EC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01C2F5-212E-5B45-A347-93A76BE5F401}"/>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1C014B-0BB9-AB42-BFE0-2646EBB3960D}"/>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1577C5-FD63-2F4A-A9E7-11990F49F18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8782243-4454-1541-BD06-26E8796571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45BE61-AA87-9E41-8D09-C7742C9121FF}"/>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69963880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039D5-155B-BB45-AE96-C07A9246C5C9}"/>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AD7F1D-6EAC-8D4E-9F46-8DA7EC39CF88}"/>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04B2D5C-819A-A640-986B-A9C15BFA2CDE}"/>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F7C42D-CAFA-2840-964C-87B92672CF79}"/>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8C73B10-B6FB-E842-AB5B-D08555177A37}"/>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DF0D10-4444-9F4A-8E14-8FF58AE866B6}"/>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7577D439-D7A2-0D44-8F1E-56B49FE7C0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0AEFA1-F958-4242-85F7-0B4A46431D68}"/>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370678708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4448E-B6AB-0D4E-9AE7-20A35D39BA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B3ED15-5A01-654C-81F4-083870A68FE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01C2497A-356F-9A41-92A5-E2E667C39D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6CCCD94-4A9D-4640-B870-DCB931E2AF50}"/>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09684736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2C209B-89A2-F64C-9FAF-1E8EAC675458}"/>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88205DB-6305-1A4A-8C56-C5274DD5FD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1102FB-94EA-B64B-BD6C-6B185883985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248106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List BG 1">
    <p:spTree>
      <p:nvGrpSpPr>
        <p:cNvPr id="1" name=""/>
        <p:cNvGrpSpPr/>
        <p:nvPr/>
      </p:nvGrpSpPr>
      <p:grpSpPr>
        <a:xfrm>
          <a:off x="0" y="0"/>
          <a:ext cx="0" cy="0"/>
          <a:chOff x="0" y="0"/>
          <a:chExt cx="0" cy="0"/>
        </a:xfrm>
      </p:grpSpPr>
      <p:pic>
        <p:nvPicPr>
          <p:cNvPr id="12" name="Picture 11" descr="ATD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3875" y="49573"/>
            <a:ext cx="347865" cy="225090"/>
          </a:xfrm>
          <a:prstGeom prst="rect">
            <a:avLst/>
          </a:prstGeom>
        </p:spPr>
      </p:pic>
      <p:sp>
        <p:nvSpPr>
          <p:cNvPr id="7" name="Title 1"/>
          <p:cNvSpPr>
            <a:spLocks noGrp="1"/>
          </p:cNvSpPr>
          <p:nvPr>
            <p:ph type="title"/>
          </p:nvPr>
        </p:nvSpPr>
        <p:spPr>
          <a:xfrm>
            <a:off x="414338" y="608518"/>
            <a:ext cx="8229600" cy="541074"/>
          </a:xfrm>
          <a:prstGeom prst="rect">
            <a:avLst/>
          </a:prstGeom>
        </p:spPr>
        <p:txBody>
          <a:bodyPr>
            <a:noAutofit/>
          </a:bodyPr>
          <a:lstStyle>
            <a:lvl1pPr>
              <a:defRPr sz="3000"/>
            </a:lvl1pPr>
          </a:lstStyle>
          <a:p>
            <a:r>
              <a:rPr lang="en-US" dirty="0"/>
              <a:t>Click to edit Master title style</a:t>
            </a:r>
          </a:p>
        </p:txBody>
      </p:sp>
      <p:sp>
        <p:nvSpPr>
          <p:cNvPr id="8" name="Text Placeholder 2"/>
          <p:cNvSpPr>
            <a:spLocks noGrp="1"/>
          </p:cNvSpPr>
          <p:nvPr>
            <p:ph type="body" sz="quarter" idx="10" hasCustomPrompt="1"/>
          </p:nvPr>
        </p:nvSpPr>
        <p:spPr>
          <a:xfrm>
            <a:off x="414338" y="1384300"/>
            <a:ext cx="8229600" cy="1384300"/>
          </a:xfrm>
          <a:prstGeom prst="rect">
            <a:avLst/>
          </a:prstGeom>
        </p:spPr>
        <p:txBody>
          <a:bodyPr/>
          <a:lstStyle>
            <a:lvl1pPr marL="0" indent="0">
              <a:buNone/>
              <a:defRPr baseline="0">
                <a:solidFill>
                  <a:srgbClr val="000000"/>
                </a:solidFill>
              </a:defRPr>
            </a:lvl1pPr>
          </a:lstStyle>
          <a:p>
            <a:pPr lvl="0"/>
            <a:r>
              <a:rPr lang="en-US" dirty="0"/>
              <a:t>Click to edit body copy text</a:t>
            </a:r>
          </a:p>
        </p:txBody>
      </p:sp>
      <p:sp>
        <p:nvSpPr>
          <p:cNvPr id="5" name="Text Placeholder 4"/>
          <p:cNvSpPr>
            <a:spLocks noGrp="1"/>
          </p:cNvSpPr>
          <p:nvPr>
            <p:ph type="body" sz="quarter" idx="11"/>
          </p:nvPr>
        </p:nvSpPr>
        <p:spPr>
          <a:xfrm>
            <a:off x="414338" y="2971800"/>
            <a:ext cx="8229600" cy="1752600"/>
          </a:xfrm>
          <a:prstGeom prst="rect">
            <a:avLst/>
          </a:prstGeo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a:t>Click to edit Master text styles</a:t>
            </a:r>
          </a:p>
          <a:p>
            <a:pPr lvl="1"/>
            <a:r>
              <a:rPr lang="en-US" dirty="0"/>
              <a:t>Second level</a:t>
            </a:r>
          </a:p>
          <a:p>
            <a:pPr lvl="2"/>
            <a:r>
              <a:rPr lang="en-US" dirty="0"/>
              <a:t>Third level</a:t>
            </a:r>
          </a:p>
        </p:txBody>
      </p:sp>
      <p:sp>
        <p:nvSpPr>
          <p:cNvPr id="10" name="Title 1">
            <a:extLst>
              <a:ext uri="{FF2B5EF4-FFF2-40B4-BE49-F238E27FC236}">
                <a16:creationId xmlns:a16="http://schemas.microsoft.com/office/drawing/2014/main" id="{B8AA7E2E-383A-C94F-B725-CA531163AA10}"/>
              </a:ext>
            </a:extLst>
          </p:cNvPr>
          <p:cNvSpPr txBox="1">
            <a:spLocks/>
          </p:cNvSpPr>
          <p:nvPr userDrawn="1"/>
        </p:nvSpPr>
        <p:spPr>
          <a:xfrm>
            <a:off x="1341565" y="57595"/>
            <a:ext cx="6460870" cy="20904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ctr"/>
            <a:r>
              <a:rPr lang="en-US" sz="1000" b="0" i="0" dirty="0">
                <a:solidFill>
                  <a:srgbClr val="005B8E"/>
                </a:solidFill>
                <a:latin typeface="Roboto Medium" panose="02000000000000000000" pitchFamily="2" charset="0"/>
                <a:ea typeface="Roboto Medium" panose="02000000000000000000" pitchFamily="2" charset="0"/>
                <a:cs typeface="Roboto Medium" panose="02000000000000000000" pitchFamily="2" charset="0"/>
              </a:rPr>
              <a:t>Measuring Return on Investment Certificate</a:t>
            </a:r>
          </a:p>
        </p:txBody>
      </p:sp>
      <p:pic>
        <p:nvPicPr>
          <p:cNvPr id="3" name="Picture 2">
            <a:extLst>
              <a:ext uri="{FF2B5EF4-FFF2-40B4-BE49-F238E27FC236}">
                <a16:creationId xmlns:a16="http://schemas.microsoft.com/office/drawing/2014/main" id="{15AA91ED-3B19-D10A-AA8E-0A47CA89ECD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00421" y="99849"/>
            <a:ext cx="1219704" cy="176084"/>
          </a:xfrm>
          <a:prstGeom prst="rect">
            <a:avLst/>
          </a:prstGeom>
        </p:spPr>
      </p:pic>
    </p:spTree>
    <p:extLst>
      <p:ext uri="{BB962C8B-B14F-4D97-AF65-F5344CB8AC3E}">
        <p14:creationId xmlns:p14="http://schemas.microsoft.com/office/powerpoint/2010/main" val="38293993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A391C-924F-FB46-9FDF-69C8631FC1F5}"/>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C36B5A22-CCAA-C54D-8FBD-1B7E6A0F2770}"/>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FC6E7C-A4A0-2148-9B0D-75A338C86390}"/>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3C17478-C538-4544-B5C6-EE6003688BCB}"/>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62DEB99-7380-BD42-B911-F87649AA20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B28BE4-E49B-8840-BF3E-C6009844BE22}"/>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7394233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B58F-B4C2-4A40-96B3-C0056C5B2239}"/>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F644CA10-5886-514C-A9ED-D4EA9EA1B4BC}"/>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C7E677C3-470C-0C41-88A4-EB6BD7FF453F}"/>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335776A-ECA8-7C42-8949-42E20EE0B46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38C4102-2BA3-A44F-BCE3-8ECC4533F4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575D36-DB80-9E42-8971-2591AC12A3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21189039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23AC5-8296-3649-BDD3-12A0FE8BF5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389987-7CC6-A04E-B8DB-E5F832022C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2FCA61-65C0-1146-8229-E609A9E8F34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CEA3D0F-9130-C64B-B525-2ECD8C95F1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9422A0-85DC-2945-A79A-91B972D0D796}"/>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33033034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2CB22B-1F33-C74F-A51F-96345F8094D8}"/>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B6EBF0-875E-9E40-A4EA-C95356229FB8}"/>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F090E3-EBCD-C246-AF01-1FCE3934725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FFC236D-DF5F-C441-BFA4-9DD34A234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6424C8-E7D7-344F-B350-29FB824F62C7}"/>
              </a:ext>
            </a:extLst>
          </p:cNvPr>
          <p:cNvSpPr>
            <a:spLocks noGrp="1"/>
          </p:cNvSpPr>
          <p:nvPr>
            <p:ph type="sldNum" sz="quarter" idx="12"/>
          </p:nvPr>
        </p:nvSpPr>
        <p:spPr/>
        <p:txBody>
          <a:bodyPr/>
          <a:lstStyle/>
          <a:p>
            <a:fld id="{9D102972-9A87-9744-85B8-2788E8B1FD53}" type="slidenum">
              <a:rPr lang="en-US" smtClean="0"/>
              <a:t>‹#›</a:t>
            </a:fld>
            <a:endParaRPr lang="en-US"/>
          </a:p>
        </p:txBody>
      </p:sp>
    </p:spTree>
    <p:extLst>
      <p:ext uri="{BB962C8B-B14F-4D97-AF65-F5344CB8AC3E}">
        <p14:creationId xmlns:p14="http://schemas.microsoft.com/office/powerpoint/2010/main" val="115703952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14" name="Snip Diagonal Corner Rectangle 13">
            <a:extLst>
              <a:ext uri="{FF2B5EF4-FFF2-40B4-BE49-F238E27FC236}">
                <a16:creationId xmlns:a16="http://schemas.microsoft.com/office/drawing/2014/main" id="{1582D042-04BE-2245-B5FF-41F263566112}"/>
              </a:ext>
            </a:extLst>
          </p:cNvPr>
          <p:cNvSpPr/>
          <p:nvPr/>
        </p:nvSpPr>
        <p:spPr>
          <a:xfrm>
            <a:off x="1" y="0"/>
            <a:ext cx="10411691" cy="5172769"/>
          </a:xfrm>
          <a:prstGeom prst="snip2DiagRect">
            <a:avLst>
              <a:gd name="adj1" fmla="val 0"/>
              <a:gd name="adj2" fmla="val 476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Gotham Medium" pitchFamily="2" charset="0"/>
              <a:cs typeface="Gotham Medium" pitchFamily="2" charset="0"/>
            </a:endParaRPr>
          </a:p>
        </p:txBody>
      </p:sp>
      <p:sp>
        <p:nvSpPr>
          <p:cNvPr id="11" name="Content Placeholder 2">
            <a:extLst>
              <a:ext uri="{FF2B5EF4-FFF2-40B4-BE49-F238E27FC236}">
                <a16:creationId xmlns:a16="http://schemas.microsoft.com/office/drawing/2014/main" id="{550AB659-40AD-5442-84FA-D59159128DDA}"/>
              </a:ext>
            </a:extLst>
          </p:cNvPr>
          <p:cNvSpPr>
            <a:spLocks noGrp="1"/>
          </p:cNvSpPr>
          <p:nvPr>
            <p:ph idx="1"/>
          </p:nvPr>
        </p:nvSpPr>
        <p:spPr>
          <a:xfrm>
            <a:off x="2548709" y="1284591"/>
            <a:ext cx="5662379" cy="3263504"/>
          </a:xfrm>
          <a:prstGeom prst="rect">
            <a:avLst/>
          </a:prstGeom>
        </p:spPr>
        <p:txBody>
          <a:bodyPr numCol="2">
            <a:normAutofit/>
          </a:bodyPr>
          <a:lstStyle>
            <a:lvl1pPr marL="0" indent="0">
              <a:buFont typeface="Wingdings" pitchFamily="2" charset="2"/>
              <a:buNone/>
              <a:defRPr sz="1500">
                <a:latin typeface="Gotham Medium" pitchFamily="2" charset="0"/>
                <a:cs typeface="Gotham Medium" pitchFamily="2" charset="0"/>
              </a:defRPr>
            </a:lvl1pPr>
            <a:lvl2pPr marL="342900" indent="0">
              <a:buFont typeface="Wingdings" pitchFamily="2" charset="2"/>
              <a:buNone/>
              <a:defRPr sz="1050">
                <a:latin typeface="Gotham Medium" pitchFamily="2" charset="0"/>
                <a:cs typeface="Gotham Medium" pitchFamily="2" charset="0"/>
              </a:defRPr>
            </a:lvl2pPr>
            <a:lvl3pPr marL="857250" indent="-171450">
              <a:buFont typeface="Wingdings" pitchFamily="2" charset="2"/>
              <a:buChar char="§"/>
              <a:defRPr sz="1050">
                <a:latin typeface="Gotham Medium" pitchFamily="2" charset="0"/>
                <a:cs typeface="Gotham Medium" pitchFamily="2" charset="0"/>
              </a:defRPr>
            </a:lvl3pPr>
            <a:lvl4pPr marL="1200150" indent="-171450">
              <a:buFont typeface="Wingdings" pitchFamily="2" charset="2"/>
              <a:buChar char="§"/>
              <a:defRPr sz="1050">
                <a:latin typeface="Gotham Medium" pitchFamily="2" charset="0"/>
                <a:cs typeface="Gotham Medium" pitchFamily="2" charset="0"/>
              </a:defRPr>
            </a:lvl4pPr>
            <a:lvl5pPr marL="1543050" indent="-171450">
              <a:buFont typeface="Wingdings" pitchFamily="2" charset="2"/>
              <a:buChar char="§"/>
              <a:defRPr sz="1050">
                <a:latin typeface="Gotham Medium" pitchFamily="2" charset="0"/>
                <a:cs typeface="Gotham Medium"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20">
            <a:extLst>
              <a:ext uri="{FF2B5EF4-FFF2-40B4-BE49-F238E27FC236}">
                <a16:creationId xmlns:a16="http://schemas.microsoft.com/office/drawing/2014/main" id="{B82D354A-5C24-5A49-BD64-D62907D7EC28}"/>
              </a:ext>
            </a:extLst>
          </p:cNvPr>
          <p:cNvSpPr>
            <a:spLocks noGrp="1"/>
          </p:cNvSpPr>
          <p:nvPr>
            <p:ph type="pic" sz="quarter" idx="12" hasCustomPrompt="1"/>
          </p:nvPr>
        </p:nvSpPr>
        <p:spPr>
          <a:xfrm>
            <a:off x="1061498" y="1130355"/>
            <a:ext cx="1191704" cy="1191703"/>
          </a:xfrm>
          <a:prstGeom prst="ellipse">
            <a:avLst/>
          </a:prstGeom>
          <a:ln w="28575">
            <a:solidFill>
              <a:schemeClr val="bg1">
                <a:lumMod val="85000"/>
              </a:schemeClr>
            </a:solidFill>
            <a:prstDash val="solid"/>
          </a:ln>
        </p:spPr>
        <p:txBody>
          <a:bodyPr lIns="0" tIns="91440" rIns="0" bIns="0" anchor="ctr">
            <a:normAutofit/>
          </a:bodyPr>
          <a:lstStyle>
            <a:lvl1pPr marL="0" indent="0" algn="ctr">
              <a:buFontTx/>
              <a:buNone/>
              <a:defRPr sz="1050">
                <a:latin typeface="Gotham Medium" pitchFamily="2" charset="0"/>
                <a:cs typeface="Gotham Medium" pitchFamily="2" charset="0"/>
              </a:defRPr>
            </a:lvl1pPr>
          </a:lstStyle>
          <a:p>
            <a:r>
              <a:rPr lang="en-US" dirty="0"/>
              <a:t>DRAG AND DROP SPEAKER PHOTO HERE</a:t>
            </a:r>
          </a:p>
        </p:txBody>
      </p:sp>
      <p:sp>
        <p:nvSpPr>
          <p:cNvPr id="13" name="Title 1">
            <a:extLst>
              <a:ext uri="{FF2B5EF4-FFF2-40B4-BE49-F238E27FC236}">
                <a16:creationId xmlns:a16="http://schemas.microsoft.com/office/drawing/2014/main" id="{28B8433E-D220-D945-8E99-AE5F34FF4F26}"/>
              </a:ext>
            </a:extLst>
          </p:cNvPr>
          <p:cNvSpPr>
            <a:spLocks noGrp="1"/>
          </p:cNvSpPr>
          <p:nvPr>
            <p:ph type="title" hasCustomPrompt="1"/>
          </p:nvPr>
        </p:nvSpPr>
        <p:spPr>
          <a:xfrm>
            <a:off x="481693" y="208918"/>
            <a:ext cx="7886700" cy="362582"/>
          </a:xfrm>
          <a:prstGeom prst="rect">
            <a:avLst/>
          </a:prstGeom>
        </p:spPr>
        <p:txBody>
          <a:bodyPr rIns="365760" anchor="ctr">
            <a:normAutofit/>
          </a:bodyPr>
          <a:lstStyle>
            <a:lvl1pPr algn="r">
              <a:defRPr sz="2100">
                <a:latin typeface="Gotham Medium" pitchFamily="2" charset="0"/>
                <a:cs typeface="Gotham Medium" pitchFamily="2" charset="0"/>
              </a:defRPr>
            </a:lvl1pPr>
          </a:lstStyle>
          <a:p>
            <a:r>
              <a:rPr lang="en-US" dirty="0"/>
              <a:t>Click to edit Master title style 2</a:t>
            </a:r>
          </a:p>
        </p:txBody>
      </p:sp>
      <p:pic>
        <p:nvPicPr>
          <p:cNvPr id="8" name="Picture 7">
            <a:extLst>
              <a:ext uri="{FF2B5EF4-FFF2-40B4-BE49-F238E27FC236}">
                <a16:creationId xmlns:a16="http://schemas.microsoft.com/office/drawing/2014/main" id="{3D80929F-6A8C-EA44-8A1D-EC0053BBE74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322762" y="4163713"/>
            <a:ext cx="770980" cy="816332"/>
          </a:xfrm>
          <a:prstGeom prst="rect">
            <a:avLst/>
          </a:prstGeom>
        </p:spPr>
      </p:pic>
      <p:sp>
        <p:nvSpPr>
          <p:cNvPr id="7" name="Snip Diagonal Corner Rectangle 6">
            <a:extLst>
              <a:ext uri="{FF2B5EF4-FFF2-40B4-BE49-F238E27FC236}">
                <a16:creationId xmlns:a16="http://schemas.microsoft.com/office/drawing/2014/main" id="{3AD33CDB-1A2C-B643-B0EF-20BD3614EB01}"/>
              </a:ext>
            </a:extLst>
          </p:cNvPr>
          <p:cNvSpPr/>
          <p:nvPr userDrawn="1"/>
        </p:nvSpPr>
        <p:spPr>
          <a:xfrm>
            <a:off x="1" y="0"/>
            <a:ext cx="10411691" cy="5172769"/>
          </a:xfrm>
          <a:prstGeom prst="snip2DiagRect">
            <a:avLst>
              <a:gd name="adj1" fmla="val 0"/>
              <a:gd name="adj2" fmla="val 4765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Gotham Medium" pitchFamily="2" charset="0"/>
              <a:cs typeface="Gotham Medium" pitchFamily="2" charset="0"/>
            </a:endParaRPr>
          </a:p>
        </p:txBody>
      </p:sp>
      <p:pic>
        <p:nvPicPr>
          <p:cNvPr id="9" name="Picture 8">
            <a:extLst>
              <a:ext uri="{FF2B5EF4-FFF2-40B4-BE49-F238E27FC236}">
                <a16:creationId xmlns:a16="http://schemas.microsoft.com/office/drawing/2014/main" id="{C781575C-FF00-EF49-AF5E-75AAD9E6833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22762" y="4163713"/>
            <a:ext cx="770980" cy="816332"/>
          </a:xfrm>
          <a:prstGeom prst="rect">
            <a:avLst/>
          </a:prstGeom>
        </p:spPr>
      </p:pic>
    </p:spTree>
    <p:extLst>
      <p:ext uri="{BB962C8B-B14F-4D97-AF65-F5344CB8AC3E}">
        <p14:creationId xmlns:p14="http://schemas.microsoft.com/office/powerpoint/2010/main" val="3312132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500"/>
                                        <p:tgtEl>
                                          <p:spTgt spid="11">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fade">
                                      <p:cBhvr>
                                        <p:cTn id="17" dur="500"/>
                                        <p:tgtEl>
                                          <p:spTgt spid="11">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xEl>
                                              <p:pRg st="2" end="2"/>
                                            </p:txEl>
                                          </p:spTgt>
                                        </p:tgtEl>
                                        <p:attrNameLst>
                                          <p:attrName>style.visibility</p:attrName>
                                        </p:attrNameLst>
                                      </p:cBhvr>
                                      <p:to>
                                        <p:strVal val="visible"/>
                                      </p:to>
                                    </p:set>
                                    <p:animEffect transition="in" filter="fade">
                                      <p:cBhvr>
                                        <p:cTn id="20" dur="500"/>
                                        <p:tgtEl>
                                          <p:spTgt spid="11">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animEffect transition="in" filter="fade">
                                      <p:cBhvr>
                                        <p:cTn id="23" dur="500"/>
                                        <p:tgtEl>
                                          <p:spTgt spid="11">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4" end="4"/>
                                            </p:txEl>
                                          </p:spTgt>
                                        </p:tgtEl>
                                        <p:attrNameLst>
                                          <p:attrName>style.visibility</p:attrName>
                                        </p:attrNameLst>
                                      </p:cBhvr>
                                      <p:to>
                                        <p:strVal val="visible"/>
                                      </p:to>
                                    </p:set>
                                    <p:animEffect transition="in" filter="fade">
                                      <p:cBhvr>
                                        <p:cTn id="26"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6" grpId="0" animBg="1"/>
    </p:bld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A942A-A414-ECD5-C108-AD0E43AD15CD}"/>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57DA0A5A-D33D-9FF2-A68B-F6FEDB300C4C}"/>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FA1D8F7-01B4-D0F2-64D0-130B58CDAECA}"/>
              </a:ext>
            </a:extLst>
          </p:cNvPr>
          <p:cNvSpPr>
            <a:spLocks noGrp="1"/>
          </p:cNvSpPr>
          <p:nvPr>
            <p:ph type="dt" sz="half" idx="10"/>
          </p:nvPr>
        </p:nvSpPr>
        <p:spPr/>
        <p:txBody>
          <a:bodyPr/>
          <a:lstStyle/>
          <a:p>
            <a:fld id="{D44D1316-19C2-3844-9487-4D41B96F5824}" type="datetimeFigureOut">
              <a:rPr lang="en-US" smtClean="0"/>
              <a:t>2/21/24</a:t>
            </a:fld>
            <a:endParaRPr lang="en-US"/>
          </a:p>
        </p:txBody>
      </p:sp>
      <p:sp>
        <p:nvSpPr>
          <p:cNvPr id="5" name="Footer Placeholder 4">
            <a:extLst>
              <a:ext uri="{FF2B5EF4-FFF2-40B4-BE49-F238E27FC236}">
                <a16:creationId xmlns:a16="http://schemas.microsoft.com/office/drawing/2014/main" id="{58E882B7-5174-BC47-E114-C9438DEB93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D4658B-6283-7FDE-FEFA-7058E312CDCC}"/>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403281204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00021-AAB0-85FC-211E-32447CAE26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92739C-3A7A-8CB0-416E-8437E07D5A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F52264-385C-0480-2B6B-3F1CCB614A07}"/>
              </a:ext>
            </a:extLst>
          </p:cNvPr>
          <p:cNvSpPr>
            <a:spLocks noGrp="1"/>
          </p:cNvSpPr>
          <p:nvPr>
            <p:ph type="dt" sz="half" idx="10"/>
          </p:nvPr>
        </p:nvSpPr>
        <p:spPr/>
        <p:txBody>
          <a:bodyPr/>
          <a:lstStyle/>
          <a:p>
            <a:fld id="{D44D1316-19C2-3844-9487-4D41B96F5824}" type="datetimeFigureOut">
              <a:rPr lang="en-US" smtClean="0"/>
              <a:t>2/21/24</a:t>
            </a:fld>
            <a:endParaRPr lang="en-US"/>
          </a:p>
        </p:txBody>
      </p:sp>
      <p:sp>
        <p:nvSpPr>
          <p:cNvPr id="5" name="Footer Placeholder 4">
            <a:extLst>
              <a:ext uri="{FF2B5EF4-FFF2-40B4-BE49-F238E27FC236}">
                <a16:creationId xmlns:a16="http://schemas.microsoft.com/office/drawing/2014/main" id="{E0CD0641-0EC6-FB7D-52EC-8FD1990DD5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2018C7-EDDB-0F7A-3590-BF5E117B6298}"/>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416402214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B7692-E815-224E-F4D8-0A2D008D411D}"/>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E3D6AD62-8416-94D4-E9E2-013152EF1B65}"/>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CE58A1-D020-2842-8A9B-830E53B6533E}"/>
              </a:ext>
            </a:extLst>
          </p:cNvPr>
          <p:cNvSpPr>
            <a:spLocks noGrp="1"/>
          </p:cNvSpPr>
          <p:nvPr>
            <p:ph type="dt" sz="half" idx="10"/>
          </p:nvPr>
        </p:nvSpPr>
        <p:spPr/>
        <p:txBody>
          <a:bodyPr/>
          <a:lstStyle/>
          <a:p>
            <a:fld id="{D44D1316-19C2-3844-9487-4D41B96F5824}" type="datetimeFigureOut">
              <a:rPr lang="en-US" smtClean="0"/>
              <a:t>2/21/24</a:t>
            </a:fld>
            <a:endParaRPr lang="en-US"/>
          </a:p>
        </p:txBody>
      </p:sp>
      <p:sp>
        <p:nvSpPr>
          <p:cNvPr id="5" name="Footer Placeholder 4">
            <a:extLst>
              <a:ext uri="{FF2B5EF4-FFF2-40B4-BE49-F238E27FC236}">
                <a16:creationId xmlns:a16="http://schemas.microsoft.com/office/drawing/2014/main" id="{A608B7A7-3FD4-7D71-636B-1D0DF72DCD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263D97-BE0D-D160-A61C-077A35CBFC5E}"/>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291438026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E5859-C03A-5E9D-054C-5BAB5BA4DE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50BC9E-6C82-5D10-F04C-28CA216A968B}"/>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61D86D-A6A7-C207-B864-5CF1BA9ADED2}"/>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76910E-5937-53A6-C33A-4F7E0954628D}"/>
              </a:ext>
            </a:extLst>
          </p:cNvPr>
          <p:cNvSpPr>
            <a:spLocks noGrp="1"/>
          </p:cNvSpPr>
          <p:nvPr>
            <p:ph type="dt" sz="half" idx="10"/>
          </p:nvPr>
        </p:nvSpPr>
        <p:spPr/>
        <p:txBody>
          <a:bodyPr/>
          <a:lstStyle/>
          <a:p>
            <a:fld id="{D44D1316-19C2-3844-9487-4D41B96F5824}" type="datetimeFigureOut">
              <a:rPr lang="en-US" smtClean="0"/>
              <a:t>2/21/24</a:t>
            </a:fld>
            <a:endParaRPr lang="en-US"/>
          </a:p>
        </p:txBody>
      </p:sp>
      <p:sp>
        <p:nvSpPr>
          <p:cNvPr id="6" name="Footer Placeholder 5">
            <a:extLst>
              <a:ext uri="{FF2B5EF4-FFF2-40B4-BE49-F238E27FC236}">
                <a16:creationId xmlns:a16="http://schemas.microsoft.com/office/drawing/2014/main" id="{225F6147-604D-0729-15B6-6E6C30DB91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4030EE-C65B-044E-45A7-BB9F914DA942}"/>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387930546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3AEB3-FFD5-757F-73A5-E075352D06D4}"/>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053C9D-D313-250C-DEC4-EC68DB954AE8}"/>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6519C15-5383-56B0-35F2-9ED7F9C49367}"/>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57F108-D9F1-1769-C948-E85780CC679F}"/>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FD1B81F-70CB-11A4-D045-52C44BC2F08F}"/>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D2548F0-477A-9B56-75D4-0B66E89D72F1}"/>
              </a:ext>
            </a:extLst>
          </p:cNvPr>
          <p:cNvSpPr>
            <a:spLocks noGrp="1"/>
          </p:cNvSpPr>
          <p:nvPr>
            <p:ph type="dt" sz="half" idx="10"/>
          </p:nvPr>
        </p:nvSpPr>
        <p:spPr/>
        <p:txBody>
          <a:bodyPr/>
          <a:lstStyle/>
          <a:p>
            <a:fld id="{D44D1316-19C2-3844-9487-4D41B96F5824}" type="datetimeFigureOut">
              <a:rPr lang="en-US" smtClean="0"/>
              <a:t>2/21/24</a:t>
            </a:fld>
            <a:endParaRPr lang="en-US"/>
          </a:p>
        </p:txBody>
      </p:sp>
      <p:sp>
        <p:nvSpPr>
          <p:cNvPr id="8" name="Footer Placeholder 7">
            <a:extLst>
              <a:ext uri="{FF2B5EF4-FFF2-40B4-BE49-F238E27FC236}">
                <a16:creationId xmlns:a16="http://schemas.microsoft.com/office/drawing/2014/main" id="{12ABC29B-0205-8923-7BE5-50822E429FA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1263E92-C634-C6B6-3857-87E9C5620FCB}"/>
              </a:ext>
            </a:extLst>
          </p:cNvPr>
          <p:cNvSpPr>
            <a:spLocks noGrp="1"/>
          </p:cNvSpPr>
          <p:nvPr>
            <p:ph type="sldNum" sz="quarter" idx="12"/>
          </p:nvPr>
        </p:nvSpPr>
        <p:spPr/>
        <p:txBody>
          <a:bodyPr/>
          <a:lstStyle/>
          <a:p>
            <a:fld id="{7A44E015-724B-5848-891E-B2DDA1BCD411}" type="slidenum">
              <a:rPr lang="en-US" smtClean="0"/>
              <a:t>‹#›</a:t>
            </a:fld>
            <a:endParaRPr lang="en-US"/>
          </a:p>
        </p:txBody>
      </p:sp>
    </p:spTree>
    <p:extLst>
      <p:ext uri="{BB962C8B-B14F-4D97-AF65-F5344CB8AC3E}">
        <p14:creationId xmlns:p14="http://schemas.microsoft.com/office/powerpoint/2010/main" val="858713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theme" Target="../theme/theme2.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theme" Target="../theme/theme3.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theme" Target="../theme/theme4.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5.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6.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theme" Target="../theme/theme7.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2.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theme" Target="../theme/theme8.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Autofit/>
          </a:bodyPr>
          <a:lstStyle/>
          <a:p>
            <a:r>
              <a:rPr lang="en-US" dirty="0"/>
              <a:t>Click to edit Master title style</a:t>
            </a:r>
          </a:p>
        </p:txBody>
      </p:sp>
      <p:sp>
        <p:nvSpPr>
          <p:cNvPr id="9" name="Rectangle 8"/>
          <p:cNvSpPr/>
          <p:nvPr userDrawn="1"/>
        </p:nvSpPr>
        <p:spPr>
          <a:xfrm>
            <a:off x="0" y="5097781"/>
            <a:ext cx="9144000" cy="45719"/>
          </a:xfrm>
          <a:prstGeom prst="rect">
            <a:avLst/>
          </a:prstGeom>
          <a:solidFill>
            <a:srgbClr val="820E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2" name="Text Placeholder 1">
            <a:extLst>
              <a:ext uri="{FF2B5EF4-FFF2-40B4-BE49-F238E27FC236}">
                <a16:creationId xmlns:a16="http://schemas.microsoft.com/office/drawing/2014/main" id="{768A7C81-1F33-9949-9080-B3FF47CFB086}"/>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932901389"/>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50" r:id="rId6"/>
    <p:sldLayoutId id="2147483711" r:id="rId7"/>
    <p:sldLayoutId id="2147483667" r:id="rId8"/>
    <p:sldLayoutId id="2147483699" r:id="rId9"/>
    <p:sldLayoutId id="2147483700" r:id="rId10"/>
    <p:sldLayoutId id="2147483772" r:id="rId11"/>
    <p:sldLayoutId id="2147483701" r:id="rId12"/>
    <p:sldLayoutId id="2147483702" r:id="rId13"/>
    <p:sldLayoutId id="2147483703" r:id="rId14"/>
    <p:sldLayoutId id="2147483704" r:id="rId15"/>
    <p:sldLayoutId id="2147483705" r:id="rId16"/>
    <p:sldLayoutId id="2147483656" r:id="rId17"/>
    <p:sldLayoutId id="2147483716" r:id="rId18"/>
    <p:sldLayoutId id="2147483674" r:id="rId19"/>
    <p:sldLayoutId id="2147483713" r:id="rId20"/>
    <p:sldLayoutId id="2147483688" r:id="rId21"/>
    <p:sldLayoutId id="2147483689" r:id="rId22"/>
    <p:sldLayoutId id="2147483691" r:id="rId23"/>
    <p:sldLayoutId id="2147483692" r:id="rId24"/>
    <p:sldLayoutId id="2147483694" r:id="rId25"/>
    <p:sldLayoutId id="2147483695" r:id="rId26"/>
  </p:sldLayoutIdLst>
  <p:txStyles>
    <p:titleStyle>
      <a:lvl1pPr algn="l" defTabSz="457200" rtl="0" eaLnBrk="1" latinLnBrk="0" hangingPunct="1">
        <a:spcBef>
          <a:spcPct val="0"/>
        </a:spcBef>
        <a:buNone/>
        <a:defRPr sz="3800" b="0" i="0" kern="1200">
          <a:solidFill>
            <a:schemeClr val="tx1">
              <a:lumMod val="50000"/>
            </a:schemeClr>
          </a:solidFill>
          <a:latin typeface="Roboto Light"/>
          <a:ea typeface="+mj-ea"/>
          <a:cs typeface="Roboto Light"/>
        </a:defRPr>
      </a:lvl1pPr>
    </p:titleStyle>
    <p:bodyStyle>
      <a:lvl1pPr marL="228600" indent="-228600" algn="l" defTabSz="457200" rtl="0" eaLnBrk="1" latinLnBrk="0" hangingPunct="1">
        <a:lnSpc>
          <a:spcPts val="1800"/>
        </a:lnSpc>
        <a:spcBef>
          <a:spcPts val="600"/>
        </a:spcBef>
        <a:spcAft>
          <a:spcPts val="600"/>
        </a:spcAft>
        <a:buFont typeface="Arial"/>
        <a:buChar char="•"/>
        <a:tabLst/>
        <a:defRPr sz="1500" b="0" i="0" kern="1200">
          <a:solidFill>
            <a:srgbClr val="000000"/>
          </a:solidFill>
          <a:latin typeface="Roboto Light"/>
          <a:ea typeface="+mn-ea"/>
          <a:cs typeface="Roboto Light"/>
        </a:defRPr>
      </a:lvl1pPr>
      <a:lvl2pPr marL="457200" indent="-228600" algn="l" defTabSz="457200" rtl="0" eaLnBrk="1" latinLnBrk="0" hangingPunct="1">
        <a:lnSpc>
          <a:spcPts val="1800"/>
        </a:lnSpc>
        <a:spcBef>
          <a:spcPts val="600"/>
        </a:spcBef>
        <a:spcAft>
          <a:spcPts val="600"/>
        </a:spcAft>
        <a:buFont typeface="Courier New" panose="02070309020205020404" pitchFamily="49" charset="0"/>
        <a:buChar char="o"/>
        <a:tabLst/>
        <a:defRPr sz="1500" b="0" i="0" kern="1200">
          <a:solidFill>
            <a:srgbClr val="000000"/>
          </a:solidFill>
          <a:latin typeface="Roboto Light"/>
          <a:ea typeface="+mn-ea"/>
          <a:cs typeface="Roboto Light"/>
        </a:defRPr>
      </a:lvl2pPr>
      <a:lvl3pPr marL="685800" indent="-228600" algn="l" defTabSz="457200" rtl="0" eaLnBrk="1" latinLnBrk="0" hangingPunct="1">
        <a:lnSpc>
          <a:spcPts val="1800"/>
        </a:lnSpc>
        <a:spcBef>
          <a:spcPts val="600"/>
        </a:spcBef>
        <a:spcAft>
          <a:spcPts val="600"/>
        </a:spcAft>
        <a:buClr>
          <a:srgbClr val="000000"/>
        </a:buClr>
        <a:buFont typeface="System Font Regular"/>
        <a:buChar char="–"/>
        <a:tabLst/>
        <a:defRPr sz="1500" b="0" i="0" kern="1200">
          <a:solidFill>
            <a:srgbClr val="000000"/>
          </a:solidFill>
          <a:latin typeface="Roboto Light"/>
          <a:ea typeface="+mn-ea"/>
          <a:cs typeface="Roboto Light"/>
        </a:defRPr>
      </a:lvl3pPr>
      <a:lvl4pPr marL="1600200" indent="-228600" algn="l" defTabSz="457200" rtl="0" eaLnBrk="1" latinLnBrk="0" hangingPunct="1">
        <a:spcBef>
          <a:spcPct val="20000"/>
        </a:spcBef>
        <a:buClr>
          <a:srgbClr val="1F7EB1"/>
        </a:buClr>
        <a:buFont typeface="Arial"/>
        <a:buChar char="–"/>
        <a:defRPr sz="1500" b="0" i="0" kern="1200">
          <a:solidFill>
            <a:srgbClr val="000000"/>
          </a:solidFill>
          <a:latin typeface="Roboto Light"/>
          <a:ea typeface="+mn-ea"/>
          <a:cs typeface="Roboto Light"/>
        </a:defRPr>
      </a:lvl4pPr>
      <a:lvl5pPr marL="2057400" indent="-228600" algn="l" defTabSz="457200" rtl="0" eaLnBrk="1" latinLnBrk="0" hangingPunct="1">
        <a:spcBef>
          <a:spcPct val="20000"/>
        </a:spcBef>
        <a:buFont typeface="Arial"/>
        <a:buChar char="»"/>
        <a:defRPr sz="1500" b="0" i="0" kern="1200">
          <a:solidFill>
            <a:srgbClr val="000000"/>
          </a:solidFill>
          <a:latin typeface="Roboto Light"/>
          <a:ea typeface="+mn-ea"/>
          <a:cs typeface="Robo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04900" y="276075"/>
            <a:ext cx="6724500" cy="7491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1pPr>
            <a:lvl2pPr lvl="1">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2pPr>
            <a:lvl3pPr lvl="2">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3pPr>
            <a:lvl4pPr lvl="3">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4pPr>
            <a:lvl5pPr lvl="4">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5pPr>
            <a:lvl6pPr lvl="5">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6pPr>
            <a:lvl7pPr lvl="6">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7pPr>
            <a:lvl8pPr lvl="7">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8pPr>
            <a:lvl9pPr lvl="8">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9pPr>
          </a:lstStyle>
          <a:p>
            <a:endParaRPr dirty="0"/>
          </a:p>
        </p:txBody>
      </p:sp>
      <p:sp>
        <p:nvSpPr>
          <p:cNvPr id="7" name="Google Shape;7;p1"/>
          <p:cNvSpPr txBox="1">
            <a:spLocks noGrp="1"/>
          </p:cNvSpPr>
          <p:nvPr>
            <p:ph type="body" idx="1"/>
          </p:nvPr>
        </p:nvSpPr>
        <p:spPr>
          <a:xfrm>
            <a:off x="1104900" y="1200150"/>
            <a:ext cx="7581900" cy="3725700"/>
          </a:xfrm>
          <a:prstGeom prst="rect">
            <a:avLst/>
          </a:prstGeom>
          <a:noFill/>
          <a:ln>
            <a:noFill/>
          </a:ln>
        </p:spPr>
        <p:txBody>
          <a:bodyPr spcFirstLastPara="1" wrap="square" lIns="91425" tIns="91425" rIns="91425" bIns="91425" anchor="t" anchorCtr="0">
            <a:noAutofit/>
          </a:bodyPr>
          <a:lstStyle>
            <a:lvl1pPr marL="457200" lvl="0" indent="-419100">
              <a:spcBef>
                <a:spcPts val="600"/>
              </a:spcBef>
              <a:spcAft>
                <a:spcPts val="0"/>
              </a:spcAft>
              <a:buClr>
                <a:schemeClr val="accent1"/>
              </a:buClr>
              <a:buSzPts val="3000"/>
              <a:buFont typeface="Roboto"/>
              <a:buChar char="▸"/>
              <a:defRPr sz="3000">
                <a:solidFill>
                  <a:schemeClr val="dk1"/>
                </a:solidFill>
                <a:latin typeface="Roboto"/>
                <a:ea typeface="Roboto"/>
                <a:cs typeface="Roboto"/>
                <a:sym typeface="Roboto"/>
              </a:defRPr>
            </a:lvl1pPr>
            <a:lvl2pPr marL="914400" lvl="1" indent="-381000">
              <a:spcBef>
                <a:spcPts val="0"/>
              </a:spcBef>
              <a:spcAft>
                <a:spcPts val="0"/>
              </a:spcAft>
              <a:buClr>
                <a:schemeClr val="accent2"/>
              </a:buClr>
              <a:buSzPts val="2400"/>
              <a:buFont typeface="Roboto"/>
              <a:buChar char="▹"/>
              <a:defRPr sz="2400">
                <a:solidFill>
                  <a:schemeClr val="dk1"/>
                </a:solidFill>
                <a:latin typeface="Roboto"/>
                <a:ea typeface="Roboto"/>
                <a:cs typeface="Roboto"/>
                <a:sym typeface="Roboto"/>
              </a:defRPr>
            </a:lvl2pPr>
            <a:lvl3pPr marL="1371600" lvl="2" indent="-381000">
              <a:spcBef>
                <a:spcPts val="0"/>
              </a:spcBef>
              <a:spcAft>
                <a:spcPts val="0"/>
              </a:spcAft>
              <a:buClr>
                <a:schemeClr val="accent5"/>
              </a:buClr>
              <a:buSzPts val="2400"/>
              <a:buFont typeface="Roboto"/>
              <a:buChar char="▹"/>
              <a:defRPr sz="2400">
                <a:solidFill>
                  <a:schemeClr val="dk1"/>
                </a:solidFill>
                <a:latin typeface="Roboto"/>
                <a:ea typeface="Roboto"/>
                <a:cs typeface="Roboto"/>
                <a:sym typeface="Roboto"/>
              </a:defRPr>
            </a:lvl3pPr>
            <a:lvl4pPr marL="1828800" lvl="3" indent="-342900">
              <a:spcBef>
                <a:spcPts val="0"/>
              </a:spcBef>
              <a:spcAft>
                <a:spcPts val="0"/>
              </a:spcAft>
              <a:buClr>
                <a:schemeClr val="accent5"/>
              </a:buClr>
              <a:buSzPts val="1800"/>
              <a:buFont typeface="Roboto"/>
              <a:buChar char="▹"/>
              <a:defRPr sz="1800">
                <a:solidFill>
                  <a:schemeClr val="dk1"/>
                </a:solidFill>
                <a:latin typeface="Roboto"/>
                <a:ea typeface="Roboto"/>
                <a:cs typeface="Roboto"/>
                <a:sym typeface="Roboto"/>
              </a:defRPr>
            </a:lvl4pPr>
            <a:lvl5pPr marL="2286000" lvl="4" indent="-342900">
              <a:spcBef>
                <a:spcPts val="0"/>
              </a:spcBef>
              <a:spcAft>
                <a:spcPts val="0"/>
              </a:spcAft>
              <a:buClr>
                <a:schemeClr val="accent5"/>
              </a:buClr>
              <a:buSzPts val="1800"/>
              <a:buFont typeface="Roboto"/>
              <a:buChar char="▹"/>
              <a:defRPr sz="1800">
                <a:solidFill>
                  <a:schemeClr val="dk1"/>
                </a:solidFill>
                <a:latin typeface="Roboto"/>
                <a:ea typeface="Roboto"/>
                <a:cs typeface="Roboto"/>
                <a:sym typeface="Roboto"/>
              </a:defRPr>
            </a:lvl5pPr>
            <a:lvl6pPr marL="2743200" lvl="5" indent="-342900">
              <a:spcBef>
                <a:spcPts val="0"/>
              </a:spcBef>
              <a:spcAft>
                <a:spcPts val="0"/>
              </a:spcAft>
              <a:buClr>
                <a:schemeClr val="accent5"/>
              </a:buClr>
              <a:buSzPts val="1800"/>
              <a:buFont typeface="Roboto"/>
              <a:buChar char="▹"/>
              <a:defRPr sz="1800">
                <a:solidFill>
                  <a:schemeClr val="dk1"/>
                </a:solidFill>
                <a:latin typeface="Roboto"/>
                <a:ea typeface="Roboto"/>
                <a:cs typeface="Roboto"/>
                <a:sym typeface="Roboto"/>
              </a:defRPr>
            </a:lvl6pPr>
            <a:lvl7pPr marL="3200400" lvl="6" indent="-342900">
              <a:spcBef>
                <a:spcPts val="0"/>
              </a:spcBef>
              <a:spcAft>
                <a:spcPts val="0"/>
              </a:spcAft>
              <a:buClr>
                <a:schemeClr val="accent5"/>
              </a:buClr>
              <a:buSzPts val="1800"/>
              <a:buFont typeface="Roboto"/>
              <a:buChar char="▹"/>
              <a:defRPr sz="1800">
                <a:solidFill>
                  <a:schemeClr val="dk1"/>
                </a:solidFill>
                <a:latin typeface="Roboto"/>
                <a:ea typeface="Roboto"/>
                <a:cs typeface="Roboto"/>
                <a:sym typeface="Roboto"/>
              </a:defRPr>
            </a:lvl7pPr>
            <a:lvl8pPr marL="3657600" lvl="7" indent="-342900">
              <a:spcBef>
                <a:spcPts val="0"/>
              </a:spcBef>
              <a:spcAft>
                <a:spcPts val="0"/>
              </a:spcAft>
              <a:buClr>
                <a:schemeClr val="accent5"/>
              </a:buClr>
              <a:buSzPts val="1800"/>
              <a:buFont typeface="Roboto"/>
              <a:buChar char="▹"/>
              <a:defRPr sz="1800">
                <a:solidFill>
                  <a:schemeClr val="dk1"/>
                </a:solidFill>
                <a:latin typeface="Roboto"/>
                <a:ea typeface="Roboto"/>
                <a:cs typeface="Roboto"/>
                <a:sym typeface="Roboto"/>
              </a:defRPr>
            </a:lvl8pPr>
            <a:lvl9pPr marL="4114800" lvl="8" indent="-342900">
              <a:spcBef>
                <a:spcPts val="0"/>
              </a:spcBef>
              <a:spcAft>
                <a:spcPts val="0"/>
              </a:spcAft>
              <a:buClr>
                <a:schemeClr val="accent5"/>
              </a:buClr>
              <a:buSzPts val="1800"/>
              <a:buFont typeface="Roboto"/>
              <a:buChar char="▹"/>
              <a:defRPr sz="1800">
                <a:solidFill>
                  <a:schemeClr val="dk1"/>
                </a:solidFill>
                <a:latin typeface="Roboto"/>
                <a:ea typeface="Roboto"/>
                <a:cs typeface="Roboto"/>
                <a:sym typeface="Roboto"/>
              </a:defRPr>
            </a:lvl9pPr>
          </a:lstStyle>
          <a:p>
            <a:endParaRPr dirty="0"/>
          </a:p>
        </p:txBody>
      </p:sp>
      <p:sp>
        <p:nvSpPr>
          <p:cNvPr id="8" name="Google Shape;8;p1"/>
          <p:cNvSpPr txBox="1">
            <a:spLocks noGrp="1"/>
          </p:cNvSpPr>
          <p:nvPr>
            <p:ph type="sldNum" idx="12"/>
          </p:nvPr>
        </p:nvSpPr>
        <p:spPr>
          <a:xfrm>
            <a:off x="0" y="0"/>
            <a:ext cx="594900" cy="731700"/>
          </a:xfrm>
          <a:prstGeom prst="rect">
            <a:avLst/>
          </a:prstGeom>
          <a:noFill/>
          <a:ln>
            <a:noFill/>
          </a:ln>
        </p:spPr>
        <p:txBody>
          <a:bodyPr spcFirstLastPara="1" wrap="square" lIns="91425" tIns="91425" rIns="91425" bIns="91425" anchor="ctr" anchorCtr="0">
            <a:noAutofit/>
          </a:bodyPr>
          <a:lstStyle>
            <a:lvl1pPr lvl="0" algn="ctr">
              <a:buNone/>
              <a:defRPr sz="1300" b="1">
                <a:solidFill>
                  <a:schemeClr val="lt1"/>
                </a:solidFill>
                <a:latin typeface="Roboto"/>
                <a:ea typeface="Roboto"/>
                <a:cs typeface="Roboto"/>
                <a:sym typeface="Roboto"/>
              </a:defRPr>
            </a:lvl1pPr>
            <a:lvl2pPr lvl="1" algn="ctr">
              <a:buNone/>
              <a:defRPr sz="1300" b="1">
                <a:solidFill>
                  <a:schemeClr val="lt1"/>
                </a:solidFill>
                <a:latin typeface="Roboto"/>
                <a:ea typeface="Roboto"/>
                <a:cs typeface="Roboto"/>
                <a:sym typeface="Roboto"/>
              </a:defRPr>
            </a:lvl2pPr>
            <a:lvl3pPr lvl="2" algn="ctr">
              <a:buNone/>
              <a:defRPr sz="1300" b="1">
                <a:solidFill>
                  <a:schemeClr val="lt1"/>
                </a:solidFill>
                <a:latin typeface="Roboto"/>
                <a:ea typeface="Roboto"/>
                <a:cs typeface="Roboto"/>
                <a:sym typeface="Roboto"/>
              </a:defRPr>
            </a:lvl3pPr>
            <a:lvl4pPr lvl="3" algn="ctr">
              <a:buNone/>
              <a:defRPr sz="1300" b="1">
                <a:solidFill>
                  <a:schemeClr val="lt1"/>
                </a:solidFill>
                <a:latin typeface="Roboto"/>
                <a:ea typeface="Roboto"/>
                <a:cs typeface="Roboto"/>
                <a:sym typeface="Roboto"/>
              </a:defRPr>
            </a:lvl4pPr>
            <a:lvl5pPr lvl="4" algn="ctr">
              <a:buNone/>
              <a:defRPr sz="1300" b="1">
                <a:solidFill>
                  <a:schemeClr val="lt1"/>
                </a:solidFill>
                <a:latin typeface="Roboto"/>
                <a:ea typeface="Roboto"/>
                <a:cs typeface="Roboto"/>
                <a:sym typeface="Roboto"/>
              </a:defRPr>
            </a:lvl5pPr>
            <a:lvl6pPr lvl="5" algn="ctr">
              <a:buNone/>
              <a:defRPr sz="1300" b="1">
                <a:solidFill>
                  <a:schemeClr val="lt1"/>
                </a:solidFill>
                <a:latin typeface="Roboto"/>
                <a:ea typeface="Roboto"/>
                <a:cs typeface="Roboto"/>
                <a:sym typeface="Roboto"/>
              </a:defRPr>
            </a:lvl6pPr>
            <a:lvl7pPr lvl="6" algn="ctr">
              <a:buNone/>
              <a:defRPr sz="1300" b="1">
                <a:solidFill>
                  <a:schemeClr val="lt1"/>
                </a:solidFill>
                <a:latin typeface="Roboto"/>
                <a:ea typeface="Roboto"/>
                <a:cs typeface="Roboto"/>
                <a:sym typeface="Roboto"/>
              </a:defRPr>
            </a:lvl7pPr>
            <a:lvl8pPr lvl="7" algn="ctr">
              <a:buNone/>
              <a:defRPr sz="1300" b="1">
                <a:solidFill>
                  <a:schemeClr val="lt1"/>
                </a:solidFill>
                <a:latin typeface="Roboto"/>
                <a:ea typeface="Roboto"/>
                <a:cs typeface="Roboto"/>
                <a:sym typeface="Roboto"/>
              </a:defRPr>
            </a:lvl8pPr>
            <a:lvl9pPr lvl="8" algn="ctr">
              <a:buNone/>
              <a:defRPr sz="1300" b="1">
                <a:solidFill>
                  <a:schemeClr val="lt1"/>
                </a:solidFill>
                <a:latin typeface="Roboto"/>
                <a:ea typeface="Roboto"/>
                <a:cs typeface="Roboto"/>
                <a:sym typeface="Roboto"/>
              </a:defRPr>
            </a:lvl9pPr>
          </a:lstStyle>
          <a:p>
            <a:pPr marL="0" lvl="0" indent="0" algn="ctr" rtl="0">
              <a:spcBef>
                <a:spcPts val="0"/>
              </a:spcBef>
              <a:spcAft>
                <a:spcPts val="0"/>
              </a:spcAft>
              <a:buNone/>
            </a:pPr>
            <a:fld id="{00000000-1234-1234-1234-123412341234}" type="slidenum">
              <a:rPr lang="en"/>
              <a:t>‹#›</a:t>
            </a:fld>
            <a:endParaRPr/>
          </a:p>
        </p:txBody>
      </p:sp>
      <p:sp>
        <p:nvSpPr>
          <p:cNvPr id="2" name="Google Shape;52;p6">
            <a:extLst>
              <a:ext uri="{FF2B5EF4-FFF2-40B4-BE49-F238E27FC236}">
                <a16:creationId xmlns:a16="http://schemas.microsoft.com/office/drawing/2014/main" id="{18AA6BDC-7499-B939-F949-AA404676DCA1}"/>
              </a:ext>
            </a:extLst>
          </p:cNvPr>
          <p:cNvSpPr txBox="1">
            <a:spLocks/>
          </p:cNvSpPr>
          <p:nvPr userDrawn="1"/>
        </p:nvSpPr>
        <p:spPr>
          <a:xfrm>
            <a:off x="8537140" y="4399666"/>
            <a:ext cx="594900" cy="731700"/>
          </a:xfrm>
          <a:prstGeom prst="rect">
            <a:avLst/>
          </a:prstGeom>
        </p:spPr>
        <p:txBody>
          <a:bodyPr spcFirstLastPara="1" wrap="square" lIns="91425" tIns="91425" rIns="91425" bIns="91425" anchor="b" anchorCtr="0">
            <a:noAutofit/>
          </a:bodyPr>
          <a:lstStyle>
            <a:defPPr>
              <a:defRPr lang="en-US"/>
            </a:defPPr>
            <a:lvl1pPr marL="0" lvl="0" algn="l" defTabSz="457200" rtl="0" eaLnBrk="1" latinLnBrk="0" hangingPunct="1">
              <a:buClr>
                <a:schemeClr val="tx1"/>
              </a:buClr>
              <a:buNone/>
              <a:defRPr sz="1050" b="0" kern="1200">
                <a:solidFill>
                  <a:schemeClr val="tx1"/>
                </a:solidFill>
                <a:latin typeface="Roboto" panose="02000000000000000000" pitchFamily="2" charset="0"/>
                <a:ea typeface="Roboto" panose="02000000000000000000" pitchFamily="2" charset="0"/>
                <a:cs typeface="Roboto" panose="02000000000000000000" pitchFamily="2" charset="0"/>
              </a:defRPr>
            </a:lvl1pPr>
            <a:lvl2pPr marL="457200" lvl="1" algn="l" defTabSz="457200" rtl="0" eaLnBrk="1" latinLnBrk="0" hangingPunct="1">
              <a:buNone/>
              <a:defRPr sz="1800" kern="1200">
                <a:solidFill>
                  <a:schemeClr val="tx1"/>
                </a:solidFill>
                <a:latin typeface="+mn-lt"/>
                <a:ea typeface="+mn-ea"/>
                <a:cs typeface="+mn-cs"/>
              </a:defRPr>
            </a:lvl2pPr>
            <a:lvl3pPr marL="914400" lvl="2" algn="l" defTabSz="457200" rtl="0" eaLnBrk="1" latinLnBrk="0" hangingPunct="1">
              <a:buNone/>
              <a:defRPr sz="1800" kern="1200">
                <a:solidFill>
                  <a:schemeClr val="tx1"/>
                </a:solidFill>
                <a:latin typeface="+mn-lt"/>
                <a:ea typeface="+mn-ea"/>
                <a:cs typeface="+mn-cs"/>
              </a:defRPr>
            </a:lvl3pPr>
            <a:lvl4pPr marL="1371600" lvl="3" algn="l" defTabSz="457200" rtl="0" eaLnBrk="1" latinLnBrk="0" hangingPunct="1">
              <a:buNone/>
              <a:defRPr sz="1800" kern="1200">
                <a:solidFill>
                  <a:schemeClr val="tx1"/>
                </a:solidFill>
                <a:latin typeface="+mn-lt"/>
                <a:ea typeface="+mn-ea"/>
                <a:cs typeface="+mn-cs"/>
              </a:defRPr>
            </a:lvl4pPr>
            <a:lvl5pPr marL="1828800" lvl="4" algn="l" defTabSz="457200" rtl="0" eaLnBrk="1" latinLnBrk="0" hangingPunct="1">
              <a:buNone/>
              <a:defRPr sz="1800" kern="1200">
                <a:solidFill>
                  <a:schemeClr val="tx1"/>
                </a:solidFill>
                <a:latin typeface="+mn-lt"/>
                <a:ea typeface="+mn-ea"/>
                <a:cs typeface="+mn-cs"/>
              </a:defRPr>
            </a:lvl5pPr>
            <a:lvl6pPr marL="2286000" lvl="5" algn="l" defTabSz="457200" rtl="0" eaLnBrk="1" latinLnBrk="0" hangingPunct="1">
              <a:buNone/>
              <a:defRPr sz="1800" kern="1200">
                <a:solidFill>
                  <a:schemeClr val="tx1"/>
                </a:solidFill>
                <a:latin typeface="+mn-lt"/>
                <a:ea typeface="+mn-ea"/>
                <a:cs typeface="+mn-cs"/>
              </a:defRPr>
            </a:lvl6pPr>
            <a:lvl7pPr marL="2743200" lvl="6" algn="l" defTabSz="457200" rtl="0" eaLnBrk="1" latinLnBrk="0" hangingPunct="1">
              <a:buNone/>
              <a:defRPr sz="1800" kern="1200">
                <a:solidFill>
                  <a:schemeClr val="tx1"/>
                </a:solidFill>
                <a:latin typeface="+mn-lt"/>
                <a:ea typeface="+mn-ea"/>
                <a:cs typeface="+mn-cs"/>
              </a:defRPr>
            </a:lvl7pPr>
            <a:lvl8pPr marL="3200400" lvl="7" algn="l" defTabSz="457200" rtl="0" eaLnBrk="1" latinLnBrk="0" hangingPunct="1">
              <a:buNone/>
              <a:defRPr sz="1800" kern="1200">
                <a:solidFill>
                  <a:schemeClr val="tx1"/>
                </a:solidFill>
                <a:latin typeface="+mn-lt"/>
                <a:ea typeface="+mn-ea"/>
                <a:cs typeface="+mn-cs"/>
              </a:defRPr>
            </a:lvl8pPr>
            <a:lvl9pPr marL="3657600" lvl="8" algn="l" defTabSz="457200" rtl="0" eaLnBrk="1" latinLnBrk="0" hangingPunct="1">
              <a:buNone/>
              <a:defRPr sz="1800" kern="1200">
                <a:solidFill>
                  <a:schemeClr val="tx1"/>
                </a:solidFill>
                <a:latin typeface="+mn-lt"/>
                <a:ea typeface="+mn-ea"/>
                <a:cs typeface="+mn-cs"/>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366260267"/>
      </p:ext>
    </p:extLst>
  </p:cSld>
  <p:clrMap bg1="lt1" tx1="dk1" bg2="dk2" tx2="lt2" accent1="accent1" accent2="accent2" accent3="accent3" accent4="accent4" accent5="accent5" accent6="accent6" hlink="hlink" folHlink="folHlink"/>
  <p:sldLayoutIdLst>
    <p:sldLayoutId id="2147483775" r:id="rId1"/>
    <p:sldLayoutId id="2147483776" r:id="rId2"/>
    <p:sldLayoutId id="2147483777" r:id="rId3"/>
    <p:sldLayoutId id="2147483779" r:id="rId4"/>
    <p:sldLayoutId id="2147483780" r:id="rId5"/>
    <p:sldLayoutId id="2147483781" r:id="rId6"/>
    <p:sldLayoutId id="2147483782" r:id="rId7"/>
    <p:sldLayoutId id="2147483783" r:id="rId8"/>
    <p:sldLayoutId id="2147483784" r:id="rId9"/>
    <p:sldLayoutId id="2147483785" r:id="rId10"/>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3600" b="0" i="0" u="none" strike="noStrike" cap="none">
          <a:solidFill>
            <a:srgbClr val="000000"/>
          </a:solidFill>
          <a:latin typeface="Roboto" panose="02000000000000000000" pitchFamily="2" charset="0"/>
          <a:ea typeface="Roboto" panose="02000000000000000000" pitchFamily="2" charset="0"/>
          <a:cs typeface="Roboto" panose="02000000000000000000" pitchFamily="2" charset="0"/>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457200" marR="0" lvl="0" indent="-419100" algn="l" rtl="0" eaLnBrk="1" hangingPunct="1">
        <a:lnSpc>
          <a:spcPct val="100000"/>
        </a:lnSpc>
        <a:spcBef>
          <a:spcPts val="0"/>
        </a:spcBef>
        <a:spcAft>
          <a:spcPts val="0"/>
        </a:spcAft>
        <a:buClr>
          <a:schemeClr val="tx1"/>
        </a:buClr>
        <a:buFont typeface="Arial" panose="020B0604020202020204" pitchFamily="34" charset="0"/>
        <a:buChar char="•"/>
        <a:defRPr sz="20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04900" y="276075"/>
            <a:ext cx="6724500" cy="7491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1pPr>
            <a:lvl2pPr lvl="1">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2pPr>
            <a:lvl3pPr lvl="2">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3pPr>
            <a:lvl4pPr lvl="3">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4pPr>
            <a:lvl5pPr lvl="4">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5pPr>
            <a:lvl6pPr lvl="5">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6pPr>
            <a:lvl7pPr lvl="6">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7pPr>
            <a:lvl8pPr lvl="7">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8pPr>
            <a:lvl9pPr lvl="8">
              <a:spcBef>
                <a:spcPts val="0"/>
              </a:spcBef>
              <a:spcAft>
                <a:spcPts val="0"/>
              </a:spcAft>
              <a:buClr>
                <a:schemeClr val="lt1"/>
              </a:buClr>
              <a:buSzPts val="2400"/>
              <a:buFont typeface="Dosis"/>
              <a:buNone/>
              <a:defRPr sz="2400">
                <a:solidFill>
                  <a:schemeClr val="lt1"/>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1104900" y="1200150"/>
            <a:ext cx="7581900" cy="3725700"/>
          </a:xfrm>
          <a:prstGeom prst="rect">
            <a:avLst/>
          </a:prstGeom>
          <a:noFill/>
          <a:ln>
            <a:noFill/>
          </a:ln>
        </p:spPr>
        <p:txBody>
          <a:bodyPr spcFirstLastPara="1" wrap="square" lIns="91425" tIns="91425" rIns="91425" bIns="91425" anchor="t" anchorCtr="0">
            <a:noAutofit/>
          </a:bodyPr>
          <a:lstStyle>
            <a:lvl1pPr marL="457200" lvl="0" indent="-419100">
              <a:spcBef>
                <a:spcPts val="600"/>
              </a:spcBef>
              <a:spcAft>
                <a:spcPts val="0"/>
              </a:spcAft>
              <a:buClr>
                <a:schemeClr val="accent1"/>
              </a:buClr>
              <a:buSzPts val="3000"/>
              <a:buFont typeface="Roboto"/>
              <a:buChar char="▸"/>
              <a:defRPr sz="3000">
                <a:solidFill>
                  <a:schemeClr val="dk1"/>
                </a:solidFill>
                <a:latin typeface="Roboto"/>
                <a:ea typeface="Roboto"/>
                <a:cs typeface="Roboto"/>
                <a:sym typeface="Roboto"/>
              </a:defRPr>
            </a:lvl1pPr>
            <a:lvl2pPr marL="914400" lvl="1" indent="-381000">
              <a:spcBef>
                <a:spcPts val="0"/>
              </a:spcBef>
              <a:spcAft>
                <a:spcPts val="0"/>
              </a:spcAft>
              <a:buClr>
                <a:schemeClr val="accent2"/>
              </a:buClr>
              <a:buSzPts val="2400"/>
              <a:buFont typeface="Roboto"/>
              <a:buChar char="▹"/>
              <a:defRPr sz="2400">
                <a:solidFill>
                  <a:schemeClr val="dk1"/>
                </a:solidFill>
                <a:latin typeface="Roboto"/>
                <a:ea typeface="Roboto"/>
                <a:cs typeface="Roboto"/>
                <a:sym typeface="Roboto"/>
              </a:defRPr>
            </a:lvl2pPr>
            <a:lvl3pPr marL="1371600" lvl="2" indent="-381000">
              <a:spcBef>
                <a:spcPts val="0"/>
              </a:spcBef>
              <a:spcAft>
                <a:spcPts val="0"/>
              </a:spcAft>
              <a:buClr>
                <a:schemeClr val="accent5"/>
              </a:buClr>
              <a:buSzPts val="2400"/>
              <a:buFont typeface="Roboto"/>
              <a:buChar char="▹"/>
              <a:defRPr sz="2400">
                <a:solidFill>
                  <a:schemeClr val="dk1"/>
                </a:solidFill>
                <a:latin typeface="Roboto"/>
                <a:ea typeface="Roboto"/>
                <a:cs typeface="Roboto"/>
                <a:sym typeface="Roboto"/>
              </a:defRPr>
            </a:lvl3pPr>
            <a:lvl4pPr marL="1828800" lvl="3" indent="-342900">
              <a:spcBef>
                <a:spcPts val="0"/>
              </a:spcBef>
              <a:spcAft>
                <a:spcPts val="0"/>
              </a:spcAft>
              <a:buClr>
                <a:schemeClr val="accent5"/>
              </a:buClr>
              <a:buSzPts val="1800"/>
              <a:buFont typeface="Roboto"/>
              <a:buChar char="▹"/>
              <a:defRPr sz="1800">
                <a:solidFill>
                  <a:schemeClr val="dk1"/>
                </a:solidFill>
                <a:latin typeface="Roboto"/>
                <a:ea typeface="Roboto"/>
                <a:cs typeface="Roboto"/>
                <a:sym typeface="Roboto"/>
              </a:defRPr>
            </a:lvl4pPr>
            <a:lvl5pPr marL="2286000" lvl="4" indent="-342900">
              <a:spcBef>
                <a:spcPts val="0"/>
              </a:spcBef>
              <a:spcAft>
                <a:spcPts val="0"/>
              </a:spcAft>
              <a:buClr>
                <a:schemeClr val="accent5"/>
              </a:buClr>
              <a:buSzPts val="1800"/>
              <a:buFont typeface="Roboto"/>
              <a:buChar char="▹"/>
              <a:defRPr sz="1800">
                <a:solidFill>
                  <a:schemeClr val="dk1"/>
                </a:solidFill>
                <a:latin typeface="Roboto"/>
                <a:ea typeface="Roboto"/>
                <a:cs typeface="Roboto"/>
                <a:sym typeface="Roboto"/>
              </a:defRPr>
            </a:lvl5pPr>
            <a:lvl6pPr marL="2743200" lvl="5" indent="-342900">
              <a:spcBef>
                <a:spcPts val="0"/>
              </a:spcBef>
              <a:spcAft>
                <a:spcPts val="0"/>
              </a:spcAft>
              <a:buClr>
                <a:schemeClr val="accent5"/>
              </a:buClr>
              <a:buSzPts val="1800"/>
              <a:buFont typeface="Roboto"/>
              <a:buChar char="▹"/>
              <a:defRPr sz="1800">
                <a:solidFill>
                  <a:schemeClr val="dk1"/>
                </a:solidFill>
                <a:latin typeface="Roboto"/>
                <a:ea typeface="Roboto"/>
                <a:cs typeface="Roboto"/>
                <a:sym typeface="Roboto"/>
              </a:defRPr>
            </a:lvl6pPr>
            <a:lvl7pPr marL="3200400" lvl="6" indent="-342900">
              <a:spcBef>
                <a:spcPts val="0"/>
              </a:spcBef>
              <a:spcAft>
                <a:spcPts val="0"/>
              </a:spcAft>
              <a:buClr>
                <a:schemeClr val="accent5"/>
              </a:buClr>
              <a:buSzPts val="1800"/>
              <a:buFont typeface="Roboto"/>
              <a:buChar char="▹"/>
              <a:defRPr sz="1800">
                <a:solidFill>
                  <a:schemeClr val="dk1"/>
                </a:solidFill>
                <a:latin typeface="Roboto"/>
                <a:ea typeface="Roboto"/>
                <a:cs typeface="Roboto"/>
                <a:sym typeface="Roboto"/>
              </a:defRPr>
            </a:lvl7pPr>
            <a:lvl8pPr marL="3657600" lvl="7" indent="-342900">
              <a:spcBef>
                <a:spcPts val="0"/>
              </a:spcBef>
              <a:spcAft>
                <a:spcPts val="0"/>
              </a:spcAft>
              <a:buClr>
                <a:schemeClr val="accent5"/>
              </a:buClr>
              <a:buSzPts val="1800"/>
              <a:buFont typeface="Roboto"/>
              <a:buChar char="▹"/>
              <a:defRPr sz="1800">
                <a:solidFill>
                  <a:schemeClr val="dk1"/>
                </a:solidFill>
                <a:latin typeface="Roboto"/>
                <a:ea typeface="Roboto"/>
                <a:cs typeface="Roboto"/>
                <a:sym typeface="Roboto"/>
              </a:defRPr>
            </a:lvl8pPr>
            <a:lvl9pPr marL="4114800" lvl="8" indent="-342900">
              <a:spcBef>
                <a:spcPts val="0"/>
              </a:spcBef>
              <a:spcAft>
                <a:spcPts val="0"/>
              </a:spcAft>
              <a:buClr>
                <a:schemeClr val="accent5"/>
              </a:buClr>
              <a:buSzPts val="1800"/>
              <a:buFont typeface="Roboto"/>
              <a:buChar char="▹"/>
              <a:defRPr sz="1800">
                <a:solidFill>
                  <a:schemeClr val="dk1"/>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0" y="0"/>
            <a:ext cx="594900" cy="731700"/>
          </a:xfrm>
          <a:prstGeom prst="rect">
            <a:avLst/>
          </a:prstGeom>
          <a:noFill/>
          <a:ln>
            <a:noFill/>
          </a:ln>
        </p:spPr>
        <p:txBody>
          <a:bodyPr spcFirstLastPara="1" wrap="square" lIns="91425" tIns="91425" rIns="91425" bIns="91425" anchor="ctr" anchorCtr="0">
            <a:noAutofit/>
          </a:bodyPr>
          <a:lstStyle>
            <a:lvl1pPr lvl="0" algn="ctr">
              <a:buNone/>
              <a:defRPr sz="1300" b="1">
                <a:solidFill>
                  <a:schemeClr val="lt1"/>
                </a:solidFill>
                <a:latin typeface="Roboto"/>
                <a:ea typeface="Roboto"/>
                <a:cs typeface="Roboto"/>
                <a:sym typeface="Roboto"/>
              </a:defRPr>
            </a:lvl1pPr>
            <a:lvl2pPr lvl="1" algn="ctr">
              <a:buNone/>
              <a:defRPr sz="1300" b="1">
                <a:solidFill>
                  <a:schemeClr val="lt1"/>
                </a:solidFill>
                <a:latin typeface="Roboto"/>
                <a:ea typeface="Roboto"/>
                <a:cs typeface="Roboto"/>
                <a:sym typeface="Roboto"/>
              </a:defRPr>
            </a:lvl2pPr>
            <a:lvl3pPr lvl="2" algn="ctr">
              <a:buNone/>
              <a:defRPr sz="1300" b="1">
                <a:solidFill>
                  <a:schemeClr val="lt1"/>
                </a:solidFill>
                <a:latin typeface="Roboto"/>
                <a:ea typeface="Roboto"/>
                <a:cs typeface="Roboto"/>
                <a:sym typeface="Roboto"/>
              </a:defRPr>
            </a:lvl3pPr>
            <a:lvl4pPr lvl="3" algn="ctr">
              <a:buNone/>
              <a:defRPr sz="1300" b="1">
                <a:solidFill>
                  <a:schemeClr val="lt1"/>
                </a:solidFill>
                <a:latin typeface="Roboto"/>
                <a:ea typeface="Roboto"/>
                <a:cs typeface="Roboto"/>
                <a:sym typeface="Roboto"/>
              </a:defRPr>
            </a:lvl4pPr>
            <a:lvl5pPr lvl="4" algn="ctr">
              <a:buNone/>
              <a:defRPr sz="1300" b="1">
                <a:solidFill>
                  <a:schemeClr val="lt1"/>
                </a:solidFill>
                <a:latin typeface="Roboto"/>
                <a:ea typeface="Roboto"/>
                <a:cs typeface="Roboto"/>
                <a:sym typeface="Roboto"/>
              </a:defRPr>
            </a:lvl5pPr>
            <a:lvl6pPr lvl="5" algn="ctr">
              <a:buNone/>
              <a:defRPr sz="1300" b="1">
                <a:solidFill>
                  <a:schemeClr val="lt1"/>
                </a:solidFill>
                <a:latin typeface="Roboto"/>
                <a:ea typeface="Roboto"/>
                <a:cs typeface="Roboto"/>
                <a:sym typeface="Roboto"/>
              </a:defRPr>
            </a:lvl6pPr>
            <a:lvl7pPr lvl="6" algn="ctr">
              <a:buNone/>
              <a:defRPr sz="1300" b="1">
                <a:solidFill>
                  <a:schemeClr val="lt1"/>
                </a:solidFill>
                <a:latin typeface="Roboto"/>
                <a:ea typeface="Roboto"/>
                <a:cs typeface="Roboto"/>
                <a:sym typeface="Roboto"/>
              </a:defRPr>
            </a:lvl7pPr>
            <a:lvl8pPr lvl="7" algn="ctr">
              <a:buNone/>
              <a:defRPr sz="1300" b="1">
                <a:solidFill>
                  <a:schemeClr val="lt1"/>
                </a:solidFill>
                <a:latin typeface="Roboto"/>
                <a:ea typeface="Roboto"/>
                <a:cs typeface="Roboto"/>
                <a:sym typeface="Roboto"/>
              </a:defRPr>
            </a:lvl8pPr>
            <a:lvl9pPr lvl="8" algn="ctr">
              <a:buNone/>
              <a:defRPr sz="1300" b="1">
                <a:solidFill>
                  <a:schemeClr val="lt1"/>
                </a:solidFill>
                <a:latin typeface="Roboto"/>
                <a:ea typeface="Roboto"/>
                <a:cs typeface="Roboto"/>
                <a:sym typeface="Roboto"/>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931705768"/>
      </p:ext>
    </p:extLst>
  </p:cSld>
  <p:clrMap bg1="lt1" tx1="dk1" bg2="dk2" tx2="lt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EA93E8-92EF-634A-A62C-F31FEC3CCF0D}"/>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C3E7FA-220B-114A-8BF8-5BB26E523CE3}"/>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AC42C5-8CD6-A944-9A69-7DFBDE59DE34}"/>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F58AA082-96F7-A949-AD86-5DF28E0DB784}" type="datetimeFigureOut">
              <a:rPr lang="en-US" smtClean="0"/>
              <a:t>2/21/24</a:t>
            </a:fld>
            <a:endParaRPr lang="en-US"/>
          </a:p>
        </p:txBody>
      </p:sp>
      <p:sp>
        <p:nvSpPr>
          <p:cNvPr id="5" name="Footer Placeholder 4">
            <a:extLst>
              <a:ext uri="{FF2B5EF4-FFF2-40B4-BE49-F238E27FC236}">
                <a16:creationId xmlns:a16="http://schemas.microsoft.com/office/drawing/2014/main" id="{76A30FDD-2F28-C542-BC21-5C61E5A77F18}"/>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40192E8-AF72-FA44-909B-55794BCB5050}"/>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9D102972-9A87-9744-85B8-2788E8B1FD53}" type="slidenum">
              <a:rPr lang="en-US" smtClean="0"/>
              <a:t>‹#›</a:t>
            </a:fld>
            <a:endParaRPr lang="en-US"/>
          </a:p>
        </p:txBody>
      </p:sp>
    </p:spTree>
    <p:extLst>
      <p:ext uri="{BB962C8B-B14F-4D97-AF65-F5344CB8AC3E}">
        <p14:creationId xmlns:p14="http://schemas.microsoft.com/office/powerpoint/2010/main" val="3114778623"/>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F8B869-6746-401B-A38A-202C8D2905F6}"/>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E9AB363-EEA9-40C7-ABB8-A6ADE9ABA883}"/>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A2EE89-7096-463F-9114-7171326B958B}"/>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E3896780-6D13-4B9A-94BE-0F9324B81A0A}"/>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E4126B4-3004-45ED-B854-E6435A42D571}"/>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AF9B6393-2EAF-4FFB-B413-DE7D1B4A080E}" type="slidenum">
              <a:rPr lang="en-US" smtClean="0"/>
              <a:t>‹#›</a:t>
            </a:fld>
            <a:endParaRPr lang="en-US" dirty="0"/>
          </a:p>
        </p:txBody>
      </p:sp>
    </p:spTree>
    <p:extLst>
      <p:ext uri="{BB962C8B-B14F-4D97-AF65-F5344CB8AC3E}">
        <p14:creationId xmlns:p14="http://schemas.microsoft.com/office/powerpoint/2010/main" val="3898271399"/>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Lst>
  <p:hf hdr="0" ftr="0" dt="0"/>
  <p:txStyles>
    <p:titleStyle>
      <a:lvl1pPr algn="ctr" defTabSz="685800" rtl="0" eaLnBrk="1" latinLnBrk="0" hangingPunct="1">
        <a:lnSpc>
          <a:spcPct val="90000"/>
        </a:lnSpc>
        <a:spcBef>
          <a:spcPct val="0"/>
        </a:spcBef>
        <a:buNone/>
        <a:defRPr sz="4000" kern="1200">
          <a:solidFill>
            <a:schemeClr val="tx1"/>
          </a:solidFill>
          <a:latin typeface="Roboto" panose="02000000000000000000" pitchFamily="2" charset="0"/>
          <a:ea typeface="Roboto" panose="02000000000000000000" pitchFamily="2" charset="0"/>
          <a:cs typeface="Roboto" panose="02000000000000000000" pitchFamily="2"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59F84E-75D4-49D8-A542-B4059E220D8A}"/>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77915D4-6294-45B0-94C2-762B32DCB697}"/>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9BF013-E7DB-4BE8-B755-79BFA5EE0F6E}"/>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42765E61-B88E-4E5A-9D21-0F0489021E85}" type="datetime1">
              <a:rPr lang="en-US" smtClean="0"/>
              <a:t>2/21/24</a:t>
            </a:fld>
            <a:endParaRPr lang="en-US"/>
          </a:p>
        </p:txBody>
      </p:sp>
      <p:sp>
        <p:nvSpPr>
          <p:cNvPr id="5" name="Footer Placeholder 4">
            <a:extLst>
              <a:ext uri="{FF2B5EF4-FFF2-40B4-BE49-F238E27FC236}">
                <a16:creationId xmlns:a16="http://schemas.microsoft.com/office/drawing/2014/main" id="{9F7506C5-138A-48CF-8B29-3C9E6A95DF57}"/>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532B49-723B-4E61-8E7D-A6DE1E90BB0E}"/>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F66EDC32-54A6-47F9-995D-CF87818BE538}" type="slidenum">
              <a:rPr lang="en-US" smtClean="0"/>
              <a:t>‹#›</a:t>
            </a:fld>
            <a:endParaRPr lang="en-US"/>
          </a:p>
        </p:txBody>
      </p:sp>
    </p:spTree>
    <p:extLst>
      <p:ext uri="{BB962C8B-B14F-4D97-AF65-F5344CB8AC3E}">
        <p14:creationId xmlns:p14="http://schemas.microsoft.com/office/powerpoint/2010/main" val="3092708311"/>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EA93E8-92EF-634A-A62C-F31FEC3CCF0D}"/>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9C3E7FA-220B-114A-8BF8-5BB26E523CE3}"/>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AC42C5-8CD6-A944-9A69-7DFBDE59DE34}"/>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76A30FDD-2F28-C542-BC21-5C61E5A77F18}"/>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40192E8-AF72-FA44-909B-55794BCB5050}"/>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9D102972-9A87-9744-85B8-2788E8B1FD53}" type="slidenum">
              <a:rPr lang="en-US" smtClean="0"/>
              <a:t>‹#›</a:t>
            </a:fld>
            <a:endParaRPr lang="en-US"/>
          </a:p>
        </p:txBody>
      </p:sp>
    </p:spTree>
    <p:extLst>
      <p:ext uri="{BB962C8B-B14F-4D97-AF65-F5344CB8AC3E}">
        <p14:creationId xmlns:p14="http://schemas.microsoft.com/office/powerpoint/2010/main" val="2565911981"/>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E9D2DC-5489-6A5E-ECD8-ED11309E70BC}"/>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FEAE87C-369B-7548-0C11-53A2A0EBCAD9}"/>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8B4A45-A4A9-DE68-550F-BB7C6AB38B9A}"/>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D44D1316-19C2-3844-9487-4D41B96F5824}" type="datetimeFigureOut">
              <a:rPr lang="en-US" smtClean="0"/>
              <a:t>2/21/24</a:t>
            </a:fld>
            <a:endParaRPr lang="en-US"/>
          </a:p>
        </p:txBody>
      </p:sp>
      <p:sp>
        <p:nvSpPr>
          <p:cNvPr id="5" name="Footer Placeholder 4">
            <a:extLst>
              <a:ext uri="{FF2B5EF4-FFF2-40B4-BE49-F238E27FC236}">
                <a16:creationId xmlns:a16="http://schemas.microsoft.com/office/drawing/2014/main" id="{EE4DA6F1-539D-211E-C05B-FEE5F0943BF4}"/>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1BBA41E-DE64-1779-9387-637EA37BC0E5}"/>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A44E015-724B-5848-891E-B2DDA1BCD411}" type="slidenum">
              <a:rPr lang="en-US" smtClean="0"/>
              <a:t>‹#›</a:t>
            </a:fld>
            <a:endParaRPr lang="en-US"/>
          </a:p>
        </p:txBody>
      </p:sp>
    </p:spTree>
    <p:extLst>
      <p:ext uri="{BB962C8B-B14F-4D97-AF65-F5344CB8AC3E}">
        <p14:creationId xmlns:p14="http://schemas.microsoft.com/office/powerpoint/2010/main" val="742961920"/>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6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62.xml"/><Relationship Id="rId1" Type="http://schemas.openxmlformats.org/officeDocument/2006/relationships/tags" Target="../tags/tag59.xml"/></Relationships>
</file>

<file path=ppt/slides/_rels/slide101.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60.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8.xml"/><Relationship Id="rId1" Type="http://schemas.openxmlformats.org/officeDocument/2006/relationships/slideLayout" Target="../slideLayouts/slideLayout78.xml"/></Relationships>
</file>

<file path=ppt/slides/_rels/slide104.xml.rels><?xml version="1.0" encoding="UTF-8" standalone="yes"?>
<Relationships xmlns="http://schemas.openxmlformats.org/package/2006/relationships"><Relationship Id="rId2" Type="http://schemas.openxmlformats.org/officeDocument/2006/relationships/slideLayout" Target="../slideLayouts/slideLayout62.xml"/><Relationship Id="rId1" Type="http://schemas.openxmlformats.org/officeDocument/2006/relationships/tags" Target="../tags/tag61.xml"/></Relationships>
</file>

<file path=ppt/slides/_rels/slide10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9.xml"/><Relationship Id="rId1" Type="http://schemas.openxmlformats.org/officeDocument/2006/relationships/slideLayout" Target="../slideLayouts/slideLayout6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7.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ags" Target="../tags/tag62.xml"/></Relationships>
</file>

<file path=ppt/slides/_rels/slide108.xml.rels><?xml version="1.0" encoding="UTF-8" standalone="yes"?>
<Relationships xmlns="http://schemas.openxmlformats.org/package/2006/relationships"><Relationship Id="rId2" Type="http://schemas.openxmlformats.org/officeDocument/2006/relationships/slideLayout" Target="../slideLayouts/slideLayout32.xml"/><Relationship Id="rId1" Type="http://schemas.openxmlformats.org/officeDocument/2006/relationships/tags" Target="../tags/tag63.xml"/></Relationships>
</file>

<file path=ppt/slides/_rels/slide109.xml.rels><?xml version="1.0" encoding="UTF-8" standalone="yes"?>
<Relationships xmlns="http://schemas.openxmlformats.org/package/2006/relationships"><Relationship Id="rId2" Type="http://schemas.openxmlformats.org/officeDocument/2006/relationships/slideLayout" Target="../slideLayouts/slideLayout62.xml"/><Relationship Id="rId1" Type="http://schemas.openxmlformats.org/officeDocument/2006/relationships/tags" Target="../tags/tag64.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1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11.xml"/><Relationship Id="rId1" Type="http://schemas.openxmlformats.org/officeDocument/2006/relationships/tags" Target="../tags/tag65.xml"/></Relationships>
</file>

<file path=ppt/slides/_rels/slide1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11.xml"/><Relationship Id="rId1" Type="http://schemas.openxmlformats.org/officeDocument/2006/relationships/tags" Target="../tags/tag6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62.xml"/><Relationship Id="rId1" Type="http://schemas.openxmlformats.org/officeDocument/2006/relationships/tags" Target="../tags/tag67.xml"/></Relationships>
</file>

<file path=ppt/slides/_rels/slide1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68.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2" Type="http://schemas.openxmlformats.org/officeDocument/2006/relationships/slideLayout" Target="../slideLayouts/slideLayout32.xml"/><Relationship Id="rId1" Type="http://schemas.openxmlformats.org/officeDocument/2006/relationships/tags" Target="../tags/tag69.xml"/></Relationships>
</file>

<file path=ppt/slides/_rels/slide118.xml.rels><?xml version="1.0" encoding="UTF-8" standalone="yes"?>
<Relationships xmlns="http://schemas.openxmlformats.org/package/2006/relationships"><Relationship Id="rId2" Type="http://schemas.openxmlformats.org/officeDocument/2006/relationships/slideLayout" Target="../slideLayouts/slideLayout62.xml"/><Relationship Id="rId1" Type="http://schemas.openxmlformats.org/officeDocument/2006/relationships/tags" Target="../tags/tag70.xml"/></Relationships>
</file>

<file path=ppt/slides/_rels/slide119.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7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3.xml"/><Relationship Id="rId1" Type="http://schemas.openxmlformats.org/officeDocument/2006/relationships/slideLayout" Target="../slideLayouts/slideLayout78.xml"/></Relationships>
</file>

<file path=ppt/slides/_rels/slide121.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7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23.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73.xml"/></Relationships>
</file>

<file path=ppt/slides/_rels/slide12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74.xml"/></Relationships>
</file>

<file path=ppt/slides/_rels/slide125.xml.rels><?xml version="1.0" encoding="UTF-8" standalone="yes"?>
<Relationships xmlns="http://schemas.openxmlformats.org/package/2006/relationships"><Relationship Id="rId2" Type="http://schemas.openxmlformats.org/officeDocument/2006/relationships/slideLayout" Target="../slideLayouts/slideLayout32.xml"/><Relationship Id="rId1" Type="http://schemas.openxmlformats.org/officeDocument/2006/relationships/tags" Target="../tags/tag75.xml"/></Relationships>
</file>

<file path=ppt/slides/_rels/slide126.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76.xml"/></Relationships>
</file>

<file path=ppt/slides/_rels/slide127.xml.rels><?xml version="1.0" encoding="UTF-8" standalone="yes"?>
<Relationships xmlns="http://schemas.openxmlformats.org/package/2006/relationships"><Relationship Id="rId2" Type="http://schemas.openxmlformats.org/officeDocument/2006/relationships/slideLayout" Target="../slideLayouts/slideLayout62.xml"/><Relationship Id="rId1" Type="http://schemas.openxmlformats.org/officeDocument/2006/relationships/tags" Target="../tags/tag7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3.xml"/><Relationship Id="rId1" Type="http://schemas.openxmlformats.org/officeDocument/2006/relationships/tags" Target="../tags/tag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25.xml"/><Relationship Id="rId1" Type="http://schemas.openxmlformats.org/officeDocument/2006/relationships/tags" Target="../tags/tag78.xml"/></Relationships>
</file>

<file path=ppt/slides/_rels/slide133.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79.xml"/><Relationship Id="rId6" Type="http://schemas.openxmlformats.org/officeDocument/2006/relationships/image" Target="../media/image43.png"/><Relationship Id="rId5" Type="http://schemas.openxmlformats.org/officeDocument/2006/relationships/notesSlide" Target="../notesSlides/notesSlide44.xml"/><Relationship Id="rId4" Type="http://schemas.openxmlformats.org/officeDocument/2006/relationships/slideLayout" Target="../slideLayouts/slideLayout11.xml"/></Relationships>
</file>

<file path=ppt/slides/_rels/slide134.xml.rels><?xml version="1.0" encoding="UTF-8" standalone="yes"?>
<Relationships xmlns="http://schemas.openxmlformats.org/package/2006/relationships"><Relationship Id="rId2" Type="http://schemas.openxmlformats.org/officeDocument/2006/relationships/slideLayout" Target="../slideLayouts/slideLayout62.xml"/><Relationship Id="rId1" Type="http://schemas.openxmlformats.org/officeDocument/2006/relationships/tags" Target="../tags/tag80.xml"/></Relationships>
</file>

<file path=ppt/slides/_rels/slide135.xml.rels><?xml version="1.0" encoding="UTF-8" standalone="yes"?>
<Relationships xmlns="http://schemas.openxmlformats.org/package/2006/relationships"><Relationship Id="rId2" Type="http://schemas.openxmlformats.org/officeDocument/2006/relationships/slideLayout" Target="../slideLayouts/slideLayout62.xml"/><Relationship Id="rId1" Type="http://schemas.openxmlformats.org/officeDocument/2006/relationships/tags" Target="../tags/tag81.xml"/></Relationships>
</file>

<file path=ppt/slides/_rels/slide136.xml.rels><?xml version="1.0" encoding="UTF-8" standalone="yes"?>
<Relationships xmlns="http://schemas.openxmlformats.org/package/2006/relationships"><Relationship Id="rId2" Type="http://schemas.openxmlformats.org/officeDocument/2006/relationships/slideLayout" Target="../slideLayouts/slideLayout30.xml"/><Relationship Id="rId1" Type="http://schemas.openxmlformats.org/officeDocument/2006/relationships/tags" Target="../tags/tag8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32.xml"/><Relationship Id="rId1" Type="http://schemas.openxmlformats.org/officeDocument/2006/relationships/tags" Target="../tags/tag83.xml"/><Relationship Id="rId5" Type="http://schemas.openxmlformats.org/officeDocument/2006/relationships/image" Target="../media/image45.svg"/><Relationship Id="rId4" Type="http://schemas.openxmlformats.org/officeDocument/2006/relationships/image" Target="../media/image44.png"/></Relationships>
</file>

<file path=ppt/slides/_rels/slide13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7.xml"/><Relationship Id="rId1" Type="http://schemas.openxmlformats.org/officeDocument/2006/relationships/slideLayout" Target="../slideLayouts/slideLayout78.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3.xml"/><Relationship Id="rId1" Type="http://schemas.openxmlformats.org/officeDocument/2006/relationships/tags" Target="../tags/tag4.xml"/></Relationships>
</file>

<file path=ppt/slides/_rels/slide14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30.xml"/><Relationship Id="rId1" Type="http://schemas.openxmlformats.org/officeDocument/2006/relationships/tags" Target="../tags/tag84.xml"/></Relationships>
</file>

<file path=ppt/slides/_rels/slide141.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85.xml"/></Relationships>
</file>

<file path=ppt/slides/_rels/slide14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26.xml"/><Relationship Id="rId1" Type="http://schemas.openxmlformats.org/officeDocument/2006/relationships/tags" Target="../tags/tag86.xml"/></Relationships>
</file>

<file path=ppt/slides/_rels/slide143.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tags" Target="../tags/tag87.xml"/></Relationships>
</file>

<file path=ppt/slides/_rels/slide144.xml.rels><?xml version="1.0" encoding="UTF-8" standalone="yes"?>
<Relationships xmlns="http://schemas.openxmlformats.org/package/2006/relationships"><Relationship Id="rId2" Type="http://schemas.openxmlformats.org/officeDocument/2006/relationships/slideLayout" Target="../slideLayouts/slideLayout62.xml"/><Relationship Id="rId1" Type="http://schemas.openxmlformats.org/officeDocument/2006/relationships/tags" Target="../tags/tag88.xml"/></Relationships>
</file>

<file path=ppt/slides/_rels/slide145.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89.xml"/></Relationships>
</file>

<file path=ppt/slides/_rels/slide146.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90.xml"/></Relationships>
</file>

<file path=ppt/slides/_rels/slide147.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91.xml"/></Relationships>
</file>

<file path=ppt/slides/_rels/slide148.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92.xml"/></Relationships>
</file>

<file path=ppt/slides/_rels/slide149.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9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3.xml"/><Relationship Id="rId1" Type="http://schemas.openxmlformats.org/officeDocument/2006/relationships/tags" Target="../tags/tag5.xml"/></Relationships>
</file>

<file path=ppt/slides/_rels/slide150.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94.xml"/></Relationships>
</file>

<file path=ppt/slides/_rels/slide15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22.xml"/><Relationship Id="rId1" Type="http://schemas.openxmlformats.org/officeDocument/2006/relationships/tags" Target="../tags/tag95.xml"/></Relationships>
</file>

<file path=ppt/slides/_rels/slide152.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96.xml"/></Relationships>
</file>

<file path=ppt/slides/_rels/slide153.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97.xml"/></Relationships>
</file>

<file path=ppt/slides/_rels/slide154.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98.xml"/></Relationships>
</file>

<file path=ppt/slides/_rels/slide155.xml.rels><?xml version="1.0" encoding="UTF-8" standalone="yes"?>
<Relationships xmlns="http://schemas.openxmlformats.org/package/2006/relationships"><Relationship Id="rId2" Type="http://schemas.openxmlformats.org/officeDocument/2006/relationships/slideLayout" Target="../slideLayouts/slideLayout62.xml"/><Relationship Id="rId1" Type="http://schemas.openxmlformats.org/officeDocument/2006/relationships/tags" Target="../tags/tag99.xml"/></Relationships>
</file>

<file path=ppt/slides/_rels/slide156.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100.xml"/></Relationships>
</file>

<file path=ppt/slides/_rels/slide157.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101.xml"/></Relationships>
</file>

<file path=ppt/slides/_rels/slide158.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102.xml"/></Relationships>
</file>

<file path=ppt/slides/_rels/slide15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0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3.xml"/><Relationship Id="rId1" Type="http://schemas.openxmlformats.org/officeDocument/2006/relationships/tags" Target="../tags/tag6.xml"/></Relationships>
</file>

<file path=ppt/slides/_rels/slide16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6.xml"/><Relationship Id="rId1" Type="http://schemas.openxmlformats.org/officeDocument/2006/relationships/tags" Target="../tags/tag104.xml"/></Relationships>
</file>

<file path=ppt/slides/_rels/slide16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6.xml"/><Relationship Id="rId1" Type="http://schemas.openxmlformats.org/officeDocument/2006/relationships/tags" Target="../tags/tag105.xml"/></Relationships>
</file>

<file path=ppt/slides/_rels/slide16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6.xml"/><Relationship Id="rId1" Type="http://schemas.openxmlformats.org/officeDocument/2006/relationships/tags" Target="../tags/tag106.xml"/></Relationships>
</file>

<file path=ppt/slides/_rels/slide16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6.xml"/><Relationship Id="rId1" Type="http://schemas.openxmlformats.org/officeDocument/2006/relationships/tags" Target="../tags/tag107.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8.xml"/></Relationships>
</file>

<file path=ppt/slides/_rels/slide17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32.xml"/><Relationship Id="rId1" Type="http://schemas.openxmlformats.org/officeDocument/2006/relationships/tags" Target="../tags/tag108.xml"/><Relationship Id="rId5" Type="http://schemas.openxmlformats.org/officeDocument/2006/relationships/image" Target="../media/image45.svg"/><Relationship Id="rId4" Type="http://schemas.openxmlformats.org/officeDocument/2006/relationships/image" Target="../media/image44.png"/></Relationships>
</file>

<file path=ppt/slides/_rels/slide171.xml.rels><?xml version="1.0" encoding="UTF-8" standalone="yes"?>
<Relationships xmlns="http://schemas.openxmlformats.org/package/2006/relationships"><Relationship Id="rId2" Type="http://schemas.openxmlformats.org/officeDocument/2006/relationships/slideLayout" Target="../slideLayouts/slideLayout62.xml"/><Relationship Id="rId1" Type="http://schemas.openxmlformats.org/officeDocument/2006/relationships/tags" Target="../tags/tag109.xml"/></Relationships>
</file>

<file path=ppt/slides/_rels/slide172.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ags" Target="../tags/tag110.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175.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33.xml"/><Relationship Id="rId1" Type="http://schemas.openxmlformats.org/officeDocument/2006/relationships/tags" Target="../tags/tag111.xml"/></Relationships>
</file>

<file path=ppt/slides/_rels/slide176.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32.xml"/><Relationship Id="rId1" Type="http://schemas.openxmlformats.org/officeDocument/2006/relationships/tags" Target="../tags/tag112.xml"/></Relationships>
</file>

<file path=ppt/slides/_rels/slide177.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32.xml"/><Relationship Id="rId1" Type="http://schemas.openxmlformats.org/officeDocument/2006/relationships/tags" Target="../tags/tag113.xml"/></Relationships>
</file>

<file path=ppt/slides/_rels/slide178.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32.xml"/><Relationship Id="rId1" Type="http://schemas.openxmlformats.org/officeDocument/2006/relationships/tags" Target="../tags/tag114.xml"/></Relationships>
</file>

<file path=ppt/slides/_rels/slide179.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32.xml"/><Relationship Id="rId1" Type="http://schemas.openxmlformats.org/officeDocument/2006/relationships/tags" Target="../tags/tag115.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8.xml"/></Relationships>
</file>

<file path=ppt/slides/_rels/slide180.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32.xml"/><Relationship Id="rId1" Type="http://schemas.openxmlformats.org/officeDocument/2006/relationships/tags" Target="../tags/tag116.xml"/></Relationships>
</file>

<file path=ppt/slides/_rels/slide181.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32.xml"/><Relationship Id="rId1" Type="http://schemas.openxmlformats.org/officeDocument/2006/relationships/tags" Target="../tags/tag117.xml"/></Relationships>
</file>

<file path=ppt/slides/_rels/slide182.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32.xml"/><Relationship Id="rId1" Type="http://schemas.openxmlformats.org/officeDocument/2006/relationships/tags" Target="../tags/tag118.xml"/></Relationships>
</file>

<file path=ppt/slides/_rels/slide183.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119.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185.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120.xml"/></Relationships>
</file>

<file path=ppt/slides/_rels/slide186.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ags" Target="../tags/tag121.xml"/></Relationships>
</file>

<file path=ppt/slides/_rels/slide187.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122.xml"/></Relationships>
</file>

<file path=ppt/slides/_rels/slide18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3.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8.xml"/></Relationships>
</file>

<file path=ppt/slides/_rels/slide190.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124.xml"/></Relationships>
</file>

<file path=ppt/slides/_rels/slide19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25.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94.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126.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97.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127.xml"/></Relationships>
</file>

<file path=ppt/slides/_rels/slide198.xml.rels><?xml version="1.0" encoding="UTF-8" standalone="yes"?>
<Relationships xmlns="http://schemas.openxmlformats.org/package/2006/relationships"><Relationship Id="rId2" Type="http://schemas.openxmlformats.org/officeDocument/2006/relationships/slideLayout" Target="../slideLayouts/slideLayout62.xml"/><Relationship Id="rId1" Type="http://schemas.openxmlformats.org/officeDocument/2006/relationships/tags" Target="../tags/tag128.xml"/></Relationships>
</file>

<file path=ppt/slides/_rels/slide19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6.xml"/><Relationship Id="rId1" Type="http://schemas.openxmlformats.org/officeDocument/2006/relationships/tags" Target="../tags/tag129.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53.sv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2.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00.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13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02.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131.xml"/></Relationships>
</file>

<file path=ppt/slides/_rels/slide203.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132.xml"/></Relationships>
</file>

<file path=ppt/slides/_rels/slide204.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133.xml"/></Relationships>
</file>

<file path=ppt/slides/_rels/slide205.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134.xml"/></Relationships>
</file>

<file path=ppt/slides/_rels/slide206.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135.xml"/></Relationships>
</file>

<file path=ppt/slides/_rels/slide207.xml.rels><?xml version="1.0" encoding="UTF-8" standalone="yes"?>
<Relationships xmlns="http://schemas.openxmlformats.org/package/2006/relationships"><Relationship Id="rId2" Type="http://schemas.openxmlformats.org/officeDocument/2006/relationships/slideLayout" Target="../slideLayouts/slideLayout62.xml"/><Relationship Id="rId1" Type="http://schemas.openxmlformats.org/officeDocument/2006/relationships/tags" Target="../tags/tag136.xml"/></Relationships>
</file>

<file path=ppt/slides/_rels/slide20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slideLayout" Target="../slideLayouts/slideLayout32.xml"/><Relationship Id="rId1" Type="http://schemas.openxmlformats.org/officeDocument/2006/relationships/tags" Target="../tags/tag137.xml"/></Relationships>
</file>

<file path=ppt/slides/_rels/slide209.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3.xml"/><Relationship Id="rId1" Type="http://schemas.openxmlformats.org/officeDocument/2006/relationships/tags" Target="../tags/tag13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1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5.jpeg"/><Relationship Id="rId7" Type="http://schemas.openxmlformats.org/officeDocument/2006/relationships/hyperlink" Target="https://www.facebook.com/ROIInstitute" TargetMode="External"/><Relationship Id="rId2" Type="http://schemas.openxmlformats.org/officeDocument/2006/relationships/notesSlide" Target="../notesSlides/notesSlide63.xml"/><Relationship Id="rId1" Type="http://schemas.openxmlformats.org/officeDocument/2006/relationships/slideLayout" Target="../slideLayouts/slideLayout89.xml"/><Relationship Id="rId6" Type="http://schemas.openxmlformats.org/officeDocument/2006/relationships/image" Target="../media/image56.png"/><Relationship Id="rId5" Type="http://schemas.openxmlformats.org/officeDocument/2006/relationships/hyperlink" Target="http://www.linkedin.com/in/roiinstituteinc/" TargetMode="External"/><Relationship Id="rId10" Type="http://schemas.openxmlformats.org/officeDocument/2006/relationships/image" Target="../media/image58.png"/><Relationship Id="rId4" Type="http://schemas.openxmlformats.org/officeDocument/2006/relationships/hyperlink" Target="mailto:patti@roiinstitute.net" TargetMode="External"/><Relationship Id="rId9" Type="http://schemas.openxmlformats.org/officeDocument/2006/relationships/hyperlink" Target="https://twitter.com/ROI_Institute" TargetMode="External"/></Relationships>
</file>

<file path=ppt/slides/_rels/slide21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roiinstitute.net/roicertification/" TargetMode="External"/><Relationship Id="rId1" Type="http://schemas.openxmlformats.org/officeDocument/2006/relationships/slideLayout" Target="../slideLayouts/slideLayout53.xml"/><Relationship Id="rId4" Type="http://schemas.openxmlformats.org/officeDocument/2006/relationships/image" Target="../media/image60.png"/></Relationships>
</file>

<file path=ppt/slides/_rels/slide21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roiinstitute.net/ctmr/" TargetMode="External"/><Relationship Id="rId1" Type="http://schemas.openxmlformats.org/officeDocument/2006/relationships/slideLayout" Target="../slideLayouts/slideLayout95.xml"/><Relationship Id="rId4" Type="http://schemas.openxmlformats.org/officeDocument/2006/relationships/image" Target="../media/image6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9.xml"/><Relationship Id="rId5" Type="http://schemas.openxmlformats.org/officeDocument/2006/relationships/image" Target="../media/image24.png"/><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10.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1.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43.xml"/><Relationship Id="rId1" Type="http://schemas.openxmlformats.org/officeDocument/2006/relationships/tags" Target="../tags/tag11.xm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78.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63.xml"/><Relationship Id="rId1" Type="http://schemas.openxmlformats.org/officeDocument/2006/relationships/tags" Target="../tags/tag12.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63.xml"/><Relationship Id="rId1" Type="http://schemas.openxmlformats.org/officeDocument/2006/relationships/tags" Target="../tags/tag13.xml"/><Relationship Id="rId4" Type="http://schemas.openxmlformats.org/officeDocument/2006/relationships/image" Target="../media/image28.svg"/></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63.xml"/><Relationship Id="rId1" Type="http://schemas.openxmlformats.org/officeDocument/2006/relationships/tags" Target="../tags/tag14.xml"/><Relationship Id="rId4" Type="http://schemas.openxmlformats.org/officeDocument/2006/relationships/image" Target="../media/image28.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15.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61.xml"/><Relationship Id="rId1" Type="http://schemas.openxmlformats.org/officeDocument/2006/relationships/tags" Target="../tags/tag16.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5.xml"/><Relationship Id="rId1" Type="http://schemas.openxmlformats.org/officeDocument/2006/relationships/tags" Target="../tags/tag17.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1.svg"/></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62.xml"/><Relationship Id="rId1" Type="http://schemas.openxmlformats.org/officeDocument/2006/relationships/tags" Target="../tags/tag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19.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62.xml"/><Relationship Id="rId1" Type="http://schemas.openxmlformats.org/officeDocument/2006/relationships/tags" Target="../tags/tag2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2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1.xml"/></Relationships>
</file>

<file path=ppt/slides/_rels/slide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62.xml"/><Relationship Id="rId1" Type="http://schemas.openxmlformats.org/officeDocument/2006/relationships/tags" Target="../tags/tag22.xml"/></Relationships>
</file>

<file path=ppt/slides/_rels/slide5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62.xml"/><Relationship Id="rId1" Type="http://schemas.openxmlformats.org/officeDocument/2006/relationships/tags" Target="../tags/tag2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32.xml"/><Relationship Id="rId1" Type="http://schemas.openxmlformats.org/officeDocument/2006/relationships/tags" Target="../tags/tag24.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32.xml"/><Relationship Id="rId1" Type="http://schemas.openxmlformats.org/officeDocument/2006/relationships/tags" Target="../tags/tag25.xml"/></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32.xml"/><Relationship Id="rId1" Type="http://schemas.openxmlformats.org/officeDocument/2006/relationships/tags" Target="../tags/tag26.xml"/></Relationships>
</file>

<file path=ppt/slides/_rels/slide5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78.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62.xml"/><Relationship Id="rId1" Type="http://schemas.openxmlformats.org/officeDocument/2006/relationships/tags" Target="../tags/tag2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28.xml"/></Relationships>
</file>

<file path=ppt/slides/_rels/slide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62.xml"/><Relationship Id="rId1" Type="http://schemas.openxmlformats.org/officeDocument/2006/relationships/tags" Target="../tags/tag29.xml"/><Relationship Id="rId4" Type="http://schemas.openxmlformats.org/officeDocument/2006/relationships/image" Target="../media/image35.svg"/></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30.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43.xml"/><Relationship Id="rId1" Type="http://schemas.openxmlformats.org/officeDocument/2006/relationships/tags" Target="../tags/tag3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43.xml"/><Relationship Id="rId1" Type="http://schemas.openxmlformats.org/officeDocument/2006/relationships/tags" Target="../tags/tag3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43.xml"/><Relationship Id="rId1" Type="http://schemas.openxmlformats.org/officeDocument/2006/relationships/tags" Target="../tags/tag3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3.xml"/><Relationship Id="rId1" Type="http://schemas.openxmlformats.org/officeDocument/2006/relationships/tags" Target="../tags/tag3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3.xml"/><Relationship Id="rId1" Type="http://schemas.openxmlformats.org/officeDocument/2006/relationships/tags" Target="../tags/tag35.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3.xml"/><Relationship Id="rId1" Type="http://schemas.openxmlformats.org/officeDocument/2006/relationships/tags" Target="../tags/tag36.xml"/></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37.xml"/></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38.xml"/></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39.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43.xml"/><Relationship Id="rId1" Type="http://schemas.openxmlformats.org/officeDocument/2006/relationships/tags" Target="../tags/tag40.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62.xml"/><Relationship Id="rId1" Type="http://schemas.openxmlformats.org/officeDocument/2006/relationships/tags" Target="../tags/tag41.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2.xml"/><Relationship Id="rId1" Type="http://schemas.openxmlformats.org/officeDocument/2006/relationships/tags" Target="../tags/tag42.xml"/></Relationships>
</file>

<file path=ppt/slides/_rels/slide7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tags" Target="../tags/tag4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tags" Target="../tags/tag44.xml"/></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tags" Target="../tags/tag45.xml"/></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46.xml"/></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47.xml"/></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tags" Target="../tags/tag48.xml"/></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58.xml"/><Relationship Id="rId1" Type="http://schemas.openxmlformats.org/officeDocument/2006/relationships/tags" Target="../tags/tag49.xml"/></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2.xml"/><Relationship Id="rId1" Type="http://schemas.openxmlformats.org/officeDocument/2006/relationships/tags" Target="../tags/tag50.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2.xml"/><Relationship Id="rId1" Type="http://schemas.openxmlformats.org/officeDocument/2006/relationships/tags" Target="../tags/tag51.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33.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42.xml"/><Relationship Id="rId1" Type="http://schemas.openxmlformats.org/officeDocument/2006/relationships/tags" Target="../tags/tag52.xml"/></Relationships>
</file>

<file path=ppt/slides/_rels/slide91.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53.xml"/></Relationships>
</file>

<file path=ppt/slides/_rels/slide9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30.xml"/><Relationship Id="rId1" Type="http://schemas.openxmlformats.org/officeDocument/2006/relationships/tags" Target="../tags/tag55.xml"/></Relationships>
</file>

<file path=ppt/slides/_rels/slide9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bain.com/consulting-services/customer-strategy-and-marketing/customer-loyalty/" TargetMode="External"/><Relationship Id="rId1" Type="http://schemas.openxmlformats.org/officeDocument/2006/relationships/slideLayout" Target="../slideLayouts/slideLayout62.xml"/></Relationships>
</file>

<file path=ppt/slides/_rels/slide97.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56.xml"/></Relationships>
</file>

<file path=ppt/slides/_rels/slide98.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57.xml"/></Relationships>
</file>

<file path=ppt/slides/_rels/slide99.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5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8B03B3-009B-2540-89DB-3A84F9E4DADE}"/>
              </a:ext>
            </a:extLst>
          </p:cNvPr>
          <p:cNvSpPr>
            <a:spLocks noGrp="1"/>
          </p:cNvSpPr>
          <p:nvPr>
            <p:ph type="ctrTitle"/>
          </p:nvPr>
        </p:nvSpPr>
        <p:spPr>
          <a:xfrm>
            <a:off x="269491" y="3364217"/>
            <a:ext cx="8605017" cy="1102068"/>
          </a:xfrm>
        </p:spPr>
        <p:txBody>
          <a:bodyPr vert="horz" lIns="68580" tIns="34290" rIns="68580" bIns="34290" rtlCol="0" anchor="ctr">
            <a:normAutofit/>
          </a:bodyPr>
          <a:lstStyle/>
          <a:p>
            <a:pPr algn="ctr">
              <a:lnSpc>
                <a:spcPct val="100000"/>
              </a:lnSpc>
            </a:pPr>
            <a:r>
              <a:rPr lang="en-US" sz="3000" dirty="0">
                <a:solidFill>
                  <a:schemeClr val="tx1"/>
                </a:solidFill>
                <a:latin typeface="Roboto" panose="02000000000000000000" pitchFamily="2" charset="0"/>
                <a:ea typeface="Roboto" panose="02000000000000000000" pitchFamily="2" charset="0"/>
                <a:cs typeface="Roboto" panose="02000000000000000000" pitchFamily="2" charset="0"/>
              </a:rPr>
              <a:t>Measuring ROI in Human Resources, Learning &amp; Development, and Performance Improvement</a:t>
            </a:r>
          </a:p>
        </p:txBody>
      </p:sp>
      <p:sp>
        <p:nvSpPr>
          <p:cNvPr id="4" name="Subtitle 3">
            <a:extLst>
              <a:ext uri="{FF2B5EF4-FFF2-40B4-BE49-F238E27FC236}">
                <a16:creationId xmlns:a16="http://schemas.microsoft.com/office/drawing/2014/main" id="{65E2D722-D4CE-3C44-8438-63239A6A02A5}"/>
              </a:ext>
            </a:extLst>
          </p:cNvPr>
          <p:cNvSpPr>
            <a:spLocks noGrp="1"/>
          </p:cNvSpPr>
          <p:nvPr>
            <p:ph type="subTitle" idx="1"/>
          </p:nvPr>
        </p:nvSpPr>
        <p:spPr>
          <a:xfrm>
            <a:off x="561410" y="4427454"/>
            <a:ext cx="8021177" cy="442889"/>
          </a:xfrm>
        </p:spPr>
        <p:txBody>
          <a:bodyPr vert="horz" lIns="68580" tIns="34290" rIns="68580" bIns="34290" rtlCol="0" anchor="ctr">
            <a:normAutofit/>
          </a:bodyPr>
          <a:lstStyle/>
          <a:p>
            <a:pPr algn="ctr">
              <a:lnSpc>
                <a:spcPct val="100000"/>
              </a:lnSpc>
            </a:pPr>
            <a:r>
              <a:rPr lang="en-US" spc="0" dirty="0">
                <a:solidFill>
                  <a:schemeClr val="tx1"/>
                </a:solidFill>
                <a:latin typeface="Roboto" panose="02000000000000000000" pitchFamily="2" charset="0"/>
                <a:ea typeface="Roboto" panose="02000000000000000000" pitchFamily="2" charset="0"/>
                <a:cs typeface="Roboto" panose="02000000000000000000" pitchFamily="2" charset="0"/>
              </a:rPr>
              <a:t>Patti P. Phillips, Ph.D., CEO, ROI Institute, Inc.</a:t>
            </a:r>
          </a:p>
        </p:txBody>
      </p:sp>
      <p:pic>
        <p:nvPicPr>
          <p:cNvPr id="6" name="Picture Placeholder 28" descr="Businesswomen writing on glass in meeting">
            <a:extLst>
              <a:ext uri="{FF2B5EF4-FFF2-40B4-BE49-F238E27FC236}">
                <a16:creationId xmlns:a16="http://schemas.microsoft.com/office/drawing/2014/main" id="{AC3E505C-539D-C749-AB5E-131CCECAC032}"/>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6" y="998"/>
            <a:ext cx="9143984" cy="3179612"/>
          </a:xfrm>
          <a:prstGeom prst="rect">
            <a:avLst/>
          </a:prstGeom>
        </p:spPr>
      </p:pic>
      <p:cxnSp>
        <p:nvCxnSpPr>
          <p:cNvPr id="36" name="Straight Connector 35">
            <a:extLst>
              <a:ext uri="{FF2B5EF4-FFF2-40B4-BE49-F238E27FC236}">
                <a16:creationId xmlns:a16="http://schemas.microsoft.com/office/drawing/2014/main" id="{C800968E-0A99-46C4-A9B2-6A63AC66F4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 y="3181602"/>
            <a:ext cx="9144002" cy="0"/>
          </a:xfrm>
          <a:prstGeom prst="line">
            <a:avLst/>
          </a:prstGeom>
          <a:ln w="10160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2" descr="INSTITI ">
            <a:extLst>
              <a:ext uri="{FF2B5EF4-FFF2-40B4-BE49-F238E27FC236}">
                <a16:creationId xmlns:a16="http://schemas.microsoft.com/office/drawing/2014/main" id="{97042D3F-38C6-7C40-85A3-2327454766C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0140" y="233334"/>
            <a:ext cx="1615937" cy="231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904068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FA0A6-1ECB-0444-879B-4B61529C5A0B}"/>
              </a:ext>
            </a:extLst>
          </p:cNvPr>
          <p:cNvSpPr>
            <a:spLocks noGrp="1"/>
          </p:cNvSpPr>
          <p:nvPr>
            <p:ph type="title"/>
          </p:nvPr>
        </p:nvSpPr>
        <p:spPr>
          <a:xfrm>
            <a:off x="1104900" y="276075"/>
            <a:ext cx="7243572" cy="749100"/>
          </a:xfrm>
        </p:spPr>
        <p:txBody>
          <a:bodyPr>
            <a:noAutofit/>
          </a:bodyPr>
          <a:lstStyle/>
          <a:p>
            <a:r>
              <a:rPr lang="en-US" dirty="0">
                <a:latin typeface="Roboto" panose="02000000000000000000" pitchFamily="2" charset="0"/>
                <a:ea typeface="Roboto" panose="02000000000000000000" pitchFamily="2" charset="0"/>
                <a:cs typeface="Roboto" panose="02000000000000000000" pitchFamily="2" charset="0"/>
              </a:rPr>
              <a:t>Case Application: Reliance Insurance Organization</a:t>
            </a:r>
          </a:p>
        </p:txBody>
      </p:sp>
      <p:sp>
        <p:nvSpPr>
          <p:cNvPr id="8" name="Text Placeholder 2">
            <a:extLst>
              <a:ext uri="{FF2B5EF4-FFF2-40B4-BE49-F238E27FC236}">
                <a16:creationId xmlns:a16="http://schemas.microsoft.com/office/drawing/2014/main" id="{61677860-1383-E3AF-EFAD-272A64D3CB61}"/>
              </a:ext>
            </a:extLst>
          </p:cNvPr>
          <p:cNvSpPr>
            <a:spLocks noGrp="1"/>
          </p:cNvSpPr>
          <p:nvPr>
            <p:ph type="body" idx="4294967295"/>
          </p:nvPr>
        </p:nvSpPr>
        <p:spPr>
          <a:xfrm>
            <a:off x="419100" y="1201552"/>
            <a:ext cx="8118040" cy="2666360"/>
          </a:xfrm>
        </p:spPr>
        <p:txBody>
          <a:bodyPr anchor="t">
            <a:normAutofit/>
          </a:bodyPr>
          <a:lstStyle/>
          <a:p>
            <a:pPr indent="-457200">
              <a:lnSpc>
                <a:spcPct val="100000"/>
              </a:lnSpc>
              <a:buClr>
                <a:schemeClr val="tx1"/>
              </a:buClr>
              <a:buSzPct val="100000"/>
              <a:buFont typeface="+mj-lt"/>
              <a:buAutoNum type="arabicPeriod"/>
            </a:pPr>
            <a:r>
              <a:rPr lang="en-US" sz="2000" dirty="0"/>
              <a:t>Is this situation typical? Explain.</a:t>
            </a:r>
          </a:p>
          <a:p>
            <a:pPr indent="-457200">
              <a:lnSpc>
                <a:spcPct val="100000"/>
              </a:lnSpc>
              <a:buClr>
                <a:schemeClr val="tx1"/>
              </a:buClr>
              <a:buSzPct val="100000"/>
              <a:buFont typeface="+mj-lt"/>
              <a:buAutoNum type="arabicPeriod"/>
            </a:pPr>
            <a:r>
              <a:rPr lang="en-US" sz="2000" dirty="0"/>
              <a:t>What should Marge do? Explain.</a:t>
            </a:r>
          </a:p>
          <a:p>
            <a:pPr indent="-457200">
              <a:lnSpc>
                <a:spcPct val="100000"/>
              </a:lnSpc>
              <a:buClr>
                <a:schemeClr val="tx1"/>
              </a:buClr>
              <a:buSzPct val="100000"/>
              <a:buFont typeface="+mj-lt"/>
              <a:buAutoNum type="arabicPeriod"/>
            </a:pPr>
            <a:r>
              <a:rPr lang="en-US" sz="2000" dirty="0"/>
              <a:t>What will Frank be expecting in the future?</a:t>
            </a:r>
          </a:p>
          <a:p>
            <a:pPr indent="-457200">
              <a:lnSpc>
                <a:spcPct val="100000"/>
              </a:lnSpc>
              <a:buClr>
                <a:schemeClr val="tx1"/>
              </a:buClr>
              <a:buSzPct val="100000"/>
              <a:buFont typeface="+mj-lt"/>
              <a:buAutoNum type="arabicPeriod"/>
            </a:pPr>
            <a:r>
              <a:rPr lang="en-US" sz="2000" dirty="0"/>
              <a:t>How could this situation be avoided in the future?</a:t>
            </a:r>
          </a:p>
        </p:txBody>
      </p:sp>
      <p:sp>
        <p:nvSpPr>
          <p:cNvPr id="5" name="TextBox 4">
            <a:extLst>
              <a:ext uri="{FF2B5EF4-FFF2-40B4-BE49-F238E27FC236}">
                <a16:creationId xmlns:a16="http://schemas.microsoft.com/office/drawing/2014/main" id="{ADA45A66-6396-AEA3-E091-726A8E23425E}"/>
              </a:ext>
            </a:extLst>
          </p:cNvPr>
          <p:cNvSpPr txBox="1"/>
          <p:nvPr/>
        </p:nvSpPr>
        <p:spPr>
          <a:xfrm>
            <a:off x="11960" y="4786184"/>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5</a:t>
            </a:r>
          </a:p>
        </p:txBody>
      </p:sp>
    </p:spTree>
    <p:extLst>
      <p:ext uri="{BB962C8B-B14F-4D97-AF65-F5344CB8AC3E}">
        <p14:creationId xmlns:p14="http://schemas.microsoft.com/office/powerpoint/2010/main" val="359596505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ChangeArrowheads="1"/>
          </p:cNvSpPr>
          <p:nvPr/>
        </p:nvSpPr>
        <p:spPr bwMode="auto">
          <a:xfrm>
            <a:off x="1657350" y="1200150"/>
            <a:ext cx="5829300" cy="30932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69056" tIns="34529" rIns="69056" bIns="34529"/>
          <a:lstStyle>
            <a:lvl1pPr marL="457200" indent="-457200">
              <a:defRPr sz="4000" b="1">
                <a:solidFill>
                  <a:schemeClr val="tx1"/>
                </a:solidFill>
                <a:latin typeface="Times New Roman" panose="02020603050405020304" pitchFamily="18" charset="0"/>
                <a:ea typeface="MS PGothic" panose="020B0600070205080204" pitchFamily="34" charset="-128"/>
              </a:defRPr>
            </a:lvl1pPr>
            <a:lvl2pPr marL="742950" indent="-285750">
              <a:defRPr sz="4000" b="1">
                <a:solidFill>
                  <a:schemeClr val="tx1"/>
                </a:solidFill>
                <a:latin typeface="Times New Roman" panose="02020603050405020304" pitchFamily="18" charset="0"/>
                <a:ea typeface="MS PGothic" panose="020B0600070205080204" pitchFamily="34" charset="-128"/>
              </a:defRPr>
            </a:lvl2pPr>
            <a:lvl3pPr marL="1143000" indent="-228600">
              <a:defRPr sz="4000" b="1">
                <a:solidFill>
                  <a:schemeClr val="tx1"/>
                </a:solidFill>
                <a:latin typeface="Times New Roman" panose="02020603050405020304" pitchFamily="18" charset="0"/>
                <a:ea typeface="MS PGothic" panose="020B0600070205080204" pitchFamily="34" charset="-128"/>
              </a:defRPr>
            </a:lvl3pPr>
            <a:lvl4pPr marL="1600200" indent="-228600">
              <a:defRPr sz="4000" b="1">
                <a:solidFill>
                  <a:schemeClr val="tx1"/>
                </a:solidFill>
                <a:latin typeface="Times New Roman" panose="02020603050405020304" pitchFamily="18" charset="0"/>
                <a:ea typeface="MS PGothic" panose="020B0600070205080204" pitchFamily="34" charset="-128"/>
              </a:defRPr>
            </a:lvl4pPr>
            <a:lvl5pPr marL="2057400" indent="-228600">
              <a:defRPr sz="4000" b="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9pPr>
          </a:lstStyle>
          <a:p>
            <a:pPr>
              <a:spcBef>
                <a:spcPct val="20000"/>
              </a:spcBef>
              <a:buClr>
                <a:srgbClr val="00CCFF"/>
              </a:buClr>
              <a:buSzPct val="75000"/>
              <a:buFont typeface="Wingdings 2" panose="05020102010507070707" pitchFamily="18" charset="2"/>
              <a:buChar char="ã"/>
            </a:pPr>
            <a:endParaRPr lang="en-US" altLang="en-US" sz="2400" b="0" dirty="0">
              <a:latin typeface="Roboto" panose="02000000000000000000" pitchFamily="2" charset="0"/>
              <a:cs typeface="Roboto" panose="02000000000000000000" pitchFamily="2" charset="0"/>
            </a:endParaRPr>
          </a:p>
        </p:txBody>
      </p:sp>
      <p:sp>
        <p:nvSpPr>
          <p:cNvPr id="72707" name="Rectangle 3"/>
          <p:cNvSpPr>
            <a:spLocks noGrp="1" noChangeArrowheads="1"/>
          </p:cNvSpPr>
          <p:nvPr>
            <p:ph type="title"/>
          </p:nvPr>
        </p:nvSpPr>
        <p:spPr>
          <a:xfrm>
            <a:off x="628650" y="590550"/>
            <a:ext cx="7886700" cy="609600"/>
          </a:xfrm>
        </p:spPr>
        <p:txBody>
          <a:bodyPr>
            <a:normAutofit/>
          </a:bodyPr>
          <a:lstStyle/>
          <a:p>
            <a:pPr algn="ctr"/>
            <a:r>
              <a:rPr lang="en-US" altLang="en-US" sz="3600" dirty="0">
                <a:latin typeface="Roboto" panose="02000000000000000000" pitchFamily="2" charset="0"/>
                <a:ea typeface="Roboto" panose="02000000000000000000" pitchFamily="2" charset="0"/>
                <a:cs typeface="Roboto" panose="02000000000000000000" pitchFamily="2" charset="0"/>
              </a:rPr>
              <a:t>Techniques for Measuring Learning</a:t>
            </a:r>
          </a:p>
        </p:txBody>
      </p:sp>
      <p:graphicFrame>
        <p:nvGraphicFramePr>
          <p:cNvPr id="4" name="Table Placeholder 3">
            <a:extLst>
              <a:ext uri="{FF2B5EF4-FFF2-40B4-BE49-F238E27FC236}">
                <a16:creationId xmlns:a16="http://schemas.microsoft.com/office/drawing/2014/main" id="{C6383903-EFDA-BBCF-9C87-2BC7054EB014}"/>
              </a:ext>
            </a:extLst>
          </p:cNvPr>
          <p:cNvGraphicFramePr>
            <a:graphicFrameLocks noGrp="1"/>
          </p:cNvGraphicFramePr>
          <p:nvPr>
            <p:ph idx="1"/>
            <p:extLst>
              <p:ext uri="{D42A27DB-BD31-4B8C-83A1-F6EECF244321}">
                <p14:modId xmlns:p14="http://schemas.microsoft.com/office/powerpoint/2010/main" val="3522033469"/>
              </p:ext>
            </p:extLst>
          </p:nvPr>
        </p:nvGraphicFramePr>
        <p:xfrm>
          <a:off x="628650" y="1370013"/>
          <a:ext cx="7886700" cy="3197669"/>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580831227"/>
                    </a:ext>
                  </a:extLst>
                </a:gridCol>
                <a:gridCol w="2628900">
                  <a:extLst>
                    <a:ext uri="{9D8B030D-6E8A-4147-A177-3AD203B41FA5}">
                      <a16:colId xmlns:a16="http://schemas.microsoft.com/office/drawing/2014/main" val="2425462356"/>
                    </a:ext>
                  </a:extLst>
                </a:gridCol>
                <a:gridCol w="2628900">
                  <a:extLst>
                    <a:ext uri="{9D8B030D-6E8A-4147-A177-3AD203B41FA5}">
                      <a16:colId xmlns:a16="http://schemas.microsoft.com/office/drawing/2014/main" val="2617620196"/>
                    </a:ext>
                  </a:extLst>
                </a:gridCol>
              </a:tblGrid>
              <a:tr h="545909">
                <a:tc gridSpan="3">
                  <a:txBody>
                    <a:bodyPr/>
                    <a:lstStyle/>
                    <a:p>
                      <a:pPr algn="ctr">
                        <a:spcBef>
                          <a:spcPts val="0"/>
                        </a:spcBef>
                        <a:spcAft>
                          <a:spcPts val="0"/>
                        </a:spcAft>
                      </a:pPr>
                      <a:r>
                        <a:rPr lang="en-US" sz="1700" b="1" i="0" dirty="0">
                          <a:latin typeface="Roboto" panose="02000000000000000000" pitchFamily="2" charset="0"/>
                          <a:ea typeface="Roboto" panose="02000000000000000000" pitchFamily="2" charset="0"/>
                        </a:rPr>
                        <a:t>Commonly Used Techniques</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824517610"/>
                  </a:ext>
                </a:extLst>
              </a:tr>
              <a:tr h="399345">
                <a:tc>
                  <a:txBody>
                    <a:bodyPr/>
                    <a:lstStyle/>
                    <a:p>
                      <a:pPr algn="ctr">
                        <a:spcBef>
                          <a:spcPts val="0"/>
                        </a:spcBef>
                        <a:spcAft>
                          <a:spcPts val="0"/>
                        </a:spcAft>
                      </a:pPr>
                      <a:r>
                        <a:rPr lang="en-US" sz="1500" b="1" i="0" dirty="0">
                          <a:solidFill>
                            <a:srgbClr val="000000"/>
                          </a:solidFill>
                          <a:latin typeface="Roboto" panose="02000000000000000000" pitchFamily="2" charset="0"/>
                          <a:ea typeface="Roboto" panose="02000000000000000000" pitchFamily="2" charset="0"/>
                        </a:rPr>
                        <a:t>Formal Testing</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0"/>
                        </a:spcBef>
                        <a:spcAft>
                          <a:spcPts val="0"/>
                        </a:spcAft>
                      </a:pPr>
                      <a:r>
                        <a:rPr lang="en-US" sz="1500" b="1" i="0" dirty="0">
                          <a:solidFill>
                            <a:srgbClr val="000000"/>
                          </a:solidFill>
                          <a:latin typeface="Roboto" panose="02000000000000000000" pitchFamily="2" charset="0"/>
                          <a:ea typeface="Roboto" panose="02000000000000000000" pitchFamily="2" charset="0"/>
                        </a:rPr>
                        <a:t>Simulation</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0"/>
                        </a:spcBef>
                        <a:spcAft>
                          <a:spcPts val="0"/>
                        </a:spcAft>
                      </a:pPr>
                      <a:r>
                        <a:rPr lang="en-US" sz="1500" b="1" i="0" dirty="0">
                          <a:solidFill>
                            <a:srgbClr val="000000"/>
                          </a:solidFill>
                          <a:latin typeface="Roboto" panose="02000000000000000000" pitchFamily="2" charset="0"/>
                          <a:ea typeface="Roboto" panose="02000000000000000000" pitchFamily="2" charset="0"/>
                        </a:rPr>
                        <a:t>Less Structured</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38171445"/>
                  </a:ext>
                </a:extLst>
              </a:tr>
              <a:tr h="2153724">
                <a:tc>
                  <a:txBody>
                    <a:bodyPr/>
                    <a:lstStyle/>
                    <a:p>
                      <a:pPr marL="228600" indent="-228600" algn="l">
                        <a:lnSpc>
                          <a:spcPct val="100000"/>
                        </a:lnSpc>
                        <a:spcBef>
                          <a:spcPts val="0"/>
                        </a:spcBef>
                        <a:spcAft>
                          <a:spcPts val="0"/>
                        </a:spcAft>
                        <a:buFont typeface="Arial" panose="020B0604020202020204" pitchFamily="34" charset="0"/>
                        <a:buChar char="•"/>
                      </a:pPr>
                      <a:r>
                        <a:rPr lang="en-US" sz="1500" dirty="0">
                          <a:solidFill>
                            <a:srgbClr val="000000"/>
                          </a:solidFill>
                          <a:latin typeface="Roboto" panose="02000000000000000000" pitchFamily="2" charset="0"/>
                          <a:ea typeface="Roboto" panose="02000000000000000000" pitchFamily="2" charset="0"/>
                        </a:rPr>
                        <a:t>Objective testing</a:t>
                      </a:r>
                    </a:p>
                    <a:p>
                      <a:pPr marL="228600" indent="-228600" algn="l">
                        <a:lnSpc>
                          <a:spcPct val="100000"/>
                        </a:lnSpc>
                        <a:spcBef>
                          <a:spcPts val="0"/>
                        </a:spcBef>
                        <a:spcAft>
                          <a:spcPts val="0"/>
                        </a:spcAft>
                        <a:buFont typeface="Arial" panose="020B0604020202020204" pitchFamily="34" charset="0"/>
                        <a:buChar char="•"/>
                      </a:pPr>
                      <a:r>
                        <a:rPr lang="en-US" sz="1500" dirty="0">
                          <a:solidFill>
                            <a:srgbClr val="000000"/>
                          </a:solidFill>
                          <a:latin typeface="Roboto" panose="02000000000000000000" pitchFamily="2" charset="0"/>
                          <a:ea typeface="Roboto" panose="02000000000000000000" pitchFamily="2" charset="0"/>
                        </a:rPr>
                        <a:t>Criterion-referenced testing</a:t>
                      </a:r>
                    </a:p>
                    <a:p>
                      <a:pPr marL="228600" indent="-228600" algn="l">
                        <a:lnSpc>
                          <a:spcPct val="100000"/>
                        </a:lnSpc>
                        <a:spcBef>
                          <a:spcPts val="0"/>
                        </a:spcBef>
                        <a:spcAft>
                          <a:spcPts val="0"/>
                        </a:spcAft>
                        <a:buFont typeface="Arial" panose="020B0604020202020204" pitchFamily="34" charset="0"/>
                        <a:buChar char="•"/>
                      </a:pPr>
                      <a:r>
                        <a:rPr lang="en-US" sz="1500" dirty="0">
                          <a:solidFill>
                            <a:srgbClr val="000000"/>
                          </a:solidFill>
                          <a:latin typeface="Roboto" panose="02000000000000000000" pitchFamily="2" charset="0"/>
                          <a:ea typeface="Roboto" panose="02000000000000000000" pitchFamily="2" charset="0"/>
                        </a:rPr>
                        <a:t>Performance testing</a:t>
                      </a: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228600" indent="-228600" algn="l">
                        <a:lnSpc>
                          <a:spcPct val="100000"/>
                        </a:lnSpc>
                        <a:spcBef>
                          <a:spcPts val="0"/>
                        </a:spcBef>
                        <a:spcAft>
                          <a:spcPts val="0"/>
                        </a:spcAft>
                        <a:buFont typeface="Arial" panose="020B0604020202020204" pitchFamily="34" charset="0"/>
                        <a:buChar char="•"/>
                      </a:pPr>
                      <a:r>
                        <a:rPr lang="en-US" sz="1500" dirty="0">
                          <a:solidFill>
                            <a:srgbClr val="000000"/>
                          </a:solidFill>
                          <a:latin typeface="Roboto" panose="02000000000000000000" pitchFamily="2" charset="0"/>
                          <a:ea typeface="Roboto" panose="02000000000000000000" pitchFamily="2" charset="0"/>
                        </a:rPr>
                        <a:t>Electrical/mechanical simulation</a:t>
                      </a:r>
                    </a:p>
                    <a:p>
                      <a:pPr marL="228600" indent="-228600" algn="l">
                        <a:lnSpc>
                          <a:spcPct val="100000"/>
                        </a:lnSpc>
                        <a:spcBef>
                          <a:spcPts val="0"/>
                        </a:spcBef>
                        <a:spcAft>
                          <a:spcPts val="0"/>
                        </a:spcAft>
                        <a:buFont typeface="Arial" panose="020B0604020202020204" pitchFamily="34" charset="0"/>
                        <a:buChar char="•"/>
                      </a:pPr>
                      <a:r>
                        <a:rPr lang="en-US" sz="1500" dirty="0">
                          <a:solidFill>
                            <a:srgbClr val="000000"/>
                          </a:solidFill>
                          <a:latin typeface="Roboto" panose="02000000000000000000" pitchFamily="2" charset="0"/>
                          <a:ea typeface="Roboto" panose="02000000000000000000" pitchFamily="2" charset="0"/>
                        </a:rPr>
                        <a:t>Task simulation</a:t>
                      </a:r>
                    </a:p>
                    <a:p>
                      <a:pPr marL="228600" indent="-228600" algn="l">
                        <a:lnSpc>
                          <a:spcPct val="100000"/>
                        </a:lnSpc>
                        <a:spcBef>
                          <a:spcPts val="0"/>
                        </a:spcBef>
                        <a:spcAft>
                          <a:spcPts val="0"/>
                        </a:spcAft>
                        <a:buFont typeface="Arial" panose="020B0604020202020204" pitchFamily="34" charset="0"/>
                        <a:buChar char="•"/>
                      </a:pPr>
                      <a:r>
                        <a:rPr lang="en-US" sz="1500" dirty="0">
                          <a:solidFill>
                            <a:srgbClr val="000000"/>
                          </a:solidFill>
                          <a:latin typeface="Roboto" panose="02000000000000000000" pitchFamily="2" charset="0"/>
                          <a:ea typeface="Roboto" panose="02000000000000000000" pitchFamily="2" charset="0"/>
                        </a:rPr>
                        <a:t>Business games</a:t>
                      </a:r>
                    </a:p>
                    <a:p>
                      <a:pPr marL="228600" indent="-228600" algn="l">
                        <a:lnSpc>
                          <a:spcPct val="100000"/>
                        </a:lnSpc>
                        <a:spcBef>
                          <a:spcPts val="0"/>
                        </a:spcBef>
                        <a:spcAft>
                          <a:spcPts val="0"/>
                        </a:spcAft>
                        <a:buFont typeface="Arial" panose="020B0604020202020204" pitchFamily="34" charset="0"/>
                        <a:buChar char="•"/>
                      </a:pPr>
                      <a:r>
                        <a:rPr lang="en-US" sz="1500" dirty="0">
                          <a:solidFill>
                            <a:srgbClr val="000000"/>
                          </a:solidFill>
                          <a:latin typeface="Roboto" panose="02000000000000000000" pitchFamily="2" charset="0"/>
                          <a:ea typeface="Roboto" panose="02000000000000000000" pitchFamily="2" charset="0"/>
                        </a:rPr>
                        <a:t>In-basket</a:t>
                      </a:r>
                    </a:p>
                    <a:p>
                      <a:pPr marL="228600" indent="-228600" algn="l">
                        <a:lnSpc>
                          <a:spcPct val="100000"/>
                        </a:lnSpc>
                        <a:spcBef>
                          <a:spcPts val="0"/>
                        </a:spcBef>
                        <a:spcAft>
                          <a:spcPts val="0"/>
                        </a:spcAft>
                        <a:buFont typeface="Arial" panose="020B0604020202020204" pitchFamily="34" charset="0"/>
                        <a:buChar char="•"/>
                      </a:pPr>
                      <a:r>
                        <a:rPr lang="en-US" sz="1500" dirty="0">
                          <a:solidFill>
                            <a:srgbClr val="000000"/>
                          </a:solidFill>
                          <a:latin typeface="Roboto" panose="02000000000000000000" pitchFamily="2" charset="0"/>
                          <a:ea typeface="Roboto" panose="02000000000000000000" pitchFamily="2" charset="0"/>
                        </a:rPr>
                        <a:t>Case studies</a:t>
                      </a:r>
                    </a:p>
                    <a:p>
                      <a:pPr marL="228600" indent="-228600" algn="l">
                        <a:lnSpc>
                          <a:spcPct val="100000"/>
                        </a:lnSpc>
                        <a:spcBef>
                          <a:spcPts val="0"/>
                        </a:spcBef>
                        <a:spcAft>
                          <a:spcPts val="0"/>
                        </a:spcAft>
                        <a:buFont typeface="Arial" panose="020B0604020202020204" pitchFamily="34" charset="0"/>
                        <a:buChar char="•"/>
                      </a:pPr>
                      <a:r>
                        <a:rPr lang="en-US" sz="1500" dirty="0">
                          <a:solidFill>
                            <a:srgbClr val="000000"/>
                          </a:solidFill>
                          <a:latin typeface="Roboto" panose="02000000000000000000" pitchFamily="2" charset="0"/>
                          <a:ea typeface="Roboto" panose="02000000000000000000" pitchFamily="2" charset="0"/>
                        </a:rPr>
                        <a:t>Role playing</a:t>
                      </a:r>
                    </a:p>
                    <a:p>
                      <a:pPr marL="228600" indent="-228600" algn="l">
                        <a:lnSpc>
                          <a:spcPct val="100000"/>
                        </a:lnSpc>
                        <a:spcBef>
                          <a:spcPts val="0"/>
                        </a:spcBef>
                        <a:spcAft>
                          <a:spcPts val="0"/>
                        </a:spcAft>
                        <a:buFont typeface="Arial" panose="020B0604020202020204" pitchFamily="34" charset="0"/>
                        <a:buChar char="•"/>
                      </a:pPr>
                      <a:r>
                        <a:rPr lang="en-US" sz="1500" dirty="0">
                          <a:solidFill>
                            <a:srgbClr val="000000"/>
                          </a:solidFill>
                          <a:latin typeface="Roboto" panose="02000000000000000000" pitchFamily="2" charset="0"/>
                          <a:ea typeface="Roboto" panose="02000000000000000000" pitchFamily="2" charset="0"/>
                        </a:rPr>
                        <a:t>Assessment center method</a:t>
                      </a: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228600" indent="-228600" algn="l">
                        <a:lnSpc>
                          <a:spcPct val="100000"/>
                        </a:lnSpc>
                        <a:spcBef>
                          <a:spcPts val="0"/>
                        </a:spcBef>
                        <a:spcAft>
                          <a:spcPts val="0"/>
                        </a:spcAft>
                        <a:buFont typeface="Arial" panose="020B0604020202020204" pitchFamily="34" charset="0"/>
                        <a:buChar char="•"/>
                      </a:pPr>
                      <a:r>
                        <a:rPr lang="en-US" sz="1500" dirty="0">
                          <a:solidFill>
                            <a:srgbClr val="000000"/>
                          </a:solidFill>
                          <a:latin typeface="Roboto" panose="02000000000000000000" pitchFamily="2" charset="0"/>
                          <a:ea typeface="Roboto" panose="02000000000000000000" pitchFamily="2" charset="0"/>
                        </a:rPr>
                        <a:t>Exercises/activities</a:t>
                      </a:r>
                    </a:p>
                    <a:p>
                      <a:pPr marL="228600" indent="-228600" algn="l">
                        <a:lnSpc>
                          <a:spcPct val="100000"/>
                        </a:lnSpc>
                        <a:spcBef>
                          <a:spcPts val="0"/>
                        </a:spcBef>
                        <a:spcAft>
                          <a:spcPts val="0"/>
                        </a:spcAft>
                        <a:buFont typeface="Arial" panose="020B0604020202020204" pitchFamily="34" charset="0"/>
                        <a:buChar char="•"/>
                      </a:pPr>
                      <a:r>
                        <a:rPr lang="en-US" sz="1500" dirty="0">
                          <a:solidFill>
                            <a:srgbClr val="000000"/>
                          </a:solidFill>
                          <a:latin typeface="Roboto" panose="02000000000000000000" pitchFamily="2" charset="0"/>
                          <a:ea typeface="Roboto" panose="02000000000000000000" pitchFamily="2" charset="0"/>
                        </a:rPr>
                        <a:t>Self-assessment</a:t>
                      </a:r>
                    </a:p>
                    <a:p>
                      <a:pPr marL="228600" indent="-228600" algn="l">
                        <a:lnSpc>
                          <a:spcPct val="100000"/>
                        </a:lnSpc>
                        <a:spcBef>
                          <a:spcPts val="0"/>
                        </a:spcBef>
                        <a:spcAft>
                          <a:spcPts val="0"/>
                        </a:spcAft>
                        <a:buFont typeface="Arial" panose="020B0604020202020204" pitchFamily="34" charset="0"/>
                        <a:buChar char="•"/>
                      </a:pPr>
                      <a:r>
                        <a:rPr lang="en-US" sz="1500" dirty="0">
                          <a:solidFill>
                            <a:srgbClr val="000000"/>
                          </a:solidFill>
                          <a:latin typeface="Roboto" panose="02000000000000000000" pitchFamily="2" charset="0"/>
                          <a:ea typeface="Roboto" panose="02000000000000000000" pitchFamily="2" charset="0"/>
                        </a:rPr>
                        <a:t>Team assessment</a:t>
                      </a:r>
                    </a:p>
                    <a:p>
                      <a:pPr marL="228600" indent="-228600" algn="l">
                        <a:lnSpc>
                          <a:spcPct val="100000"/>
                        </a:lnSpc>
                        <a:spcBef>
                          <a:spcPts val="0"/>
                        </a:spcBef>
                        <a:spcAft>
                          <a:spcPts val="0"/>
                        </a:spcAft>
                        <a:buFont typeface="Arial" panose="020B0604020202020204" pitchFamily="34" charset="0"/>
                        <a:buChar char="•"/>
                      </a:pPr>
                      <a:r>
                        <a:rPr lang="en-US" sz="1500" dirty="0">
                          <a:solidFill>
                            <a:srgbClr val="000000"/>
                          </a:solidFill>
                          <a:latin typeface="Roboto" panose="02000000000000000000" pitchFamily="2" charset="0"/>
                          <a:ea typeface="Roboto" panose="02000000000000000000" pitchFamily="2" charset="0"/>
                        </a:rPr>
                        <a:t>Consultant/facilitator assessment</a:t>
                      </a: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59787930"/>
                  </a:ext>
                </a:extLst>
              </a:tr>
            </a:tbl>
          </a:graphicData>
        </a:graphic>
      </p:graphicFrame>
      <p:sp>
        <p:nvSpPr>
          <p:cNvPr id="2" name="TextBox 1">
            <a:extLst>
              <a:ext uri="{FF2B5EF4-FFF2-40B4-BE49-F238E27FC236}">
                <a16:creationId xmlns:a16="http://schemas.microsoft.com/office/drawing/2014/main" id="{7F683C41-5EA0-3567-EB86-548B79D1B48B}"/>
              </a:ext>
            </a:extLst>
          </p:cNvPr>
          <p:cNvSpPr txBox="1"/>
          <p:nvPr/>
        </p:nvSpPr>
        <p:spPr>
          <a:xfrm>
            <a:off x="0" y="4866501"/>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61</a:t>
            </a:r>
          </a:p>
        </p:txBody>
      </p:sp>
      <p:sp>
        <p:nvSpPr>
          <p:cNvPr id="5" name="Slide Number Placeholder 1">
            <a:extLst>
              <a:ext uri="{FF2B5EF4-FFF2-40B4-BE49-F238E27FC236}">
                <a16:creationId xmlns:a16="http://schemas.microsoft.com/office/drawing/2014/main" id="{5759A5CD-A488-57B1-4073-01673DA78F95}"/>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bg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100</a:t>
            </a:fld>
            <a:endParaRPr lang="en-US" sz="105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138448263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6A6AC-3A08-C7D8-B8E5-9312864B37A7}"/>
              </a:ext>
            </a:extLst>
          </p:cNvPr>
          <p:cNvSpPr>
            <a:spLocks noGrp="1"/>
          </p:cNvSpPr>
          <p:nvPr>
            <p:ph type="title"/>
          </p:nvPr>
        </p:nvSpPr>
        <p:spPr/>
        <p:txBody>
          <a:bodyPr/>
          <a:lstStyle/>
          <a:p>
            <a:r>
              <a:rPr lang="en-US" dirty="0"/>
              <a:t>Common Uses of Level 2 Data</a:t>
            </a:r>
          </a:p>
        </p:txBody>
      </p:sp>
      <p:sp>
        <p:nvSpPr>
          <p:cNvPr id="3" name="Text Placeholder 2">
            <a:extLst>
              <a:ext uri="{FF2B5EF4-FFF2-40B4-BE49-F238E27FC236}">
                <a16:creationId xmlns:a16="http://schemas.microsoft.com/office/drawing/2014/main" id="{F419A388-DE47-6D79-D98B-173E6EEFBCD5}"/>
              </a:ext>
            </a:extLst>
          </p:cNvPr>
          <p:cNvSpPr>
            <a:spLocks noGrp="1"/>
          </p:cNvSpPr>
          <p:nvPr>
            <p:ph type="body" sz="quarter" idx="4294967295"/>
          </p:nvPr>
        </p:nvSpPr>
        <p:spPr>
          <a:xfrm>
            <a:off x="419101" y="1200150"/>
            <a:ext cx="8296022" cy="3151188"/>
          </a:xfrm>
        </p:spPr>
        <p:txBody>
          <a:bodyPr/>
          <a:lstStyle/>
          <a:p>
            <a:pPr>
              <a:buClr>
                <a:schemeClr val="tx1"/>
              </a:buClr>
              <a:buSzPct val="100000"/>
              <a:buFont typeface="Arial" panose="020B0604020202020204" pitchFamily="34" charset="0"/>
              <a:buChar char="•"/>
            </a:pPr>
            <a:r>
              <a:rPr lang="en-US" sz="2000" dirty="0">
                <a:solidFill>
                  <a:schemeClr val="tx1"/>
                </a:solidFill>
              </a:rPr>
              <a:t>Providing individual feedback to build confidence</a:t>
            </a:r>
          </a:p>
          <a:p>
            <a:pPr>
              <a:buClr>
                <a:schemeClr val="tx1"/>
              </a:buClr>
              <a:buSzPct val="100000"/>
              <a:buFont typeface="Arial" panose="020B0604020202020204" pitchFamily="34" charset="0"/>
              <a:buChar char="•"/>
            </a:pPr>
            <a:r>
              <a:rPr lang="en-US" sz="2000" dirty="0">
                <a:solidFill>
                  <a:schemeClr val="tx1"/>
                </a:solidFill>
              </a:rPr>
              <a:t>Ensuring that learning has been acquired</a:t>
            </a:r>
          </a:p>
          <a:p>
            <a:pPr>
              <a:buClr>
                <a:schemeClr val="tx1"/>
              </a:buClr>
              <a:buSzPct val="100000"/>
              <a:buFont typeface="Arial" panose="020B0604020202020204" pitchFamily="34" charset="0"/>
              <a:buChar char="•"/>
            </a:pPr>
            <a:r>
              <a:rPr lang="en-US" sz="2000" dirty="0">
                <a:solidFill>
                  <a:schemeClr val="tx1"/>
                </a:solidFill>
              </a:rPr>
              <a:t>Improving programs</a:t>
            </a:r>
          </a:p>
          <a:p>
            <a:pPr>
              <a:buClr>
                <a:schemeClr val="tx1"/>
              </a:buClr>
              <a:buSzPct val="100000"/>
              <a:buFont typeface="Arial" panose="020B0604020202020204" pitchFamily="34" charset="0"/>
              <a:buChar char="•"/>
            </a:pPr>
            <a:r>
              <a:rPr lang="en-US" sz="2000" dirty="0">
                <a:solidFill>
                  <a:schemeClr val="tx1"/>
                </a:solidFill>
              </a:rPr>
              <a:t>Evaluating instructors/facilitators</a:t>
            </a:r>
          </a:p>
          <a:p>
            <a:pPr>
              <a:buClr>
                <a:schemeClr val="tx1"/>
              </a:buClr>
              <a:buSzPct val="100000"/>
              <a:buFont typeface="Arial" panose="020B0604020202020204" pitchFamily="34" charset="0"/>
              <a:buChar char="•"/>
            </a:pPr>
            <a:endParaRPr lang="en-US" sz="2000" dirty="0">
              <a:solidFill>
                <a:schemeClr val="tx1"/>
              </a:solidFill>
            </a:endParaRPr>
          </a:p>
          <a:p>
            <a:pPr marL="342900" indent="-342900" algn="ctr">
              <a:buClr>
                <a:schemeClr val="tx1"/>
              </a:buClr>
              <a:buSzPct val="100000"/>
              <a:buFont typeface="Arial" panose="020B0604020202020204" pitchFamily="34" charset="0"/>
              <a:buChar char="•"/>
            </a:pPr>
            <a:r>
              <a:rPr lang="en-US" sz="2000" b="1" i="1" dirty="0">
                <a:solidFill>
                  <a:schemeClr val="tx1"/>
                </a:solidFill>
                <a:latin typeface="Roboto" panose="02000000000000000000" pitchFamily="2" charset="0"/>
                <a:ea typeface="Roboto" panose="02000000000000000000" pitchFamily="2" charset="0"/>
              </a:rPr>
              <a:t>How is Level 2 data used in your organization?</a:t>
            </a:r>
          </a:p>
        </p:txBody>
      </p:sp>
      <p:sp>
        <p:nvSpPr>
          <p:cNvPr id="4" name="TextBox 3">
            <a:extLst>
              <a:ext uri="{FF2B5EF4-FFF2-40B4-BE49-F238E27FC236}">
                <a16:creationId xmlns:a16="http://schemas.microsoft.com/office/drawing/2014/main" id="{47B36321-5128-8309-BAE6-9CC1B09FBE11}"/>
              </a:ext>
            </a:extLst>
          </p:cNvPr>
          <p:cNvSpPr txBox="1"/>
          <p:nvPr/>
        </p:nvSpPr>
        <p:spPr>
          <a:xfrm>
            <a:off x="0" y="4866501"/>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61</a:t>
            </a:r>
          </a:p>
        </p:txBody>
      </p:sp>
    </p:spTree>
    <p:custDataLst>
      <p:tags r:id="rId1"/>
    </p:custDataLst>
    <p:extLst>
      <p:ext uri="{BB962C8B-B14F-4D97-AF65-F5344CB8AC3E}">
        <p14:creationId xmlns:p14="http://schemas.microsoft.com/office/powerpoint/2010/main" val="340715921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grpSp>
        <p:nvGrpSpPr>
          <p:cNvPr id="2" name="Group 1">
            <a:extLst>
              <a:ext uri="{FF2B5EF4-FFF2-40B4-BE49-F238E27FC236}">
                <a16:creationId xmlns:a16="http://schemas.microsoft.com/office/drawing/2014/main" id="{DCAAEC8B-EF6C-284E-B6F4-4BF21964710C}"/>
              </a:ext>
            </a:extLst>
          </p:cNvPr>
          <p:cNvGrpSpPr/>
          <p:nvPr/>
        </p:nvGrpSpPr>
        <p:grpSpPr>
          <a:xfrm>
            <a:off x="55286" y="1781925"/>
            <a:ext cx="8985466" cy="2461908"/>
            <a:chOff x="73714" y="2375900"/>
            <a:chExt cx="11980621" cy="3282544"/>
          </a:xfrm>
        </p:grpSpPr>
        <p:sp>
          <p:nvSpPr>
            <p:cNvPr id="53" name="Google Shape;1864;p37">
              <a:extLst>
                <a:ext uri="{FF2B5EF4-FFF2-40B4-BE49-F238E27FC236}">
                  <a16:creationId xmlns:a16="http://schemas.microsoft.com/office/drawing/2014/main" id="{1D08158E-3CD9-F847-9C62-C9E375E87E44}"/>
                </a:ext>
              </a:extLst>
            </p:cNvPr>
            <p:cNvSpPr/>
            <p:nvPr/>
          </p:nvSpPr>
          <p:spPr>
            <a:xfrm rot="10800000">
              <a:off x="9356818" y="2382109"/>
              <a:ext cx="2682483" cy="3276335"/>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29" name="Google Shape;1529;p25"/>
            <p:cNvSpPr/>
            <p:nvPr/>
          </p:nvSpPr>
          <p:spPr>
            <a:xfrm rot="10800000">
              <a:off x="2920149" y="2376252"/>
              <a:ext cx="2646372" cy="3276335"/>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1530" name="Google Shape;1530;p25"/>
            <p:cNvCxnSpPr/>
            <p:nvPr/>
          </p:nvCxnSpPr>
          <p:spPr>
            <a:xfrm>
              <a:off x="3215790" y="4059602"/>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34" name="Google Shape;1534;p25"/>
            <p:cNvSpPr/>
            <p:nvPr/>
          </p:nvSpPr>
          <p:spPr>
            <a:xfrm rot="10800000">
              <a:off x="73714" y="2376252"/>
              <a:ext cx="2746281" cy="3276335"/>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8" name="Google Shape;1538;p25"/>
            <p:cNvSpPr/>
            <p:nvPr/>
          </p:nvSpPr>
          <p:spPr>
            <a:xfrm rot="10800000">
              <a:off x="5645829" y="2375900"/>
              <a:ext cx="3685053" cy="3276335"/>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9" name="Google Shape;1539;p25"/>
            <p:cNvSpPr/>
            <p:nvPr/>
          </p:nvSpPr>
          <p:spPr>
            <a:xfrm>
              <a:off x="6102754" y="2547061"/>
              <a:ext cx="2017007" cy="338505"/>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ANALYZE DATA</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0" name="Google Shape;1540;p25"/>
            <p:cNvSpPr/>
            <p:nvPr/>
          </p:nvSpPr>
          <p:spPr>
            <a:xfrm>
              <a:off x="9403788" y="2531617"/>
              <a:ext cx="254096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OPTIMIZE RESULTS</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1" name="Google Shape;1541;p25"/>
            <p:cNvSpPr/>
            <p:nvPr/>
          </p:nvSpPr>
          <p:spPr>
            <a:xfrm>
              <a:off x="8014728" y="4336283"/>
              <a:ext cx="1194655"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5: ROI</a:t>
              </a:r>
              <a:endParaRPr kumimoji="0" sz="135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42" name="Google Shape;1542;p25"/>
            <p:cNvSpPr/>
            <p:nvPr/>
          </p:nvSpPr>
          <p:spPr>
            <a:xfrm>
              <a:off x="3124837" y="3162203"/>
              <a:ext cx="1515940" cy="3692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1: REACTION AND PLANNED ACTION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3" name="Google Shape;1543;p25"/>
            <p:cNvSpPr/>
            <p:nvPr/>
          </p:nvSpPr>
          <p:spPr>
            <a:xfrm>
              <a:off x="4569589" y="3163129"/>
              <a:ext cx="1025761" cy="374413"/>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3:</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APPLICATION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4" name="Google Shape;1544;p25"/>
            <p:cNvSpPr/>
            <p:nvPr/>
          </p:nvSpPr>
          <p:spPr>
            <a:xfrm>
              <a:off x="3126510" y="4702311"/>
              <a:ext cx="1396887"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2: LEARNING</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5" name="Google Shape;1545;p25"/>
            <p:cNvSpPr/>
            <p:nvPr/>
          </p:nvSpPr>
          <p:spPr>
            <a:xfrm>
              <a:off x="4510379" y="4698479"/>
              <a:ext cx="1183544"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4: IMPACT</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6" name="Google Shape;1546;p25"/>
            <p:cNvSpPr/>
            <p:nvPr/>
          </p:nvSpPr>
          <p:spPr>
            <a:xfrm>
              <a:off x="7847978" y="5413044"/>
              <a:ext cx="1638192" cy="235913"/>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INTANGIBLE BENEFITS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47" name="Google Shape;1547;p25"/>
            <p:cNvCxnSpPr/>
            <p:nvPr/>
          </p:nvCxnSpPr>
          <p:spPr>
            <a:xfrm>
              <a:off x="1088882" y="4042435"/>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8" name="Google Shape;1548;p25"/>
            <p:cNvCxnSpPr/>
            <p:nvPr/>
          </p:nvCxnSpPr>
          <p:spPr>
            <a:xfrm>
              <a:off x="8558776" y="3370898"/>
              <a:ext cx="0" cy="27429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9" name="Google Shape;1549;p25"/>
            <p:cNvCxnSpPr/>
            <p:nvPr/>
          </p:nvCxnSpPr>
          <p:spPr>
            <a:xfrm rot="10800000" flipH="1">
              <a:off x="8790762" y="4053050"/>
              <a:ext cx="614135" cy="13104"/>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0" name="Google Shape;1550;p25"/>
            <p:cNvCxnSpPr/>
            <p:nvPr/>
          </p:nvCxnSpPr>
          <p:spPr>
            <a:xfrm rot="10800000">
              <a:off x="9311737" y="4616254"/>
              <a:ext cx="0" cy="53335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1" name="Google Shape;1551;p25"/>
            <p:cNvCxnSpPr/>
            <p:nvPr/>
          </p:nvCxnSpPr>
          <p:spPr>
            <a:xfrm rot="10800000">
              <a:off x="8367216" y="5133813"/>
              <a:ext cx="947080"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2" name="Google Shape;1552;p25"/>
            <p:cNvCxnSpPr/>
            <p:nvPr/>
          </p:nvCxnSpPr>
          <p:spPr>
            <a:xfrm>
              <a:off x="7804300" y="4044380"/>
              <a:ext cx="419673"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3" name="Google Shape;1553;p25"/>
            <p:cNvCxnSpPr/>
            <p:nvPr/>
          </p:nvCxnSpPr>
          <p:spPr>
            <a:xfrm rot="10800000" flipH="1">
              <a:off x="7898457" y="4032250"/>
              <a:ext cx="20256" cy="1052278"/>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4" name="Google Shape;1554;p25"/>
            <p:cNvCxnSpPr/>
            <p:nvPr/>
          </p:nvCxnSpPr>
          <p:spPr>
            <a:xfrm rot="10800000" flipH="1">
              <a:off x="7898457" y="5084528"/>
              <a:ext cx="231358" cy="1283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5" name="Google Shape;1555;p25"/>
            <p:cNvCxnSpPr/>
            <p:nvPr/>
          </p:nvCxnSpPr>
          <p:spPr>
            <a:xfrm>
              <a:off x="4362431" y="4026218"/>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6" name="Google Shape;1556;p25"/>
            <p:cNvCxnSpPr/>
            <p:nvPr/>
          </p:nvCxnSpPr>
          <p:spPr>
            <a:xfrm>
              <a:off x="2256788" y="4042435"/>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7" name="Google Shape;1557;p25"/>
            <p:cNvCxnSpPr/>
            <p:nvPr/>
          </p:nvCxnSpPr>
          <p:spPr>
            <a:xfrm>
              <a:off x="5476690" y="4044367"/>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8" name="Google Shape;1558;p25"/>
            <p:cNvCxnSpPr/>
            <p:nvPr/>
          </p:nvCxnSpPr>
          <p:spPr>
            <a:xfrm>
              <a:off x="6419190" y="4036970"/>
              <a:ext cx="27429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59" name="Google Shape;1559;p25"/>
            <p:cNvSpPr/>
            <p:nvPr/>
          </p:nvSpPr>
          <p:spPr>
            <a:xfrm>
              <a:off x="164317" y="3508047"/>
              <a:ext cx="929454" cy="112119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Start With Why</a:t>
              </a: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Align Programs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With the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Business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0" name="Google Shape;1560;p25"/>
            <p:cNvSpPr/>
            <p:nvPr/>
          </p:nvSpPr>
          <p:spPr>
            <a:xfrm>
              <a:off x="1264936" y="3530525"/>
              <a:ext cx="1056962"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Feasible</a:t>
              </a: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Select the Right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Solution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1" name="Google Shape;1561;p25"/>
            <p:cNvSpPr/>
            <p:nvPr/>
          </p:nvSpPr>
          <p:spPr>
            <a:xfrm>
              <a:off x="3412528" y="3543912"/>
              <a:ext cx="949903" cy="112119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Matter:</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Design for Input,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Reaction, and</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Learning</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2" name="Google Shape;1562;p25"/>
            <p:cNvSpPr/>
            <p:nvPr/>
          </p:nvSpPr>
          <p:spPr>
            <a:xfrm>
              <a:off x="5692624" y="3525017"/>
              <a:ext cx="856791" cy="110836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Make it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 Credible: </a:t>
              </a:r>
              <a:endParaRPr kumimoji="0"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Isolate the</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Effects</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of the</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3" name="Google Shape;1563;p25"/>
            <p:cNvSpPr/>
            <p:nvPr/>
          </p:nvSpPr>
          <p:spPr>
            <a:xfrm>
              <a:off x="6688130" y="3508048"/>
              <a:ext cx="1169573" cy="1144331"/>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Convert Data to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Monetary Value</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4" name="Google Shape;1564;p25"/>
            <p:cNvSpPr/>
            <p:nvPr/>
          </p:nvSpPr>
          <p:spPr>
            <a:xfrm>
              <a:off x="7973600" y="2523853"/>
              <a:ext cx="1278916" cy="932425"/>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Capture Costs of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5" name="Google Shape;1565;p25"/>
            <p:cNvSpPr/>
            <p:nvPr/>
          </p:nvSpPr>
          <p:spPr>
            <a:xfrm>
              <a:off x="7983126" y="3611029"/>
              <a:ext cx="1269392" cy="712441"/>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Calculate ROI</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6" name="Google Shape;1566;p25"/>
            <p:cNvSpPr/>
            <p:nvPr/>
          </p:nvSpPr>
          <p:spPr>
            <a:xfrm>
              <a:off x="7857704" y="4588378"/>
              <a:ext cx="1394814" cy="77532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50"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Identify Intangible Measures</a:t>
              </a:r>
              <a:endParaRPr kumimoji="0" lang="en-US" sz="9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7" name="Google Shape;1567;p25"/>
            <p:cNvSpPr/>
            <p:nvPr/>
          </p:nvSpPr>
          <p:spPr>
            <a:xfrm>
              <a:off x="9349740" y="3432821"/>
              <a:ext cx="1247674" cy="1193757"/>
            </a:xfrm>
            <a:prstGeom prst="ellipse">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8" name="Google Shape;1568;p25"/>
            <p:cNvSpPr/>
            <p:nvPr/>
          </p:nvSpPr>
          <p:spPr>
            <a:xfrm>
              <a:off x="2472770" y="3544016"/>
              <a:ext cx="758418"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Expect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Success</a:t>
              </a: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 Plan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9" name="Google Shape;1569;p25"/>
            <p:cNvSpPr/>
            <p:nvPr/>
          </p:nvSpPr>
          <p:spPr>
            <a:xfrm>
              <a:off x="4552576" y="3544870"/>
              <a:ext cx="949903" cy="1121192"/>
            </a:xfrm>
            <a:prstGeom prst="roundRect">
              <a:avLst>
                <a:gd name="adj" fmla="val 16667"/>
              </a:avLst>
            </a:prstGeom>
            <a:solidFill>
              <a:srgbClr val="820D2D"/>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Stick:</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Design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Application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and Impact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70" name="Google Shape;1570;p25"/>
            <p:cNvCxnSpPr/>
            <p:nvPr/>
          </p:nvCxnSpPr>
          <p:spPr>
            <a:xfrm>
              <a:off x="10597413" y="4044367"/>
              <a:ext cx="17393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71" name="Google Shape;1571;p25"/>
            <p:cNvSpPr/>
            <p:nvPr/>
          </p:nvSpPr>
          <p:spPr>
            <a:xfrm>
              <a:off x="10754753" y="3358177"/>
              <a:ext cx="1284548" cy="1347375"/>
            </a:xfrm>
            <a:prstGeom prst="diamond">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b"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72" name="Google Shape;1572;p25"/>
            <p:cNvSpPr/>
            <p:nvPr/>
          </p:nvSpPr>
          <p:spPr>
            <a:xfrm>
              <a:off x="920297" y="3294273"/>
              <a:ext cx="1515940" cy="23078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0: INPUT</a:t>
              </a:r>
              <a:endParaRPr kumimoji="0" sz="675"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76" name="Google Shape;1576;p25"/>
            <p:cNvSpPr txBox="1"/>
            <p:nvPr/>
          </p:nvSpPr>
          <p:spPr>
            <a:xfrm>
              <a:off x="10743603" y="3516924"/>
              <a:ext cx="1310732" cy="1034081"/>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Optimize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765"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Use Black Box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Thinking to</a:t>
              </a:r>
              <a:r>
                <a:rPr kumimoji="0" lang="en-US" sz="765" b="0" i="0" u="none" strike="noStrike" kern="0" cap="none" spc="0" normalizeH="0" baseline="0" noProof="0">
                  <a:ln>
                    <a:noFill/>
                  </a:ln>
                  <a:solidFill>
                    <a:srgbClr val="FFFFFF"/>
                  </a:solidFill>
                  <a:effectLst/>
                  <a:uLnTx/>
                  <a:uFillTx/>
                  <a:latin typeface="Arial"/>
                  <a:ea typeface="Arial"/>
                  <a:cs typeface="Arial"/>
                  <a:sym typeface="Arial"/>
                </a:rPr>
                <a:t> </a:t>
              </a:r>
              <a:br>
                <a:rPr kumimoji="0" lang="en-US" sz="765" b="0" i="0" u="none" strike="noStrike" kern="0" cap="none" spc="0" normalizeH="0" baseline="0" noProof="0">
                  <a:ln>
                    <a:noFill/>
                  </a:ln>
                  <a:solidFill>
                    <a:srgbClr val="FFFFFF"/>
                  </a:solidFill>
                  <a:effectLst/>
                  <a:uLnTx/>
                  <a:uFillTx/>
                  <a:latin typeface="Arial"/>
                  <a:ea typeface="Arial"/>
                  <a:cs typeface="Arial"/>
                  <a:sym typeface="Arial"/>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Increase </a:t>
              </a:r>
              <a:b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Funding</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577" name="Google Shape;1577;p25"/>
            <p:cNvSpPr txBox="1"/>
            <p:nvPr/>
          </p:nvSpPr>
          <p:spPr>
            <a:xfrm>
              <a:off x="9300340" y="3666407"/>
              <a:ext cx="1353553" cy="738957"/>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Tell the Story:</a:t>
              </a:r>
              <a:endParaRPr kumimoji="0" sz="105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Communicate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Results to Key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Stakeholder</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1" name="Google Shape;1914;p38">
              <a:extLst>
                <a:ext uri="{FF2B5EF4-FFF2-40B4-BE49-F238E27FC236}">
                  <a16:creationId xmlns:a16="http://schemas.microsoft.com/office/drawing/2014/main" id="{EE237759-6466-8E4A-AD95-D5617E2C59E0}"/>
                </a:ext>
              </a:extLst>
            </p:cNvPr>
            <p:cNvSpPr/>
            <p:nvPr/>
          </p:nvSpPr>
          <p:spPr>
            <a:xfrm>
              <a:off x="107313" y="2546839"/>
              <a:ext cx="2893845"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PLAN THE EVALUATION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52" name="Google Shape;1915;p38">
              <a:extLst>
                <a:ext uri="{FF2B5EF4-FFF2-40B4-BE49-F238E27FC236}">
                  <a16:creationId xmlns:a16="http://schemas.microsoft.com/office/drawing/2014/main" id="{A20BA418-A330-5C4D-8E57-A594DC6F5540}"/>
                </a:ext>
              </a:extLst>
            </p:cNvPr>
            <p:cNvSpPr/>
            <p:nvPr/>
          </p:nvSpPr>
          <p:spPr>
            <a:xfrm>
              <a:off x="3001157" y="2525208"/>
              <a:ext cx="265839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COLLECT DATA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sp>
        <p:nvSpPr>
          <p:cNvPr id="3" name="Title 2">
            <a:extLst>
              <a:ext uri="{FF2B5EF4-FFF2-40B4-BE49-F238E27FC236}">
                <a16:creationId xmlns:a16="http://schemas.microsoft.com/office/drawing/2014/main" id="{14189DDA-F640-6B46-B0B1-DAC2A35ED1F7}"/>
              </a:ext>
            </a:extLst>
          </p:cNvPr>
          <p:cNvSpPr>
            <a:spLocks noGrp="1"/>
          </p:cNvSpPr>
          <p:nvPr>
            <p:ph type="title"/>
          </p:nvPr>
        </p:nvSpPr>
        <p:spPr>
          <a:xfrm>
            <a:off x="419100" y="285581"/>
            <a:ext cx="8225365" cy="591632"/>
          </a:xfrm>
        </p:spPr>
        <p:txBody>
          <a:bodyPr/>
          <a:lstStyle/>
          <a:p>
            <a:r>
              <a:rPr lang="en-US" sz="3600" b="1" dirty="0"/>
              <a:t>The ROI Methodology Process Model</a:t>
            </a:r>
          </a:p>
        </p:txBody>
      </p:sp>
      <p:sp>
        <p:nvSpPr>
          <p:cNvPr id="5" name="Slide Number Placeholder 1">
            <a:extLst>
              <a:ext uri="{FF2B5EF4-FFF2-40B4-BE49-F238E27FC236}">
                <a16:creationId xmlns:a16="http://schemas.microsoft.com/office/drawing/2014/main" id="{3C5E3C01-FD65-8AD9-571F-7FB05F9C96FE}"/>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102</a:t>
            </a:fld>
            <a:endParaRPr lang="en-US" sz="105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67156870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4" name="Freeform: Shape 53">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7" cy="51435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pic>
        <p:nvPicPr>
          <p:cNvPr id="6" name="Picture 5" descr="Close-up of documents and charts">
            <a:extLst>
              <a:ext uri="{FF2B5EF4-FFF2-40B4-BE49-F238E27FC236}">
                <a16:creationId xmlns:a16="http://schemas.microsoft.com/office/drawing/2014/main" id="{930E158F-3026-BB44-ABB1-A04EF758DF9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5" y="7"/>
            <a:ext cx="4518101" cy="5143493"/>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p:spPr>
      </p:pic>
      <p:cxnSp>
        <p:nvCxnSpPr>
          <p:cNvPr id="2" name="Straight Connector 1">
            <a:extLst>
              <a:ext uri="{FF2B5EF4-FFF2-40B4-BE49-F238E27FC236}">
                <a16:creationId xmlns:a16="http://schemas.microsoft.com/office/drawing/2014/main" id="{EA38944E-0A48-467B-85DF-E86376F6657F}"/>
              </a:ext>
            </a:extLst>
          </p:cNvPr>
          <p:cNvCxnSpPr/>
          <p:nvPr/>
        </p:nvCxnSpPr>
        <p:spPr>
          <a:xfrm>
            <a:off x="0" y="0"/>
            <a:ext cx="6858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40000" rotWithShape="0">
                    <a:srgbClr val="000000"/>
                  </a:outerShdw>
                </a:effectLst>
              </a14:hiddenEffects>
            </a:ext>
          </a:extLst>
        </p:spPr>
        <p:style>
          <a:lnRef idx="2">
            <a:schemeClr val="accent1"/>
          </a:lnRef>
          <a:fillRef idx="0">
            <a:schemeClr val="accent1"/>
          </a:fillRef>
          <a:effectRef idx="1">
            <a:schemeClr val="accent1"/>
          </a:effectRef>
          <a:fontRef idx="minor">
            <a:schemeClr val="tx1"/>
          </a:fontRef>
        </p:style>
      </p:cxnSp>
      <p:sp>
        <p:nvSpPr>
          <p:cNvPr id="7" name="Title 1">
            <a:extLst>
              <a:ext uri="{FF2B5EF4-FFF2-40B4-BE49-F238E27FC236}">
                <a16:creationId xmlns:a16="http://schemas.microsoft.com/office/drawing/2014/main" id="{C84685B9-3E25-A39A-A834-E12EEA9D7CC7}"/>
              </a:ext>
            </a:extLst>
          </p:cNvPr>
          <p:cNvSpPr txBox="1">
            <a:spLocks/>
          </p:cNvSpPr>
          <p:nvPr/>
        </p:nvSpPr>
        <p:spPr>
          <a:xfrm>
            <a:off x="4693307" y="222465"/>
            <a:ext cx="4346316" cy="1044702"/>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100000"/>
              </a:lnSpc>
            </a:pPr>
            <a:r>
              <a:rPr lang="en-US" sz="2600" dirty="0">
                <a:latin typeface="Roboto" panose="02000000000000000000" pitchFamily="2" charset="0"/>
                <a:ea typeface="Roboto" panose="02000000000000000000" pitchFamily="2" charset="0"/>
                <a:cs typeface="Roboto" panose="02000000000000000000" pitchFamily="2" charset="0"/>
              </a:rPr>
              <a:t>Matching Applications of Data Collection Instruments</a:t>
            </a:r>
          </a:p>
        </p:txBody>
      </p:sp>
      <p:sp>
        <p:nvSpPr>
          <p:cNvPr id="8" name="Text Placeholder 2">
            <a:extLst>
              <a:ext uri="{FF2B5EF4-FFF2-40B4-BE49-F238E27FC236}">
                <a16:creationId xmlns:a16="http://schemas.microsoft.com/office/drawing/2014/main" id="{1A4F2F57-85AF-B4EA-B04E-720DE7D949D8}"/>
              </a:ext>
            </a:extLst>
          </p:cNvPr>
          <p:cNvSpPr txBox="1">
            <a:spLocks/>
          </p:cNvSpPr>
          <p:nvPr/>
        </p:nvSpPr>
        <p:spPr>
          <a:xfrm>
            <a:off x="4737357" y="1267167"/>
            <a:ext cx="4302266" cy="2740671"/>
          </a:xfrm>
          <a:prstGeom prst="rect">
            <a:avLst/>
          </a:prstGeom>
        </p:spPr>
        <p:txBody>
          <a:bodyPr vert="horz" lIns="91440" tIns="45720" rIns="91440" bIns="45720" rtlCol="0" anchor="t">
            <a:noAutofit/>
          </a:bodyPr>
          <a:lstStyle>
            <a:defPPr>
              <a:defRPr lang="en-US"/>
            </a:defPPr>
            <a:lvl1pPr marL="0" algn="l"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20000"/>
              </a:lnSpc>
            </a:pPr>
            <a:r>
              <a:rPr lang="en-US" sz="1600" dirty="0">
                <a:latin typeface="Roboto" panose="02000000000000000000" pitchFamily="2" charset="0"/>
                <a:ea typeface="Roboto" panose="02000000000000000000" pitchFamily="2" charset="0"/>
                <a:cs typeface="Roboto" panose="02000000000000000000" pitchFamily="2" charset="0"/>
              </a:rPr>
              <a:t>Write the instrument’s letter in the box to the right of each item.</a:t>
            </a:r>
          </a:p>
          <a:p>
            <a:pPr marL="457200" indent="-457200">
              <a:lnSpc>
                <a:spcPct val="120000"/>
              </a:lnSpc>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Survey</a:t>
            </a:r>
          </a:p>
          <a:p>
            <a:pPr marL="457200" indent="-457200">
              <a:lnSpc>
                <a:spcPct val="120000"/>
              </a:lnSpc>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Test</a:t>
            </a:r>
          </a:p>
          <a:p>
            <a:pPr marL="457200" indent="-457200">
              <a:lnSpc>
                <a:spcPct val="120000"/>
              </a:lnSpc>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Questionnaire</a:t>
            </a:r>
          </a:p>
          <a:p>
            <a:pPr marL="457200" indent="-457200">
              <a:lnSpc>
                <a:spcPct val="120000"/>
              </a:lnSpc>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Interview</a:t>
            </a:r>
          </a:p>
          <a:p>
            <a:pPr marL="457200" indent="-457200">
              <a:lnSpc>
                <a:spcPct val="120000"/>
              </a:lnSpc>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Focus Groups</a:t>
            </a:r>
          </a:p>
          <a:p>
            <a:pPr marL="457200" indent="-457200">
              <a:lnSpc>
                <a:spcPct val="120000"/>
              </a:lnSpc>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Observation</a:t>
            </a:r>
          </a:p>
          <a:p>
            <a:pPr marL="457200" indent="-457200">
              <a:lnSpc>
                <a:spcPct val="120000"/>
              </a:lnSpc>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Performance Records</a:t>
            </a:r>
          </a:p>
        </p:txBody>
      </p:sp>
      <p:sp>
        <p:nvSpPr>
          <p:cNvPr id="9" name="TextBox 8">
            <a:extLst>
              <a:ext uri="{FF2B5EF4-FFF2-40B4-BE49-F238E27FC236}">
                <a16:creationId xmlns:a16="http://schemas.microsoft.com/office/drawing/2014/main" id="{D3C918EC-56C2-C14F-8502-F363EE5FA000}"/>
              </a:ext>
            </a:extLst>
          </p:cNvPr>
          <p:cNvSpPr txBox="1"/>
          <p:nvPr/>
        </p:nvSpPr>
        <p:spPr>
          <a:xfrm>
            <a:off x="2675466" y="4834970"/>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62</a:t>
            </a:r>
          </a:p>
        </p:txBody>
      </p:sp>
      <p:sp>
        <p:nvSpPr>
          <p:cNvPr id="5" name="TextBox 4">
            <a:extLst>
              <a:ext uri="{FF2B5EF4-FFF2-40B4-BE49-F238E27FC236}">
                <a16:creationId xmlns:a16="http://schemas.microsoft.com/office/drawing/2014/main" id="{7B7901E9-8708-9D15-A426-725858DD951A}"/>
              </a:ext>
            </a:extLst>
          </p:cNvPr>
          <p:cNvSpPr txBox="1"/>
          <p:nvPr/>
        </p:nvSpPr>
        <p:spPr>
          <a:xfrm>
            <a:off x="4693307" y="4091057"/>
            <a:ext cx="4346316" cy="660694"/>
          </a:xfrm>
          <a:prstGeom prst="rect">
            <a:avLst/>
          </a:prstGeom>
          <a:noFill/>
        </p:spPr>
        <p:txBody>
          <a:bodyPr wrap="square">
            <a:spAutoFit/>
          </a:bodyPr>
          <a:lstStyle/>
          <a:p>
            <a:pPr>
              <a:lnSpc>
                <a:spcPct val="120000"/>
              </a:lnSpc>
            </a:pPr>
            <a:r>
              <a:rPr lang="en-US" sz="1600" dirty="0">
                <a:latin typeface="Roboto" panose="02000000000000000000" pitchFamily="2" charset="0"/>
                <a:ea typeface="Roboto" panose="02000000000000000000" pitchFamily="2" charset="0"/>
                <a:cs typeface="Roboto" panose="02000000000000000000" pitchFamily="2" charset="0"/>
              </a:rPr>
              <a:t>Then indicate the level of evaluation pursued (1, 2, 3, or 4).</a:t>
            </a:r>
          </a:p>
        </p:txBody>
      </p:sp>
      <p:sp>
        <p:nvSpPr>
          <p:cNvPr id="10" name="Slide Number Placeholder 1">
            <a:extLst>
              <a:ext uri="{FF2B5EF4-FFF2-40B4-BE49-F238E27FC236}">
                <a16:creationId xmlns:a16="http://schemas.microsoft.com/office/drawing/2014/main" id="{87830A90-4160-8BED-FD89-3A591DEE7EA6}"/>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103</a:t>
            </a:fld>
            <a:endParaRPr lang="en-US" sz="105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609545935"/>
      </p:ext>
    </p:extLst>
  </p:cSld>
  <p:clrMapOvr>
    <a:overrideClrMapping bg1="dk1" tx1="lt1" bg2="dk2" tx2="lt2" accent1="accent1" accent2="accent2" accent3="accent3" accent4="accent4" accent5="accent5" accent6="accent6" hlink="hlink" folHlink="folHlink"/>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628650" y="468576"/>
            <a:ext cx="7886700" cy="670799"/>
          </a:xfrm>
        </p:spPr>
        <p:txBody>
          <a:bodyPr>
            <a:normAutofit/>
          </a:bodyPr>
          <a:lstStyle/>
          <a:p>
            <a:pPr algn="ctr"/>
            <a:r>
              <a:rPr lang="en-US" altLang="en-US" sz="3200" dirty="0">
                <a:latin typeface="Roboto" panose="02000000000000000000" pitchFamily="2" charset="0"/>
                <a:ea typeface="Roboto" panose="02000000000000000000" pitchFamily="2" charset="0"/>
                <a:cs typeface="Roboto" panose="02000000000000000000" pitchFamily="2" charset="0"/>
              </a:rPr>
              <a:t>Methods of Collecting Follow-Up Data</a:t>
            </a:r>
          </a:p>
        </p:txBody>
      </p:sp>
      <p:graphicFrame>
        <p:nvGraphicFramePr>
          <p:cNvPr id="8" name="Content Placeholder 3">
            <a:extLst>
              <a:ext uri="{FF2B5EF4-FFF2-40B4-BE49-F238E27FC236}">
                <a16:creationId xmlns:a16="http://schemas.microsoft.com/office/drawing/2014/main" id="{AB89398F-2A5B-6BA6-2019-790EBDA8893B}"/>
              </a:ext>
            </a:extLst>
          </p:cNvPr>
          <p:cNvGraphicFramePr>
            <a:graphicFrameLocks/>
          </p:cNvGraphicFramePr>
          <p:nvPr>
            <p:extLst>
              <p:ext uri="{D42A27DB-BD31-4B8C-83A1-F6EECF244321}">
                <p14:modId xmlns:p14="http://schemas.microsoft.com/office/powerpoint/2010/main" val="1812069803"/>
              </p:ext>
            </p:extLst>
          </p:nvPr>
        </p:nvGraphicFramePr>
        <p:xfrm>
          <a:off x="419100" y="1133812"/>
          <a:ext cx="8149165" cy="3657600"/>
        </p:xfrm>
        <a:graphic>
          <a:graphicData uri="http://schemas.openxmlformats.org/drawingml/2006/table">
            <a:tbl>
              <a:tblPr firstRow="1" bandRow="1">
                <a:tableStyleId>{2D5ABB26-0587-4C30-8999-92F81FD0307C}</a:tableStyleId>
              </a:tblPr>
              <a:tblGrid>
                <a:gridCol w="5209443">
                  <a:extLst>
                    <a:ext uri="{9D8B030D-6E8A-4147-A177-3AD203B41FA5}">
                      <a16:colId xmlns:a16="http://schemas.microsoft.com/office/drawing/2014/main" val="20000"/>
                    </a:ext>
                  </a:extLst>
                </a:gridCol>
                <a:gridCol w="1484514">
                  <a:extLst>
                    <a:ext uri="{9D8B030D-6E8A-4147-A177-3AD203B41FA5}">
                      <a16:colId xmlns:a16="http://schemas.microsoft.com/office/drawing/2014/main" val="20001"/>
                    </a:ext>
                  </a:extLst>
                </a:gridCol>
                <a:gridCol w="1455208">
                  <a:extLst>
                    <a:ext uri="{9D8B030D-6E8A-4147-A177-3AD203B41FA5}">
                      <a16:colId xmlns:a16="http://schemas.microsoft.com/office/drawing/2014/main" val="20002"/>
                    </a:ext>
                  </a:extLst>
                </a:gridCol>
              </a:tblGrid>
              <a:tr h="3441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0" lang="en-US" sz="1200" b="1" i="0" kern="1200" dirty="0">
                        <a:solidFill>
                          <a:schemeClr val="bg1"/>
                        </a:solidFill>
                        <a:latin typeface="Roboto" panose="02000000000000000000" pitchFamily="2" charset="0"/>
                        <a:ea typeface="Roboto" panose="02000000000000000000" pitchFamily="2" charset="0"/>
                        <a:cs typeface="Roboto Light"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algn="ctr"/>
                      <a:r>
                        <a:rPr lang="en-US" sz="1200" b="1" i="0" dirty="0">
                          <a:solidFill>
                            <a:schemeClr val="bg1"/>
                          </a:solidFill>
                          <a:latin typeface="Roboto" panose="02000000000000000000" pitchFamily="2" charset="0"/>
                          <a:ea typeface="Roboto" panose="02000000000000000000" pitchFamily="2" charset="0"/>
                          <a:cs typeface="Roboto Light" panose="02000000000000000000" pitchFamily="2" charset="0"/>
                        </a:rPr>
                        <a:t>Level 3</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algn="ctr"/>
                      <a:r>
                        <a:rPr lang="en-US" sz="1200" b="1" i="0" dirty="0">
                          <a:solidFill>
                            <a:schemeClr val="bg1"/>
                          </a:solidFill>
                          <a:latin typeface="Roboto" panose="02000000000000000000" pitchFamily="2" charset="0"/>
                          <a:ea typeface="Roboto" panose="02000000000000000000" pitchFamily="2" charset="0"/>
                          <a:cs typeface="Roboto Light" panose="02000000000000000000" pitchFamily="2" charset="0"/>
                        </a:rPr>
                        <a:t>Level 4</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extLst>
                  <a:ext uri="{0D108BD9-81ED-4DB2-BD59-A6C34878D82A}">
                    <a16:rowId xmlns:a16="http://schemas.microsoft.com/office/drawing/2014/main" val="10000"/>
                  </a:ext>
                </a:extLst>
              </a:tr>
              <a:tr h="3441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kern="1200" dirty="0">
                          <a:solidFill>
                            <a:srgbClr val="000000"/>
                          </a:solidFill>
                          <a:latin typeface="Roboto" panose="02000000000000000000" pitchFamily="2" charset="0"/>
                          <a:ea typeface="Roboto" panose="02000000000000000000" pitchFamily="2" charset="0"/>
                          <a:cs typeface="Roboto Light" panose="02000000000000000000" pitchFamily="2" charset="0"/>
                        </a:rPr>
                        <a:t>Follow-up surveys</a:t>
                      </a:r>
                      <a:endParaRPr kumimoji="0" lang="en-US" sz="1200" b="0" kern="1200" dirty="0">
                        <a:solidFill>
                          <a:srgbClr val="000000"/>
                        </a:solidFill>
                        <a:latin typeface="Roboto" panose="02000000000000000000" pitchFamily="2" charset="0"/>
                        <a:ea typeface="Roboto" panose="02000000000000000000" pitchFamily="2" charset="0"/>
                        <a:cs typeface="Roboto Light"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rPr>
                        <a:t>X</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1"/>
                  </a:ext>
                </a:extLst>
              </a:tr>
              <a:tr h="3441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kern="1200" dirty="0">
                          <a:solidFill>
                            <a:srgbClr val="000000"/>
                          </a:solidFill>
                          <a:latin typeface="Roboto" panose="02000000000000000000" pitchFamily="2" charset="0"/>
                          <a:ea typeface="Roboto" panose="02000000000000000000" pitchFamily="2" charset="0"/>
                          <a:cs typeface="Roboto Light" panose="02000000000000000000" pitchFamily="2" charset="0"/>
                        </a:rPr>
                        <a:t>Follow-up questionnaires</a:t>
                      </a:r>
                      <a:endPar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rPr>
                        <a:t>X</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rPr>
                        <a:t>X</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2"/>
                  </a:ext>
                </a:extLst>
              </a:tr>
              <a:tr h="3441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kern="1200" dirty="0">
                          <a:solidFill>
                            <a:srgbClr val="000000"/>
                          </a:solidFill>
                          <a:latin typeface="Roboto" panose="02000000000000000000" pitchFamily="2" charset="0"/>
                          <a:ea typeface="Roboto" panose="02000000000000000000" pitchFamily="2" charset="0"/>
                          <a:cs typeface="Roboto Light" panose="02000000000000000000" pitchFamily="2" charset="0"/>
                        </a:rPr>
                        <a:t>Observation on the job</a:t>
                      </a:r>
                      <a:endPar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rPr>
                        <a:t>X</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3"/>
                  </a:ext>
                </a:extLst>
              </a:tr>
              <a:tr h="3441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kern="1200" dirty="0">
                          <a:solidFill>
                            <a:srgbClr val="000000"/>
                          </a:solidFill>
                          <a:latin typeface="Roboto" panose="02000000000000000000" pitchFamily="2" charset="0"/>
                          <a:ea typeface="Roboto" panose="02000000000000000000" pitchFamily="2" charset="0"/>
                          <a:cs typeface="Roboto Light" panose="02000000000000000000" pitchFamily="2" charset="0"/>
                        </a:rPr>
                        <a:t>Follow-up interviews</a:t>
                      </a:r>
                      <a:endPar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rPr>
                        <a:t>X</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4"/>
                  </a:ext>
                </a:extLst>
              </a:tr>
              <a:tr h="3441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kern="1200" dirty="0">
                          <a:solidFill>
                            <a:srgbClr val="000000"/>
                          </a:solidFill>
                          <a:latin typeface="Roboto" panose="02000000000000000000" pitchFamily="2" charset="0"/>
                          <a:ea typeface="Roboto" panose="02000000000000000000" pitchFamily="2" charset="0"/>
                          <a:cs typeface="Roboto Light" panose="02000000000000000000" pitchFamily="2" charset="0"/>
                        </a:rPr>
                        <a:t>Follow-up focus groups</a:t>
                      </a:r>
                      <a:endPar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rPr>
                        <a:t>X</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5"/>
                  </a:ext>
                </a:extLst>
              </a:tr>
              <a:tr h="3441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kern="1200" dirty="0">
                          <a:solidFill>
                            <a:srgbClr val="000000"/>
                          </a:solidFill>
                          <a:latin typeface="Roboto" panose="02000000000000000000" pitchFamily="2" charset="0"/>
                          <a:ea typeface="Roboto" panose="02000000000000000000" pitchFamily="2" charset="0"/>
                          <a:cs typeface="Roboto Light" panose="02000000000000000000" pitchFamily="2" charset="0"/>
                        </a:rPr>
                        <a:t>Action planning</a:t>
                      </a:r>
                      <a:endPar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rPr>
                        <a:t>X</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rPr>
                        <a:t>X</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6"/>
                  </a:ext>
                </a:extLst>
              </a:tr>
              <a:tr h="3441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kern="1200" dirty="0">
                          <a:solidFill>
                            <a:srgbClr val="000000"/>
                          </a:solidFill>
                          <a:latin typeface="Roboto" panose="02000000000000000000" pitchFamily="2" charset="0"/>
                          <a:ea typeface="Roboto" panose="02000000000000000000" pitchFamily="2" charset="0"/>
                          <a:cs typeface="Roboto Light" panose="02000000000000000000" pitchFamily="2" charset="0"/>
                        </a:rPr>
                        <a:t>Performance contracting</a:t>
                      </a:r>
                      <a:endPar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rPr>
                        <a:t>X</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rPr>
                        <a:t>X</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7"/>
                  </a:ext>
                </a:extLst>
              </a:tr>
              <a:tr h="3441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kern="1200" dirty="0">
                          <a:solidFill>
                            <a:srgbClr val="000000"/>
                          </a:solidFill>
                          <a:latin typeface="Roboto" panose="02000000000000000000" pitchFamily="2" charset="0"/>
                          <a:ea typeface="Roboto" panose="02000000000000000000" pitchFamily="2" charset="0"/>
                          <a:cs typeface="Roboto Light" panose="02000000000000000000" pitchFamily="2" charset="0"/>
                        </a:rPr>
                        <a:t>Program follow-up session</a:t>
                      </a:r>
                      <a:endPar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rPr>
                        <a:t>X</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rPr>
                        <a:t>X</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8"/>
                  </a:ext>
                </a:extLst>
              </a:tr>
              <a:tr h="3441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kern="1200" dirty="0">
                          <a:solidFill>
                            <a:srgbClr val="000000"/>
                          </a:solidFill>
                          <a:latin typeface="Roboto" panose="02000000000000000000" pitchFamily="2" charset="0"/>
                          <a:ea typeface="Roboto" panose="02000000000000000000" pitchFamily="2" charset="0"/>
                          <a:cs typeface="Roboto Light" panose="02000000000000000000" pitchFamily="2" charset="0"/>
                        </a:rPr>
                        <a:t>Performance records</a:t>
                      </a:r>
                      <a:endPar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200" dirty="0">
                          <a:solidFill>
                            <a:srgbClr val="000000"/>
                          </a:solidFill>
                          <a:latin typeface="Roboto" panose="02000000000000000000" pitchFamily="2" charset="0"/>
                          <a:ea typeface="Roboto" panose="02000000000000000000" pitchFamily="2" charset="0"/>
                          <a:cs typeface="Roboto Light" panose="02000000000000000000" pitchFamily="2" charset="0"/>
                        </a:rPr>
                        <a:t>X</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9"/>
                  </a:ext>
                </a:extLst>
              </a:tr>
            </a:tbl>
          </a:graphicData>
        </a:graphic>
      </p:graphicFrame>
      <p:sp>
        <p:nvSpPr>
          <p:cNvPr id="3" name="TextBox 2">
            <a:extLst>
              <a:ext uri="{FF2B5EF4-FFF2-40B4-BE49-F238E27FC236}">
                <a16:creationId xmlns:a16="http://schemas.microsoft.com/office/drawing/2014/main" id="{9904C209-24A7-4350-C2E5-5D5443E93039}"/>
              </a:ext>
            </a:extLst>
          </p:cNvPr>
          <p:cNvSpPr txBox="1"/>
          <p:nvPr/>
        </p:nvSpPr>
        <p:spPr>
          <a:xfrm>
            <a:off x="0" y="4826968"/>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64</a:t>
            </a:r>
          </a:p>
        </p:txBody>
      </p:sp>
      <p:sp>
        <p:nvSpPr>
          <p:cNvPr id="5" name="Slide Number Placeholder 1">
            <a:extLst>
              <a:ext uri="{FF2B5EF4-FFF2-40B4-BE49-F238E27FC236}">
                <a16:creationId xmlns:a16="http://schemas.microsoft.com/office/drawing/2014/main" id="{26A630EB-CC9D-3A46-BE2A-2DDE42472A19}"/>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bg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104</a:t>
            </a:fld>
            <a:endParaRPr lang="en-US" sz="105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97698-FF80-3EB5-F25A-6C4C40192690}"/>
              </a:ext>
            </a:extLst>
          </p:cNvPr>
          <p:cNvSpPr>
            <a:spLocks noGrp="1"/>
          </p:cNvSpPr>
          <p:nvPr>
            <p:ph type="title"/>
          </p:nvPr>
        </p:nvSpPr>
        <p:spPr>
          <a:xfrm>
            <a:off x="628650" y="590550"/>
            <a:ext cx="7886700" cy="609600"/>
          </a:xfrm>
        </p:spPr>
        <p:txBody>
          <a:bodyPr>
            <a:normAutofit/>
          </a:bodyPr>
          <a:lstStyle/>
          <a:p>
            <a:pPr algn="ctr"/>
            <a:r>
              <a:rPr lang="en-US" sz="3600" dirty="0">
                <a:latin typeface="Roboto" panose="02000000000000000000" pitchFamily="2" charset="0"/>
                <a:ea typeface="Roboto" panose="02000000000000000000" pitchFamily="2" charset="0"/>
                <a:cs typeface="Roboto" panose="02000000000000000000" pitchFamily="2" charset="0"/>
              </a:rPr>
              <a:t>Data Collection Methods</a:t>
            </a:r>
          </a:p>
        </p:txBody>
      </p:sp>
      <p:graphicFrame>
        <p:nvGraphicFramePr>
          <p:cNvPr id="3" name="Content Placeholder 3">
            <a:extLst>
              <a:ext uri="{FF2B5EF4-FFF2-40B4-BE49-F238E27FC236}">
                <a16:creationId xmlns:a16="http://schemas.microsoft.com/office/drawing/2014/main" id="{5E7456E2-1538-A103-FC9C-0C05728DD5C6}"/>
              </a:ext>
            </a:extLst>
          </p:cNvPr>
          <p:cNvGraphicFramePr>
            <a:graphicFrameLocks/>
          </p:cNvGraphicFramePr>
          <p:nvPr>
            <p:extLst>
              <p:ext uri="{D42A27DB-BD31-4B8C-83A1-F6EECF244321}">
                <p14:modId xmlns:p14="http://schemas.microsoft.com/office/powerpoint/2010/main" val="616702689"/>
              </p:ext>
            </p:extLst>
          </p:nvPr>
        </p:nvGraphicFramePr>
        <p:xfrm>
          <a:off x="419100" y="1189023"/>
          <a:ext cx="8507444" cy="3263504"/>
        </p:xfrm>
        <a:graphic>
          <a:graphicData uri="http://schemas.openxmlformats.org/drawingml/2006/chart">
            <c:chart xmlns:c="http://schemas.openxmlformats.org/drawingml/2006/chart" xmlns:r="http://schemas.openxmlformats.org/officeDocument/2006/relationships" r:id="rId3"/>
          </a:graphicData>
        </a:graphic>
      </p:graphicFrame>
      <p:sp>
        <p:nvSpPr>
          <p:cNvPr id="5" name="Google Shape;1574;p25">
            <a:extLst>
              <a:ext uri="{FF2B5EF4-FFF2-40B4-BE49-F238E27FC236}">
                <a16:creationId xmlns:a16="http://schemas.microsoft.com/office/drawing/2014/main" id="{746F5ABE-1FA9-F8FD-83B7-D8F8E67A48C7}"/>
              </a:ext>
            </a:extLst>
          </p:cNvPr>
          <p:cNvSpPr txBox="1"/>
          <p:nvPr/>
        </p:nvSpPr>
        <p:spPr>
          <a:xfrm>
            <a:off x="563728" y="4441399"/>
            <a:ext cx="7065442" cy="223102"/>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000"/>
              <a:buFontTx/>
              <a:buNone/>
              <a:tabLst/>
              <a:defRPr/>
            </a:pPr>
            <a:r>
              <a:rPr kumimoji="0" lang="en-US" sz="100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Calibri"/>
                <a:sym typeface="Calibri"/>
              </a:rPr>
              <a:t>*2020 ROI Institute Benchmarking Study (n=246)</a:t>
            </a:r>
          </a:p>
        </p:txBody>
      </p:sp>
      <p:sp>
        <p:nvSpPr>
          <p:cNvPr id="9" name="Slide Number Placeholder 1">
            <a:extLst>
              <a:ext uri="{FF2B5EF4-FFF2-40B4-BE49-F238E27FC236}">
                <a16:creationId xmlns:a16="http://schemas.microsoft.com/office/drawing/2014/main" id="{0266C744-8888-F89B-6B81-002BE9CFD685}"/>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bg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105</a:t>
            </a:fld>
            <a:endParaRPr lang="en-US" sz="105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07267006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578AC-6983-B4C9-F161-D491649E9F7D}"/>
              </a:ext>
            </a:extLst>
          </p:cNvPr>
          <p:cNvSpPr>
            <a:spLocks noGrp="1"/>
          </p:cNvSpPr>
          <p:nvPr>
            <p:ph type="title"/>
          </p:nvPr>
        </p:nvSpPr>
        <p:spPr/>
        <p:txBody>
          <a:bodyPr/>
          <a:lstStyle/>
          <a:p>
            <a:r>
              <a:rPr lang="en-US" sz="2800" dirty="0"/>
              <a:t>Follow-Up Questionnaire Content Checklist</a:t>
            </a:r>
          </a:p>
        </p:txBody>
      </p:sp>
      <p:sp>
        <p:nvSpPr>
          <p:cNvPr id="3" name="Text Placeholder 2">
            <a:extLst>
              <a:ext uri="{FF2B5EF4-FFF2-40B4-BE49-F238E27FC236}">
                <a16:creationId xmlns:a16="http://schemas.microsoft.com/office/drawing/2014/main" id="{E5562D77-C329-A6D9-9D8A-27703E28874D}"/>
              </a:ext>
            </a:extLst>
          </p:cNvPr>
          <p:cNvSpPr>
            <a:spLocks noGrp="1"/>
          </p:cNvSpPr>
          <p:nvPr>
            <p:ph type="body" idx="1"/>
          </p:nvPr>
        </p:nvSpPr>
        <p:spPr>
          <a:xfrm>
            <a:off x="419100" y="1200150"/>
            <a:ext cx="4364175" cy="3649300"/>
          </a:xfrm>
        </p:spPr>
        <p:txBody>
          <a:bodyPr>
            <a:normAutofit fontScale="92500" lnSpcReduction="20000"/>
          </a:bodyPr>
          <a:lstStyle/>
          <a:p>
            <a:pPr>
              <a:lnSpc>
                <a:spcPct val="120000"/>
              </a:lnSpc>
              <a:spcBef>
                <a:spcPts val="200"/>
              </a:spcBef>
              <a:spcAft>
                <a:spcPts val="200"/>
              </a:spcAft>
              <a:buSzPct val="100000"/>
            </a:pPr>
            <a:r>
              <a:rPr lang="en-US" sz="1600" dirty="0"/>
              <a:t>Progress With Objectives</a:t>
            </a:r>
          </a:p>
          <a:p>
            <a:pPr>
              <a:lnSpc>
                <a:spcPct val="120000"/>
              </a:lnSpc>
              <a:spcBef>
                <a:spcPts val="200"/>
              </a:spcBef>
              <a:spcAft>
                <a:spcPts val="200"/>
              </a:spcAft>
              <a:buSzPct val="100000"/>
            </a:pPr>
            <a:r>
              <a:rPr lang="en-US" sz="1600" dirty="0"/>
              <a:t>Action Plan Implementation</a:t>
            </a:r>
          </a:p>
          <a:p>
            <a:pPr>
              <a:lnSpc>
                <a:spcPct val="120000"/>
              </a:lnSpc>
              <a:spcBef>
                <a:spcPts val="200"/>
              </a:spcBef>
              <a:spcAft>
                <a:spcPts val="200"/>
              </a:spcAft>
              <a:buSzPct val="100000"/>
            </a:pPr>
            <a:r>
              <a:rPr lang="en-US" sz="1600" dirty="0"/>
              <a:t>Relevance of Program</a:t>
            </a:r>
          </a:p>
          <a:p>
            <a:pPr>
              <a:lnSpc>
                <a:spcPct val="120000"/>
              </a:lnSpc>
              <a:spcBef>
                <a:spcPts val="200"/>
              </a:spcBef>
              <a:spcAft>
                <a:spcPts val="200"/>
              </a:spcAft>
              <a:buSzPct val="100000"/>
            </a:pPr>
            <a:r>
              <a:rPr lang="en-US" sz="1600" dirty="0"/>
              <a:t>Perceived Value</a:t>
            </a:r>
          </a:p>
          <a:p>
            <a:pPr>
              <a:lnSpc>
                <a:spcPct val="120000"/>
              </a:lnSpc>
              <a:spcBef>
                <a:spcPts val="200"/>
              </a:spcBef>
              <a:spcAft>
                <a:spcPts val="200"/>
              </a:spcAft>
              <a:buSzPct val="100000"/>
            </a:pPr>
            <a:r>
              <a:rPr lang="en-US" sz="1600" dirty="0"/>
              <a:t>Use of Materials, Guides, and Technology</a:t>
            </a:r>
          </a:p>
          <a:p>
            <a:pPr>
              <a:lnSpc>
                <a:spcPct val="120000"/>
              </a:lnSpc>
              <a:spcBef>
                <a:spcPts val="200"/>
              </a:spcBef>
              <a:spcAft>
                <a:spcPts val="200"/>
              </a:spcAft>
              <a:buSzPct val="100000"/>
            </a:pPr>
            <a:r>
              <a:rPr lang="en-US" sz="1600" dirty="0"/>
              <a:t>Knowledge/Skill Enhancement</a:t>
            </a:r>
          </a:p>
          <a:p>
            <a:pPr>
              <a:lnSpc>
                <a:spcPct val="120000"/>
              </a:lnSpc>
              <a:spcBef>
                <a:spcPts val="200"/>
              </a:spcBef>
              <a:spcAft>
                <a:spcPts val="200"/>
              </a:spcAft>
              <a:buSzPct val="100000"/>
            </a:pPr>
            <a:r>
              <a:rPr lang="en-US" sz="1600" dirty="0"/>
              <a:t>Skills Used, Tasks Followed</a:t>
            </a:r>
          </a:p>
          <a:p>
            <a:pPr>
              <a:lnSpc>
                <a:spcPct val="120000"/>
              </a:lnSpc>
              <a:spcBef>
                <a:spcPts val="200"/>
              </a:spcBef>
              <a:spcAft>
                <a:spcPts val="200"/>
              </a:spcAft>
              <a:buSzPct val="100000"/>
            </a:pPr>
            <a:r>
              <a:rPr lang="en-US" sz="1600" dirty="0"/>
              <a:t>Changes With Work</a:t>
            </a:r>
          </a:p>
          <a:p>
            <a:pPr>
              <a:lnSpc>
                <a:spcPct val="120000"/>
              </a:lnSpc>
              <a:spcBef>
                <a:spcPts val="200"/>
              </a:spcBef>
              <a:spcAft>
                <a:spcPts val="200"/>
              </a:spcAft>
              <a:buSzPct val="100000"/>
            </a:pPr>
            <a:r>
              <a:rPr lang="en-US" sz="1600" dirty="0"/>
              <a:t>Linkage with Output Measures</a:t>
            </a:r>
          </a:p>
          <a:p>
            <a:pPr>
              <a:lnSpc>
                <a:spcPct val="120000"/>
              </a:lnSpc>
              <a:spcBef>
                <a:spcPts val="200"/>
              </a:spcBef>
              <a:spcAft>
                <a:spcPts val="200"/>
              </a:spcAft>
              <a:buSzPct val="100000"/>
            </a:pPr>
            <a:r>
              <a:rPr lang="en-US" sz="1600" dirty="0"/>
              <a:t>Other Benefits</a:t>
            </a:r>
          </a:p>
          <a:p>
            <a:pPr>
              <a:lnSpc>
                <a:spcPct val="120000"/>
              </a:lnSpc>
              <a:spcBef>
                <a:spcPts val="200"/>
              </a:spcBef>
              <a:spcAft>
                <a:spcPts val="200"/>
              </a:spcAft>
              <a:buSzPct val="100000"/>
            </a:pPr>
            <a:r>
              <a:rPr lang="en-US" sz="1600" dirty="0"/>
              <a:t>Barriers</a:t>
            </a:r>
          </a:p>
          <a:p>
            <a:pPr marL="0" indent="0">
              <a:lnSpc>
                <a:spcPct val="120000"/>
              </a:lnSpc>
              <a:spcBef>
                <a:spcPts val="200"/>
              </a:spcBef>
              <a:spcAft>
                <a:spcPts val="200"/>
              </a:spcAft>
              <a:buNone/>
            </a:pPr>
            <a:r>
              <a:rPr lang="en-US" sz="1600" dirty="0"/>
              <a:t>*optional</a:t>
            </a:r>
          </a:p>
        </p:txBody>
      </p:sp>
      <p:sp>
        <p:nvSpPr>
          <p:cNvPr id="4" name="Text Placeholder 3">
            <a:extLst>
              <a:ext uri="{FF2B5EF4-FFF2-40B4-BE49-F238E27FC236}">
                <a16:creationId xmlns:a16="http://schemas.microsoft.com/office/drawing/2014/main" id="{D73728CA-3634-B452-B2EF-66A15A999DD4}"/>
              </a:ext>
            </a:extLst>
          </p:cNvPr>
          <p:cNvSpPr>
            <a:spLocks noGrp="1"/>
          </p:cNvSpPr>
          <p:nvPr>
            <p:ph type="body" idx="2"/>
          </p:nvPr>
        </p:nvSpPr>
        <p:spPr>
          <a:xfrm>
            <a:off x="4571999" y="1200150"/>
            <a:ext cx="4475748" cy="3649300"/>
          </a:xfrm>
        </p:spPr>
        <p:txBody>
          <a:bodyPr>
            <a:normAutofit/>
          </a:bodyPr>
          <a:lstStyle/>
          <a:p>
            <a:pPr>
              <a:spcBef>
                <a:spcPts val="200"/>
              </a:spcBef>
              <a:spcAft>
                <a:spcPts val="200"/>
              </a:spcAft>
              <a:buSzPct val="100000"/>
            </a:pPr>
            <a:r>
              <a:rPr lang="en-US" sz="1600" dirty="0"/>
              <a:t>Enablers</a:t>
            </a:r>
          </a:p>
          <a:p>
            <a:pPr>
              <a:spcBef>
                <a:spcPts val="200"/>
              </a:spcBef>
              <a:spcAft>
                <a:spcPts val="200"/>
              </a:spcAft>
              <a:buSzPct val="100000"/>
            </a:pPr>
            <a:r>
              <a:rPr lang="en-US" sz="1600" dirty="0"/>
              <a:t>Management Support</a:t>
            </a:r>
          </a:p>
          <a:p>
            <a:pPr>
              <a:spcBef>
                <a:spcPts val="200"/>
              </a:spcBef>
              <a:spcAft>
                <a:spcPts val="200"/>
              </a:spcAft>
              <a:buSzPct val="100000"/>
            </a:pPr>
            <a:r>
              <a:rPr lang="en-US" sz="1600" dirty="0"/>
              <a:t>Other Solutions</a:t>
            </a:r>
          </a:p>
          <a:p>
            <a:pPr>
              <a:spcBef>
                <a:spcPts val="200"/>
              </a:spcBef>
              <a:spcAft>
                <a:spcPts val="200"/>
              </a:spcAft>
              <a:buSzPct val="100000"/>
            </a:pPr>
            <a:r>
              <a:rPr lang="en-US" sz="1600" dirty="0"/>
              <a:t>Recommendations for Target Audience</a:t>
            </a:r>
          </a:p>
          <a:p>
            <a:pPr>
              <a:spcBef>
                <a:spcPts val="200"/>
              </a:spcBef>
              <a:spcAft>
                <a:spcPts val="200"/>
              </a:spcAft>
              <a:buSzPct val="100000"/>
            </a:pPr>
            <a:r>
              <a:rPr lang="en-US" sz="1600" dirty="0"/>
              <a:t>Suggestions for Improvement</a:t>
            </a:r>
          </a:p>
          <a:p>
            <a:pPr>
              <a:spcBef>
                <a:spcPts val="200"/>
              </a:spcBef>
              <a:spcAft>
                <a:spcPts val="200"/>
              </a:spcAft>
              <a:buSzPct val="100000"/>
            </a:pPr>
            <a:r>
              <a:rPr lang="en-US" sz="1600" dirty="0"/>
              <a:t>Other Comments</a:t>
            </a:r>
          </a:p>
          <a:p>
            <a:pPr>
              <a:spcBef>
                <a:spcPts val="200"/>
              </a:spcBef>
              <a:spcAft>
                <a:spcPts val="200"/>
              </a:spcAft>
              <a:buSzPct val="100000"/>
            </a:pPr>
            <a:r>
              <a:rPr lang="en-US" sz="1600" dirty="0"/>
              <a:t>Improvements/Accomplishments*</a:t>
            </a:r>
          </a:p>
          <a:p>
            <a:pPr>
              <a:spcBef>
                <a:spcPts val="200"/>
              </a:spcBef>
              <a:spcAft>
                <a:spcPts val="200"/>
              </a:spcAft>
              <a:buSzPct val="100000"/>
            </a:pPr>
            <a:r>
              <a:rPr lang="en-US" sz="1600" dirty="0"/>
              <a:t>Improvement Linked With Program*</a:t>
            </a:r>
          </a:p>
          <a:p>
            <a:pPr>
              <a:spcBef>
                <a:spcPts val="200"/>
              </a:spcBef>
              <a:spcAft>
                <a:spcPts val="200"/>
              </a:spcAft>
              <a:buSzPct val="100000"/>
            </a:pPr>
            <a:r>
              <a:rPr lang="en-US" sz="1600" dirty="0"/>
              <a:t>Monetary Impact*</a:t>
            </a:r>
          </a:p>
          <a:p>
            <a:pPr>
              <a:spcBef>
                <a:spcPts val="200"/>
              </a:spcBef>
              <a:spcAft>
                <a:spcPts val="200"/>
              </a:spcAft>
              <a:buSzPct val="100000"/>
            </a:pPr>
            <a:r>
              <a:rPr lang="en-US" sz="1600" dirty="0"/>
              <a:t>Confidence Level*</a:t>
            </a:r>
          </a:p>
        </p:txBody>
      </p:sp>
      <p:sp>
        <p:nvSpPr>
          <p:cNvPr id="6" name="TextBox 5">
            <a:extLst>
              <a:ext uri="{FF2B5EF4-FFF2-40B4-BE49-F238E27FC236}">
                <a16:creationId xmlns:a16="http://schemas.microsoft.com/office/drawing/2014/main" id="{A25FA0F7-E0B4-937C-F1CD-DBBEBA0EF1FD}"/>
              </a:ext>
            </a:extLst>
          </p:cNvPr>
          <p:cNvSpPr txBox="1"/>
          <p:nvPr/>
        </p:nvSpPr>
        <p:spPr>
          <a:xfrm>
            <a:off x="0" y="4826968"/>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65</a:t>
            </a:r>
          </a:p>
        </p:txBody>
      </p:sp>
      <p:sp>
        <p:nvSpPr>
          <p:cNvPr id="7" name="Slide Number Placeholder 1">
            <a:extLst>
              <a:ext uri="{FF2B5EF4-FFF2-40B4-BE49-F238E27FC236}">
                <a16:creationId xmlns:a16="http://schemas.microsoft.com/office/drawing/2014/main" id="{5B665666-75C0-2A76-9922-82C6062A88DB}"/>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bg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106</a:t>
            </a:fld>
            <a:endParaRPr lang="en-US" sz="105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40185293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BDB32-601B-28C2-0FF9-D02075C5DCCF}"/>
              </a:ext>
            </a:extLst>
          </p:cNvPr>
          <p:cNvSpPr>
            <a:spLocks noGrp="1"/>
          </p:cNvSpPr>
          <p:nvPr>
            <p:ph type="title"/>
          </p:nvPr>
        </p:nvSpPr>
        <p:spPr>
          <a:xfrm>
            <a:off x="440266" y="2108124"/>
            <a:ext cx="8229600" cy="857250"/>
          </a:xfrm>
        </p:spPr>
        <p:txBody>
          <a:bodyPr/>
          <a:lstStyle/>
          <a:p>
            <a:r>
              <a:rPr lang="en-US" b="1" dirty="0"/>
              <a:t>Questionnaire Item Example:</a:t>
            </a:r>
            <a:br>
              <a:rPr lang="en-US" b="1" dirty="0"/>
            </a:br>
            <a:r>
              <a:rPr lang="en-US" b="1" dirty="0"/>
              <a:t>Cyber International</a:t>
            </a:r>
          </a:p>
        </p:txBody>
      </p:sp>
      <p:sp>
        <p:nvSpPr>
          <p:cNvPr id="3" name="TextBox 2">
            <a:extLst>
              <a:ext uri="{FF2B5EF4-FFF2-40B4-BE49-F238E27FC236}">
                <a16:creationId xmlns:a16="http://schemas.microsoft.com/office/drawing/2014/main" id="{7E438363-4E30-1AB3-E5F1-FF6B104DEF51}"/>
              </a:ext>
            </a:extLst>
          </p:cNvPr>
          <p:cNvSpPr txBox="1"/>
          <p:nvPr/>
        </p:nvSpPr>
        <p:spPr>
          <a:xfrm>
            <a:off x="0" y="4826968"/>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66</a:t>
            </a:r>
          </a:p>
        </p:txBody>
      </p:sp>
      <p:sp>
        <p:nvSpPr>
          <p:cNvPr id="4" name="Slide Number Placeholder 1">
            <a:extLst>
              <a:ext uri="{FF2B5EF4-FFF2-40B4-BE49-F238E27FC236}">
                <a16:creationId xmlns:a16="http://schemas.microsoft.com/office/drawing/2014/main" id="{DF4ECC5A-33BC-492B-7F0D-71D3CF175A75}"/>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prstClr val="white"/>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107</a:t>
            </a:fld>
            <a:endParaRPr lang="en-US" sz="900" dirty="0">
              <a:solidFill>
                <a:prstClr val="white"/>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8985332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51121-D846-22E1-6052-6085952C5321}"/>
              </a:ext>
            </a:extLst>
          </p:cNvPr>
          <p:cNvSpPr>
            <a:spLocks noGrp="1"/>
          </p:cNvSpPr>
          <p:nvPr>
            <p:ph type="title"/>
          </p:nvPr>
        </p:nvSpPr>
        <p:spPr>
          <a:xfrm>
            <a:off x="1104900" y="276075"/>
            <a:ext cx="6778191" cy="749100"/>
          </a:xfrm>
        </p:spPr>
        <p:txBody>
          <a:bodyPr/>
          <a:lstStyle/>
          <a:p>
            <a:r>
              <a:rPr lang="en-US" b="1" dirty="0">
                <a:latin typeface="Roboto" panose="02000000000000000000" pitchFamily="2" charset="0"/>
                <a:ea typeface="Roboto" panose="02000000000000000000" pitchFamily="2" charset="0"/>
                <a:cs typeface="Roboto" panose="02000000000000000000" pitchFamily="2" charset="0"/>
              </a:rPr>
              <a:t>What would you do to ensure high response on the questionnaire?</a:t>
            </a:r>
          </a:p>
        </p:txBody>
      </p:sp>
      <p:graphicFrame>
        <p:nvGraphicFramePr>
          <p:cNvPr id="5" name="Table 3">
            <a:extLst>
              <a:ext uri="{FF2B5EF4-FFF2-40B4-BE49-F238E27FC236}">
                <a16:creationId xmlns:a16="http://schemas.microsoft.com/office/drawing/2014/main" id="{9C6FF8FB-296D-9A87-EE1B-24BD5C2BD535}"/>
              </a:ext>
            </a:extLst>
          </p:cNvPr>
          <p:cNvGraphicFramePr>
            <a:graphicFrameLocks/>
          </p:cNvGraphicFramePr>
          <p:nvPr>
            <p:extLst>
              <p:ext uri="{D42A27DB-BD31-4B8C-83A1-F6EECF244321}">
                <p14:modId xmlns:p14="http://schemas.microsoft.com/office/powerpoint/2010/main" val="3869292585"/>
              </p:ext>
            </p:extLst>
          </p:nvPr>
        </p:nvGraphicFramePr>
        <p:xfrm>
          <a:off x="419100" y="1212078"/>
          <a:ext cx="8429673" cy="3312903"/>
        </p:xfrm>
        <a:graphic>
          <a:graphicData uri="http://schemas.openxmlformats.org/drawingml/2006/table">
            <a:tbl>
              <a:tblPr firstRow="1" bandRow="1">
                <a:tableStyleId>{5C22544A-7EE6-4342-B048-85BDC9FD1C3A}</a:tableStyleId>
              </a:tblPr>
              <a:tblGrid>
                <a:gridCol w="8429673">
                  <a:extLst>
                    <a:ext uri="{9D8B030D-6E8A-4147-A177-3AD203B41FA5}">
                      <a16:colId xmlns:a16="http://schemas.microsoft.com/office/drawing/2014/main" val="3621282599"/>
                    </a:ext>
                  </a:extLst>
                </a:gridCol>
              </a:tblGrid>
              <a:tr h="474474">
                <a:tc>
                  <a:txBody>
                    <a:bodyPr/>
                    <a:lstStyle/>
                    <a:p>
                      <a:pPr algn="l"/>
                      <a:r>
                        <a:rPr lang="en-US" sz="1700" b="1" i="0" dirty="0">
                          <a:solidFill>
                            <a:schemeClr val="bg1"/>
                          </a:solidFill>
                          <a:latin typeface="Roboto" panose="02000000000000000000" pitchFamily="2" charset="0"/>
                          <a:ea typeface="Roboto" panose="02000000000000000000" pitchFamily="2" charset="0"/>
                        </a:rPr>
                        <a:t>Before the Evaluation</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extLst>
                  <a:ext uri="{0D108BD9-81ED-4DB2-BD59-A6C34878D82A}">
                    <a16:rowId xmlns:a16="http://schemas.microsoft.com/office/drawing/2014/main" val="2878997189"/>
                  </a:ext>
                </a:extLst>
              </a:tr>
              <a:tr h="347397">
                <a:tc>
                  <a:txBody>
                    <a:bodyPr/>
                    <a:lstStyle/>
                    <a:p>
                      <a:pPr algn="l"/>
                      <a:endParaRPr lang="en-US" sz="1500" b="0" i="0" dirty="0">
                        <a:solidFill>
                          <a:srgbClr val="000000"/>
                        </a:solidFill>
                        <a:latin typeface="Roboto" panose="02000000000000000000" pitchFamily="2" charset="0"/>
                        <a:ea typeface="Roboto" panose="02000000000000000000" pitchFamily="2" charset="0"/>
                      </a:endParaRPr>
                    </a:p>
                    <a:p>
                      <a:pPr algn="l"/>
                      <a:endParaRPr lang="en-US" sz="1500" b="0" i="0" dirty="0">
                        <a:solidFill>
                          <a:srgbClr val="000000"/>
                        </a:solidFill>
                        <a:latin typeface="Roboto" panose="02000000000000000000" pitchFamily="2" charset="0"/>
                        <a:ea typeface="Roboto"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60828969"/>
                  </a:ext>
                </a:extLst>
              </a:tr>
              <a:tr h="476229">
                <a:tc>
                  <a:txBody>
                    <a:bodyPr/>
                    <a:lstStyle/>
                    <a:p>
                      <a:pPr algn="l"/>
                      <a:r>
                        <a:rPr lang="en-US" sz="1700" b="1" i="0" dirty="0">
                          <a:solidFill>
                            <a:schemeClr val="bg1"/>
                          </a:solidFill>
                          <a:latin typeface="Roboto" panose="02000000000000000000" pitchFamily="2" charset="0"/>
                          <a:ea typeface="Roboto" panose="02000000000000000000" pitchFamily="2" charset="0"/>
                        </a:rPr>
                        <a:t>During the Evaluation Period</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extLst>
                  <a:ext uri="{0D108BD9-81ED-4DB2-BD59-A6C34878D82A}">
                    <a16:rowId xmlns:a16="http://schemas.microsoft.com/office/drawing/2014/main" val="2637372313"/>
                  </a:ext>
                </a:extLst>
              </a:tr>
              <a:tr h="0">
                <a:tc>
                  <a:txBody>
                    <a:bodyPr/>
                    <a:lstStyle/>
                    <a:p>
                      <a:pPr algn="l"/>
                      <a:endParaRPr lang="en-US" sz="1500" b="0" i="0" dirty="0">
                        <a:solidFill>
                          <a:srgbClr val="000000"/>
                        </a:solidFill>
                        <a:latin typeface="Roboto" panose="02000000000000000000" pitchFamily="2" charset="0"/>
                        <a:ea typeface="Roboto" panose="02000000000000000000" pitchFamily="2" charset="0"/>
                      </a:endParaRPr>
                    </a:p>
                    <a:p>
                      <a:pPr algn="l"/>
                      <a:endParaRPr lang="en-US" sz="1500" b="0" i="0" dirty="0">
                        <a:solidFill>
                          <a:srgbClr val="000000"/>
                        </a:solidFill>
                        <a:latin typeface="Roboto" panose="02000000000000000000" pitchFamily="2" charset="0"/>
                        <a:ea typeface="Roboto"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1485898"/>
                  </a:ext>
                </a:extLst>
              </a:tr>
              <a:tr h="401848">
                <a:tc>
                  <a:txBody>
                    <a:bodyPr/>
                    <a:lstStyle/>
                    <a:p>
                      <a:pPr algn="l"/>
                      <a:r>
                        <a:rPr lang="en-US" sz="1700" b="1" i="0" dirty="0">
                          <a:solidFill>
                            <a:schemeClr val="bg1"/>
                          </a:solidFill>
                          <a:latin typeface="Roboto" panose="02000000000000000000" pitchFamily="2" charset="0"/>
                          <a:ea typeface="Roboto" panose="02000000000000000000" pitchFamily="2" charset="0"/>
                        </a:rPr>
                        <a:t>After the Evaluation </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extLst>
                  <a:ext uri="{0D108BD9-81ED-4DB2-BD59-A6C34878D82A}">
                    <a16:rowId xmlns:a16="http://schemas.microsoft.com/office/drawing/2014/main" val="1267614755"/>
                  </a:ext>
                </a:extLst>
              </a:tr>
              <a:tr h="0">
                <a:tc>
                  <a:txBody>
                    <a:bodyPr/>
                    <a:lstStyle/>
                    <a:p>
                      <a:pPr algn="l"/>
                      <a:endParaRPr lang="en-US" sz="1500" b="0" i="0" dirty="0">
                        <a:solidFill>
                          <a:srgbClr val="000000"/>
                        </a:solidFill>
                        <a:latin typeface="Roboto" panose="02000000000000000000" pitchFamily="2" charset="0"/>
                        <a:ea typeface="Roboto" panose="02000000000000000000" pitchFamily="2" charset="0"/>
                      </a:endParaRPr>
                    </a:p>
                    <a:p>
                      <a:pPr algn="l"/>
                      <a:endParaRPr lang="en-US" sz="1500" b="0" i="0" dirty="0">
                        <a:solidFill>
                          <a:srgbClr val="000000"/>
                        </a:solidFill>
                        <a:latin typeface="Roboto" panose="02000000000000000000" pitchFamily="2" charset="0"/>
                        <a:ea typeface="Roboto"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54910095"/>
                  </a:ext>
                </a:extLst>
              </a:tr>
            </a:tbl>
          </a:graphicData>
        </a:graphic>
      </p:graphicFrame>
    </p:spTree>
    <p:custDataLst>
      <p:tags r:id="rId1"/>
    </p:custDataLst>
    <p:extLst>
      <p:ext uri="{BB962C8B-B14F-4D97-AF65-F5344CB8AC3E}">
        <p14:creationId xmlns:p14="http://schemas.microsoft.com/office/powerpoint/2010/main" val="224224885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628650" y="471321"/>
            <a:ext cx="7886700" cy="609600"/>
          </a:xfrm>
        </p:spPr>
        <p:txBody>
          <a:bodyPr>
            <a:normAutofit/>
          </a:bodyPr>
          <a:lstStyle/>
          <a:p>
            <a:pPr algn="ctr"/>
            <a:r>
              <a:rPr lang="en-US" altLang="en-US" sz="3200" dirty="0">
                <a:latin typeface="Roboto" panose="02000000000000000000" pitchFamily="2" charset="0"/>
                <a:ea typeface="Roboto" panose="02000000000000000000" pitchFamily="2" charset="0"/>
                <a:cs typeface="Roboto" panose="02000000000000000000" pitchFamily="2" charset="0"/>
              </a:rPr>
              <a:t>Developing ROI With Action Planning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73369935"/>
              </p:ext>
            </p:extLst>
          </p:nvPr>
        </p:nvGraphicFramePr>
        <p:xfrm>
          <a:off x="419100" y="1200150"/>
          <a:ext cx="8334673" cy="3388360"/>
        </p:xfrm>
        <a:graphic>
          <a:graphicData uri="http://schemas.openxmlformats.org/drawingml/2006/table">
            <a:tbl>
              <a:tblPr firstRow="1" bandRow="1">
                <a:tableStyleId>{2D5ABB26-0587-4C30-8999-92F81FD0307C}</a:tableStyleId>
              </a:tblPr>
              <a:tblGrid>
                <a:gridCol w="1320538">
                  <a:extLst>
                    <a:ext uri="{9D8B030D-6E8A-4147-A177-3AD203B41FA5}">
                      <a16:colId xmlns:a16="http://schemas.microsoft.com/office/drawing/2014/main" val="20000"/>
                    </a:ext>
                  </a:extLst>
                </a:gridCol>
                <a:gridCol w="7014135">
                  <a:extLst>
                    <a:ext uri="{9D8B030D-6E8A-4147-A177-3AD203B41FA5}">
                      <a16:colId xmlns:a16="http://schemas.microsoft.com/office/drawing/2014/main" val="20001"/>
                    </a:ext>
                  </a:extLst>
                </a:gridCol>
              </a:tblGrid>
              <a:tr h="5313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400" b="1" i="0" kern="1200" dirty="0">
                          <a:solidFill>
                            <a:srgbClr val="FFFFFF"/>
                          </a:solidFill>
                          <a:latin typeface="Roboto" panose="02000000000000000000" pitchFamily="2" charset="0"/>
                          <a:ea typeface="Roboto" panose="02000000000000000000" pitchFamily="2" charset="0"/>
                          <a:cs typeface="Roboto" panose="02000000000000000000" pitchFamily="2" charset="0"/>
                        </a:rPr>
                        <a:t>Before</a:t>
                      </a:r>
                    </a:p>
                  </a:txBody>
                  <a:tcPr marT="91440" marB="9144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20E2E"/>
                    </a:solidFill>
                  </a:tcPr>
                </a:tc>
                <a:tc>
                  <a:txBody>
                    <a:bodyPr/>
                    <a:lstStyle/>
                    <a:p>
                      <a:pPr marL="228600" indent="-228600" algn="l">
                        <a:spcBef>
                          <a:spcPts val="100"/>
                        </a:spcBef>
                        <a:spcAft>
                          <a:spcPts val="100"/>
                        </a:spcAft>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Communicate the action plan requirement early.</a:t>
                      </a:r>
                    </a:p>
                    <a:p>
                      <a:pPr marL="228600" indent="-228600" algn="l">
                        <a:spcBef>
                          <a:spcPts val="100"/>
                        </a:spcBef>
                        <a:spcAft>
                          <a:spcPts val="100"/>
                        </a:spcAft>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Have them select actions/measures in advance.</a:t>
                      </a:r>
                    </a:p>
                  </a:txBody>
                  <a:tcPr marT="91440" marB="9144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5135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400" b="1" i="0" kern="1200" dirty="0">
                          <a:solidFill>
                            <a:srgbClr val="FFFFFF"/>
                          </a:solidFill>
                          <a:latin typeface="Roboto" panose="02000000000000000000" pitchFamily="2" charset="0"/>
                          <a:ea typeface="Roboto" panose="02000000000000000000" pitchFamily="2" charset="0"/>
                          <a:cs typeface="Roboto" panose="02000000000000000000" pitchFamily="2" charset="0"/>
                        </a:rPr>
                        <a:t>During</a:t>
                      </a:r>
                      <a:endParaRPr lang="en-US" sz="1400" b="1" i="0" dirty="0">
                        <a:solidFill>
                          <a:srgbClr val="FFFFFF"/>
                        </a:solidFill>
                        <a:latin typeface="Roboto" panose="02000000000000000000" pitchFamily="2" charset="0"/>
                        <a:ea typeface="Roboto" panose="02000000000000000000" pitchFamily="2" charset="0"/>
                        <a:cs typeface="Roboto" panose="02000000000000000000" pitchFamily="2" charset="0"/>
                      </a:endParaRPr>
                    </a:p>
                  </a:txBody>
                  <a:tcPr marT="91440" marB="9144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20E2E"/>
                    </a:solidFill>
                  </a:tcPr>
                </a:tc>
                <a:tc>
                  <a:txBody>
                    <a:bodyPr/>
                    <a:lstStyle/>
                    <a:p>
                      <a:pPr marL="228600" indent="-228600" algn="l">
                        <a:spcBef>
                          <a:spcPts val="100"/>
                        </a:spcBef>
                        <a:spcAft>
                          <a:spcPts val="100"/>
                        </a:spcAft>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Describe the action planning process at the start of the program.</a:t>
                      </a:r>
                    </a:p>
                    <a:p>
                      <a:pPr marL="228600" indent="-228600" algn="l">
                        <a:spcBef>
                          <a:spcPts val="100"/>
                        </a:spcBef>
                        <a:spcAft>
                          <a:spcPts val="100"/>
                        </a:spcAft>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Teach the action planning process.</a:t>
                      </a:r>
                    </a:p>
                    <a:p>
                      <a:pPr marL="228600" indent="-228600" algn="l">
                        <a:spcBef>
                          <a:spcPts val="100"/>
                        </a:spcBef>
                        <a:spcAft>
                          <a:spcPts val="100"/>
                        </a:spcAft>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Allow time to develop the plan.</a:t>
                      </a:r>
                    </a:p>
                    <a:p>
                      <a:pPr marL="228600" indent="-228600" algn="l">
                        <a:spcBef>
                          <a:spcPts val="100"/>
                        </a:spcBef>
                        <a:spcAft>
                          <a:spcPts val="100"/>
                        </a:spcAft>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Have the facilitator approve the action plan.</a:t>
                      </a:r>
                    </a:p>
                    <a:p>
                      <a:pPr marL="228600" indent="-228600" algn="l">
                        <a:spcBef>
                          <a:spcPts val="100"/>
                        </a:spcBef>
                        <a:spcAft>
                          <a:spcPts val="100"/>
                        </a:spcAft>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Require participants to assign a monetary value for each proposed improvement.</a:t>
                      </a:r>
                    </a:p>
                    <a:p>
                      <a:pPr marL="228600" indent="-228600" algn="l">
                        <a:spcBef>
                          <a:spcPts val="100"/>
                        </a:spcBef>
                        <a:spcAft>
                          <a:spcPts val="100"/>
                        </a:spcAft>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If possible, require action plans to be presented to the group.</a:t>
                      </a:r>
                    </a:p>
                    <a:p>
                      <a:pPr marL="228600" indent="-228600" algn="l">
                        <a:spcBef>
                          <a:spcPts val="100"/>
                        </a:spcBef>
                        <a:spcAft>
                          <a:spcPts val="100"/>
                        </a:spcAft>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Explain the follow-up mechanism.</a:t>
                      </a:r>
                    </a:p>
                  </a:txBody>
                  <a:tcPr marT="91440" marB="9144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1206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400" b="1" i="0" kern="1200" dirty="0">
                          <a:solidFill>
                            <a:srgbClr val="FFFFFF"/>
                          </a:solidFill>
                          <a:latin typeface="Roboto" panose="02000000000000000000" pitchFamily="2" charset="0"/>
                          <a:ea typeface="Roboto" panose="02000000000000000000" pitchFamily="2" charset="0"/>
                          <a:cs typeface="Roboto" panose="02000000000000000000" pitchFamily="2" charset="0"/>
                        </a:rPr>
                        <a:t>After</a:t>
                      </a:r>
                      <a:endParaRPr lang="en-US" sz="1400" b="1" i="0" dirty="0">
                        <a:solidFill>
                          <a:srgbClr val="FFFFFF"/>
                        </a:solidFill>
                        <a:latin typeface="Roboto" panose="02000000000000000000" pitchFamily="2" charset="0"/>
                        <a:ea typeface="Roboto" panose="02000000000000000000" pitchFamily="2" charset="0"/>
                        <a:cs typeface="Roboto" panose="02000000000000000000" pitchFamily="2" charset="0"/>
                      </a:endParaRPr>
                    </a:p>
                  </a:txBody>
                  <a:tcPr marT="91440" marB="9144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20E2E"/>
                    </a:solidFill>
                  </a:tcPr>
                </a:tc>
                <a:tc>
                  <a:txBody>
                    <a:bodyPr/>
                    <a:lstStyle/>
                    <a:p>
                      <a:pPr marL="228600" indent="-228600" algn="l">
                        <a:spcBef>
                          <a:spcPts val="100"/>
                        </a:spcBef>
                        <a:spcAft>
                          <a:spcPts val="100"/>
                        </a:spcAft>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Require participants to provide improvement data.</a:t>
                      </a:r>
                    </a:p>
                    <a:p>
                      <a:pPr marL="228600" indent="-228600" algn="l">
                        <a:spcBef>
                          <a:spcPts val="100"/>
                        </a:spcBef>
                        <a:spcAft>
                          <a:spcPts val="100"/>
                        </a:spcAft>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Ask participants to isolate the effects of the program.</a:t>
                      </a:r>
                    </a:p>
                    <a:p>
                      <a:pPr marL="228600" indent="-228600" algn="l">
                        <a:spcBef>
                          <a:spcPts val="100"/>
                        </a:spcBef>
                        <a:spcAft>
                          <a:spcPts val="100"/>
                        </a:spcAft>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Ask participants to provide a level of confidence for estimates.</a:t>
                      </a:r>
                    </a:p>
                    <a:p>
                      <a:pPr marL="228600" indent="-228600" algn="l">
                        <a:spcBef>
                          <a:spcPts val="100"/>
                        </a:spcBef>
                        <a:spcAft>
                          <a:spcPts val="100"/>
                        </a:spcAft>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Collect action plans at the pre-determined follow-up time.</a:t>
                      </a:r>
                    </a:p>
                    <a:p>
                      <a:pPr marL="228600" indent="-228600" algn="l">
                        <a:spcBef>
                          <a:spcPts val="100"/>
                        </a:spcBef>
                        <a:spcAft>
                          <a:spcPts val="100"/>
                        </a:spcAft>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Summarize the data and calculate the ROI.</a:t>
                      </a:r>
                    </a:p>
                  </a:txBody>
                  <a:tcPr marT="91440" marB="9144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
        <p:nvSpPr>
          <p:cNvPr id="2" name="TextBox 1">
            <a:extLst>
              <a:ext uri="{FF2B5EF4-FFF2-40B4-BE49-F238E27FC236}">
                <a16:creationId xmlns:a16="http://schemas.microsoft.com/office/drawing/2014/main" id="{E5123FDD-713D-9BA6-8CD4-87288E666674}"/>
              </a:ext>
            </a:extLst>
          </p:cNvPr>
          <p:cNvSpPr txBox="1"/>
          <p:nvPr/>
        </p:nvSpPr>
        <p:spPr>
          <a:xfrm>
            <a:off x="0" y="4826968"/>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78</a:t>
            </a:r>
          </a:p>
        </p:txBody>
      </p:sp>
      <p:sp>
        <p:nvSpPr>
          <p:cNvPr id="3" name="Slide Number Placeholder 1">
            <a:extLst>
              <a:ext uri="{FF2B5EF4-FFF2-40B4-BE49-F238E27FC236}">
                <a16:creationId xmlns:a16="http://schemas.microsoft.com/office/drawing/2014/main" id="{61F14621-6C30-7738-508C-B39FEB39D38C}"/>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900">
                <a:solidFill>
                  <a:prstClr val="white"/>
                </a:solidFill>
                <a:latin typeface="Calibri" panose="020F0502020204030204"/>
              </a:rPr>
              <a:pPr algn="r" defTabSz="685800">
                <a:spcAft>
                  <a:spcPts val="450"/>
                </a:spcAft>
                <a:defRPr/>
              </a:pPr>
              <a:t>109</a:t>
            </a:fld>
            <a:endParaRPr lang="en-US" sz="900" dirty="0">
              <a:solidFill>
                <a:prstClr val="white"/>
              </a:solidFill>
              <a:latin typeface="Calibri" panose="020F0502020204030204"/>
            </a:endParaRPr>
          </a:p>
        </p:txBody>
      </p:sp>
    </p:spTree>
    <p:custDataLst>
      <p:tags r:id="rId1"/>
    </p:custDataLst>
    <p:extLst>
      <p:ext uri="{BB962C8B-B14F-4D97-AF65-F5344CB8AC3E}">
        <p14:creationId xmlns:p14="http://schemas.microsoft.com/office/powerpoint/2010/main" val="3196540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7" name="Google Shape;187;p22"/>
          <p:cNvSpPr txBox="1">
            <a:spLocks noGrp="1"/>
          </p:cNvSpPr>
          <p:nvPr>
            <p:ph type="body" idx="1"/>
          </p:nvPr>
        </p:nvSpPr>
        <p:spPr>
          <a:xfrm>
            <a:off x="419100" y="1200150"/>
            <a:ext cx="4457700" cy="3524250"/>
          </a:xfrm>
          <a:prstGeom prst="rect">
            <a:avLst/>
          </a:prstGeom>
        </p:spPr>
        <p:txBody>
          <a:bodyPr spcFirstLastPara="1" wrap="square" lIns="91425" tIns="91425" rIns="91425" bIns="91425" anchor="ctr" anchorCtr="0">
            <a:noAutofit/>
          </a:bodyPr>
          <a:lstStyle/>
          <a:p>
            <a:pPr marL="0" lvl="0" indent="0" algn="l" rtl="0">
              <a:spcBef>
                <a:spcPts val="600"/>
              </a:spcBef>
              <a:spcAft>
                <a:spcPts val="0"/>
              </a:spcAft>
              <a:buNone/>
            </a:pPr>
            <a:r>
              <a:rPr lang="en-US" sz="3600" dirty="0">
                <a:latin typeface="Roboto" panose="02000000000000000000" pitchFamily="2" charset="0"/>
                <a:ea typeface="Roboto" panose="02000000000000000000" pitchFamily="2" charset="0"/>
                <a:cs typeface="Roboto" panose="02000000000000000000" pitchFamily="2" charset="0"/>
              </a:rPr>
              <a:t>What are the key factors in your </a:t>
            </a:r>
            <a:br>
              <a:rPr lang="en-US" sz="3600" dirty="0">
                <a:latin typeface="Roboto" panose="02000000000000000000" pitchFamily="2" charset="0"/>
                <a:ea typeface="Roboto" panose="02000000000000000000" pitchFamily="2" charset="0"/>
                <a:cs typeface="Roboto" panose="02000000000000000000" pitchFamily="2" charset="0"/>
              </a:rPr>
            </a:br>
            <a:r>
              <a:rPr lang="en-US" sz="3600" dirty="0">
                <a:latin typeface="Roboto" panose="02000000000000000000" pitchFamily="2" charset="0"/>
                <a:ea typeface="Roboto" panose="02000000000000000000" pitchFamily="2" charset="0"/>
                <a:cs typeface="Roboto" panose="02000000000000000000" pitchFamily="2" charset="0"/>
              </a:rPr>
              <a:t>work setting that drive accountability?</a:t>
            </a:r>
          </a:p>
        </p:txBody>
      </p:sp>
      <p:pic>
        <p:nvPicPr>
          <p:cNvPr id="189" name="Google Shape;189;p22" descr="People with tablet"/>
          <p:cNvPicPr preferRelativeResize="0"/>
          <p:nvPr/>
        </p:nvPicPr>
        <p:blipFill>
          <a:blip r:embed="rId3" cstate="email">
            <a:extLst>
              <a:ext uri="{28A0092B-C50C-407E-A947-70E740481C1C}">
                <a14:useLocalDpi xmlns:a14="http://schemas.microsoft.com/office/drawing/2010/main"/>
              </a:ext>
            </a:extLst>
          </a:blip>
          <a:srcRect/>
          <a:stretch/>
        </p:blipFill>
        <p:spPr>
          <a:xfrm flipH="1">
            <a:off x="3792119" y="1013694"/>
            <a:ext cx="6279900" cy="3532800"/>
          </a:xfrm>
          <a:prstGeom prst="parallelogram">
            <a:avLst>
              <a:gd name="adj" fmla="val 51555"/>
            </a:avLst>
          </a:prstGeom>
          <a:noFill/>
          <a:ln>
            <a:noFill/>
          </a:ln>
        </p:spPr>
      </p:pic>
      <p:sp>
        <p:nvSpPr>
          <p:cNvPr id="5" name="Google Shape;118;p14">
            <a:extLst>
              <a:ext uri="{FF2B5EF4-FFF2-40B4-BE49-F238E27FC236}">
                <a16:creationId xmlns:a16="http://schemas.microsoft.com/office/drawing/2014/main" id="{5666B102-BC4D-72B5-C29C-00ABF44BA9EA}"/>
              </a:ext>
            </a:extLst>
          </p:cNvPr>
          <p:cNvSpPr txBox="1">
            <a:spLocks/>
          </p:cNvSpPr>
          <p:nvPr/>
        </p:nvSpPr>
        <p:spPr>
          <a:xfrm>
            <a:off x="8537140" y="4399666"/>
            <a:ext cx="594900" cy="731700"/>
          </a:xfrm>
          <a:prstGeom prst="rect">
            <a:avLst/>
          </a:prstGeom>
        </p:spPr>
        <p:txBody>
          <a:bodyPr spcFirstLastPara="1" wrap="square" lIns="91425" tIns="91425" rIns="91425" bIns="91425"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914400">
              <a:buClr>
                <a:srgbClr val="222222"/>
              </a:buClr>
              <a:buFont typeface="Arial"/>
              <a:buNone/>
              <a:defRPr/>
            </a:pPr>
            <a:fld id="{00000000-1234-1234-1234-123412341234}" type="slidenum">
              <a:rPr lang="en" sz="1050" kern="0" smtClean="0">
                <a:solidFill>
                  <a:srgbClr val="FFFFFF"/>
                </a:solidFill>
                <a:latin typeface="Roboto" panose="02000000000000000000" pitchFamily="2" charset="0"/>
                <a:ea typeface="Roboto" panose="02000000000000000000" pitchFamily="2" charset="0"/>
                <a:cs typeface="Roboto" panose="02000000000000000000" pitchFamily="2" charset="0"/>
                <a:sym typeface="Roboto"/>
              </a:rPr>
              <a:pPr algn="ctr" defTabSz="914400">
                <a:buClr>
                  <a:srgbClr val="222222"/>
                </a:buClr>
                <a:buFont typeface="Arial"/>
                <a:buNone/>
                <a:defRPr/>
              </a:pPr>
              <a:t>11</a:t>
            </a:fld>
            <a:endParaRPr lang="en" sz="1050" kern="0" dirty="0">
              <a:solidFill>
                <a:srgbClr val="FFFFFF"/>
              </a:solidFill>
              <a:latin typeface="Roboto" panose="02000000000000000000" pitchFamily="2" charset="0"/>
              <a:ea typeface="Roboto" panose="02000000000000000000" pitchFamily="2" charset="0"/>
              <a:cs typeface="Roboto" panose="02000000000000000000" pitchFamily="2" charset="0"/>
              <a:sym typeface="Roboto"/>
            </a:endParaRPr>
          </a:p>
        </p:txBody>
      </p:sp>
    </p:spTree>
    <p:extLst>
      <p:ext uri="{BB962C8B-B14F-4D97-AF65-F5344CB8AC3E}">
        <p14:creationId xmlns:p14="http://schemas.microsoft.com/office/powerpoint/2010/main" val="150368550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1A2141-F77F-6D66-0C2C-82E199070D4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666" b="-1"/>
          <a:stretch/>
        </p:blipFill>
        <p:spPr>
          <a:xfrm>
            <a:off x="20" y="10"/>
            <a:ext cx="9143980" cy="5143490"/>
          </a:xfrm>
          <a:prstGeom prst="rect">
            <a:avLst/>
          </a:prstGeom>
          <a:noFill/>
        </p:spPr>
      </p:pic>
    </p:spTree>
    <p:custDataLst>
      <p:tags r:id="rId1"/>
    </p:custDataLst>
    <p:extLst>
      <p:ext uri="{BB962C8B-B14F-4D97-AF65-F5344CB8AC3E}">
        <p14:creationId xmlns:p14="http://schemas.microsoft.com/office/powerpoint/2010/main" val="193527128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D894D2-8681-8082-4A0D-3414829DEA6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442"/>
          <a:stretch/>
        </p:blipFill>
        <p:spPr>
          <a:xfrm>
            <a:off x="20" y="10"/>
            <a:ext cx="9143980" cy="5143490"/>
          </a:xfrm>
          <a:prstGeom prst="rect">
            <a:avLst/>
          </a:prstGeom>
          <a:noFill/>
        </p:spPr>
      </p:pic>
    </p:spTree>
    <p:custDataLst>
      <p:tags r:id="rId1"/>
    </p:custDataLst>
    <p:extLst>
      <p:ext uri="{BB962C8B-B14F-4D97-AF65-F5344CB8AC3E}">
        <p14:creationId xmlns:p14="http://schemas.microsoft.com/office/powerpoint/2010/main" val="374757842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1A56E-91E7-330D-115E-71055C8BD142}"/>
              </a:ext>
            </a:extLst>
          </p:cNvPr>
          <p:cNvSpPr>
            <a:spLocks noGrp="1"/>
          </p:cNvSpPr>
          <p:nvPr>
            <p:ph type="title"/>
          </p:nvPr>
        </p:nvSpPr>
        <p:spPr>
          <a:xfrm>
            <a:off x="419100" y="510777"/>
            <a:ext cx="8305800" cy="689374"/>
          </a:xfrm>
        </p:spPr>
        <p:txBody>
          <a:bodyPr>
            <a:noAutofit/>
          </a:bodyPr>
          <a:lstStyle/>
          <a:p>
            <a:r>
              <a:rPr lang="en-US" sz="3200" dirty="0">
                <a:solidFill>
                  <a:schemeClr val="tx1">
                    <a:lumMod val="50000"/>
                  </a:schemeClr>
                </a:solidFill>
                <a:latin typeface="Roboto" panose="02000000000000000000" pitchFamily="2" charset="0"/>
                <a:ea typeface="Roboto" panose="02000000000000000000" pitchFamily="2" charset="0"/>
                <a:cs typeface="Calibri Light" panose="020F0302020204030204" pitchFamily="34" charset="0"/>
              </a:rPr>
              <a:t>Considerations with Planning Data Collection</a:t>
            </a:r>
          </a:p>
        </p:txBody>
      </p:sp>
      <p:graphicFrame>
        <p:nvGraphicFramePr>
          <p:cNvPr id="3" name="Table 2">
            <a:extLst>
              <a:ext uri="{FF2B5EF4-FFF2-40B4-BE49-F238E27FC236}">
                <a16:creationId xmlns:a16="http://schemas.microsoft.com/office/drawing/2014/main" id="{5CBAA33F-AA97-108B-19A2-216CC0E08077}"/>
              </a:ext>
            </a:extLst>
          </p:cNvPr>
          <p:cNvGraphicFramePr>
            <a:graphicFrameLocks noGrp="1"/>
          </p:cNvGraphicFramePr>
          <p:nvPr>
            <p:extLst>
              <p:ext uri="{D42A27DB-BD31-4B8C-83A1-F6EECF244321}">
                <p14:modId xmlns:p14="http://schemas.microsoft.com/office/powerpoint/2010/main" val="646216870"/>
              </p:ext>
            </p:extLst>
          </p:nvPr>
        </p:nvGraphicFramePr>
        <p:xfrm>
          <a:off x="419100" y="1200151"/>
          <a:ext cx="8305800" cy="3304648"/>
        </p:xfrm>
        <a:graphic>
          <a:graphicData uri="http://schemas.openxmlformats.org/drawingml/2006/table">
            <a:tbl>
              <a:tblPr firstRow="1" bandRow="1">
                <a:tableStyleId>{5C22544A-7EE6-4342-B048-85BDC9FD1C3A}</a:tableStyleId>
              </a:tblPr>
              <a:tblGrid>
                <a:gridCol w="4152900">
                  <a:extLst>
                    <a:ext uri="{9D8B030D-6E8A-4147-A177-3AD203B41FA5}">
                      <a16:colId xmlns:a16="http://schemas.microsoft.com/office/drawing/2014/main" val="3977429169"/>
                    </a:ext>
                  </a:extLst>
                </a:gridCol>
                <a:gridCol w="4152900">
                  <a:extLst>
                    <a:ext uri="{9D8B030D-6E8A-4147-A177-3AD203B41FA5}">
                      <a16:colId xmlns:a16="http://schemas.microsoft.com/office/drawing/2014/main" val="2353871640"/>
                    </a:ext>
                  </a:extLst>
                </a:gridCol>
              </a:tblGrid>
              <a:tr h="383699">
                <a:tc>
                  <a:txBody>
                    <a:bodyPr/>
                    <a:lstStyle/>
                    <a:p>
                      <a:r>
                        <a:rPr lang="en-US" sz="1400" dirty="0">
                          <a:latin typeface="Roboto" panose="02000000000000000000" pitchFamily="2" charset="0"/>
                          <a:ea typeface="Roboto" panose="02000000000000000000" pitchFamily="2" charset="0"/>
                        </a:rPr>
                        <a:t>Selecting Data Collection Methods</a:t>
                      </a:r>
                    </a:p>
                  </a:txBody>
                  <a:tcPr marL="54870" marR="54870" marT="27435" marB="27435" anchor="ctr">
                    <a:solidFill>
                      <a:srgbClr val="820E2E"/>
                    </a:solidFill>
                  </a:tcPr>
                </a:tc>
                <a:tc>
                  <a:txBody>
                    <a:bodyPr/>
                    <a:lstStyle/>
                    <a:p>
                      <a:r>
                        <a:rPr lang="en-US" sz="1400" dirty="0">
                          <a:latin typeface="Roboto" panose="02000000000000000000" pitchFamily="2" charset="0"/>
                          <a:ea typeface="Roboto" panose="02000000000000000000" pitchFamily="2" charset="0"/>
                        </a:rPr>
                        <a:t>Selecting Sources of Information</a:t>
                      </a:r>
                    </a:p>
                  </a:txBody>
                  <a:tcPr marL="54870" marR="54870" marT="27435" marB="27435" anchor="ctr">
                    <a:solidFill>
                      <a:srgbClr val="820E2E"/>
                    </a:solidFill>
                  </a:tcPr>
                </a:tc>
                <a:extLst>
                  <a:ext uri="{0D108BD9-81ED-4DB2-BD59-A6C34878D82A}">
                    <a16:rowId xmlns:a16="http://schemas.microsoft.com/office/drawing/2014/main" val="3611877339"/>
                  </a:ext>
                </a:extLst>
              </a:tr>
              <a:tr h="1335163">
                <a:tc>
                  <a:txBody>
                    <a:bodyPr/>
                    <a:lstStyle/>
                    <a:p>
                      <a:pPr marL="171450" lvl="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Time required for participants</a:t>
                      </a:r>
                    </a:p>
                    <a:p>
                      <a:pPr marL="171450" lvl="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Time required for participant’s supervisor</a:t>
                      </a:r>
                    </a:p>
                    <a:p>
                      <a:pPr marL="171450" lvl="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Costs of method</a:t>
                      </a:r>
                    </a:p>
                    <a:p>
                      <a:pPr marL="17145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Amount of disruption of normal activities </a:t>
                      </a:r>
                    </a:p>
                    <a:p>
                      <a:pPr marL="171450" lvl="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Accuracy</a:t>
                      </a:r>
                    </a:p>
                    <a:p>
                      <a:pPr marL="171450" lvl="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Utility</a:t>
                      </a:r>
                    </a:p>
                    <a:p>
                      <a:pPr marL="17145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Culture / Philosophy </a:t>
                      </a:r>
                    </a:p>
                  </a:txBody>
                  <a:tcPr marL="54870" marR="54870" marT="27435" marB="27435">
                    <a:solidFill>
                      <a:schemeClr val="bg1"/>
                    </a:solidFill>
                  </a:tcPr>
                </a:tc>
                <a:tc>
                  <a:txBody>
                    <a:bodyPr/>
                    <a:lstStyle/>
                    <a:p>
                      <a:pPr marL="17145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Participants</a:t>
                      </a:r>
                    </a:p>
                    <a:p>
                      <a:pPr marL="17145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Supervisors of participants</a:t>
                      </a:r>
                    </a:p>
                    <a:p>
                      <a:pPr marL="17145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Direct reports of participants</a:t>
                      </a:r>
                    </a:p>
                    <a:p>
                      <a:pPr marL="17145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Peer group</a:t>
                      </a:r>
                    </a:p>
                    <a:p>
                      <a:pPr marL="17145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Internal team members</a:t>
                      </a:r>
                    </a:p>
                    <a:p>
                      <a:pPr marL="17145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External group</a:t>
                      </a:r>
                    </a:p>
                    <a:p>
                      <a:pPr marL="17145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Organizational performance records</a:t>
                      </a:r>
                    </a:p>
                  </a:txBody>
                  <a:tcPr marL="54870" marR="54870" marT="27435" marB="27435">
                    <a:solidFill>
                      <a:schemeClr val="bg1"/>
                    </a:solidFill>
                  </a:tcPr>
                </a:tc>
                <a:extLst>
                  <a:ext uri="{0D108BD9-81ED-4DB2-BD59-A6C34878D82A}">
                    <a16:rowId xmlns:a16="http://schemas.microsoft.com/office/drawing/2014/main" val="1123304782"/>
                  </a:ext>
                </a:extLst>
              </a:tr>
              <a:tr h="328105">
                <a:tc>
                  <a:txBody>
                    <a:bodyPr/>
                    <a:lstStyle/>
                    <a:p>
                      <a:r>
                        <a:rPr lang="en-US" sz="1400" b="1" dirty="0">
                          <a:solidFill>
                            <a:schemeClr val="bg1"/>
                          </a:solidFill>
                          <a:latin typeface="Roboto" panose="02000000000000000000" pitchFamily="2" charset="0"/>
                          <a:ea typeface="Roboto" panose="02000000000000000000" pitchFamily="2" charset="0"/>
                        </a:rPr>
                        <a:t>Determining Timing of Follow-Up</a:t>
                      </a:r>
                    </a:p>
                  </a:txBody>
                  <a:tcPr marL="54870" marR="54870" marT="27435" marB="27435" anchor="ctr">
                    <a:solidFill>
                      <a:srgbClr val="820E2E"/>
                    </a:solidFill>
                  </a:tcPr>
                </a:tc>
                <a:tc>
                  <a:txBody>
                    <a:bodyPr/>
                    <a:lstStyle/>
                    <a:p>
                      <a:r>
                        <a:rPr lang="en-US" sz="1400" b="1" kern="1200" dirty="0">
                          <a:solidFill>
                            <a:schemeClr val="bg1"/>
                          </a:solidFill>
                          <a:latin typeface="Roboto" panose="02000000000000000000" pitchFamily="2" charset="0"/>
                          <a:ea typeface="Roboto" panose="02000000000000000000" pitchFamily="2" charset="0"/>
                          <a:cs typeface="+mn-cs"/>
                        </a:rPr>
                        <a:t>Assigning Responsibilities</a:t>
                      </a:r>
                    </a:p>
                  </a:txBody>
                  <a:tcPr marL="54870" marR="54870" marT="27435" marB="27435" anchor="ctr">
                    <a:solidFill>
                      <a:srgbClr val="820E2E"/>
                    </a:solidFill>
                  </a:tcPr>
                </a:tc>
                <a:extLst>
                  <a:ext uri="{0D108BD9-81ED-4DB2-BD59-A6C34878D82A}">
                    <a16:rowId xmlns:a16="http://schemas.microsoft.com/office/drawing/2014/main" val="1816361164"/>
                  </a:ext>
                </a:extLst>
              </a:tr>
              <a:tr h="1257681">
                <a:tc>
                  <a:txBody>
                    <a:bodyPr/>
                    <a:lstStyle/>
                    <a:p>
                      <a:pPr marL="171450" lvl="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Availability of Data</a:t>
                      </a:r>
                    </a:p>
                    <a:p>
                      <a:pPr marL="171450" lvl="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Ideal Time for Application (Level 3)</a:t>
                      </a:r>
                    </a:p>
                    <a:p>
                      <a:pPr marL="171450" lvl="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Ideal Time for Business Impact (Level 4)</a:t>
                      </a:r>
                    </a:p>
                    <a:p>
                      <a:pPr marL="171450" lvl="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Convenience of Collection</a:t>
                      </a:r>
                    </a:p>
                    <a:p>
                      <a:pPr marL="171450" lvl="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Constraints on Collection</a:t>
                      </a:r>
                    </a:p>
                    <a:p>
                      <a:pPr marL="171450" indent="-171450">
                        <a:buClr>
                          <a:srgbClr val="000000"/>
                        </a:buClr>
                        <a:buFont typeface="Arial" panose="020B0604020202020204" pitchFamily="34" charset="0"/>
                        <a:buChar char="•"/>
                      </a:pPr>
                      <a:endParaRPr lang="en-US" sz="1200" dirty="0">
                        <a:solidFill>
                          <a:srgbClr val="000000"/>
                        </a:solidFill>
                        <a:latin typeface="Roboto" panose="02000000000000000000" pitchFamily="2" charset="0"/>
                        <a:ea typeface="Roboto" panose="02000000000000000000" pitchFamily="2" charset="0"/>
                      </a:endParaRPr>
                    </a:p>
                  </a:txBody>
                  <a:tcPr marL="54870" marR="54870" marT="27435" marB="27435">
                    <a:solidFill>
                      <a:schemeClr val="bg1"/>
                    </a:solidFill>
                  </a:tcPr>
                </a:tc>
                <a:tc>
                  <a:txBody>
                    <a:bodyPr/>
                    <a:lstStyle/>
                    <a:p>
                      <a:pPr marL="17145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Availability to collect data</a:t>
                      </a:r>
                    </a:p>
                    <a:p>
                      <a:pPr marL="17145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Accountability for program</a:t>
                      </a:r>
                    </a:p>
                    <a:p>
                      <a:pPr marL="171450" indent="-171450">
                        <a:buClr>
                          <a:srgbClr val="000000"/>
                        </a:buClr>
                        <a:buFont typeface="Arial" panose="020B0604020202020204" pitchFamily="34" charset="0"/>
                        <a:buChar char="•"/>
                      </a:pPr>
                      <a:r>
                        <a:rPr lang="en-US" sz="1200" dirty="0">
                          <a:solidFill>
                            <a:srgbClr val="000000"/>
                          </a:solidFill>
                          <a:latin typeface="Roboto" panose="02000000000000000000" pitchFamily="2" charset="0"/>
                          <a:ea typeface="Roboto" panose="02000000000000000000" pitchFamily="2" charset="0"/>
                        </a:rPr>
                        <a:t>Accountability for program evaluation</a:t>
                      </a:r>
                    </a:p>
                  </a:txBody>
                  <a:tcPr marL="54870" marR="54870" marT="27435" marB="27435">
                    <a:solidFill>
                      <a:schemeClr val="bg1"/>
                    </a:solidFill>
                  </a:tcPr>
                </a:tc>
                <a:extLst>
                  <a:ext uri="{0D108BD9-81ED-4DB2-BD59-A6C34878D82A}">
                    <a16:rowId xmlns:a16="http://schemas.microsoft.com/office/drawing/2014/main" val="3976997984"/>
                  </a:ext>
                </a:extLst>
              </a:tr>
            </a:tbl>
          </a:graphicData>
        </a:graphic>
      </p:graphicFrame>
      <p:sp>
        <p:nvSpPr>
          <p:cNvPr id="7" name="Google Shape;52;p6">
            <a:extLst>
              <a:ext uri="{FF2B5EF4-FFF2-40B4-BE49-F238E27FC236}">
                <a16:creationId xmlns:a16="http://schemas.microsoft.com/office/drawing/2014/main" id="{B8111697-1E28-E63E-08F2-81CC8856333F}"/>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pPr marL="0" marR="0" lvl="0" indent="0" algn="ctr" defTabSz="457200" rtl="0" eaLnBrk="1" fontAlgn="auto" latinLnBrk="0" hangingPunct="1">
              <a:lnSpc>
                <a:spcPct val="100000"/>
              </a:lnSpc>
              <a:spcBef>
                <a:spcPts val="0"/>
              </a:spcBef>
              <a:spcAft>
                <a:spcPts val="0"/>
              </a:spcAft>
              <a:buClr>
                <a:srgbClr val="171616"/>
              </a:buClr>
              <a:buSzTx/>
              <a:buFont typeface="Arial"/>
              <a:buNone/>
              <a:tabLst/>
              <a:defRPr/>
            </a:pPr>
            <a:fld id="{00000000-1234-1234-1234-123412341234}" type="slidenum">
              <a:rPr kumimoji="0" lang="en" sz="105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Roboto"/>
              </a:rPr>
              <a:pPr marL="0" marR="0" lvl="0" indent="0" algn="ctr" defTabSz="457200" rtl="0" eaLnBrk="1" fontAlgn="auto" latinLnBrk="0" hangingPunct="1">
                <a:lnSpc>
                  <a:spcPct val="100000"/>
                </a:lnSpc>
                <a:spcBef>
                  <a:spcPts val="0"/>
                </a:spcBef>
                <a:spcAft>
                  <a:spcPts val="0"/>
                </a:spcAft>
                <a:buClr>
                  <a:srgbClr val="171616"/>
                </a:buClr>
                <a:buSzTx/>
                <a:buFont typeface="Arial"/>
                <a:buNone/>
                <a:tabLst/>
                <a:defRPr/>
              </a:pPr>
              <a:t>112</a:t>
            </a:fld>
            <a:endParaRPr kumimoji="0" lang="en" sz="13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Roboto"/>
            </a:endParaRPr>
          </a:p>
        </p:txBody>
      </p:sp>
    </p:spTree>
    <p:extLst>
      <p:ext uri="{BB962C8B-B14F-4D97-AF65-F5344CB8AC3E}">
        <p14:creationId xmlns:p14="http://schemas.microsoft.com/office/powerpoint/2010/main" val="90704360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7141C-E0D9-FC71-2CDB-308292BDD6D8}"/>
            </a:ext>
          </a:extLst>
        </p:cNvPr>
        <p:cNvGrpSpPr/>
        <p:nvPr/>
      </p:nvGrpSpPr>
      <p:grpSpPr>
        <a:xfrm>
          <a:off x="0" y="0"/>
          <a:ext cx="0" cy="0"/>
          <a:chOff x="0" y="0"/>
          <a:chExt cx="0" cy="0"/>
        </a:xfrm>
      </p:grpSpPr>
      <p:sp>
        <p:nvSpPr>
          <p:cNvPr id="64514" name="Rectangle 4">
            <a:extLst>
              <a:ext uri="{FF2B5EF4-FFF2-40B4-BE49-F238E27FC236}">
                <a16:creationId xmlns:a16="http://schemas.microsoft.com/office/drawing/2014/main" id="{201BEACA-01C3-6B6D-9A3D-367CBB7E08DF}"/>
              </a:ext>
            </a:extLst>
          </p:cNvPr>
          <p:cNvSpPr>
            <a:spLocks noChangeArrowheads="1"/>
          </p:cNvSpPr>
          <p:nvPr/>
        </p:nvSpPr>
        <p:spPr bwMode="auto">
          <a:xfrm>
            <a:off x="189876" y="923151"/>
            <a:ext cx="852317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tab pos="342900" algn="l"/>
                <a:tab pos="685800" algn="l"/>
                <a:tab pos="1071563" algn="l"/>
                <a:tab pos="1371600" algn="l"/>
                <a:tab pos="1714500" algn="l"/>
                <a:tab pos="2057400" algn="l"/>
                <a:tab pos="2400300" algn="l"/>
                <a:tab pos="6815138" algn="r"/>
              </a:tabLst>
              <a:defRPr/>
            </a:pPr>
            <a:r>
              <a:rPr kumimoji="0" lang="en-US" sz="1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sz="9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Program</a:t>
            </a:r>
            <a:r>
              <a:rPr kumimoji="0" lang="en-US" sz="9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:___________________________________________________   </a:t>
            </a:r>
            <a:r>
              <a:rPr kumimoji="0" lang="en-US" sz="9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Responsibility: </a:t>
            </a:r>
            <a:r>
              <a:rPr kumimoji="0" lang="en-US" sz="9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________________________________________________________   </a:t>
            </a:r>
            <a:r>
              <a:rPr kumimoji="0" lang="en-US" sz="9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Date</a:t>
            </a:r>
            <a:r>
              <a:rPr kumimoji="0" lang="en-US" sz="9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:_____________________</a:t>
            </a:r>
            <a:endParaRPr kumimoji="0" lang="en-US" sz="135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graphicFrame>
        <p:nvGraphicFramePr>
          <p:cNvPr id="560374" name="Group 246">
            <a:extLst>
              <a:ext uri="{FF2B5EF4-FFF2-40B4-BE49-F238E27FC236}">
                <a16:creationId xmlns:a16="http://schemas.microsoft.com/office/drawing/2014/main" id="{9237545D-A489-B56C-C43B-BB91F81E1E24}"/>
              </a:ext>
            </a:extLst>
          </p:cNvPr>
          <p:cNvGraphicFramePr>
            <a:graphicFrameLocks noGrp="1"/>
          </p:cNvGraphicFramePr>
          <p:nvPr/>
        </p:nvGraphicFramePr>
        <p:xfrm>
          <a:off x="419100" y="1289303"/>
          <a:ext cx="8293947" cy="3204817"/>
        </p:xfrm>
        <a:graphic>
          <a:graphicData uri="http://schemas.openxmlformats.org/drawingml/2006/table">
            <a:tbl>
              <a:tblPr/>
              <a:tblGrid>
                <a:gridCol w="491734">
                  <a:extLst>
                    <a:ext uri="{9D8B030D-6E8A-4147-A177-3AD203B41FA5}">
                      <a16:colId xmlns:a16="http://schemas.microsoft.com/office/drawing/2014/main" val="20000"/>
                    </a:ext>
                  </a:extLst>
                </a:gridCol>
                <a:gridCol w="1631198">
                  <a:extLst>
                    <a:ext uri="{9D8B030D-6E8A-4147-A177-3AD203B41FA5}">
                      <a16:colId xmlns:a16="http://schemas.microsoft.com/office/drawing/2014/main" val="20001"/>
                    </a:ext>
                  </a:extLst>
                </a:gridCol>
                <a:gridCol w="1234203">
                  <a:extLst>
                    <a:ext uri="{9D8B030D-6E8A-4147-A177-3AD203B41FA5}">
                      <a16:colId xmlns:a16="http://schemas.microsoft.com/office/drawing/2014/main" val="20002"/>
                    </a:ext>
                  </a:extLst>
                </a:gridCol>
                <a:gridCol w="1234203">
                  <a:extLst>
                    <a:ext uri="{9D8B030D-6E8A-4147-A177-3AD203B41FA5}">
                      <a16:colId xmlns:a16="http://schemas.microsoft.com/office/drawing/2014/main" val="20003"/>
                    </a:ext>
                  </a:extLst>
                </a:gridCol>
                <a:gridCol w="1234203">
                  <a:extLst>
                    <a:ext uri="{9D8B030D-6E8A-4147-A177-3AD203B41FA5}">
                      <a16:colId xmlns:a16="http://schemas.microsoft.com/office/drawing/2014/main" val="20004"/>
                    </a:ext>
                  </a:extLst>
                </a:gridCol>
                <a:gridCol w="1234203">
                  <a:extLst>
                    <a:ext uri="{9D8B030D-6E8A-4147-A177-3AD203B41FA5}">
                      <a16:colId xmlns:a16="http://schemas.microsoft.com/office/drawing/2014/main" val="20005"/>
                    </a:ext>
                  </a:extLst>
                </a:gridCol>
                <a:gridCol w="1234203">
                  <a:extLst>
                    <a:ext uri="{9D8B030D-6E8A-4147-A177-3AD203B41FA5}">
                      <a16:colId xmlns:a16="http://schemas.microsoft.com/office/drawing/2014/main" val="20006"/>
                    </a:ext>
                  </a:extLst>
                </a:gridCol>
              </a:tblGrid>
              <a:tr h="60366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Level</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Broad Program Objective(s)</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Measures</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Data Collection Method/ Instruments</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Data Sources</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Timing</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Responsibilities</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extLst>
                  <a:ext uri="{0D108BD9-81ED-4DB2-BD59-A6C34878D82A}">
                    <a16:rowId xmlns:a16="http://schemas.microsoft.com/office/drawing/2014/main" val="10000"/>
                  </a:ext>
                </a:extLst>
              </a:tr>
              <a:tr h="447207">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6063" algn="l"/>
                        </a:tabLst>
                      </a:pPr>
                      <a:r>
                        <a:rPr kumimoji="0" lang="en-US" sz="11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1</a:t>
                      </a: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Reaction/Satisfaction and Planned Actions</a:t>
                      </a: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r h="447207">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6063" algn="l"/>
                        </a:tabLst>
                      </a:pPr>
                      <a:r>
                        <a:rPr kumimoji="0" lang="en-US" sz="11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2</a:t>
                      </a: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46063" algn="l"/>
                        </a:tabLst>
                      </a:pPr>
                      <a:r>
                        <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Learning</a:t>
                      </a: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2"/>
                  </a:ext>
                </a:extLst>
              </a:tr>
              <a:tr h="794937">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6063" algn="l"/>
                        </a:tabLst>
                      </a:pPr>
                      <a:r>
                        <a:rPr kumimoji="0" lang="en-US" sz="11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3</a:t>
                      </a: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Application/ Implementation</a:t>
                      </a: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r h="4472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4</a:t>
                      </a: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Business Impact</a:t>
                      </a: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4"/>
                  </a:ext>
                </a:extLst>
              </a:tr>
              <a:tr h="4510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5</a:t>
                      </a: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ROI</a:t>
                      </a: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gridSpan="5">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Comments:</a:t>
                      </a: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bl>
          </a:graphicData>
        </a:graphic>
      </p:graphicFrame>
      <p:sp>
        <p:nvSpPr>
          <p:cNvPr id="2" name="Title 1">
            <a:extLst>
              <a:ext uri="{FF2B5EF4-FFF2-40B4-BE49-F238E27FC236}">
                <a16:creationId xmlns:a16="http://schemas.microsoft.com/office/drawing/2014/main" id="{941BFA7E-CEE3-62EF-7030-EA786EDD5238}"/>
              </a:ext>
            </a:extLst>
          </p:cNvPr>
          <p:cNvSpPr>
            <a:spLocks noGrp="1"/>
          </p:cNvSpPr>
          <p:nvPr>
            <p:ph type="title"/>
          </p:nvPr>
        </p:nvSpPr>
        <p:spPr>
          <a:xfrm>
            <a:off x="628650" y="359880"/>
            <a:ext cx="7886700" cy="595732"/>
          </a:xfrm>
        </p:spPr>
        <p:txBody>
          <a:bodyPr>
            <a:normAutofit fontScale="90000"/>
          </a:bodyPr>
          <a:lstStyle/>
          <a:p>
            <a:pPr algn="ctr"/>
            <a:r>
              <a:rPr lang="en-US" dirty="0">
                <a:latin typeface="Roboto" panose="02000000000000000000" pitchFamily="2" charset="0"/>
                <a:ea typeface="Roboto" panose="02000000000000000000" pitchFamily="2" charset="0"/>
                <a:cs typeface="Roboto" panose="02000000000000000000" pitchFamily="2" charset="0"/>
              </a:rPr>
              <a:t>Data Collection Plan</a:t>
            </a:r>
          </a:p>
        </p:txBody>
      </p:sp>
      <p:sp>
        <p:nvSpPr>
          <p:cNvPr id="3" name="TextBox 2">
            <a:extLst>
              <a:ext uri="{FF2B5EF4-FFF2-40B4-BE49-F238E27FC236}">
                <a16:creationId xmlns:a16="http://schemas.microsoft.com/office/drawing/2014/main" id="{1F2B3FB6-5FE0-8DED-9610-814DE02EE827}"/>
              </a:ext>
            </a:extLst>
          </p:cNvPr>
          <p:cNvSpPr txBox="1"/>
          <p:nvPr/>
        </p:nvSpPr>
        <p:spPr>
          <a:xfrm>
            <a:off x="0" y="4866501"/>
            <a:ext cx="5112975" cy="276999"/>
          </a:xfrm>
          <a:prstGeom prst="rect">
            <a:avLst/>
          </a:prstGeom>
          <a:noFill/>
        </p:spPr>
        <p:txBody>
          <a:bodyPr wrap="square"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rPr>
              <a:t>WB page 51</a:t>
            </a:r>
          </a:p>
        </p:txBody>
      </p:sp>
      <p:sp>
        <p:nvSpPr>
          <p:cNvPr id="4" name="Google Shape;52;p6">
            <a:extLst>
              <a:ext uri="{FF2B5EF4-FFF2-40B4-BE49-F238E27FC236}">
                <a16:creationId xmlns:a16="http://schemas.microsoft.com/office/drawing/2014/main" id="{D97F9383-3C45-E27B-5AE2-82BF2781B64D}"/>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pPr marL="0" marR="0" lvl="0" indent="0" algn="ctr" defTabSz="457200" rtl="0" eaLnBrk="1" fontAlgn="auto" latinLnBrk="0" hangingPunct="1">
              <a:lnSpc>
                <a:spcPct val="100000"/>
              </a:lnSpc>
              <a:spcBef>
                <a:spcPts val="0"/>
              </a:spcBef>
              <a:spcAft>
                <a:spcPts val="0"/>
              </a:spcAft>
              <a:buClr>
                <a:srgbClr val="171616"/>
              </a:buClr>
              <a:buSzTx/>
              <a:buFont typeface="Arial"/>
              <a:buNone/>
              <a:tabLst/>
              <a:defRPr/>
            </a:pPr>
            <a:fld id="{00000000-1234-1234-1234-123412341234}" type="slidenum">
              <a:rPr kumimoji="0" lang="en" sz="105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Roboto"/>
              </a:rPr>
              <a:pPr marL="0" marR="0" lvl="0" indent="0" algn="ctr" defTabSz="457200" rtl="0" eaLnBrk="1" fontAlgn="auto" latinLnBrk="0" hangingPunct="1">
                <a:lnSpc>
                  <a:spcPct val="100000"/>
                </a:lnSpc>
                <a:spcBef>
                  <a:spcPts val="0"/>
                </a:spcBef>
                <a:spcAft>
                  <a:spcPts val="0"/>
                </a:spcAft>
                <a:buClr>
                  <a:srgbClr val="171616"/>
                </a:buClr>
                <a:buSzTx/>
                <a:buFont typeface="Arial"/>
                <a:buNone/>
                <a:tabLst/>
                <a:defRPr/>
              </a:pPr>
              <a:t>113</a:t>
            </a:fld>
            <a:endParaRPr kumimoji="0" lang="en" sz="13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Roboto"/>
            </a:endParaRPr>
          </a:p>
        </p:txBody>
      </p:sp>
    </p:spTree>
    <p:custDataLst>
      <p:tags r:id="rId1"/>
    </p:custDataLst>
    <p:extLst>
      <p:ext uri="{BB962C8B-B14F-4D97-AF65-F5344CB8AC3E}">
        <p14:creationId xmlns:p14="http://schemas.microsoft.com/office/powerpoint/2010/main" val="26872627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B46D0-D303-4BEF-1780-5117FB262306}"/>
              </a:ext>
            </a:extLst>
          </p:cNvPr>
          <p:cNvSpPr>
            <a:spLocks noGrp="1"/>
          </p:cNvSpPr>
          <p:nvPr>
            <p:ph type="title"/>
          </p:nvPr>
        </p:nvSpPr>
        <p:spPr>
          <a:xfrm>
            <a:off x="440266" y="2108124"/>
            <a:ext cx="8229600" cy="857250"/>
          </a:xfrm>
        </p:spPr>
        <p:txBody>
          <a:bodyPr/>
          <a:lstStyle/>
          <a:p>
            <a:r>
              <a:rPr lang="en-US" b="1" dirty="0"/>
              <a:t>Module 5:</a:t>
            </a:r>
            <a:br>
              <a:rPr lang="en-US" b="1" dirty="0"/>
            </a:br>
            <a:r>
              <a:rPr lang="en-US" b="1" dirty="0"/>
              <a:t>Data Analysis</a:t>
            </a:r>
          </a:p>
        </p:txBody>
      </p:sp>
      <p:sp>
        <p:nvSpPr>
          <p:cNvPr id="3" name="Slide Number Placeholder 1">
            <a:extLst>
              <a:ext uri="{FF2B5EF4-FFF2-40B4-BE49-F238E27FC236}">
                <a16:creationId xmlns:a16="http://schemas.microsoft.com/office/drawing/2014/main" id="{B202F4E7-79DE-503B-9437-79D6768B33F1}"/>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114</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4" name="TextBox 3">
            <a:extLst>
              <a:ext uri="{FF2B5EF4-FFF2-40B4-BE49-F238E27FC236}">
                <a16:creationId xmlns:a16="http://schemas.microsoft.com/office/drawing/2014/main" id="{DC881BAD-E814-630F-3E11-A5DD06805C3C}"/>
              </a:ext>
            </a:extLst>
          </p:cNvPr>
          <p:cNvSpPr txBox="1"/>
          <p:nvPr/>
        </p:nvSpPr>
        <p:spPr>
          <a:xfrm>
            <a:off x="0" y="4826968"/>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81</a:t>
            </a:r>
          </a:p>
        </p:txBody>
      </p:sp>
    </p:spTree>
    <p:custDataLst>
      <p:tags r:id="rId1"/>
    </p:custDataLst>
    <p:extLst>
      <p:ext uri="{BB962C8B-B14F-4D97-AF65-F5344CB8AC3E}">
        <p14:creationId xmlns:p14="http://schemas.microsoft.com/office/powerpoint/2010/main" val="264779026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grpSp>
        <p:nvGrpSpPr>
          <p:cNvPr id="2" name="Group 1">
            <a:extLst>
              <a:ext uri="{FF2B5EF4-FFF2-40B4-BE49-F238E27FC236}">
                <a16:creationId xmlns:a16="http://schemas.microsoft.com/office/drawing/2014/main" id="{DCAAEC8B-EF6C-284E-B6F4-4BF21964710C}"/>
              </a:ext>
            </a:extLst>
          </p:cNvPr>
          <p:cNvGrpSpPr/>
          <p:nvPr/>
        </p:nvGrpSpPr>
        <p:grpSpPr>
          <a:xfrm>
            <a:off x="55286" y="1781925"/>
            <a:ext cx="8985466" cy="2461908"/>
            <a:chOff x="73714" y="2375900"/>
            <a:chExt cx="11980621" cy="3282544"/>
          </a:xfrm>
        </p:grpSpPr>
        <p:sp>
          <p:nvSpPr>
            <p:cNvPr id="53" name="Google Shape;1864;p37">
              <a:extLst>
                <a:ext uri="{FF2B5EF4-FFF2-40B4-BE49-F238E27FC236}">
                  <a16:creationId xmlns:a16="http://schemas.microsoft.com/office/drawing/2014/main" id="{1D08158E-3CD9-F847-9C62-C9E375E87E44}"/>
                </a:ext>
              </a:extLst>
            </p:cNvPr>
            <p:cNvSpPr/>
            <p:nvPr/>
          </p:nvSpPr>
          <p:spPr>
            <a:xfrm rot="10800000">
              <a:off x="9356818" y="2382109"/>
              <a:ext cx="2682483" cy="3276335"/>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29" name="Google Shape;1529;p25"/>
            <p:cNvSpPr/>
            <p:nvPr/>
          </p:nvSpPr>
          <p:spPr>
            <a:xfrm rot="10800000">
              <a:off x="2920149" y="2376252"/>
              <a:ext cx="2646372" cy="3276335"/>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1530" name="Google Shape;1530;p25"/>
            <p:cNvCxnSpPr/>
            <p:nvPr/>
          </p:nvCxnSpPr>
          <p:spPr>
            <a:xfrm>
              <a:off x="3215790" y="4059602"/>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34" name="Google Shape;1534;p25"/>
            <p:cNvSpPr/>
            <p:nvPr/>
          </p:nvSpPr>
          <p:spPr>
            <a:xfrm rot="10800000">
              <a:off x="73714" y="2376252"/>
              <a:ext cx="2746281" cy="3276335"/>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8" name="Google Shape;1538;p25"/>
            <p:cNvSpPr/>
            <p:nvPr/>
          </p:nvSpPr>
          <p:spPr>
            <a:xfrm rot="10800000">
              <a:off x="5645829" y="2375900"/>
              <a:ext cx="3685053" cy="3276335"/>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9" name="Google Shape;1539;p25"/>
            <p:cNvSpPr/>
            <p:nvPr/>
          </p:nvSpPr>
          <p:spPr>
            <a:xfrm>
              <a:off x="6102754" y="2547061"/>
              <a:ext cx="2017007" cy="338505"/>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ANALYZE DATA</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0" name="Google Shape;1540;p25"/>
            <p:cNvSpPr/>
            <p:nvPr/>
          </p:nvSpPr>
          <p:spPr>
            <a:xfrm>
              <a:off x="9403788" y="2531617"/>
              <a:ext cx="254096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OPTIMIZE RESULTS</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1" name="Google Shape;1541;p25"/>
            <p:cNvSpPr/>
            <p:nvPr/>
          </p:nvSpPr>
          <p:spPr>
            <a:xfrm>
              <a:off x="8014728" y="4336283"/>
              <a:ext cx="1194655"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5: ROI</a:t>
              </a:r>
              <a:endParaRPr kumimoji="0" sz="135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42" name="Google Shape;1542;p25"/>
            <p:cNvSpPr/>
            <p:nvPr/>
          </p:nvSpPr>
          <p:spPr>
            <a:xfrm>
              <a:off x="3124837" y="3162203"/>
              <a:ext cx="1515940" cy="3692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1: REACTION AND PLANNED ACTION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3" name="Google Shape;1543;p25"/>
            <p:cNvSpPr/>
            <p:nvPr/>
          </p:nvSpPr>
          <p:spPr>
            <a:xfrm>
              <a:off x="4569589" y="3163129"/>
              <a:ext cx="1025761" cy="374413"/>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3:</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APPLICATION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4" name="Google Shape;1544;p25"/>
            <p:cNvSpPr/>
            <p:nvPr/>
          </p:nvSpPr>
          <p:spPr>
            <a:xfrm>
              <a:off x="3126510" y="4702311"/>
              <a:ext cx="1396887"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2: LEARNING</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5" name="Google Shape;1545;p25"/>
            <p:cNvSpPr/>
            <p:nvPr/>
          </p:nvSpPr>
          <p:spPr>
            <a:xfrm>
              <a:off x="4510379" y="4698479"/>
              <a:ext cx="1183544"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4: IMPACT</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6" name="Google Shape;1546;p25"/>
            <p:cNvSpPr/>
            <p:nvPr/>
          </p:nvSpPr>
          <p:spPr>
            <a:xfrm>
              <a:off x="7847978" y="5413044"/>
              <a:ext cx="1638192" cy="235913"/>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INTANGIBLE BENEFITS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47" name="Google Shape;1547;p25"/>
            <p:cNvCxnSpPr/>
            <p:nvPr/>
          </p:nvCxnSpPr>
          <p:spPr>
            <a:xfrm>
              <a:off x="1088882" y="4042435"/>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8" name="Google Shape;1548;p25"/>
            <p:cNvCxnSpPr/>
            <p:nvPr/>
          </p:nvCxnSpPr>
          <p:spPr>
            <a:xfrm>
              <a:off x="8558776" y="3370898"/>
              <a:ext cx="0" cy="27429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9" name="Google Shape;1549;p25"/>
            <p:cNvCxnSpPr/>
            <p:nvPr/>
          </p:nvCxnSpPr>
          <p:spPr>
            <a:xfrm rot="10800000" flipH="1">
              <a:off x="8790762" y="4053050"/>
              <a:ext cx="614135" cy="13104"/>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0" name="Google Shape;1550;p25"/>
            <p:cNvCxnSpPr/>
            <p:nvPr/>
          </p:nvCxnSpPr>
          <p:spPr>
            <a:xfrm rot="10800000">
              <a:off x="9311737" y="4616254"/>
              <a:ext cx="0" cy="53335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1" name="Google Shape;1551;p25"/>
            <p:cNvCxnSpPr/>
            <p:nvPr/>
          </p:nvCxnSpPr>
          <p:spPr>
            <a:xfrm rot="10800000">
              <a:off x="8367216" y="5133813"/>
              <a:ext cx="947080"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2" name="Google Shape;1552;p25"/>
            <p:cNvCxnSpPr/>
            <p:nvPr/>
          </p:nvCxnSpPr>
          <p:spPr>
            <a:xfrm>
              <a:off x="7804300" y="4044380"/>
              <a:ext cx="419673"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3" name="Google Shape;1553;p25"/>
            <p:cNvCxnSpPr/>
            <p:nvPr/>
          </p:nvCxnSpPr>
          <p:spPr>
            <a:xfrm rot="10800000" flipH="1">
              <a:off x="7898457" y="4032250"/>
              <a:ext cx="20256" cy="1052278"/>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4" name="Google Shape;1554;p25"/>
            <p:cNvCxnSpPr/>
            <p:nvPr/>
          </p:nvCxnSpPr>
          <p:spPr>
            <a:xfrm rot="10800000" flipH="1">
              <a:off x="7898457" y="5084528"/>
              <a:ext cx="231358" cy="1283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5" name="Google Shape;1555;p25"/>
            <p:cNvCxnSpPr/>
            <p:nvPr/>
          </p:nvCxnSpPr>
          <p:spPr>
            <a:xfrm>
              <a:off x="4362431" y="4026218"/>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6" name="Google Shape;1556;p25"/>
            <p:cNvCxnSpPr/>
            <p:nvPr/>
          </p:nvCxnSpPr>
          <p:spPr>
            <a:xfrm>
              <a:off x="2256788" y="4042435"/>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7" name="Google Shape;1557;p25"/>
            <p:cNvCxnSpPr/>
            <p:nvPr/>
          </p:nvCxnSpPr>
          <p:spPr>
            <a:xfrm>
              <a:off x="5476690" y="4044367"/>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8" name="Google Shape;1558;p25"/>
            <p:cNvCxnSpPr/>
            <p:nvPr/>
          </p:nvCxnSpPr>
          <p:spPr>
            <a:xfrm>
              <a:off x="6419190" y="4036970"/>
              <a:ext cx="27429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59" name="Google Shape;1559;p25"/>
            <p:cNvSpPr/>
            <p:nvPr/>
          </p:nvSpPr>
          <p:spPr>
            <a:xfrm>
              <a:off x="164317" y="3508047"/>
              <a:ext cx="929454" cy="112119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Start With Why</a:t>
              </a: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Align Programs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With the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Business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0" name="Google Shape;1560;p25"/>
            <p:cNvSpPr/>
            <p:nvPr/>
          </p:nvSpPr>
          <p:spPr>
            <a:xfrm>
              <a:off x="1264936" y="3530525"/>
              <a:ext cx="1056962"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Feasible</a:t>
              </a: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Select the Right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Solution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1" name="Google Shape;1561;p25"/>
            <p:cNvSpPr/>
            <p:nvPr/>
          </p:nvSpPr>
          <p:spPr>
            <a:xfrm>
              <a:off x="3412528" y="3543912"/>
              <a:ext cx="949903" cy="112119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Matter:</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Design for Input,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Reaction, and</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Learning</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2" name="Google Shape;1562;p25"/>
            <p:cNvSpPr/>
            <p:nvPr/>
          </p:nvSpPr>
          <p:spPr>
            <a:xfrm>
              <a:off x="5692624" y="3525017"/>
              <a:ext cx="856791" cy="1108362"/>
            </a:xfrm>
            <a:prstGeom prst="roundRect">
              <a:avLst>
                <a:gd name="adj" fmla="val 16667"/>
              </a:avLst>
            </a:prstGeom>
            <a:solidFill>
              <a:srgbClr val="820D2D"/>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Make it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 Credible: </a:t>
              </a:r>
              <a:endParaRPr kumimoji="0"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Isolate the</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Effects</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of the</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3" name="Google Shape;1563;p25"/>
            <p:cNvSpPr/>
            <p:nvPr/>
          </p:nvSpPr>
          <p:spPr>
            <a:xfrm>
              <a:off x="6688130" y="3508048"/>
              <a:ext cx="1169573" cy="1144331"/>
            </a:xfrm>
            <a:prstGeom prst="roundRect">
              <a:avLst>
                <a:gd name="adj" fmla="val 16667"/>
              </a:avLst>
            </a:prstGeom>
            <a:solidFill>
              <a:srgbClr val="820D2D"/>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Convert Data to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Monetary Value</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4" name="Google Shape;1564;p25"/>
            <p:cNvSpPr/>
            <p:nvPr/>
          </p:nvSpPr>
          <p:spPr>
            <a:xfrm>
              <a:off x="7973600" y="2523853"/>
              <a:ext cx="1278916" cy="932425"/>
            </a:xfrm>
            <a:prstGeom prst="roundRect">
              <a:avLst>
                <a:gd name="adj" fmla="val 16667"/>
              </a:avLst>
            </a:prstGeom>
            <a:solidFill>
              <a:srgbClr val="820D2D"/>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Capture Costs of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5" name="Google Shape;1565;p25"/>
            <p:cNvSpPr/>
            <p:nvPr/>
          </p:nvSpPr>
          <p:spPr>
            <a:xfrm>
              <a:off x="7983126" y="3611029"/>
              <a:ext cx="1269392" cy="712441"/>
            </a:xfrm>
            <a:prstGeom prst="roundRect">
              <a:avLst>
                <a:gd name="adj" fmla="val 16667"/>
              </a:avLst>
            </a:prstGeom>
            <a:solidFill>
              <a:srgbClr val="820D2D"/>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Calculate ROI</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6" name="Google Shape;1566;p25"/>
            <p:cNvSpPr/>
            <p:nvPr/>
          </p:nvSpPr>
          <p:spPr>
            <a:xfrm>
              <a:off x="7857704" y="4588378"/>
              <a:ext cx="1394814" cy="775322"/>
            </a:xfrm>
            <a:prstGeom prst="roundRect">
              <a:avLst>
                <a:gd name="adj" fmla="val 16667"/>
              </a:avLst>
            </a:prstGeom>
            <a:solidFill>
              <a:srgbClr val="820D2D"/>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50"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Identify Intangible Measures</a:t>
              </a:r>
              <a:endParaRPr kumimoji="0" lang="en-US" sz="9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7" name="Google Shape;1567;p25"/>
            <p:cNvSpPr/>
            <p:nvPr/>
          </p:nvSpPr>
          <p:spPr>
            <a:xfrm>
              <a:off x="9349740" y="3432821"/>
              <a:ext cx="1247674" cy="1193757"/>
            </a:xfrm>
            <a:prstGeom prst="ellipse">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8" name="Google Shape;1568;p25"/>
            <p:cNvSpPr/>
            <p:nvPr/>
          </p:nvSpPr>
          <p:spPr>
            <a:xfrm>
              <a:off x="2472770" y="3544016"/>
              <a:ext cx="758418"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Expect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Success</a:t>
              </a: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 Plan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9" name="Google Shape;1569;p25"/>
            <p:cNvSpPr/>
            <p:nvPr/>
          </p:nvSpPr>
          <p:spPr>
            <a:xfrm>
              <a:off x="4552576" y="3544870"/>
              <a:ext cx="949903" cy="1121192"/>
            </a:xfrm>
            <a:prstGeom prst="roundRect">
              <a:avLst>
                <a:gd name="adj" fmla="val 16667"/>
              </a:avLst>
            </a:prstGeom>
            <a:solidFill>
              <a:schemeClr val="tx1">
                <a:lumMod val="40000"/>
                <a:lumOff val="6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Stick:</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Design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Application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and Impact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70" name="Google Shape;1570;p25"/>
            <p:cNvCxnSpPr/>
            <p:nvPr/>
          </p:nvCxnSpPr>
          <p:spPr>
            <a:xfrm>
              <a:off x="10597413" y="4044367"/>
              <a:ext cx="17393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71" name="Google Shape;1571;p25"/>
            <p:cNvSpPr/>
            <p:nvPr/>
          </p:nvSpPr>
          <p:spPr>
            <a:xfrm>
              <a:off x="10754753" y="3358177"/>
              <a:ext cx="1284548" cy="1347375"/>
            </a:xfrm>
            <a:prstGeom prst="diamond">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b"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72" name="Google Shape;1572;p25"/>
            <p:cNvSpPr/>
            <p:nvPr/>
          </p:nvSpPr>
          <p:spPr>
            <a:xfrm>
              <a:off x="920297" y="3294273"/>
              <a:ext cx="1515940" cy="23078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0: INPUT</a:t>
              </a:r>
              <a:endParaRPr kumimoji="0" sz="675"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76" name="Google Shape;1576;p25"/>
            <p:cNvSpPr txBox="1"/>
            <p:nvPr/>
          </p:nvSpPr>
          <p:spPr>
            <a:xfrm>
              <a:off x="10743603" y="3516924"/>
              <a:ext cx="1310732" cy="1034081"/>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Optimize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765"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Use Black Box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Thinking to</a:t>
              </a:r>
              <a:r>
                <a:rPr kumimoji="0" lang="en-US" sz="765" b="0" i="0" u="none" strike="noStrike" kern="0" cap="none" spc="0" normalizeH="0" baseline="0" noProof="0">
                  <a:ln>
                    <a:noFill/>
                  </a:ln>
                  <a:solidFill>
                    <a:srgbClr val="FFFFFF"/>
                  </a:solidFill>
                  <a:effectLst/>
                  <a:uLnTx/>
                  <a:uFillTx/>
                  <a:latin typeface="Arial"/>
                  <a:ea typeface="Arial"/>
                  <a:cs typeface="Arial"/>
                  <a:sym typeface="Arial"/>
                </a:rPr>
                <a:t> </a:t>
              </a:r>
              <a:br>
                <a:rPr kumimoji="0" lang="en-US" sz="765" b="0" i="0" u="none" strike="noStrike" kern="0" cap="none" spc="0" normalizeH="0" baseline="0" noProof="0">
                  <a:ln>
                    <a:noFill/>
                  </a:ln>
                  <a:solidFill>
                    <a:srgbClr val="FFFFFF"/>
                  </a:solidFill>
                  <a:effectLst/>
                  <a:uLnTx/>
                  <a:uFillTx/>
                  <a:latin typeface="Arial"/>
                  <a:ea typeface="Arial"/>
                  <a:cs typeface="Arial"/>
                  <a:sym typeface="Arial"/>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Increase </a:t>
              </a:r>
              <a:b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Funding</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577" name="Google Shape;1577;p25"/>
            <p:cNvSpPr txBox="1"/>
            <p:nvPr/>
          </p:nvSpPr>
          <p:spPr>
            <a:xfrm>
              <a:off x="9300340" y="3666407"/>
              <a:ext cx="1353553" cy="738957"/>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Tell the Story:</a:t>
              </a:r>
              <a:endParaRPr kumimoji="0" sz="105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Communicate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Results to Key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Stakeholder</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1" name="Google Shape;1914;p38">
              <a:extLst>
                <a:ext uri="{FF2B5EF4-FFF2-40B4-BE49-F238E27FC236}">
                  <a16:creationId xmlns:a16="http://schemas.microsoft.com/office/drawing/2014/main" id="{EE237759-6466-8E4A-AD95-D5617E2C59E0}"/>
                </a:ext>
              </a:extLst>
            </p:cNvPr>
            <p:cNvSpPr/>
            <p:nvPr/>
          </p:nvSpPr>
          <p:spPr>
            <a:xfrm>
              <a:off x="107313" y="2546839"/>
              <a:ext cx="2893845"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PLAN THE EVALUATION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52" name="Google Shape;1915;p38">
              <a:extLst>
                <a:ext uri="{FF2B5EF4-FFF2-40B4-BE49-F238E27FC236}">
                  <a16:creationId xmlns:a16="http://schemas.microsoft.com/office/drawing/2014/main" id="{A20BA418-A330-5C4D-8E57-A594DC6F5540}"/>
                </a:ext>
              </a:extLst>
            </p:cNvPr>
            <p:cNvSpPr/>
            <p:nvPr/>
          </p:nvSpPr>
          <p:spPr>
            <a:xfrm>
              <a:off x="3001157" y="2525208"/>
              <a:ext cx="265839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COLLECT DATA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sp>
        <p:nvSpPr>
          <p:cNvPr id="3" name="Title 2">
            <a:extLst>
              <a:ext uri="{FF2B5EF4-FFF2-40B4-BE49-F238E27FC236}">
                <a16:creationId xmlns:a16="http://schemas.microsoft.com/office/drawing/2014/main" id="{14189DDA-F640-6B46-B0B1-DAC2A35ED1F7}"/>
              </a:ext>
            </a:extLst>
          </p:cNvPr>
          <p:cNvSpPr>
            <a:spLocks noGrp="1"/>
          </p:cNvSpPr>
          <p:nvPr>
            <p:ph type="title"/>
          </p:nvPr>
        </p:nvSpPr>
        <p:spPr>
          <a:xfrm>
            <a:off x="425570" y="295175"/>
            <a:ext cx="8225365" cy="583558"/>
          </a:xfrm>
        </p:spPr>
        <p:txBody>
          <a:bodyPr/>
          <a:lstStyle/>
          <a:p>
            <a:r>
              <a:rPr lang="en-US" sz="3600" b="1" dirty="0"/>
              <a:t>The ROI Methodology Process Model</a:t>
            </a:r>
          </a:p>
        </p:txBody>
      </p:sp>
      <p:sp>
        <p:nvSpPr>
          <p:cNvPr id="4" name="Google Shape;1574;p25">
            <a:extLst>
              <a:ext uri="{FF2B5EF4-FFF2-40B4-BE49-F238E27FC236}">
                <a16:creationId xmlns:a16="http://schemas.microsoft.com/office/drawing/2014/main" id="{41B49941-6EEB-E9BC-CD73-C1F515A6D399}"/>
              </a:ext>
            </a:extLst>
          </p:cNvPr>
          <p:cNvSpPr txBox="1"/>
          <p:nvPr/>
        </p:nvSpPr>
        <p:spPr>
          <a:xfrm>
            <a:off x="127290" y="4812229"/>
            <a:ext cx="7065442" cy="19232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000"/>
              <a:buFontTx/>
              <a:buNone/>
              <a:tabLst/>
              <a:defRPr/>
            </a:pPr>
            <a:r>
              <a:rPr kumimoji="0" lang="en-US" sz="80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Calibri"/>
                <a:sym typeface="Calibri"/>
              </a:rPr>
              <a:t>©2024 ROI Institute Inc. All Rights Reserved.</a:t>
            </a:r>
            <a:endParaRPr kumimoji="0" lang="en-US" sz="80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Arial"/>
              <a:sym typeface="Arial"/>
            </a:endParaRPr>
          </a:p>
        </p:txBody>
      </p:sp>
      <p:sp>
        <p:nvSpPr>
          <p:cNvPr id="5" name="Slide Number Placeholder 1">
            <a:extLst>
              <a:ext uri="{FF2B5EF4-FFF2-40B4-BE49-F238E27FC236}">
                <a16:creationId xmlns:a16="http://schemas.microsoft.com/office/drawing/2014/main" id="{427386F5-06E9-EFBB-8E40-BEC6FD273A6F}"/>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115</a:t>
            </a:fld>
            <a:endParaRPr lang="en-US" sz="105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20694156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grpSp>
        <p:nvGrpSpPr>
          <p:cNvPr id="2" name="Group 1">
            <a:extLst>
              <a:ext uri="{FF2B5EF4-FFF2-40B4-BE49-F238E27FC236}">
                <a16:creationId xmlns:a16="http://schemas.microsoft.com/office/drawing/2014/main" id="{DCAAEC8B-EF6C-284E-B6F4-4BF21964710C}"/>
              </a:ext>
            </a:extLst>
          </p:cNvPr>
          <p:cNvGrpSpPr/>
          <p:nvPr/>
        </p:nvGrpSpPr>
        <p:grpSpPr>
          <a:xfrm>
            <a:off x="55286" y="1781925"/>
            <a:ext cx="8985466" cy="2461908"/>
            <a:chOff x="73714" y="2375900"/>
            <a:chExt cx="11980621" cy="3282544"/>
          </a:xfrm>
        </p:grpSpPr>
        <p:sp>
          <p:nvSpPr>
            <p:cNvPr id="53" name="Google Shape;1864;p37">
              <a:extLst>
                <a:ext uri="{FF2B5EF4-FFF2-40B4-BE49-F238E27FC236}">
                  <a16:creationId xmlns:a16="http://schemas.microsoft.com/office/drawing/2014/main" id="{1D08158E-3CD9-F847-9C62-C9E375E87E44}"/>
                </a:ext>
              </a:extLst>
            </p:cNvPr>
            <p:cNvSpPr/>
            <p:nvPr/>
          </p:nvSpPr>
          <p:spPr>
            <a:xfrm rot="10800000">
              <a:off x="9356818" y="2382109"/>
              <a:ext cx="2682483" cy="3276335"/>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29" name="Google Shape;1529;p25"/>
            <p:cNvSpPr/>
            <p:nvPr/>
          </p:nvSpPr>
          <p:spPr>
            <a:xfrm rot="10800000">
              <a:off x="2920149" y="2376252"/>
              <a:ext cx="2646372" cy="3276335"/>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1530" name="Google Shape;1530;p25"/>
            <p:cNvCxnSpPr/>
            <p:nvPr/>
          </p:nvCxnSpPr>
          <p:spPr>
            <a:xfrm>
              <a:off x="3215790" y="4059602"/>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34" name="Google Shape;1534;p25"/>
            <p:cNvSpPr/>
            <p:nvPr/>
          </p:nvSpPr>
          <p:spPr>
            <a:xfrm rot="10800000">
              <a:off x="73714" y="2376252"/>
              <a:ext cx="2746281" cy="3276335"/>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8" name="Google Shape;1538;p25"/>
            <p:cNvSpPr/>
            <p:nvPr/>
          </p:nvSpPr>
          <p:spPr>
            <a:xfrm rot="10800000">
              <a:off x="5645829" y="2375900"/>
              <a:ext cx="3685053" cy="3276335"/>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9" name="Google Shape;1539;p25"/>
            <p:cNvSpPr/>
            <p:nvPr/>
          </p:nvSpPr>
          <p:spPr>
            <a:xfrm>
              <a:off x="6102754" y="2547061"/>
              <a:ext cx="2017007" cy="338505"/>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ANALYZE DATA</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0" name="Google Shape;1540;p25"/>
            <p:cNvSpPr/>
            <p:nvPr/>
          </p:nvSpPr>
          <p:spPr>
            <a:xfrm>
              <a:off x="9403788" y="2531617"/>
              <a:ext cx="254096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OPTIMIZE RESULTS</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1" name="Google Shape;1541;p25"/>
            <p:cNvSpPr/>
            <p:nvPr/>
          </p:nvSpPr>
          <p:spPr>
            <a:xfrm>
              <a:off x="8014728" y="4336283"/>
              <a:ext cx="1194655"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5: ROI</a:t>
              </a:r>
              <a:endParaRPr kumimoji="0" sz="135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42" name="Google Shape;1542;p25"/>
            <p:cNvSpPr/>
            <p:nvPr/>
          </p:nvSpPr>
          <p:spPr>
            <a:xfrm>
              <a:off x="3124837" y="3162203"/>
              <a:ext cx="1515940" cy="3692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1: REACTION AND PLANNED ACTION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3" name="Google Shape;1543;p25"/>
            <p:cNvSpPr/>
            <p:nvPr/>
          </p:nvSpPr>
          <p:spPr>
            <a:xfrm>
              <a:off x="4569589" y="3163129"/>
              <a:ext cx="1025761" cy="374413"/>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3:</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APPLICATION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4" name="Google Shape;1544;p25"/>
            <p:cNvSpPr/>
            <p:nvPr/>
          </p:nvSpPr>
          <p:spPr>
            <a:xfrm>
              <a:off x="3126510" y="4702311"/>
              <a:ext cx="1396887"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2: LEARNING</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5" name="Google Shape;1545;p25"/>
            <p:cNvSpPr/>
            <p:nvPr/>
          </p:nvSpPr>
          <p:spPr>
            <a:xfrm>
              <a:off x="4510379" y="4698479"/>
              <a:ext cx="1183544"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4: IMPACT</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6" name="Google Shape;1546;p25"/>
            <p:cNvSpPr/>
            <p:nvPr/>
          </p:nvSpPr>
          <p:spPr>
            <a:xfrm>
              <a:off x="7847978" y="5413044"/>
              <a:ext cx="1638192" cy="235913"/>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INTANGIBLE BENEFITS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47" name="Google Shape;1547;p25"/>
            <p:cNvCxnSpPr/>
            <p:nvPr/>
          </p:nvCxnSpPr>
          <p:spPr>
            <a:xfrm>
              <a:off x="1088882" y="4042435"/>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8" name="Google Shape;1548;p25"/>
            <p:cNvCxnSpPr/>
            <p:nvPr/>
          </p:nvCxnSpPr>
          <p:spPr>
            <a:xfrm>
              <a:off x="8558776" y="3370898"/>
              <a:ext cx="0" cy="27429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9" name="Google Shape;1549;p25"/>
            <p:cNvCxnSpPr/>
            <p:nvPr/>
          </p:nvCxnSpPr>
          <p:spPr>
            <a:xfrm rot="10800000" flipH="1">
              <a:off x="8790762" y="4053050"/>
              <a:ext cx="614135" cy="13104"/>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0" name="Google Shape;1550;p25"/>
            <p:cNvCxnSpPr/>
            <p:nvPr/>
          </p:nvCxnSpPr>
          <p:spPr>
            <a:xfrm rot="10800000">
              <a:off x="9311737" y="4616254"/>
              <a:ext cx="0" cy="53335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1" name="Google Shape;1551;p25"/>
            <p:cNvCxnSpPr/>
            <p:nvPr/>
          </p:nvCxnSpPr>
          <p:spPr>
            <a:xfrm rot="10800000">
              <a:off x="8367216" y="5133813"/>
              <a:ext cx="947080"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2" name="Google Shape;1552;p25"/>
            <p:cNvCxnSpPr/>
            <p:nvPr/>
          </p:nvCxnSpPr>
          <p:spPr>
            <a:xfrm>
              <a:off x="7804300" y="4044380"/>
              <a:ext cx="419673"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3" name="Google Shape;1553;p25"/>
            <p:cNvCxnSpPr/>
            <p:nvPr/>
          </p:nvCxnSpPr>
          <p:spPr>
            <a:xfrm rot="10800000" flipH="1">
              <a:off x="7898457" y="4032250"/>
              <a:ext cx="20256" cy="1052278"/>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4" name="Google Shape;1554;p25"/>
            <p:cNvCxnSpPr/>
            <p:nvPr/>
          </p:nvCxnSpPr>
          <p:spPr>
            <a:xfrm rot="10800000" flipH="1">
              <a:off x="7898457" y="5084528"/>
              <a:ext cx="231358" cy="1283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5" name="Google Shape;1555;p25"/>
            <p:cNvCxnSpPr/>
            <p:nvPr/>
          </p:nvCxnSpPr>
          <p:spPr>
            <a:xfrm>
              <a:off x="4362431" y="4026218"/>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6" name="Google Shape;1556;p25"/>
            <p:cNvCxnSpPr/>
            <p:nvPr/>
          </p:nvCxnSpPr>
          <p:spPr>
            <a:xfrm>
              <a:off x="2256788" y="4042435"/>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7" name="Google Shape;1557;p25"/>
            <p:cNvCxnSpPr/>
            <p:nvPr/>
          </p:nvCxnSpPr>
          <p:spPr>
            <a:xfrm>
              <a:off x="5476690" y="4044367"/>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8" name="Google Shape;1558;p25"/>
            <p:cNvCxnSpPr/>
            <p:nvPr/>
          </p:nvCxnSpPr>
          <p:spPr>
            <a:xfrm>
              <a:off x="6419190" y="4036970"/>
              <a:ext cx="27429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59" name="Google Shape;1559;p25"/>
            <p:cNvSpPr/>
            <p:nvPr/>
          </p:nvSpPr>
          <p:spPr>
            <a:xfrm>
              <a:off x="164317" y="3508047"/>
              <a:ext cx="929454" cy="112119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Start With Why</a:t>
              </a: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Align Programs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With the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Business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0" name="Google Shape;1560;p25"/>
            <p:cNvSpPr/>
            <p:nvPr/>
          </p:nvSpPr>
          <p:spPr>
            <a:xfrm>
              <a:off x="1264936" y="3530525"/>
              <a:ext cx="1056962"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Feasible</a:t>
              </a: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Select the Right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Solution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1" name="Google Shape;1561;p25"/>
            <p:cNvSpPr/>
            <p:nvPr/>
          </p:nvSpPr>
          <p:spPr>
            <a:xfrm>
              <a:off x="3412528" y="3543912"/>
              <a:ext cx="949903" cy="112119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Matter:</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Design for Input,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Reaction, and</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Learning</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2" name="Google Shape;1562;p25"/>
            <p:cNvSpPr/>
            <p:nvPr/>
          </p:nvSpPr>
          <p:spPr>
            <a:xfrm>
              <a:off x="5692624" y="3525017"/>
              <a:ext cx="856791" cy="1108362"/>
            </a:xfrm>
            <a:prstGeom prst="roundRect">
              <a:avLst>
                <a:gd name="adj" fmla="val 16667"/>
              </a:avLst>
            </a:prstGeom>
            <a:solidFill>
              <a:srgbClr val="820D2D"/>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Make it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 Credible: </a:t>
              </a:r>
              <a:endParaRPr kumimoji="0"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Isolate the</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Effects</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of the</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3" name="Google Shape;1563;p25"/>
            <p:cNvSpPr/>
            <p:nvPr/>
          </p:nvSpPr>
          <p:spPr>
            <a:xfrm>
              <a:off x="6688130" y="3508048"/>
              <a:ext cx="1169573" cy="1144331"/>
            </a:xfrm>
            <a:prstGeom prst="roundRect">
              <a:avLst>
                <a:gd name="adj" fmla="val 16667"/>
              </a:avLst>
            </a:prstGeom>
            <a:solidFill>
              <a:schemeClr val="tx1">
                <a:lumMod val="40000"/>
                <a:lumOff val="6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Convert Data to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Monetary Value</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4" name="Google Shape;1564;p25"/>
            <p:cNvSpPr/>
            <p:nvPr/>
          </p:nvSpPr>
          <p:spPr>
            <a:xfrm>
              <a:off x="7973600" y="2523853"/>
              <a:ext cx="1278916" cy="932425"/>
            </a:xfrm>
            <a:prstGeom prst="roundRect">
              <a:avLst>
                <a:gd name="adj" fmla="val 16667"/>
              </a:avLst>
            </a:prstGeom>
            <a:solidFill>
              <a:schemeClr val="tx1">
                <a:lumMod val="40000"/>
                <a:lumOff val="6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Capture Costs of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5" name="Google Shape;1565;p25"/>
            <p:cNvSpPr/>
            <p:nvPr/>
          </p:nvSpPr>
          <p:spPr>
            <a:xfrm>
              <a:off x="7983126" y="3611029"/>
              <a:ext cx="1269392" cy="712441"/>
            </a:xfrm>
            <a:prstGeom prst="roundRect">
              <a:avLst>
                <a:gd name="adj" fmla="val 16667"/>
              </a:avLst>
            </a:prstGeom>
            <a:solidFill>
              <a:schemeClr val="tx1">
                <a:lumMod val="40000"/>
                <a:lumOff val="6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Calculate ROI</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6" name="Google Shape;1566;p25"/>
            <p:cNvSpPr/>
            <p:nvPr/>
          </p:nvSpPr>
          <p:spPr>
            <a:xfrm>
              <a:off x="7857704" y="4588378"/>
              <a:ext cx="1394814" cy="775322"/>
            </a:xfrm>
            <a:prstGeom prst="roundRect">
              <a:avLst>
                <a:gd name="adj" fmla="val 16667"/>
              </a:avLst>
            </a:prstGeom>
            <a:solidFill>
              <a:schemeClr val="tx1">
                <a:lumMod val="40000"/>
                <a:lumOff val="6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50"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Identify Intangible Measures</a:t>
              </a:r>
              <a:endParaRPr kumimoji="0" lang="en-US" sz="9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7" name="Google Shape;1567;p25"/>
            <p:cNvSpPr/>
            <p:nvPr/>
          </p:nvSpPr>
          <p:spPr>
            <a:xfrm>
              <a:off x="9349740" y="3432821"/>
              <a:ext cx="1247674" cy="1193757"/>
            </a:xfrm>
            <a:prstGeom prst="ellipse">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8" name="Google Shape;1568;p25"/>
            <p:cNvSpPr/>
            <p:nvPr/>
          </p:nvSpPr>
          <p:spPr>
            <a:xfrm>
              <a:off x="2472770" y="3544016"/>
              <a:ext cx="758418"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Expect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Success</a:t>
              </a: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 Plan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9" name="Google Shape;1569;p25"/>
            <p:cNvSpPr/>
            <p:nvPr/>
          </p:nvSpPr>
          <p:spPr>
            <a:xfrm>
              <a:off x="4552576" y="3544870"/>
              <a:ext cx="949903" cy="1121192"/>
            </a:xfrm>
            <a:prstGeom prst="roundRect">
              <a:avLst>
                <a:gd name="adj" fmla="val 16667"/>
              </a:avLst>
            </a:prstGeom>
            <a:solidFill>
              <a:schemeClr val="tx1">
                <a:lumMod val="40000"/>
                <a:lumOff val="6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Stick:</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Design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Application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and Impact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70" name="Google Shape;1570;p25"/>
            <p:cNvCxnSpPr/>
            <p:nvPr/>
          </p:nvCxnSpPr>
          <p:spPr>
            <a:xfrm>
              <a:off x="10597413" y="4044367"/>
              <a:ext cx="17393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71" name="Google Shape;1571;p25"/>
            <p:cNvSpPr/>
            <p:nvPr/>
          </p:nvSpPr>
          <p:spPr>
            <a:xfrm>
              <a:off x="10754753" y="3358177"/>
              <a:ext cx="1284548" cy="1347375"/>
            </a:xfrm>
            <a:prstGeom prst="diamond">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b"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72" name="Google Shape;1572;p25"/>
            <p:cNvSpPr/>
            <p:nvPr/>
          </p:nvSpPr>
          <p:spPr>
            <a:xfrm>
              <a:off x="920297" y="3294273"/>
              <a:ext cx="1515940" cy="23078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0: INPUT</a:t>
              </a:r>
              <a:endParaRPr kumimoji="0" sz="675"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76" name="Google Shape;1576;p25"/>
            <p:cNvSpPr txBox="1"/>
            <p:nvPr/>
          </p:nvSpPr>
          <p:spPr>
            <a:xfrm>
              <a:off x="10743603" y="3516924"/>
              <a:ext cx="1310732" cy="1034081"/>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Optimize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765"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Use Black Box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Thinking to</a:t>
              </a:r>
              <a:r>
                <a:rPr kumimoji="0" lang="en-US" sz="765" b="0" i="0" u="none" strike="noStrike" kern="0" cap="none" spc="0" normalizeH="0" baseline="0" noProof="0">
                  <a:ln>
                    <a:noFill/>
                  </a:ln>
                  <a:solidFill>
                    <a:srgbClr val="FFFFFF"/>
                  </a:solidFill>
                  <a:effectLst/>
                  <a:uLnTx/>
                  <a:uFillTx/>
                  <a:latin typeface="Arial"/>
                  <a:ea typeface="Arial"/>
                  <a:cs typeface="Arial"/>
                  <a:sym typeface="Arial"/>
                </a:rPr>
                <a:t> </a:t>
              </a:r>
              <a:br>
                <a:rPr kumimoji="0" lang="en-US" sz="765" b="0" i="0" u="none" strike="noStrike" kern="0" cap="none" spc="0" normalizeH="0" baseline="0" noProof="0">
                  <a:ln>
                    <a:noFill/>
                  </a:ln>
                  <a:solidFill>
                    <a:srgbClr val="FFFFFF"/>
                  </a:solidFill>
                  <a:effectLst/>
                  <a:uLnTx/>
                  <a:uFillTx/>
                  <a:latin typeface="Arial"/>
                  <a:ea typeface="Arial"/>
                  <a:cs typeface="Arial"/>
                  <a:sym typeface="Arial"/>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Increase </a:t>
              </a:r>
              <a:b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Funding</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577" name="Google Shape;1577;p25"/>
            <p:cNvSpPr txBox="1"/>
            <p:nvPr/>
          </p:nvSpPr>
          <p:spPr>
            <a:xfrm>
              <a:off x="9300340" y="3666407"/>
              <a:ext cx="1353553" cy="738957"/>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Tell the Story:</a:t>
              </a:r>
              <a:endParaRPr kumimoji="0" sz="105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Communicate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Results to Key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Stakeholder</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1" name="Google Shape;1914;p38">
              <a:extLst>
                <a:ext uri="{FF2B5EF4-FFF2-40B4-BE49-F238E27FC236}">
                  <a16:creationId xmlns:a16="http://schemas.microsoft.com/office/drawing/2014/main" id="{EE237759-6466-8E4A-AD95-D5617E2C59E0}"/>
                </a:ext>
              </a:extLst>
            </p:cNvPr>
            <p:cNvSpPr/>
            <p:nvPr/>
          </p:nvSpPr>
          <p:spPr>
            <a:xfrm>
              <a:off x="107313" y="2546839"/>
              <a:ext cx="2893845"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PLAN THE EVALUATION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52" name="Google Shape;1915;p38">
              <a:extLst>
                <a:ext uri="{FF2B5EF4-FFF2-40B4-BE49-F238E27FC236}">
                  <a16:creationId xmlns:a16="http://schemas.microsoft.com/office/drawing/2014/main" id="{A20BA418-A330-5C4D-8E57-A594DC6F5540}"/>
                </a:ext>
              </a:extLst>
            </p:cNvPr>
            <p:cNvSpPr/>
            <p:nvPr/>
          </p:nvSpPr>
          <p:spPr>
            <a:xfrm>
              <a:off x="3001157" y="2525208"/>
              <a:ext cx="265839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COLLECT DATA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sp>
        <p:nvSpPr>
          <p:cNvPr id="3" name="Title 2">
            <a:extLst>
              <a:ext uri="{FF2B5EF4-FFF2-40B4-BE49-F238E27FC236}">
                <a16:creationId xmlns:a16="http://schemas.microsoft.com/office/drawing/2014/main" id="{14189DDA-F640-6B46-B0B1-DAC2A35ED1F7}"/>
              </a:ext>
            </a:extLst>
          </p:cNvPr>
          <p:cNvSpPr>
            <a:spLocks noGrp="1"/>
          </p:cNvSpPr>
          <p:nvPr>
            <p:ph type="title"/>
          </p:nvPr>
        </p:nvSpPr>
        <p:spPr>
          <a:xfrm>
            <a:off x="419100" y="285750"/>
            <a:ext cx="8229600" cy="541074"/>
          </a:xfrm>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The ROI Methodology Process Model</a:t>
            </a:r>
          </a:p>
        </p:txBody>
      </p:sp>
      <p:sp>
        <p:nvSpPr>
          <p:cNvPr id="4" name="Google Shape;1574;p25">
            <a:extLst>
              <a:ext uri="{FF2B5EF4-FFF2-40B4-BE49-F238E27FC236}">
                <a16:creationId xmlns:a16="http://schemas.microsoft.com/office/drawing/2014/main" id="{0A8410BD-08FA-BFEF-7D5C-A9AE1732F0A9}"/>
              </a:ext>
            </a:extLst>
          </p:cNvPr>
          <p:cNvSpPr txBox="1"/>
          <p:nvPr/>
        </p:nvSpPr>
        <p:spPr>
          <a:xfrm>
            <a:off x="127290" y="4812229"/>
            <a:ext cx="7065442" cy="19232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000"/>
              <a:buFontTx/>
              <a:buNone/>
              <a:tabLst/>
              <a:defRPr/>
            </a:pPr>
            <a:r>
              <a:rPr kumimoji="0" lang="en-US" sz="80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Calibri"/>
                <a:sym typeface="Calibri"/>
              </a:rPr>
              <a:t>©2024 ROI Institute Inc. All Rights Reserved.</a:t>
            </a:r>
            <a:endParaRPr kumimoji="0" lang="en-US" sz="80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Arial"/>
              <a:sym typeface="Arial"/>
            </a:endParaRPr>
          </a:p>
        </p:txBody>
      </p:sp>
      <p:sp>
        <p:nvSpPr>
          <p:cNvPr id="5" name="Slide Number Placeholder 1">
            <a:extLst>
              <a:ext uri="{FF2B5EF4-FFF2-40B4-BE49-F238E27FC236}">
                <a16:creationId xmlns:a16="http://schemas.microsoft.com/office/drawing/2014/main" id="{DB8E7163-0A5C-A5B2-04DF-E508A8ABEEE4}"/>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116</a:t>
            </a:fld>
            <a:endParaRPr lang="en-US" sz="105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25373514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4C342-CF1B-44A4-7CCC-ABCF50618E49}"/>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Case Application: First Bank</a:t>
            </a:r>
          </a:p>
        </p:txBody>
      </p:sp>
      <p:sp>
        <p:nvSpPr>
          <p:cNvPr id="3" name="Text Placeholder 2">
            <a:extLst>
              <a:ext uri="{FF2B5EF4-FFF2-40B4-BE49-F238E27FC236}">
                <a16:creationId xmlns:a16="http://schemas.microsoft.com/office/drawing/2014/main" id="{81F9D3C2-977D-58D7-A3D4-A8F82B51999C}"/>
              </a:ext>
            </a:extLst>
          </p:cNvPr>
          <p:cNvSpPr>
            <a:spLocks noGrp="1"/>
          </p:cNvSpPr>
          <p:nvPr>
            <p:ph type="body" sz="quarter" idx="4294967295"/>
          </p:nvPr>
        </p:nvSpPr>
        <p:spPr>
          <a:xfrm>
            <a:off x="419100" y="1200150"/>
            <a:ext cx="8229600" cy="3151188"/>
          </a:xfrm>
        </p:spPr>
        <p:txBody>
          <a:bodyPr/>
          <a:lstStyle/>
          <a:p>
            <a:pPr marL="495300" indent="-457200">
              <a:buClr>
                <a:schemeClr val="tx1"/>
              </a:buClr>
              <a:buSzPct val="100000"/>
              <a:buFont typeface="+mj-lt"/>
              <a:buAutoNum type="arabicPeriod"/>
            </a:pPr>
            <a:r>
              <a:rPr lang="en-US" sz="2000" dirty="0"/>
              <a:t>Is this situation unusual? Please explain.</a:t>
            </a:r>
          </a:p>
          <a:p>
            <a:pPr marL="495300" indent="-457200">
              <a:buClr>
                <a:schemeClr val="tx1"/>
              </a:buClr>
              <a:buSzPct val="100000"/>
              <a:buFont typeface="+mj-lt"/>
              <a:buAutoNum type="arabicPeriod"/>
            </a:pPr>
            <a:r>
              <a:rPr lang="en-US" sz="2000" dirty="0"/>
              <a:t>Should the CEO drop the issue?</a:t>
            </a:r>
          </a:p>
          <a:p>
            <a:pPr marL="495300" indent="-457200">
              <a:buClr>
                <a:schemeClr val="tx1"/>
              </a:buClr>
              <a:buSzPct val="100000"/>
              <a:buFont typeface="+mj-lt"/>
              <a:buAutoNum type="arabicPeriod"/>
            </a:pPr>
            <a:r>
              <a:rPr lang="en-US" sz="2000" dirty="0"/>
              <a:t>What are some approaches to resolve this dilemma?</a:t>
            </a:r>
          </a:p>
          <a:p>
            <a:pPr marL="495300" indent="-457200">
              <a:buClr>
                <a:schemeClr val="tx1"/>
              </a:buClr>
              <a:buSzPct val="100000"/>
              <a:buFont typeface="+mj-lt"/>
              <a:buAutoNum type="arabicPeriod"/>
            </a:pPr>
            <a:r>
              <a:rPr lang="en-US" sz="2000" dirty="0"/>
              <a:t>What would you do?</a:t>
            </a:r>
          </a:p>
        </p:txBody>
      </p:sp>
      <p:sp>
        <p:nvSpPr>
          <p:cNvPr id="5" name="TextBox 4">
            <a:extLst>
              <a:ext uri="{FF2B5EF4-FFF2-40B4-BE49-F238E27FC236}">
                <a16:creationId xmlns:a16="http://schemas.microsoft.com/office/drawing/2014/main" id="{254E4753-438B-4E8F-667B-A88FB875A469}"/>
              </a:ext>
            </a:extLst>
          </p:cNvPr>
          <p:cNvSpPr txBox="1"/>
          <p:nvPr/>
        </p:nvSpPr>
        <p:spPr>
          <a:xfrm>
            <a:off x="0" y="4826968"/>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82</a:t>
            </a:r>
          </a:p>
        </p:txBody>
      </p:sp>
    </p:spTree>
    <p:custDataLst>
      <p:tags r:id="rId1"/>
    </p:custDataLst>
    <p:extLst>
      <p:ext uri="{BB962C8B-B14F-4D97-AF65-F5344CB8AC3E}">
        <p14:creationId xmlns:p14="http://schemas.microsoft.com/office/powerpoint/2010/main" val="423806564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08926"/>
            <a:ext cx="7886700" cy="789725"/>
          </a:xfrm>
        </p:spPr>
        <p:txBody>
          <a:bodyPr>
            <a:noAutofit/>
          </a:bodyPr>
          <a:lstStyle/>
          <a:p>
            <a:pPr algn="ctr"/>
            <a:r>
              <a:rPr lang="en-US" altLang="en-US" sz="2400" dirty="0">
                <a:latin typeface="Roboto" panose="02000000000000000000" pitchFamily="2" charset="0"/>
                <a:ea typeface="Roboto" panose="02000000000000000000" pitchFamily="2" charset="0"/>
                <a:cs typeface="Roboto" panose="02000000000000000000" pitchFamily="2" charset="0"/>
              </a:rPr>
              <a:t>Several Factors Contribute to an Improvement After a Program Is Conducted</a:t>
            </a:r>
          </a:p>
        </p:txBody>
      </p:sp>
      <p:sp>
        <p:nvSpPr>
          <p:cNvPr id="5" name="Rectangle 4"/>
          <p:cNvSpPr>
            <a:spLocks noChangeArrowheads="1"/>
          </p:cNvSpPr>
          <p:nvPr/>
        </p:nvSpPr>
        <p:spPr bwMode="auto">
          <a:xfrm>
            <a:off x="3578762" y="1312609"/>
            <a:ext cx="2010966" cy="3137297"/>
          </a:xfrm>
          <a:prstGeom prst="rect">
            <a:avLst/>
          </a:prstGeom>
          <a:solidFill>
            <a:srgbClr val="FFFFFF"/>
          </a:solidFill>
          <a:ln w="38100">
            <a:solidFill>
              <a:srgbClr val="000000"/>
            </a:solidFill>
            <a:miter lim="800000"/>
            <a:headEnd/>
            <a:tailEnd/>
          </a:ln>
        </p:spPr>
        <p:txBody>
          <a:bodyPr wrap="none" anchor="ctr"/>
          <a:lstStyle/>
          <a:p>
            <a:pPr algn="ctr">
              <a:defRPr/>
            </a:pPr>
            <a:endParaRPr lang="en-US" dirty="0">
              <a:latin typeface="Roboto" panose="02000000000000000000" pitchFamily="2" charset="0"/>
            </a:endParaRPr>
          </a:p>
        </p:txBody>
      </p:sp>
      <p:sp>
        <p:nvSpPr>
          <p:cNvPr id="6" name="Line 5"/>
          <p:cNvSpPr>
            <a:spLocks noChangeShapeType="1"/>
          </p:cNvSpPr>
          <p:nvPr/>
        </p:nvSpPr>
        <p:spPr bwMode="auto">
          <a:xfrm>
            <a:off x="3590668" y="1660272"/>
            <a:ext cx="1985963" cy="0"/>
          </a:xfrm>
          <a:prstGeom prst="line">
            <a:avLst/>
          </a:prstGeom>
          <a:noFill/>
          <a:ln w="38100">
            <a:solidFill>
              <a:srgbClr val="000000"/>
            </a:solidFill>
            <a:round/>
            <a:headEnd type="none" w="sm" len="sm"/>
            <a:tailEnd type="none" w="sm" len="sm"/>
          </a:ln>
        </p:spPr>
        <p:txBody>
          <a:bodyPr wrap="none" anchor="ctr"/>
          <a:lstStyle/>
          <a:p>
            <a:pPr>
              <a:defRPr/>
            </a:pPr>
            <a:endParaRPr lang="en-US" sz="1350" dirty="0">
              <a:latin typeface="Roboto" panose="02000000000000000000" pitchFamily="2" charset="0"/>
            </a:endParaRPr>
          </a:p>
        </p:txBody>
      </p:sp>
      <p:sp>
        <p:nvSpPr>
          <p:cNvPr id="7" name="Line 6"/>
          <p:cNvSpPr>
            <a:spLocks noChangeShapeType="1"/>
          </p:cNvSpPr>
          <p:nvPr/>
        </p:nvSpPr>
        <p:spPr bwMode="auto">
          <a:xfrm>
            <a:off x="3600193" y="2180575"/>
            <a:ext cx="1985963" cy="0"/>
          </a:xfrm>
          <a:prstGeom prst="line">
            <a:avLst/>
          </a:prstGeom>
          <a:noFill/>
          <a:ln w="38100">
            <a:solidFill>
              <a:srgbClr val="000000"/>
            </a:solidFill>
            <a:round/>
            <a:headEnd type="none" w="sm" len="sm"/>
            <a:tailEnd type="none" w="sm" len="sm"/>
          </a:ln>
        </p:spPr>
        <p:txBody>
          <a:bodyPr wrap="none" anchor="ctr"/>
          <a:lstStyle/>
          <a:p>
            <a:pPr>
              <a:defRPr/>
            </a:pPr>
            <a:endParaRPr lang="en-US" sz="1350" dirty="0">
              <a:latin typeface="Roboto" panose="02000000000000000000" pitchFamily="2" charset="0"/>
            </a:endParaRPr>
          </a:p>
        </p:txBody>
      </p:sp>
      <p:sp>
        <p:nvSpPr>
          <p:cNvPr id="8" name="Line 7"/>
          <p:cNvSpPr>
            <a:spLocks noChangeShapeType="1"/>
          </p:cNvSpPr>
          <p:nvPr/>
        </p:nvSpPr>
        <p:spPr bwMode="auto">
          <a:xfrm>
            <a:off x="3600193" y="2593722"/>
            <a:ext cx="1985963" cy="0"/>
          </a:xfrm>
          <a:prstGeom prst="line">
            <a:avLst/>
          </a:prstGeom>
          <a:noFill/>
          <a:ln w="38100">
            <a:solidFill>
              <a:srgbClr val="000000"/>
            </a:solidFill>
            <a:round/>
            <a:headEnd type="none" w="sm" len="sm"/>
            <a:tailEnd type="none" w="sm" len="sm"/>
          </a:ln>
        </p:spPr>
        <p:txBody>
          <a:bodyPr wrap="none" anchor="ctr"/>
          <a:lstStyle/>
          <a:p>
            <a:pPr>
              <a:defRPr/>
            </a:pPr>
            <a:endParaRPr lang="en-US" sz="1350" dirty="0">
              <a:latin typeface="Roboto" panose="02000000000000000000" pitchFamily="2" charset="0"/>
            </a:endParaRPr>
          </a:p>
        </p:txBody>
      </p:sp>
      <p:sp>
        <p:nvSpPr>
          <p:cNvPr id="9" name="Line 8"/>
          <p:cNvSpPr>
            <a:spLocks noChangeShapeType="1"/>
          </p:cNvSpPr>
          <p:nvPr/>
        </p:nvSpPr>
        <p:spPr bwMode="auto">
          <a:xfrm>
            <a:off x="3590668" y="3185462"/>
            <a:ext cx="1985963" cy="0"/>
          </a:xfrm>
          <a:prstGeom prst="line">
            <a:avLst/>
          </a:prstGeom>
          <a:noFill/>
          <a:ln w="38100">
            <a:solidFill>
              <a:srgbClr val="000000"/>
            </a:solidFill>
            <a:round/>
            <a:headEnd type="none" w="sm" len="sm"/>
            <a:tailEnd type="none" w="sm" len="sm"/>
          </a:ln>
        </p:spPr>
        <p:txBody>
          <a:bodyPr wrap="none" anchor="ctr"/>
          <a:lstStyle/>
          <a:p>
            <a:pPr>
              <a:defRPr/>
            </a:pPr>
            <a:endParaRPr lang="en-US" sz="1350" dirty="0">
              <a:latin typeface="Roboto" panose="02000000000000000000" pitchFamily="2" charset="0"/>
            </a:endParaRPr>
          </a:p>
        </p:txBody>
      </p:sp>
      <p:sp>
        <p:nvSpPr>
          <p:cNvPr id="147465" name="Rectangle 9"/>
          <p:cNvSpPr>
            <a:spLocks noChangeArrowheads="1"/>
          </p:cNvSpPr>
          <p:nvPr/>
        </p:nvSpPr>
        <p:spPr bwMode="auto">
          <a:xfrm>
            <a:off x="3787078" y="1335231"/>
            <a:ext cx="1527661" cy="3005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69056" tIns="34529" rIns="69056" bIns="34529">
            <a:spAutoFit/>
          </a:bodyPr>
          <a:lstStyle>
            <a:lvl1pPr>
              <a:defRPr sz="4000" b="1">
                <a:solidFill>
                  <a:schemeClr val="tx1"/>
                </a:solidFill>
                <a:latin typeface="Times New Roman" panose="02020603050405020304" pitchFamily="18" charset="0"/>
                <a:ea typeface="MS PGothic" panose="020B0600070205080204" pitchFamily="34" charset="-128"/>
              </a:defRPr>
            </a:lvl1pPr>
            <a:lvl2pPr marL="742950" indent="-285750">
              <a:defRPr sz="4000" b="1">
                <a:solidFill>
                  <a:schemeClr val="tx1"/>
                </a:solidFill>
                <a:latin typeface="Times New Roman" panose="02020603050405020304" pitchFamily="18" charset="0"/>
                <a:ea typeface="MS PGothic" panose="020B0600070205080204" pitchFamily="34" charset="-128"/>
              </a:defRPr>
            </a:lvl2pPr>
            <a:lvl3pPr marL="1143000" indent="-228600">
              <a:defRPr sz="4000" b="1">
                <a:solidFill>
                  <a:schemeClr val="tx1"/>
                </a:solidFill>
                <a:latin typeface="Times New Roman" panose="02020603050405020304" pitchFamily="18" charset="0"/>
                <a:ea typeface="MS PGothic" panose="020B0600070205080204" pitchFamily="34" charset="-128"/>
              </a:defRPr>
            </a:lvl3pPr>
            <a:lvl4pPr marL="1600200" indent="-228600">
              <a:defRPr sz="4000" b="1">
                <a:solidFill>
                  <a:schemeClr val="tx1"/>
                </a:solidFill>
                <a:latin typeface="Times New Roman" panose="02020603050405020304" pitchFamily="18" charset="0"/>
                <a:ea typeface="MS PGothic" panose="020B0600070205080204" pitchFamily="34" charset="-128"/>
              </a:defRPr>
            </a:lvl4pPr>
            <a:lvl5pPr marL="2057400" indent="-228600">
              <a:defRPr sz="4000" b="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9pPr>
          </a:lstStyle>
          <a:p>
            <a:pPr algn="ctr"/>
            <a:r>
              <a:rPr lang="en-US" altLang="en-US" sz="1500" b="0" dirty="0">
                <a:solidFill>
                  <a:srgbClr val="000000"/>
                </a:solidFill>
                <a:latin typeface="Roboto" panose="02000000000000000000" pitchFamily="2" charset="0"/>
                <a:cs typeface="Roboto" panose="02000000000000000000" pitchFamily="2" charset="0"/>
              </a:rPr>
              <a:t>External Factors</a:t>
            </a:r>
          </a:p>
        </p:txBody>
      </p:sp>
      <p:sp>
        <p:nvSpPr>
          <p:cNvPr id="147466" name="Rectangle 10"/>
          <p:cNvSpPr>
            <a:spLocks noChangeArrowheads="1"/>
          </p:cNvSpPr>
          <p:nvPr/>
        </p:nvSpPr>
        <p:spPr bwMode="auto">
          <a:xfrm>
            <a:off x="3913531" y="1650747"/>
            <a:ext cx="1271182" cy="5313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69056" tIns="34529" rIns="69056" bIns="34529">
            <a:spAutoFit/>
          </a:bodyPr>
          <a:lstStyle>
            <a:lvl1pPr>
              <a:defRPr sz="4000" b="1">
                <a:solidFill>
                  <a:schemeClr val="tx1"/>
                </a:solidFill>
                <a:latin typeface="Times New Roman" panose="02020603050405020304" pitchFamily="18" charset="0"/>
                <a:ea typeface="MS PGothic" panose="020B0600070205080204" pitchFamily="34" charset="-128"/>
              </a:defRPr>
            </a:lvl1pPr>
            <a:lvl2pPr marL="742950" indent="-285750">
              <a:defRPr sz="4000" b="1">
                <a:solidFill>
                  <a:schemeClr val="tx1"/>
                </a:solidFill>
                <a:latin typeface="Times New Roman" panose="02020603050405020304" pitchFamily="18" charset="0"/>
                <a:ea typeface="MS PGothic" panose="020B0600070205080204" pitchFamily="34" charset="-128"/>
              </a:defRPr>
            </a:lvl2pPr>
            <a:lvl3pPr marL="1143000" indent="-228600">
              <a:defRPr sz="4000" b="1">
                <a:solidFill>
                  <a:schemeClr val="tx1"/>
                </a:solidFill>
                <a:latin typeface="Times New Roman" panose="02020603050405020304" pitchFamily="18" charset="0"/>
                <a:ea typeface="MS PGothic" panose="020B0600070205080204" pitchFamily="34" charset="-128"/>
              </a:defRPr>
            </a:lvl3pPr>
            <a:lvl4pPr marL="1600200" indent="-228600">
              <a:defRPr sz="4000" b="1">
                <a:solidFill>
                  <a:schemeClr val="tx1"/>
                </a:solidFill>
                <a:latin typeface="Times New Roman" panose="02020603050405020304" pitchFamily="18" charset="0"/>
                <a:ea typeface="MS PGothic" panose="020B0600070205080204" pitchFamily="34" charset="-128"/>
              </a:defRPr>
            </a:lvl4pPr>
            <a:lvl5pPr marL="2057400" indent="-228600">
              <a:defRPr sz="4000" b="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9pPr>
          </a:lstStyle>
          <a:p>
            <a:pPr algn="ctr"/>
            <a:r>
              <a:rPr lang="en-US" altLang="en-US" sz="1500" b="0" dirty="0">
                <a:solidFill>
                  <a:srgbClr val="000000"/>
                </a:solidFill>
                <a:latin typeface="Roboto" panose="02000000000000000000" pitchFamily="2" charset="0"/>
                <a:cs typeface="Roboto" panose="02000000000000000000" pitchFamily="2" charset="0"/>
              </a:rPr>
              <a:t>Management</a:t>
            </a:r>
          </a:p>
          <a:p>
            <a:pPr algn="ctr"/>
            <a:r>
              <a:rPr lang="en-US" altLang="en-US" sz="1500" b="0" dirty="0">
                <a:solidFill>
                  <a:srgbClr val="000000"/>
                </a:solidFill>
                <a:latin typeface="Roboto" panose="02000000000000000000" pitchFamily="2" charset="0"/>
                <a:cs typeface="Roboto" panose="02000000000000000000" pitchFamily="2" charset="0"/>
              </a:rPr>
              <a:t>Attention</a:t>
            </a:r>
          </a:p>
        </p:txBody>
      </p:sp>
      <p:sp>
        <p:nvSpPr>
          <p:cNvPr id="147467" name="Rectangle 11"/>
          <p:cNvSpPr>
            <a:spLocks noChangeArrowheads="1"/>
          </p:cNvSpPr>
          <p:nvPr/>
        </p:nvSpPr>
        <p:spPr bwMode="auto">
          <a:xfrm>
            <a:off x="4044566" y="2237725"/>
            <a:ext cx="1011495" cy="3005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69056" tIns="34529" rIns="69056" bIns="34529">
            <a:spAutoFit/>
          </a:bodyPr>
          <a:lstStyle>
            <a:lvl1pPr>
              <a:defRPr sz="4000" b="1">
                <a:solidFill>
                  <a:schemeClr val="tx1"/>
                </a:solidFill>
                <a:latin typeface="Times New Roman" panose="02020603050405020304" pitchFamily="18" charset="0"/>
                <a:ea typeface="MS PGothic" panose="020B0600070205080204" pitchFamily="34" charset="-128"/>
              </a:defRPr>
            </a:lvl1pPr>
            <a:lvl2pPr marL="742950" indent="-285750">
              <a:defRPr sz="4000" b="1">
                <a:solidFill>
                  <a:schemeClr val="tx1"/>
                </a:solidFill>
                <a:latin typeface="Times New Roman" panose="02020603050405020304" pitchFamily="18" charset="0"/>
                <a:ea typeface="MS PGothic" panose="020B0600070205080204" pitchFamily="34" charset="-128"/>
              </a:defRPr>
            </a:lvl2pPr>
            <a:lvl3pPr marL="1143000" indent="-228600">
              <a:defRPr sz="4000" b="1">
                <a:solidFill>
                  <a:schemeClr val="tx1"/>
                </a:solidFill>
                <a:latin typeface="Times New Roman" panose="02020603050405020304" pitchFamily="18" charset="0"/>
                <a:ea typeface="MS PGothic" panose="020B0600070205080204" pitchFamily="34" charset="-128"/>
              </a:defRPr>
            </a:lvl3pPr>
            <a:lvl4pPr marL="1600200" indent="-228600">
              <a:defRPr sz="4000" b="1">
                <a:solidFill>
                  <a:schemeClr val="tx1"/>
                </a:solidFill>
                <a:latin typeface="Times New Roman" panose="02020603050405020304" pitchFamily="18" charset="0"/>
                <a:ea typeface="MS PGothic" panose="020B0600070205080204" pitchFamily="34" charset="-128"/>
              </a:defRPr>
            </a:lvl4pPr>
            <a:lvl5pPr marL="2057400" indent="-228600">
              <a:defRPr sz="4000" b="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9pPr>
          </a:lstStyle>
          <a:p>
            <a:pPr algn="ctr"/>
            <a:r>
              <a:rPr lang="en-US" altLang="en-US" sz="1500" b="0" dirty="0">
                <a:solidFill>
                  <a:srgbClr val="000000"/>
                </a:solidFill>
                <a:latin typeface="Roboto" panose="02000000000000000000" pitchFamily="2" charset="0"/>
                <a:cs typeface="Roboto" panose="02000000000000000000" pitchFamily="2" charset="0"/>
              </a:rPr>
              <a:t>Incentives</a:t>
            </a:r>
          </a:p>
        </p:txBody>
      </p:sp>
      <p:sp>
        <p:nvSpPr>
          <p:cNvPr id="147468" name="Rectangle 12"/>
          <p:cNvSpPr>
            <a:spLocks noChangeArrowheads="1"/>
          </p:cNvSpPr>
          <p:nvPr/>
        </p:nvSpPr>
        <p:spPr bwMode="auto">
          <a:xfrm>
            <a:off x="3540662" y="2622297"/>
            <a:ext cx="2114550" cy="5313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69056" tIns="34529" rIns="69056" bIns="34529">
            <a:spAutoFit/>
          </a:bodyPr>
          <a:lstStyle>
            <a:lvl1pPr>
              <a:defRPr sz="4000" b="1">
                <a:solidFill>
                  <a:schemeClr val="tx1"/>
                </a:solidFill>
                <a:latin typeface="Times New Roman" panose="02020603050405020304" pitchFamily="18" charset="0"/>
                <a:ea typeface="MS PGothic" panose="020B0600070205080204" pitchFamily="34" charset="-128"/>
              </a:defRPr>
            </a:lvl1pPr>
            <a:lvl2pPr marL="742950" indent="-285750">
              <a:defRPr sz="4000" b="1">
                <a:solidFill>
                  <a:schemeClr val="tx1"/>
                </a:solidFill>
                <a:latin typeface="Times New Roman" panose="02020603050405020304" pitchFamily="18" charset="0"/>
                <a:ea typeface="MS PGothic" panose="020B0600070205080204" pitchFamily="34" charset="-128"/>
              </a:defRPr>
            </a:lvl2pPr>
            <a:lvl3pPr marL="1143000" indent="-228600">
              <a:defRPr sz="4000" b="1">
                <a:solidFill>
                  <a:schemeClr val="tx1"/>
                </a:solidFill>
                <a:latin typeface="Times New Roman" panose="02020603050405020304" pitchFamily="18" charset="0"/>
                <a:ea typeface="MS PGothic" panose="020B0600070205080204" pitchFamily="34" charset="-128"/>
              </a:defRPr>
            </a:lvl3pPr>
            <a:lvl4pPr marL="1600200" indent="-228600">
              <a:defRPr sz="4000" b="1">
                <a:solidFill>
                  <a:schemeClr val="tx1"/>
                </a:solidFill>
                <a:latin typeface="Times New Roman" panose="02020603050405020304" pitchFamily="18" charset="0"/>
                <a:ea typeface="MS PGothic" panose="020B0600070205080204" pitchFamily="34" charset="-128"/>
              </a:defRPr>
            </a:lvl4pPr>
            <a:lvl5pPr marL="2057400" indent="-228600">
              <a:defRPr sz="4000" b="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9pPr>
          </a:lstStyle>
          <a:p>
            <a:pPr algn="ctr"/>
            <a:r>
              <a:rPr lang="en-US" altLang="en-US" sz="1500" b="0" dirty="0">
                <a:solidFill>
                  <a:srgbClr val="000000"/>
                </a:solidFill>
                <a:latin typeface="Roboto" panose="02000000000000000000" pitchFamily="2" charset="0"/>
                <a:cs typeface="Roboto" panose="02000000000000000000" pitchFamily="2" charset="0"/>
              </a:rPr>
              <a:t>Systems/Procedures</a:t>
            </a:r>
          </a:p>
          <a:p>
            <a:pPr algn="ctr"/>
            <a:r>
              <a:rPr lang="en-US" altLang="en-US" sz="1500" b="0" dirty="0">
                <a:solidFill>
                  <a:srgbClr val="000000"/>
                </a:solidFill>
                <a:latin typeface="Roboto" panose="02000000000000000000" pitchFamily="2" charset="0"/>
                <a:cs typeface="Roboto" panose="02000000000000000000" pitchFamily="2" charset="0"/>
              </a:rPr>
              <a:t>Changes</a:t>
            </a:r>
          </a:p>
        </p:txBody>
      </p:sp>
      <p:sp>
        <p:nvSpPr>
          <p:cNvPr id="147469" name="Rectangle 13"/>
          <p:cNvSpPr>
            <a:spLocks noChangeArrowheads="1"/>
          </p:cNvSpPr>
          <p:nvPr/>
        </p:nvSpPr>
        <p:spPr bwMode="auto">
          <a:xfrm>
            <a:off x="4070388" y="3644284"/>
            <a:ext cx="981038" cy="3005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69056" tIns="34529" rIns="69056" bIns="34529">
            <a:spAutoFit/>
          </a:bodyPr>
          <a:lstStyle>
            <a:lvl1pPr>
              <a:defRPr sz="4000" b="1">
                <a:solidFill>
                  <a:schemeClr val="tx1"/>
                </a:solidFill>
                <a:latin typeface="Times New Roman" panose="02020603050405020304" pitchFamily="18" charset="0"/>
                <a:ea typeface="MS PGothic" panose="020B0600070205080204" pitchFamily="34" charset="-128"/>
              </a:defRPr>
            </a:lvl1pPr>
            <a:lvl2pPr marL="742950" indent="-285750">
              <a:defRPr sz="4000" b="1">
                <a:solidFill>
                  <a:schemeClr val="tx1"/>
                </a:solidFill>
                <a:latin typeface="Times New Roman" panose="02020603050405020304" pitchFamily="18" charset="0"/>
                <a:ea typeface="MS PGothic" panose="020B0600070205080204" pitchFamily="34" charset="-128"/>
              </a:defRPr>
            </a:lvl2pPr>
            <a:lvl3pPr marL="1143000" indent="-228600">
              <a:defRPr sz="4000" b="1">
                <a:solidFill>
                  <a:schemeClr val="tx1"/>
                </a:solidFill>
                <a:latin typeface="Times New Roman" panose="02020603050405020304" pitchFamily="18" charset="0"/>
                <a:ea typeface="MS PGothic" panose="020B0600070205080204" pitchFamily="34" charset="-128"/>
              </a:defRPr>
            </a:lvl3pPr>
            <a:lvl4pPr marL="1600200" indent="-228600">
              <a:defRPr sz="4000" b="1">
                <a:solidFill>
                  <a:schemeClr val="tx1"/>
                </a:solidFill>
                <a:latin typeface="Times New Roman" panose="02020603050405020304" pitchFamily="18" charset="0"/>
                <a:ea typeface="MS PGothic" panose="020B0600070205080204" pitchFamily="34" charset="-128"/>
              </a:defRPr>
            </a:lvl4pPr>
            <a:lvl5pPr marL="2057400" indent="-228600">
              <a:defRPr sz="4000" b="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9pPr>
          </a:lstStyle>
          <a:p>
            <a:pPr algn="ctr"/>
            <a:r>
              <a:rPr lang="en-US" altLang="en-US" sz="1500" b="0" dirty="0">
                <a:solidFill>
                  <a:srgbClr val="000000"/>
                </a:solidFill>
                <a:latin typeface="Roboto" panose="02000000000000000000" pitchFamily="2" charset="0"/>
                <a:cs typeface="Roboto" panose="02000000000000000000" pitchFamily="2" charset="0"/>
              </a:rPr>
              <a:t>Programs</a:t>
            </a:r>
          </a:p>
        </p:txBody>
      </p:sp>
      <p:sp>
        <p:nvSpPr>
          <p:cNvPr id="15" name="Rectangle 14"/>
          <p:cNvSpPr>
            <a:spLocks noChangeArrowheads="1"/>
          </p:cNvSpPr>
          <p:nvPr/>
        </p:nvSpPr>
        <p:spPr bwMode="auto">
          <a:xfrm>
            <a:off x="1647554" y="2274022"/>
            <a:ext cx="1495602" cy="993062"/>
          </a:xfrm>
          <a:prstGeom prst="rect">
            <a:avLst/>
          </a:prstGeom>
          <a:noFill/>
          <a:ln w="9525">
            <a:noFill/>
            <a:miter lim="800000"/>
            <a:headEnd/>
            <a:tailEnd/>
          </a:ln>
        </p:spPr>
        <p:txBody>
          <a:bodyPr wrap="none" lIns="69056" tIns="34529" rIns="69056" bIns="34529">
            <a:spAutoFit/>
          </a:bodyPr>
          <a:lstStyle/>
          <a:p>
            <a:pPr algn="ctr">
              <a:defRPr/>
            </a:pPr>
            <a:r>
              <a:rPr lang="en-US" sz="1500" dirty="0">
                <a:latin typeface="Roboto" panose="02000000000000000000" pitchFamily="2" charset="0"/>
                <a:ea typeface="Roboto" panose="02000000000000000000" pitchFamily="2" charset="0"/>
              </a:rPr>
              <a:t>TOTAL</a:t>
            </a:r>
          </a:p>
          <a:p>
            <a:pPr algn="ctr">
              <a:defRPr/>
            </a:pPr>
            <a:r>
              <a:rPr lang="en-US" sz="1500" dirty="0">
                <a:latin typeface="Roboto" panose="02000000000000000000" pitchFamily="2" charset="0"/>
                <a:ea typeface="Roboto" panose="02000000000000000000" pitchFamily="2" charset="0"/>
              </a:rPr>
              <a:t>IMPROVEMENT</a:t>
            </a:r>
          </a:p>
          <a:p>
            <a:pPr algn="ctr">
              <a:defRPr/>
            </a:pPr>
            <a:r>
              <a:rPr lang="en-US" sz="1500" dirty="0">
                <a:latin typeface="Roboto" panose="02000000000000000000" pitchFamily="2" charset="0"/>
                <a:ea typeface="Roboto" panose="02000000000000000000" pitchFamily="2" charset="0"/>
              </a:rPr>
              <a:t>AFTER</a:t>
            </a:r>
          </a:p>
          <a:p>
            <a:pPr algn="ctr">
              <a:defRPr/>
            </a:pPr>
            <a:r>
              <a:rPr lang="en-US" sz="1500" dirty="0">
                <a:latin typeface="Roboto" panose="02000000000000000000" pitchFamily="2" charset="0"/>
                <a:ea typeface="Roboto" panose="02000000000000000000" pitchFamily="2" charset="0"/>
              </a:rPr>
              <a:t>PROGRAM</a:t>
            </a:r>
          </a:p>
        </p:txBody>
      </p:sp>
      <p:sp>
        <p:nvSpPr>
          <p:cNvPr id="16" name="Line 15"/>
          <p:cNvSpPr>
            <a:spLocks noChangeShapeType="1"/>
          </p:cNvSpPr>
          <p:nvPr/>
        </p:nvSpPr>
        <p:spPr bwMode="auto">
          <a:xfrm>
            <a:off x="2397662" y="3250947"/>
            <a:ext cx="0" cy="1200150"/>
          </a:xfrm>
          <a:prstGeom prst="line">
            <a:avLst/>
          </a:prstGeom>
          <a:noFill/>
          <a:ln w="38100">
            <a:solidFill>
              <a:srgbClr val="000000"/>
            </a:solidFill>
            <a:round/>
            <a:headEnd type="none" w="sm" len="sm"/>
            <a:tailEnd type="stealth" w="med" len="lg"/>
          </a:ln>
        </p:spPr>
        <p:txBody>
          <a:bodyPr wrap="none" anchor="ctr"/>
          <a:lstStyle/>
          <a:p>
            <a:pPr>
              <a:defRPr/>
            </a:pPr>
            <a:endParaRPr lang="en-US" sz="1350" dirty="0">
              <a:latin typeface="Roboto" panose="02000000000000000000" pitchFamily="2" charset="0"/>
            </a:endParaRPr>
          </a:p>
        </p:txBody>
      </p:sp>
      <p:sp>
        <p:nvSpPr>
          <p:cNvPr id="18" name="Line 17"/>
          <p:cNvSpPr>
            <a:spLocks noChangeShapeType="1"/>
          </p:cNvSpPr>
          <p:nvPr/>
        </p:nvSpPr>
        <p:spPr bwMode="auto">
          <a:xfrm flipV="1">
            <a:off x="2398852" y="1320944"/>
            <a:ext cx="0" cy="971550"/>
          </a:xfrm>
          <a:prstGeom prst="line">
            <a:avLst/>
          </a:prstGeom>
          <a:noFill/>
          <a:ln w="38100">
            <a:solidFill>
              <a:srgbClr val="000000"/>
            </a:solidFill>
            <a:round/>
            <a:headEnd type="none" w="sm" len="sm"/>
            <a:tailEnd type="stealth" w="med" len="lg"/>
          </a:ln>
        </p:spPr>
        <p:txBody>
          <a:bodyPr wrap="none" anchor="ctr"/>
          <a:lstStyle/>
          <a:p>
            <a:pPr>
              <a:defRPr/>
            </a:pPr>
            <a:endParaRPr lang="en-US" sz="1350" dirty="0">
              <a:latin typeface="Roboto" panose="02000000000000000000" pitchFamily="2" charset="0"/>
            </a:endParaRPr>
          </a:p>
        </p:txBody>
      </p:sp>
      <p:sp>
        <p:nvSpPr>
          <p:cNvPr id="19" name="Line 18"/>
          <p:cNvSpPr>
            <a:spLocks noChangeShapeType="1"/>
          </p:cNvSpPr>
          <p:nvPr/>
        </p:nvSpPr>
        <p:spPr bwMode="auto">
          <a:xfrm>
            <a:off x="2126199" y="1334041"/>
            <a:ext cx="557213" cy="0"/>
          </a:xfrm>
          <a:prstGeom prst="line">
            <a:avLst/>
          </a:prstGeom>
          <a:noFill/>
          <a:ln w="38100">
            <a:solidFill>
              <a:srgbClr val="000000"/>
            </a:solidFill>
            <a:round/>
            <a:headEnd type="none" w="sm" len="sm"/>
            <a:tailEnd type="none" w="sm" len="sm"/>
          </a:ln>
        </p:spPr>
        <p:txBody>
          <a:bodyPr wrap="none" anchor="ctr"/>
          <a:lstStyle/>
          <a:p>
            <a:pPr>
              <a:defRPr/>
            </a:pPr>
            <a:endParaRPr lang="en-US" sz="1350" dirty="0">
              <a:latin typeface="Roboto" panose="02000000000000000000" pitchFamily="2" charset="0"/>
            </a:endParaRPr>
          </a:p>
        </p:txBody>
      </p:sp>
      <p:sp>
        <p:nvSpPr>
          <p:cNvPr id="147473" name="Rectangle 19"/>
          <p:cNvSpPr>
            <a:spLocks noChangeArrowheads="1"/>
          </p:cNvSpPr>
          <p:nvPr/>
        </p:nvSpPr>
        <p:spPr bwMode="auto">
          <a:xfrm>
            <a:off x="5549213" y="3557501"/>
            <a:ext cx="1876825" cy="485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69056" tIns="34529" rIns="69056" bIns="34529">
            <a:spAutoFit/>
          </a:bodyPr>
          <a:lstStyle>
            <a:lvl1pPr>
              <a:defRPr sz="4000" b="1">
                <a:solidFill>
                  <a:schemeClr val="tx1"/>
                </a:solidFill>
                <a:latin typeface="Times New Roman" panose="02020603050405020304" pitchFamily="18" charset="0"/>
                <a:ea typeface="MS PGothic" panose="020B0600070205080204" pitchFamily="34" charset="-128"/>
              </a:defRPr>
            </a:lvl1pPr>
            <a:lvl2pPr marL="742950" indent="-285750">
              <a:defRPr sz="4000" b="1">
                <a:solidFill>
                  <a:schemeClr val="tx1"/>
                </a:solidFill>
                <a:latin typeface="Times New Roman" panose="02020603050405020304" pitchFamily="18" charset="0"/>
                <a:ea typeface="MS PGothic" panose="020B0600070205080204" pitchFamily="34" charset="-128"/>
              </a:defRPr>
            </a:lvl2pPr>
            <a:lvl3pPr marL="1143000" indent="-228600">
              <a:defRPr sz="4000" b="1">
                <a:solidFill>
                  <a:schemeClr val="tx1"/>
                </a:solidFill>
                <a:latin typeface="Times New Roman" panose="02020603050405020304" pitchFamily="18" charset="0"/>
                <a:ea typeface="MS PGothic" panose="020B0600070205080204" pitchFamily="34" charset="-128"/>
              </a:defRPr>
            </a:lvl3pPr>
            <a:lvl4pPr marL="1600200" indent="-228600">
              <a:defRPr sz="4000" b="1">
                <a:solidFill>
                  <a:schemeClr val="tx1"/>
                </a:solidFill>
                <a:latin typeface="Times New Roman" panose="02020603050405020304" pitchFamily="18" charset="0"/>
                <a:ea typeface="MS PGothic" panose="020B0600070205080204" pitchFamily="34" charset="-128"/>
              </a:defRPr>
            </a:lvl4pPr>
            <a:lvl5pPr marL="2057400" indent="-228600">
              <a:defRPr sz="4000" b="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9pPr>
          </a:lstStyle>
          <a:p>
            <a:pPr algn="ctr"/>
            <a:r>
              <a:rPr lang="en-US" altLang="en-US" sz="1350" b="0" dirty="0">
                <a:latin typeface="Roboto" panose="02000000000000000000" pitchFamily="2" charset="0"/>
                <a:cs typeface="Roboto" panose="02000000000000000000" pitchFamily="2" charset="0"/>
              </a:rPr>
              <a:t>EFFECT OF PROGRAM  ON IMPROVEMENT</a:t>
            </a:r>
          </a:p>
        </p:txBody>
      </p:sp>
      <p:sp>
        <p:nvSpPr>
          <p:cNvPr id="147476" name="Line 26"/>
          <p:cNvSpPr>
            <a:spLocks noChangeShapeType="1"/>
          </p:cNvSpPr>
          <p:nvPr/>
        </p:nvSpPr>
        <p:spPr bwMode="auto">
          <a:xfrm>
            <a:off x="2054762" y="4451097"/>
            <a:ext cx="628650" cy="0"/>
          </a:xfrm>
          <a:prstGeom prst="line">
            <a:avLst/>
          </a:prstGeom>
          <a:noFill/>
          <a:ln w="38100">
            <a:solidFill>
              <a:schemeClr val="bg2"/>
            </a:solidFill>
            <a:round/>
            <a:headEnd/>
            <a:tailEnd/>
          </a:ln>
          <a:extLst>
            <a:ext uri="{909E8E84-426E-40dd-AFC4-6F175D3DCCD1}">
              <a14:hiddenFill xmlns:a14="http://schemas.microsoft.com/office/drawing/2010/main" xmlns="">
                <a:noFill/>
              </a14:hiddenFill>
            </a:ext>
          </a:extLst>
        </p:spPr>
        <p:txBody>
          <a:bodyPr wrap="none" anchor="ctr"/>
          <a:lstStyle/>
          <a:p>
            <a:endParaRPr lang="en-US" sz="1350" dirty="0">
              <a:latin typeface="Roboto" panose="02000000000000000000" pitchFamily="2" charset="0"/>
            </a:endParaRPr>
          </a:p>
        </p:txBody>
      </p:sp>
      <p:sp>
        <p:nvSpPr>
          <p:cNvPr id="30" name="Line 26"/>
          <p:cNvSpPr>
            <a:spLocks noChangeShapeType="1"/>
          </p:cNvSpPr>
          <p:nvPr/>
        </p:nvSpPr>
        <p:spPr bwMode="auto">
          <a:xfrm>
            <a:off x="2054762" y="4452287"/>
            <a:ext cx="628650" cy="0"/>
          </a:xfrm>
          <a:prstGeom prst="line">
            <a:avLst/>
          </a:prstGeom>
          <a:noFill/>
          <a:ln w="38100">
            <a:solidFill>
              <a:srgbClr val="000000"/>
            </a:solidFill>
            <a:round/>
            <a:headEnd/>
            <a:tailEnd/>
          </a:ln>
        </p:spPr>
        <p:txBody>
          <a:bodyPr wrap="none" anchor="ctr"/>
          <a:lstStyle/>
          <a:p>
            <a:pPr>
              <a:defRPr/>
            </a:pPr>
            <a:endParaRPr lang="en-US" sz="1350" dirty="0">
              <a:latin typeface="Roboto" panose="02000000000000000000" pitchFamily="2" charset="0"/>
            </a:endParaRPr>
          </a:p>
        </p:txBody>
      </p:sp>
      <p:sp>
        <p:nvSpPr>
          <p:cNvPr id="37" name="Line 18">
            <a:extLst>
              <a:ext uri="{FF2B5EF4-FFF2-40B4-BE49-F238E27FC236}">
                <a16:creationId xmlns:a16="http://schemas.microsoft.com/office/drawing/2014/main" id="{2A613439-9F7F-E44F-8536-D9955776B5A0}"/>
              </a:ext>
            </a:extLst>
          </p:cNvPr>
          <p:cNvSpPr>
            <a:spLocks noChangeShapeType="1"/>
          </p:cNvSpPr>
          <p:nvPr/>
        </p:nvSpPr>
        <p:spPr bwMode="auto">
          <a:xfrm>
            <a:off x="6049359" y="3167128"/>
            <a:ext cx="860823" cy="8334"/>
          </a:xfrm>
          <a:prstGeom prst="line">
            <a:avLst/>
          </a:prstGeom>
          <a:noFill/>
          <a:ln w="38100">
            <a:solidFill>
              <a:srgbClr val="000000"/>
            </a:solidFill>
            <a:round/>
            <a:headEnd type="none" w="sm" len="sm"/>
            <a:tailEnd type="none" w="sm" len="sm"/>
          </a:ln>
        </p:spPr>
        <p:txBody>
          <a:bodyPr wrap="none" anchor="ctr"/>
          <a:lstStyle/>
          <a:p>
            <a:pPr>
              <a:defRPr/>
            </a:pPr>
            <a:endParaRPr lang="en-US" sz="1350" dirty="0">
              <a:latin typeface="Roboto" panose="02000000000000000000" pitchFamily="2" charset="0"/>
            </a:endParaRPr>
          </a:p>
        </p:txBody>
      </p:sp>
      <p:sp>
        <p:nvSpPr>
          <p:cNvPr id="39" name="Line 26">
            <a:extLst>
              <a:ext uri="{FF2B5EF4-FFF2-40B4-BE49-F238E27FC236}">
                <a16:creationId xmlns:a16="http://schemas.microsoft.com/office/drawing/2014/main" id="{C54072BF-3A44-2248-A287-2A06D59634A3}"/>
              </a:ext>
            </a:extLst>
          </p:cNvPr>
          <p:cNvSpPr>
            <a:spLocks noChangeShapeType="1"/>
          </p:cNvSpPr>
          <p:nvPr/>
        </p:nvSpPr>
        <p:spPr bwMode="auto">
          <a:xfrm>
            <a:off x="6049358" y="4449906"/>
            <a:ext cx="860824" cy="8334"/>
          </a:xfrm>
          <a:prstGeom prst="line">
            <a:avLst/>
          </a:prstGeom>
          <a:noFill/>
          <a:ln w="38100">
            <a:solidFill>
              <a:srgbClr val="000000"/>
            </a:solidFill>
            <a:round/>
            <a:headEnd/>
            <a:tailEnd/>
          </a:ln>
        </p:spPr>
        <p:txBody>
          <a:bodyPr wrap="none" anchor="ctr"/>
          <a:lstStyle/>
          <a:p>
            <a:pPr>
              <a:defRPr/>
            </a:pPr>
            <a:endParaRPr lang="en-US" sz="1350" dirty="0">
              <a:latin typeface="Roboto" panose="02000000000000000000" pitchFamily="2" charset="0"/>
            </a:endParaRPr>
          </a:p>
        </p:txBody>
      </p:sp>
      <p:sp>
        <p:nvSpPr>
          <p:cNvPr id="42" name="Line 15">
            <a:extLst>
              <a:ext uri="{FF2B5EF4-FFF2-40B4-BE49-F238E27FC236}">
                <a16:creationId xmlns:a16="http://schemas.microsoft.com/office/drawing/2014/main" id="{EADB2E6C-6AEC-6940-985B-D5B95212F3D8}"/>
              </a:ext>
            </a:extLst>
          </p:cNvPr>
          <p:cNvSpPr>
            <a:spLocks noChangeShapeType="1"/>
          </p:cNvSpPr>
          <p:nvPr/>
        </p:nvSpPr>
        <p:spPr bwMode="auto">
          <a:xfrm>
            <a:off x="6479771" y="4011135"/>
            <a:ext cx="0" cy="428877"/>
          </a:xfrm>
          <a:prstGeom prst="line">
            <a:avLst/>
          </a:prstGeom>
          <a:noFill/>
          <a:ln w="38100">
            <a:solidFill>
              <a:srgbClr val="000000"/>
            </a:solidFill>
            <a:round/>
            <a:headEnd type="none" w="sm" len="sm"/>
            <a:tailEnd type="stealth" w="med" len="lg"/>
          </a:ln>
        </p:spPr>
        <p:txBody>
          <a:bodyPr wrap="none" anchor="ctr"/>
          <a:lstStyle/>
          <a:p>
            <a:pPr>
              <a:defRPr/>
            </a:pPr>
            <a:endParaRPr lang="en-US" sz="1350" dirty="0">
              <a:latin typeface="Roboto" panose="02000000000000000000" pitchFamily="2" charset="0"/>
            </a:endParaRPr>
          </a:p>
        </p:txBody>
      </p:sp>
      <p:sp>
        <p:nvSpPr>
          <p:cNvPr id="43" name="Line 17">
            <a:extLst>
              <a:ext uri="{FF2B5EF4-FFF2-40B4-BE49-F238E27FC236}">
                <a16:creationId xmlns:a16="http://schemas.microsoft.com/office/drawing/2014/main" id="{EE2B6805-E86F-CD43-A250-26B7C2C60FD0}"/>
              </a:ext>
            </a:extLst>
          </p:cNvPr>
          <p:cNvSpPr>
            <a:spLocks noChangeShapeType="1"/>
          </p:cNvSpPr>
          <p:nvPr/>
        </p:nvSpPr>
        <p:spPr bwMode="auto">
          <a:xfrm flipV="1">
            <a:off x="6481787" y="3175462"/>
            <a:ext cx="0" cy="409089"/>
          </a:xfrm>
          <a:prstGeom prst="line">
            <a:avLst/>
          </a:prstGeom>
          <a:noFill/>
          <a:ln w="38100">
            <a:solidFill>
              <a:srgbClr val="000000"/>
            </a:solidFill>
            <a:round/>
            <a:headEnd type="none" w="sm" len="sm"/>
            <a:tailEnd type="stealth" w="med" len="lg"/>
          </a:ln>
        </p:spPr>
        <p:txBody>
          <a:bodyPr wrap="none" anchor="ctr"/>
          <a:lstStyle/>
          <a:p>
            <a:pPr>
              <a:defRPr/>
            </a:pPr>
            <a:endParaRPr lang="en-US" sz="1350" dirty="0">
              <a:latin typeface="Roboto" panose="02000000000000000000" pitchFamily="2" charset="0"/>
            </a:endParaRPr>
          </a:p>
        </p:txBody>
      </p:sp>
      <p:sp>
        <p:nvSpPr>
          <p:cNvPr id="4" name="TextBox 3">
            <a:extLst>
              <a:ext uri="{FF2B5EF4-FFF2-40B4-BE49-F238E27FC236}">
                <a16:creationId xmlns:a16="http://schemas.microsoft.com/office/drawing/2014/main" id="{4FDFE4E9-8B0E-3DB8-5D3C-D4EEE020B578}"/>
              </a:ext>
            </a:extLst>
          </p:cNvPr>
          <p:cNvSpPr txBox="1"/>
          <p:nvPr/>
        </p:nvSpPr>
        <p:spPr>
          <a:xfrm>
            <a:off x="0" y="4826968"/>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84</a:t>
            </a:r>
          </a:p>
        </p:txBody>
      </p:sp>
      <p:sp>
        <p:nvSpPr>
          <p:cNvPr id="10" name="Slide Number Placeholder 1">
            <a:extLst>
              <a:ext uri="{FF2B5EF4-FFF2-40B4-BE49-F238E27FC236}">
                <a16:creationId xmlns:a16="http://schemas.microsoft.com/office/drawing/2014/main" id="{7A97ADEE-737D-F43F-7006-71D3E44F4632}"/>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bg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118</a:t>
            </a:fld>
            <a:endParaRPr lang="en-US" sz="9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B3EE1-56D7-3F23-B243-672F5711304E}"/>
              </a:ext>
            </a:extLst>
          </p:cNvPr>
          <p:cNvSpPr>
            <a:spLocks noGrp="1"/>
          </p:cNvSpPr>
          <p:nvPr>
            <p:ph type="title"/>
          </p:nvPr>
        </p:nvSpPr>
        <p:spPr>
          <a:xfrm>
            <a:off x="1104900" y="276075"/>
            <a:ext cx="7115556" cy="749100"/>
          </a:xfrm>
        </p:spPr>
        <p:txBody>
          <a:bodyPr/>
          <a:lstStyle/>
          <a:p>
            <a:r>
              <a:rPr lang="en-US" sz="2600" dirty="0"/>
              <a:t>Techniques to Isolate the Effects of Programs</a:t>
            </a:r>
          </a:p>
        </p:txBody>
      </p:sp>
      <p:sp>
        <p:nvSpPr>
          <p:cNvPr id="3" name="Text Placeholder 2">
            <a:extLst>
              <a:ext uri="{FF2B5EF4-FFF2-40B4-BE49-F238E27FC236}">
                <a16:creationId xmlns:a16="http://schemas.microsoft.com/office/drawing/2014/main" id="{70BC0EC6-1756-26B0-ADEF-F116AA32256D}"/>
              </a:ext>
            </a:extLst>
          </p:cNvPr>
          <p:cNvSpPr>
            <a:spLocks noGrp="1"/>
          </p:cNvSpPr>
          <p:nvPr>
            <p:ph type="body" idx="4294967295"/>
          </p:nvPr>
        </p:nvSpPr>
        <p:spPr>
          <a:xfrm>
            <a:off x="419100" y="1200150"/>
            <a:ext cx="3944938" cy="3649663"/>
          </a:xfrm>
        </p:spPr>
        <p:txBody>
          <a:bodyPr>
            <a:normAutofit/>
          </a:bodyPr>
          <a:lstStyle/>
          <a:p>
            <a:pPr>
              <a:buClr>
                <a:schemeClr val="tx1"/>
              </a:buClr>
              <a:buSzPct val="100000"/>
              <a:buFont typeface="Arial" panose="020B0604020202020204" pitchFamily="34" charset="0"/>
              <a:buChar char="•"/>
            </a:pPr>
            <a:r>
              <a:rPr lang="en-US" sz="1800" dirty="0"/>
              <a:t>Use of a control group arrangement</a:t>
            </a:r>
          </a:p>
          <a:p>
            <a:pPr>
              <a:buClr>
                <a:schemeClr val="tx1"/>
              </a:buClr>
              <a:buSzPct val="100000"/>
              <a:buFont typeface="Arial" panose="020B0604020202020204" pitchFamily="34" charset="0"/>
              <a:buChar char="•"/>
            </a:pPr>
            <a:r>
              <a:rPr lang="en-US" sz="1800" dirty="0"/>
              <a:t>Trend line analysis of performance data</a:t>
            </a:r>
          </a:p>
          <a:p>
            <a:pPr>
              <a:buClr>
                <a:schemeClr val="tx1"/>
              </a:buClr>
              <a:buSzPct val="100000"/>
              <a:buFont typeface="Arial" panose="020B0604020202020204" pitchFamily="34" charset="0"/>
              <a:buChar char="•"/>
            </a:pPr>
            <a:r>
              <a:rPr lang="en-US" sz="1800" dirty="0"/>
              <a:t>Use of forecasting methods</a:t>
            </a:r>
          </a:p>
          <a:p>
            <a:pPr>
              <a:buClr>
                <a:schemeClr val="tx1"/>
              </a:buClr>
              <a:buSzPct val="100000"/>
              <a:buFont typeface="Arial" panose="020B0604020202020204" pitchFamily="34" charset="0"/>
              <a:buChar char="•"/>
            </a:pPr>
            <a:r>
              <a:rPr lang="en-US" sz="1800" dirty="0"/>
              <a:t>Participant’s estimate of the program’s impact (percent)</a:t>
            </a:r>
          </a:p>
          <a:p>
            <a:pPr>
              <a:buClr>
                <a:schemeClr val="tx1"/>
              </a:buClr>
              <a:buSzPct val="100000"/>
              <a:buFont typeface="Arial" panose="020B0604020202020204" pitchFamily="34" charset="0"/>
              <a:buChar char="•"/>
            </a:pPr>
            <a:r>
              <a:rPr lang="en-US" sz="1800" dirty="0"/>
              <a:t>Supervisor’s estimate of the program’s impact (percent)</a:t>
            </a:r>
          </a:p>
        </p:txBody>
      </p:sp>
      <p:sp>
        <p:nvSpPr>
          <p:cNvPr id="4" name="Text Placeholder 3">
            <a:extLst>
              <a:ext uri="{FF2B5EF4-FFF2-40B4-BE49-F238E27FC236}">
                <a16:creationId xmlns:a16="http://schemas.microsoft.com/office/drawing/2014/main" id="{5BB1BD34-5ABC-C847-3181-8A454022635C}"/>
              </a:ext>
            </a:extLst>
          </p:cNvPr>
          <p:cNvSpPr>
            <a:spLocks noGrp="1"/>
          </p:cNvSpPr>
          <p:nvPr>
            <p:ph type="body" idx="4294967295"/>
          </p:nvPr>
        </p:nvSpPr>
        <p:spPr>
          <a:xfrm>
            <a:off x="4572000" y="1200150"/>
            <a:ext cx="4572000" cy="3649663"/>
          </a:xfrm>
        </p:spPr>
        <p:txBody>
          <a:bodyPr/>
          <a:lstStyle/>
          <a:p>
            <a:pPr>
              <a:buClr>
                <a:schemeClr val="tx1"/>
              </a:buClr>
              <a:buSzPct val="100000"/>
              <a:buFont typeface="Arial" panose="020B0604020202020204" pitchFamily="34" charset="0"/>
              <a:buChar char="•"/>
            </a:pPr>
            <a:r>
              <a:rPr lang="en-US" sz="1800" dirty="0"/>
              <a:t>Management’s estimate of the program’s impact (percent)</a:t>
            </a:r>
          </a:p>
          <a:p>
            <a:pPr>
              <a:buClr>
                <a:schemeClr val="tx1"/>
              </a:buClr>
              <a:buSzPct val="100000"/>
              <a:buFont typeface="Arial" panose="020B0604020202020204" pitchFamily="34" charset="0"/>
              <a:buChar char="•"/>
            </a:pPr>
            <a:r>
              <a:rPr lang="en-US" sz="1800" dirty="0"/>
              <a:t>Use of experts/previous studies</a:t>
            </a:r>
          </a:p>
          <a:p>
            <a:pPr>
              <a:buClr>
                <a:schemeClr val="tx1"/>
              </a:buClr>
              <a:buSzPct val="100000"/>
              <a:buFont typeface="Arial" panose="020B0604020202020204" pitchFamily="34" charset="0"/>
              <a:buChar char="•"/>
            </a:pPr>
            <a:r>
              <a:rPr lang="en-US" sz="1800" dirty="0"/>
              <a:t>Calculating/estimating the impact of </a:t>
            </a:r>
            <a:br>
              <a:rPr lang="en-US" sz="1800" dirty="0"/>
            </a:br>
            <a:r>
              <a:rPr lang="en-US" sz="1800" dirty="0"/>
              <a:t>other factors</a:t>
            </a:r>
          </a:p>
          <a:p>
            <a:pPr>
              <a:buClr>
                <a:schemeClr val="tx1"/>
              </a:buClr>
              <a:buSzPct val="100000"/>
              <a:buFont typeface="Arial" panose="020B0604020202020204" pitchFamily="34" charset="0"/>
              <a:buChar char="•"/>
            </a:pPr>
            <a:r>
              <a:rPr lang="en-US" sz="1800" dirty="0"/>
              <a:t>Use of customer input</a:t>
            </a:r>
          </a:p>
        </p:txBody>
      </p:sp>
      <p:sp>
        <p:nvSpPr>
          <p:cNvPr id="5" name="TextBox 4">
            <a:extLst>
              <a:ext uri="{FF2B5EF4-FFF2-40B4-BE49-F238E27FC236}">
                <a16:creationId xmlns:a16="http://schemas.microsoft.com/office/drawing/2014/main" id="{723F1CF1-17A2-87BF-3097-DA078DD2AC70}"/>
              </a:ext>
            </a:extLst>
          </p:cNvPr>
          <p:cNvSpPr txBox="1"/>
          <p:nvPr/>
        </p:nvSpPr>
        <p:spPr>
          <a:xfrm>
            <a:off x="0" y="4826968"/>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85</a:t>
            </a:r>
          </a:p>
        </p:txBody>
      </p:sp>
    </p:spTree>
    <p:custDataLst>
      <p:tags r:id="rId1"/>
    </p:custDataLst>
    <p:extLst>
      <p:ext uri="{BB962C8B-B14F-4D97-AF65-F5344CB8AC3E}">
        <p14:creationId xmlns:p14="http://schemas.microsoft.com/office/powerpoint/2010/main" val="3621919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76A4F93-B2CE-4E8C-9186-C8194894E5BA}"/>
              </a:ext>
            </a:extLst>
          </p:cNvPr>
          <p:cNvSpPr>
            <a:spLocks noGrp="1"/>
          </p:cNvSpPr>
          <p:nvPr>
            <p:ph type="title"/>
          </p:nvPr>
        </p:nvSpPr>
        <p:spPr>
          <a:xfrm>
            <a:off x="1104900" y="276075"/>
            <a:ext cx="7027596" cy="749100"/>
          </a:xfrm>
        </p:spPr>
        <p:txBody>
          <a:bodyPr/>
          <a:lstStyle/>
          <a:p>
            <a:r>
              <a:rPr lang="en-US" sz="3200" dirty="0">
                <a:latin typeface="Roboto" panose="02000000000000000000" pitchFamily="2" charset="0"/>
                <a:ea typeface="Roboto" panose="02000000000000000000" pitchFamily="2" charset="0"/>
                <a:cs typeface="Roboto" panose="02000000000000000000" pitchFamily="2" charset="0"/>
              </a:rPr>
              <a:t>Definition of Results-Based Programs</a:t>
            </a:r>
          </a:p>
        </p:txBody>
      </p:sp>
      <p:sp>
        <p:nvSpPr>
          <p:cNvPr id="4" name="Text Placeholder 2">
            <a:extLst>
              <a:ext uri="{FF2B5EF4-FFF2-40B4-BE49-F238E27FC236}">
                <a16:creationId xmlns:a16="http://schemas.microsoft.com/office/drawing/2014/main" id="{4F091A63-160A-C4A7-0E3A-A7C1A9E3FEE9}"/>
              </a:ext>
            </a:extLst>
          </p:cNvPr>
          <p:cNvSpPr txBox="1">
            <a:spLocks/>
          </p:cNvSpPr>
          <p:nvPr/>
        </p:nvSpPr>
        <p:spPr>
          <a:xfrm>
            <a:off x="440264" y="1200150"/>
            <a:ext cx="4131736" cy="3263900"/>
          </a:xfrm>
          <a:prstGeom prst="rect">
            <a:avLst/>
          </a:prstGeom>
        </p:spPr>
        <p:txBody>
          <a:bodyPr vert="horz" lIns="91440" tIns="45720" rIns="91440" bIns="45720" rtlCol="0">
            <a:noAutofit/>
          </a:bodyPr>
          <a:lstStyle>
            <a:lvl1pPr marL="228600" indent="-228600" algn="l" defTabSz="457200" rtl="0" eaLnBrk="1" latinLnBrk="0" hangingPunct="1">
              <a:lnSpc>
                <a:spcPts val="1800"/>
              </a:lnSpc>
              <a:spcBef>
                <a:spcPts val="600"/>
              </a:spcBef>
              <a:spcAft>
                <a:spcPts val="600"/>
              </a:spcAft>
              <a:buFont typeface="Arial"/>
              <a:buChar char="•"/>
              <a:tabLst/>
              <a:defRPr sz="1500" b="0" i="0" kern="1200" baseline="0">
                <a:solidFill>
                  <a:srgbClr val="000000"/>
                </a:solidFill>
                <a:latin typeface="Roboto Light"/>
                <a:ea typeface="+mn-ea"/>
                <a:cs typeface="Roboto Light"/>
              </a:defRPr>
            </a:lvl1pPr>
            <a:lvl2pPr marL="457200" indent="-228600" algn="l" defTabSz="457200" rtl="0" eaLnBrk="1" latinLnBrk="0" hangingPunct="1">
              <a:lnSpc>
                <a:spcPts val="1800"/>
              </a:lnSpc>
              <a:spcBef>
                <a:spcPts val="600"/>
              </a:spcBef>
              <a:spcAft>
                <a:spcPts val="600"/>
              </a:spcAft>
              <a:buFont typeface="Courier New" panose="02070309020205020404" pitchFamily="49" charset="0"/>
              <a:buChar char="o"/>
              <a:tabLst/>
              <a:defRPr sz="1500" b="0" i="0" kern="1200">
                <a:solidFill>
                  <a:srgbClr val="000000"/>
                </a:solidFill>
                <a:latin typeface="Roboto Light"/>
                <a:ea typeface="+mn-ea"/>
                <a:cs typeface="Roboto Light"/>
              </a:defRPr>
            </a:lvl2pPr>
            <a:lvl3pPr marL="685800" indent="-228600" algn="l" defTabSz="457200" rtl="0" eaLnBrk="1" latinLnBrk="0" hangingPunct="1">
              <a:lnSpc>
                <a:spcPts val="1800"/>
              </a:lnSpc>
              <a:spcBef>
                <a:spcPts val="600"/>
              </a:spcBef>
              <a:spcAft>
                <a:spcPts val="600"/>
              </a:spcAft>
              <a:buClr>
                <a:srgbClr val="000000"/>
              </a:buClr>
              <a:buFont typeface="System Font Regular"/>
              <a:buChar char="–"/>
              <a:tabLst/>
              <a:defRPr sz="1500" b="0" i="0" kern="1200">
                <a:solidFill>
                  <a:srgbClr val="000000"/>
                </a:solidFill>
                <a:latin typeface="Roboto Light"/>
                <a:ea typeface="+mn-ea"/>
                <a:cs typeface="Roboto Light"/>
              </a:defRPr>
            </a:lvl3pPr>
            <a:lvl4pPr marL="1600200" indent="-228600" algn="l" defTabSz="457200" rtl="0" eaLnBrk="1" latinLnBrk="0" hangingPunct="1">
              <a:spcBef>
                <a:spcPct val="20000"/>
              </a:spcBef>
              <a:buClr>
                <a:srgbClr val="1F7EB1"/>
              </a:buClr>
              <a:buFont typeface="Arial"/>
              <a:buChar char="–"/>
              <a:defRPr sz="1500" b="0" i="0" kern="1200">
                <a:solidFill>
                  <a:srgbClr val="000000"/>
                </a:solidFill>
                <a:latin typeface="Roboto Light"/>
                <a:ea typeface="+mn-ea"/>
                <a:cs typeface="Roboto Light"/>
              </a:defRPr>
            </a:lvl4pPr>
            <a:lvl5pPr marL="2057400" indent="-228600" algn="l" defTabSz="457200" rtl="0" eaLnBrk="1" latinLnBrk="0" hangingPunct="1">
              <a:spcBef>
                <a:spcPct val="20000"/>
              </a:spcBef>
              <a:buFont typeface="Arial"/>
              <a:buChar char="»"/>
              <a:defRPr sz="1500" b="0" i="0" kern="1200">
                <a:solidFill>
                  <a:srgbClr val="000000"/>
                </a:solidFill>
                <a:latin typeface="Roboto Light"/>
                <a:ea typeface="+mn-ea"/>
                <a:cs typeface="Robo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marR="0" lvl="0" indent="-228600" algn="l" defTabSz="457200" rtl="0" eaLnBrk="1" fontAlgn="auto" latinLnBrk="0" hangingPunct="1">
              <a:lnSpc>
                <a:spcPct val="100000"/>
              </a:lnSpc>
              <a:spcBef>
                <a:spcPts val="600"/>
              </a:spcBef>
              <a:spcAft>
                <a:spcPts val="600"/>
              </a:spcAft>
              <a:buClrTx/>
              <a:buSzTx/>
              <a:buFont typeface="Arial"/>
              <a:buChar char="•"/>
              <a:tabLst/>
              <a:defRPr/>
            </a:pP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Programs are linked to business needs.</a:t>
            </a:r>
          </a:p>
          <a:p>
            <a:pPr marL="228600" marR="0" lvl="0" indent="-228600" algn="l" defTabSz="457200" rtl="0" eaLnBrk="1" fontAlgn="auto" latinLnBrk="0" hangingPunct="1">
              <a:lnSpc>
                <a:spcPct val="100000"/>
              </a:lnSpc>
              <a:spcBef>
                <a:spcPts val="600"/>
              </a:spcBef>
              <a:spcAft>
                <a:spcPts val="600"/>
              </a:spcAft>
              <a:buClrTx/>
              <a:buSzTx/>
              <a:buFont typeface="Arial"/>
              <a:buChar char="•"/>
              <a:tabLst/>
              <a:defRPr/>
            </a:pP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Performance issues are assessed.</a:t>
            </a:r>
          </a:p>
          <a:p>
            <a:pPr marL="228600" marR="0" lvl="0" indent="-228600" algn="l" defTabSz="457200" rtl="0" eaLnBrk="1" fontAlgn="auto" latinLnBrk="0" hangingPunct="1">
              <a:lnSpc>
                <a:spcPct val="100000"/>
              </a:lnSpc>
              <a:spcBef>
                <a:spcPts val="600"/>
              </a:spcBef>
              <a:spcAft>
                <a:spcPts val="600"/>
              </a:spcAft>
              <a:buClrTx/>
              <a:buSzTx/>
              <a:buFont typeface="Arial"/>
              <a:buChar char="•"/>
              <a:tabLst/>
              <a:defRPr/>
            </a:pP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Learning needs are assessed.</a:t>
            </a:r>
          </a:p>
          <a:p>
            <a:pPr marL="228600" marR="0" lvl="0" indent="-228600" algn="l" defTabSz="457200" rtl="0" eaLnBrk="1" fontAlgn="auto" latinLnBrk="0" hangingPunct="1">
              <a:lnSpc>
                <a:spcPct val="100000"/>
              </a:lnSpc>
              <a:spcBef>
                <a:spcPts val="600"/>
              </a:spcBef>
              <a:spcAft>
                <a:spcPts val="600"/>
              </a:spcAft>
              <a:buClrTx/>
              <a:buSzTx/>
              <a:buFont typeface="Arial"/>
              <a:buChar char="•"/>
              <a:tabLst/>
              <a:defRPr/>
            </a:pP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Objectives are defined at higher levels.</a:t>
            </a:r>
          </a:p>
          <a:p>
            <a:pPr marL="228600" marR="0" lvl="0" indent="-228600" algn="l" defTabSz="457200" rtl="0" eaLnBrk="1" fontAlgn="auto" latinLnBrk="0" hangingPunct="1">
              <a:lnSpc>
                <a:spcPct val="100000"/>
              </a:lnSpc>
              <a:spcBef>
                <a:spcPts val="600"/>
              </a:spcBef>
              <a:spcAft>
                <a:spcPts val="600"/>
              </a:spcAft>
              <a:buClrTx/>
              <a:buSzTx/>
              <a:buFont typeface="Arial"/>
              <a:buChar char="•"/>
              <a:tabLst/>
              <a:defRPr/>
            </a:pP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Expectations are created with stakeholders.</a:t>
            </a:r>
          </a:p>
          <a:p>
            <a:pPr marL="228600" marR="0" lvl="0" indent="-228600" algn="l" defTabSz="457200" rtl="0" eaLnBrk="1" fontAlgn="auto" latinLnBrk="0" hangingPunct="1">
              <a:lnSpc>
                <a:spcPct val="100000"/>
              </a:lnSpc>
              <a:spcBef>
                <a:spcPts val="600"/>
              </a:spcBef>
              <a:spcAft>
                <a:spcPts val="600"/>
              </a:spcAft>
              <a:buClrTx/>
              <a:buSzTx/>
              <a:buFont typeface="Arial"/>
              <a:buChar char="•"/>
              <a:tabLst/>
              <a:defRPr/>
            </a:pP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The transfer of learning is addressed early and often.</a:t>
            </a:r>
          </a:p>
        </p:txBody>
      </p:sp>
      <p:sp>
        <p:nvSpPr>
          <p:cNvPr id="6" name="Text Placeholder 3">
            <a:extLst>
              <a:ext uri="{FF2B5EF4-FFF2-40B4-BE49-F238E27FC236}">
                <a16:creationId xmlns:a16="http://schemas.microsoft.com/office/drawing/2014/main" id="{95270C2F-D01E-D7D0-181B-E17F1E3A3742}"/>
              </a:ext>
            </a:extLst>
          </p:cNvPr>
          <p:cNvSpPr txBox="1">
            <a:spLocks/>
          </p:cNvSpPr>
          <p:nvPr/>
        </p:nvSpPr>
        <p:spPr>
          <a:xfrm>
            <a:off x="4614329" y="1200150"/>
            <a:ext cx="4056062" cy="3263900"/>
          </a:xfrm>
          <a:prstGeom prst="rect">
            <a:avLst/>
          </a:prstGeom>
        </p:spPr>
        <p:txBody>
          <a:bodyPr vert="horz" lIns="91440" tIns="45720" rIns="91440" bIns="45720" rtlCol="0">
            <a:normAutofit/>
          </a:bodyPr>
          <a:lstStyle>
            <a:lvl1pPr marL="228600" indent="-228600" algn="l" defTabSz="457200" rtl="0" eaLnBrk="1" latinLnBrk="0" hangingPunct="1">
              <a:lnSpc>
                <a:spcPts val="1800"/>
              </a:lnSpc>
              <a:spcBef>
                <a:spcPts val="600"/>
              </a:spcBef>
              <a:spcAft>
                <a:spcPts val="600"/>
              </a:spcAft>
              <a:buFont typeface="Arial"/>
              <a:buChar char="•"/>
              <a:tabLst/>
              <a:defRPr sz="1500" b="0" i="0" kern="1200" baseline="0">
                <a:solidFill>
                  <a:srgbClr val="000000"/>
                </a:solidFill>
                <a:latin typeface="Roboto Light"/>
                <a:ea typeface="+mn-ea"/>
                <a:cs typeface="Roboto Light"/>
              </a:defRPr>
            </a:lvl1pPr>
            <a:lvl2pPr marL="457200" indent="-228600" algn="l" defTabSz="457200" rtl="0" eaLnBrk="1" latinLnBrk="0" hangingPunct="1">
              <a:lnSpc>
                <a:spcPts val="1800"/>
              </a:lnSpc>
              <a:spcBef>
                <a:spcPts val="600"/>
              </a:spcBef>
              <a:spcAft>
                <a:spcPts val="600"/>
              </a:spcAft>
              <a:buFont typeface="Courier New" panose="02070309020205020404" pitchFamily="49" charset="0"/>
              <a:buChar char="o"/>
              <a:tabLst/>
              <a:defRPr sz="1500" b="0" i="0" kern="1200">
                <a:solidFill>
                  <a:srgbClr val="000000"/>
                </a:solidFill>
                <a:latin typeface="Roboto Light"/>
                <a:ea typeface="+mn-ea"/>
                <a:cs typeface="Roboto Light"/>
              </a:defRPr>
            </a:lvl2pPr>
            <a:lvl3pPr marL="685800" indent="-228600" algn="l" defTabSz="457200" rtl="0" eaLnBrk="1" latinLnBrk="0" hangingPunct="1">
              <a:lnSpc>
                <a:spcPts val="1800"/>
              </a:lnSpc>
              <a:spcBef>
                <a:spcPts val="600"/>
              </a:spcBef>
              <a:spcAft>
                <a:spcPts val="600"/>
              </a:spcAft>
              <a:buClr>
                <a:srgbClr val="000000"/>
              </a:buClr>
              <a:buFont typeface="System Font Regular"/>
              <a:buChar char="–"/>
              <a:tabLst/>
              <a:defRPr sz="1500" b="0" i="0" kern="1200">
                <a:solidFill>
                  <a:srgbClr val="000000"/>
                </a:solidFill>
                <a:latin typeface="Roboto Light"/>
                <a:ea typeface="+mn-ea"/>
                <a:cs typeface="Roboto Light"/>
              </a:defRPr>
            </a:lvl3pPr>
            <a:lvl4pPr marL="1600200" indent="-228600" algn="l" defTabSz="457200" rtl="0" eaLnBrk="1" latinLnBrk="0" hangingPunct="1">
              <a:spcBef>
                <a:spcPct val="20000"/>
              </a:spcBef>
              <a:buClr>
                <a:srgbClr val="1F7EB1"/>
              </a:buClr>
              <a:buFont typeface="Arial"/>
              <a:buChar char="–"/>
              <a:defRPr sz="1500" b="0" i="0" kern="1200">
                <a:solidFill>
                  <a:srgbClr val="000000"/>
                </a:solidFill>
                <a:latin typeface="Roboto Light"/>
                <a:ea typeface="+mn-ea"/>
                <a:cs typeface="Roboto Light"/>
              </a:defRPr>
            </a:lvl4pPr>
            <a:lvl5pPr marL="2057400" indent="-228600" algn="l" defTabSz="457200" rtl="0" eaLnBrk="1" latinLnBrk="0" hangingPunct="1">
              <a:spcBef>
                <a:spcPct val="20000"/>
              </a:spcBef>
              <a:buFont typeface="Arial"/>
              <a:buChar char="»"/>
              <a:defRPr sz="1500" b="0" i="0" kern="1200">
                <a:solidFill>
                  <a:srgbClr val="000000"/>
                </a:solidFill>
                <a:latin typeface="Roboto Light"/>
                <a:ea typeface="+mn-ea"/>
                <a:cs typeface="Robo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28600" marR="0" lvl="0" indent="-228600" algn="l" defTabSz="457200" rtl="0" eaLnBrk="1" fontAlgn="auto" latinLnBrk="0" hangingPunct="1">
              <a:lnSpc>
                <a:spcPct val="100000"/>
              </a:lnSpc>
              <a:spcBef>
                <a:spcPts val="600"/>
              </a:spcBef>
              <a:spcAft>
                <a:spcPts val="600"/>
              </a:spcAft>
              <a:buClrTx/>
              <a:buSzTx/>
              <a:buFont typeface="Arial"/>
              <a:buChar char="•"/>
              <a:tabLst/>
              <a:defRPr/>
            </a:pPr>
            <a:r>
              <a:rPr lang="en-US" sz="1600" dirty="0">
                <a:latin typeface="Roboto" panose="02000000000000000000" pitchFamily="2" charset="0"/>
                <a:ea typeface="Roboto" panose="02000000000000000000" pitchFamily="2" charset="0"/>
                <a:cs typeface="Roboto" panose="02000000000000000000" pitchFamily="2" charset="0"/>
              </a:rPr>
              <a:t>The level of evaluation is established for each program.</a:t>
            </a:r>
          </a:p>
          <a:p>
            <a:pPr marL="228600" marR="0" lvl="0" indent="-228600" algn="l" defTabSz="457200" rtl="0" eaLnBrk="1" fontAlgn="auto" latinLnBrk="0" hangingPunct="1">
              <a:lnSpc>
                <a:spcPct val="100000"/>
              </a:lnSpc>
              <a:spcBef>
                <a:spcPts val="600"/>
              </a:spcBef>
              <a:spcAft>
                <a:spcPts val="600"/>
              </a:spcAft>
              <a:buClrTx/>
              <a:buSzTx/>
              <a:buFont typeface="Arial"/>
              <a:buChar char="•"/>
              <a:tabLst/>
              <a:defRPr/>
            </a:pPr>
            <a:r>
              <a:rPr lang="en-US" sz="1600" dirty="0">
                <a:latin typeface="Roboto" panose="02000000000000000000" pitchFamily="2" charset="0"/>
                <a:ea typeface="Roboto" panose="02000000000000000000" pitchFamily="2" charset="0"/>
                <a:cs typeface="Roboto" panose="02000000000000000000" pitchFamily="2" charset="0"/>
              </a:rPr>
              <a:t>Partnerships are developed with </a:t>
            </a:r>
            <a:br>
              <a:rPr lang="en-US" sz="1600" dirty="0">
                <a:latin typeface="Roboto" panose="02000000000000000000" pitchFamily="2" charset="0"/>
                <a:ea typeface="Roboto" panose="02000000000000000000" pitchFamily="2" charset="0"/>
                <a:cs typeface="Roboto" panose="02000000000000000000" pitchFamily="2" charset="0"/>
              </a:rPr>
            </a:br>
            <a:r>
              <a:rPr lang="en-US" sz="1600" dirty="0">
                <a:latin typeface="Roboto" panose="02000000000000000000" pitchFamily="2" charset="0"/>
                <a:ea typeface="Roboto" panose="02000000000000000000" pitchFamily="2" charset="0"/>
                <a:cs typeface="Roboto" panose="02000000000000000000" pitchFamily="2" charset="0"/>
              </a:rPr>
              <a:t>key managers.</a:t>
            </a:r>
          </a:p>
          <a:p>
            <a:pPr marL="228600" marR="0" lvl="0" indent="-228600" algn="l" defTabSz="457200" rtl="0" eaLnBrk="1" fontAlgn="auto" latinLnBrk="0" hangingPunct="1">
              <a:lnSpc>
                <a:spcPct val="100000"/>
              </a:lnSpc>
              <a:spcBef>
                <a:spcPts val="600"/>
              </a:spcBef>
              <a:spcAft>
                <a:spcPts val="600"/>
              </a:spcAft>
              <a:buClrTx/>
              <a:buSzTx/>
              <a:buFont typeface="Arial"/>
              <a:buChar char="•"/>
              <a:tabLst/>
              <a:defRPr/>
            </a:pPr>
            <a:r>
              <a:rPr lang="en-US" sz="1600" dirty="0">
                <a:latin typeface="Roboto" panose="02000000000000000000" pitchFamily="2" charset="0"/>
                <a:ea typeface="Roboto" panose="02000000000000000000" pitchFamily="2" charset="0"/>
                <a:cs typeface="Roboto" panose="02000000000000000000" pitchFamily="2" charset="0"/>
              </a:rPr>
              <a:t>The evaluation is completed, capturing a variety of data.</a:t>
            </a:r>
          </a:p>
          <a:p>
            <a:pPr marL="228600" marR="0" lvl="0" indent="-228600" algn="l" defTabSz="457200" rtl="0" eaLnBrk="1" fontAlgn="auto" latinLnBrk="0" hangingPunct="1">
              <a:lnSpc>
                <a:spcPct val="100000"/>
              </a:lnSpc>
              <a:spcBef>
                <a:spcPts val="600"/>
              </a:spcBef>
              <a:spcAft>
                <a:spcPts val="600"/>
              </a:spcAft>
              <a:buClrTx/>
              <a:buSzTx/>
              <a:buFont typeface="Arial"/>
              <a:buChar char="•"/>
              <a:tabLst/>
              <a:defRPr/>
            </a:pPr>
            <a:r>
              <a:rPr lang="en-US" sz="1600" dirty="0">
                <a:latin typeface="Roboto" panose="02000000000000000000" pitchFamily="2" charset="0"/>
                <a:ea typeface="Roboto" panose="02000000000000000000" pitchFamily="2" charset="0"/>
                <a:cs typeface="Roboto" panose="02000000000000000000" pitchFamily="2" charset="0"/>
              </a:rPr>
              <a:t>Results are communicated to the appropriate stakeholders.</a:t>
            </a:r>
          </a:p>
        </p:txBody>
      </p:sp>
      <p:sp>
        <p:nvSpPr>
          <p:cNvPr id="7" name="TextBox 6">
            <a:extLst>
              <a:ext uri="{FF2B5EF4-FFF2-40B4-BE49-F238E27FC236}">
                <a16:creationId xmlns:a16="http://schemas.microsoft.com/office/drawing/2014/main" id="{F1DAF3F6-2A0E-0A69-89FE-A8F10344E880}"/>
              </a:ext>
            </a:extLst>
          </p:cNvPr>
          <p:cNvSpPr txBox="1"/>
          <p:nvPr/>
        </p:nvSpPr>
        <p:spPr>
          <a:xfrm>
            <a:off x="11960" y="4786184"/>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7</a:t>
            </a:r>
          </a:p>
        </p:txBody>
      </p:sp>
    </p:spTree>
    <p:extLst>
      <p:ext uri="{BB962C8B-B14F-4D97-AF65-F5344CB8AC3E}">
        <p14:creationId xmlns:p14="http://schemas.microsoft.com/office/powerpoint/2010/main" val="299123012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4" name="Freeform: Shape 53">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7" cy="51435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pic>
        <p:nvPicPr>
          <p:cNvPr id="6" name="Picture 5" descr="Close-up of documents and charts">
            <a:extLst>
              <a:ext uri="{FF2B5EF4-FFF2-40B4-BE49-F238E27FC236}">
                <a16:creationId xmlns:a16="http://schemas.microsoft.com/office/drawing/2014/main" id="{930E158F-3026-BB44-ABB1-A04EF758DF9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5" y="7"/>
            <a:ext cx="4518101" cy="5143493"/>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p:spPr>
      </p:pic>
      <p:cxnSp>
        <p:nvCxnSpPr>
          <p:cNvPr id="2" name="Straight Connector 1">
            <a:extLst>
              <a:ext uri="{FF2B5EF4-FFF2-40B4-BE49-F238E27FC236}">
                <a16:creationId xmlns:a16="http://schemas.microsoft.com/office/drawing/2014/main" id="{EA38944E-0A48-467B-85DF-E86376F6657F}"/>
              </a:ext>
            </a:extLst>
          </p:cNvPr>
          <p:cNvCxnSpPr/>
          <p:nvPr/>
        </p:nvCxnSpPr>
        <p:spPr>
          <a:xfrm>
            <a:off x="0" y="0"/>
            <a:ext cx="6858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40000" rotWithShape="0">
                    <a:srgbClr val="000000"/>
                  </a:outerShdw>
                </a:effectLst>
              </a14:hiddenEffects>
            </a:ext>
          </a:extLst>
        </p:spPr>
        <p:style>
          <a:lnRef idx="2">
            <a:schemeClr val="accent1"/>
          </a:lnRef>
          <a:fillRef idx="0">
            <a:schemeClr val="accent1"/>
          </a:fillRef>
          <a:effectRef idx="1">
            <a:schemeClr val="accent1"/>
          </a:effectRef>
          <a:fontRef idx="minor">
            <a:schemeClr val="tx1"/>
          </a:fontRef>
        </p:style>
      </p:cxnSp>
      <p:sp>
        <p:nvSpPr>
          <p:cNvPr id="3" name="Slide Number Placeholder 1">
            <a:extLst>
              <a:ext uri="{FF2B5EF4-FFF2-40B4-BE49-F238E27FC236}">
                <a16:creationId xmlns:a16="http://schemas.microsoft.com/office/drawing/2014/main" id="{01ED5BFE-AB4B-A4D0-8FA4-C3C0B89479DD}"/>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prstClr val="white"/>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120</a:t>
            </a:fld>
            <a:endParaRPr lang="en-US" sz="900" dirty="0">
              <a:solidFill>
                <a:prstClr val="white"/>
              </a:solidFill>
              <a:latin typeface="Roboto" panose="02000000000000000000" pitchFamily="2" charset="0"/>
              <a:ea typeface="Roboto" panose="02000000000000000000" pitchFamily="2" charset="0"/>
              <a:cs typeface="Roboto" panose="02000000000000000000" pitchFamily="2" charset="0"/>
            </a:endParaRPr>
          </a:p>
        </p:txBody>
      </p:sp>
      <p:sp>
        <p:nvSpPr>
          <p:cNvPr id="7" name="Title 1">
            <a:extLst>
              <a:ext uri="{FF2B5EF4-FFF2-40B4-BE49-F238E27FC236}">
                <a16:creationId xmlns:a16="http://schemas.microsoft.com/office/drawing/2014/main" id="{C84685B9-3E25-A39A-A834-E12EEA9D7CC7}"/>
              </a:ext>
            </a:extLst>
          </p:cNvPr>
          <p:cNvSpPr txBox="1">
            <a:spLocks/>
          </p:cNvSpPr>
          <p:nvPr/>
        </p:nvSpPr>
        <p:spPr>
          <a:xfrm>
            <a:off x="4693307" y="364141"/>
            <a:ext cx="4231237" cy="1082817"/>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100000"/>
              </a:lnSpc>
            </a:pPr>
            <a:r>
              <a:rPr lang="en-US" sz="3200" dirty="0">
                <a:latin typeface="Roboto" panose="02000000000000000000" pitchFamily="2" charset="0"/>
                <a:ea typeface="Roboto" panose="02000000000000000000" pitchFamily="2" charset="0"/>
                <a:cs typeface="Roboto" panose="02000000000000000000" pitchFamily="2" charset="0"/>
              </a:rPr>
              <a:t>Isolating the Effects of a Program</a:t>
            </a:r>
          </a:p>
        </p:txBody>
      </p:sp>
      <p:sp>
        <p:nvSpPr>
          <p:cNvPr id="8" name="Text Placeholder 2">
            <a:extLst>
              <a:ext uri="{FF2B5EF4-FFF2-40B4-BE49-F238E27FC236}">
                <a16:creationId xmlns:a16="http://schemas.microsoft.com/office/drawing/2014/main" id="{1A4F2F57-85AF-B4EA-B04E-720DE7D949D8}"/>
              </a:ext>
            </a:extLst>
          </p:cNvPr>
          <p:cNvSpPr txBox="1">
            <a:spLocks/>
          </p:cNvSpPr>
          <p:nvPr/>
        </p:nvSpPr>
        <p:spPr>
          <a:xfrm>
            <a:off x="4737357" y="1446958"/>
            <a:ext cx="4302266" cy="3198194"/>
          </a:xfrm>
          <a:prstGeom prst="rect">
            <a:avLst/>
          </a:prstGeom>
        </p:spPr>
        <p:txBody>
          <a:bodyPr vert="horz" lIns="91440" tIns="45720" rIns="91440" bIns="45720" rtlCol="0" anchor="t">
            <a:noAutofit/>
          </a:bodyPr>
          <a:lstStyle>
            <a:defPPr>
              <a:defRPr lang="en-US"/>
            </a:defPPr>
            <a:lvl1pPr marL="0" algn="l"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ct val="120000"/>
              </a:lnSpc>
            </a:pPr>
            <a:r>
              <a:rPr lang="en-US" sz="1600" dirty="0">
                <a:latin typeface="Roboto" panose="02000000000000000000" pitchFamily="2" charset="0"/>
                <a:ea typeface="Roboto" panose="02000000000000000000" pitchFamily="2" charset="0"/>
                <a:cs typeface="Roboto" panose="02000000000000000000" pitchFamily="2" charset="0"/>
              </a:rPr>
              <a:t>For each of the situations, please indicate the</a:t>
            </a:r>
            <a:br>
              <a:rPr lang="en-US" sz="1600" dirty="0">
                <a:latin typeface="Roboto" panose="02000000000000000000" pitchFamily="2" charset="0"/>
                <a:ea typeface="Roboto" panose="02000000000000000000" pitchFamily="2" charset="0"/>
                <a:cs typeface="Roboto" panose="02000000000000000000" pitchFamily="2" charset="0"/>
              </a:rPr>
            </a:br>
            <a:r>
              <a:rPr lang="en-US" sz="1600" dirty="0">
                <a:latin typeface="Roboto" panose="02000000000000000000" pitchFamily="2" charset="0"/>
                <a:ea typeface="Roboto" panose="02000000000000000000" pitchFamily="2" charset="0"/>
                <a:cs typeface="Roboto" panose="02000000000000000000" pitchFamily="2" charset="0"/>
              </a:rPr>
              <a:t>method used to isolate the effects of </a:t>
            </a:r>
            <a:br>
              <a:rPr lang="en-US" sz="1600" dirty="0">
                <a:latin typeface="Roboto" panose="02000000000000000000" pitchFamily="2" charset="0"/>
                <a:ea typeface="Roboto" panose="02000000000000000000" pitchFamily="2" charset="0"/>
                <a:cs typeface="Roboto" panose="02000000000000000000" pitchFamily="2" charset="0"/>
              </a:rPr>
            </a:br>
            <a:r>
              <a:rPr lang="en-US" sz="1600" dirty="0">
                <a:latin typeface="Roboto" panose="02000000000000000000" pitchFamily="2" charset="0"/>
                <a:ea typeface="Roboto" panose="02000000000000000000" pitchFamily="2" charset="0"/>
                <a:cs typeface="Roboto" panose="02000000000000000000" pitchFamily="2" charset="0"/>
              </a:rPr>
              <a:t>the program:</a:t>
            </a:r>
          </a:p>
          <a:p>
            <a:pPr>
              <a:lnSpc>
                <a:spcPct val="120000"/>
              </a:lnSpc>
            </a:pPr>
            <a:endParaRPr lang="en-US" sz="1600" dirty="0">
              <a:latin typeface="Roboto" panose="02000000000000000000" pitchFamily="2" charset="0"/>
              <a:ea typeface="Roboto" panose="02000000000000000000" pitchFamily="2" charset="0"/>
              <a:cs typeface="Roboto" panose="02000000000000000000" pitchFamily="2" charset="0"/>
            </a:endParaRPr>
          </a:p>
          <a:p>
            <a:pPr marL="342900" indent="-342900">
              <a:lnSpc>
                <a:spcPct val="120000"/>
              </a:lnSpc>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Control group</a:t>
            </a:r>
          </a:p>
          <a:p>
            <a:pPr marL="342900" indent="-342900">
              <a:lnSpc>
                <a:spcPct val="120000"/>
              </a:lnSpc>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Trend line analysis</a:t>
            </a:r>
          </a:p>
          <a:p>
            <a:pPr marL="342900" indent="-342900">
              <a:lnSpc>
                <a:spcPct val="120000"/>
              </a:lnSpc>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Forecasting</a:t>
            </a:r>
          </a:p>
          <a:p>
            <a:pPr marL="342900" indent="-342900">
              <a:lnSpc>
                <a:spcPct val="120000"/>
              </a:lnSpc>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Participant’s estimate</a:t>
            </a:r>
          </a:p>
          <a:p>
            <a:pPr marL="342900" indent="-342900">
              <a:lnSpc>
                <a:spcPct val="120000"/>
              </a:lnSpc>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Use of customer input</a:t>
            </a:r>
          </a:p>
          <a:p>
            <a:pPr marL="342900" indent="-342900">
              <a:lnSpc>
                <a:spcPct val="120000"/>
              </a:lnSpc>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Expert’s estimate</a:t>
            </a:r>
          </a:p>
          <a:p>
            <a:pPr>
              <a:lnSpc>
                <a:spcPct val="120000"/>
              </a:lnSpc>
            </a:pPr>
            <a:endParaRPr lang="en-US" sz="1600" dirty="0">
              <a:latin typeface="Roboto" panose="02000000000000000000" pitchFamily="2" charset="0"/>
              <a:ea typeface="Roboto" panose="02000000000000000000" pitchFamily="2" charset="0"/>
              <a:cs typeface="Roboto" panose="02000000000000000000" pitchFamily="2" charset="0"/>
            </a:endParaRPr>
          </a:p>
        </p:txBody>
      </p:sp>
      <p:sp>
        <p:nvSpPr>
          <p:cNvPr id="9" name="TextBox 8">
            <a:extLst>
              <a:ext uri="{FF2B5EF4-FFF2-40B4-BE49-F238E27FC236}">
                <a16:creationId xmlns:a16="http://schemas.microsoft.com/office/drawing/2014/main" id="{D3C918EC-56C2-C14F-8502-F363EE5FA000}"/>
              </a:ext>
            </a:extLst>
          </p:cNvPr>
          <p:cNvSpPr txBox="1"/>
          <p:nvPr/>
        </p:nvSpPr>
        <p:spPr>
          <a:xfrm>
            <a:off x="2675466" y="4834970"/>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85</a:t>
            </a:r>
          </a:p>
        </p:txBody>
      </p:sp>
    </p:spTree>
    <p:extLst>
      <p:ext uri="{BB962C8B-B14F-4D97-AF65-F5344CB8AC3E}">
        <p14:creationId xmlns:p14="http://schemas.microsoft.com/office/powerpoint/2010/main" val="380192655"/>
      </p:ext>
    </p:extLst>
  </p:cSld>
  <p:clrMapOvr>
    <a:overrideClrMapping bg1="dk1" tx1="lt1" bg2="dk2" tx2="lt2" accent1="accent1" accent2="accent2" accent3="accent3" accent4="accent4" accent5="accent5" accent6="accent6" hlink="hlink" folHlink="folHlink"/>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12D61-7CDE-3343-8960-1D5C1677DF23}"/>
              </a:ext>
            </a:extLst>
          </p:cNvPr>
          <p:cNvSpPr>
            <a:spLocks noGrp="1"/>
          </p:cNvSpPr>
          <p:nvPr>
            <p:ph type="title"/>
          </p:nvPr>
        </p:nvSpPr>
        <p:spPr/>
        <p:txBody>
          <a:bodyPr/>
          <a:lstStyle/>
          <a:p>
            <a:r>
              <a:rPr lang="en-US" dirty="0"/>
              <a:t>Use of Control Groups Example</a:t>
            </a:r>
          </a:p>
        </p:txBody>
      </p:sp>
      <p:sp>
        <p:nvSpPr>
          <p:cNvPr id="3" name="Text Placeholder 2">
            <a:extLst>
              <a:ext uri="{FF2B5EF4-FFF2-40B4-BE49-F238E27FC236}">
                <a16:creationId xmlns:a16="http://schemas.microsoft.com/office/drawing/2014/main" id="{5143C23B-D123-0C97-1125-A19F353AE6EE}"/>
              </a:ext>
            </a:extLst>
          </p:cNvPr>
          <p:cNvSpPr>
            <a:spLocks noGrp="1"/>
          </p:cNvSpPr>
          <p:nvPr>
            <p:ph type="body" idx="4294967295"/>
          </p:nvPr>
        </p:nvSpPr>
        <p:spPr>
          <a:xfrm>
            <a:off x="419100" y="1200150"/>
            <a:ext cx="8468868" cy="3538538"/>
          </a:xfrm>
        </p:spPr>
        <p:txBody>
          <a:bodyPr>
            <a:noAutofit/>
          </a:bodyPr>
          <a:lstStyle/>
          <a:p>
            <a:pPr marL="38100" indent="0">
              <a:buClr>
                <a:schemeClr val="tx1"/>
              </a:buClr>
              <a:buSzPct val="100000"/>
              <a:buNone/>
            </a:pPr>
            <a:r>
              <a:rPr lang="en-US" sz="1800" b="1" dirty="0"/>
              <a:t>Sales and Customer Service Training </a:t>
            </a:r>
          </a:p>
          <a:p>
            <a:pPr>
              <a:buClr>
                <a:schemeClr val="tx1"/>
              </a:buClr>
              <a:buSzPct val="100000"/>
              <a:buFont typeface="Arial" panose="020B0604020202020204" pitchFamily="34" charset="0"/>
              <a:buChar char="•"/>
            </a:pPr>
            <a:r>
              <a:rPr lang="en-US" sz="1800" dirty="0"/>
              <a:t>Six sites (dealer stores) chosen for program evaluation prior to roll-out to 130 stores</a:t>
            </a:r>
          </a:p>
          <a:p>
            <a:pPr>
              <a:buClr>
                <a:schemeClr val="tx1"/>
              </a:buClr>
              <a:buSzPct val="100000"/>
              <a:buFont typeface="Arial" panose="020B0604020202020204" pitchFamily="34" charset="0"/>
              <a:buChar char="•"/>
            </a:pPr>
            <a:r>
              <a:rPr lang="en-US" sz="1800" dirty="0"/>
              <a:t>Experimental group of six stores received training (pilot), six stores in control group were not trained</a:t>
            </a:r>
          </a:p>
          <a:p>
            <a:pPr>
              <a:buClr>
                <a:schemeClr val="tx1"/>
              </a:buClr>
              <a:buSzPct val="100000"/>
              <a:buFont typeface="Arial" panose="020B0604020202020204" pitchFamily="34" charset="0"/>
              <a:buChar char="•"/>
            </a:pPr>
            <a:r>
              <a:rPr lang="en-US" sz="1800" dirty="0"/>
              <a:t>Performance of both groups observed during same six-month period (sales and customer satisfaction)</a:t>
            </a:r>
          </a:p>
          <a:p>
            <a:pPr>
              <a:buClr>
                <a:schemeClr val="tx1"/>
              </a:buClr>
              <a:buSzPct val="100000"/>
              <a:buFont typeface="Arial" panose="020B0604020202020204" pitchFamily="34" charset="0"/>
              <a:buChar char="•"/>
            </a:pPr>
            <a:r>
              <a:rPr lang="en-US" sz="1800" dirty="0"/>
              <a:t>Data collected on both groups during same timeframe</a:t>
            </a:r>
          </a:p>
          <a:p>
            <a:pPr>
              <a:buClr>
                <a:schemeClr val="tx1"/>
              </a:buClr>
              <a:buSzPct val="100000"/>
              <a:buFont typeface="Arial" panose="020B0604020202020204" pitchFamily="34" charset="0"/>
              <a:buChar char="•"/>
            </a:pPr>
            <a:r>
              <a:rPr lang="en-US" sz="1800" dirty="0"/>
              <a:t>Neither group is aware of the control group arrangement</a:t>
            </a:r>
          </a:p>
        </p:txBody>
      </p:sp>
      <p:sp>
        <p:nvSpPr>
          <p:cNvPr id="5" name="TextBox 4">
            <a:extLst>
              <a:ext uri="{FF2B5EF4-FFF2-40B4-BE49-F238E27FC236}">
                <a16:creationId xmlns:a16="http://schemas.microsoft.com/office/drawing/2014/main" id="{1CEA8712-48B7-C883-9F2D-D979E3E0A1C1}"/>
              </a:ext>
            </a:extLst>
          </p:cNvPr>
          <p:cNvSpPr txBox="1"/>
          <p:nvPr/>
        </p:nvSpPr>
        <p:spPr>
          <a:xfrm>
            <a:off x="0" y="4866501"/>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88</a:t>
            </a:r>
          </a:p>
        </p:txBody>
      </p:sp>
    </p:spTree>
    <p:custDataLst>
      <p:tags r:id="rId1"/>
    </p:custDataLst>
    <p:extLst>
      <p:ext uri="{BB962C8B-B14F-4D97-AF65-F5344CB8AC3E}">
        <p14:creationId xmlns:p14="http://schemas.microsoft.com/office/powerpoint/2010/main" val="32346270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BAA2B-7A9C-C3BA-61C5-D9BA28271342}"/>
              </a:ext>
            </a:extLst>
          </p:cNvPr>
          <p:cNvSpPr>
            <a:spLocks noGrp="1"/>
          </p:cNvSpPr>
          <p:nvPr>
            <p:ph type="title"/>
          </p:nvPr>
        </p:nvSpPr>
        <p:spPr>
          <a:xfrm>
            <a:off x="628650" y="590550"/>
            <a:ext cx="7886700" cy="609600"/>
          </a:xfrm>
          <a:ln>
            <a:noFill/>
          </a:ln>
        </p:spPr>
        <p:txBody>
          <a:bodyPr>
            <a:normAutofit/>
          </a:bodyPr>
          <a:lstStyle/>
          <a:p>
            <a:pPr algn="ctr"/>
            <a:r>
              <a:rPr lang="en-US" sz="3600" dirty="0">
                <a:latin typeface="Roboto" panose="02000000000000000000" pitchFamily="2" charset="0"/>
                <a:ea typeface="Roboto" panose="02000000000000000000" pitchFamily="2" charset="0"/>
                <a:cs typeface="Roboto" panose="02000000000000000000" pitchFamily="2" charset="0"/>
              </a:rPr>
              <a:t>Control Groups</a:t>
            </a:r>
          </a:p>
        </p:txBody>
      </p:sp>
      <p:sp>
        <p:nvSpPr>
          <p:cNvPr id="7" name="Text Placeholder 6">
            <a:extLst>
              <a:ext uri="{FF2B5EF4-FFF2-40B4-BE49-F238E27FC236}">
                <a16:creationId xmlns:a16="http://schemas.microsoft.com/office/drawing/2014/main" id="{4CD9D928-5F4D-9504-5368-54D0AADC6B9C}"/>
              </a:ext>
            </a:extLst>
          </p:cNvPr>
          <p:cNvSpPr txBox="1">
            <a:spLocks/>
          </p:cNvSpPr>
          <p:nvPr/>
        </p:nvSpPr>
        <p:spPr>
          <a:xfrm>
            <a:off x="414338" y="1384300"/>
            <a:ext cx="8229600" cy="444500"/>
          </a:xfrm>
          <a:prstGeom prst="rect">
            <a:avLst/>
          </a:prstGeom>
          <a:ln>
            <a:solidFill>
              <a:schemeClr val="tx1"/>
            </a:solidFill>
          </a:ln>
        </p:spPr>
        <p:txBody>
          <a:bodyPr/>
          <a:lstStyle>
            <a:lvl1pPr marL="228600" indent="-228600" algn="l" defTabSz="457200" rtl="0" eaLnBrk="1" latinLnBrk="0" hangingPunct="1">
              <a:lnSpc>
                <a:spcPts val="1800"/>
              </a:lnSpc>
              <a:spcBef>
                <a:spcPts val="600"/>
              </a:spcBef>
              <a:spcAft>
                <a:spcPts val="600"/>
              </a:spcAft>
              <a:buFont typeface="Arial"/>
              <a:buChar char="•"/>
              <a:tabLst/>
              <a:defRPr sz="1500" b="0" i="0" kern="1200">
                <a:solidFill>
                  <a:srgbClr val="000000"/>
                </a:solidFill>
                <a:latin typeface="Roboto Light"/>
                <a:ea typeface="+mn-ea"/>
                <a:cs typeface="Roboto Light"/>
              </a:defRPr>
            </a:lvl1pPr>
            <a:lvl2pPr marL="457200" indent="-228600" algn="l" defTabSz="457200" rtl="0" eaLnBrk="1" latinLnBrk="0" hangingPunct="1">
              <a:lnSpc>
                <a:spcPts val="1800"/>
              </a:lnSpc>
              <a:spcBef>
                <a:spcPts val="600"/>
              </a:spcBef>
              <a:spcAft>
                <a:spcPts val="600"/>
              </a:spcAft>
              <a:buFont typeface="Courier New" panose="02070309020205020404" pitchFamily="49" charset="0"/>
              <a:buChar char="o"/>
              <a:tabLst/>
              <a:defRPr sz="1500" b="0" i="0" kern="1200">
                <a:solidFill>
                  <a:srgbClr val="000000"/>
                </a:solidFill>
                <a:latin typeface="Roboto Light"/>
                <a:ea typeface="+mn-ea"/>
                <a:cs typeface="Roboto Light"/>
              </a:defRPr>
            </a:lvl2pPr>
            <a:lvl3pPr marL="685800" indent="-228600" algn="l" defTabSz="457200" rtl="0" eaLnBrk="1" latinLnBrk="0" hangingPunct="1">
              <a:lnSpc>
                <a:spcPts val="1800"/>
              </a:lnSpc>
              <a:spcBef>
                <a:spcPts val="600"/>
              </a:spcBef>
              <a:spcAft>
                <a:spcPts val="600"/>
              </a:spcAft>
              <a:buClr>
                <a:srgbClr val="000000"/>
              </a:buClr>
              <a:buFont typeface="System Font Regular"/>
              <a:buChar char="–"/>
              <a:tabLst/>
              <a:defRPr sz="1500" b="0" i="0" kern="1200">
                <a:solidFill>
                  <a:srgbClr val="000000"/>
                </a:solidFill>
                <a:latin typeface="Roboto Light"/>
                <a:ea typeface="+mn-ea"/>
                <a:cs typeface="Roboto Light"/>
              </a:defRPr>
            </a:lvl3pPr>
            <a:lvl4pPr marL="1600200" indent="-228600" algn="l" defTabSz="457200" rtl="0" eaLnBrk="1" latinLnBrk="0" hangingPunct="1">
              <a:spcBef>
                <a:spcPct val="20000"/>
              </a:spcBef>
              <a:buClr>
                <a:srgbClr val="1F7EB1"/>
              </a:buClr>
              <a:buFont typeface="Arial"/>
              <a:buChar char="–"/>
              <a:defRPr sz="1500" b="0" i="0" kern="1200">
                <a:solidFill>
                  <a:srgbClr val="000000"/>
                </a:solidFill>
                <a:latin typeface="Roboto Light"/>
                <a:ea typeface="+mn-ea"/>
                <a:cs typeface="Roboto Light"/>
              </a:defRPr>
            </a:lvl4pPr>
            <a:lvl5pPr marL="2057400" indent="-228600" algn="l" defTabSz="457200" rtl="0" eaLnBrk="1" latinLnBrk="0" hangingPunct="1">
              <a:spcBef>
                <a:spcPct val="20000"/>
              </a:spcBef>
              <a:buFont typeface="Arial"/>
              <a:buChar char="»"/>
              <a:defRPr sz="1500" b="0" i="0" kern="1200">
                <a:solidFill>
                  <a:srgbClr val="000000"/>
                </a:solidFill>
                <a:latin typeface="Roboto Light"/>
                <a:ea typeface="+mn-ea"/>
                <a:cs typeface="Robo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b="1" dirty="0">
                <a:solidFill>
                  <a:schemeClr val="tx1"/>
                </a:solidFill>
                <a:latin typeface="Roboto" panose="02000000000000000000" pitchFamily="2" charset="0"/>
                <a:ea typeface="Roboto" panose="02000000000000000000" pitchFamily="2" charset="0"/>
              </a:rPr>
              <a:t>Classic Design</a:t>
            </a:r>
          </a:p>
        </p:txBody>
      </p:sp>
      <p:sp>
        <p:nvSpPr>
          <p:cNvPr id="8" name="Text Placeholder 7">
            <a:extLst>
              <a:ext uri="{FF2B5EF4-FFF2-40B4-BE49-F238E27FC236}">
                <a16:creationId xmlns:a16="http://schemas.microsoft.com/office/drawing/2014/main" id="{55A1DD73-6C36-AA85-9EA3-4555EA7AC779}"/>
              </a:ext>
            </a:extLst>
          </p:cNvPr>
          <p:cNvSpPr txBox="1">
            <a:spLocks/>
          </p:cNvSpPr>
          <p:nvPr/>
        </p:nvSpPr>
        <p:spPr>
          <a:xfrm>
            <a:off x="414338" y="1828800"/>
            <a:ext cx="8229600" cy="1092200"/>
          </a:xfrm>
          <a:prstGeom prst="rect">
            <a:avLst/>
          </a:prstGeom>
          <a:ln w="19050">
            <a:solidFill>
              <a:schemeClr val="tx1"/>
            </a:solidFill>
          </a:ln>
        </p:spPr>
        <p:txBody>
          <a:bodyPr>
            <a:normAutofit/>
          </a:bodyPr>
          <a:lstStyle>
            <a:lvl1pPr marL="228600" indent="-228600" algn="l" defTabSz="457200" rtl="0" eaLnBrk="1" latinLnBrk="0" hangingPunct="1">
              <a:lnSpc>
                <a:spcPts val="1800"/>
              </a:lnSpc>
              <a:spcBef>
                <a:spcPts val="600"/>
              </a:spcBef>
              <a:spcAft>
                <a:spcPts val="600"/>
              </a:spcAft>
              <a:buFont typeface="Arial"/>
              <a:buChar char="•"/>
              <a:tabLst/>
              <a:defRPr sz="1500" b="0" i="0" kern="1200">
                <a:solidFill>
                  <a:srgbClr val="000000"/>
                </a:solidFill>
                <a:latin typeface="Roboto Light"/>
                <a:ea typeface="+mn-ea"/>
                <a:cs typeface="Roboto Light"/>
              </a:defRPr>
            </a:lvl1pPr>
            <a:lvl2pPr marL="457200" indent="-228600" algn="l" defTabSz="457200" rtl="0" eaLnBrk="1" latinLnBrk="0" hangingPunct="1">
              <a:lnSpc>
                <a:spcPts val="1800"/>
              </a:lnSpc>
              <a:spcBef>
                <a:spcPts val="600"/>
              </a:spcBef>
              <a:spcAft>
                <a:spcPts val="600"/>
              </a:spcAft>
              <a:buFont typeface="Courier New" panose="02070309020205020404" pitchFamily="49" charset="0"/>
              <a:buChar char="o"/>
              <a:tabLst/>
              <a:defRPr sz="1500" b="0" i="0" kern="1200">
                <a:solidFill>
                  <a:srgbClr val="000000"/>
                </a:solidFill>
                <a:latin typeface="Roboto Light"/>
                <a:ea typeface="+mn-ea"/>
                <a:cs typeface="Roboto Light"/>
              </a:defRPr>
            </a:lvl2pPr>
            <a:lvl3pPr marL="685800" indent="-228600" algn="l" defTabSz="457200" rtl="0" eaLnBrk="1" latinLnBrk="0" hangingPunct="1">
              <a:lnSpc>
                <a:spcPts val="1800"/>
              </a:lnSpc>
              <a:spcBef>
                <a:spcPts val="600"/>
              </a:spcBef>
              <a:spcAft>
                <a:spcPts val="600"/>
              </a:spcAft>
              <a:buClr>
                <a:srgbClr val="000000"/>
              </a:buClr>
              <a:buFont typeface="System Font Regular"/>
              <a:buChar char="–"/>
              <a:tabLst/>
              <a:defRPr sz="1500" b="0" i="0" kern="1200">
                <a:solidFill>
                  <a:srgbClr val="000000"/>
                </a:solidFill>
                <a:latin typeface="Roboto Light"/>
                <a:ea typeface="+mn-ea"/>
                <a:cs typeface="Roboto Light"/>
              </a:defRPr>
            </a:lvl3pPr>
            <a:lvl4pPr marL="1600200" indent="-228600" algn="l" defTabSz="457200" rtl="0" eaLnBrk="1" latinLnBrk="0" hangingPunct="1">
              <a:spcBef>
                <a:spcPct val="20000"/>
              </a:spcBef>
              <a:buClr>
                <a:srgbClr val="1F7EB1"/>
              </a:buClr>
              <a:buFont typeface="Arial"/>
              <a:buChar char="–"/>
              <a:defRPr sz="1500" b="0" i="0" kern="1200">
                <a:solidFill>
                  <a:srgbClr val="000000"/>
                </a:solidFill>
                <a:latin typeface="Roboto Light"/>
                <a:ea typeface="+mn-ea"/>
                <a:cs typeface="Roboto Light"/>
              </a:defRPr>
            </a:lvl4pPr>
            <a:lvl5pPr marL="2057400" indent="-228600" algn="l" defTabSz="457200" rtl="0" eaLnBrk="1" latinLnBrk="0" hangingPunct="1">
              <a:spcBef>
                <a:spcPct val="20000"/>
              </a:spcBef>
              <a:buFont typeface="Arial"/>
              <a:buChar char="»"/>
              <a:defRPr sz="1500" b="0" i="0" kern="1200">
                <a:solidFill>
                  <a:srgbClr val="000000"/>
                </a:solidFill>
                <a:latin typeface="Roboto Light"/>
                <a:ea typeface="+mn-ea"/>
                <a:cs typeface="Robo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a:solidFill>
                  <a:schemeClr val="tx1"/>
                </a:solidFill>
                <a:latin typeface="Roboto" panose="02000000000000000000" pitchFamily="2" charset="0"/>
                <a:ea typeface="Roboto" panose="02000000000000000000" pitchFamily="2" charset="0"/>
                <a:cs typeface="Roboto" panose="02000000000000000000" pitchFamily="2" charset="0"/>
              </a:rPr>
              <a:t>Experimental Group</a:t>
            </a:r>
            <a:r>
              <a:rPr lang="en-US" b="1">
                <a:solidFill>
                  <a:schemeClr val="tx1"/>
                </a:solidFill>
                <a:latin typeface="Roboto" panose="02000000000000000000" pitchFamily="2" charset="0"/>
                <a:ea typeface="Roboto" panose="02000000000000000000" pitchFamily="2" charset="0"/>
              </a:rPr>
              <a:t>	</a:t>
            </a:r>
            <a:r>
              <a:rPr lang="en-US">
                <a:solidFill>
                  <a:schemeClr val="tx1"/>
                </a:solidFill>
              </a:rPr>
              <a:t>							</a:t>
            </a:r>
            <a:r>
              <a:rPr lang="en-US" u="sng">
                <a:solidFill>
                  <a:schemeClr val="tx1"/>
                </a:solidFill>
                <a:latin typeface="Roboto" panose="02000000000000000000" pitchFamily="2" charset="0"/>
                <a:ea typeface="Roboto" panose="02000000000000000000" pitchFamily="2" charset="0"/>
                <a:cs typeface="Roboto" panose="02000000000000000000" pitchFamily="2" charset="0"/>
              </a:rPr>
              <a:t>Control Group</a:t>
            </a:r>
          </a:p>
          <a:p>
            <a:pPr marL="0" indent="0">
              <a:buFont typeface="Arial"/>
              <a:buNone/>
            </a:pPr>
            <a:r>
              <a:rPr lang="en-US">
                <a:solidFill>
                  <a:schemeClr val="tx1"/>
                </a:solidFill>
              </a:rPr>
              <a:t>Pre-Measure  	      Program   	     Post Measure		Pre-Measure 		Post Measure</a:t>
            </a:r>
          </a:p>
          <a:p>
            <a:pPr marL="0" indent="0">
              <a:buFont typeface="Arial"/>
              <a:buNone/>
            </a:pPr>
            <a:r>
              <a:rPr lang="en-US">
                <a:solidFill>
                  <a:schemeClr val="tx1"/>
                </a:solidFill>
              </a:rPr>
              <a:t>							</a:t>
            </a:r>
            <a:endParaRPr lang="en-US" dirty="0">
              <a:solidFill>
                <a:schemeClr val="tx1"/>
              </a:solidFill>
            </a:endParaRPr>
          </a:p>
        </p:txBody>
      </p:sp>
      <p:sp>
        <p:nvSpPr>
          <p:cNvPr id="9" name="Text Placeholder 8">
            <a:extLst>
              <a:ext uri="{FF2B5EF4-FFF2-40B4-BE49-F238E27FC236}">
                <a16:creationId xmlns:a16="http://schemas.microsoft.com/office/drawing/2014/main" id="{F02D48FB-63AB-F1CF-F733-6772FCCCF611}"/>
              </a:ext>
            </a:extLst>
          </p:cNvPr>
          <p:cNvSpPr txBox="1">
            <a:spLocks/>
          </p:cNvSpPr>
          <p:nvPr/>
        </p:nvSpPr>
        <p:spPr>
          <a:xfrm>
            <a:off x="414865" y="3073400"/>
            <a:ext cx="8229600" cy="444500"/>
          </a:xfrm>
          <a:prstGeom prst="rect">
            <a:avLst/>
          </a:prstGeom>
          <a:ln>
            <a:solidFill>
              <a:schemeClr val="tx1"/>
            </a:solidFill>
          </a:ln>
        </p:spPr>
        <p:txBody>
          <a:bodyPr/>
          <a:lstStyle>
            <a:lvl1pPr marL="228600" indent="-228600" algn="l" defTabSz="457200" rtl="0" eaLnBrk="1" latinLnBrk="0" hangingPunct="1">
              <a:lnSpc>
                <a:spcPts val="1800"/>
              </a:lnSpc>
              <a:spcBef>
                <a:spcPts val="600"/>
              </a:spcBef>
              <a:spcAft>
                <a:spcPts val="600"/>
              </a:spcAft>
              <a:buFont typeface="Arial"/>
              <a:buChar char="•"/>
              <a:tabLst/>
              <a:defRPr sz="1500" b="0" i="0" kern="1200">
                <a:solidFill>
                  <a:srgbClr val="000000"/>
                </a:solidFill>
                <a:latin typeface="Roboto Light"/>
                <a:ea typeface="+mn-ea"/>
                <a:cs typeface="Roboto Light"/>
              </a:defRPr>
            </a:lvl1pPr>
            <a:lvl2pPr marL="457200" indent="-228600" algn="l" defTabSz="457200" rtl="0" eaLnBrk="1" latinLnBrk="0" hangingPunct="1">
              <a:lnSpc>
                <a:spcPts val="1800"/>
              </a:lnSpc>
              <a:spcBef>
                <a:spcPts val="600"/>
              </a:spcBef>
              <a:spcAft>
                <a:spcPts val="600"/>
              </a:spcAft>
              <a:buFont typeface="Courier New" panose="02070309020205020404" pitchFamily="49" charset="0"/>
              <a:buChar char="o"/>
              <a:tabLst/>
              <a:defRPr sz="1500" b="0" i="0" kern="1200">
                <a:solidFill>
                  <a:srgbClr val="000000"/>
                </a:solidFill>
                <a:latin typeface="Roboto Light"/>
                <a:ea typeface="+mn-ea"/>
                <a:cs typeface="Roboto Light"/>
              </a:defRPr>
            </a:lvl2pPr>
            <a:lvl3pPr marL="685800" indent="-228600" algn="l" defTabSz="457200" rtl="0" eaLnBrk="1" latinLnBrk="0" hangingPunct="1">
              <a:lnSpc>
                <a:spcPts val="1800"/>
              </a:lnSpc>
              <a:spcBef>
                <a:spcPts val="600"/>
              </a:spcBef>
              <a:spcAft>
                <a:spcPts val="600"/>
              </a:spcAft>
              <a:buClr>
                <a:srgbClr val="000000"/>
              </a:buClr>
              <a:buFont typeface="System Font Regular"/>
              <a:buChar char="–"/>
              <a:tabLst/>
              <a:defRPr sz="1500" b="0" i="0" kern="1200">
                <a:solidFill>
                  <a:srgbClr val="000000"/>
                </a:solidFill>
                <a:latin typeface="Roboto Light"/>
                <a:ea typeface="+mn-ea"/>
                <a:cs typeface="Roboto Light"/>
              </a:defRPr>
            </a:lvl3pPr>
            <a:lvl4pPr marL="1600200" indent="-228600" algn="l" defTabSz="457200" rtl="0" eaLnBrk="1" latinLnBrk="0" hangingPunct="1">
              <a:spcBef>
                <a:spcPct val="20000"/>
              </a:spcBef>
              <a:buClr>
                <a:srgbClr val="1F7EB1"/>
              </a:buClr>
              <a:buFont typeface="Arial"/>
              <a:buChar char="–"/>
              <a:defRPr sz="1500" b="0" i="0" kern="1200">
                <a:solidFill>
                  <a:srgbClr val="000000"/>
                </a:solidFill>
                <a:latin typeface="Roboto Light"/>
                <a:ea typeface="+mn-ea"/>
                <a:cs typeface="Roboto Light"/>
              </a:defRPr>
            </a:lvl4pPr>
            <a:lvl5pPr marL="2057400" indent="-228600" algn="l" defTabSz="457200" rtl="0" eaLnBrk="1" latinLnBrk="0" hangingPunct="1">
              <a:spcBef>
                <a:spcPct val="20000"/>
              </a:spcBef>
              <a:buFont typeface="Arial"/>
              <a:buChar char="»"/>
              <a:defRPr sz="1500" b="0" i="0" kern="1200">
                <a:solidFill>
                  <a:srgbClr val="000000"/>
                </a:solidFill>
                <a:latin typeface="Roboto Light"/>
                <a:ea typeface="+mn-ea"/>
                <a:cs typeface="Robo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b="1">
                <a:solidFill>
                  <a:schemeClr val="tx1"/>
                </a:solidFill>
                <a:latin typeface="Roboto" panose="02000000000000000000" pitchFamily="2" charset="0"/>
                <a:ea typeface="Roboto" panose="02000000000000000000" pitchFamily="2" charset="0"/>
              </a:rPr>
              <a:t>Post-Program Only Design</a:t>
            </a:r>
            <a:endParaRPr lang="en-US" b="1" dirty="0">
              <a:solidFill>
                <a:schemeClr val="tx1"/>
              </a:solidFill>
              <a:latin typeface="Roboto" panose="02000000000000000000" pitchFamily="2" charset="0"/>
              <a:ea typeface="Roboto" panose="02000000000000000000" pitchFamily="2" charset="0"/>
            </a:endParaRPr>
          </a:p>
        </p:txBody>
      </p:sp>
      <p:sp>
        <p:nvSpPr>
          <p:cNvPr id="10" name="Text Placeholder 7">
            <a:extLst>
              <a:ext uri="{FF2B5EF4-FFF2-40B4-BE49-F238E27FC236}">
                <a16:creationId xmlns:a16="http://schemas.microsoft.com/office/drawing/2014/main" id="{47112111-5C59-FC27-A636-149CD198B849}"/>
              </a:ext>
            </a:extLst>
          </p:cNvPr>
          <p:cNvSpPr txBox="1">
            <a:spLocks/>
          </p:cNvSpPr>
          <p:nvPr/>
        </p:nvSpPr>
        <p:spPr>
          <a:xfrm>
            <a:off x="414338" y="3517900"/>
            <a:ext cx="8229600" cy="1092200"/>
          </a:xfrm>
          <a:prstGeom prst="rect">
            <a:avLst/>
          </a:prstGeom>
          <a:ln w="19050">
            <a:solidFill>
              <a:schemeClr val="tx1"/>
            </a:solidFill>
          </a:ln>
        </p:spPr>
        <p:txBody>
          <a:bodyPr>
            <a:normAutofit/>
          </a:bodyPr>
          <a:lstStyle>
            <a:lvl1pPr marL="228600" indent="-228600" algn="l" defTabSz="457200" rtl="0" eaLnBrk="1" latinLnBrk="0" hangingPunct="1">
              <a:lnSpc>
                <a:spcPts val="1800"/>
              </a:lnSpc>
              <a:spcBef>
                <a:spcPts val="600"/>
              </a:spcBef>
              <a:spcAft>
                <a:spcPts val="600"/>
              </a:spcAft>
              <a:buFont typeface="Arial"/>
              <a:buChar char="•"/>
              <a:tabLst/>
              <a:defRPr sz="1500" b="0" i="0" kern="1200">
                <a:solidFill>
                  <a:srgbClr val="000000"/>
                </a:solidFill>
                <a:latin typeface="Roboto Light"/>
                <a:ea typeface="+mn-ea"/>
                <a:cs typeface="Roboto Light"/>
              </a:defRPr>
            </a:lvl1pPr>
            <a:lvl2pPr marL="457200" indent="-228600" algn="l" defTabSz="457200" rtl="0" eaLnBrk="1" latinLnBrk="0" hangingPunct="1">
              <a:lnSpc>
                <a:spcPts val="1800"/>
              </a:lnSpc>
              <a:spcBef>
                <a:spcPts val="600"/>
              </a:spcBef>
              <a:spcAft>
                <a:spcPts val="600"/>
              </a:spcAft>
              <a:buFont typeface="Courier New" panose="02070309020205020404" pitchFamily="49" charset="0"/>
              <a:buChar char="o"/>
              <a:tabLst/>
              <a:defRPr sz="1500" b="0" i="0" kern="1200">
                <a:solidFill>
                  <a:srgbClr val="000000"/>
                </a:solidFill>
                <a:latin typeface="Roboto Light"/>
                <a:ea typeface="+mn-ea"/>
                <a:cs typeface="Roboto Light"/>
              </a:defRPr>
            </a:lvl2pPr>
            <a:lvl3pPr marL="685800" indent="-228600" algn="l" defTabSz="457200" rtl="0" eaLnBrk="1" latinLnBrk="0" hangingPunct="1">
              <a:lnSpc>
                <a:spcPts val="1800"/>
              </a:lnSpc>
              <a:spcBef>
                <a:spcPts val="600"/>
              </a:spcBef>
              <a:spcAft>
                <a:spcPts val="600"/>
              </a:spcAft>
              <a:buClr>
                <a:srgbClr val="000000"/>
              </a:buClr>
              <a:buFont typeface="System Font Regular"/>
              <a:buChar char="–"/>
              <a:tabLst/>
              <a:defRPr sz="1500" b="0" i="0" kern="1200">
                <a:solidFill>
                  <a:srgbClr val="000000"/>
                </a:solidFill>
                <a:latin typeface="Roboto Light"/>
                <a:ea typeface="+mn-ea"/>
                <a:cs typeface="Roboto Light"/>
              </a:defRPr>
            </a:lvl3pPr>
            <a:lvl4pPr marL="1600200" indent="-228600" algn="l" defTabSz="457200" rtl="0" eaLnBrk="1" latinLnBrk="0" hangingPunct="1">
              <a:spcBef>
                <a:spcPct val="20000"/>
              </a:spcBef>
              <a:buClr>
                <a:srgbClr val="1F7EB1"/>
              </a:buClr>
              <a:buFont typeface="Arial"/>
              <a:buChar char="–"/>
              <a:defRPr sz="1500" b="0" i="0" kern="1200">
                <a:solidFill>
                  <a:srgbClr val="000000"/>
                </a:solidFill>
                <a:latin typeface="Roboto Light"/>
                <a:ea typeface="+mn-ea"/>
                <a:cs typeface="Roboto Light"/>
              </a:defRPr>
            </a:lvl4pPr>
            <a:lvl5pPr marL="2057400" indent="-228600" algn="l" defTabSz="457200" rtl="0" eaLnBrk="1" latinLnBrk="0" hangingPunct="1">
              <a:spcBef>
                <a:spcPct val="20000"/>
              </a:spcBef>
              <a:buFont typeface="Arial"/>
              <a:buChar char="»"/>
              <a:defRPr sz="1500" b="0" i="0" kern="1200">
                <a:solidFill>
                  <a:srgbClr val="000000"/>
                </a:solidFill>
                <a:latin typeface="Roboto Light"/>
                <a:ea typeface="+mn-ea"/>
                <a:cs typeface="Robo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a:solidFill>
                  <a:schemeClr val="tx1"/>
                </a:solidFill>
                <a:latin typeface="Roboto" panose="02000000000000000000" pitchFamily="2" charset="0"/>
                <a:ea typeface="Roboto" panose="02000000000000000000" pitchFamily="2" charset="0"/>
                <a:cs typeface="Roboto" panose="02000000000000000000" pitchFamily="2" charset="0"/>
              </a:rPr>
              <a:t>Experimental Group</a:t>
            </a:r>
            <a:r>
              <a:rPr lang="en-US">
                <a:solidFill>
                  <a:schemeClr val="tx1"/>
                </a:solidFill>
                <a:latin typeface="Roboto" panose="02000000000000000000" pitchFamily="2" charset="0"/>
                <a:ea typeface="Roboto" panose="02000000000000000000" pitchFamily="2" charset="0"/>
              </a:rPr>
              <a:t>								</a:t>
            </a:r>
            <a:r>
              <a:rPr lang="en-US" u="sng">
                <a:solidFill>
                  <a:schemeClr val="tx1"/>
                </a:solidFill>
                <a:latin typeface="Roboto" panose="02000000000000000000" pitchFamily="2" charset="0"/>
                <a:ea typeface="Roboto" panose="02000000000000000000" pitchFamily="2" charset="0"/>
                <a:cs typeface="Roboto" panose="02000000000000000000" pitchFamily="2" charset="0"/>
              </a:rPr>
              <a:t>Control Group</a:t>
            </a:r>
          </a:p>
          <a:p>
            <a:pPr marL="0" indent="0">
              <a:buFont typeface="Arial"/>
              <a:buNone/>
            </a:pPr>
            <a:r>
              <a:rPr lang="en-US">
                <a:solidFill>
                  <a:schemeClr val="tx1"/>
                </a:solidFill>
              </a:rPr>
              <a:t>Program   	     		Post Measure									Post Measure</a:t>
            </a:r>
          </a:p>
          <a:p>
            <a:pPr marL="0" indent="0">
              <a:buFont typeface="Arial"/>
              <a:buNone/>
            </a:pPr>
            <a:r>
              <a:rPr lang="en-US">
                <a:solidFill>
                  <a:schemeClr val="tx1"/>
                </a:solidFill>
              </a:rPr>
              <a:t>											</a:t>
            </a:r>
            <a:endParaRPr lang="en-US" dirty="0">
              <a:solidFill>
                <a:schemeClr val="tx1"/>
              </a:solidFill>
            </a:endParaRPr>
          </a:p>
        </p:txBody>
      </p:sp>
      <p:cxnSp>
        <p:nvCxnSpPr>
          <p:cNvPr id="11" name="Straight Arrow Connector 10">
            <a:extLst>
              <a:ext uri="{FF2B5EF4-FFF2-40B4-BE49-F238E27FC236}">
                <a16:creationId xmlns:a16="http://schemas.microsoft.com/office/drawing/2014/main" id="{FB617C5E-82C7-1A54-324D-56C1829FA836}"/>
              </a:ext>
            </a:extLst>
          </p:cNvPr>
          <p:cNvCxnSpPr>
            <a:cxnSpLocks/>
          </p:cNvCxnSpPr>
          <p:nvPr/>
        </p:nvCxnSpPr>
        <p:spPr>
          <a:xfrm>
            <a:off x="1600201" y="2376055"/>
            <a:ext cx="512617" cy="0"/>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E8003CF8-0882-827F-4D16-572DB2ECE0CD}"/>
              </a:ext>
            </a:extLst>
          </p:cNvPr>
          <p:cNvCxnSpPr>
            <a:cxnSpLocks/>
          </p:cNvCxnSpPr>
          <p:nvPr/>
        </p:nvCxnSpPr>
        <p:spPr>
          <a:xfrm>
            <a:off x="2923309" y="2362200"/>
            <a:ext cx="512618" cy="0"/>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95969F9C-9526-82E0-C45D-DD6CE88F8100}"/>
              </a:ext>
            </a:extLst>
          </p:cNvPr>
          <p:cNvCxnSpPr>
            <a:cxnSpLocks/>
          </p:cNvCxnSpPr>
          <p:nvPr/>
        </p:nvCxnSpPr>
        <p:spPr>
          <a:xfrm>
            <a:off x="6712528" y="2376055"/>
            <a:ext cx="512618" cy="0"/>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1DF9B5FF-A775-447F-67A8-D3C31A3B6ED5}"/>
              </a:ext>
            </a:extLst>
          </p:cNvPr>
          <p:cNvCxnSpPr>
            <a:cxnSpLocks/>
          </p:cNvCxnSpPr>
          <p:nvPr/>
        </p:nvCxnSpPr>
        <p:spPr>
          <a:xfrm>
            <a:off x="1343893" y="4073236"/>
            <a:ext cx="872835" cy="0"/>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921DB699-8EBE-4ECC-ADFE-437E650CFACE}"/>
              </a:ext>
            </a:extLst>
          </p:cNvPr>
          <p:cNvCxnSpPr>
            <a:cxnSpLocks/>
          </p:cNvCxnSpPr>
          <p:nvPr/>
        </p:nvCxnSpPr>
        <p:spPr>
          <a:xfrm>
            <a:off x="5929746" y="4082976"/>
            <a:ext cx="1295400" cy="0"/>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5" name="Slide Number Placeholder 1">
            <a:extLst>
              <a:ext uri="{FF2B5EF4-FFF2-40B4-BE49-F238E27FC236}">
                <a16:creationId xmlns:a16="http://schemas.microsoft.com/office/drawing/2014/main" id="{97714A39-EFE3-20CF-4939-E83FBE4828C4}"/>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prstClr val="white"/>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122</a:t>
            </a:fld>
            <a:endParaRPr lang="en-US" sz="1050" dirty="0">
              <a:solidFill>
                <a:prstClr val="white"/>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51109113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53699-B171-BD8E-C709-A3CAD76818FC}"/>
              </a:ext>
            </a:extLst>
          </p:cNvPr>
          <p:cNvSpPr>
            <a:spLocks noGrp="1"/>
          </p:cNvSpPr>
          <p:nvPr>
            <p:ph type="title"/>
          </p:nvPr>
        </p:nvSpPr>
        <p:spPr>
          <a:xfrm>
            <a:off x="440266" y="2108124"/>
            <a:ext cx="8229600" cy="857250"/>
          </a:xfrm>
        </p:spPr>
        <p:txBody>
          <a:bodyPr/>
          <a:lstStyle/>
          <a:p>
            <a:r>
              <a:rPr lang="en-US" b="1" dirty="0"/>
              <a:t>Case Application: Micro </a:t>
            </a:r>
            <a:br>
              <a:rPr lang="en-US" b="1" dirty="0"/>
            </a:br>
            <a:r>
              <a:rPr lang="en-US" b="1" dirty="0"/>
              <a:t>Electronics, Inc.</a:t>
            </a:r>
          </a:p>
        </p:txBody>
      </p:sp>
      <p:sp>
        <p:nvSpPr>
          <p:cNvPr id="3" name="TextBox 2">
            <a:extLst>
              <a:ext uri="{FF2B5EF4-FFF2-40B4-BE49-F238E27FC236}">
                <a16:creationId xmlns:a16="http://schemas.microsoft.com/office/drawing/2014/main" id="{5937EE5D-920C-B5CF-16CC-C46693A88C95}"/>
              </a:ext>
            </a:extLst>
          </p:cNvPr>
          <p:cNvSpPr txBox="1"/>
          <p:nvPr/>
        </p:nvSpPr>
        <p:spPr>
          <a:xfrm>
            <a:off x="0" y="4866501"/>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89</a:t>
            </a:r>
          </a:p>
        </p:txBody>
      </p:sp>
      <p:sp>
        <p:nvSpPr>
          <p:cNvPr id="4" name="Slide Number Placeholder 1">
            <a:extLst>
              <a:ext uri="{FF2B5EF4-FFF2-40B4-BE49-F238E27FC236}">
                <a16:creationId xmlns:a16="http://schemas.microsoft.com/office/drawing/2014/main" id="{AA941455-8EDB-6395-7B3E-5D28B0B07841}"/>
              </a:ext>
            </a:extLst>
          </p:cNvPr>
          <p:cNvSpPr txBox="1">
            <a:spLocks/>
          </p:cNvSpPr>
          <p:nvPr/>
        </p:nvSpPr>
        <p:spPr>
          <a:xfrm>
            <a:off x="7086600" y="4866501"/>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123</a:t>
            </a:fld>
            <a:endParaRPr lang="en-US" sz="105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225029080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DCC7F-2B85-E778-207D-010A6285838F}"/>
              </a:ext>
            </a:extLst>
          </p:cNvPr>
          <p:cNvSpPr>
            <a:spLocks noGrp="1"/>
          </p:cNvSpPr>
          <p:nvPr>
            <p:ph type="title"/>
          </p:nvPr>
        </p:nvSpPr>
        <p:spPr>
          <a:xfrm>
            <a:off x="414865" y="285750"/>
            <a:ext cx="8229600" cy="911882"/>
          </a:xfrm>
        </p:spPr>
        <p:txBody>
          <a:bodyPr/>
          <a:lstStyle/>
          <a:p>
            <a:r>
              <a:rPr lang="en-US" b="1" dirty="0"/>
              <a:t>Use of Trend Line Analysis Example: </a:t>
            </a:r>
            <a:br>
              <a:rPr lang="en-US" b="1" dirty="0"/>
            </a:br>
            <a:r>
              <a:rPr lang="en-US" b="1" dirty="0"/>
              <a:t>Micro Electronics, Inc.</a:t>
            </a:r>
          </a:p>
        </p:txBody>
      </p:sp>
      <p:sp>
        <p:nvSpPr>
          <p:cNvPr id="3" name="Rectangle 2">
            <a:extLst>
              <a:ext uri="{FF2B5EF4-FFF2-40B4-BE49-F238E27FC236}">
                <a16:creationId xmlns:a16="http://schemas.microsoft.com/office/drawing/2014/main" id="{FA9D7C4E-F40C-4114-8471-D45DE64700AA}"/>
              </a:ext>
            </a:extLst>
          </p:cNvPr>
          <p:cNvSpPr>
            <a:spLocks noChangeArrowheads="1"/>
          </p:cNvSpPr>
          <p:nvPr/>
        </p:nvSpPr>
        <p:spPr bwMode="auto">
          <a:xfrm>
            <a:off x="4764881" y="3431287"/>
            <a:ext cx="347663" cy="1060847"/>
          </a:xfrm>
          <a:prstGeom prst="rect">
            <a:avLst/>
          </a:prstGeom>
          <a:noFill/>
          <a:ln w="38100">
            <a:solidFill>
              <a:srgbClr val="000000"/>
            </a:solidFill>
            <a:miter lim="800000"/>
            <a:headEnd/>
            <a:tailEnd/>
          </a:ln>
        </p:spPr>
        <p:txBody>
          <a:bodyPr wrap="none" anchor="ctr"/>
          <a:lstStyle/>
          <a:p>
            <a:pPr>
              <a:defRPr/>
            </a:pPr>
            <a:endParaRPr lang="en-US" sz="1350" dirty="0">
              <a:latin typeface="Roboto" panose="02000000000000000000" pitchFamily="2" charset="0"/>
              <a:ea typeface="Roboto" panose="02000000000000000000" pitchFamily="2" charset="0"/>
              <a:cs typeface="Roboto" panose="02000000000000000000" pitchFamily="2" charset="0"/>
            </a:endParaRPr>
          </a:p>
        </p:txBody>
      </p:sp>
      <p:sp>
        <p:nvSpPr>
          <p:cNvPr id="4" name="Rectangle 3">
            <a:extLst>
              <a:ext uri="{FF2B5EF4-FFF2-40B4-BE49-F238E27FC236}">
                <a16:creationId xmlns:a16="http://schemas.microsoft.com/office/drawing/2014/main" id="{AF05EACC-CC94-144B-FCF8-E68400348D2B}"/>
              </a:ext>
            </a:extLst>
          </p:cNvPr>
          <p:cNvSpPr>
            <a:spLocks noChangeArrowheads="1"/>
          </p:cNvSpPr>
          <p:nvPr/>
        </p:nvSpPr>
        <p:spPr bwMode="auto">
          <a:xfrm>
            <a:off x="3389710" y="2169225"/>
            <a:ext cx="303609" cy="2322909"/>
          </a:xfrm>
          <a:prstGeom prst="rect">
            <a:avLst/>
          </a:prstGeom>
          <a:noFill/>
          <a:ln w="38100">
            <a:solidFill>
              <a:srgbClr val="000000"/>
            </a:solidFill>
            <a:miter lim="800000"/>
            <a:headEnd/>
            <a:tailEnd/>
          </a:ln>
        </p:spPr>
        <p:txBody>
          <a:bodyPr wrap="none" anchor="ctr"/>
          <a:lstStyle/>
          <a:p>
            <a:pPr>
              <a:defRPr/>
            </a:pPr>
            <a:endParaRPr lang="en-US" sz="1350" dirty="0">
              <a:latin typeface="Roboto" panose="02000000000000000000" pitchFamily="2" charset="0"/>
              <a:ea typeface="Roboto" panose="02000000000000000000" pitchFamily="2" charset="0"/>
              <a:cs typeface="Roboto" panose="02000000000000000000" pitchFamily="2" charset="0"/>
            </a:endParaRPr>
          </a:p>
        </p:txBody>
      </p:sp>
      <p:sp>
        <p:nvSpPr>
          <p:cNvPr id="5" name="Rectangle 4">
            <a:extLst>
              <a:ext uri="{FF2B5EF4-FFF2-40B4-BE49-F238E27FC236}">
                <a16:creationId xmlns:a16="http://schemas.microsoft.com/office/drawing/2014/main" id="{6F841EDF-1980-22B5-E25E-75877D3F010B}"/>
              </a:ext>
            </a:extLst>
          </p:cNvPr>
          <p:cNvSpPr>
            <a:spLocks noChangeArrowheads="1"/>
          </p:cNvSpPr>
          <p:nvPr/>
        </p:nvSpPr>
        <p:spPr bwMode="auto">
          <a:xfrm>
            <a:off x="2680097" y="2265666"/>
            <a:ext cx="347663" cy="2226469"/>
          </a:xfrm>
          <a:prstGeom prst="rect">
            <a:avLst/>
          </a:prstGeom>
          <a:noFill/>
          <a:ln w="38100">
            <a:solidFill>
              <a:srgbClr val="000000"/>
            </a:solidFill>
            <a:miter lim="800000"/>
            <a:headEnd/>
            <a:tailEnd/>
          </a:ln>
        </p:spPr>
        <p:txBody>
          <a:bodyPr wrap="none" anchor="ctr"/>
          <a:lstStyle/>
          <a:p>
            <a:pPr>
              <a:defRPr/>
            </a:pPr>
            <a:endParaRPr lang="en-US" sz="1350" dirty="0">
              <a:latin typeface="Roboto" panose="02000000000000000000" pitchFamily="2" charset="0"/>
              <a:ea typeface="Roboto" panose="02000000000000000000" pitchFamily="2" charset="0"/>
              <a:cs typeface="Roboto" panose="02000000000000000000" pitchFamily="2" charset="0"/>
            </a:endParaRPr>
          </a:p>
        </p:txBody>
      </p:sp>
      <p:sp>
        <p:nvSpPr>
          <p:cNvPr id="6" name="Rectangle 5">
            <a:extLst>
              <a:ext uri="{FF2B5EF4-FFF2-40B4-BE49-F238E27FC236}">
                <a16:creationId xmlns:a16="http://schemas.microsoft.com/office/drawing/2014/main" id="{4234DF48-156D-090A-2776-C2DE1D0F7EC7}"/>
              </a:ext>
            </a:extLst>
          </p:cNvPr>
          <p:cNvSpPr>
            <a:spLocks noChangeArrowheads="1"/>
          </p:cNvSpPr>
          <p:nvPr/>
        </p:nvSpPr>
        <p:spPr bwMode="auto">
          <a:xfrm>
            <a:off x="3034903" y="2363296"/>
            <a:ext cx="347663" cy="2128838"/>
          </a:xfrm>
          <a:prstGeom prst="rect">
            <a:avLst/>
          </a:prstGeom>
          <a:noFill/>
          <a:ln w="38100">
            <a:solidFill>
              <a:srgbClr val="000000"/>
            </a:solidFill>
            <a:miter lim="800000"/>
            <a:headEnd/>
            <a:tailEnd/>
          </a:ln>
        </p:spPr>
        <p:txBody>
          <a:bodyPr wrap="none" anchor="ctr"/>
          <a:lstStyle/>
          <a:p>
            <a:pPr>
              <a:defRPr/>
            </a:pPr>
            <a:endParaRPr lang="en-US" sz="1350" dirty="0">
              <a:latin typeface="Roboto" panose="02000000000000000000" pitchFamily="2" charset="0"/>
              <a:ea typeface="Roboto" panose="02000000000000000000" pitchFamily="2" charset="0"/>
              <a:cs typeface="Roboto" panose="02000000000000000000" pitchFamily="2" charset="0"/>
            </a:endParaRPr>
          </a:p>
        </p:txBody>
      </p:sp>
      <p:sp>
        <p:nvSpPr>
          <p:cNvPr id="7" name="Rectangle 6">
            <a:extLst>
              <a:ext uri="{FF2B5EF4-FFF2-40B4-BE49-F238E27FC236}">
                <a16:creationId xmlns:a16="http://schemas.microsoft.com/office/drawing/2014/main" id="{7C3AD177-0E29-9717-577C-0F00C70FD47F}"/>
              </a:ext>
            </a:extLst>
          </p:cNvPr>
          <p:cNvSpPr>
            <a:spLocks noChangeArrowheads="1"/>
          </p:cNvSpPr>
          <p:nvPr/>
        </p:nvSpPr>
        <p:spPr bwMode="auto">
          <a:xfrm>
            <a:off x="2325291" y="2120409"/>
            <a:ext cx="347663" cy="2371725"/>
          </a:xfrm>
          <a:prstGeom prst="rect">
            <a:avLst/>
          </a:prstGeom>
          <a:noFill/>
          <a:ln w="38100">
            <a:solidFill>
              <a:srgbClr val="000000"/>
            </a:solidFill>
            <a:miter lim="800000"/>
            <a:headEnd/>
            <a:tailEnd/>
          </a:ln>
        </p:spPr>
        <p:txBody>
          <a:bodyPr wrap="none" anchor="ctr"/>
          <a:lstStyle/>
          <a:p>
            <a:pPr>
              <a:defRPr/>
            </a:pPr>
            <a:endParaRPr lang="en-US" sz="1350" dirty="0">
              <a:latin typeface="Roboto" panose="02000000000000000000" pitchFamily="2" charset="0"/>
              <a:ea typeface="Roboto" panose="02000000000000000000" pitchFamily="2" charset="0"/>
              <a:cs typeface="Roboto" panose="02000000000000000000" pitchFamily="2" charset="0"/>
            </a:endParaRPr>
          </a:p>
        </p:txBody>
      </p:sp>
      <p:sp>
        <p:nvSpPr>
          <p:cNvPr id="8" name="Rectangle 7">
            <a:extLst>
              <a:ext uri="{FF2B5EF4-FFF2-40B4-BE49-F238E27FC236}">
                <a16:creationId xmlns:a16="http://schemas.microsoft.com/office/drawing/2014/main" id="{EBFFCEC4-E668-FDBA-8871-655D3F76B1C8}"/>
              </a:ext>
            </a:extLst>
          </p:cNvPr>
          <p:cNvSpPr>
            <a:spLocks noChangeArrowheads="1"/>
          </p:cNvSpPr>
          <p:nvPr/>
        </p:nvSpPr>
        <p:spPr bwMode="auto">
          <a:xfrm>
            <a:off x="3700462" y="2460928"/>
            <a:ext cx="347663" cy="2031206"/>
          </a:xfrm>
          <a:prstGeom prst="rect">
            <a:avLst/>
          </a:prstGeom>
          <a:noFill/>
          <a:ln w="38100">
            <a:solidFill>
              <a:srgbClr val="000000"/>
            </a:solidFill>
            <a:miter lim="800000"/>
            <a:headEnd/>
            <a:tailEnd/>
          </a:ln>
        </p:spPr>
        <p:txBody>
          <a:bodyPr wrap="none" anchor="ctr"/>
          <a:lstStyle/>
          <a:p>
            <a:pPr>
              <a:defRPr/>
            </a:pPr>
            <a:endParaRPr lang="en-US" sz="1350" dirty="0">
              <a:latin typeface="Roboto" panose="02000000000000000000" pitchFamily="2" charset="0"/>
              <a:ea typeface="Roboto" panose="02000000000000000000" pitchFamily="2" charset="0"/>
              <a:cs typeface="Roboto" panose="02000000000000000000" pitchFamily="2" charset="0"/>
            </a:endParaRPr>
          </a:p>
        </p:txBody>
      </p:sp>
      <p:sp>
        <p:nvSpPr>
          <p:cNvPr id="9" name="Rectangle 8">
            <a:extLst>
              <a:ext uri="{FF2B5EF4-FFF2-40B4-BE49-F238E27FC236}">
                <a16:creationId xmlns:a16="http://schemas.microsoft.com/office/drawing/2014/main" id="{E1475E6A-47A0-D552-FB3D-4AC94AFCBB78}"/>
              </a:ext>
            </a:extLst>
          </p:cNvPr>
          <p:cNvSpPr>
            <a:spLocks noChangeArrowheads="1"/>
          </p:cNvSpPr>
          <p:nvPr/>
        </p:nvSpPr>
        <p:spPr bwMode="auto">
          <a:xfrm>
            <a:off x="4055269" y="2508553"/>
            <a:ext cx="347663" cy="1983581"/>
          </a:xfrm>
          <a:prstGeom prst="rect">
            <a:avLst/>
          </a:prstGeom>
          <a:noFill/>
          <a:ln w="38100">
            <a:solidFill>
              <a:srgbClr val="000000"/>
            </a:solidFill>
            <a:miter lim="800000"/>
            <a:headEnd/>
            <a:tailEnd/>
          </a:ln>
        </p:spPr>
        <p:txBody>
          <a:bodyPr wrap="none" anchor="ctr"/>
          <a:lstStyle/>
          <a:p>
            <a:pPr>
              <a:defRPr/>
            </a:pPr>
            <a:endParaRPr lang="en-US" sz="1350" dirty="0">
              <a:latin typeface="Roboto" panose="02000000000000000000" pitchFamily="2" charset="0"/>
              <a:ea typeface="Roboto" panose="02000000000000000000" pitchFamily="2" charset="0"/>
              <a:cs typeface="Roboto" panose="02000000000000000000" pitchFamily="2" charset="0"/>
            </a:endParaRPr>
          </a:p>
        </p:txBody>
      </p:sp>
      <p:sp>
        <p:nvSpPr>
          <p:cNvPr id="10" name="Rectangle 9">
            <a:extLst>
              <a:ext uri="{FF2B5EF4-FFF2-40B4-BE49-F238E27FC236}">
                <a16:creationId xmlns:a16="http://schemas.microsoft.com/office/drawing/2014/main" id="{042A2C6D-CD29-CD59-377A-BDEEF375FA7E}"/>
              </a:ext>
            </a:extLst>
          </p:cNvPr>
          <p:cNvSpPr>
            <a:spLocks noChangeArrowheads="1"/>
          </p:cNvSpPr>
          <p:nvPr/>
        </p:nvSpPr>
        <p:spPr bwMode="auto">
          <a:xfrm>
            <a:off x="4410075" y="2751441"/>
            <a:ext cx="347663" cy="1740694"/>
          </a:xfrm>
          <a:prstGeom prst="rect">
            <a:avLst/>
          </a:prstGeom>
          <a:pattFill prst="wdUpDiag">
            <a:fgClr>
              <a:schemeClr val="accent3"/>
            </a:fgClr>
            <a:bgClr>
              <a:schemeClr val="bg1"/>
            </a:bgClr>
          </a:pattFill>
          <a:ln w="38100">
            <a:solidFill>
              <a:schemeClr val="accent3">
                <a:lumMod val="75000"/>
              </a:schemeClr>
            </a:solidFill>
            <a:miter lim="800000"/>
            <a:headEnd/>
            <a:tailEnd/>
          </a:ln>
        </p:spPr>
        <p:txBody>
          <a:bodyPr wrap="none" anchor="ctr"/>
          <a:lstStyle/>
          <a:p>
            <a:pPr>
              <a:defRPr/>
            </a:pPr>
            <a:endParaRPr lang="en-US" sz="1350" dirty="0">
              <a:latin typeface="Roboto" panose="02000000000000000000" pitchFamily="2" charset="0"/>
              <a:ea typeface="Roboto" panose="02000000000000000000" pitchFamily="2" charset="0"/>
              <a:cs typeface="Roboto" panose="02000000000000000000" pitchFamily="2" charset="0"/>
            </a:endParaRPr>
          </a:p>
        </p:txBody>
      </p:sp>
      <p:sp>
        <p:nvSpPr>
          <p:cNvPr id="11" name="Rectangle 10">
            <a:extLst>
              <a:ext uri="{FF2B5EF4-FFF2-40B4-BE49-F238E27FC236}">
                <a16:creationId xmlns:a16="http://schemas.microsoft.com/office/drawing/2014/main" id="{D379D8B4-E74E-B81E-C88B-EA32AC0B26DD}"/>
              </a:ext>
            </a:extLst>
          </p:cNvPr>
          <p:cNvSpPr>
            <a:spLocks noChangeArrowheads="1"/>
          </p:cNvSpPr>
          <p:nvPr/>
        </p:nvSpPr>
        <p:spPr bwMode="auto">
          <a:xfrm>
            <a:off x="5119687" y="3626550"/>
            <a:ext cx="347663" cy="865584"/>
          </a:xfrm>
          <a:prstGeom prst="rect">
            <a:avLst/>
          </a:prstGeom>
          <a:noFill/>
          <a:ln w="38100">
            <a:solidFill>
              <a:srgbClr val="000000"/>
            </a:solidFill>
            <a:miter lim="800000"/>
            <a:headEnd/>
            <a:tailEnd/>
          </a:ln>
        </p:spPr>
        <p:txBody>
          <a:bodyPr wrap="none" anchor="ctr"/>
          <a:lstStyle/>
          <a:p>
            <a:pPr>
              <a:defRPr/>
            </a:pPr>
            <a:endParaRPr lang="en-US" sz="1350" dirty="0">
              <a:latin typeface="Roboto" panose="02000000000000000000" pitchFamily="2" charset="0"/>
              <a:ea typeface="Roboto" panose="02000000000000000000" pitchFamily="2" charset="0"/>
              <a:cs typeface="Roboto" panose="02000000000000000000" pitchFamily="2" charset="0"/>
            </a:endParaRPr>
          </a:p>
        </p:txBody>
      </p:sp>
      <p:sp>
        <p:nvSpPr>
          <p:cNvPr id="12" name="Rectangle 11">
            <a:extLst>
              <a:ext uri="{FF2B5EF4-FFF2-40B4-BE49-F238E27FC236}">
                <a16:creationId xmlns:a16="http://schemas.microsoft.com/office/drawing/2014/main" id="{D200EDE2-6F6D-C241-DDE0-5B85F7920119}"/>
              </a:ext>
            </a:extLst>
          </p:cNvPr>
          <p:cNvSpPr>
            <a:spLocks noChangeArrowheads="1"/>
          </p:cNvSpPr>
          <p:nvPr/>
        </p:nvSpPr>
        <p:spPr bwMode="auto">
          <a:xfrm>
            <a:off x="5474494" y="3869437"/>
            <a:ext cx="347663" cy="622697"/>
          </a:xfrm>
          <a:prstGeom prst="rect">
            <a:avLst/>
          </a:prstGeom>
          <a:noFill/>
          <a:ln w="38100">
            <a:solidFill>
              <a:srgbClr val="000000"/>
            </a:solidFill>
            <a:miter lim="800000"/>
            <a:headEnd/>
            <a:tailEnd/>
          </a:ln>
        </p:spPr>
        <p:txBody>
          <a:bodyPr wrap="none" anchor="ctr"/>
          <a:lstStyle/>
          <a:p>
            <a:pPr>
              <a:defRPr/>
            </a:pPr>
            <a:endParaRPr lang="en-US" sz="1350" dirty="0">
              <a:latin typeface="Roboto" panose="02000000000000000000" pitchFamily="2" charset="0"/>
              <a:ea typeface="Roboto" panose="02000000000000000000" pitchFamily="2" charset="0"/>
              <a:cs typeface="Roboto" panose="02000000000000000000" pitchFamily="2" charset="0"/>
            </a:endParaRPr>
          </a:p>
        </p:txBody>
      </p:sp>
      <p:sp>
        <p:nvSpPr>
          <p:cNvPr id="13" name="Rectangle 12">
            <a:extLst>
              <a:ext uri="{FF2B5EF4-FFF2-40B4-BE49-F238E27FC236}">
                <a16:creationId xmlns:a16="http://schemas.microsoft.com/office/drawing/2014/main" id="{83867C59-81E9-EF2E-18CB-CC71CB43920F}"/>
              </a:ext>
            </a:extLst>
          </p:cNvPr>
          <p:cNvSpPr>
            <a:spLocks noChangeArrowheads="1"/>
          </p:cNvSpPr>
          <p:nvPr/>
        </p:nvSpPr>
        <p:spPr bwMode="auto">
          <a:xfrm>
            <a:off x="5829300" y="3869437"/>
            <a:ext cx="348854" cy="622697"/>
          </a:xfrm>
          <a:prstGeom prst="rect">
            <a:avLst/>
          </a:prstGeom>
          <a:noFill/>
          <a:ln w="38100">
            <a:solidFill>
              <a:srgbClr val="000000"/>
            </a:solidFill>
            <a:miter lim="800000"/>
            <a:headEnd/>
            <a:tailEnd/>
          </a:ln>
        </p:spPr>
        <p:txBody>
          <a:bodyPr wrap="none" anchor="ctr"/>
          <a:lstStyle/>
          <a:p>
            <a:pPr>
              <a:defRPr/>
            </a:pPr>
            <a:endParaRPr lang="en-US" sz="1350" dirty="0">
              <a:latin typeface="Roboto" panose="02000000000000000000" pitchFamily="2" charset="0"/>
              <a:ea typeface="Roboto" panose="02000000000000000000" pitchFamily="2" charset="0"/>
              <a:cs typeface="Roboto" panose="02000000000000000000" pitchFamily="2" charset="0"/>
            </a:endParaRPr>
          </a:p>
        </p:txBody>
      </p:sp>
      <p:sp>
        <p:nvSpPr>
          <p:cNvPr id="14" name="Rectangle 13">
            <a:extLst>
              <a:ext uri="{FF2B5EF4-FFF2-40B4-BE49-F238E27FC236}">
                <a16:creationId xmlns:a16="http://schemas.microsoft.com/office/drawing/2014/main" id="{1CBE68AA-F978-0CC1-5EAA-44FF66B94911}"/>
              </a:ext>
            </a:extLst>
          </p:cNvPr>
          <p:cNvSpPr>
            <a:spLocks noChangeArrowheads="1"/>
          </p:cNvSpPr>
          <p:nvPr/>
        </p:nvSpPr>
        <p:spPr bwMode="auto">
          <a:xfrm>
            <a:off x="6184107" y="3771807"/>
            <a:ext cx="392906" cy="720328"/>
          </a:xfrm>
          <a:prstGeom prst="rect">
            <a:avLst/>
          </a:prstGeom>
          <a:noFill/>
          <a:ln w="38100">
            <a:solidFill>
              <a:srgbClr val="000000"/>
            </a:solidFill>
            <a:miter lim="800000"/>
            <a:headEnd/>
            <a:tailEnd/>
          </a:ln>
        </p:spPr>
        <p:txBody>
          <a:bodyPr wrap="none" anchor="ctr"/>
          <a:lstStyle/>
          <a:p>
            <a:pPr>
              <a:defRPr/>
            </a:pPr>
            <a:endParaRPr lang="en-US" sz="1350" dirty="0">
              <a:latin typeface="Roboto" panose="02000000000000000000" pitchFamily="2" charset="0"/>
              <a:ea typeface="Roboto" panose="02000000000000000000" pitchFamily="2" charset="0"/>
              <a:cs typeface="Roboto" panose="02000000000000000000" pitchFamily="2" charset="0"/>
            </a:endParaRPr>
          </a:p>
        </p:txBody>
      </p:sp>
      <p:sp>
        <p:nvSpPr>
          <p:cNvPr id="15" name="Rectangle 14">
            <a:extLst>
              <a:ext uri="{FF2B5EF4-FFF2-40B4-BE49-F238E27FC236}">
                <a16:creationId xmlns:a16="http://schemas.microsoft.com/office/drawing/2014/main" id="{68042C9C-0F08-D542-EA80-0A771761B312}"/>
              </a:ext>
            </a:extLst>
          </p:cNvPr>
          <p:cNvSpPr>
            <a:spLocks noChangeArrowheads="1"/>
          </p:cNvSpPr>
          <p:nvPr/>
        </p:nvSpPr>
        <p:spPr bwMode="auto">
          <a:xfrm>
            <a:off x="6582966" y="3965878"/>
            <a:ext cx="348853" cy="526256"/>
          </a:xfrm>
          <a:prstGeom prst="rect">
            <a:avLst/>
          </a:prstGeom>
          <a:noFill/>
          <a:ln w="38100">
            <a:solidFill>
              <a:srgbClr val="000000"/>
            </a:solidFill>
            <a:miter lim="800000"/>
            <a:headEnd/>
            <a:tailEnd/>
          </a:ln>
        </p:spPr>
        <p:txBody>
          <a:bodyPr wrap="none" anchor="ctr"/>
          <a:lstStyle/>
          <a:p>
            <a:pPr>
              <a:defRPr/>
            </a:pPr>
            <a:endParaRPr lang="en-US" sz="1350" dirty="0">
              <a:latin typeface="Roboto" panose="02000000000000000000" pitchFamily="2" charset="0"/>
              <a:ea typeface="Roboto" panose="02000000000000000000" pitchFamily="2" charset="0"/>
              <a:cs typeface="Roboto" panose="02000000000000000000" pitchFamily="2" charset="0"/>
            </a:endParaRPr>
          </a:p>
        </p:txBody>
      </p:sp>
      <p:sp>
        <p:nvSpPr>
          <p:cNvPr id="16" name="Line 15">
            <a:extLst>
              <a:ext uri="{FF2B5EF4-FFF2-40B4-BE49-F238E27FC236}">
                <a16:creationId xmlns:a16="http://schemas.microsoft.com/office/drawing/2014/main" id="{C9E6B2CF-91D9-D09E-55F0-583C096373F2}"/>
              </a:ext>
            </a:extLst>
          </p:cNvPr>
          <p:cNvSpPr>
            <a:spLocks noChangeShapeType="1"/>
          </p:cNvSpPr>
          <p:nvPr/>
        </p:nvSpPr>
        <p:spPr bwMode="auto">
          <a:xfrm>
            <a:off x="2320528" y="2164463"/>
            <a:ext cx="4748213" cy="922734"/>
          </a:xfrm>
          <a:prstGeom prst="line">
            <a:avLst/>
          </a:prstGeom>
          <a:noFill/>
          <a:ln w="38100">
            <a:solidFill>
              <a:srgbClr val="005B8E"/>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sz="1350" dirty="0">
              <a:latin typeface="Roboto" panose="02000000000000000000" pitchFamily="2" charset="0"/>
              <a:ea typeface="Roboto" panose="02000000000000000000" pitchFamily="2" charset="0"/>
              <a:cs typeface="Roboto" panose="02000000000000000000" pitchFamily="2" charset="0"/>
            </a:endParaRPr>
          </a:p>
        </p:txBody>
      </p:sp>
      <p:sp>
        <p:nvSpPr>
          <p:cNvPr id="17" name="Line 16">
            <a:extLst>
              <a:ext uri="{FF2B5EF4-FFF2-40B4-BE49-F238E27FC236}">
                <a16:creationId xmlns:a16="http://schemas.microsoft.com/office/drawing/2014/main" id="{96536B2B-569B-0804-88A7-4CB502DB6511}"/>
              </a:ext>
            </a:extLst>
          </p:cNvPr>
          <p:cNvSpPr>
            <a:spLocks noChangeShapeType="1"/>
          </p:cNvSpPr>
          <p:nvPr/>
        </p:nvSpPr>
        <p:spPr bwMode="auto">
          <a:xfrm>
            <a:off x="4743450" y="3549159"/>
            <a:ext cx="2369344" cy="315516"/>
          </a:xfrm>
          <a:prstGeom prst="line">
            <a:avLst/>
          </a:prstGeom>
          <a:noFill/>
          <a:ln w="38100">
            <a:solidFill>
              <a:srgbClr val="005B8E"/>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sz="1350" dirty="0">
              <a:latin typeface="Roboto" panose="02000000000000000000" pitchFamily="2" charset="0"/>
              <a:ea typeface="Roboto" panose="02000000000000000000" pitchFamily="2" charset="0"/>
              <a:cs typeface="Roboto" panose="02000000000000000000" pitchFamily="2" charset="0"/>
            </a:endParaRPr>
          </a:p>
        </p:txBody>
      </p:sp>
      <p:sp>
        <p:nvSpPr>
          <p:cNvPr id="18" name="Line 17">
            <a:extLst>
              <a:ext uri="{FF2B5EF4-FFF2-40B4-BE49-F238E27FC236}">
                <a16:creationId xmlns:a16="http://schemas.microsoft.com/office/drawing/2014/main" id="{578BB804-7EB4-E5B4-E367-213C428F5340}"/>
              </a:ext>
            </a:extLst>
          </p:cNvPr>
          <p:cNvSpPr>
            <a:spLocks noChangeShapeType="1"/>
          </p:cNvSpPr>
          <p:nvPr/>
        </p:nvSpPr>
        <p:spPr bwMode="auto">
          <a:xfrm flipV="1">
            <a:off x="3373041" y="1533432"/>
            <a:ext cx="1166813" cy="816769"/>
          </a:xfrm>
          <a:prstGeom prst="line">
            <a:avLst/>
          </a:prstGeom>
          <a:noFill/>
          <a:ln w="38100">
            <a:solidFill>
              <a:srgbClr val="000000"/>
            </a:solidFill>
            <a:round/>
            <a:headEnd type="stealth" w="med" len="lg"/>
            <a:tailEnd type="none" w="sm" len="sm"/>
          </a:ln>
          <a:extLst>
            <a:ext uri="{909E8E84-426E-40dd-AFC4-6F175D3DCCD1}">
              <a14:hiddenFill xmlns="" xmlns:a14="http://schemas.microsoft.com/office/drawing/2010/main">
                <a:noFill/>
              </a14:hiddenFill>
            </a:ext>
          </a:extLst>
        </p:spPr>
        <p:txBody>
          <a:bodyPr wrap="none" anchor="ctr"/>
          <a:lstStyle/>
          <a:p>
            <a:endParaRPr lang="en-US" sz="1350" dirty="0">
              <a:latin typeface="Roboto" panose="02000000000000000000" pitchFamily="2" charset="0"/>
              <a:ea typeface="Roboto" panose="02000000000000000000" pitchFamily="2" charset="0"/>
              <a:cs typeface="Roboto" panose="02000000000000000000" pitchFamily="2" charset="0"/>
            </a:endParaRPr>
          </a:p>
        </p:txBody>
      </p:sp>
      <p:sp>
        <p:nvSpPr>
          <p:cNvPr id="19" name="Line 18">
            <a:extLst>
              <a:ext uri="{FF2B5EF4-FFF2-40B4-BE49-F238E27FC236}">
                <a16:creationId xmlns:a16="http://schemas.microsoft.com/office/drawing/2014/main" id="{DAAA527D-084A-F019-4D9F-43E706C33C92}"/>
              </a:ext>
            </a:extLst>
          </p:cNvPr>
          <p:cNvSpPr>
            <a:spLocks noChangeShapeType="1"/>
          </p:cNvSpPr>
          <p:nvPr/>
        </p:nvSpPr>
        <p:spPr bwMode="auto">
          <a:xfrm flipV="1">
            <a:off x="5815013" y="3330084"/>
            <a:ext cx="544116" cy="369094"/>
          </a:xfrm>
          <a:prstGeom prst="line">
            <a:avLst/>
          </a:prstGeom>
          <a:noFill/>
          <a:ln w="38100">
            <a:solidFill>
              <a:srgbClr val="000000"/>
            </a:solidFill>
            <a:round/>
            <a:headEnd type="stealth" w="med" len="lg"/>
            <a:tailEnd type="none" w="sm" len="sm"/>
          </a:ln>
          <a:extLst>
            <a:ext uri="{909E8E84-426E-40dd-AFC4-6F175D3DCCD1}">
              <a14:hiddenFill xmlns="" xmlns:a14="http://schemas.microsoft.com/office/drawing/2010/main">
                <a:noFill/>
              </a14:hiddenFill>
            </a:ext>
          </a:extLst>
        </p:spPr>
        <p:txBody>
          <a:bodyPr wrap="none" anchor="ctr"/>
          <a:lstStyle/>
          <a:p>
            <a:endParaRPr lang="en-US" sz="1350" dirty="0">
              <a:solidFill>
                <a:srgbClr val="000000"/>
              </a:solidFill>
              <a:latin typeface="Roboto" panose="02000000000000000000" pitchFamily="2" charset="0"/>
              <a:ea typeface="Roboto" panose="02000000000000000000" pitchFamily="2" charset="0"/>
              <a:cs typeface="Roboto" panose="02000000000000000000" pitchFamily="2" charset="0"/>
            </a:endParaRPr>
          </a:p>
        </p:txBody>
      </p:sp>
      <p:sp>
        <p:nvSpPr>
          <p:cNvPr id="20" name="Line 19">
            <a:extLst>
              <a:ext uri="{FF2B5EF4-FFF2-40B4-BE49-F238E27FC236}">
                <a16:creationId xmlns:a16="http://schemas.microsoft.com/office/drawing/2014/main" id="{B8470052-9CF6-04CC-E022-D3F8D29E9E68}"/>
              </a:ext>
            </a:extLst>
          </p:cNvPr>
          <p:cNvSpPr>
            <a:spLocks noChangeShapeType="1"/>
          </p:cNvSpPr>
          <p:nvPr/>
        </p:nvSpPr>
        <p:spPr bwMode="auto">
          <a:xfrm flipV="1">
            <a:off x="5829300" y="2581182"/>
            <a:ext cx="425054" cy="282178"/>
          </a:xfrm>
          <a:prstGeom prst="line">
            <a:avLst/>
          </a:prstGeom>
          <a:noFill/>
          <a:ln w="38100">
            <a:solidFill>
              <a:srgbClr val="E13000"/>
            </a:solidFill>
            <a:round/>
            <a:headEnd type="stealth" w="med" len="lg"/>
            <a:tailEnd type="none" w="sm" len="sm"/>
          </a:ln>
          <a:extLst>
            <a:ext uri="{909E8E84-426E-40dd-AFC4-6F175D3DCCD1}">
              <a14:hiddenFill xmlns="" xmlns:a14="http://schemas.microsoft.com/office/drawing/2010/main">
                <a:noFill/>
              </a14:hiddenFill>
            </a:ext>
          </a:extLst>
        </p:spPr>
        <p:txBody>
          <a:bodyPr wrap="none" anchor="ctr"/>
          <a:lstStyle/>
          <a:p>
            <a:endParaRPr lang="en-US" sz="1350" dirty="0">
              <a:latin typeface="Roboto" panose="02000000000000000000" pitchFamily="2" charset="0"/>
              <a:ea typeface="Roboto" panose="02000000000000000000" pitchFamily="2" charset="0"/>
              <a:cs typeface="Roboto" panose="02000000000000000000" pitchFamily="2" charset="0"/>
            </a:endParaRPr>
          </a:p>
        </p:txBody>
      </p:sp>
      <p:sp>
        <p:nvSpPr>
          <p:cNvPr id="21" name="Text Box 20">
            <a:extLst>
              <a:ext uri="{FF2B5EF4-FFF2-40B4-BE49-F238E27FC236}">
                <a16:creationId xmlns:a16="http://schemas.microsoft.com/office/drawing/2014/main" id="{B799BD1E-818E-1A90-E240-9EE703A036FE}"/>
              </a:ext>
            </a:extLst>
          </p:cNvPr>
          <p:cNvSpPr txBox="1">
            <a:spLocks noChangeArrowheads="1"/>
          </p:cNvSpPr>
          <p:nvPr/>
        </p:nvSpPr>
        <p:spPr bwMode="auto">
          <a:xfrm>
            <a:off x="1771650" y="2127553"/>
            <a:ext cx="548879" cy="23741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4000" b="1">
                <a:solidFill>
                  <a:schemeClr val="tx1"/>
                </a:solidFill>
                <a:latin typeface="Times New Roman" panose="02020603050405020304" pitchFamily="18" charset="0"/>
                <a:ea typeface="MS PGothic" panose="020B0600070205080204" pitchFamily="34" charset="-128"/>
              </a:defRPr>
            </a:lvl1pPr>
            <a:lvl2pPr marL="742950" indent="-285750">
              <a:defRPr sz="4000" b="1">
                <a:solidFill>
                  <a:schemeClr val="tx1"/>
                </a:solidFill>
                <a:latin typeface="Times New Roman" panose="02020603050405020304" pitchFamily="18" charset="0"/>
                <a:ea typeface="MS PGothic" panose="020B0600070205080204" pitchFamily="34" charset="-128"/>
              </a:defRPr>
            </a:lvl2pPr>
            <a:lvl3pPr marL="1143000" indent="-228600">
              <a:defRPr sz="4000" b="1">
                <a:solidFill>
                  <a:schemeClr val="tx1"/>
                </a:solidFill>
                <a:latin typeface="Times New Roman" panose="02020603050405020304" pitchFamily="18" charset="0"/>
                <a:ea typeface="MS PGothic" panose="020B0600070205080204" pitchFamily="34" charset="-128"/>
              </a:defRPr>
            </a:lvl3pPr>
            <a:lvl4pPr marL="1600200" indent="-228600">
              <a:defRPr sz="4000" b="1">
                <a:solidFill>
                  <a:schemeClr val="tx1"/>
                </a:solidFill>
                <a:latin typeface="Times New Roman" panose="02020603050405020304" pitchFamily="18" charset="0"/>
                <a:ea typeface="MS PGothic" panose="020B0600070205080204" pitchFamily="34" charset="-128"/>
              </a:defRPr>
            </a:lvl4pPr>
            <a:lvl5pPr marL="2057400" indent="-228600">
              <a:defRPr sz="4000" b="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9pPr>
          </a:lstStyle>
          <a:p>
            <a:r>
              <a:rPr lang="en-US" altLang="en-US" sz="1500" dirty="0">
                <a:solidFill>
                  <a:srgbClr val="000000"/>
                </a:solidFill>
                <a:latin typeface="Roboto" panose="02000000000000000000" pitchFamily="2" charset="0"/>
                <a:ea typeface="Roboto" panose="02000000000000000000" pitchFamily="2" charset="0"/>
                <a:cs typeface="Roboto" panose="02000000000000000000" pitchFamily="2" charset="0"/>
              </a:rPr>
              <a:t>2%</a:t>
            </a:r>
          </a:p>
          <a:p>
            <a:endParaRPr lang="en-US" alt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p>
            <a:endParaRPr lang="en-US" alt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p>
            <a:endParaRPr lang="en-US" alt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p>
            <a:endParaRPr lang="en-US" alt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p>
            <a:r>
              <a:rPr lang="en-US" altLang="en-US" sz="1500" dirty="0">
                <a:solidFill>
                  <a:srgbClr val="000000"/>
                </a:solidFill>
                <a:latin typeface="Roboto" panose="02000000000000000000" pitchFamily="2" charset="0"/>
                <a:ea typeface="Roboto" panose="02000000000000000000" pitchFamily="2" charset="0"/>
                <a:cs typeface="Roboto" panose="02000000000000000000" pitchFamily="2" charset="0"/>
              </a:rPr>
              <a:t>1%</a:t>
            </a:r>
          </a:p>
          <a:p>
            <a:endParaRPr lang="en-US" alt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p>
            <a:endParaRPr lang="en-US" alt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p>
            <a:endParaRPr lang="en-US" alt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p>
            <a:endParaRPr lang="en-US" alt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p>
            <a:endParaRPr lang="en-US" alt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p:txBody>
      </p:sp>
      <p:sp>
        <p:nvSpPr>
          <p:cNvPr id="22" name="Text Box 21">
            <a:extLst>
              <a:ext uri="{FF2B5EF4-FFF2-40B4-BE49-F238E27FC236}">
                <a16:creationId xmlns:a16="http://schemas.microsoft.com/office/drawing/2014/main" id="{B36D1C9D-966E-0C8B-2859-D6C1EBB5B9C6}"/>
              </a:ext>
            </a:extLst>
          </p:cNvPr>
          <p:cNvSpPr txBox="1">
            <a:spLocks noChangeArrowheads="1"/>
          </p:cNvSpPr>
          <p:nvPr/>
        </p:nvSpPr>
        <p:spPr bwMode="auto">
          <a:xfrm>
            <a:off x="2286000" y="4501659"/>
            <a:ext cx="4701779" cy="419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4000" b="1">
                <a:solidFill>
                  <a:schemeClr val="tx1"/>
                </a:solidFill>
                <a:latin typeface="Times New Roman" panose="02020603050405020304" pitchFamily="18" charset="0"/>
                <a:ea typeface="MS PGothic" panose="020B0600070205080204" pitchFamily="34" charset="-128"/>
              </a:defRPr>
            </a:lvl1pPr>
            <a:lvl2pPr marL="742950" indent="-285750">
              <a:defRPr sz="4000" b="1">
                <a:solidFill>
                  <a:schemeClr val="tx1"/>
                </a:solidFill>
                <a:latin typeface="Times New Roman" panose="02020603050405020304" pitchFamily="18" charset="0"/>
                <a:ea typeface="MS PGothic" panose="020B0600070205080204" pitchFamily="34" charset="-128"/>
              </a:defRPr>
            </a:lvl2pPr>
            <a:lvl3pPr marL="1143000" indent="-228600">
              <a:defRPr sz="4000" b="1">
                <a:solidFill>
                  <a:schemeClr val="tx1"/>
                </a:solidFill>
                <a:latin typeface="Times New Roman" panose="02020603050405020304" pitchFamily="18" charset="0"/>
                <a:ea typeface="MS PGothic" panose="020B0600070205080204" pitchFamily="34" charset="-128"/>
              </a:defRPr>
            </a:lvl3pPr>
            <a:lvl4pPr marL="1600200" indent="-228600">
              <a:defRPr sz="4000" b="1">
                <a:solidFill>
                  <a:schemeClr val="tx1"/>
                </a:solidFill>
                <a:latin typeface="Times New Roman" panose="02020603050405020304" pitchFamily="18" charset="0"/>
                <a:ea typeface="MS PGothic" panose="020B0600070205080204" pitchFamily="34" charset="-128"/>
              </a:defRPr>
            </a:lvl4pPr>
            <a:lvl5pPr marL="2057400" indent="-228600">
              <a:defRPr sz="4000" b="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9pPr>
          </a:lstStyle>
          <a:p>
            <a:r>
              <a:rPr lang="en-US" altLang="en-US" sz="1500" dirty="0">
                <a:solidFill>
                  <a:srgbClr val="000000"/>
                </a:solidFill>
                <a:latin typeface="Roboto" panose="02000000000000000000" pitchFamily="2" charset="0"/>
                <a:ea typeface="Roboto" panose="02000000000000000000" pitchFamily="2" charset="0"/>
                <a:cs typeface="Roboto" panose="02000000000000000000" pitchFamily="2" charset="0"/>
              </a:rPr>
              <a:t> J     F     M    A    M     J     J     A     S     O    N     D     J</a:t>
            </a:r>
          </a:p>
        </p:txBody>
      </p:sp>
      <p:sp>
        <p:nvSpPr>
          <p:cNvPr id="23" name="Text Box 22">
            <a:extLst>
              <a:ext uri="{FF2B5EF4-FFF2-40B4-BE49-F238E27FC236}">
                <a16:creationId xmlns:a16="http://schemas.microsoft.com/office/drawing/2014/main" id="{9AC99667-54A8-1212-54CE-CF85EB3AAC3C}"/>
              </a:ext>
            </a:extLst>
          </p:cNvPr>
          <p:cNvSpPr txBox="1">
            <a:spLocks noChangeArrowheads="1"/>
          </p:cNvSpPr>
          <p:nvPr/>
        </p:nvSpPr>
        <p:spPr bwMode="auto">
          <a:xfrm>
            <a:off x="737749" y="2554987"/>
            <a:ext cx="1098947" cy="5941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4000" b="1">
                <a:solidFill>
                  <a:schemeClr val="tx1"/>
                </a:solidFill>
                <a:latin typeface="Times New Roman" panose="02020603050405020304" pitchFamily="18" charset="0"/>
                <a:ea typeface="MS PGothic" panose="020B0600070205080204" pitchFamily="34" charset="-128"/>
              </a:defRPr>
            </a:lvl1pPr>
            <a:lvl2pPr marL="742950" indent="-285750">
              <a:defRPr sz="4000" b="1">
                <a:solidFill>
                  <a:schemeClr val="tx1"/>
                </a:solidFill>
                <a:latin typeface="Times New Roman" panose="02020603050405020304" pitchFamily="18" charset="0"/>
                <a:ea typeface="MS PGothic" panose="020B0600070205080204" pitchFamily="34" charset="-128"/>
              </a:defRPr>
            </a:lvl2pPr>
            <a:lvl3pPr marL="1143000" indent="-228600">
              <a:defRPr sz="4000" b="1">
                <a:solidFill>
                  <a:schemeClr val="tx1"/>
                </a:solidFill>
                <a:latin typeface="Times New Roman" panose="02020603050405020304" pitchFamily="18" charset="0"/>
                <a:ea typeface="MS PGothic" panose="020B0600070205080204" pitchFamily="34" charset="-128"/>
              </a:defRPr>
            </a:lvl3pPr>
            <a:lvl4pPr marL="1600200" indent="-228600">
              <a:defRPr sz="4000" b="1">
                <a:solidFill>
                  <a:schemeClr val="tx1"/>
                </a:solidFill>
                <a:latin typeface="Times New Roman" panose="02020603050405020304" pitchFamily="18" charset="0"/>
                <a:ea typeface="MS PGothic" panose="020B0600070205080204" pitchFamily="34" charset="-128"/>
              </a:defRPr>
            </a:lvl4pPr>
            <a:lvl5pPr marL="2057400" indent="-228600">
              <a:defRPr sz="4000" b="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9pPr>
          </a:lstStyle>
          <a:p>
            <a:pPr algn="ctr"/>
            <a:r>
              <a:rPr lang="en-US" altLang="en-US" sz="1350" dirty="0">
                <a:solidFill>
                  <a:srgbClr val="000000"/>
                </a:solidFill>
                <a:latin typeface="Roboto" panose="02000000000000000000" pitchFamily="2" charset="0"/>
                <a:ea typeface="Roboto" panose="02000000000000000000" pitchFamily="2" charset="0"/>
                <a:cs typeface="Roboto" panose="02000000000000000000" pitchFamily="2" charset="0"/>
              </a:rPr>
              <a:t>REJECT RATE</a:t>
            </a:r>
          </a:p>
        </p:txBody>
      </p:sp>
      <p:sp>
        <p:nvSpPr>
          <p:cNvPr id="24" name="Text Box 23">
            <a:extLst>
              <a:ext uri="{FF2B5EF4-FFF2-40B4-BE49-F238E27FC236}">
                <a16:creationId xmlns:a16="http://schemas.microsoft.com/office/drawing/2014/main" id="{46EA1E7C-F299-2A0F-C011-0DFD2003A899}"/>
              </a:ext>
            </a:extLst>
          </p:cNvPr>
          <p:cNvSpPr txBox="1">
            <a:spLocks noChangeArrowheads="1"/>
          </p:cNvSpPr>
          <p:nvPr/>
        </p:nvSpPr>
        <p:spPr bwMode="auto">
          <a:xfrm>
            <a:off x="4508285" y="1348864"/>
            <a:ext cx="3326606" cy="285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4000" b="1">
                <a:solidFill>
                  <a:schemeClr val="tx1"/>
                </a:solidFill>
                <a:latin typeface="Times New Roman" panose="02020603050405020304" pitchFamily="18" charset="0"/>
                <a:ea typeface="MS PGothic" panose="020B0600070205080204" pitchFamily="34" charset="-128"/>
              </a:defRPr>
            </a:lvl1pPr>
            <a:lvl2pPr marL="742950" indent="-285750">
              <a:defRPr sz="4000" b="1">
                <a:solidFill>
                  <a:schemeClr val="tx1"/>
                </a:solidFill>
                <a:latin typeface="Times New Roman" panose="02020603050405020304" pitchFamily="18" charset="0"/>
                <a:ea typeface="MS PGothic" panose="020B0600070205080204" pitchFamily="34" charset="-128"/>
              </a:defRPr>
            </a:lvl2pPr>
            <a:lvl3pPr marL="1143000" indent="-228600">
              <a:defRPr sz="4000" b="1">
                <a:solidFill>
                  <a:schemeClr val="tx1"/>
                </a:solidFill>
                <a:latin typeface="Times New Roman" panose="02020603050405020304" pitchFamily="18" charset="0"/>
                <a:ea typeface="MS PGothic" panose="020B0600070205080204" pitchFamily="34" charset="-128"/>
              </a:defRPr>
            </a:lvl3pPr>
            <a:lvl4pPr marL="1600200" indent="-228600">
              <a:defRPr sz="4000" b="1">
                <a:solidFill>
                  <a:schemeClr val="tx1"/>
                </a:solidFill>
                <a:latin typeface="Times New Roman" panose="02020603050405020304" pitchFamily="18" charset="0"/>
                <a:ea typeface="MS PGothic" panose="020B0600070205080204" pitchFamily="34" charset="-128"/>
              </a:defRPr>
            </a:lvl4pPr>
            <a:lvl5pPr marL="2057400" indent="-228600">
              <a:defRPr sz="4000" b="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9pPr>
          </a:lstStyle>
          <a:p>
            <a:pPr algn="ctr"/>
            <a:r>
              <a:rPr lang="en-US" altLang="en-US" sz="1350" dirty="0">
                <a:solidFill>
                  <a:srgbClr val="000000"/>
                </a:solidFill>
                <a:latin typeface="Roboto" panose="02000000000000000000" pitchFamily="2" charset="0"/>
                <a:ea typeface="Roboto" panose="02000000000000000000" pitchFamily="2" charset="0"/>
                <a:cs typeface="Roboto" panose="02000000000000000000" pitchFamily="2" charset="0"/>
              </a:rPr>
              <a:t>1.85% Pre-Program Six-Month Average</a:t>
            </a:r>
          </a:p>
        </p:txBody>
      </p:sp>
      <p:sp>
        <p:nvSpPr>
          <p:cNvPr id="25" name="Text Box 24">
            <a:extLst>
              <a:ext uri="{FF2B5EF4-FFF2-40B4-BE49-F238E27FC236}">
                <a16:creationId xmlns:a16="http://schemas.microsoft.com/office/drawing/2014/main" id="{01B47F9E-1785-F4BE-D921-03606D89F2DA}"/>
              </a:ext>
            </a:extLst>
          </p:cNvPr>
          <p:cNvSpPr txBox="1">
            <a:spLocks noChangeArrowheads="1"/>
          </p:cNvSpPr>
          <p:nvPr/>
        </p:nvSpPr>
        <p:spPr bwMode="auto">
          <a:xfrm>
            <a:off x="6122461" y="2330818"/>
            <a:ext cx="2447851" cy="5941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4000" b="1">
                <a:solidFill>
                  <a:schemeClr val="tx1"/>
                </a:solidFill>
                <a:latin typeface="Times New Roman" panose="02020603050405020304" pitchFamily="18" charset="0"/>
                <a:ea typeface="MS PGothic" panose="020B0600070205080204" pitchFamily="34" charset="-128"/>
              </a:defRPr>
            </a:lvl1pPr>
            <a:lvl2pPr marL="742950" indent="-285750">
              <a:defRPr sz="4000" b="1">
                <a:solidFill>
                  <a:schemeClr val="tx1"/>
                </a:solidFill>
                <a:latin typeface="Times New Roman" panose="02020603050405020304" pitchFamily="18" charset="0"/>
                <a:ea typeface="MS PGothic" panose="020B0600070205080204" pitchFamily="34" charset="-128"/>
              </a:defRPr>
            </a:lvl2pPr>
            <a:lvl3pPr marL="1143000" indent="-228600">
              <a:defRPr sz="4000" b="1">
                <a:solidFill>
                  <a:schemeClr val="tx1"/>
                </a:solidFill>
                <a:latin typeface="Times New Roman" panose="02020603050405020304" pitchFamily="18" charset="0"/>
                <a:ea typeface="MS PGothic" panose="020B0600070205080204" pitchFamily="34" charset="-128"/>
              </a:defRPr>
            </a:lvl3pPr>
            <a:lvl4pPr marL="1600200" indent="-228600">
              <a:defRPr sz="4000" b="1">
                <a:solidFill>
                  <a:schemeClr val="tx1"/>
                </a:solidFill>
                <a:latin typeface="Times New Roman" panose="02020603050405020304" pitchFamily="18" charset="0"/>
                <a:ea typeface="MS PGothic" panose="020B0600070205080204" pitchFamily="34" charset="-128"/>
              </a:defRPr>
            </a:lvl4pPr>
            <a:lvl5pPr marL="2057400" indent="-228600">
              <a:defRPr sz="4000" b="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9pPr>
          </a:lstStyle>
          <a:p>
            <a:pPr algn="ctr"/>
            <a:r>
              <a:rPr lang="en-US" altLang="en-US" sz="1350" dirty="0">
                <a:solidFill>
                  <a:srgbClr val="000000"/>
                </a:solidFill>
                <a:latin typeface="Roboto" panose="02000000000000000000" pitchFamily="2" charset="0"/>
                <a:ea typeface="Roboto" panose="02000000000000000000" pitchFamily="2" charset="0"/>
                <a:cs typeface="Roboto" panose="02000000000000000000" pitchFamily="2" charset="0"/>
              </a:rPr>
              <a:t>Projected Average— Using Pre-Data as a Base 1.45% </a:t>
            </a:r>
          </a:p>
        </p:txBody>
      </p:sp>
      <p:sp>
        <p:nvSpPr>
          <p:cNvPr id="26" name="Text Box 25">
            <a:extLst>
              <a:ext uri="{FF2B5EF4-FFF2-40B4-BE49-F238E27FC236}">
                <a16:creationId xmlns:a16="http://schemas.microsoft.com/office/drawing/2014/main" id="{0476153B-C6AA-55FC-63F2-1C8F5545785A}"/>
              </a:ext>
            </a:extLst>
          </p:cNvPr>
          <p:cNvSpPr txBox="1">
            <a:spLocks noChangeArrowheads="1"/>
          </p:cNvSpPr>
          <p:nvPr/>
        </p:nvSpPr>
        <p:spPr bwMode="auto">
          <a:xfrm>
            <a:off x="6244271" y="3177643"/>
            <a:ext cx="2266875" cy="5107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4000" b="1">
                <a:solidFill>
                  <a:schemeClr val="tx1"/>
                </a:solidFill>
                <a:latin typeface="Times New Roman" panose="02020603050405020304" pitchFamily="18" charset="0"/>
                <a:ea typeface="MS PGothic" panose="020B0600070205080204" pitchFamily="34" charset="-128"/>
              </a:defRPr>
            </a:lvl1pPr>
            <a:lvl2pPr marL="742950" indent="-285750">
              <a:defRPr sz="4000" b="1">
                <a:solidFill>
                  <a:schemeClr val="tx1"/>
                </a:solidFill>
                <a:latin typeface="Times New Roman" panose="02020603050405020304" pitchFamily="18" charset="0"/>
                <a:ea typeface="MS PGothic" panose="020B0600070205080204" pitchFamily="34" charset="-128"/>
              </a:defRPr>
            </a:lvl2pPr>
            <a:lvl3pPr marL="1143000" indent="-228600">
              <a:defRPr sz="4000" b="1">
                <a:solidFill>
                  <a:schemeClr val="tx1"/>
                </a:solidFill>
                <a:latin typeface="Times New Roman" panose="02020603050405020304" pitchFamily="18" charset="0"/>
                <a:ea typeface="MS PGothic" panose="020B0600070205080204" pitchFamily="34" charset="-128"/>
              </a:defRPr>
            </a:lvl3pPr>
            <a:lvl4pPr marL="1600200" indent="-228600">
              <a:defRPr sz="4000" b="1">
                <a:solidFill>
                  <a:schemeClr val="tx1"/>
                </a:solidFill>
                <a:latin typeface="Times New Roman" panose="02020603050405020304" pitchFamily="18" charset="0"/>
                <a:ea typeface="MS PGothic" panose="020B0600070205080204" pitchFamily="34" charset="-128"/>
              </a:defRPr>
            </a:lvl4pPr>
            <a:lvl5pPr marL="2057400" indent="-228600">
              <a:defRPr sz="4000" b="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9pPr>
          </a:lstStyle>
          <a:p>
            <a:pPr algn="ctr"/>
            <a:r>
              <a:rPr lang="en-US" altLang="en-US" sz="1350" dirty="0">
                <a:solidFill>
                  <a:srgbClr val="000000"/>
                </a:solidFill>
                <a:latin typeface="Roboto" panose="02000000000000000000" pitchFamily="2" charset="0"/>
                <a:ea typeface="Roboto" panose="02000000000000000000" pitchFamily="2" charset="0"/>
                <a:cs typeface="Roboto" panose="02000000000000000000" pitchFamily="2" charset="0"/>
              </a:rPr>
              <a:t>0.7% Post-Program Six-Month Average</a:t>
            </a:r>
          </a:p>
        </p:txBody>
      </p:sp>
      <p:sp>
        <p:nvSpPr>
          <p:cNvPr id="27" name="Line 26">
            <a:extLst>
              <a:ext uri="{FF2B5EF4-FFF2-40B4-BE49-F238E27FC236}">
                <a16:creationId xmlns:a16="http://schemas.microsoft.com/office/drawing/2014/main" id="{1D4F87AD-A65E-C8D8-B727-F428FF76F601}"/>
              </a:ext>
            </a:extLst>
          </p:cNvPr>
          <p:cNvSpPr>
            <a:spLocks noChangeShapeType="1"/>
          </p:cNvSpPr>
          <p:nvPr/>
        </p:nvSpPr>
        <p:spPr bwMode="auto">
          <a:xfrm flipV="1">
            <a:off x="4577199" y="2063259"/>
            <a:ext cx="425808" cy="676870"/>
          </a:xfrm>
          <a:prstGeom prst="line">
            <a:avLst/>
          </a:prstGeom>
          <a:noFill/>
          <a:ln w="38100">
            <a:solidFill>
              <a:schemeClr val="accent1">
                <a:lumMod val="75000"/>
              </a:schemeClr>
            </a:solidFill>
            <a:round/>
            <a:headEnd type="stealth" w="med" len="lg"/>
            <a:tailEnd type="none" w="sm" len="sm"/>
          </a:ln>
        </p:spPr>
        <p:txBody>
          <a:bodyPr wrap="none" anchor="ctr"/>
          <a:lstStyle/>
          <a:p>
            <a:pPr>
              <a:defRPr/>
            </a:pPr>
            <a:endParaRPr lang="en-US" sz="1350" dirty="0">
              <a:latin typeface="Roboto" panose="02000000000000000000" pitchFamily="2" charset="0"/>
              <a:ea typeface="Roboto" panose="02000000000000000000" pitchFamily="2" charset="0"/>
              <a:cs typeface="Roboto" panose="02000000000000000000" pitchFamily="2" charset="0"/>
            </a:endParaRPr>
          </a:p>
        </p:txBody>
      </p:sp>
      <p:sp>
        <p:nvSpPr>
          <p:cNvPr id="28" name="Text Box 27">
            <a:extLst>
              <a:ext uri="{FF2B5EF4-FFF2-40B4-BE49-F238E27FC236}">
                <a16:creationId xmlns:a16="http://schemas.microsoft.com/office/drawing/2014/main" id="{BE584FEB-B2E1-9A1E-1037-0F4668619DF3}"/>
              </a:ext>
            </a:extLst>
          </p:cNvPr>
          <p:cNvSpPr txBox="1">
            <a:spLocks noChangeArrowheads="1"/>
          </p:cNvSpPr>
          <p:nvPr/>
        </p:nvSpPr>
        <p:spPr bwMode="auto">
          <a:xfrm>
            <a:off x="4801082" y="1825092"/>
            <a:ext cx="2259806" cy="255985"/>
          </a:xfrm>
          <a:prstGeom prst="rect">
            <a:avLst/>
          </a:prstGeom>
          <a:noFill/>
          <a:ln w="9525">
            <a:noFill/>
            <a:miter lim="800000"/>
            <a:headEnd/>
            <a:tailEnd/>
          </a:ln>
        </p:spPr>
        <p:txBody>
          <a:bodyPr/>
          <a:lstStyle/>
          <a:p>
            <a:pPr algn="ctr">
              <a:defRPr/>
            </a:pPr>
            <a:r>
              <a:rPr lang="en-US" sz="1350" b="1" dirty="0">
                <a:solidFill>
                  <a:schemeClr val="accent1">
                    <a:lumMod val="75000"/>
                  </a:schemeClr>
                </a:solidFill>
                <a:latin typeface="Roboto" panose="02000000000000000000" pitchFamily="2" charset="0"/>
                <a:ea typeface="Roboto" panose="02000000000000000000" pitchFamily="2" charset="0"/>
                <a:cs typeface="Roboto" panose="02000000000000000000" pitchFamily="2" charset="0"/>
              </a:rPr>
              <a:t>CPI Program Conducted</a:t>
            </a:r>
          </a:p>
        </p:txBody>
      </p:sp>
      <p:sp>
        <p:nvSpPr>
          <p:cNvPr id="29" name="Line 28">
            <a:extLst>
              <a:ext uri="{FF2B5EF4-FFF2-40B4-BE49-F238E27FC236}">
                <a16:creationId xmlns:a16="http://schemas.microsoft.com/office/drawing/2014/main" id="{11E3556E-F007-B267-A99E-95BE3C60406B}"/>
              </a:ext>
            </a:extLst>
          </p:cNvPr>
          <p:cNvSpPr>
            <a:spLocks noChangeShapeType="1"/>
          </p:cNvSpPr>
          <p:nvPr/>
        </p:nvSpPr>
        <p:spPr bwMode="auto">
          <a:xfrm>
            <a:off x="5829300" y="2634759"/>
            <a:ext cx="0" cy="1028700"/>
          </a:xfrm>
          <a:prstGeom prst="line">
            <a:avLst/>
          </a:prstGeom>
          <a:noFill/>
          <a:ln w="38100">
            <a:solidFill>
              <a:srgbClr val="005B8E"/>
            </a:solidFill>
            <a:prstDash val="dash"/>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sz="1350" dirty="0">
              <a:latin typeface="Roboto" panose="02000000000000000000" pitchFamily="2" charset="0"/>
              <a:ea typeface="Roboto" panose="02000000000000000000" pitchFamily="2" charset="0"/>
              <a:cs typeface="Roboto" panose="02000000000000000000" pitchFamily="2" charset="0"/>
            </a:endParaRPr>
          </a:p>
        </p:txBody>
      </p:sp>
      <p:sp>
        <p:nvSpPr>
          <p:cNvPr id="30" name="Text Box 29">
            <a:extLst>
              <a:ext uri="{FF2B5EF4-FFF2-40B4-BE49-F238E27FC236}">
                <a16:creationId xmlns:a16="http://schemas.microsoft.com/office/drawing/2014/main" id="{4CE16A86-671E-9603-8AAC-DBBFE6CF44FA}"/>
              </a:ext>
            </a:extLst>
          </p:cNvPr>
          <p:cNvSpPr txBox="1">
            <a:spLocks noChangeArrowheads="1"/>
          </p:cNvSpPr>
          <p:nvPr/>
        </p:nvSpPr>
        <p:spPr bwMode="auto">
          <a:xfrm>
            <a:off x="3956447" y="4736093"/>
            <a:ext cx="142875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a:defRPr sz="4000" b="1">
                <a:solidFill>
                  <a:schemeClr val="tx1"/>
                </a:solidFill>
                <a:latin typeface="Times New Roman" panose="02020603050405020304" pitchFamily="18" charset="0"/>
                <a:ea typeface="MS PGothic" panose="020B0600070205080204" pitchFamily="34" charset="-128"/>
              </a:defRPr>
            </a:lvl1pPr>
            <a:lvl2pPr marL="742950" indent="-285750">
              <a:defRPr sz="4000" b="1">
                <a:solidFill>
                  <a:schemeClr val="tx1"/>
                </a:solidFill>
                <a:latin typeface="Times New Roman" panose="02020603050405020304" pitchFamily="18" charset="0"/>
                <a:ea typeface="MS PGothic" panose="020B0600070205080204" pitchFamily="34" charset="-128"/>
              </a:defRPr>
            </a:lvl2pPr>
            <a:lvl3pPr marL="1143000" indent="-228600">
              <a:defRPr sz="4000" b="1">
                <a:solidFill>
                  <a:schemeClr val="tx1"/>
                </a:solidFill>
                <a:latin typeface="Times New Roman" panose="02020603050405020304" pitchFamily="18" charset="0"/>
                <a:ea typeface="MS PGothic" panose="020B0600070205080204" pitchFamily="34" charset="-128"/>
              </a:defRPr>
            </a:lvl3pPr>
            <a:lvl4pPr marL="1600200" indent="-228600">
              <a:defRPr sz="4000" b="1">
                <a:solidFill>
                  <a:schemeClr val="tx1"/>
                </a:solidFill>
                <a:latin typeface="Times New Roman" panose="02020603050405020304" pitchFamily="18" charset="0"/>
                <a:ea typeface="MS PGothic" panose="020B0600070205080204" pitchFamily="34" charset="-128"/>
              </a:defRPr>
            </a:lvl4pPr>
            <a:lvl5pPr marL="2057400" indent="-228600">
              <a:defRPr sz="4000" b="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9pPr>
          </a:lstStyle>
          <a:p>
            <a:pPr>
              <a:spcBef>
                <a:spcPct val="50000"/>
              </a:spcBef>
            </a:pPr>
            <a:r>
              <a:rPr lang="en-US" altLang="en-US" sz="1800" b="0" dirty="0">
                <a:solidFill>
                  <a:srgbClr val="000000"/>
                </a:solidFill>
                <a:latin typeface="Roboto" panose="02000000000000000000" pitchFamily="2" charset="0"/>
                <a:cs typeface="Roboto" panose="02000000000000000000" pitchFamily="2" charset="0"/>
              </a:rPr>
              <a:t>MONTHS</a:t>
            </a:r>
          </a:p>
        </p:txBody>
      </p:sp>
      <p:sp>
        <p:nvSpPr>
          <p:cNvPr id="31" name="TextBox 30">
            <a:extLst>
              <a:ext uri="{FF2B5EF4-FFF2-40B4-BE49-F238E27FC236}">
                <a16:creationId xmlns:a16="http://schemas.microsoft.com/office/drawing/2014/main" id="{1E9E49AE-9059-7DC4-FC27-B9AAC795FD7D}"/>
              </a:ext>
            </a:extLst>
          </p:cNvPr>
          <p:cNvSpPr txBox="1"/>
          <p:nvPr/>
        </p:nvSpPr>
        <p:spPr>
          <a:xfrm>
            <a:off x="0" y="4866501"/>
            <a:ext cx="5112975" cy="276999"/>
          </a:xfrm>
          <a:prstGeom prst="rect">
            <a:avLst/>
          </a:prstGeom>
          <a:noFill/>
        </p:spPr>
        <p:txBody>
          <a:bodyPr wrap="square" rtlCol="0" anchor="ctr">
            <a:spAutoFit/>
          </a:bodyPr>
          <a:lstStyle/>
          <a:p>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WB page 89</a:t>
            </a:r>
          </a:p>
        </p:txBody>
      </p:sp>
      <p:sp>
        <p:nvSpPr>
          <p:cNvPr id="32" name="Slide Number Placeholder 1">
            <a:extLst>
              <a:ext uri="{FF2B5EF4-FFF2-40B4-BE49-F238E27FC236}">
                <a16:creationId xmlns:a16="http://schemas.microsoft.com/office/drawing/2014/main" id="{29BB94FE-E5C4-8418-F67E-82D5B50BB26F}"/>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90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124</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313927319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4C342-CF1B-44A4-7CCC-ABCF50618E49}"/>
              </a:ext>
            </a:extLst>
          </p:cNvPr>
          <p:cNvSpPr>
            <a:spLocks noGrp="1"/>
          </p:cNvSpPr>
          <p:nvPr>
            <p:ph type="title"/>
          </p:nvPr>
        </p:nvSpPr>
        <p:spPr/>
        <p:txBody>
          <a:bodyPr/>
          <a:lstStyle/>
          <a:p>
            <a:r>
              <a:rPr lang="en-US" sz="2800" dirty="0">
                <a:latin typeface="Roboto" panose="02000000000000000000" pitchFamily="2" charset="0"/>
                <a:ea typeface="Roboto" panose="02000000000000000000" pitchFamily="2" charset="0"/>
                <a:cs typeface="Roboto" panose="02000000000000000000" pitchFamily="2" charset="0"/>
              </a:rPr>
              <a:t>Case Application: Micro Electronics, Inc.</a:t>
            </a:r>
          </a:p>
        </p:txBody>
      </p:sp>
      <p:sp>
        <p:nvSpPr>
          <p:cNvPr id="3" name="Text Placeholder 2">
            <a:extLst>
              <a:ext uri="{FF2B5EF4-FFF2-40B4-BE49-F238E27FC236}">
                <a16:creationId xmlns:a16="http://schemas.microsoft.com/office/drawing/2014/main" id="{81F9D3C2-977D-58D7-A3D4-A8F82B51999C}"/>
              </a:ext>
            </a:extLst>
          </p:cNvPr>
          <p:cNvSpPr>
            <a:spLocks noGrp="1"/>
          </p:cNvSpPr>
          <p:nvPr>
            <p:ph type="body" sz="quarter" idx="4294967295"/>
          </p:nvPr>
        </p:nvSpPr>
        <p:spPr>
          <a:xfrm>
            <a:off x="419100" y="1200150"/>
            <a:ext cx="8229600" cy="3151188"/>
          </a:xfrm>
        </p:spPr>
        <p:txBody>
          <a:bodyPr/>
          <a:lstStyle/>
          <a:p>
            <a:pPr marL="495300" indent="-457200">
              <a:buClr>
                <a:schemeClr val="tx1"/>
              </a:buClr>
              <a:buSzPct val="100000"/>
              <a:buFont typeface="+mj-lt"/>
              <a:buAutoNum type="arabicPeriod"/>
            </a:pPr>
            <a:r>
              <a:rPr lang="en-US" sz="2000" dirty="0"/>
              <a:t>Approximately what improvement in reject rate has resulted from the program?</a:t>
            </a:r>
          </a:p>
          <a:p>
            <a:pPr marL="495300" indent="-457200">
              <a:buClr>
                <a:schemeClr val="tx1"/>
              </a:buClr>
              <a:buSzPct val="100000"/>
              <a:buFont typeface="+mj-lt"/>
              <a:buAutoNum type="arabicPeriod"/>
            </a:pPr>
            <a:r>
              <a:rPr lang="en-US" sz="2000" dirty="0"/>
              <a:t>How reliable is this process?</a:t>
            </a:r>
          </a:p>
          <a:p>
            <a:pPr marL="495300" indent="-457200">
              <a:buClr>
                <a:schemeClr val="tx1"/>
              </a:buClr>
              <a:buSzPct val="100000"/>
              <a:buFont typeface="+mj-lt"/>
              <a:buAutoNum type="arabicPeriod"/>
            </a:pPr>
            <a:r>
              <a:rPr lang="en-US" sz="2000" dirty="0"/>
              <a:t>When can this process be used?</a:t>
            </a:r>
          </a:p>
          <a:p>
            <a:pPr marL="495300" indent="-457200">
              <a:buClr>
                <a:schemeClr val="tx1"/>
              </a:buClr>
              <a:buSzPct val="100000"/>
              <a:buFont typeface="+mj-lt"/>
              <a:buAutoNum type="arabicPeriod"/>
            </a:pPr>
            <a:endParaRPr lang="en-US" sz="2000" dirty="0"/>
          </a:p>
        </p:txBody>
      </p:sp>
      <p:sp>
        <p:nvSpPr>
          <p:cNvPr id="5" name="TextBox 4">
            <a:extLst>
              <a:ext uri="{FF2B5EF4-FFF2-40B4-BE49-F238E27FC236}">
                <a16:creationId xmlns:a16="http://schemas.microsoft.com/office/drawing/2014/main" id="{254E4753-438B-4E8F-667B-A88FB875A469}"/>
              </a:ext>
            </a:extLst>
          </p:cNvPr>
          <p:cNvSpPr txBox="1"/>
          <p:nvPr/>
        </p:nvSpPr>
        <p:spPr>
          <a:xfrm>
            <a:off x="0" y="4826968"/>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89</a:t>
            </a:r>
          </a:p>
        </p:txBody>
      </p:sp>
    </p:spTree>
    <p:custDataLst>
      <p:tags r:id="rId1"/>
    </p:custDataLst>
    <p:extLst>
      <p:ext uri="{BB962C8B-B14F-4D97-AF65-F5344CB8AC3E}">
        <p14:creationId xmlns:p14="http://schemas.microsoft.com/office/powerpoint/2010/main" val="238355740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53699-B171-BD8E-C709-A3CAD76818FC}"/>
              </a:ext>
            </a:extLst>
          </p:cNvPr>
          <p:cNvSpPr>
            <a:spLocks noGrp="1"/>
          </p:cNvSpPr>
          <p:nvPr>
            <p:ph type="title"/>
          </p:nvPr>
        </p:nvSpPr>
        <p:spPr>
          <a:xfrm>
            <a:off x="440266" y="2108124"/>
            <a:ext cx="8229600" cy="857250"/>
          </a:xfrm>
        </p:spPr>
        <p:txBody>
          <a:bodyPr/>
          <a:lstStyle/>
          <a:p>
            <a:r>
              <a:rPr lang="en-US" b="1" dirty="0"/>
              <a:t>Case Application: National Bank</a:t>
            </a:r>
          </a:p>
        </p:txBody>
      </p:sp>
      <p:sp>
        <p:nvSpPr>
          <p:cNvPr id="3" name="Slide Number Placeholder 1">
            <a:extLst>
              <a:ext uri="{FF2B5EF4-FFF2-40B4-BE49-F238E27FC236}">
                <a16:creationId xmlns:a16="http://schemas.microsoft.com/office/drawing/2014/main" id="{7521FAEF-AD83-7BCB-99C3-DDF335EDC0D9}"/>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126</a:t>
            </a:fld>
            <a:endParaRPr lang="en-US" sz="105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4" name="TextBox 3">
            <a:extLst>
              <a:ext uri="{FF2B5EF4-FFF2-40B4-BE49-F238E27FC236}">
                <a16:creationId xmlns:a16="http://schemas.microsoft.com/office/drawing/2014/main" id="{C18F24C1-25CB-E058-732E-8B782734481F}"/>
              </a:ext>
            </a:extLst>
          </p:cNvPr>
          <p:cNvSpPr txBox="1"/>
          <p:nvPr/>
        </p:nvSpPr>
        <p:spPr>
          <a:xfrm>
            <a:off x="0" y="4826968"/>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90</a:t>
            </a:r>
          </a:p>
        </p:txBody>
      </p:sp>
    </p:spTree>
    <p:custDataLst>
      <p:tags r:id="rId1"/>
    </p:custDataLst>
    <p:extLst>
      <p:ext uri="{BB962C8B-B14F-4D97-AF65-F5344CB8AC3E}">
        <p14:creationId xmlns:p14="http://schemas.microsoft.com/office/powerpoint/2010/main" val="4587181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0226" name="Rectangle 2"/>
          <p:cNvSpPr>
            <a:spLocks noGrp="1" noChangeArrowheads="1"/>
          </p:cNvSpPr>
          <p:nvPr>
            <p:ph type="title"/>
          </p:nvPr>
        </p:nvSpPr>
        <p:spPr>
          <a:xfrm>
            <a:off x="628650" y="590550"/>
            <a:ext cx="7886700" cy="609600"/>
          </a:xfrm>
        </p:spPr>
        <p:txBody>
          <a:bodyPr>
            <a:normAutofit fontScale="90000"/>
          </a:bodyPr>
          <a:lstStyle/>
          <a:p>
            <a:pPr algn="ctr"/>
            <a:r>
              <a:rPr lang="en-US" altLang="en-US" dirty="0">
                <a:latin typeface="Roboto" panose="02000000000000000000" pitchFamily="2" charset="0"/>
                <a:ea typeface="Roboto" panose="02000000000000000000" pitchFamily="2" charset="0"/>
                <a:cs typeface="Roboto" panose="02000000000000000000" pitchFamily="2" charset="0"/>
              </a:rPr>
              <a:t>Case Application: National Bank</a:t>
            </a:r>
          </a:p>
        </p:txBody>
      </p:sp>
      <p:graphicFrame>
        <p:nvGraphicFramePr>
          <p:cNvPr id="1460276" name="Group 52"/>
          <p:cNvGraphicFramePr>
            <a:graphicFrameLocks noGrp="1"/>
          </p:cNvGraphicFramePr>
          <p:nvPr>
            <p:ph idx="1"/>
            <p:extLst>
              <p:ext uri="{D42A27DB-BD31-4B8C-83A1-F6EECF244321}">
                <p14:modId xmlns:p14="http://schemas.microsoft.com/office/powerpoint/2010/main" val="3103936388"/>
              </p:ext>
            </p:extLst>
          </p:nvPr>
        </p:nvGraphicFramePr>
        <p:xfrm>
          <a:off x="628652" y="1123125"/>
          <a:ext cx="7886698" cy="3561649"/>
        </p:xfrm>
        <a:graphic>
          <a:graphicData uri="http://schemas.openxmlformats.org/drawingml/2006/table">
            <a:tbl>
              <a:tblPr/>
              <a:tblGrid>
                <a:gridCol w="4230138">
                  <a:extLst>
                    <a:ext uri="{9D8B030D-6E8A-4147-A177-3AD203B41FA5}">
                      <a16:colId xmlns:a16="http://schemas.microsoft.com/office/drawing/2014/main" val="20000"/>
                    </a:ext>
                  </a:extLst>
                </a:gridCol>
                <a:gridCol w="1493253">
                  <a:extLst>
                    <a:ext uri="{9D8B030D-6E8A-4147-A177-3AD203B41FA5}">
                      <a16:colId xmlns:a16="http://schemas.microsoft.com/office/drawing/2014/main" val="20001"/>
                    </a:ext>
                  </a:extLst>
                </a:gridCol>
                <a:gridCol w="2163307">
                  <a:extLst>
                    <a:ext uri="{9D8B030D-6E8A-4147-A177-3AD203B41FA5}">
                      <a16:colId xmlns:a16="http://schemas.microsoft.com/office/drawing/2014/main" val="20002"/>
                    </a:ext>
                  </a:extLst>
                </a:gridCol>
              </a:tblGrid>
              <a:tr h="395912">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en-US" sz="1500" b="1" i="0" u="none" strike="noStrike" cap="none" normalizeH="0" baseline="0" dirty="0">
                          <a:ln>
                            <a:noFill/>
                          </a:ln>
                          <a:solidFill>
                            <a:schemeClr val="tx1">
                              <a:lumMod val="50000"/>
                            </a:schemeClr>
                          </a:solidFill>
                          <a:effectLst/>
                          <a:latin typeface="Roboto" panose="02000000000000000000" pitchFamily="2" charset="0"/>
                          <a:ea typeface="Roboto" panose="02000000000000000000" pitchFamily="2" charset="0"/>
                          <a:cs typeface="Roboto" panose="02000000000000000000" pitchFamily="2" charset="0"/>
                        </a:rPr>
                        <a:t>Monthly Increase in Credit Card Accounts: 175</a:t>
                      </a: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en-US" altLang="en-US" sz="1500" b="0" i="0" u="none" strike="noStrike" cap="none" normalizeH="0" baseline="0" dirty="0">
                        <a:ln>
                          <a:noFill/>
                        </a:ln>
                        <a:solidFill>
                          <a:schemeClr val="bg1"/>
                        </a:solidFill>
                        <a:effectLst/>
                        <a:latin typeface="Roboto" panose="02000000000000000000" pitchFamily="2" charset="0"/>
                        <a:ea typeface="Roboto" panose="02000000000000000000" pitchFamily="2" charset="0"/>
                        <a:cs typeface="Roboto" panose="02000000000000000000" pitchFamily="2" charset="0"/>
                      </a:endParaRP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en-US" altLang="en-US" sz="1500" b="0" i="0" u="none" strike="noStrike" cap="none" normalizeH="0" baseline="0" dirty="0">
                        <a:ln>
                          <a:noFill/>
                        </a:ln>
                        <a:solidFill>
                          <a:schemeClr val="bg1"/>
                        </a:solidFill>
                        <a:effectLst/>
                        <a:latin typeface="Roboto" panose="02000000000000000000" pitchFamily="2" charset="0"/>
                        <a:ea typeface="Roboto" panose="02000000000000000000" pitchFamily="2" charset="0"/>
                        <a:cs typeface="Roboto" panose="02000000000000000000" pitchFamily="2" charset="0"/>
                      </a:endParaRPr>
                    </a:p>
                  </a:txBody>
                  <a:tcPr marT="91440" marB="9144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06223181"/>
                  </a:ext>
                </a:extLst>
              </a:tr>
              <a:tr h="648733">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en-US" sz="1400" b="1" i="0" u="none" strike="noStrike" cap="none" normalizeH="0" baseline="0" dirty="0">
                          <a:ln>
                            <a:noFill/>
                          </a:ln>
                          <a:solidFill>
                            <a:schemeClr val="bg1"/>
                          </a:solidFill>
                          <a:effectLst/>
                          <a:latin typeface="Roboto" panose="02000000000000000000" pitchFamily="2" charset="0"/>
                          <a:ea typeface="Roboto" panose="02000000000000000000" pitchFamily="2" charset="0"/>
                          <a:cs typeface="Roboto" panose="02000000000000000000" pitchFamily="2" charset="0"/>
                        </a:rPr>
                        <a:t>Contributing Factors</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en-US" sz="1400" b="1" i="0" u="none" strike="noStrike" cap="none" normalizeH="0" baseline="0" dirty="0">
                          <a:ln>
                            <a:noFill/>
                          </a:ln>
                          <a:solidFill>
                            <a:schemeClr val="bg1"/>
                          </a:solidFill>
                          <a:effectLst/>
                          <a:latin typeface="Roboto" panose="02000000000000000000" pitchFamily="2" charset="0"/>
                          <a:ea typeface="Roboto" panose="02000000000000000000" pitchFamily="2" charset="0"/>
                          <a:cs typeface="Roboto" panose="02000000000000000000" pitchFamily="2" charset="0"/>
                        </a:rPr>
                        <a:t>Average Impact on Results</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en-US" sz="1400" b="1" i="0" u="none" strike="noStrike" cap="none" normalizeH="0" baseline="0" dirty="0">
                          <a:ln>
                            <a:noFill/>
                          </a:ln>
                          <a:solidFill>
                            <a:schemeClr val="bg1"/>
                          </a:solidFill>
                          <a:effectLst/>
                          <a:latin typeface="Roboto" panose="02000000000000000000" pitchFamily="2" charset="0"/>
                          <a:ea typeface="Roboto" panose="02000000000000000000" pitchFamily="2" charset="0"/>
                          <a:cs typeface="Roboto" panose="02000000000000000000" pitchFamily="2" charset="0"/>
                        </a:rPr>
                        <a:t>Average </a:t>
                      </a:r>
                      <a:br>
                        <a:rPr kumimoji="0" lang="en-US" altLang="en-US" sz="1400" b="1" i="0" u="none" strike="noStrike" cap="none" normalizeH="0" baseline="0" dirty="0">
                          <a:ln>
                            <a:noFill/>
                          </a:ln>
                          <a:solidFill>
                            <a:schemeClr val="bg1"/>
                          </a:solidFill>
                          <a:effectLst/>
                          <a:latin typeface="Roboto" panose="02000000000000000000" pitchFamily="2" charset="0"/>
                          <a:ea typeface="Roboto" panose="02000000000000000000" pitchFamily="2" charset="0"/>
                          <a:cs typeface="Roboto" panose="02000000000000000000" pitchFamily="2" charset="0"/>
                        </a:rPr>
                      </a:br>
                      <a:r>
                        <a:rPr kumimoji="0" lang="en-US" altLang="en-US" sz="1400" b="1" i="0" u="none" strike="noStrike" cap="none" normalizeH="0" baseline="0" dirty="0">
                          <a:ln>
                            <a:noFill/>
                          </a:ln>
                          <a:solidFill>
                            <a:schemeClr val="bg1"/>
                          </a:solidFill>
                          <a:effectLst/>
                          <a:latin typeface="Roboto" panose="02000000000000000000" pitchFamily="2" charset="0"/>
                          <a:ea typeface="Roboto" panose="02000000000000000000" pitchFamily="2" charset="0"/>
                          <a:cs typeface="Roboto" panose="02000000000000000000" pitchFamily="2" charset="0"/>
                        </a:rPr>
                        <a:t>Confidence Level</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extLst>
                  <a:ext uri="{0D108BD9-81ED-4DB2-BD59-A6C34878D82A}">
                    <a16:rowId xmlns:a16="http://schemas.microsoft.com/office/drawing/2014/main" val="10000"/>
                  </a:ext>
                </a:extLst>
              </a:tr>
              <a:tr h="416906">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en-US" sz="13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Sales Training Program</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en-US" sz="13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  32%</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en-US" sz="13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83%</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r h="416906">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en-US" sz="13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Incentive Systems</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en-US" sz="13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  41%</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en-US" sz="13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87%</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2"/>
                  </a:ext>
                </a:extLst>
              </a:tr>
              <a:tr h="416906">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en-US" sz="13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Management Reinforcement/Management Emphasis</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en-US" sz="13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  14%</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en-US" sz="13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62%</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r h="416906">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en-US" sz="13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Marketing</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en-US" sz="13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  11%</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en-US" sz="13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75%</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4"/>
                  </a:ext>
                </a:extLst>
              </a:tr>
              <a:tr h="416906">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en-US" sz="13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Other</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en-US" sz="13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    2%</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en-US" sz="13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91%</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5"/>
                  </a:ext>
                </a:extLst>
              </a:tr>
              <a:tr h="416906">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en-US" altLang="en-US" sz="13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en-US" sz="13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100%</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en-US" altLang="en-US" sz="13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6"/>
                  </a:ext>
                </a:extLst>
              </a:tr>
            </a:tbl>
          </a:graphicData>
        </a:graphic>
      </p:graphicFrame>
      <p:sp>
        <p:nvSpPr>
          <p:cNvPr id="2" name="TextBox 1">
            <a:extLst>
              <a:ext uri="{FF2B5EF4-FFF2-40B4-BE49-F238E27FC236}">
                <a16:creationId xmlns:a16="http://schemas.microsoft.com/office/drawing/2014/main" id="{117F00B1-5FCD-99A2-D549-D0986C3A6EA1}"/>
              </a:ext>
            </a:extLst>
          </p:cNvPr>
          <p:cNvSpPr txBox="1"/>
          <p:nvPr/>
        </p:nvSpPr>
        <p:spPr>
          <a:xfrm>
            <a:off x="0" y="4826968"/>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90</a:t>
            </a:r>
          </a:p>
        </p:txBody>
      </p:sp>
      <p:sp>
        <p:nvSpPr>
          <p:cNvPr id="3" name="Slide Number Placeholder 1">
            <a:extLst>
              <a:ext uri="{FF2B5EF4-FFF2-40B4-BE49-F238E27FC236}">
                <a16:creationId xmlns:a16="http://schemas.microsoft.com/office/drawing/2014/main" id="{E9765D02-CB64-4BD6-D58C-6BC89E3A1E5F}"/>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prstClr val="white"/>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127</a:t>
            </a:fld>
            <a:endParaRPr lang="en-US" sz="900" dirty="0">
              <a:solidFill>
                <a:prstClr val="white"/>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3">
            <a:extLst>
              <a:ext uri="{FF2B5EF4-FFF2-40B4-BE49-F238E27FC236}">
                <a16:creationId xmlns:a16="http://schemas.microsoft.com/office/drawing/2014/main" id="{B9D043D2-74BC-10C0-66D3-BC18C5192BDD}"/>
              </a:ext>
            </a:extLst>
          </p:cNvPr>
          <p:cNvGraphicFramePr>
            <a:graphicFrameLocks noGrp="1"/>
          </p:cNvGraphicFramePr>
          <p:nvPr>
            <p:ph type="tbl" sz="quarter" idx="10"/>
            <p:extLst>
              <p:ext uri="{D42A27DB-BD31-4B8C-83A1-F6EECF244321}">
                <p14:modId xmlns:p14="http://schemas.microsoft.com/office/powerpoint/2010/main" val="3444170819"/>
              </p:ext>
            </p:extLst>
          </p:nvPr>
        </p:nvGraphicFramePr>
        <p:xfrm>
          <a:off x="386906" y="977167"/>
          <a:ext cx="7915275" cy="3276600"/>
        </p:xfrm>
        <a:graphic>
          <a:graphicData uri="http://schemas.openxmlformats.org/drawingml/2006/table">
            <a:tbl>
              <a:tblPr firstRow="1" bandRow="1">
                <a:tableStyleId>{5C22544A-7EE6-4342-B048-85BDC9FD1C3A}</a:tableStyleId>
              </a:tblPr>
              <a:tblGrid>
                <a:gridCol w="1583055">
                  <a:extLst>
                    <a:ext uri="{9D8B030D-6E8A-4147-A177-3AD203B41FA5}">
                      <a16:colId xmlns:a16="http://schemas.microsoft.com/office/drawing/2014/main" val="1370075609"/>
                    </a:ext>
                  </a:extLst>
                </a:gridCol>
                <a:gridCol w="1583055">
                  <a:extLst>
                    <a:ext uri="{9D8B030D-6E8A-4147-A177-3AD203B41FA5}">
                      <a16:colId xmlns:a16="http://schemas.microsoft.com/office/drawing/2014/main" val="4257565731"/>
                    </a:ext>
                  </a:extLst>
                </a:gridCol>
                <a:gridCol w="1583055">
                  <a:extLst>
                    <a:ext uri="{9D8B030D-6E8A-4147-A177-3AD203B41FA5}">
                      <a16:colId xmlns:a16="http://schemas.microsoft.com/office/drawing/2014/main" val="1880163805"/>
                    </a:ext>
                  </a:extLst>
                </a:gridCol>
                <a:gridCol w="1583055">
                  <a:extLst>
                    <a:ext uri="{9D8B030D-6E8A-4147-A177-3AD203B41FA5}">
                      <a16:colId xmlns:a16="http://schemas.microsoft.com/office/drawing/2014/main" val="304008104"/>
                    </a:ext>
                  </a:extLst>
                </a:gridCol>
                <a:gridCol w="1583055">
                  <a:extLst>
                    <a:ext uri="{9D8B030D-6E8A-4147-A177-3AD203B41FA5}">
                      <a16:colId xmlns:a16="http://schemas.microsoft.com/office/drawing/2014/main" val="4250702898"/>
                    </a:ext>
                  </a:extLst>
                </a:gridCol>
              </a:tblGrid>
              <a:tr h="370840">
                <a:tc gridSpan="5">
                  <a:txBody>
                    <a:bodyPr/>
                    <a:lstStyle/>
                    <a:p>
                      <a:r>
                        <a:rPr lang="en-US" sz="1500" dirty="0">
                          <a:solidFill>
                            <a:schemeClr val="bg1"/>
                          </a:solidFill>
                          <a:latin typeface="Roboto" panose="02000000000000000000" pitchFamily="2" charset="0"/>
                          <a:ea typeface="Roboto" panose="02000000000000000000" pitchFamily="2" charset="0"/>
                        </a:rPr>
                        <a:t>Start</a:t>
                      </a:r>
                      <a:r>
                        <a:rPr lang="en-US" sz="1500" dirty="0">
                          <a:solidFill>
                            <a:schemeClr val="tx1">
                              <a:lumMod val="50000"/>
                            </a:schemeClr>
                          </a:solidFill>
                          <a:latin typeface="Roboto" panose="02000000000000000000" pitchFamily="2" charset="0"/>
                          <a:ea typeface="Roboto" panose="02000000000000000000" pitchFamily="2" charset="0"/>
                        </a:rPr>
                        <a:t> </a:t>
                      </a:r>
                      <a:r>
                        <a:rPr lang="en-US" sz="1500" dirty="0">
                          <a:solidFill>
                            <a:schemeClr val="bg1"/>
                          </a:solidFill>
                          <a:latin typeface="Roboto" panose="02000000000000000000" pitchFamily="2" charset="0"/>
                          <a:ea typeface="Roboto" panose="02000000000000000000" pitchFamily="2" charset="0"/>
                        </a:rPr>
                        <a:t>With Facts: Increase in credit card accounts: 175</a:t>
                      </a: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820E2E"/>
                    </a:solidFill>
                  </a:tcPr>
                </a:tc>
                <a:tc hMerge="1">
                  <a:txBody>
                    <a:bodyPr/>
                    <a:lstStyle/>
                    <a:p>
                      <a:r>
                        <a:rPr lang="en-US" dirty="0">
                          <a:solidFill>
                            <a:schemeClr val="tx1">
                              <a:lumMod val="50000"/>
                            </a:schemeClr>
                          </a:solidFill>
                          <a:latin typeface="Roboto" panose="02000000000000000000" pitchFamily="2" charset="0"/>
                          <a:ea typeface="Roboto" panose="02000000000000000000" pitchFamily="2" charset="0"/>
                        </a:rPr>
                        <a:t>Increase in credit card accounts 175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lumMod val="50000"/>
                          </a:schemeClr>
                        </a:solidFill>
                        <a:latin typeface="Roboto" panose="02000000000000000000" pitchFamily="2" charset="0"/>
                        <a:ea typeface="Roboto"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lumMod val="50000"/>
                          </a:schemeClr>
                        </a:solidFill>
                        <a:latin typeface="Roboto" panose="02000000000000000000" pitchFamily="2" charset="0"/>
                        <a:ea typeface="Roboto"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lumMod val="50000"/>
                          </a:schemeClr>
                        </a:solidFill>
                        <a:latin typeface="Roboto" panose="02000000000000000000" pitchFamily="2" charset="0"/>
                        <a:ea typeface="Roboto"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0836269"/>
                  </a:ext>
                </a:extLst>
              </a:tr>
              <a:tr h="370840">
                <a:tc>
                  <a:txBody>
                    <a:bodyPr/>
                    <a:lstStyle/>
                    <a:p>
                      <a:r>
                        <a:rPr lang="en-US" sz="1300" dirty="0">
                          <a:solidFill>
                            <a:srgbClr val="000000"/>
                          </a:solidFill>
                          <a:latin typeface="Roboto" panose="02000000000000000000" pitchFamily="2" charset="0"/>
                          <a:ea typeface="Roboto" panose="02000000000000000000" pitchFamily="2" charset="0"/>
                        </a:rPr>
                        <a:t> </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b="1" dirty="0">
                          <a:solidFill>
                            <a:srgbClr val="000000"/>
                          </a:solidFill>
                          <a:latin typeface="Roboto" panose="02000000000000000000" pitchFamily="2" charset="0"/>
                          <a:ea typeface="Roboto" panose="02000000000000000000" pitchFamily="2" charset="0"/>
                        </a:rPr>
                        <a:t>% Due to Program</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b="1" dirty="0">
                          <a:solidFill>
                            <a:srgbClr val="000000"/>
                          </a:solidFill>
                          <a:latin typeface="Roboto" panose="02000000000000000000" pitchFamily="2" charset="0"/>
                          <a:ea typeface="Roboto" panose="02000000000000000000" pitchFamily="2" charset="0"/>
                        </a:rPr>
                        <a:t>Estimated Number of Credit Cards</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b="1" dirty="0">
                          <a:solidFill>
                            <a:srgbClr val="000000"/>
                          </a:solidFill>
                          <a:latin typeface="Roboto" panose="02000000000000000000" pitchFamily="2" charset="0"/>
                          <a:ea typeface="Roboto" panose="02000000000000000000" pitchFamily="2" charset="0"/>
                        </a:rPr>
                        <a:t>% Confidence</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b="1" dirty="0">
                          <a:solidFill>
                            <a:srgbClr val="000000"/>
                          </a:solidFill>
                          <a:latin typeface="Roboto" panose="02000000000000000000" pitchFamily="2" charset="0"/>
                          <a:ea typeface="Roboto" panose="02000000000000000000" pitchFamily="2" charset="0"/>
                        </a:rPr>
                        <a:t>Adjusted Number of Credit Cards</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1050216"/>
                  </a:ext>
                </a:extLst>
              </a:tr>
              <a:tr h="370840">
                <a:tc>
                  <a:txBody>
                    <a:bodyPr/>
                    <a:lstStyle/>
                    <a:p>
                      <a:r>
                        <a:rPr lang="en-US" sz="1300" dirty="0">
                          <a:solidFill>
                            <a:srgbClr val="000000"/>
                          </a:solidFill>
                          <a:latin typeface="Roboto" panose="02000000000000000000" pitchFamily="2" charset="0"/>
                          <a:ea typeface="Roboto" panose="02000000000000000000" pitchFamily="2" charset="0"/>
                        </a:rPr>
                        <a:t>Sales Training</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dirty="0">
                          <a:solidFill>
                            <a:srgbClr val="000000"/>
                          </a:solidFill>
                          <a:latin typeface="Roboto" panose="02000000000000000000" pitchFamily="2" charset="0"/>
                          <a:ea typeface="Roboto" panose="02000000000000000000" pitchFamily="2" charset="0"/>
                        </a:rPr>
                        <a:t>32%</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dirty="0">
                          <a:solidFill>
                            <a:srgbClr val="000000"/>
                          </a:solidFill>
                          <a:latin typeface="Roboto" panose="02000000000000000000" pitchFamily="2" charset="0"/>
                          <a:ea typeface="Roboto" panose="02000000000000000000" pitchFamily="2" charset="0"/>
                        </a:rPr>
                        <a:t>56</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dirty="0">
                          <a:solidFill>
                            <a:srgbClr val="000000"/>
                          </a:solidFill>
                          <a:latin typeface="Roboto" panose="02000000000000000000" pitchFamily="2" charset="0"/>
                          <a:ea typeface="Roboto" panose="02000000000000000000" pitchFamily="2" charset="0"/>
                        </a:rPr>
                        <a:t>83%</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dirty="0">
                          <a:solidFill>
                            <a:srgbClr val="000000"/>
                          </a:solidFill>
                          <a:latin typeface="Roboto" panose="02000000000000000000" pitchFamily="2" charset="0"/>
                          <a:ea typeface="Roboto" panose="02000000000000000000" pitchFamily="2" charset="0"/>
                        </a:rPr>
                        <a:t>46.48</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2588865"/>
                  </a:ext>
                </a:extLst>
              </a:tr>
              <a:tr h="370840">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2962826"/>
                  </a:ext>
                </a:extLst>
              </a:tr>
              <a:tr h="370840">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4">
                  <a:txBody>
                    <a:bodyPr/>
                    <a:lstStyle/>
                    <a:p>
                      <a:pPr algn="ctr"/>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4017476"/>
                  </a:ext>
                </a:extLst>
              </a:tr>
              <a:tr h="370840">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r>
                        <a:rPr lang="en-US" sz="1200" dirty="0">
                          <a:solidFill>
                            <a:schemeClr val="tx1">
                              <a:lumMod val="50000"/>
                            </a:schemeClr>
                          </a:solidFill>
                          <a:latin typeface="Roboto" panose="02000000000000000000" pitchFamily="2" charset="0"/>
                          <a:ea typeface="Roboto" panose="02000000000000000000" pitchFamily="2" charset="0"/>
                        </a:rPr>
                        <a:t>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1694979"/>
                  </a:ext>
                </a:extLst>
              </a:tr>
              <a:tr h="370840">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r>
                        <a:rPr lang="en-US" sz="1200" dirty="0">
                          <a:solidFill>
                            <a:schemeClr val="tx1">
                              <a:lumMod val="50000"/>
                            </a:schemeClr>
                          </a:solidFill>
                          <a:latin typeface="Roboto" panose="02000000000000000000" pitchFamily="2" charset="0"/>
                          <a:ea typeface="Roboto" panose="02000000000000000000" pitchFamily="2" charset="0"/>
                        </a:rPr>
                        <a:t>46.48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4629192"/>
                  </a:ext>
                </a:extLst>
              </a:tr>
              <a:tr h="370840">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200" dirty="0">
                        <a:solidFill>
                          <a:schemeClr val="tx1">
                            <a:lumMod val="50000"/>
                          </a:schemeClr>
                        </a:solidFill>
                        <a:latin typeface="Roboto" panose="02000000000000000000" pitchFamily="2" charset="0"/>
                        <a:ea typeface="Roboto" panose="02000000000000000000" pitchFamily="2"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US" sz="1200" dirty="0">
                        <a:solidFill>
                          <a:schemeClr val="tx1">
                            <a:lumMod val="50000"/>
                          </a:schemeClr>
                        </a:solidFill>
                        <a:latin typeface="Roboto" panose="02000000000000000000" pitchFamily="2" charset="0"/>
                        <a:ea typeface="Roboto"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9568618"/>
                  </a:ext>
                </a:extLst>
              </a:tr>
            </a:tbl>
          </a:graphicData>
        </a:graphic>
      </p:graphicFrame>
      <p:sp>
        <p:nvSpPr>
          <p:cNvPr id="2" name="Title 1">
            <a:extLst>
              <a:ext uri="{FF2B5EF4-FFF2-40B4-BE49-F238E27FC236}">
                <a16:creationId xmlns:a16="http://schemas.microsoft.com/office/drawing/2014/main" id="{AA0534DA-D832-D137-2CFB-30554518CAF8}"/>
              </a:ext>
            </a:extLst>
          </p:cNvPr>
          <p:cNvSpPr>
            <a:spLocks noGrp="1"/>
          </p:cNvSpPr>
          <p:nvPr>
            <p:ph type="title"/>
          </p:nvPr>
        </p:nvSpPr>
        <p:spPr>
          <a:xfrm>
            <a:off x="387433" y="389062"/>
            <a:ext cx="8229600" cy="541074"/>
          </a:xfrm>
        </p:spPr>
        <p:txBody>
          <a:bodyPr/>
          <a:lstStyle/>
          <a:p>
            <a:r>
              <a:rPr lang="en-US" sz="3600" b="1" dirty="0"/>
              <a:t>Here’s what we are doing.</a:t>
            </a:r>
          </a:p>
        </p:txBody>
      </p:sp>
      <p:sp>
        <p:nvSpPr>
          <p:cNvPr id="3" name="TextBox 2">
            <a:extLst>
              <a:ext uri="{FF2B5EF4-FFF2-40B4-BE49-F238E27FC236}">
                <a16:creationId xmlns:a16="http://schemas.microsoft.com/office/drawing/2014/main" id="{8260B9C4-843C-3613-C14D-04FDE4E9210F}"/>
              </a:ext>
            </a:extLst>
          </p:cNvPr>
          <p:cNvSpPr txBox="1"/>
          <p:nvPr/>
        </p:nvSpPr>
        <p:spPr>
          <a:xfrm>
            <a:off x="0" y="4826968"/>
            <a:ext cx="5112975" cy="276999"/>
          </a:xfrm>
          <a:prstGeom prst="rect">
            <a:avLst/>
          </a:prstGeom>
          <a:noFill/>
        </p:spPr>
        <p:txBody>
          <a:bodyPr wrap="square" rtlCol="0" anchor="ctr">
            <a:spAutoFit/>
          </a:bodyPr>
          <a:lstStyle/>
          <a:p>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WB page 92</a:t>
            </a:r>
          </a:p>
        </p:txBody>
      </p:sp>
      <p:sp>
        <p:nvSpPr>
          <p:cNvPr id="4" name="Slide Number Placeholder 1">
            <a:extLst>
              <a:ext uri="{FF2B5EF4-FFF2-40B4-BE49-F238E27FC236}">
                <a16:creationId xmlns:a16="http://schemas.microsoft.com/office/drawing/2014/main" id="{D8947C39-DBBE-F7A3-9ADD-80FB92120A0D}"/>
              </a:ext>
            </a:extLst>
          </p:cNvPr>
          <p:cNvSpPr txBox="1">
            <a:spLocks/>
          </p:cNvSpPr>
          <p:nvPr/>
        </p:nvSpPr>
        <p:spPr>
          <a:xfrm>
            <a:off x="7086600" y="4826968"/>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128</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74118760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3">
            <a:extLst>
              <a:ext uri="{FF2B5EF4-FFF2-40B4-BE49-F238E27FC236}">
                <a16:creationId xmlns:a16="http://schemas.microsoft.com/office/drawing/2014/main" id="{B9D043D2-74BC-10C0-66D3-BC18C5192BDD}"/>
              </a:ext>
            </a:extLst>
          </p:cNvPr>
          <p:cNvGraphicFramePr>
            <a:graphicFrameLocks noGrp="1"/>
          </p:cNvGraphicFramePr>
          <p:nvPr>
            <p:ph type="tbl" sz="quarter" idx="10"/>
          </p:nvPr>
        </p:nvGraphicFramePr>
        <p:xfrm>
          <a:off x="386906" y="977167"/>
          <a:ext cx="7915275" cy="3672840"/>
        </p:xfrm>
        <a:graphic>
          <a:graphicData uri="http://schemas.openxmlformats.org/drawingml/2006/table">
            <a:tbl>
              <a:tblPr firstRow="1" bandRow="1">
                <a:tableStyleId>{5C22544A-7EE6-4342-B048-85BDC9FD1C3A}</a:tableStyleId>
              </a:tblPr>
              <a:tblGrid>
                <a:gridCol w="1583055">
                  <a:extLst>
                    <a:ext uri="{9D8B030D-6E8A-4147-A177-3AD203B41FA5}">
                      <a16:colId xmlns:a16="http://schemas.microsoft.com/office/drawing/2014/main" val="1370075609"/>
                    </a:ext>
                  </a:extLst>
                </a:gridCol>
                <a:gridCol w="1583055">
                  <a:extLst>
                    <a:ext uri="{9D8B030D-6E8A-4147-A177-3AD203B41FA5}">
                      <a16:colId xmlns:a16="http://schemas.microsoft.com/office/drawing/2014/main" val="4257565731"/>
                    </a:ext>
                  </a:extLst>
                </a:gridCol>
                <a:gridCol w="1583055">
                  <a:extLst>
                    <a:ext uri="{9D8B030D-6E8A-4147-A177-3AD203B41FA5}">
                      <a16:colId xmlns:a16="http://schemas.microsoft.com/office/drawing/2014/main" val="1880163805"/>
                    </a:ext>
                  </a:extLst>
                </a:gridCol>
                <a:gridCol w="1583055">
                  <a:extLst>
                    <a:ext uri="{9D8B030D-6E8A-4147-A177-3AD203B41FA5}">
                      <a16:colId xmlns:a16="http://schemas.microsoft.com/office/drawing/2014/main" val="304008104"/>
                    </a:ext>
                  </a:extLst>
                </a:gridCol>
                <a:gridCol w="1583055">
                  <a:extLst>
                    <a:ext uri="{9D8B030D-6E8A-4147-A177-3AD203B41FA5}">
                      <a16:colId xmlns:a16="http://schemas.microsoft.com/office/drawing/2014/main" val="4250702898"/>
                    </a:ext>
                  </a:extLst>
                </a:gridCol>
              </a:tblGrid>
              <a:tr h="370840">
                <a:tc gridSpan="5">
                  <a:txBody>
                    <a:bodyPr/>
                    <a:lstStyle/>
                    <a:p>
                      <a:r>
                        <a:rPr lang="en-US" sz="1500" dirty="0">
                          <a:solidFill>
                            <a:schemeClr val="bg1"/>
                          </a:solidFill>
                          <a:latin typeface="Roboto" panose="02000000000000000000" pitchFamily="2" charset="0"/>
                          <a:ea typeface="Roboto" panose="02000000000000000000" pitchFamily="2" charset="0"/>
                        </a:rPr>
                        <a:t>Start</a:t>
                      </a:r>
                      <a:r>
                        <a:rPr lang="en-US" sz="1500" dirty="0">
                          <a:solidFill>
                            <a:schemeClr val="tx1">
                              <a:lumMod val="50000"/>
                            </a:schemeClr>
                          </a:solidFill>
                          <a:latin typeface="Roboto" panose="02000000000000000000" pitchFamily="2" charset="0"/>
                          <a:ea typeface="Roboto" panose="02000000000000000000" pitchFamily="2" charset="0"/>
                        </a:rPr>
                        <a:t> </a:t>
                      </a:r>
                      <a:r>
                        <a:rPr lang="en-US" sz="1500" dirty="0">
                          <a:solidFill>
                            <a:schemeClr val="bg1"/>
                          </a:solidFill>
                          <a:latin typeface="Roboto" panose="02000000000000000000" pitchFamily="2" charset="0"/>
                          <a:ea typeface="Roboto" panose="02000000000000000000" pitchFamily="2" charset="0"/>
                        </a:rPr>
                        <a:t>With Facts: Increase in credit card accounts: 175</a:t>
                      </a: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820E2E"/>
                    </a:solidFill>
                  </a:tcPr>
                </a:tc>
                <a:tc hMerge="1">
                  <a:txBody>
                    <a:bodyPr/>
                    <a:lstStyle/>
                    <a:p>
                      <a:r>
                        <a:rPr lang="en-US" dirty="0">
                          <a:solidFill>
                            <a:schemeClr val="tx1">
                              <a:lumMod val="50000"/>
                            </a:schemeClr>
                          </a:solidFill>
                          <a:latin typeface="Roboto" panose="02000000000000000000" pitchFamily="2" charset="0"/>
                          <a:ea typeface="Roboto" panose="02000000000000000000" pitchFamily="2" charset="0"/>
                        </a:rPr>
                        <a:t>Increase in credit card accounts 175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lumMod val="50000"/>
                          </a:schemeClr>
                        </a:solidFill>
                        <a:latin typeface="Roboto" panose="02000000000000000000" pitchFamily="2" charset="0"/>
                        <a:ea typeface="Roboto"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lumMod val="50000"/>
                          </a:schemeClr>
                        </a:solidFill>
                        <a:latin typeface="Roboto" panose="02000000000000000000" pitchFamily="2" charset="0"/>
                        <a:ea typeface="Roboto"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lumMod val="50000"/>
                          </a:schemeClr>
                        </a:solidFill>
                        <a:latin typeface="Roboto" panose="02000000000000000000" pitchFamily="2" charset="0"/>
                        <a:ea typeface="Roboto"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0836269"/>
                  </a:ext>
                </a:extLst>
              </a:tr>
              <a:tr h="370840">
                <a:tc>
                  <a:txBody>
                    <a:bodyPr/>
                    <a:lstStyle/>
                    <a:p>
                      <a:r>
                        <a:rPr lang="en-US" sz="1300" dirty="0">
                          <a:solidFill>
                            <a:srgbClr val="000000"/>
                          </a:solidFill>
                          <a:latin typeface="Roboto" panose="02000000000000000000" pitchFamily="2" charset="0"/>
                          <a:ea typeface="Roboto" panose="02000000000000000000" pitchFamily="2" charset="0"/>
                        </a:rPr>
                        <a:t> </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b="1" dirty="0">
                          <a:solidFill>
                            <a:srgbClr val="000000"/>
                          </a:solidFill>
                          <a:latin typeface="Roboto" panose="02000000000000000000" pitchFamily="2" charset="0"/>
                          <a:ea typeface="Roboto" panose="02000000000000000000" pitchFamily="2" charset="0"/>
                        </a:rPr>
                        <a:t>% Due to Program</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b="1" dirty="0">
                          <a:solidFill>
                            <a:srgbClr val="000000"/>
                          </a:solidFill>
                          <a:latin typeface="Roboto" panose="02000000000000000000" pitchFamily="2" charset="0"/>
                          <a:ea typeface="Roboto" panose="02000000000000000000" pitchFamily="2" charset="0"/>
                        </a:rPr>
                        <a:t>Estimated Number of Credit Cards</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b="1" dirty="0">
                          <a:solidFill>
                            <a:srgbClr val="000000"/>
                          </a:solidFill>
                          <a:latin typeface="Roboto" panose="02000000000000000000" pitchFamily="2" charset="0"/>
                          <a:ea typeface="Roboto" panose="02000000000000000000" pitchFamily="2" charset="0"/>
                        </a:rPr>
                        <a:t>% Confidence</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b="1" dirty="0">
                          <a:solidFill>
                            <a:srgbClr val="000000"/>
                          </a:solidFill>
                          <a:latin typeface="Roboto" panose="02000000000000000000" pitchFamily="2" charset="0"/>
                          <a:ea typeface="Roboto" panose="02000000000000000000" pitchFamily="2" charset="0"/>
                        </a:rPr>
                        <a:t>Adjusted Number of Credit Cards</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1050216"/>
                  </a:ext>
                </a:extLst>
              </a:tr>
              <a:tr h="370840">
                <a:tc>
                  <a:txBody>
                    <a:bodyPr/>
                    <a:lstStyle/>
                    <a:p>
                      <a:r>
                        <a:rPr lang="en-US" sz="1300" dirty="0">
                          <a:solidFill>
                            <a:srgbClr val="000000"/>
                          </a:solidFill>
                          <a:latin typeface="Roboto" panose="02000000000000000000" pitchFamily="2" charset="0"/>
                          <a:ea typeface="Roboto" panose="02000000000000000000" pitchFamily="2" charset="0"/>
                        </a:rPr>
                        <a:t>Sales Training</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dirty="0">
                          <a:solidFill>
                            <a:srgbClr val="000000"/>
                          </a:solidFill>
                          <a:latin typeface="Roboto" panose="02000000000000000000" pitchFamily="2" charset="0"/>
                          <a:ea typeface="Roboto" panose="02000000000000000000" pitchFamily="2" charset="0"/>
                        </a:rPr>
                        <a:t>32%</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dirty="0">
                          <a:solidFill>
                            <a:srgbClr val="000000"/>
                          </a:solidFill>
                          <a:latin typeface="Roboto" panose="02000000000000000000" pitchFamily="2" charset="0"/>
                          <a:ea typeface="Roboto" panose="02000000000000000000" pitchFamily="2" charset="0"/>
                        </a:rPr>
                        <a:t>56</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dirty="0">
                          <a:solidFill>
                            <a:srgbClr val="000000"/>
                          </a:solidFill>
                          <a:latin typeface="Roboto" panose="02000000000000000000" pitchFamily="2" charset="0"/>
                          <a:ea typeface="Roboto" panose="02000000000000000000" pitchFamily="2" charset="0"/>
                        </a:rPr>
                        <a:t>83%</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dirty="0">
                          <a:solidFill>
                            <a:srgbClr val="000000"/>
                          </a:solidFill>
                          <a:latin typeface="Roboto" panose="02000000000000000000" pitchFamily="2" charset="0"/>
                          <a:ea typeface="Roboto" panose="02000000000000000000" pitchFamily="2" charset="0"/>
                        </a:rPr>
                        <a:t>46.48</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2588865"/>
                  </a:ext>
                </a:extLst>
              </a:tr>
              <a:tr h="370840">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2962826"/>
                  </a:ext>
                </a:extLst>
              </a:tr>
              <a:tr h="370840">
                <a:tc>
                  <a:txBody>
                    <a:bodyPr/>
                    <a:lstStyle/>
                    <a:p>
                      <a:r>
                        <a:rPr lang="en-US" sz="1300" dirty="0">
                          <a:solidFill>
                            <a:srgbClr val="000000"/>
                          </a:solidFill>
                          <a:latin typeface="Roboto" panose="02000000000000000000" pitchFamily="2" charset="0"/>
                          <a:ea typeface="Roboto" panose="02000000000000000000" pitchFamily="2" charset="0"/>
                        </a:rPr>
                        <a:t>Participants “think”</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300" dirty="0">
                          <a:solidFill>
                            <a:srgbClr val="000000"/>
                          </a:solidFill>
                          <a:latin typeface="Roboto" panose="02000000000000000000" pitchFamily="2" charset="0"/>
                          <a:ea typeface="Roboto" panose="02000000000000000000" pitchFamily="2" charset="0"/>
                        </a:rPr>
                        <a:t>56 new credit cards</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4">
                  <a:txBody>
                    <a:bodyPr/>
                    <a:lstStyle/>
                    <a:p>
                      <a:pPr algn="ctr"/>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4017476"/>
                  </a:ext>
                </a:extLst>
              </a:tr>
              <a:tr h="370840">
                <a:tc>
                  <a:txBody>
                    <a:bodyPr/>
                    <a:lstStyle/>
                    <a:p>
                      <a:r>
                        <a:rPr lang="en-US" sz="1300" dirty="0">
                          <a:solidFill>
                            <a:srgbClr val="000000"/>
                          </a:solidFill>
                          <a:latin typeface="Roboto" panose="02000000000000000000" pitchFamily="2" charset="0"/>
                          <a:ea typeface="Roboto" panose="02000000000000000000" pitchFamily="2" charset="0"/>
                        </a:rPr>
                        <a:t>They are only</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300" dirty="0">
                          <a:solidFill>
                            <a:srgbClr val="000000"/>
                          </a:solidFill>
                          <a:latin typeface="Roboto" panose="02000000000000000000" pitchFamily="2" charset="0"/>
                          <a:ea typeface="Roboto" panose="02000000000000000000" pitchFamily="2" charset="0"/>
                        </a:rPr>
                        <a:t>83% confident</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r>
                        <a:rPr lang="en-US" sz="1200" dirty="0">
                          <a:solidFill>
                            <a:schemeClr val="tx1">
                              <a:lumMod val="50000"/>
                            </a:schemeClr>
                          </a:solidFill>
                          <a:latin typeface="Roboto" panose="02000000000000000000" pitchFamily="2" charset="0"/>
                          <a:ea typeface="Roboto" panose="02000000000000000000" pitchFamily="2" charset="0"/>
                        </a:rPr>
                        <a:t>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1694979"/>
                  </a:ext>
                </a:extLst>
              </a:tr>
              <a:tr h="370840">
                <a:tc>
                  <a:txBody>
                    <a:bodyPr/>
                    <a:lstStyle/>
                    <a:p>
                      <a:r>
                        <a:rPr lang="en-US" sz="1300" dirty="0">
                          <a:solidFill>
                            <a:srgbClr val="000000"/>
                          </a:solidFill>
                          <a:latin typeface="Roboto" panose="02000000000000000000" pitchFamily="2" charset="0"/>
                          <a:ea typeface="Roboto" panose="02000000000000000000" pitchFamily="2" charset="0"/>
                        </a:rPr>
                        <a:t>Therefore, they are</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300" dirty="0">
                          <a:solidFill>
                            <a:srgbClr val="000000"/>
                          </a:solidFill>
                          <a:latin typeface="Roboto" panose="02000000000000000000" pitchFamily="2" charset="0"/>
                          <a:ea typeface="Roboto" panose="02000000000000000000" pitchFamily="2" charset="0"/>
                        </a:rPr>
                        <a:t>17% uncertain</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r>
                        <a:rPr lang="en-US" sz="1200" dirty="0">
                          <a:solidFill>
                            <a:schemeClr val="tx1">
                              <a:lumMod val="50000"/>
                            </a:schemeClr>
                          </a:solidFill>
                          <a:latin typeface="Roboto" panose="02000000000000000000" pitchFamily="2" charset="0"/>
                          <a:ea typeface="Roboto" panose="02000000000000000000" pitchFamily="2" charset="0"/>
                        </a:rPr>
                        <a:t>46.48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4629192"/>
                  </a:ext>
                </a:extLst>
              </a:tr>
              <a:tr h="370840">
                <a:tc>
                  <a:txBody>
                    <a:bodyPr/>
                    <a:lstStyle/>
                    <a:p>
                      <a:r>
                        <a:rPr lang="en-US" sz="1300" dirty="0">
                          <a:solidFill>
                            <a:srgbClr val="000000"/>
                          </a:solidFill>
                          <a:latin typeface="Roboto" panose="02000000000000000000" pitchFamily="2" charset="0"/>
                          <a:ea typeface="Roboto" panose="02000000000000000000" pitchFamily="2" charset="0"/>
                        </a:rPr>
                        <a:t>Basically, they think:</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r>
                        <a:rPr lang="en-US" sz="1300" dirty="0">
                          <a:solidFill>
                            <a:srgbClr val="000000"/>
                          </a:solidFill>
                          <a:latin typeface="Roboto" panose="02000000000000000000" pitchFamily="2" charset="0"/>
                          <a:ea typeface="Roboto" panose="02000000000000000000" pitchFamily="2" charset="0"/>
                        </a:rPr>
                        <a:t>56 new credit cards +/- 9.52</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200" dirty="0">
                        <a:solidFill>
                          <a:schemeClr val="tx1">
                            <a:lumMod val="50000"/>
                          </a:schemeClr>
                        </a:solidFill>
                        <a:latin typeface="Roboto" panose="02000000000000000000" pitchFamily="2" charset="0"/>
                        <a:ea typeface="Roboto" panose="02000000000000000000" pitchFamily="2"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US" sz="1200" dirty="0">
                        <a:solidFill>
                          <a:schemeClr val="tx1">
                            <a:lumMod val="50000"/>
                          </a:schemeClr>
                        </a:solidFill>
                        <a:latin typeface="Roboto" panose="02000000000000000000" pitchFamily="2" charset="0"/>
                        <a:ea typeface="Roboto"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9568618"/>
                  </a:ext>
                </a:extLst>
              </a:tr>
            </a:tbl>
          </a:graphicData>
        </a:graphic>
      </p:graphicFrame>
      <p:sp>
        <p:nvSpPr>
          <p:cNvPr id="2" name="Title 1">
            <a:extLst>
              <a:ext uri="{FF2B5EF4-FFF2-40B4-BE49-F238E27FC236}">
                <a16:creationId xmlns:a16="http://schemas.microsoft.com/office/drawing/2014/main" id="{AA0534DA-D832-D137-2CFB-30554518CAF8}"/>
              </a:ext>
            </a:extLst>
          </p:cNvPr>
          <p:cNvSpPr>
            <a:spLocks noGrp="1"/>
          </p:cNvSpPr>
          <p:nvPr>
            <p:ph type="title"/>
          </p:nvPr>
        </p:nvSpPr>
        <p:spPr>
          <a:xfrm>
            <a:off x="387433" y="389062"/>
            <a:ext cx="8229600" cy="541074"/>
          </a:xfrm>
        </p:spPr>
        <p:txBody>
          <a:bodyPr/>
          <a:lstStyle/>
          <a:p>
            <a:r>
              <a:rPr lang="en-US" sz="3600" b="1" dirty="0"/>
              <a:t>Here’s what we are doing.</a:t>
            </a:r>
          </a:p>
        </p:txBody>
      </p:sp>
      <p:sp>
        <p:nvSpPr>
          <p:cNvPr id="3" name="TextBox 2">
            <a:extLst>
              <a:ext uri="{FF2B5EF4-FFF2-40B4-BE49-F238E27FC236}">
                <a16:creationId xmlns:a16="http://schemas.microsoft.com/office/drawing/2014/main" id="{8260B9C4-843C-3613-C14D-04FDE4E9210F}"/>
              </a:ext>
            </a:extLst>
          </p:cNvPr>
          <p:cNvSpPr txBox="1"/>
          <p:nvPr/>
        </p:nvSpPr>
        <p:spPr>
          <a:xfrm>
            <a:off x="0" y="4826968"/>
            <a:ext cx="5112975" cy="276999"/>
          </a:xfrm>
          <a:prstGeom prst="rect">
            <a:avLst/>
          </a:prstGeom>
          <a:noFill/>
        </p:spPr>
        <p:txBody>
          <a:bodyPr wrap="square" rtlCol="0" anchor="ctr">
            <a:spAutoFit/>
          </a:bodyPr>
          <a:lstStyle/>
          <a:p>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WB page 92</a:t>
            </a:r>
          </a:p>
        </p:txBody>
      </p:sp>
      <p:sp>
        <p:nvSpPr>
          <p:cNvPr id="4" name="Slide Number Placeholder 1">
            <a:extLst>
              <a:ext uri="{FF2B5EF4-FFF2-40B4-BE49-F238E27FC236}">
                <a16:creationId xmlns:a16="http://schemas.microsoft.com/office/drawing/2014/main" id="{D8947C39-DBBE-F7A3-9ADD-80FB92120A0D}"/>
              </a:ext>
            </a:extLst>
          </p:cNvPr>
          <p:cNvSpPr txBox="1">
            <a:spLocks/>
          </p:cNvSpPr>
          <p:nvPr/>
        </p:nvSpPr>
        <p:spPr>
          <a:xfrm>
            <a:off x="7086600" y="4826968"/>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129</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709308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CB8C8-C1F5-9C50-65F4-831670B84C9C}"/>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Defining BCR and ROI</a:t>
            </a:r>
          </a:p>
        </p:txBody>
      </p:sp>
      <p:sp>
        <p:nvSpPr>
          <p:cNvPr id="1106948" name="Line 4"/>
          <p:cNvSpPr>
            <a:spLocks noChangeShapeType="1"/>
          </p:cNvSpPr>
          <p:nvPr/>
        </p:nvSpPr>
        <p:spPr bwMode="auto">
          <a:xfrm flipV="1">
            <a:off x="2452908" y="3583320"/>
            <a:ext cx="3780788" cy="3204"/>
          </a:xfrm>
          <a:prstGeom prst="line">
            <a:avLst/>
          </a:prstGeom>
          <a:noFill/>
          <a:ln w="19050">
            <a:solidFill>
              <a:srgbClr val="000000"/>
            </a:solidFill>
            <a:round/>
            <a:headEnd/>
            <a:tailEnd/>
          </a:ln>
          <a:effectLst/>
        </p:spPr>
        <p:txBody>
          <a:bodyPr wrap="none" anchor="ctr"/>
          <a:lstStyle/>
          <a:p>
            <a:pPr>
              <a:defRPr/>
            </a:pPr>
            <a:endParaRPr lang="en-US" sz="1350">
              <a:solidFill>
                <a:srgbClr val="000000"/>
              </a:solidFill>
              <a:effectLst>
                <a:outerShdw blurRad="38100" dist="38100" dir="2700000" algn="tl">
                  <a:srgbClr val="000000">
                    <a:alpha val="43137"/>
                  </a:srgbClr>
                </a:outerShdw>
              </a:effectLst>
              <a:latin typeface="Roboto Light" panose="02000000000000000000" pitchFamily="2" charset="0"/>
              <a:ea typeface="Roboto Light" panose="02000000000000000000" pitchFamily="2" charset="0"/>
            </a:endParaRPr>
          </a:p>
        </p:txBody>
      </p:sp>
      <p:sp>
        <p:nvSpPr>
          <p:cNvPr id="1106953" name="Text Box 9"/>
          <p:cNvSpPr txBox="1">
            <a:spLocks noChangeArrowheads="1"/>
          </p:cNvSpPr>
          <p:nvPr/>
        </p:nvSpPr>
        <p:spPr bwMode="auto">
          <a:xfrm flipV="1">
            <a:off x="1745872" y="3375572"/>
            <a:ext cx="171450" cy="415498"/>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Light" panose="02000000000000000000" pitchFamily="2" charset="0"/>
                <a:ea typeface="Roboto Light" panose="02000000000000000000" pitchFamily="2" charset="0"/>
              </a:rPr>
              <a:t>=</a:t>
            </a:r>
          </a:p>
        </p:txBody>
      </p:sp>
      <p:grpSp>
        <p:nvGrpSpPr>
          <p:cNvPr id="3" name="Group 2">
            <a:extLst>
              <a:ext uri="{FF2B5EF4-FFF2-40B4-BE49-F238E27FC236}">
                <a16:creationId xmlns:a16="http://schemas.microsoft.com/office/drawing/2014/main" id="{12B378B2-F534-11AA-8A38-AD015280E863}"/>
              </a:ext>
            </a:extLst>
          </p:cNvPr>
          <p:cNvGrpSpPr/>
          <p:nvPr/>
        </p:nvGrpSpPr>
        <p:grpSpPr>
          <a:xfrm>
            <a:off x="1167048" y="1812459"/>
            <a:ext cx="6309993" cy="2220985"/>
            <a:chOff x="1167048" y="1812459"/>
            <a:chExt cx="6309993" cy="2220985"/>
          </a:xfrm>
        </p:grpSpPr>
        <p:sp>
          <p:nvSpPr>
            <p:cNvPr id="13" name="Text Box 7">
              <a:extLst>
                <a:ext uri="{FF2B5EF4-FFF2-40B4-BE49-F238E27FC236}">
                  <a16:creationId xmlns:a16="http://schemas.microsoft.com/office/drawing/2014/main" id="{BA6457CF-9920-BE41-8B83-B0024D71993D}"/>
                </a:ext>
              </a:extLst>
            </p:cNvPr>
            <p:cNvSpPr txBox="1">
              <a:spLocks noChangeArrowheads="1"/>
            </p:cNvSpPr>
            <p:nvPr/>
          </p:nvSpPr>
          <p:spPr bwMode="auto">
            <a:xfrm>
              <a:off x="5124435" y="1812459"/>
              <a:ext cx="2352606" cy="900246"/>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Program Benefits</a:t>
              </a:r>
            </a:p>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Program Costs</a:t>
              </a:r>
            </a:p>
          </p:txBody>
        </p:sp>
        <p:sp>
          <p:nvSpPr>
            <p:cNvPr id="1106947" name="Line 3"/>
            <p:cNvSpPr>
              <a:spLocks noChangeShapeType="1"/>
            </p:cNvSpPr>
            <p:nvPr/>
          </p:nvSpPr>
          <p:spPr bwMode="auto">
            <a:xfrm>
              <a:off x="5124437" y="2262582"/>
              <a:ext cx="2228850" cy="0"/>
            </a:xfrm>
            <a:prstGeom prst="line">
              <a:avLst/>
            </a:prstGeom>
            <a:noFill/>
            <a:ln w="19050">
              <a:solidFill>
                <a:srgbClr val="000000"/>
              </a:solidFill>
              <a:round/>
              <a:headEnd/>
              <a:tailEnd/>
            </a:ln>
            <a:effectLst/>
          </p:spPr>
          <p:txBody>
            <a:bodyPr wrap="none" anchor="ctr"/>
            <a:lstStyle/>
            <a:p>
              <a:pPr>
                <a:defRPr/>
              </a:pPr>
              <a:endParaRPr lang="en-US" sz="1350" dirty="0">
                <a:solidFill>
                  <a:srgbClr val="00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endParaRPr>
            </a:p>
          </p:txBody>
        </p:sp>
        <p:sp>
          <p:nvSpPr>
            <p:cNvPr id="1106949" name="Text Box 5"/>
            <p:cNvSpPr txBox="1">
              <a:spLocks noChangeArrowheads="1"/>
            </p:cNvSpPr>
            <p:nvPr/>
          </p:nvSpPr>
          <p:spPr bwMode="auto">
            <a:xfrm>
              <a:off x="1790714" y="2054833"/>
              <a:ext cx="2686050" cy="415498"/>
            </a:xfrm>
            <a:prstGeom prst="rect">
              <a:avLst/>
            </a:prstGeom>
            <a:noFill/>
            <a:ln w="12700">
              <a:noFill/>
              <a:miter lim="800000"/>
              <a:headEnd type="none" w="sm" len="sm"/>
              <a:tailEnd type="none" w="sm" len="sm"/>
            </a:ln>
            <a:effectLst/>
          </p:spPr>
          <p:txBody>
            <a:bodyPr wrap="square">
              <a:spAutoFit/>
            </a:bodyPr>
            <a:lstStyle/>
            <a:p>
              <a:pPr algn="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Benefits/Cost Ratio</a:t>
              </a:r>
            </a:p>
          </p:txBody>
        </p:sp>
        <p:sp>
          <p:nvSpPr>
            <p:cNvPr id="1106954" name="Text Box 10"/>
            <p:cNvSpPr txBox="1">
              <a:spLocks noChangeArrowheads="1"/>
            </p:cNvSpPr>
            <p:nvPr/>
          </p:nvSpPr>
          <p:spPr bwMode="auto">
            <a:xfrm>
              <a:off x="4484022" y="2054833"/>
              <a:ext cx="521074" cy="415498"/>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a:t>
              </a:r>
            </a:p>
          </p:txBody>
        </p:sp>
        <p:sp>
          <p:nvSpPr>
            <p:cNvPr id="14" name="Text Box 8">
              <a:extLst>
                <a:ext uri="{FF2B5EF4-FFF2-40B4-BE49-F238E27FC236}">
                  <a16:creationId xmlns:a16="http://schemas.microsoft.com/office/drawing/2014/main" id="{1EF58F71-AB89-A84D-B2D7-5ED36B67C61E}"/>
                </a:ext>
              </a:extLst>
            </p:cNvPr>
            <p:cNvSpPr txBox="1">
              <a:spLocks noChangeArrowheads="1"/>
            </p:cNvSpPr>
            <p:nvPr/>
          </p:nvSpPr>
          <p:spPr bwMode="auto">
            <a:xfrm>
              <a:off x="2099470" y="3133198"/>
              <a:ext cx="4397576" cy="900246"/>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Program Benefits - Program Costs</a:t>
              </a:r>
            </a:p>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Program Costs</a:t>
              </a:r>
            </a:p>
          </p:txBody>
        </p:sp>
        <p:sp>
          <p:nvSpPr>
            <p:cNvPr id="1106950" name="Text Box 6"/>
            <p:cNvSpPr txBox="1">
              <a:spLocks noChangeArrowheads="1"/>
            </p:cNvSpPr>
            <p:nvPr/>
          </p:nvSpPr>
          <p:spPr bwMode="auto">
            <a:xfrm>
              <a:off x="1167048" y="3375571"/>
              <a:ext cx="611802" cy="415498"/>
            </a:xfrm>
            <a:prstGeom prst="rect">
              <a:avLst/>
            </a:prstGeom>
            <a:noFill/>
            <a:ln w="12700">
              <a:noFill/>
              <a:miter lim="800000"/>
              <a:headEnd type="none" w="sm" len="sm"/>
              <a:tailEnd type="none" w="sm" len="sm"/>
            </a:ln>
            <a:effectLst/>
          </p:spPr>
          <p:txBody>
            <a:bodyPr wrap="square">
              <a:spAutoFit/>
            </a:bodyPr>
            <a:lstStyle/>
            <a:p>
              <a:pPr algn="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ROI</a:t>
              </a:r>
            </a:p>
          </p:txBody>
        </p:sp>
        <p:sp>
          <p:nvSpPr>
            <p:cNvPr id="1106955" name="Text Box 11"/>
            <p:cNvSpPr txBox="1">
              <a:spLocks noChangeArrowheads="1"/>
            </p:cNvSpPr>
            <p:nvPr/>
          </p:nvSpPr>
          <p:spPr bwMode="auto">
            <a:xfrm>
              <a:off x="6452442" y="3306350"/>
              <a:ext cx="323518" cy="415498"/>
            </a:xfrm>
            <a:prstGeom prst="rect">
              <a:avLst/>
            </a:prstGeom>
            <a:noFill/>
            <a:ln w="12700">
              <a:noFill/>
              <a:miter lim="800000"/>
              <a:headEnd type="none" w="sm" len="sm"/>
              <a:tailEnd type="none" w="sm" len="sm"/>
            </a:ln>
            <a:effectLst/>
          </p:spPr>
          <p:txBody>
            <a:bodyPr wrap="square">
              <a:spAutoFit/>
            </a:bodyPr>
            <a:lstStyle/>
            <a:p>
              <a:pP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x</a:t>
              </a:r>
            </a:p>
          </p:txBody>
        </p:sp>
        <p:sp>
          <p:nvSpPr>
            <p:cNvPr id="5" name="Text Box 11">
              <a:extLst>
                <a:ext uri="{FF2B5EF4-FFF2-40B4-BE49-F238E27FC236}">
                  <a16:creationId xmlns:a16="http://schemas.microsoft.com/office/drawing/2014/main" id="{F3CB5E4D-8083-AB7B-2F9B-51D322A32827}"/>
                </a:ext>
              </a:extLst>
            </p:cNvPr>
            <p:cNvSpPr txBox="1">
              <a:spLocks noChangeArrowheads="1"/>
            </p:cNvSpPr>
            <p:nvPr/>
          </p:nvSpPr>
          <p:spPr bwMode="auto">
            <a:xfrm>
              <a:off x="6715792" y="3319242"/>
              <a:ext cx="657476" cy="415498"/>
            </a:xfrm>
            <a:prstGeom prst="rect">
              <a:avLst/>
            </a:prstGeom>
            <a:noFill/>
            <a:ln w="12700">
              <a:noFill/>
              <a:miter lim="800000"/>
              <a:headEnd type="none" w="sm" len="sm"/>
              <a:tailEnd type="none" w="sm" len="sm"/>
            </a:ln>
            <a:effectLst/>
          </p:spPr>
          <p:txBody>
            <a:bodyPr wrap="square">
              <a:spAutoFit/>
            </a:bodyPr>
            <a:lstStyle/>
            <a:p>
              <a:pP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100</a:t>
              </a:r>
            </a:p>
          </p:txBody>
        </p:sp>
      </p:grpSp>
      <p:sp>
        <p:nvSpPr>
          <p:cNvPr id="4" name="TextBox 3">
            <a:extLst>
              <a:ext uri="{FF2B5EF4-FFF2-40B4-BE49-F238E27FC236}">
                <a16:creationId xmlns:a16="http://schemas.microsoft.com/office/drawing/2014/main" id="{04BB9A2C-0A54-6D31-0FA4-4D3C41A1D3B2}"/>
              </a:ext>
            </a:extLst>
          </p:cNvPr>
          <p:cNvSpPr txBox="1"/>
          <p:nvPr/>
        </p:nvSpPr>
        <p:spPr>
          <a:xfrm>
            <a:off x="11960" y="4786184"/>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7</a:t>
            </a:r>
          </a:p>
        </p:txBody>
      </p:sp>
    </p:spTree>
    <p:custDataLst>
      <p:tags r:id="rId1"/>
    </p:custDataLst>
    <p:extLst>
      <p:ext uri="{BB962C8B-B14F-4D97-AF65-F5344CB8AC3E}">
        <p14:creationId xmlns:p14="http://schemas.microsoft.com/office/powerpoint/2010/main" val="12701074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3">
            <a:extLst>
              <a:ext uri="{FF2B5EF4-FFF2-40B4-BE49-F238E27FC236}">
                <a16:creationId xmlns:a16="http://schemas.microsoft.com/office/drawing/2014/main" id="{B9D043D2-74BC-10C0-66D3-BC18C5192BDD}"/>
              </a:ext>
            </a:extLst>
          </p:cNvPr>
          <p:cNvGraphicFramePr>
            <a:graphicFrameLocks noGrp="1"/>
          </p:cNvGraphicFramePr>
          <p:nvPr>
            <p:ph type="tbl" sz="quarter" idx="10"/>
          </p:nvPr>
        </p:nvGraphicFramePr>
        <p:xfrm>
          <a:off x="386906" y="977167"/>
          <a:ext cx="7915275" cy="3672840"/>
        </p:xfrm>
        <a:graphic>
          <a:graphicData uri="http://schemas.openxmlformats.org/drawingml/2006/table">
            <a:tbl>
              <a:tblPr firstRow="1" bandRow="1">
                <a:tableStyleId>{5C22544A-7EE6-4342-B048-85BDC9FD1C3A}</a:tableStyleId>
              </a:tblPr>
              <a:tblGrid>
                <a:gridCol w="1583055">
                  <a:extLst>
                    <a:ext uri="{9D8B030D-6E8A-4147-A177-3AD203B41FA5}">
                      <a16:colId xmlns:a16="http://schemas.microsoft.com/office/drawing/2014/main" val="1370075609"/>
                    </a:ext>
                  </a:extLst>
                </a:gridCol>
                <a:gridCol w="1583055">
                  <a:extLst>
                    <a:ext uri="{9D8B030D-6E8A-4147-A177-3AD203B41FA5}">
                      <a16:colId xmlns:a16="http://schemas.microsoft.com/office/drawing/2014/main" val="4257565731"/>
                    </a:ext>
                  </a:extLst>
                </a:gridCol>
                <a:gridCol w="1583055">
                  <a:extLst>
                    <a:ext uri="{9D8B030D-6E8A-4147-A177-3AD203B41FA5}">
                      <a16:colId xmlns:a16="http://schemas.microsoft.com/office/drawing/2014/main" val="1880163805"/>
                    </a:ext>
                  </a:extLst>
                </a:gridCol>
                <a:gridCol w="1583055">
                  <a:extLst>
                    <a:ext uri="{9D8B030D-6E8A-4147-A177-3AD203B41FA5}">
                      <a16:colId xmlns:a16="http://schemas.microsoft.com/office/drawing/2014/main" val="304008104"/>
                    </a:ext>
                  </a:extLst>
                </a:gridCol>
                <a:gridCol w="1583055">
                  <a:extLst>
                    <a:ext uri="{9D8B030D-6E8A-4147-A177-3AD203B41FA5}">
                      <a16:colId xmlns:a16="http://schemas.microsoft.com/office/drawing/2014/main" val="4250702898"/>
                    </a:ext>
                  </a:extLst>
                </a:gridCol>
              </a:tblGrid>
              <a:tr h="370840">
                <a:tc gridSpan="5">
                  <a:txBody>
                    <a:bodyPr/>
                    <a:lstStyle/>
                    <a:p>
                      <a:r>
                        <a:rPr lang="en-US" sz="1500" dirty="0">
                          <a:solidFill>
                            <a:schemeClr val="bg1"/>
                          </a:solidFill>
                          <a:latin typeface="Roboto" panose="02000000000000000000" pitchFamily="2" charset="0"/>
                          <a:ea typeface="Roboto" panose="02000000000000000000" pitchFamily="2" charset="0"/>
                        </a:rPr>
                        <a:t>Start</a:t>
                      </a:r>
                      <a:r>
                        <a:rPr lang="en-US" sz="1500" dirty="0">
                          <a:solidFill>
                            <a:schemeClr val="tx1">
                              <a:lumMod val="50000"/>
                            </a:schemeClr>
                          </a:solidFill>
                          <a:latin typeface="Roboto" panose="02000000000000000000" pitchFamily="2" charset="0"/>
                          <a:ea typeface="Roboto" panose="02000000000000000000" pitchFamily="2" charset="0"/>
                        </a:rPr>
                        <a:t> </a:t>
                      </a:r>
                      <a:r>
                        <a:rPr lang="en-US" sz="1500" dirty="0">
                          <a:solidFill>
                            <a:schemeClr val="bg1"/>
                          </a:solidFill>
                          <a:latin typeface="Roboto" panose="02000000000000000000" pitchFamily="2" charset="0"/>
                          <a:ea typeface="Roboto" panose="02000000000000000000" pitchFamily="2" charset="0"/>
                        </a:rPr>
                        <a:t>With Facts: Increase in credit card accounts: 175</a:t>
                      </a: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820E2E"/>
                    </a:solidFill>
                  </a:tcPr>
                </a:tc>
                <a:tc hMerge="1">
                  <a:txBody>
                    <a:bodyPr/>
                    <a:lstStyle/>
                    <a:p>
                      <a:r>
                        <a:rPr lang="en-US" dirty="0">
                          <a:solidFill>
                            <a:schemeClr val="tx1">
                              <a:lumMod val="50000"/>
                            </a:schemeClr>
                          </a:solidFill>
                          <a:latin typeface="Roboto" panose="02000000000000000000" pitchFamily="2" charset="0"/>
                          <a:ea typeface="Roboto" panose="02000000000000000000" pitchFamily="2" charset="0"/>
                        </a:rPr>
                        <a:t>Increase in credit card accounts 175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lumMod val="50000"/>
                          </a:schemeClr>
                        </a:solidFill>
                        <a:latin typeface="Roboto" panose="02000000000000000000" pitchFamily="2" charset="0"/>
                        <a:ea typeface="Roboto"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lumMod val="50000"/>
                          </a:schemeClr>
                        </a:solidFill>
                        <a:latin typeface="Roboto" panose="02000000000000000000" pitchFamily="2" charset="0"/>
                        <a:ea typeface="Roboto"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lumMod val="50000"/>
                          </a:schemeClr>
                        </a:solidFill>
                        <a:latin typeface="Roboto" panose="02000000000000000000" pitchFamily="2" charset="0"/>
                        <a:ea typeface="Roboto"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0836269"/>
                  </a:ext>
                </a:extLst>
              </a:tr>
              <a:tr h="370840">
                <a:tc>
                  <a:txBody>
                    <a:bodyPr/>
                    <a:lstStyle/>
                    <a:p>
                      <a:r>
                        <a:rPr lang="en-US" sz="1300" dirty="0">
                          <a:solidFill>
                            <a:srgbClr val="000000"/>
                          </a:solidFill>
                          <a:latin typeface="Roboto" panose="02000000000000000000" pitchFamily="2" charset="0"/>
                          <a:ea typeface="Roboto" panose="02000000000000000000" pitchFamily="2" charset="0"/>
                        </a:rPr>
                        <a:t> </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b="1" dirty="0">
                          <a:solidFill>
                            <a:srgbClr val="000000"/>
                          </a:solidFill>
                          <a:latin typeface="Roboto" panose="02000000000000000000" pitchFamily="2" charset="0"/>
                          <a:ea typeface="Roboto" panose="02000000000000000000" pitchFamily="2" charset="0"/>
                        </a:rPr>
                        <a:t>% Due to Program</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b="1" dirty="0">
                          <a:solidFill>
                            <a:srgbClr val="000000"/>
                          </a:solidFill>
                          <a:latin typeface="Roboto" panose="02000000000000000000" pitchFamily="2" charset="0"/>
                          <a:ea typeface="Roboto" panose="02000000000000000000" pitchFamily="2" charset="0"/>
                        </a:rPr>
                        <a:t>Estimated Number of Credit Cards</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b="1" dirty="0">
                          <a:solidFill>
                            <a:srgbClr val="000000"/>
                          </a:solidFill>
                          <a:latin typeface="Roboto" panose="02000000000000000000" pitchFamily="2" charset="0"/>
                          <a:ea typeface="Roboto" panose="02000000000000000000" pitchFamily="2" charset="0"/>
                        </a:rPr>
                        <a:t>% Confidence</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b="1" dirty="0">
                          <a:solidFill>
                            <a:srgbClr val="000000"/>
                          </a:solidFill>
                          <a:latin typeface="Roboto" panose="02000000000000000000" pitchFamily="2" charset="0"/>
                          <a:ea typeface="Roboto" panose="02000000000000000000" pitchFamily="2" charset="0"/>
                        </a:rPr>
                        <a:t>Adjusted Number of Credit Cards</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1050216"/>
                  </a:ext>
                </a:extLst>
              </a:tr>
              <a:tr h="370840">
                <a:tc>
                  <a:txBody>
                    <a:bodyPr/>
                    <a:lstStyle/>
                    <a:p>
                      <a:r>
                        <a:rPr lang="en-US" sz="1300" dirty="0">
                          <a:solidFill>
                            <a:srgbClr val="000000"/>
                          </a:solidFill>
                          <a:latin typeface="Roboto" panose="02000000000000000000" pitchFamily="2" charset="0"/>
                          <a:ea typeface="Roboto" panose="02000000000000000000" pitchFamily="2" charset="0"/>
                        </a:rPr>
                        <a:t>Sales Training</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dirty="0">
                          <a:solidFill>
                            <a:srgbClr val="000000"/>
                          </a:solidFill>
                          <a:latin typeface="Roboto" panose="02000000000000000000" pitchFamily="2" charset="0"/>
                          <a:ea typeface="Roboto" panose="02000000000000000000" pitchFamily="2" charset="0"/>
                        </a:rPr>
                        <a:t>32%</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dirty="0">
                          <a:solidFill>
                            <a:srgbClr val="000000"/>
                          </a:solidFill>
                          <a:latin typeface="Roboto" panose="02000000000000000000" pitchFamily="2" charset="0"/>
                          <a:ea typeface="Roboto" panose="02000000000000000000" pitchFamily="2" charset="0"/>
                        </a:rPr>
                        <a:t>56</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dirty="0">
                          <a:solidFill>
                            <a:srgbClr val="000000"/>
                          </a:solidFill>
                          <a:latin typeface="Roboto" panose="02000000000000000000" pitchFamily="2" charset="0"/>
                          <a:ea typeface="Roboto" panose="02000000000000000000" pitchFamily="2" charset="0"/>
                        </a:rPr>
                        <a:t>83%</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dirty="0">
                          <a:solidFill>
                            <a:srgbClr val="000000"/>
                          </a:solidFill>
                          <a:latin typeface="Roboto" panose="02000000000000000000" pitchFamily="2" charset="0"/>
                          <a:ea typeface="Roboto" panose="02000000000000000000" pitchFamily="2" charset="0"/>
                        </a:rPr>
                        <a:t>46.48</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2588865"/>
                  </a:ext>
                </a:extLst>
              </a:tr>
              <a:tr h="370840">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2962826"/>
                  </a:ext>
                </a:extLst>
              </a:tr>
              <a:tr h="370840">
                <a:tc>
                  <a:txBody>
                    <a:bodyPr/>
                    <a:lstStyle/>
                    <a:p>
                      <a:r>
                        <a:rPr lang="en-US" sz="1300" dirty="0">
                          <a:solidFill>
                            <a:srgbClr val="000000"/>
                          </a:solidFill>
                          <a:latin typeface="Roboto" panose="02000000000000000000" pitchFamily="2" charset="0"/>
                          <a:ea typeface="Roboto" panose="02000000000000000000" pitchFamily="2" charset="0"/>
                        </a:rPr>
                        <a:t>Participants “think”</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300" dirty="0">
                          <a:solidFill>
                            <a:srgbClr val="000000"/>
                          </a:solidFill>
                          <a:latin typeface="Roboto" panose="02000000000000000000" pitchFamily="2" charset="0"/>
                          <a:ea typeface="Roboto" panose="02000000000000000000" pitchFamily="2" charset="0"/>
                        </a:rPr>
                        <a:t>56 new credit cards</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4">
                  <a:txBody>
                    <a:bodyPr/>
                    <a:lstStyle/>
                    <a:p>
                      <a:pPr algn="ctr"/>
                      <a:r>
                        <a:rPr lang="en-US" sz="1300" dirty="0">
                          <a:solidFill>
                            <a:srgbClr val="000000"/>
                          </a:solidFill>
                          <a:latin typeface="Roboto" panose="02000000000000000000" pitchFamily="2" charset="0"/>
                          <a:ea typeface="Roboto" panose="02000000000000000000" pitchFamily="2" charset="0"/>
                        </a:rPr>
                        <a:t>65.52</a:t>
                      </a:r>
                    </a:p>
                    <a:p>
                      <a:pPr algn="ctr"/>
                      <a:endParaRPr lang="en-US" sz="1300" dirty="0">
                        <a:solidFill>
                          <a:srgbClr val="000000"/>
                        </a:solidFill>
                        <a:latin typeface="Roboto" panose="02000000000000000000" pitchFamily="2" charset="0"/>
                        <a:ea typeface="Roboto" panose="02000000000000000000" pitchFamily="2" charset="0"/>
                      </a:endParaRPr>
                    </a:p>
                    <a:p>
                      <a:pPr algn="ctr"/>
                      <a:endParaRPr lang="en-US" sz="1300" dirty="0">
                        <a:solidFill>
                          <a:srgbClr val="000000"/>
                        </a:solidFill>
                        <a:latin typeface="Roboto" panose="02000000000000000000" pitchFamily="2" charset="0"/>
                        <a:ea typeface="Roboto" panose="02000000000000000000" pitchFamily="2" charset="0"/>
                      </a:endParaRPr>
                    </a:p>
                    <a:p>
                      <a:pPr algn="ctr"/>
                      <a:r>
                        <a:rPr lang="en-US" sz="1300" dirty="0">
                          <a:solidFill>
                            <a:srgbClr val="000000"/>
                          </a:solidFill>
                          <a:latin typeface="Roboto" panose="02000000000000000000" pitchFamily="2" charset="0"/>
                          <a:ea typeface="Roboto" panose="02000000000000000000" pitchFamily="2" charset="0"/>
                        </a:rPr>
                        <a:t>56</a:t>
                      </a:r>
                    </a:p>
                    <a:p>
                      <a:pPr algn="ctr"/>
                      <a:endParaRPr lang="en-US" sz="1300" dirty="0">
                        <a:solidFill>
                          <a:srgbClr val="000000"/>
                        </a:solidFill>
                        <a:latin typeface="Roboto" panose="02000000000000000000" pitchFamily="2" charset="0"/>
                        <a:ea typeface="Roboto" panose="02000000000000000000" pitchFamily="2" charset="0"/>
                      </a:endParaRPr>
                    </a:p>
                    <a:p>
                      <a:pPr algn="ctr"/>
                      <a:endParaRPr lang="en-US" sz="1300" dirty="0">
                        <a:solidFill>
                          <a:srgbClr val="000000"/>
                        </a:solidFill>
                        <a:latin typeface="Roboto" panose="02000000000000000000" pitchFamily="2" charset="0"/>
                        <a:ea typeface="Roboto" panose="02000000000000000000" pitchFamily="2" charset="0"/>
                      </a:endParaRPr>
                    </a:p>
                    <a:p>
                      <a:pPr algn="ctr"/>
                      <a:r>
                        <a:rPr lang="en-US" sz="1300" dirty="0">
                          <a:solidFill>
                            <a:srgbClr val="000000"/>
                          </a:solidFill>
                          <a:latin typeface="Roboto" panose="02000000000000000000" pitchFamily="2" charset="0"/>
                          <a:ea typeface="Roboto" panose="02000000000000000000" pitchFamily="2" charset="0"/>
                        </a:rPr>
                        <a:t>46.48</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4017476"/>
                  </a:ext>
                </a:extLst>
              </a:tr>
              <a:tr h="370840">
                <a:tc>
                  <a:txBody>
                    <a:bodyPr/>
                    <a:lstStyle/>
                    <a:p>
                      <a:r>
                        <a:rPr lang="en-US" sz="1300" dirty="0">
                          <a:solidFill>
                            <a:srgbClr val="000000"/>
                          </a:solidFill>
                          <a:latin typeface="Roboto" panose="02000000000000000000" pitchFamily="2" charset="0"/>
                          <a:ea typeface="Roboto" panose="02000000000000000000" pitchFamily="2" charset="0"/>
                        </a:rPr>
                        <a:t>They are only</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300" dirty="0">
                          <a:solidFill>
                            <a:srgbClr val="000000"/>
                          </a:solidFill>
                          <a:latin typeface="Roboto" panose="02000000000000000000" pitchFamily="2" charset="0"/>
                          <a:ea typeface="Roboto" panose="02000000000000000000" pitchFamily="2" charset="0"/>
                        </a:rPr>
                        <a:t>83% confident</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r>
                        <a:rPr lang="en-US" sz="1200" dirty="0">
                          <a:solidFill>
                            <a:schemeClr val="tx1">
                              <a:lumMod val="50000"/>
                            </a:schemeClr>
                          </a:solidFill>
                          <a:latin typeface="Roboto" panose="02000000000000000000" pitchFamily="2" charset="0"/>
                          <a:ea typeface="Roboto" panose="02000000000000000000" pitchFamily="2" charset="0"/>
                        </a:rPr>
                        <a:t>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1694979"/>
                  </a:ext>
                </a:extLst>
              </a:tr>
              <a:tr h="370840">
                <a:tc>
                  <a:txBody>
                    <a:bodyPr/>
                    <a:lstStyle/>
                    <a:p>
                      <a:r>
                        <a:rPr lang="en-US" sz="1300" dirty="0">
                          <a:solidFill>
                            <a:srgbClr val="000000"/>
                          </a:solidFill>
                          <a:latin typeface="Roboto" panose="02000000000000000000" pitchFamily="2" charset="0"/>
                          <a:ea typeface="Roboto" panose="02000000000000000000" pitchFamily="2" charset="0"/>
                        </a:rPr>
                        <a:t>Therefore, they are</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300" dirty="0">
                          <a:solidFill>
                            <a:srgbClr val="000000"/>
                          </a:solidFill>
                          <a:latin typeface="Roboto" panose="02000000000000000000" pitchFamily="2" charset="0"/>
                          <a:ea typeface="Roboto" panose="02000000000000000000" pitchFamily="2" charset="0"/>
                        </a:rPr>
                        <a:t>17% uncertain</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r>
                        <a:rPr lang="en-US" sz="1200" dirty="0">
                          <a:solidFill>
                            <a:schemeClr val="tx1">
                              <a:lumMod val="50000"/>
                            </a:schemeClr>
                          </a:solidFill>
                          <a:latin typeface="Roboto" panose="02000000000000000000" pitchFamily="2" charset="0"/>
                          <a:ea typeface="Roboto" panose="02000000000000000000" pitchFamily="2" charset="0"/>
                        </a:rPr>
                        <a:t>46.48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4629192"/>
                  </a:ext>
                </a:extLst>
              </a:tr>
              <a:tr h="370840">
                <a:tc>
                  <a:txBody>
                    <a:bodyPr/>
                    <a:lstStyle/>
                    <a:p>
                      <a:r>
                        <a:rPr lang="en-US" sz="1300" dirty="0">
                          <a:solidFill>
                            <a:srgbClr val="000000"/>
                          </a:solidFill>
                          <a:latin typeface="Roboto" panose="02000000000000000000" pitchFamily="2" charset="0"/>
                          <a:ea typeface="Roboto" panose="02000000000000000000" pitchFamily="2" charset="0"/>
                        </a:rPr>
                        <a:t>Basically, they think:</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r>
                        <a:rPr lang="en-US" sz="1300" dirty="0">
                          <a:solidFill>
                            <a:srgbClr val="000000"/>
                          </a:solidFill>
                          <a:latin typeface="Roboto" panose="02000000000000000000" pitchFamily="2" charset="0"/>
                          <a:ea typeface="Roboto" panose="02000000000000000000" pitchFamily="2" charset="0"/>
                        </a:rPr>
                        <a:t>56 new credit cards +/- 9.52</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200" dirty="0">
                        <a:solidFill>
                          <a:schemeClr val="tx1">
                            <a:lumMod val="50000"/>
                          </a:schemeClr>
                        </a:solidFill>
                        <a:latin typeface="Roboto" panose="02000000000000000000" pitchFamily="2" charset="0"/>
                        <a:ea typeface="Roboto" panose="02000000000000000000" pitchFamily="2"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US" sz="1200" dirty="0">
                        <a:solidFill>
                          <a:schemeClr val="tx1">
                            <a:lumMod val="50000"/>
                          </a:schemeClr>
                        </a:solidFill>
                        <a:latin typeface="Roboto" panose="02000000000000000000" pitchFamily="2" charset="0"/>
                        <a:ea typeface="Roboto"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9568618"/>
                  </a:ext>
                </a:extLst>
              </a:tr>
            </a:tbl>
          </a:graphicData>
        </a:graphic>
      </p:graphicFrame>
      <p:sp>
        <p:nvSpPr>
          <p:cNvPr id="2" name="Title 1">
            <a:extLst>
              <a:ext uri="{FF2B5EF4-FFF2-40B4-BE49-F238E27FC236}">
                <a16:creationId xmlns:a16="http://schemas.microsoft.com/office/drawing/2014/main" id="{AA0534DA-D832-D137-2CFB-30554518CAF8}"/>
              </a:ext>
            </a:extLst>
          </p:cNvPr>
          <p:cNvSpPr>
            <a:spLocks noGrp="1"/>
          </p:cNvSpPr>
          <p:nvPr>
            <p:ph type="title"/>
          </p:nvPr>
        </p:nvSpPr>
        <p:spPr>
          <a:xfrm>
            <a:off x="387433" y="389062"/>
            <a:ext cx="8229600" cy="541074"/>
          </a:xfrm>
        </p:spPr>
        <p:txBody>
          <a:bodyPr/>
          <a:lstStyle/>
          <a:p>
            <a:r>
              <a:rPr lang="en-US" sz="3600" b="1" dirty="0"/>
              <a:t>Here’s what we are doing.</a:t>
            </a:r>
          </a:p>
        </p:txBody>
      </p:sp>
      <p:cxnSp>
        <p:nvCxnSpPr>
          <p:cNvPr id="11" name="Straight Arrow Connector 10">
            <a:extLst>
              <a:ext uri="{FF2B5EF4-FFF2-40B4-BE49-F238E27FC236}">
                <a16:creationId xmlns:a16="http://schemas.microsoft.com/office/drawing/2014/main" id="{EEF5A142-8236-041C-8996-7A74EC1F9DEF}"/>
              </a:ext>
            </a:extLst>
          </p:cNvPr>
          <p:cNvCxnSpPr>
            <a:cxnSpLocks/>
          </p:cNvCxnSpPr>
          <p:nvPr/>
        </p:nvCxnSpPr>
        <p:spPr>
          <a:xfrm>
            <a:off x="5064218" y="2923670"/>
            <a:ext cx="471488" cy="0"/>
          </a:xfrm>
          <a:prstGeom prst="straightConnector1">
            <a:avLst/>
          </a:prstGeom>
          <a:ln w="19050">
            <a:solidFill>
              <a:srgbClr val="005B8E"/>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0877CEB-0F7B-EB93-A31B-F3F9A2C55D78}"/>
              </a:ext>
            </a:extLst>
          </p:cNvPr>
          <p:cNvCxnSpPr>
            <a:cxnSpLocks/>
          </p:cNvCxnSpPr>
          <p:nvPr/>
        </p:nvCxnSpPr>
        <p:spPr>
          <a:xfrm>
            <a:off x="5064218" y="2923670"/>
            <a:ext cx="0" cy="1186344"/>
          </a:xfrm>
          <a:prstGeom prst="line">
            <a:avLst/>
          </a:prstGeom>
          <a:ln w="19050">
            <a:solidFill>
              <a:srgbClr val="005B8E"/>
            </a:solidFill>
          </a:ln>
          <a:effectLst/>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12D5E41E-DD6D-7B35-97B1-DC8F78F2A334}"/>
              </a:ext>
            </a:extLst>
          </p:cNvPr>
          <p:cNvCxnSpPr/>
          <p:nvPr/>
        </p:nvCxnSpPr>
        <p:spPr>
          <a:xfrm>
            <a:off x="5064218" y="4110014"/>
            <a:ext cx="528637" cy="0"/>
          </a:xfrm>
          <a:prstGeom prst="straightConnector1">
            <a:avLst/>
          </a:prstGeom>
          <a:ln w="19050">
            <a:solidFill>
              <a:srgbClr val="005B8E"/>
            </a:solidFill>
            <a:tailEnd type="triangle"/>
          </a:ln>
          <a:effectLst/>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8260B9C4-843C-3613-C14D-04FDE4E9210F}"/>
              </a:ext>
            </a:extLst>
          </p:cNvPr>
          <p:cNvSpPr txBox="1"/>
          <p:nvPr/>
        </p:nvSpPr>
        <p:spPr>
          <a:xfrm>
            <a:off x="0" y="4826968"/>
            <a:ext cx="5112975" cy="276999"/>
          </a:xfrm>
          <a:prstGeom prst="rect">
            <a:avLst/>
          </a:prstGeom>
          <a:noFill/>
        </p:spPr>
        <p:txBody>
          <a:bodyPr wrap="square" rtlCol="0" anchor="ctr">
            <a:spAutoFit/>
          </a:bodyPr>
          <a:lstStyle/>
          <a:p>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WB page 92</a:t>
            </a:r>
          </a:p>
        </p:txBody>
      </p:sp>
      <p:sp>
        <p:nvSpPr>
          <p:cNvPr id="4" name="Slide Number Placeholder 1">
            <a:extLst>
              <a:ext uri="{FF2B5EF4-FFF2-40B4-BE49-F238E27FC236}">
                <a16:creationId xmlns:a16="http://schemas.microsoft.com/office/drawing/2014/main" id="{D8947C39-DBBE-F7A3-9ADD-80FB92120A0D}"/>
              </a:ext>
            </a:extLst>
          </p:cNvPr>
          <p:cNvSpPr txBox="1">
            <a:spLocks/>
          </p:cNvSpPr>
          <p:nvPr/>
        </p:nvSpPr>
        <p:spPr>
          <a:xfrm>
            <a:off x="7086600" y="4826968"/>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130</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38360748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3">
            <a:extLst>
              <a:ext uri="{FF2B5EF4-FFF2-40B4-BE49-F238E27FC236}">
                <a16:creationId xmlns:a16="http://schemas.microsoft.com/office/drawing/2014/main" id="{B9D043D2-74BC-10C0-66D3-BC18C5192BDD}"/>
              </a:ext>
            </a:extLst>
          </p:cNvPr>
          <p:cNvGraphicFramePr>
            <a:graphicFrameLocks noGrp="1"/>
          </p:cNvGraphicFramePr>
          <p:nvPr>
            <p:ph type="tbl" sz="quarter" idx="10"/>
          </p:nvPr>
        </p:nvGraphicFramePr>
        <p:xfrm>
          <a:off x="386906" y="977167"/>
          <a:ext cx="7915275" cy="3672840"/>
        </p:xfrm>
        <a:graphic>
          <a:graphicData uri="http://schemas.openxmlformats.org/drawingml/2006/table">
            <a:tbl>
              <a:tblPr firstRow="1" bandRow="1">
                <a:tableStyleId>{5C22544A-7EE6-4342-B048-85BDC9FD1C3A}</a:tableStyleId>
              </a:tblPr>
              <a:tblGrid>
                <a:gridCol w="1583055">
                  <a:extLst>
                    <a:ext uri="{9D8B030D-6E8A-4147-A177-3AD203B41FA5}">
                      <a16:colId xmlns:a16="http://schemas.microsoft.com/office/drawing/2014/main" val="1370075609"/>
                    </a:ext>
                  </a:extLst>
                </a:gridCol>
                <a:gridCol w="1583055">
                  <a:extLst>
                    <a:ext uri="{9D8B030D-6E8A-4147-A177-3AD203B41FA5}">
                      <a16:colId xmlns:a16="http://schemas.microsoft.com/office/drawing/2014/main" val="4257565731"/>
                    </a:ext>
                  </a:extLst>
                </a:gridCol>
                <a:gridCol w="1583055">
                  <a:extLst>
                    <a:ext uri="{9D8B030D-6E8A-4147-A177-3AD203B41FA5}">
                      <a16:colId xmlns:a16="http://schemas.microsoft.com/office/drawing/2014/main" val="1880163805"/>
                    </a:ext>
                  </a:extLst>
                </a:gridCol>
                <a:gridCol w="1583055">
                  <a:extLst>
                    <a:ext uri="{9D8B030D-6E8A-4147-A177-3AD203B41FA5}">
                      <a16:colId xmlns:a16="http://schemas.microsoft.com/office/drawing/2014/main" val="304008104"/>
                    </a:ext>
                  </a:extLst>
                </a:gridCol>
                <a:gridCol w="1583055">
                  <a:extLst>
                    <a:ext uri="{9D8B030D-6E8A-4147-A177-3AD203B41FA5}">
                      <a16:colId xmlns:a16="http://schemas.microsoft.com/office/drawing/2014/main" val="4250702898"/>
                    </a:ext>
                  </a:extLst>
                </a:gridCol>
              </a:tblGrid>
              <a:tr h="370840">
                <a:tc gridSpan="5">
                  <a:txBody>
                    <a:bodyPr/>
                    <a:lstStyle/>
                    <a:p>
                      <a:r>
                        <a:rPr lang="en-US" sz="1500" dirty="0">
                          <a:solidFill>
                            <a:schemeClr val="bg1"/>
                          </a:solidFill>
                          <a:latin typeface="Roboto" panose="02000000000000000000" pitchFamily="2" charset="0"/>
                          <a:ea typeface="Roboto" panose="02000000000000000000" pitchFamily="2" charset="0"/>
                        </a:rPr>
                        <a:t>Start</a:t>
                      </a:r>
                      <a:r>
                        <a:rPr lang="en-US" sz="1500" dirty="0">
                          <a:solidFill>
                            <a:schemeClr val="tx1">
                              <a:lumMod val="50000"/>
                            </a:schemeClr>
                          </a:solidFill>
                          <a:latin typeface="Roboto" panose="02000000000000000000" pitchFamily="2" charset="0"/>
                          <a:ea typeface="Roboto" panose="02000000000000000000" pitchFamily="2" charset="0"/>
                        </a:rPr>
                        <a:t> </a:t>
                      </a:r>
                      <a:r>
                        <a:rPr lang="en-US" sz="1500" dirty="0">
                          <a:solidFill>
                            <a:schemeClr val="bg1"/>
                          </a:solidFill>
                          <a:latin typeface="Roboto" panose="02000000000000000000" pitchFamily="2" charset="0"/>
                          <a:ea typeface="Roboto" panose="02000000000000000000" pitchFamily="2" charset="0"/>
                        </a:rPr>
                        <a:t>With Facts: Increase in credit card accounts: 175</a:t>
                      </a:r>
                    </a:p>
                  </a:txBody>
                  <a:tcPr marT="91440" marB="914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820E2E"/>
                    </a:solidFill>
                  </a:tcPr>
                </a:tc>
                <a:tc hMerge="1">
                  <a:txBody>
                    <a:bodyPr/>
                    <a:lstStyle/>
                    <a:p>
                      <a:r>
                        <a:rPr lang="en-US" dirty="0">
                          <a:solidFill>
                            <a:schemeClr val="tx1">
                              <a:lumMod val="50000"/>
                            </a:schemeClr>
                          </a:solidFill>
                          <a:latin typeface="Roboto" panose="02000000000000000000" pitchFamily="2" charset="0"/>
                          <a:ea typeface="Roboto" panose="02000000000000000000" pitchFamily="2" charset="0"/>
                        </a:rPr>
                        <a:t>Increase in credit card accounts 175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lumMod val="50000"/>
                          </a:schemeClr>
                        </a:solidFill>
                        <a:latin typeface="Roboto" panose="02000000000000000000" pitchFamily="2" charset="0"/>
                        <a:ea typeface="Roboto"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lumMod val="50000"/>
                          </a:schemeClr>
                        </a:solidFill>
                        <a:latin typeface="Roboto" panose="02000000000000000000" pitchFamily="2" charset="0"/>
                        <a:ea typeface="Roboto"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chemeClr val="tx1">
                            <a:lumMod val="50000"/>
                          </a:schemeClr>
                        </a:solidFill>
                        <a:latin typeface="Roboto" panose="02000000000000000000" pitchFamily="2" charset="0"/>
                        <a:ea typeface="Roboto"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0836269"/>
                  </a:ext>
                </a:extLst>
              </a:tr>
              <a:tr h="370840">
                <a:tc>
                  <a:txBody>
                    <a:bodyPr/>
                    <a:lstStyle/>
                    <a:p>
                      <a:r>
                        <a:rPr lang="en-US" sz="1300" dirty="0">
                          <a:solidFill>
                            <a:srgbClr val="000000"/>
                          </a:solidFill>
                          <a:latin typeface="Roboto" panose="02000000000000000000" pitchFamily="2" charset="0"/>
                          <a:ea typeface="Roboto" panose="02000000000000000000" pitchFamily="2" charset="0"/>
                        </a:rPr>
                        <a:t> </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b="1" dirty="0">
                          <a:solidFill>
                            <a:srgbClr val="000000"/>
                          </a:solidFill>
                          <a:latin typeface="Roboto" panose="02000000000000000000" pitchFamily="2" charset="0"/>
                          <a:ea typeface="Roboto" panose="02000000000000000000" pitchFamily="2" charset="0"/>
                        </a:rPr>
                        <a:t>% Due to Program</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b="1" dirty="0">
                          <a:solidFill>
                            <a:srgbClr val="000000"/>
                          </a:solidFill>
                          <a:latin typeface="Roboto" panose="02000000000000000000" pitchFamily="2" charset="0"/>
                          <a:ea typeface="Roboto" panose="02000000000000000000" pitchFamily="2" charset="0"/>
                        </a:rPr>
                        <a:t>Estimated Number of Credit Cards</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b="1" dirty="0">
                          <a:solidFill>
                            <a:srgbClr val="000000"/>
                          </a:solidFill>
                          <a:latin typeface="Roboto" panose="02000000000000000000" pitchFamily="2" charset="0"/>
                          <a:ea typeface="Roboto" panose="02000000000000000000" pitchFamily="2" charset="0"/>
                        </a:rPr>
                        <a:t>% Confidence</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b="1" dirty="0">
                          <a:solidFill>
                            <a:srgbClr val="000000"/>
                          </a:solidFill>
                          <a:latin typeface="Roboto" panose="02000000000000000000" pitchFamily="2" charset="0"/>
                          <a:ea typeface="Roboto" panose="02000000000000000000" pitchFamily="2" charset="0"/>
                        </a:rPr>
                        <a:t>Adjusted Number of Credit Cards</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1050216"/>
                  </a:ext>
                </a:extLst>
              </a:tr>
              <a:tr h="370840">
                <a:tc>
                  <a:txBody>
                    <a:bodyPr/>
                    <a:lstStyle/>
                    <a:p>
                      <a:r>
                        <a:rPr lang="en-US" sz="1300" dirty="0">
                          <a:solidFill>
                            <a:srgbClr val="000000"/>
                          </a:solidFill>
                          <a:latin typeface="Roboto" panose="02000000000000000000" pitchFamily="2" charset="0"/>
                          <a:ea typeface="Roboto" panose="02000000000000000000" pitchFamily="2" charset="0"/>
                        </a:rPr>
                        <a:t>Sales Training</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dirty="0">
                          <a:solidFill>
                            <a:srgbClr val="000000"/>
                          </a:solidFill>
                          <a:latin typeface="Roboto" panose="02000000000000000000" pitchFamily="2" charset="0"/>
                          <a:ea typeface="Roboto" panose="02000000000000000000" pitchFamily="2" charset="0"/>
                        </a:rPr>
                        <a:t>32%</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dirty="0">
                          <a:solidFill>
                            <a:srgbClr val="000000"/>
                          </a:solidFill>
                          <a:latin typeface="Roboto" panose="02000000000000000000" pitchFamily="2" charset="0"/>
                          <a:ea typeface="Roboto" panose="02000000000000000000" pitchFamily="2" charset="0"/>
                        </a:rPr>
                        <a:t>56</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dirty="0">
                          <a:solidFill>
                            <a:srgbClr val="000000"/>
                          </a:solidFill>
                          <a:latin typeface="Roboto" panose="02000000000000000000" pitchFamily="2" charset="0"/>
                          <a:ea typeface="Roboto" panose="02000000000000000000" pitchFamily="2" charset="0"/>
                        </a:rPr>
                        <a:t>83%</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300" dirty="0">
                          <a:solidFill>
                            <a:srgbClr val="000000"/>
                          </a:solidFill>
                          <a:latin typeface="Roboto" panose="02000000000000000000" pitchFamily="2" charset="0"/>
                          <a:ea typeface="Roboto" panose="02000000000000000000" pitchFamily="2" charset="0"/>
                        </a:rPr>
                        <a:t>46.48</a:t>
                      </a:r>
                    </a:p>
                  </a:txBody>
                  <a:tcPr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2588865"/>
                  </a:ext>
                </a:extLst>
              </a:tr>
              <a:tr h="370840">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2962826"/>
                  </a:ext>
                </a:extLst>
              </a:tr>
              <a:tr h="370840">
                <a:tc>
                  <a:txBody>
                    <a:bodyPr/>
                    <a:lstStyle/>
                    <a:p>
                      <a:r>
                        <a:rPr lang="en-US" sz="1300" dirty="0">
                          <a:solidFill>
                            <a:srgbClr val="000000"/>
                          </a:solidFill>
                          <a:latin typeface="Roboto" panose="02000000000000000000" pitchFamily="2" charset="0"/>
                          <a:ea typeface="Roboto" panose="02000000000000000000" pitchFamily="2" charset="0"/>
                        </a:rPr>
                        <a:t>Participants “think”</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300" dirty="0">
                          <a:solidFill>
                            <a:srgbClr val="000000"/>
                          </a:solidFill>
                          <a:latin typeface="Roboto" panose="02000000000000000000" pitchFamily="2" charset="0"/>
                          <a:ea typeface="Roboto" panose="02000000000000000000" pitchFamily="2" charset="0"/>
                        </a:rPr>
                        <a:t>56 new credit cards</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4">
                  <a:txBody>
                    <a:bodyPr/>
                    <a:lstStyle/>
                    <a:p>
                      <a:pPr algn="ctr"/>
                      <a:r>
                        <a:rPr lang="en-US" sz="1300" dirty="0">
                          <a:solidFill>
                            <a:srgbClr val="000000"/>
                          </a:solidFill>
                          <a:latin typeface="Roboto" panose="02000000000000000000" pitchFamily="2" charset="0"/>
                          <a:ea typeface="Roboto" panose="02000000000000000000" pitchFamily="2" charset="0"/>
                        </a:rPr>
                        <a:t>65.52</a:t>
                      </a:r>
                    </a:p>
                    <a:p>
                      <a:pPr algn="ctr"/>
                      <a:endParaRPr lang="en-US" sz="1300" dirty="0">
                        <a:solidFill>
                          <a:srgbClr val="000000"/>
                        </a:solidFill>
                        <a:latin typeface="Roboto" panose="02000000000000000000" pitchFamily="2" charset="0"/>
                        <a:ea typeface="Roboto" panose="02000000000000000000" pitchFamily="2" charset="0"/>
                      </a:endParaRPr>
                    </a:p>
                    <a:p>
                      <a:pPr algn="ctr"/>
                      <a:endParaRPr lang="en-US" sz="1300" dirty="0">
                        <a:solidFill>
                          <a:srgbClr val="000000"/>
                        </a:solidFill>
                        <a:latin typeface="Roboto" panose="02000000000000000000" pitchFamily="2" charset="0"/>
                        <a:ea typeface="Roboto" panose="02000000000000000000" pitchFamily="2" charset="0"/>
                      </a:endParaRPr>
                    </a:p>
                    <a:p>
                      <a:pPr algn="ctr"/>
                      <a:r>
                        <a:rPr lang="en-US" sz="1300" dirty="0">
                          <a:solidFill>
                            <a:srgbClr val="000000"/>
                          </a:solidFill>
                          <a:latin typeface="Roboto" panose="02000000000000000000" pitchFamily="2" charset="0"/>
                          <a:ea typeface="Roboto" panose="02000000000000000000" pitchFamily="2" charset="0"/>
                        </a:rPr>
                        <a:t>56</a:t>
                      </a:r>
                    </a:p>
                    <a:p>
                      <a:pPr algn="ctr"/>
                      <a:endParaRPr lang="en-US" sz="1300" dirty="0">
                        <a:solidFill>
                          <a:srgbClr val="000000"/>
                        </a:solidFill>
                        <a:latin typeface="Roboto" panose="02000000000000000000" pitchFamily="2" charset="0"/>
                        <a:ea typeface="Roboto" panose="02000000000000000000" pitchFamily="2" charset="0"/>
                      </a:endParaRPr>
                    </a:p>
                    <a:p>
                      <a:pPr algn="ctr"/>
                      <a:endParaRPr lang="en-US" sz="1300" dirty="0">
                        <a:solidFill>
                          <a:srgbClr val="000000"/>
                        </a:solidFill>
                        <a:latin typeface="Roboto" panose="02000000000000000000" pitchFamily="2" charset="0"/>
                        <a:ea typeface="Roboto" panose="02000000000000000000" pitchFamily="2" charset="0"/>
                      </a:endParaRPr>
                    </a:p>
                    <a:p>
                      <a:pPr algn="ctr"/>
                      <a:r>
                        <a:rPr lang="en-US" sz="1300" dirty="0">
                          <a:solidFill>
                            <a:srgbClr val="000000"/>
                          </a:solidFill>
                          <a:latin typeface="Roboto" panose="02000000000000000000" pitchFamily="2" charset="0"/>
                          <a:ea typeface="Roboto" panose="02000000000000000000" pitchFamily="2" charset="0"/>
                        </a:rPr>
                        <a:t>46.48</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4017476"/>
                  </a:ext>
                </a:extLst>
              </a:tr>
              <a:tr h="370840">
                <a:tc>
                  <a:txBody>
                    <a:bodyPr/>
                    <a:lstStyle/>
                    <a:p>
                      <a:r>
                        <a:rPr lang="en-US" sz="1300" dirty="0">
                          <a:solidFill>
                            <a:srgbClr val="000000"/>
                          </a:solidFill>
                          <a:latin typeface="Roboto" panose="02000000000000000000" pitchFamily="2" charset="0"/>
                          <a:ea typeface="Roboto" panose="02000000000000000000" pitchFamily="2" charset="0"/>
                        </a:rPr>
                        <a:t>They are only</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300" dirty="0">
                          <a:solidFill>
                            <a:srgbClr val="000000"/>
                          </a:solidFill>
                          <a:latin typeface="Roboto" panose="02000000000000000000" pitchFamily="2" charset="0"/>
                          <a:ea typeface="Roboto" panose="02000000000000000000" pitchFamily="2" charset="0"/>
                        </a:rPr>
                        <a:t>83% confident</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r>
                        <a:rPr lang="en-US" sz="1200" dirty="0">
                          <a:solidFill>
                            <a:schemeClr val="tx1">
                              <a:lumMod val="50000"/>
                            </a:schemeClr>
                          </a:solidFill>
                          <a:latin typeface="Roboto" panose="02000000000000000000" pitchFamily="2" charset="0"/>
                          <a:ea typeface="Roboto" panose="02000000000000000000" pitchFamily="2" charset="0"/>
                        </a:rPr>
                        <a:t>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1694979"/>
                  </a:ext>
                </a:extLst>
              </a:tr>
              <a:tr h="370840">
                <a:tc>
                  <a:txBody>
                    <a:bodyPr/>
                    <a:lstStyle/>
                    <a:p>
                      <a:r>
                        <a:rPr lang="en-US" sz="1300" dirty="0">
                          <a:solidFill>
                            <a:srgbClr val="000000"/>
                          </a:solidFill>
                          <a:latin typeface="Roboto" panose="02000000000000000000" pitchFamily="2" charset="0"/>
                          <a:ea typeface="Roboto" panose="02000000000000000000" pitchFamily="2" charset="0"/>
                        </a:rPr>
                        <a:t>Therefore, they are</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300" dirty="0">
                          <a:solidFill>
                            <a:srgbClr val="000000"/>
                          </a:solidFill>
                          <a:latin typeface="Roboto" panose="02000000000000000000" pitchFamily="2" charset="0"/>
                          <a:ea typeface="Roboto" panose="02000000000000000000" pitchFamily="2" charset="0"/>
                        </a:rPr>
                        <a:t>17% uncertain</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r>
                        <a:rPr lang="en-US" sz="1200" dirty="0">
                          <a:solidFill>
                            <a:schemeClr val="tx1">
                              <a:lumMod val="50000"/>
                            </a:schemeClr>
                          </a:solidFill>
                          <a:latin typeface="Roboto" panose="02000000000000000000" pitchFamily="2" charset="0"/>
                          <a:ea typeface="Roboto" panose="02000000000000000000" pitchFamily="2" charset="0"/>
                        </a:rPr>
                        <a:t>46.48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4629192"/>
                  </a:ext>
                </a:extLst>
              </a:tr>
              <a:tr h="370840">
                <a:tc>
                  <a:txBody>
                    <a:bodyPr/>
                    <a:lstStyle/>
                    <a:p>
                      <a:r>
                        <a:rPr lang="en-US" sz="1300" dirty="0">
                          <a:solidFill>
                            <a:srgbClr val="000000"/>
                          </a:solidFill>
                          <a:latin typeface="Roboto" panose="02000000000000000000" pitchFamily="2" charset="0"/>
                          <a:ea typeface="Roboto" panose="02000000000000000000" pitchFamily="2" charset="0"/>
                        </a:rPr>
                        <a:t>Basically, they think:</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r>
                        <a:rPr lang="en-US" sz="1300" dirty="0">
                          <a:solidFill>
                            <a:srgbClr val="000000"/>
                          </a:solidFill>
                          <a:latin typeface="Roboto" panose="02000000000000000000" pitchFamily="2" charset="0"/>
                          <a:ea typeface="Roboto" panose="02000000000000000000" pitchFamily="2" charset="0"/>
                        </a:rPr>
                        <a:t>56 new credit cards +/- 9.52</a:t>
                      </a: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200" dirty="0">
                        <a:solidFill>
                          <a:schemeClr val="tx1">
                            <a:lumMod val="50000"/>
                          </a:schemeClr>
                        </a:solidFill>
                        <a:latin typeface="Roboto" panose="02000000000000000000" pitchFamily="2" charset="0"/>
                        <a:ea typeface="Roboto" panose="02000000000000000000" pitchFamily="2"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US" sz="1200" dirty="0">
                        <a:solidFill>
                          <a:schemeClr val="tx1">
                            <a:lumMod val="50000"/>
                          </a:schemeClr>
                        </a:solidFill>
                        <a:latin typeface="Roboto" panose="02000000000000000000" pitchFamily="2" charset="0"/>
                        <a:ea typeface="Roboto"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300" dirty="0">
                        <a:solidFill>
                          <a:srgbClr val="000000"/>
                        </a:solidFill>
                        <a:latin typeface="Roboto" panose="02000000000000000000" pitchFamily="2" charset="0"/>
                        <a:ea typeface="Roboto" panose="02000000000000000000" pitchFamily="2" charset="0"/>
                      </a:endParaRPr>
                    </a:p>
                  </a:txBody>
                  <a:tcPr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9568618"/>
                  </a:ext>
                </a:extLst>
              </a:tr>
            </a:tbl>
          </a:graphicData>
        </a:graphic>
      </p:graphicFrame>
      <p:sp>
        <p:nvSpPr>
          <p:cNvPr id="2" name="Title 1">
            <a:extLst>
              <a:ext uri="{FF2B5EF4-FFF2-40B4-BE49-F238E27FC236}">
                <a16:creationId xmlns:a16="http://schemas.microsoft.com/office/drawing/2014/main" id="{AA0534DA-D832-D137-2CFB-30554518CAF8}"/>
              </a:ext>
            </a:extLst>
          </p:cNvPr>
          <p:cNvSpPr>
            <a:spLocks noGrp="1"/>
          </p:cNvSpPr>
          <p:nvPr>
            <p:ph type="title"/>
          </p:nvPr>
        </p:nvSpPr>
        <p:spPr>
          <a:xfrm>
            <a:off x="387433" y="389062"/>
            <a:ext cx="8229600" cy="541074"/>
          </a:xfrm>
        </p:spPr>
        <p:txBody>
          <a:bodyPr/>
          <a:lstStyle/>
          <a:p>
            <a:r>
              <a:rPr lang="en-US" sz="3600" b="1" dirty="0"/>
              <a:t>Here’s what we are doing.</a:t>
            </a:r>
          </a:p>
        </p:txBody>
      </p:sp>
      <p:sp>
        <p:nvSpPr>
          <p:cNvPr id="17" name="Oval 16">
            <a:extLst>
              <a:ext uri="{FF2B5EF4-FFF2-40B4-BE49-F238E27FC236}">
                <a16:creationId xmlns:a16="http://schemas.microsoft.com/office/drawing/2014/main" id="{B5190C32-8DAD-64CE-E6BF-E5BE20713BF0}"/>
              </a:ext>
            </a:extLst>
          </p:cNvPr>
          <p:cNvSpPr/>
          <p:nvPr/>
        </p:nvSpPr>
        <p:spPr>
          <a:xfrm>
            <a:off x="5433446" y="3884544"/>
            <a:ext cx="985837" cy="461804"/>
          </a:xfrm>
          <a:prstGeom prst="ellipse">
            <a:avLst/>
          </a:prstGeom>
          <a:noFill/>
          <a:ln w="19050">
            <a:solidFill>
              <a:srgbClr val="005B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EEF5A142-8236-041C-8996-7A74EC1F9DEF}"/>
              </a:ext>
            </a:extLst>
          </p:cNvPr>
          <p:cNvCxnSpPr>
            <a:cxnSpLocks/>
          </p:cNvCxnSpPr>
          <p:nvPr/>
        </p:nvCxnSpPr>
        <p:spPr>
          <a:xfrm>
            <a:off x="5064218" y="2923670"/>
            <a:ext cx="471488" cy="0"/>
          </a:xfrm>
          <a:prstGeom prst="straightConnector1">
            <a:avLst/>
          </a:prstGeom>
          <a:ln w="19050">
            <a:solidFill>
              <a:srgbClr val="005B8E"/>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0877CEB-0F7B-EB93-A31B-F3F9A2C55D78}"/>
              </a:ext>
            </a:extLst>
          </p:cNvPr>
          <p:cNvCxnSpPr>
            <a:cxnSpLocks/>
          </p:cNvCxnSpPr>
          <p:nvPr/>
        </p:nvCxnSpPr>
        <p:spPr>
          <a:xfrm>
            <a:off x="5064218" y="2923670"/>
            <a:ext cx="0" cy="1186344"/>
          </a:xfrm>
          <a:prstGeom prst="line">
            <a:avLst/>
          </a:prstGeom>
          <a:ln w="19050">
            <a:solidFill>
              <a:srgbClr val="005B8E"/>
            </a:solidFill>
          </a:ln>
          <a:effectLst/>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12D5E41E-DD6D-7B35-97B1-DC8F78F2A334}"/>
              </a:ext>
            </a:extLst>
          </p:cNvPr>
          <p:cNvCxnSpPr/>
          <p:nvPr/>
        </p:nvCxnSpPr>
        <p:spPr>
          <a:xfrm>
            <a:off x="5064218" y="4110014"/>
            <a:ext cx="528637" cy="0"/>
          </a:xfrm>
          <a:prstGeom prst="straightConnector1">
            <a:avLst/>
          </a:prstGeom>
          <a:ln w="19050">
            <a:solidFill>
              <a:srgbClr val="005B8E"/>
            </a:solidFill>
            <a:tailEnd type="triangle"/>
          </a:ln>
          <a:effectLst/>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8260B9C4-843C-3613-C14D-04FDE4E9210F}"/>
              </a:ext>
            </a:extLst>
          </p:cNvPr>
          <p:cNvSpPr txBox="1"/>
          <p:nvPr/>
        </p:nvSpPr>
        <p:spPr>
          <a:xfrm>
            <a:off x="0" y="4826968"/>
            <a:ext cx="5112975" cy="276999"/>
          </a:xfrm>
          <a:prstGeom prst="rect">
            <a:avLst/>
          </a:prstGeom>
          <a:noFill/>
        </p:spPr>
        <p:txBody>
          <a:bodyPr wrap="square" rtlCol="0" anchor="ctr">
            <a:spAutoFit/>
          </a:bodyPr>
          <a:lstStyle/>
          <a:p>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WB page 92</a:t>
            </a:r>
          </a:p>
        </p:txBody>
      </p:sp>
      <p:sp>
        <p:nvSpPr>
          <p:cNvPr id="4" name="Slide Number Placeholder 1">
            <a:extLst>
              <a:ext uri="{FF2B5EF4-FFF2-40B4-BE49-F238E27FC236}">
                <a16:creationId xmlns:a16="http://schemas.microsoft.com/office/drawing/2014/main" id="{D8947C39-DBBE-F7A3-9ADD-80FB92120A0D}"/>
              </a:ext>
            </a:extLst>
          </p:cNvPr>
          <p:cNvSpPr txBox="1">
            <a:spLocks/>
          </p:cNvSpPr>
          <p:nvPr/>
        </p:nvSpPr>
        <p:spPr>
          <a:xfrm>
            <a:off x="7086600" y="4826968"/>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131</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33639140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4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53699-B171-BD8E-C709-A3CAD76818FC}"/>
              </a:ext>
            </a:extLst>
          </p:cNvPr>
          <p:cNvSpPr>
            <a:spLocks noGrp="1"/>
          </p:cNvSpPr>
          <p:nvPr>
            <p:ph type="title"/>
          </p:nvPr>
        </p:nvSpPr>
        <p:spPr>
          <a:xfrm>
            <a:off x="440266" y="2108124"/>
            <a:ext cx="8229600" cy="857250"/>
          </a:xfrm>
        </p:spPr>
        <p:txBody>
          <a:bodyPr/>
          <a:lstStyle/>
          <a:p>
            <a:r>
              <a:rPr lang="en-US" b="1" dirty="0"/>
              <a:t>The Wisdom of Crowds</a:t>
            </a:r>
          </a:p>
        </p:txBody>
      </p:sp>
      <p:sp>
        <p:nvSpPr>
          <p:cNvPr id="3" name="TextBox 2">
            <a:extLst>
              <a:ext uri="{FF2B5EF4-FFF2-40B4-BE49-F238E27FC236}">
                <a16:creationId xmlns:a16="http://schemas.microsoft.com/office/drawing/2014/main" id="{C2ADC1DB-A1A7-BCCA-075C-400B5AF752D0}"/>
              </a:ext>
            </a:extLst>
          </p:cNvPr>
          <p:cNvSpPr txBox="1"/>
          <p:nvPr/>
        </p:nvSpPr>
        <p:spPr>
          <a:xfrm>
            <a:off x="0" y="4826968"/>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92</a:t>
            </a:r>
          </a:p>
        </p:txBody>
      </p:sp>
      <p:sp>
        <p:nvSpPr>
          <p:cNvPr id="4" name="Slide Number Placeholder 1">
            <a:extLst>
              <a:ext uri="{FF2B5EF4-FFF2-40B4-BE49-F238E27FC236}">
                <a16:creationId xmlns:a16="http://schemas.microsoft.com/office/drawing/2014/main" id="{903132BE-3399-AA99-66C0-1F1FC9B7D6BA}"/>
              </a:ext>
            </a:extLst>
          </p:cNvPr>
          <p:cNvSpPr txBox="1">
            <a:spLocks/>
          </p:cNvSpPr>
          <p:nvPr/>
        </p:nvSpPr>
        <p:spPr>
          <a:xfrm>
            <a:off x="7086600" y="4826968"/>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132</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121640398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BC - The Code - The Wisdom of the Crowd (1)">
            <a:hlinkClick r:id="" action="ppaction://media"/>
            <a:extLst>
              <a:ext uri="{FF2B5EF4-FFF2-40B4-BE49-F238E27FC236}">
                <a16:creationId xmlns:a16="http://schemas.microsoft.com/office/drawing/2014/main" id="{E2068A1B-4BE6-4756-9402-EC707BF37FF8}"/>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778839" y="549694"/>
            <a:ext cx="7586322" cy="4345367"/>
          </a:xfrm>
          <a:prstGeom prst="rect">
            <a:avLst/>
          </a:prstGeom>
        </p:spPr>
      </p:pic>
    </p:spTree>
    <p:custDataLst>
      <p:tags r:id="rId1"/>
    </p:custDataLst>
    <p:extLst>
      <p:ext uri="{BB962C8B-B14F-4D97-AF65-F5344CB8AC3E}">
        <p14:creationId xmlns:p14="http://schemas.microsoft.com/office/powerpoint/2010/main" val="2010350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813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19697">
                <p:cTn id="12" fill="hold" display="0">
                  <p:stCondLst>
                    <p:cond delay="indefinite"/>
                  </p:stCondLst>
                </p:cTn>
                <p:tgtEl>
                  <p:spTgt spid="3"/>
                </p:tgtEl>
              </p:cMediaNode>
            </p:video>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D689D-9417-DDCC-4527-953CF62F5385}"/>
              </a:ext>
            </a:extLst>
          </p:cNvPr>
          <p:cNvSpPr>
            <a:spLocks noGrp="1"/>
          </p:cNvSpPr>
          <p:nvPr>
            <p:ph type="title"/>
          </p:nvPr>
        </p:nvSpPr>
        <p:spPr>
          <a:xfrm>
            <a:off x="457200" y="590550"/>
            <a:ext cx="8229600" cy="609600"/>
          </a:xfrm>
        </p:spPr>
        <p:txBody>
          <a:bodyPr>
            <a:noAutofit/>
          </a:bodyPr>
          <a:lstStyle/>
          <a:p>
            <a:r>
              <a:rPr lang="en-US" sz="3000" dirty="0">
                <a:latin typeface="Roboto" panose="02000000000000000000" pitchFamily="2" charset="0"/>
                <a:ea typeface="Roboto" panose="02000000000000000000" pitchFamily="2" charset="0"/>
                <a:cs typeface="Roboto" panose="02000000000000000000" pitchFamily="2" charset="0"/>
              </a:rPr>
              <a:t>Steps in Determining Which Method(s) to Use</a:t>
            </a:r>
          </a:p>
        </p:txBody>
      </p:sp>
      <p:graphicFrame>
        <p:nvGraphicFramePr>
          <p:cNvPr id="3" name="Table 2">
            <a:extLst>
              <a:ext uri="{FF2B5EF4-FFF2-40B4-BE49-F238E27FC236}">
                <a16:creationId xmlns:a16="http://schemas.microsoft.com/office/drawing/2014/main" id="{905703B5-6CD6-D04E-E4EF-2CBBB8A350DC}"/>
              </a:ext>
            </a:extLst>
          </p:cNvPr>
          <p:cNvGraphicFramePr>
            <a:graphicFrameLocks noGrp="1"/>
          </p:cNvGraphicFramePr>
          <p:nvPr>
            <p:extLst>
              <p:ext uri="{D42A27DB-BD31-4B8C-83A1-F6EECF244321}">
                <p14:modId xmlns:p14="http://schemas.microsoft.com/office/powerpoint/2010/main" val="1447811000"/>
              </p:ext>
            </p:extLst>
          </p:nvPr>
        </p:nvGraphicFramePr>
        <p:xfrm>
          <a:off x="457200" y="1309116"/>
          <a:ext cx="8229600" cy="3246120"/>
        </p:xfrm>
        <a:graphic>
          <a:graphicData uri="http://schemas.openxmlformats.org/drawingml/2006/table">
            <a:tbl>
              <a:tblPr firstRow="1" firstCol="1" bandRow="1">
                <a:tableStyleId>{5202B0CA-FC54-4496-8BCA-5EF66A818D29}</a:tableStyleId>
              </a:tblPr>
              <a:tblGrid>
                <a:gridCol w="4114800">
                  <a:extLst>
                    <a:ext uri="{9D8B030D-6E8A-4147-A177-3AD203B41FA5}">
                      <a16:colId xmlns:a16="http://schemas.microsoft.com/office/drawing/2014/main" val="2218244656"/>
                    </a:ext>
                  </a:extLst>
                </a:gridCol>
                <a:gridCol w="4114800">
                  <a:extLst>
                    <a:ext uri="{9D8B030D-6E8A-4147-A177-3AD203B41FA5}">
                      <a16:colId xmlns:a16="http://schemas.microsoft.com/office/drawing/2014/main" val="1416962242"/>
                    </a:ext>
                  </a:extLst>
                </a:gridCol>
              </a:tblGrid>
              <a:tr h="0">
                <a:tc>
                  <a:txBody>
                    <a:bodyPr/>
                    <a:lstStyle/>
                    <a:p>
                      <a:pPr marL="91440" marR="91440" algn="ctr">
                        <a:lnSpc>
                          <a:spcPct val="100000"/>
                        </a:lnSpc>
                        <a:spcBef>
                          <a:spcPts val="600"/>
                        </a:spcBef>
                        <a:spcAft>
                          <a:spcPts val="600"/>
                        </a:spcAft>
                      </a:pPr>
                      <a:r>
                        <a:rPr lang="en-US" sz="1200" b="1" i="0" dirty="0">
                          <a:effectLst/>
                          <a:latin typeface="Roboto" panose="02000000000000000000" pitchFamily="2" charset="0"/>
                          <a:ea typeface="Roboto" panose="02000000000000000000" pitchFamily="2" charset="0"/>
                        </a:rPr>
                        <a:t>Step</a:t>
                      </a:r>
                      <a:endParaRPr lang="en-US" sz="1200" b="1" i="0" dirty="0">
                        <a:effectLst/>
                        <a:latin typeface="Roboto" panose="02000000000000000000" pitchFamily="2" charset="0"/>
                        <a:ea typeface="Roboto" panose="02000000000000000000" pitchFamily="2" charset="0"/>
                        <a:cs typeface="Cordia New" panose="020B0304020202020204" pitchFamily="34" charset="-34"/>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marL="91440" marR="91440" algn="ctr">
                        <a:lnSpc>
                          <a:spcPct val="100000"/>
                        </a:lnSpc>
                        <a:spcBef>
                          <a:spcPts val="600"/>
                        </a:spcBef>
                        <a:spcAft>
                          <a:spcPts val="600"/>
                        </a:spcAft>
                      </a:pPr>
                      <a:r>
                        <a:rPr lang="en-US" sz="1200" b="1" i="0" dirty="0">
                          <a:effectLst/>
                          <a:latin typeface="Roboto" panose="02000000000000000000" pitchFamily="2" charset="0"/>
                          <a:ea typeface="Roboto" panose="02000000000000000000" pitchFamily="2" charset="0"/>
                        </a:rPr>
                        <a:t>Example</a:t>
                      </a:r>
                      <a:endParaRPr lang="en-US" sz="1200" b="1" i="0" dirty="0">
                        <a:effectLst/>
                        <a:latin typeface="Roboto" panose="02000000000000000000" pitchFamily="2" charset="0"/>
                        <a:ea typeface="Roboto" panose="02000000000000000000" pitchFamily="2" charset="0"/>
                        <a:cs typeface="Cordia New" panose="020B0304020202020204" pitchFamily="34" charset="-34"/>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extLst>
                  <a:ext uri="{0D108BD9-81ED-4DB2-BD59-A6C34878D82A}">
                    <a16:rowId xmlns:a16="http://schemas.microsoft.com/office/drawing/2014/main" val="1008562227"/>
                  </a:ext>
                </a:extLst>
              </a:tr>
              <a:tr h="130438">
                <a:tc>
                  <a:txBody>
                    <a:bodyPr/>
                    <a:lstStyle/>
                    <a:p>
                      <a:pPr marL="91440" marR="91440">
                        <a:lnSpc>
                          <a:spcPct val="100000"/>
                        </a:lnSpc>
                        <a:spcBef>
                          <a:spcPts val="300"/>
                        </a:spcBef>
                        <a:spcAft>
                          <a:spcPts val="300"/>
                        </a:spcAft>
                      </a:pPr>
                      <a:r>
                        <a:rPr lang="en-US" sz="1100" b="1" dirty="0">
                          <a:solidFill>
                            <a:srgbClr val="000000"/>
                          </a:solidFill>
                          <a:effectLst/>
                          <a:latin typeface="Roboto" panose="02000000000000000000" pitchFamily="2" charset="0"/>
                          <a:ea typeface="Roboto" panose="02000000000000000000" pitchFamily="2" charset="0"/>
                        </a:rPr>
                        <a:t>Step 1. </a:t>
                      </a:r>
                      <a:r>
                        <a:rPr lang="en-US" sz="1100" b="0" dirty="0">
                          <a:solidFill>
                            <a:srgbClr val="000000"/>
                          </a:solidFill>
                          <a:effectLst/>
                          <a:latin typeface="Roboto" panose="02000000000000000000" pitchFamily="2" charset="0"/>
                          <a:ea typeface="Roboto" panose="02000000000000000000" pitchFamily="2" charset="0"/>
                        </a:rPr>
                        <a:t>Define the measure.</a:t>
                      </a:r>
                      <a:endParaRPr lang="en-US" sz="1100" b="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nSpc>
                          <a:spcPct val="100000"/>
                        </a:lnSpc>
                        <a:spcBef>
                          <a:spcPts val="300"/>
                        </a:spcBef>
                        <a:spcAft>
                          <a:spcPts val="300"/>
                        </a:spcAft>
                      </a:pPr>
                      <a:r>
                        <a:rPr lang="en-US" sz="1100" b="1" dirty="0">
                          <a:solidFill>
                            <a:srgbClr val="000000"/>
                          </a:solidFill>
                          <a:effectLst/>
                          <a:latin typeface="Roboto" panose="02000000000000000000" pitchFamily="2" charset="0"/>
                          <a:ea typeface="Roboto" panose="02000000000000000000" pitchFamily="2" charset="0"/>
                        </a:rPr>
                        <a:t>Step 1. </a:t>
                      </a:r>
                      <a:r>
                        <a:rPr lang="en-US" sz="1100" b="0" dirty="0">
                          <a:solidFill>
                            <a:srgbClr val="000000"/>
                          </a:solidFill>
                          <a:effectLst/>
                          <a:latin typeface="Roboto" panose="02000000000000000000" pitchFamily="2" charset="0"/>
                          <a:ea typeface="Roboto" panose="02000000000000000000" pitchFamily="2" charset="0"/>
                        </a:rPr>
                        <a:t>Quality (waste due to errors)</a:t>
                      </a:r>
                      <a:endParaRPr lang="en-US" sz="1100" b="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48399477"/>
                  </a:ext>
                </a:extLst>
              </a:tr>
              <a:tr h="570667">
                <a:tc>
                  <a:txBody>
                    <a:bodyPr/>
                    <a:lstStyle/>
                    <a:p>
                      <a:pPr marL="91440" marR="91440">
                        <a:lnSpc>
                          <a:spcPct val="100000"/>
                        </a:lnSpc>
                        <a:spcBef>
                          <a:spcPts val="300"/>
                        </a:spcBef>
                        <a:spcAft>
                          <a:spcPts val="300"/>
                        </a:spcAft>
                      </a:pPr>
                      <a:r>
                        <a:rPr lang="en-US" sz="1100" b="1" dirty="0">
                          <a:solidFill>
                            <a:srgbClr val="000000"/>
                          </a:solidFill>
                          <a:effectLst/>
                          <a:latin typeface="Roboto" panose="02000000000000000000" pitchFamily="2" charset="0"/>
                          <a:ea typeface="Roboto" panose="02000000000000000000" pitchFamily="2" charset="0"/>
                        </a:rPr>
                        <a:t>Step 2. </a:t>
                      </a:r>
                      <a:r>
                        <a:rPr lang="en-US" sz="1100" b="0" dirty="0">
                          <a:solidFill>
                            <a:srgbClr val="000000"/>
                          </a:solidFill>
                          <a:effectLst/>
                          <a:latin typeface="Roboto" panose="02000000000000000000" pitchFamily="2" charset="0"/>
                          <a:ea typeface="Roboto" panose="02000000000000000000" pitchFamily="2" charset="0"/>
                        </a:rPr>
                        <a:t>What time frame should be used to monitor progress and collect the data to determine any change in the measure?</a:t>
                      </a:r>
                      <a:endParaRPr lang="en-US" sz="1100" b="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nSpc>
                          <a:spcPct val="100000"/>
                        </a:lnSpc>
                        <a:spcBef>
                          <a:spcPts val="300"/>
                        </a:spcBef>
                        <a:spcAft>
                          <a:spcPts val="300"/>
                        </a:spcAft>
                      </a:pPr>
                      <a:r>
                        <a:rPr lang="en-US" sz="1100" b="1" dirty="0">
                          <a:solidFill>
                            <a:srgbClr val="000000"/>
                          </a:solidFill>
                          <a:effectLst/>
                          <a:latin typeface="Roboto" panose="02000000000000000000" pitchFamily="2" charset="0"/>
                          <a:ea typeface="Roboto" panose="02000000000000000000" pitchFamily="2" charset="0"/>
                        </a:rPr>
                        <a:t>Step 2. </a:t>
                      </a:r>
                      <a:r>
                        <a:rPr lang="en-US" sz="1100" b="0" dirty="0">
                          <a:solidFill>
                            <a:srgbClr val="000000"/>
                          </a:solidFill>
                          <a:effectLst/>
                          <a:latin typeface="Roboto" panose="02000000000000000000" pitchFamily="2" charset="0"/>
                          <a:ea typeface="Roboto" panose="02000000000000000000" pitchFamily="2" charset="0"/>
                        </a:rPr>
                        <a:t>Collect baseline data for three-to-four-month period prior to learning solution. Collect improvement data at four months after the training.</a:t>
                      </a:r>
                      <a:endParaRPr lang="en-US" sz="1100" b="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87012649"/>
                  </a:ext>
                </a:extLst>
              </a:tr>
              <a:tr h="0">
                <a:tc>
                  <a:txBody>
                    <a:bodyPr/>
                    <a:lstStyle/>
                    <a:p>
                      <a:pPr marL="91440" marR="91440">
                        <a:lnSpc>
                          <a:spcPct val="100000"/>
                        </a:lnSpc>
                        <a:spcBef>
                          <a:spcPts val="300"/>
                        </a:spcBef>
                        <a:spcAft>
                          <a:spcPts val="300"/>
                        </a:spcAft>
                      </a:pPr>
                      <a:r>
                        <a:rPr lang="en-US" sz="1100" b="1" dirty="0">
                          <a:solidFill>
                            <a:srgbClr val="000000"/>
                          </a:solidFill>
                          <a:effectLst/>
                          <a:latin typeface="Roboto" panose="02000000000000000000" pitchFamily="2" charset="0"/>
                          <a:ea typeface="Roboto" panose="02000000000000000000" pitchFamily="2" charset="0"/>
                        </a:rPr>
                        <a:t>Step 3. </a:t>
                      </a:r>
                      <a:r>
                        <a:rPr lang="en-US" sz="1100" b="0" dirty="0">
                          <a:solidFill>
                            <a:srgbClr val="000000"/>
                          </a:solidFill>
                          <a:effectLst/>
                          <a:latin typeface="Roboto" panose="02000000000000000000" pitchFamily="2" charset="0"/>
                          <a:ea typeface="Roboto" panose="02000000000000000000" pitchFamily="2" charset="0"/>
                        </a:rPr>
                        <a:t>During the established time frame, what are the internal and external factors (other than the learning solution) that will influence the measure?</a:t>
                      </a:r>
                      <a:endParaRPr lang="en-US" sz="1100" b="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nSpc>
                          <a:spcPct val="100000"/>
                        </a:lnSpc>
                        <a:spcBef>
                          <a:spcPts val="300"/>
                        </a:spcBef>
                        <a:spcAft>
                          <a:spcPts val="300"/>
                        </a:spcAft>
                      </a:pPr>
                      <a:r>
                        <a:rPr lang="en-US" sz="1100" b="1" dirty="0">
                          <a:solidFill>
                            <a:srgbClr val="000000"/>
                          </a:solidFill>
                          <a:effectLst/>
                          <a:latin typeface="Roboto" panose="02000000000000000000" pitchFamily="2" charset="0"/>
                          <a:ea typeface="Roboto" panose="02000000000000000000" pitchFamily="2" charset="0"/>
                        </a:rPr>
                        <a:t>Step 3. </a:t>
                      </a:r>
                      <a:r>
                        <a:rPr lang="en-US" sz="1100" b="0" dirty="0">
                          <a:solidFill>
                            <a:srgbClr val="000000"/>
                          </a:solidFill>
                          <a:effectLst/>
                          <a:latin typeface="Roboto" panose="02000000000000000000" pitchFamily="2" charset="0"/>
                          <a:ea typeface="Roboto" panose="02000000000000000000" pitchFamily="2" charset="0"/>
                        </a:rPr>
                        <a:t>Change in raw materials. Change in production process. Change in team personnel. Supervisor or team leader provides on-job-training. Changes in run time.</a:t>
                      </a:r>
                      <a:endParaRPr lang="en-US" sz="1100" b="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66786745"/>
                  </a:ext>
                </a:extLst>
              </a:tr>
              <a:tr h="636466">
                <a:tc>
                  <a:txBody>
                    <a:bodyPr/>
                    <a:lstStyle/>
                    <a:p>
                      <a:pPr marL="91440" marR="91440">
                        <a:lnSpc>
                          <a:spcPct val="100000"/>
                        </a:lnSpc>
                        <a:spcBef>
                          <a:spcPts val="300"/>
                        </a:spcBef>
                        <a:spcAft>
                          <a:spcPts val="300"/>
                        </a:spcAft>
                      </a:pPr>
                      <a:r>
                        <a:rPr lang="en-US" sz="1100" b="1" dirty="0">
                          <a:solidFill>
                            <a:srgbClr val="000000"/>
                          </a:solidFill>
                          <a:effectLst/>
                          <a:latin typeface="Roboto" panose="02000000000000000000" pitchFamily="2" charset="0"/>
                          <a:ea typeface="Roboto" panose="02000000000000000000" pitchFamily="2" charset="0"/>
                        </a:rPr>
                        <a:t>Step 4. </a:t>
                      </a:r>
                      <a:r>
                        <a:rPr lang="en-US" sz="1100" b="0" dirty="0">
                          <a:solidFill>
                            <a:srgbClr val="000000"/>
                          </a:solidFill>
                          <a:effectLst/>
                          <a:latin typeface="Roboto" panose="02000000000000000000" pitchFamily="2" charset="0"/>
                          <a:ea typeface="Roboto" panose="02000000000000000000" pitchFamily="2" charset="0"/>
                        </a:rPr>
                        <a:t>Which method(s) is most feasible to use (control group, trend line, other sources)? If control group or trend line cannot be used, then who/what are the best sources to provide data or estimates that address changes in the measure? Who is in the best position to know about influences?</a:t>
                      </a:r>
                      <a:endParaRPr lang="en-US" sz="1100" b="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nSpc>
                          <a:spcPct val="100000"/>
                        </a:lnSpc>
                        <a:spcBef>
                          <a:spcPts val="300"/>
                        </a:spcBef>
                        <a:spcAft>
                          <a:spcPts val="300"/>
                        </a:spcAft>
                      </a:pPr>
                      <a:r>
                        <a:rPr lang="en-US" sz="1100" b="1" dirty="0">
                          <a:solidFill>
                            <a:srgbClr val="000000"/>
                          </a:solidFill>
                          <a:effectLst/>
                          <a:latin typeface="Roboto" panose="02000000000000000000" pitchFamily="2" charset="0"/>
                          <a:ea typeface="Roboto" panose="02000000000000000000" pitchFamily="2" charset="0"/>
                        </a:rPr>
                        <a:t>Step 4. </a:t>
                      </a:r>
                      <a:r>
                        <a:rPr lang="en-US" sz="1100" b="0" dirty="0">
                          <a:solidFill>
                            <a:srgbClr val="000000"/>
                          </a:solidFill>
                          <a:effectLst/>
                          <a:latin typeface="Roboto" panose="02000000000000000000" pitchFamily="2" charset="0"/>
                          <a:ea typeface="Roboto" panose="02000000000000000000" pitchFamily="2" charset="0"/>
                        </a:rPr>
                        <a:t>Is control group possible? If so, establish control group criteria. If not, is trend analysis feasible? If not, good sources may be participants, participants’ supervisor, and quality supervisor. If you are using estimates from participants or others, determine how you will structure the isolation question.</a:t>
                      </a:r>
                      <a:endParaRPr lang="en-US" sz="1100" b="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84757134"/>
                  </a:ext>
                </a:extLst>
              </a:tr>
              <a:tr h="423924">
                <a:tc>
                  <a:txBody>
                    <a:bodyPr/>
                    <a:lstStyle/>
                    <a:p>
                      <a:pPr marL="91440" marR="91440">
                        <a:lnSpc>
                          <a:spcPct val="100000"/>
                        </a:lnSpc>
                        <a:spcBef>
                          <a:spcPts val="300"/>
                        </a:spcBef>
                        <a:spcAft>
                          <a:spcPts val="300"/>
                        </a:spcAft>
                      </a:pPr>
                      <a:r>
                        <a:rPr lang="en-US" sz="1100" b="1" dirty="0">
                          <a:solidFill>
                            <a:srgbClr val="000000"/>
                          </a:solidFill>
                          <a:effectLst/>
                          <a:latin typeface="Roboto" panose="02000000000000000000" pitchFamily="2" charset="0"/>
                          <a:ea typeface="Roboto" panose="02000000000000000000" pitchFamily="2" charset="0"/>
                        </a:rPr>
                        <a:t>Step 5. </a:t>
                      </a:r>
                      <a:r>
                        <a:rPr lang="en-US" sz="1100" b="0" dirty="0">
                          <a:solidFill>
                            <a:srgbClr val="000000"/>
                          </a:solidFill>
                          <a:effectLst/>
                          <a:latin typeface="Roboto" panose="02000000000000000000" pitchFamily="2" charset="0"/>
                          <a:ea typeface="Roboto" panose="02000000000000000000" pitchFamily="2" charset="0"/>
                        </a:rPr>
                        <a:t>Select the isolation method(s) to be used to determine the effects of the influencing factors.</a:t>
                      </a:r>
                      <a:endParaRPr lang="en-US" sz="1100" b="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nSpc>
                          <a:spcPct val="100000"/>
                        </a:lnSpc>
                        <a:spcBef>
                          <a:spcPts val="300"/>
                        </a:spcBef>
                        <a:spcAft>
                          <a:spcPts val="300"/>
                        </a:spcAft>
                      </a:pPr>
                      <a:r>
                        <a:rPr lang="en-US" sz="1100" b="1" dirty="0">
                          <a:solidFill>
                            <a:srgbClr val="000000"/>
                          </a:solidFill>
                          <a:effectLst/>
                          <a:latin typeface="Roboto" panose="02000000000000000000" pitchFamily="2" charset="0"/>
                          <a:ea typeface="Roboto" panose="02000000000000000000" pitchFamily="2" charset="0"/>
                        </a:rPr>
                        <a:t>Step 5. </a:t>
                      </a:r>
                      <a:r>
                        <a:rPr lang="en-US" sz="1100" b="0" dirty="0">
                          <a:solidFill>
                            <a:srgbClr val="000000"/>
                          </a:solidFill>
                          <a:effectLst/>
                          <a:latin typeface="Roboto" panose="02000000000000000000" pitchFamily="2" charset="0"/>
                          <a:ea typeface="Roboto" panose="02000000000000000000" pitchFamily="2" charset="0"/>
                        </a:rPr>
                        <a:t>Select the most credible method(s) that can be accomplished in the performance environment.</a:t>
                      </a:r>
                      <a:endParaRPr lang="en-US" sz="1100" b="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62693313"/>
                  </a:ext>
                </a:extLst>
              </a:tr>
            </a:tbl>
          </a:graphicData>
        </a:graphic>
      </p:graphicFrame>
      <p:sp>
        <p:nvSpPr>
          <p:cNvPr id="5" name="TextBox 4">
            <a:extLst>
              <a:ext uri="{FF2B5EF4-FFF2-40B4-BE49-F238E27FC236}">
                <a16:creationId xmlns:a16="http://schemas.microsoft.com/office/drawing/2014/main" id="{43682BFA-A480-415D-B184-5E8F08E24392}"/>
              </a:ext>
            </a:extLst>
          </p:cNvPr>
          <p:cNvSpPr txBox="1"/>
          <p:nvPr/>
        </p:nvSpPr>
        <p:spPr>
          <a:xfrm>
            <a:off x="0" y="4826968"/>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96</a:t>
            </a:r>
          </a:p>
        </p:txBody>
      </p:sp>
      <p:sp>
        <p:nvSpPr>
          <p:cNvPr id="6" name="Slide Number Placeholder 1">
            <a:extLst>
              <a:ext uri="{FF2B5EF4-FFF2-40B4-BE49-F238E27FC236}">
                <a16:creationId xmlns:a16="http://schemas.microsoft.com/office/drawing/2014/main" id="{BB5FE5F5-F1CF-B2A7-20D5-B3F222710A70}"/>
              </a:ext>
            </a:extLst>
          </p:cNvPr>
          <p:cNvSpPr txBox="1">
            <a:spLocks/>
          </p:cNvSpPr>
          <p:nvPr/>
        </p:nvSpPr>
        <p:spPr>
          <a:xfrm>
            <a:off x="7086600" y="4826968"/>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bg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134</a:t>
            </a:fld>
            <a:endParaRPr lang="en-US" sz="9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288642984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B650D-A8E7-2F34-8EB3-5A31156BAE79}"/>
              </a:ext>
            </a:extLst>
          </p:cNvPr>
          <p:cNvSpPr>
            <a:spLocks noGrp="1"/>
          </p:cNvSpPr>
          <p:nvPr>
            <p:ph type="title"/>
          </p:nvPr>
        </p:nvSpPr>
        <p:spPr>
          <a:xfrm>
            <a:off x="628650" y="438437"/>
            <a:ext cx="7886700" cy="640556"/>
          </a:xfrm>
        </p:spPr>
        <p:txBody>
          <a:bodyPr>
            <a:normAutofit/>
          </a:bodyPr>
          <a:lstStyle/>
          <a:p>
            <a:pPr algn="ctr"/>
            <a:r>
              <a:rPr lang="en-US" sz="3600" dirty="0">
                <a:latin typeface="Roboto" panose="02000000000000000000" pitchFamily="2" charset="0"/>
                <a:ea typeface="Roboto" panose="02000000000000000000" pitchFamily="2" charset="0"/>
                <a:cs typeface="Roboto" panose="02000000000000000000" pitchFamily="2" charset="0"/>
              </a:rPr>
              <a:t>Credibility of Data</a:t>
            </a:r>
          </a:p>
        </p:txBody>
      </p:sp>
      <p:sp>
        <p:nvSpPr>
          <p:cNvPr id="4" name="Text Placeholder 3">
            <a:extLst>
              <a:ext uri="{FF2B5EF4-FFF2-40B4-BE49-F238E27FC236}">
                <a16:creationId xmlns:a16="http://schemas.microsoft.com/office/drawing/2014/main" id="{FDE1242B-15F0-DC38-C8CA-B6EF2B58E5C7}"/>
              </a:ext>
            </a:extLst>
          </p:cNvPr>
          <p:cNvSpPr>
            <a:spLocks noGrp="1"/>
          </p:cNvSpPr>
          <p:nvPr>
            <p:ph idx="1"/>
          </p:nvPr>
        </p:nvSpPr>
        <p:spPr>
          <a:xfrm>
            <a:off x="419100" y="1078993"/>
            <a:ext cx="8304276" cy="361590"/>
          </a:xfrm>
        </p:spPr>
        <p:txBody>
          <a:bodyPr>
            <a:normAutofit lnSpcReduction="10000"/>
          </a:bodyPr>
          <a:lstStyle/>
          <a:p>
            <a:pPr marL="0" indent="0">
              <a:lnSpc>
                <a:spcPct val="120000"/>
              </a:lnSpc>
              <a:buNone/>
            </a:pPr>
            <a:r>
              <a:rPr lang="en-US" sz="1600" dirty="0">
                <a:latin typeface="Roboto" panose="02000000000000000000" pitchFamily="2" charset="0"/>
                <a:ea typeface="Roboto" panose="02000000000000000000" pitchFamily="2" charset="0"/>
                <a:cs typeface="Roboto" panose="02000000000000000000" pitchFamily="2" charset="0"/>
              </a:rPr>
              <a:t>Rank the items listed here from 1 to 7, (1 = most credible, 7 = least credible). </a:t>
            </a:r>
          </a:p>
        </p:txBody>
      </p:sp>
      <p:graphicFrame>
        <p:nvGraphicFramePr>
          <p:cNvPr id="9" name="Table 8">
            <a:extLst>
              <a:ext uri="{FF2B5EF4-FFF2-40B4-BE49-F238E27FC236}">
                <a16:creationId xmlns:a16="http://schemas.microsoft.com/office/drawing/2014/main" id="{9B4B8136-F686-6A95-C48B-2832A04AB386}"/>
              </a:ext>
            </a:extLst>
          </p:cNvPr>
          <p:cNvGraphicFramePr>
            <a:graphicFrameLocks noGrp="1"/>
          </p:cNvGraphicFramePr>
          <p:nvPr>
            <p:extLst>
              <p:ext uri="{D42A27DB-BD31-4B8C-83A1-F6EECF244321}">
                <p14:modId xmlns:p14="http://schemas.microsoft.com/office/powerpoint/2010/main" val="2356246682"/>
              </p:ext>
            </p:extLst>
          </p:nvPr>
        </p:nvGraphicFramePr>
        <p:xfrm>
          <a:off x="419862" y="1493576"/>
          <a:ext cx="8304276" cy="2971802"/>
        </p:xfrm>
        <a:graphic>
          <a:graphicData uri="http://schemas.openxmlformats.org/drawingml/2006/table">
            <a:tbl>
              <a:tblPr>
                <a:tableStyleId>{5C22544A-7EE6-4342-B048-85BDC9FD1C3A}</a:tableStyleId>
              </a:tblPr>
              <a:tblGrid>
                <a:gridCol w="7606931">
                  <a:extLst>
                    <a:ext uri="{9D8B030D-6E8A-4147-A177-3AD203B41FA5}">
                      <a16:colId xmlns:a16="http://schemas.microsoft.com/office/drawing/2014/main" val="20000"/>
                    </a:ext>
                  </a:extLst>
                </a:gridCol>
                <a:gridCol w="697345">
                  <a:extLst>
                    <a:ext uri="{9D8B030D-6E8A-4147-A177-3AD203B41FA5}">
                      <a16:colId xmlns:a16="http://schemas.microsoft.com/office/drawing/2014/main" val="2491764244"/>
                    </a:ext>
                  </a:extLst>
                </a:gridCol>
              </a:tblGrid>
              <a:tr h="300859">
                <a:tc>
                  <a:txBody>
                    <a:bodyPr/>
                    <a:lstStyle/>
                    <a:p>
                      <a:pPr marL="0" marR="0" algn="ctr">
                        <a:lnSpc>
                          <a:spcPct val="100000"/>
                        </a:lnSpc>
                        <a:spcBef>
                          <a:spcPts val="0"/>
                        </a:spcBef>
                        <a:spcAft>
                          <a:spcPts val="0"/>
                        </a:spcAft>
                      </a:pPr>
                      <a:endParaRPr lang="en-US" sz="1400" b="1" i="0" dirty="0">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37145" marR="37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marL="0" marR="0" algn="ctr">
                        <a:lnSpc>
                          <a:spcPct val="100000"/>
                        </a:lnSpc>
                        <a:spcBef>
                          <a:spcPts val="0"/>
                        </a:spcBef>
                        <a:spcAft>
                          <a:spcPts val="0"/>
                        </a:spcAft>
                      </a:pPr>
                      <a:r>
                        <a:rPr lang="en-US" sz="1400" b="1" i="0" dirty="0">
                          <a:solidFill>
                            <a:srgbClr val="FFFFFF"/>
                          </a:solidFill>
                          <a:effectLst/>
                          <a:latin typeface="Roboto" panose="02000000000000000000" pitchFamily="2" charset="0"/>
                          <a:ea typeface="Roboto" panose="02000000000000000000" pitchFamily="2" charset="0"/>
                          <a:cs typeface="Roboto" panose="02000000000000000000" pitchFamily="2" charset="0"/>
                        </a:rPr>
                        <a:t>Rank</a:t>
                      </a:r>
                    </a:p>
                  </a:txBody>
                  <a:tcPr marL="37145" marR="37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extLst>
                  <a:ext uri="{0D108BD9-81ED-4DB2-BD59-A6C34878D82A}">
                    <a16:rowId xmlns:a16="http://schemas.microsoft.com/office/drawing/2014/main" val="703894659"/>
                  </a:ext>
                </a:extLst>
              </a:tr>
              <a:tr h="474007">
                <a:tc>
                  <a:txBody>
                    <a:bodyPr/>
                    <a:lstStyle/>
                    <a:p>
                      <a:pPr marL="228600" marR="0" indent="-228600">
                        <a:lnSpc>
                          <a:spcPct val="100000"/>
                        </a:lnSpc>
                        <a:spcBef>
                          <a:spcPts val="0"/>
                        </a:spcBef>
                        <a:spcAft>
                          <a:spcPts val="0"/>
                        </a:spcAft>
                        <a:buFont typeface="+mj-lt"/>
                        <a:buAutoNum type="arabicPeriod"/>
                      </a:pPr>
                      <a:r>
                        <a:rPr lang="en-US" sz="1200" dirty="0">
                          <a:solidFill>
                            <a:srgbClr val="000000"/>
                          </a:solidFill>
                          <a:effectLst/>
                          <a:latin typeface="Roboto" panose="02000000000000000000" pitchFamily="2" charset="0"/>
                          <a:cs typeface="Roboto" panose="02000000000000000000" pitchFamily="2" charset="0"/>
                        </a:rPr>
                        <a:t>The cumulative expenditures on child sex abuse claims in the USA for the Roman Catholic Church is $1.5 billion.</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0000"/>
                        </a:lnSpc>
                        <a:spcBef>
                          <a:spcPts val="0"/>
                        </a:spcBef>
                        <a:spcAft>
                          <a:spcPts val="0"/>
                        </a:spcAft>
                      </a:pPr>
                      <a:endParaRPr lang="en-US" sz="900" dirty="0">
                        <a:solidFill>
                          <a:srgbClr val="000000"/>
                        </a:solidFill>
                        <a:effectLst/>
                        <a:latin typeface="Roboto" panose="02000000000000000000" pitchFamily="2" charset="0"/>
                        <a:ea typeface="Times New Roman" panose="02020603050405020304" pitchFamily="18" charset="0"/>
                        <a:cs typeface="Roboto" panose="02000000000000000000" pitchFamily="2" charset="0"/>
                      </a:endParaRPr>
                    </a:p>
                  </a:txBody>
                  <a:tcPr marL="37145" marR="37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14778">
                <a:tc>
                  <a:txBody>
                    <a:bodyPr/>
                    <a:lstStyle/>
                    <a:p>
                      <a:pPr marL="228600" marR="0" indent="-228600">
                        <a:lnSpc>
                          <a:spcPct val="100000"/>
                        </a:lnSpc>
                        <a:spcBef>
                          <a:spcPts val="0"/>
                        </a:spcBef>
                        <a:spcAft>
                          <a:spcPts val="0"/>
                        </a:spcAft>
                        <a:buFont typeface="+mj-lt"/>
                        <a:buAutoNum type="arabicPeriod" startAt="2"/>
                      </a:pPr>
                      <a:r>
                        <a:rPr lang="en-US" sz="1200" dirty="0">
                          <a:solidFill>
                            <a:srgbClr val="000000"/>
                          </a:solidFill>
                          <a:effectLst/>
                          <a:latin typeface="Roboto" panose="02000000000000000000" pitchFamily="2" charset="0"/>
                          <a:cs typeface="Roboto" panose="02000000000000000000" pitchFamily="2" charset="0"/>
                        </a:rPr>
                        <a:t>Vulcan Materials Company produced 321 million tons of crushed stone last year.</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0000"/>
                        </a:lnSpc>
                        <a:spcBef>
                          <a:spcPts val="0"/>
                        </a:spcBef>
                        <a:spcAft>
                          <a:spcPts val="0"/>
                        </a:spcAft>
                      </a:pPr>
                      <a:endParaRPr lang="en-US" sz="900" dirty="0">
                        <a:solidFill>
                          <a:srgbClr val="000000"/>
                        </a:solidFill>
                        <a:effectLst/>
                        <a:latin typeface="Roboto" panose="02000000000000000000" pitchFamily="2" charset="0"/>
                        <a:ea typeface="Times New Roman" panose="02020603050405020304" pitchFamily="18" charset="0"/>
                        <a:cs typeface="Roboto" panose="02000000000000000000" pitchFamily="2" charset="0"/>
                      </a:endParaRPr>
                    </a:p>
                  </a:txBody>
                  <a:tcPr marL="37145" marR="37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14778">
                <a:tc>
                  <a:txBody>
                    <a:bodyPr/>
                    <a:lstStyle/>
                    <a:p>
                      <a:pPr marL="228600" marR="0" indent="-228600">
                        <a:lnSpc>
                          <a:spcPct val="100000"/>
                        </a:lnSpc>
                        <a:spcBef>
                          <a:spcPts val="0"/>
                        </a:spcBef>
                        <a:spcAft>
                          <a:spcPts val="0"/>
                        </a:spcAft>
                        <a:buFont typeface="+mj-lt"/>
                        <a:buAutoNum type="arabicPeriod" startAt="3"/>
                      </a:pPr>
                      <a:r>
                        <a:rPr lang="en-US" sz="1200" dirty="0">
                          <a:solidFill>
                            <a:srgbClr val="000000"/>
                          </a:solidFill>
                          <a:effectLst/>
                          <a:latin typeface="Roboto" panose="02000000000000000000" pitchFamily="2" charset="0"/>
                          <a:cs typeface="Roboto" panose="02000000000000000000" pitchFamily="2" charset="0"/>
                        </a:rPr>
                        <a:t>Pharmaceutical Firm in Ireland receives -42% ROI (negative) in a management learning program.</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0000"/>
                        </a:lnSpc>
                        <a:spcBef>
                          <a:spcPts val="0"/>
                        </a:spcBef>
                        <a:spcAft>
                          <a:spcPts val="0"/>
                        </a:spcAft>
                      </a:pPr>
                      <a:endParaRPr lang="en-US" sz="900" dirty="0">
                        <a:solidFill>
                          <a:srgbClr val="000000"/>
                        </a:solidFill>
                        <a:effectLst/>
                        <a:latin typeface="Roboto" panose="02000000000000000000" pitchFamily="2" charset="0"/>
                        <a:ea typeface="Times New Roman" panose="02020603050405020304" pitchFamily="18" charset="0"/>
                        <a:cs typeface="Roboto" panose="02000000000000000000" pitchFamily="2" charset="0"/>
                      </a:endParaRPr>
                    </a:p>
                  </a:txBody>
                  <a:tcPr marL="37145" marR="37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14778">
                <a:tc>
                  <a:txBody>
                    <a:bodyPr/>
                    <a:lstStyle/>
                    <a:p>
                      <a:pPr marL="228600" marR="0" indent="-228600">
                        <a:lnSpc>
                          <a:spcPct val="100000"/>
                        </a:lnSpc>
                        <a:spcBef>
                          <a:spcPts val="0"/>
                        </a:spcBef>
                        <a:spcAft>
                          <a:spcPts val="0"/>
                        </a:spcAft>
                        <a:buFont typeface="+mj-lt"/>
                        <a:buAutoNum type="arabicPeriod" startAt="4"/>
                      </a:pPr>
                      <a:r>
                        <a:rPr lang="en-US" sz="1200" dirty="0">
                          <a:solidFill>
                            <a:srgbClr val="000000"/>
                          </a:solidFill>
                          <a:effectLst/>
                          <a:latin typeface="Roboto" panose="02000000000000000000" pitchFamily="2" charset="0"/>
                          <a:cs typeface="Roboto" panose="02000000000000000000" pitchFamily="2" charset="0"/>
                        </a:rPr>
                        <a:t>Wells Fargo Bank receives 932% ROI in a learning program for relationship managers.</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0000"/>
                        </a:lnSpc>
                        <a:spcBef>
                          <a:spcPts val="0"/>
                        </a:spcBef>
                        <a:spcAft>
                          <a:spcPts val="0"/>
                        </a:spcAft>
                      </a:pPr>
                      <a:endParaRPr lang="en-US" sz="900" dirty="0">
                        <a:solidFill>
                          <a:srgbClr val="000000"/>
                        </a:solidFill>
                        <a:effectLst/>
                        <a:latin typeface="Roboto" panose="02000000000000000000" pitchFamily="2" charset="0"/>
                        <a:ea typeface="Times New Roman" panose="02020603050405020304" pitchFamily="18" charset="0"/>
                        <a:cs typeface="Roboto" panose="02000000000000000000" pitchFamily="2" charset="0"/>
                      </a:endParaRPr>
                    </a:p>
                  </a:txBody>
                  <a:tcPr marL="37145" marR="37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474007">
                <a:tc>
                  <a:txBody>
                    <a:bodyPr/>
                    <a:lstStyle/>
                    <a:p>
                      <a:pPr marL="228600" marR="0" indent="-228600">
                        <a:lnSpc>
                          <a:spcPct val="100000"/>
                        </a:lnSpc>
                        <a:spcBef>
                          <a:spcPts val="0"/>
                        </a:spcBef>
                        <a:spcAft>
                          <a:spcPts val="0"/>
                        </a:spcAft>
                        <a:buFont typeface="+mj-lt"/>
                        <a:buAutoNum type="arabicPeriod" startAt="5"/>
                      </a:pPr>
                      <a:r>
                        <a:rPr lang="en-US" sz="1200" dirty="0">
                          <a:solidFill>
                            <a:srgbClr val="000000"/>
                          </a:solidFill>
                          <a:effectLst/>
                          <a:latin typeface="Roboto" panose="02000000000000000000" pitchFamily="2" charset="0"/>
                          <a:cs typeface="Roboto" panose="02000000000000000000" pitchFamily="2" charset="0"/>
                        </a:rPr>
                        <a:t>Annual cost of absenteeism and diminished productivity resulting from employee depression is $23.8 billion.</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0000"/>
                        </a:lnSpc>
                        <a:spcBef>
                          <a:spcPts val="0"/>
                        </a:spcBef>
                        <a:spcAft>
                          <a:spcPts val="0"/>
                        </a:spcAft>
                      </a:pPr>
                      <a:endParaRPr lang="en-US" sz="900" dirty="0">
                        <a:solidFill>
                          <a:srgbClr val="000000"/>
                        </a:solidFill>
                        <a:effectLst/>
                        <a:latin typeface="Roboto" panose="02000000000000000000" pitchFamily="2" charset="0"/>
                        <a:ea typeface="Times New Roman" panose="02020603050405020304" pitchFamily="18" charset="0"/>
                        <a:cs typeface="Roboto" panose="02000000000000000000" pitchFamily="2" charset="0"/>
                      </a:endParaRPr>
                    </a:p>
                  </a:txBody>
                  <a:tcPr marL="37145" marR="37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74007">
                <a:tc>
                  <a:txBody>
                    <a:bodyPr/>
                    <a:lstStyle/>
                    <a:p>
                      <a:pPr marL="228600" marR="0" indent="-228600">
                        <a:lnSpc>
                          <a:spcPct val="100000"/>
                        </a:lnSpc>
                        <a:spcBef>
                          <a:spcPts val="0"/>
                        </a:spcBef>
                        <a:spcAft>
                          <a:spcPts val="0"/>
                        </a:spcAft>
                        <a:buFont typeface="+mj-lt"/>
                        <a:buAutoNum type="arabicPeriod" startAt="6"/>
                      </a:pPr>
                      <a:r>
                        <a:rPr lang="en-US" sz="1200" dirty="0">
                          <a:solidFill>
                            <a:srgbClr val="000000"/>
                          </a:solidFill>
                          <a:effectLst/>
                          <a:latin typeface="Roboto" panose="02000000000000000000" pitchFamily="2" charset="0"/>
                          <a:cs typeface="Roboto" panose="02000000000000000000" pitchFamily="2" charset="0"/>
                        </a:rPr>
                        <a:t>The annual value of the market for wildlife trafficking—the second largest illegal trade in the world after drugs—is $10 billion.</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0000"/>
                        </a:lnSpc>
                        <a:spcBef>
                          <a:spcPts val="0"/>
                        </a:spcBef>
                        <a:spcAft>
                          <a:spcPts val="0"/>
                        </a:spcAft>
                      </a:pPr>
                      <a:endParaRPr lang="en-US" sz="900" dirty="0">
                        <a:solidFill>
                          <a:srgbClr val="000000"/>
                        </a:solidFill>
                        <a:effectLst/>
                        <a:latin typeface="Roboto" panose="02000000000000000000" pitchFamily="2" charset="0"/>
                        <a:ea typeface="Times New Roman" panose="02020603050405020304" pitchFamily="18" charset="0"/>
                        <a:cs typeface="Roboto" panose="02000000000000000000" pitchFamily="2" charset="0"/>
                      </a:endParaRPr>
                    </a:p>
                  </a:txBody>
                  <a:tcPr marL="37145" marR="37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304588">
                <a:tc>
                  <a:txBody>
                    <a:bodyPr/>
                    <a:lstStyle/>
                    <a:p>
                      <a:pPr marL="228600" marR="0" indent="-228600">
                        <a:lnSpc>
                          <a:spcPct val="100000"/>
                        </a:lnSpc>
                        <a:spcBef>
                          <a:spcPts val="0"/>
                        </a:spcBef>
                        <a:spcAft>
                          <a:spcPts val="0"/>
                        </a:spcAft>
                        <a:buFont typeface="+mj-lt"/>
                        <a:buAutoNum type="arabicPeriod" startAt="7"/>
                      </a:pPr>
                      <a:r>
                        <a:rPr lang="en-US" sz="1200" dirty="0">
                          <a:solidFill>
                            <a:srgbClr val="000000"/>
                          </a:solidFill>
                          <a:effectLst/>
                          <a:latin typeface="Roboto" panose="02000000000000000000" pitchFamily="2" charset="0"/>
                          <a:cs typeface="Roboto" panose="02000000000000000000" pitchFamily="2" charset="0"/>
                        </a:rPr>
                        <a:t>Presenteeism (working while sick) is costing employers $15 billion a year.</a:t>
                      </a:r>
                    </a:p>
                  </a:txBody>
                  <a:tcPr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0000"/>
                        </a:lnSpc>
                        <a:spcBef>
                          <a:spcPts val="0"/>
                        </a:spcBef>
                        <a:spcAft>
                          <a:spcPts val="0"/>
                        </a:spcAft>
                      </a:pPr>
                      <a:endParaRPr lang="en-US" sz="900" dirty="0">
                        <a:solidFill>
                          <a:srgbClr val="000000"/>
                        </a:solidFill>
                        <a:effectLst/>
                        <a:latin typeface="Roboto" panose="02000000000000000000" pitchFamily="2" charset="0"/>
                        <a:ea typeface="Times New Roman" panose="02020603050405020304" pitchFamily="18" charset="0"/>
                        <a:cs typeface="Roboto" panose="02000000000000000000" pitchFamily="2" charset="0"/>
                      </a:endParaRPr>
                    </a:p>
                  </a:txBody>
                  <a:tcPr marL="37145" marR="371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bl>
          </a:graphicData>
        </a:graphic>
      </p:graphicFrame>
      <p:sp>
        <p:nvSpPr>
          <p:cNvPr id="3" name="TextBox 2">
            <a:extLst>
              <a:ext uri="{FF2B5EF4-FFF2-40B4-BE49-F238E27FC236}">
                <a16:creationId xmlns:a16="http://schemas.microsoft.com/office/drawing/2014/main" id="{3F3DB195-20E9-B056-7484-F298FC33D8F9}"/>
              </a:ext>
            </a:extLst>
          </p:cNvPr>
          <p:cNvSpPr txBox="1"/>
          <p:nvPr/>
        </p:nvSpPr>
        <p:spPr>
          <a:xfrm>
            <a:off x="0" y="4826968"/>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97</a:t>
            </a:r>
          </a:p>
        </p:txBody>
      </p:sp>
      <p:sp>
        <p:nvSpPr>
          <p:cNvPr id="5" name="Slide Number Placeholder 1">
            <a:extLst>
              <a:ext uri="{FF2B5EF4-FFF2-40B4-BE49-F238E27FC236}">
                <a16:creationId xmlns:a16="http://schemas.microsoft.com/office/drawing/2014/main" id="{27F305C4-37BE-E949-7B98-DE2869B6B5EB}"/>
              </a:ext>
            </a:extLst>
          </p:cNvPr>
          <p:cNvSpPr txBox="1">
            <a:spLocks/>
          </p:cNvSpPr>
          <p:nvPr/>
        </p:nvSpPr>
        <p:spPr>
          <a:xfrm>
            <a:off x="7086600" y="4826968"/>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bg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135</a:t>
            </a:fld>
            <a:endParaRPr lang="en-US" sz="9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365765047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p:txBody>
          <a:bodyPr/>
          <a:lstStyle/>
          <a:p>
            <a:r>
              <a:rPr lang="en-US" altLang="en-US" dirty="0"/>
              <a:t>Credibility of Outcome Data</a:t>
            </a:r>
          </a:p>
        </p:txBody>
      </p:sp>
      <p:sp>
        <p:nvSpPr>
          <p:cNvPr id="158722" name="Content Placeholder 2"/>
          <p:cNvSpPr>
            <a:spLocks noGrp="1"/>
          </p:cNvSpPr>
          <p:nvPr>
            <p:ph type="body" idx="1"/>
          </p:nvPr>
        </p:nvSpPr>
        <p:spPr>
          <a:xfrm>
            <a:off x="419100" y="1204108"/>
            <a:ext cx="3681900" cy="3537900"/>
          </a:xfrm>
        </p:spPr>
        <p:txBody>
          <a:bodyPr/>
          <a:lstStyle/>
          <a:p>
            <a:pPr>
              <a:buSzPct val="100000"/>
            </a:pPr>
            <a:r>
              <a:rPr lang="en-US" altLang="en-US" dirty="0"/>
              <a:t>Reputation of the source of the data</a:t>
            </a:r>
          </a:p>
          <a:p>
            <a:pPr>
              <a:buSzPct val="100000"/>
            </a:pPr>
            <a:r>
              <a:rPr lang="en-US" altLang="en-US" dirty="0"/>
              <a:t>Reputation of the source of the study</a:t>
            </a:r>
          </a:p>
          <a:p>
            <a:pPr>
              <a:buSzPct val="100000"/>
            </a:pPr>
            <a:r>
              <a:rPr lang="en-US" altLang="en-US" dirty="0"/>
              <a:t>Motives of the researchers</a:t>
            </a:r>
          </a:p>
          <a:p>
            <a:pPr>
              <a:buSzPct val="100000"/>
            </a:pPr>
            <a:r>
              <a:rPr lang="en-US" altLang="en-US" dirty="0"/>
              <a:t>Bias of the audience</a:t>
            </a:r>
          </a:p>
          <a:p>
            <a:pPr>
              <a:buSzPct val="100000"/>
            </a:pPr>
            <a:r>
              <a:rPr lang="en-US" altLang="en-US" dirty="0"/>
              <a:t>Methodology of the study</a:t>
            </a:r>
          </a:p>
          <a:p>
            <a:pPr>
              <a:buSzPct val="100000"/>
            </a:pPr>
            <a:endParaRPr lang="en-US" altLang="en-US" dirty="0"/>
          </a:p>
        </p:txBody>
      </p:sp>
      <p:sp>
        <p:nvSpPr>
          <p:cNvPr id="5" name="Text Placeholder 4">
            <a:extLst>
              <a:ext uri="{FF2B5EF4-FFF2-40B4-BE49-F238E27FC236}">
                <a16:creationId xmlns:a16="http://schemas.microsoft.com/office/drawing/2014/main" id="{288A6D3D-A668-4F6E-B981-29CC3C8B1B8A}"/>
              </a:ext>
            </a:extLst>
          </p:cNvPr>
          <p:cNvSpPr>
            <a:spLocks noGrp="1"/>
          </p:cNvSpPr>
          <p:nvPr>
            <p:ph type="body" idx="2"/>
          </p:nvPr>
        </p:nvSpPr>
        <p:spPr>
          <a:xfrm>
            <a:off x="4572000" y="1200150"/>
            <a:ext cx="4114849" cy="3649300"/>
          </a:xfrm>
        </p:spPr>
        <p:txBody>
          <a:bodyPr/>
          <a:lstStyle/>
          <a:p>
            <a:pPr>
              <a:buSzPct val="100000"/>
            </a:pPr>
            <a:r>
              <a:rPr lang="en-US" altLang="en-US" dirty="0"/>
              <a:t>Assumptions made in the analysis</a:t>
            </a:r>
          </a:p>
          <a:p>
            <a:pPr>
              <a:buSzPct val="100000"/>
            </a:pPr>
            <a:r>
              <a:rPr lang="en-US" altLang="en-US" dirty="0"/>
              <a:t>Realism of the outcome data</a:t>
            </a:r>
          </a:p>
          <a:p>
            <a:pPr>
              <a:buSzPct val="100000"/>
            </a:pPr>
            <a:r>
              <a:rPr lang="en-US" altLang="en-US" dirty="0"/>
              <a:t>Type of data</a:t>
            </a:r>
          </a:p>
          <a:p>
            <a:pPr>
              <a:buSzPct val="100000"/>
            </a:pPr>
            <a:r>
              <a:rPr lang="en-US" altLang="en-US" dirty="0"/>
              <a:t>Scope of analysis</a:t>
            </a:r>
          </a:p>
          <a:p>
            <a:pPr>
              <a:buSzPct val="100000"/>
            </a:pPr>
            <a:endParaRPr lang="en-US" dirty="0"/>
          </a:p>
        </p:txBody>
      </p:sp>
      <p:sp>
        <p:nvSpPr>
          <p:cNvPr id="2" name="TextBox 1">
            <a:extLst>
              <a:ext uri="{FF2B5EF4-FFF2-40B4-BE49-F238E27FC236}">
                <a16:creationId xmlns:a16="http://schemas.microsoft.com/office/drawing/2014/main" id="{E4ADA0AB-DE46-F477-5F39-DF744B29F718}"/>
              </a:ext>
            </a:extLst>
          </p:cNvPr>
          <p:cNvSpPr txBox="1"/>
          <p:nvPr/>
        </p:nvSpPr>
        <p:spPr>
          <a:xfrm>
            <a:off x="0" y="4826968"/>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98</a:t>
            </a:r>
          </a:p>
        </p:txBody>
      </p:sp>
      <p:sp>
        <p:nvSpPr>
          <p:cNvPr id="3" name="Google Shape;52;p6">
            <a:extLst>
              <a:ext uri="{FF2B5EF4-FFF2-40B4-BE49-F238E27FC236}">
                <a16:creationId xmlns:a16="http://schemas.microsoft.com/office/drawing/2014/main" id="{4CB0AD78-091A-226F-C2A3-FDA7E7C553B0}"/>
              </a:ext>
            </a:extLst>
          </p:cNvPr>
          <p:cNvSpPr txBox="1">
            <a:spLocks noGrp="1"/>
          </p:cNvSpPr>
          <p:nvPr>
            <p:ph type="sldNum" idx="12"/>
          </p:nvPr>
        </p:nvSpPr>
        <p:spPr>
          <a:xfrm>
            <a:off x="8537140" y="4399666"/>
            <a:ext cx="594900" cy="731700"/>
          </a:xfrm>
          <a:prstGeom prst="rect">
            <a:avLst/>
          </a:prstGeom>
        </p:spPr>
        <p:txBody>
          <a:bodyPr spcFirstLastPara="1" wrap="square" lIns="91425" tIns="91425" rIns="91425" bIns="91425" anchor="b" anchorCtr="0">
            <a:noAutofit/>
          </a:bodyPr>
          <a:lstStyle>
            <a:lvl1pPr lvl="0">
              <a:buClr>
                <a:schemeClr val="tx1"/>
              </a:buClr>
              <a:buNone/>
              <a:defRPr sz="1050" b="0">
                <a:latin typeface="Roboto" panose="02000000000000000000" pitchFamily="2" charset="0"/>
                <a:ea typeface="Roboto" panose="02000000000000000000" pitchFamily="2" charset="0"/>
                <a:cs typeface="Roboto" panose="02000000000000000000" pitchFamily="2" charset="0"/>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136</a:t>
            </a:fld>
            <a:endParaRPr lang="en" dirty="0"/>
          </a:p>
        </p:txBody>
      </p:sp>
    </p:spTree>
    <p:custDataLst>
      <p:tags r:id="rId1"/>
    </p:custData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grpSp>
        <p:nvGrpSpPr>
          <p:cNvPr id="2" name="Group 1">
            <a:extLst>
              <a:ext uri="{FF2B5EF4-FFF2-40B4-BE49-F238E27FC236}">
                <a16:creationId xmlns:a16="http://schemas.microsoft.com/office/drawing/2014/main" id="{DCAAEC8B-EF6C-284E-B6F4-4BF21964710C}"/>
              </a:ext>
            </a:extLst>
          </p:cNvPr>
          <p:cNvGrpSpPr/>
          <p:nvPr/>
        </p:nvGrpSpPr>
        <p:grpSpPr>
          <a:xfrm>
            <a:off x="55286" y="1781925"/>
            <a:ext cx="8985466" cy="2461908"/>
            <a:chOff x="73714" y="2375900"/>
            <a:chExt cx="11980621" cy="3282544"/>
          </a:xfrm>
        </p:grpSpPr>
        <p:sp>
          <p:nvSpPr>
            <p:cNvPr id="53" name="Google Shape;1864;p37">
              <a:extLst>
                <a:ext uri="{FF2B5EF4-FFF2-40B4-BE49-F238E27FC236}">
                  <a16:creationId xmlns:a16="http://schemas.microsoft.com/office/drawing/2014/main" id="{1D08158E-3CD9-F847-9C62-C9E375E87E44}"/>
                </a:ext>
              </a:extLst>
            </p:cNvPr>
            <p:cNvSpPr/>
            <p:nvPr/>
          </p:nvSpPr>
          <p:spPr>
            <a:xfrm rot="10800000">
              <a:off x="9356818" y="2382109"/>
              <a:ext cx="2682483" cy="3276335"/>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29" name="Google Shape;1529;p25"/>
            <p:cNvSpPr/>
            <p:nvPr/>
          </p:nvSpPr>
          <p:spPr>
            <a:xfrm rot="10800000">
              <a:off x="2920149" y="2376252"/>
              <a:ext cx="2646372" cy="3276335"/>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1530" name="Google Shape;1530;p25"/>
            <p:cNvCxnSpPr/>
            <p:nvPr/>
          </p:nvCxnSpPr>
          <p:spPr>
            <a:xfrm>
              <a:off x="3215790" y="4059602"/>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34" name="Google Shape;1534;p25"/>
            <p:cNvSpPr/>
            <p:nvPr/>
          </p:nvSpPr>
          <p:spPr>
            <a:xfrm rot="10800000">
              <a:off x="73714" y="2376252"/>
              <a:ext cx="2746281" cy="3276335"/>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8" name="Google Shape;1538;p25"/>
            <p:cNvSpPr/>
            <p:nvPr/>
          </p:nvSpPr>
          <p:spPr>
            <a:xfrm rot="10800000">
              <a:off x="5645829" y="2375900"/>
              <a:ext cx="3685053" cy="3276335"/>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9" name="Google Shape;1539;p25"/>
            <p:cNvSpPr/>
            <p:nvPr/>
          </p:nvSpPr>
          <p:spPr>
            <a:xfrm>
              <a:off x="6102754" y="2547061"/>
              <a:ext cx="2017007" cy="338505"/>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ANALYZE DATA</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0" name="Google Shape;1540;p25"/>
            <p:cNvSpPr/>
            <p:nvPr/>
          </p:nvSpPr>
          <p:spPr>
            <a:xfrm>
              <a:off x="9403788" y="2531617"/>
              <a:ext cx="254096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OPTIMIZE RESULTS</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1" name="Google Shape;1541;p25"/>
            <p:cNvSpPr/>
            <p:nvPr/>
          </p:nvSpPr>
          <p:spPr>
            <a:xfrm>
              <a:off x="8014728" y="4336283"/>
              <a:ext cx="1194655"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5: ROI</a:t>
              </a:r>
              <a:endParaRPr kumimoji="0" sz="135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42" name="Google Shape;1542;p25"/>
            <p:cNvSpPr/>
            <p:nvPr/>
          </p:nvSpPr>
          <p:spPr>
            <a:xfrm>
              <a:off x="3124837" y="3162203"/>
              <a:ext cx="1515940" cy="3692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1: REACTION AND PLANNED ACTION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3" name="Google Shape;1543;p25"/>
            <p:cNvSpPr/>
            <p:nvPr/>
          </p:nvSpPr>
          <p:spPr>
            <a:xfrm>
              <a:off x="4569589" y="3163129"/>
              <a:ext cx="1025761" cy="374413"/>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3:</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APPLICATION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4" name="Google Shape;1544;p25"/>
            <p:cNvSpPr/>
            <p:nvPr/>
          </p:nvSpPr>
          <p:spPr>
            <a:xfrm>
              <a:off x="3126510" y="4702311"/>
              <a:ext cx="1396887"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2: LEARNING</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5" name="Google Shape;1545;p25"/>
            <p:cNvSpPr/>
            <p:nvPr/>
          </p:nvSpPr>
          <p:spPr>
            <a:xfrm>
              <a:off x="4510379" y="4698479"/>
              <a:ext cx="1183544"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4: IMPACT</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6" name="Google Shape;1546;p25"/>
            <p:cNvSpPr/>
            <p:nvPr/>
          </p:nvSpPr>
          <p:spPr>
            <a:xfrm>
              <a:off x="7847978" y="5413044"/>
              <a:ext cx="1638192" cy="235913"/>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INTANGIBLE BENEFITS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47" name="Google Shape;1547;p25"/>
            <p:cNvCxnSpPr/>
            <p:nvPr/>
          </p:nvCxnSpPr>
          <p:spPr>
            <a:xfrm>
              <a:off x="1088882" y="4042435"/>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8" name="Google Shape;1548;p25"/>
            <p:cNvCxnSpPr/>
            <p:nvPr/>
          </p:nvCxnSpPr>
          <p:spPr>
            <a:xfrm>
              <a:off x="8558776" y="3370898"/>
              <a:ext cx="0" cy="27429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9" name="Google Shape;1549;p25"/>
            <p:cNvCxnSpPr/>
            <p:nvPr/>
          </p:nvCxnSpPr>
          <p:spPr>
            <a:xfrm rot="10800000" flipH="1">
              <a:off x="8790762" y="4053050"/>
              <a:ext cx="614135" cy="13104"/>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0" name="Google Shape;1550;p25"/>
            <p:cNvCxnSpPr/>
            <p:nvPr/>
          </p:nvCxnSpPr>
          <p:spPr>
            <a:xfrm rot="10800000">
              <a:off x="9311737" y="4616254"/>
              <a:ext cx="0" cy="53335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1" name="Google Shape;1551;p25"/>
            <p:cNvCxnSpPr/>
            <p:nvPr/>
          </p:nvCxnSpPr>
          <p:spPr>
            <a:xfrm rot="10800000">
              <a:off x="8367216" y="5133813"/>
              <a:ext cx="947080"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2" name="Google Shape;1552;p25"/>
            <p:cNvCxnSpPr/>
            <p:nvPr/>
          </p:nvCxnSpPr>
          <p:spPr>
            <a:xfrm>
              <a:off x="7804300" y="4044380"/>
              <a:ext cx="419673"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3" name="Google Shape;1553;p25"/>
            <p:cNvCxnSpPr/>
            <p:nvPr/>
          </p:nvCxnSpPr>
          <p:spPr>
            <a:xfrm rot="10800000" flipH="1">
              <a:off x="7898457" y="4032250"/>
              <a:ext cx="20256" cy="1052278"/>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4" name="Google Shape;1554;p25"/>
            <p:cNvCxnSpPr/>
            <p:nvPr/>
          </p:nvCxnSpPr>
          <p:spPr>
            <a:xfrm rot="10800000" flipH="1">
              <a:off x="7898457" y="5084528"/>
              <a:ext cx="231358" cy="1283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5" name="Google Shape;1555;p25"/>
            <p:cNvCxnSpPr/>
            <p:nvPr/>
          </p:nvCxnSpPr>
          <p:spPr>
            <a:xfrm>
              <a:off x="4362431" y="4026218"/>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6" name="Google Shape;1556;p25"/>
            <p:cNvCxnSpPr/>
            <p:nvPr/>
          </p:nvCxnSpPr>
          <p:spPr>
            <a:xfrm>
              <a:off x="2256788" y="4042435"/>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7" name="Google Shape;1557;p25"/>
            <p:cNvCxnSpPr/>
            <p:nvPr/>
          </p:nvCxnSpPr>
          <p:spPr>
            <a:xfrm>
              <a:off x="5476690" y="4044367"/>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8" name="Google Shape;1558;p25"/>
            <p:cNvCxnSpPr/>
            <p:nvPr/>
          </p:nvCxnSpPr>
          <p:spPr>
            <a:xfrm>
              <a:off x="6419190" y="4036970"/>
              <a:ext cx="27429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59" name="Google Shape;1559;p25"/>
            <p:cNvSpPr/>
            <p:nvPr/>
          </p:nvSpPr>
          <p:spPr>
            <a:xfrm>
              <a:off x="164317" y="3508047"/>
              <a:ext cx="929454" cy="112119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Start With Why</a:t>
              </a: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Align Programs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With the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Business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0" name="Google Shape;1560;p25"/>
            <p:cNvSpPr/>
            <p:nvPr/>
          </p:nvSpPr>
          <p:spPr>
            <a:xfrm>
              <a:off x="1264936" y="3530525"/>
              <a:ext cx="1056962"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Feasible</a:t>
              </a: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Select the Right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Solution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1" name="Google Shape;1561;p25"/>
            <p:cNvSpPr/>
            <p:nvPr/>
          </p:nvSpPr>
          <p:spPr>
            <a:xfrm>
              <a:off x="3412528" y="3543912"/>
              <a:ext cx="949903" cy="112119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Matter:</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Design for Input,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Reaction, and</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Learning</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2" name="Google Shape;1562;p25"/>
            <p:cNvSpPr/>
            <p:nvPr/>
          </p:nvSpPr>
          <p:spPr>
            <a:xfrm>
              <a:off x="5692624" y="3525017"/>
              <a:ext cx="856791" cy="1108362"/>
            </a:xfrm>
            <a:prstGeom prst="roundRect">
              <a:avLst>
                <a:gd name="adj" fmla="val 16667"/>
              </a:avLst>
            </a:prstGeom>
            <a:solidFill>
              <a:schemeClr val="tx1">
                <a:lumMod val="40000"/>
                <a:lumOff val="6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Make it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 Credible: </a:t>
              </a:r>
              <a:endParaRPr kumimoji="0"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Isolate the</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Effects</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of the</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3" name="Google Shape;1563;p25"/>
            <p:cNvSpPr/>
            <p:nvPr/>
          </p:nvSpPr>
          <p:spPr>
            <a:xfrm>
              <a:off x="6688130" y="3508048"/>
              <a:ext cx="1169573" cy="1144331"/>
            </a:xfrm>
            <a:prstGeom prst="roundRect">
              <a:avLst>
                <a:gd name="adj" fmla="val 16667"/>
              </a:avLst>
            </a:prstGeom>
            <a:solidFill>
              <a:srgbClr val="820D2D"/>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Convert Data to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Monetary Value</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4" name="Google Shape;1564;p25"/>
            <p:cNvSpPr/>
            <p:nvPr/>
          </p:nvSpPr>
          <p:spPr>
            <a:xfrm>
              <a:off x="7973600" y="2523853"/>
              <a:ext cx="1278916" cy="932425"/>
            </a:xfrm>
            <a:prstGeom prst="roundRect">
              <a:avLst>
                <a:gd name="adj" fmla="val 16667"/>
              </a:avLst>
            </a:prstGeom>
            <a:solidFill>
              <a:schemeClr val="tx1">
                <a:lumMod val="40000"/>
                <a:lumOff val="6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Capture Costs of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5" name="Google Shape;1565;p25"/>
            <p:cNvSpPr/>
            <p:nvPr/>
          </p:nvSpPr>
          <p:spPr>
            <a:xfrm>
              <a:off x="7983126" y="3611029"/>
              <a:ext cx="1269392" cy="712441"/>
            </a:xfrm>
            <a:prstGeom prst="roundRect">
              <a:avLst>
                <a:gd name="adj" fmla="val 16667"/>
              </a:avLst>
            </a:prstGeom>
            <a:solidFill>
              <a:schemeClr val="tx1">
                <a:lumMod val="40000"/>
                <a:lumOff val="6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Calculate ROI</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6" name="Google Shape;1566;p25"/>
            <p:cNvSpPr/>
            <p:nvPr/>
          </p:nvSpPr>
          <p:spPr>
            <a:xfrm>
              <a:off x="7857704" y="4588378"/>
              <a:ext cx="1394814" cy="775322"/>
            </a:xfrm>
            <a:prstGeom prst="roundRect">
              <a:avLst>
                <a:gd name="adj" fmla="val 16667"/>
              </a:avLst>
            </a:prstGeom>
            <a:solidFill>
              <a:schemeClr val="tx1">
                <a:lumMod val="40000"/>
                <a:lumOff val="6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50"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Identify Intangible Measures</a:t>
              </a:r>
              <a:endParaRPr kumimoji="0" lang="en-US" sz="9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7" name="Google Shape;1567;p25"/>
            <p:cNvSpPr/>
            <p:nvPr/>
          </p:nvSpPr>
          <p:spPr>
            <a:xfrm>
              <a:off x="9349740" y="3432821"/>
              <a:ext cx="1247674" cy="1193757"/>
            </a:xfrm>
            <a:prstGeom prst="ellipse">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8" name="Google Shape;1568;p25"/>
            <p:cNvSpPr/>
            <p:nvPr/>
          </p:nvSpPr>
          <p:spPr>
            <a:xfrm>
              <a:off x="2472770" y="3544016"/>
              <a:ext cx="758418"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Expect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Success</a:t>
              </a: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 Plan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9" name="Google Shape;1569;p25"/>
            <p:cNvSpPr/>
            <p:nvPr/>
          </p:nvSpPr>
          <p:spPr>
            <a:xfrm>
              <a:off x="4552576" y="3544870"/>
              <a:ext cx="949903" cy="1121192"/>
            </a:xfrm>
            <a:prstGeom prst="roundRect">
              <a:avLst>
                <a:gd name="adj" fmla="val 16667"/>
              </a:avLst>
            </a:prstGeom>
            <a:solidFill>
              <a:schemeClr val="tx1">
                <a:lumMod val="40000"/>
                <a:lumOff val="6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Stick:</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Design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Application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and Impact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70" name="Google Shape;1570;p25"/>
            <p:cNvCxnSpPr/>
            <p:nvPr/>
          </p:nvCxnSpPr>
          <p:spPr>
            <a:xfrm>
              <a:off x="10597413" y="4044367"/>
              <a:ext cx="17393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71" name="Google Shape;1571;p25"/>
            <p:cNvSpPr/>
            <p:nvPr/>
          </p:nvSpPr>
          <p:spPr>
            <a:xfrm>
              <a:off x="10754753" y="3358177"/>
              <a:ext cx="1284548" cy="1347375"/>
            </a:xfrm>
            <a:prstGeom prst="diamond">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b"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72" name="Google Shape;1572;p25"/>
            <p:cNvSpPr/>
            <p:nvPr/>
          </p:nvSpPr>
          <p:spPr>
            <a:xfrm>
              <a:off x="920297" y="3294273"/>
              <a:ext cx="1515940" cy="23078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0: INPUT</a:t>
              </a:r>
              <a:endParaRPr kumimoji="0" sz="675"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76" name="Google Shape;1576;p25"/>
            <p:cNvSpPr txBox="1"/>
            <p:nvPr/>
          </p:nvSpPr>
          <p:spPr>
            <a:xfrm>
              <a:off x="10743603" y="3516924"/>
              <a:ext cx="1310732" cy="1034081"/>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Optimize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765"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Use Black Box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Thinking to</a:t>
              </a:r>
              <a:r>
                <a:rPr kumimoji="0" lang="en-US" sz="765" b="0" i="0" u="none" strike="noStrike" kern="0" cap="none" spc="0" normalizeH="0" baseline="0" noProof="0">
                  <a:ln>
                    <a:noFill/>
                  </a:ln>
                  <a:solidFill>
                    <a:srgbClr val="FFFFFF"/>
                  </a:solidFill>
                  <a:effectLst/>
                  <a:uLnTx/>
                  <a:uFillTx/>
                  <a:latin typeface="Arial"/>
                  <a:ea typeface="Arial"/>
                  <a:cs typeface="Arial"/>
                  <a:sym typeface="Arial"/>
                </a:rPr>
                <a:t> </a:t>
              </a:r>
              <a:br>
                <a:rPr kumimoji="0" lang="en-US" sz="765" b="0" i="0" u="none" strike="noStrike" kern="0" cap="none" spc="0" normalizeH="0" baseline="0" noProof="0">
                  <a:ln>
                    <a:noFill/>
                  </a:ln>
                  <a:solidFill>
                    <a:srgbClr val="FFFFFF"/>
                  </a:solidFill>
                  <a:effectLst/>
                  <a:uLnTx/>
                  <a:uFillTx/>
                  <a:latin typeface="Arial"/>
                  <a:ea typeface="Arial"/>
                  <a:cs typeface="Arial"/>
                  <a:sym typeface="Arial"/>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Increase </a:t>
              </a:r>
              <a:b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Funding</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577" name="Google Shape;1577;p25"/>
            <p:cNvSpPr txBox="1"/>
            <p:nvPr/>
          </p:nvSpPr>
          <p:spPr>
            <a:xfrm>
              <a:off x="9300340" y="3666407"/>
              <a:ext cx="1353553" cy="738957"/>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Tell the Story:</a:t>
              </a:r>
              <a:endParaRPr kumimoji="0" sz="105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Communicate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Results to Key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Stakeholder</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1" name="Google Shape;1914;p38">
              <a:extLst>
                <a:ext uri="{FF2B5EF4-FFF2-40B4-BE49-F238E27FC236}">
                  <a16:creationId xmlns:a16="http://schemas.microsoft.com/office/drawing/2014/main" id="{EE237759-6466-8E4A-AD95-D5617E2C59E0}"/>
                </a:ext>
              </a:extLst>
            </p:cNvPr>
            <p:cNvSpPr/>
            <p:nvPr/>
          </p:nvSpPr>
          <p:spPr>
            <a:xfrm>
              <a:off x="107313" y="2546839"/>
              <a:ext cx="2893845"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PLAN THE EVALUATION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52" name="Google Shape;1915;p38">
              <a:extLst>
                <a:ext uri="{FF2B5EF4-FFF2-40B4-BE49-F238E27FC236}">
                  <a16:creationId xmlns:a16="http://schemas.microsoft.com/office/drawing/2014/main" id="{A20BA418-A330-5C4D-8E57-A594DC6F5540}"/>
                </a:ext>
              </a:extLst>
            </p:cNvPr>
            <p:cNvSpPr/>
            <p:nvPr/>
          </p:nvSpPr>
          <p:spPr>
            <a:xfrm>
              <a:off x="3001157" y="2525208"/>
              <a:ext cx="265839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COLLECT DATA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sp>
        <p:nvSpPr>
          <p:cNvPr id="3" name="Title 2">
            <a:extLst>
              <a:ext uri="{FF2B5EF4-FFF2-40B4-BE49-F238E27FC236}">
                <a16:creationId xmlns:a16="http://schemas.microsoft.com/office/drawing/2014/main" id="{14189DDA-F640-6B46-B0B1-DAC2A35ED1F7}"/>
              </a:ext>
            </a:extLst>
          </p:cNvPr>
          <p:cNvSpPr>
            <a:spLocks noGrp="1"/>
          </p:cNvSpPr>
          <p:nvPr>
            <p:ph type="title"/>
          </p:nvPr>
        </p:nvSpPr>
        <p:spPr>
          <a:xfrm>
            <a:off x="419100" y="277489"/>
            <a:ext cx="8225365" cy="591632"/>
          </a:xfrm>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The ROI Methodology Process Model</a:t>
            </a:r>
          </a:p>
        </p:txBody>
      </p:sp>
      <p:sp>
        <p:nvSpPr>
          <p:cNvPr id="4" name="Google Shape;1574;p25">
            <a:extLst>
              <a:ext uri="{FF2B5EF4-FFF2-40B4-BE49-F238E27FC236}">
                <a16:creationId xmlns:a16="http://schemas.microsoft.com/office/drawing/2014/main" id="{150E1146-E3A0-EDDD-24F0-A9B39CC5037E}"/>
              </a:ext>
            </a:extLst>
          </p:cNvPr>
          <p:cNvSpPr txBox="1"/>
          <p:nvPr/>
        </p:nvSpPr>
        <p:spPr>
          <a:xfrm>
            <a:off x="127290" y="4812229"/>
            <a:ext cx="7065442" cy="19232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000"/>
              <a:buFontTx/>
              <a:buNone/>
              <a:tabLst/>
              <a:defRPr/>
            </a:pPr>
            <a:r>
              <a:rPr kumimoji="0" lang="en-US" sz="80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Calibri"/>
                <a:sym typeface="Calibri"/>
              </a:rPr>
              <a:t>©2024 ROI Institute Inc. All Rights Reserved.</a:t>
            </a:r>
            <a:endParaRPr kumimoji="0" lang="en-US" sz="80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Arial"/>
              <a:sym typeface="Arial"/>
            </a:endParaRPr>
          </a:p>
        </p:txBody>
      </p:sp>
      <p:sp>
        <p:nvSpPr>
          <p:cNvPr id="5" name="Google Shape;52;p6">
            <a:extLst>
              <a:ext uri="{FF2B5EF4-FFF2-40B4-BE49-F238E27FC236}">
                <a16:creationId xmlns:a16="http://schemas.microsoft.com/office/drawing/2014/main" id="{8425410A-9AD3-3B07-2E2B-87B103746FA2}"/>
              </a:ext>
            </a:extLst>
          </p:cNvPr>
          <p:cNvSpPr txBox="1">
            <a:spLocks/>
          </p:cNvSpPr>
          <p:nvPr/>
        </p:nvSpPr>
        <p:spPr>
          <a:xfrm>
            <a:off x="8537140" y="4399666"/>
            <a:ext cx="594900" cy="731700"/>
          </a:xfrm>
          <a:prstGeom prst="rect">
            <a:avLst/>
          </a:prstGeom>
        </p:spPr>
        <p:txBody>
          <a:bodyPr spcFirstLastPara="1" wrap="square" lIns="91425" tIns="91425" rIns="91425" bIns="91425" anchor="b" anchorCtr="0">
            <a:noAutofit/>
          </a:bodyPr>
          <a:lstStyle>
            <a:defPPr>
              <a:defRPr lang="en-US"/>
            </a:defPPr>
            <a:lvl1pPr marL="0" lvl="0" algn="l" defTabSz="457200" rtl="0" eaLnBrk="1" latinLnBrk="0" hangingPunct="1">
              <a:buClr>
                <a:schemeClr val="tx1"/>
              </a:buClr>
              <a:buNone/>
              <a:defRPr sz="1050" b="0" kern="1200">
                <a:solidFill>
                  <a:schemeClr val="tx1"/>
                </a:solidFill>
                <a:latin typeface="Roboto" panose="02000000000000000000" pitchFamily="2" charset="0"/>
                <a:ea typeface="Roboto" panose="02000000000000000000" pitchFamily="2" charset="0"/>
                <a:cs typeface="Roboto" panose="02000000000000000000" pitchFamily="2" charset="0"/>
              </a:defRPr>
            </a:lvl1pPr>
            <a:lvl2pPr marL="457200" lvl="1" algn="l" defTabSz="457200" rtl="0" eaLnBrk="1" latinLnBrk="0" hangingPunct="1">
              <a:buNone/>
              <a:defRPr sz="1800" kern="1200">
                <a:solidFill>
                  <a:schemeClr val="tx1"/>
                </a:solidFill>
                <a:latin typeface="+mn-lt"/>
                <a:ea typeface="+mn-ea"/>
                <a:cs typeface="+mn-cs"/>
              </a:defRPr>
            </a:lvl2pPr>
            <a:lvl3pPr marL="914400" lvl="2" algn="l" defTabSz="457200" rtl="0" eaLnBrk="1" latinLnBrk="0" hangingPunct="1">
              <a:buNone/>
              <a:defRPr sz="1800" kern="1200">
                <a:solidFill>
                  <a:schemeClr val="tx1"/>
                </a:solidFill>
                <a:latin typeface="+mn-lt"/>
                <a:ea typeface="+mn-ea"/>
                <a:cs typeface="+mn-cs"/>
              </a:defRPr>
            </a:lvl3pPr>
            <a:lvl4pPr marL="1371600" lvl="3" algn="l" defTabSz="457200" rtl="0" eaLnBrk="1" latinLnBrk="0" hangingPunct="1">
              <a:buNone/>
              <a:defRPr sz="1800" kern="1200">
                <a:solidFill>
                  <a:schemeClr val="tx1"/>
                </a:solidFill>
                <a:latin typeface="+mn-lt"/>
                <a:ea typeface="+mn-ea"/>
                <a:cs typeface="+mn-cs"/>
              </a:defRPr>
            </a:lvl4pPr>
            <a:lvl5pPr marL="1828800" lvl="4" algn="l" defTabSz="457200" rtl="0" eaLnBrk="1" latinLnBrk="0" hangingPunct="1">
              <a:buNone/>
              <a:defRPr sz="1800" kern="1200">
                <a:solidFill>
                  <a:schemeClr val="tx1"/>
                </a:solidFill>
                <a:latin typeface="+mn-lt"/>
                <a:ea typeface="+mn-ea"/>
                <a:cs typeface="+mn-cs"/>
              </a:defRPr>
            </a:lvl5pPr>
            <a:lvl6pPr marL="2286000" lvl="5" algn="l" defTabSz="457200" rtl="0" eaLnBrk="1" latinLnBrk="0" hangingPunct="1">
              <a:buNone/>
              <a:defRPr sz="1800" kern="1200">
                <a:solidFill>
                  <a:schemeClr val="tx1"/>
                </a:solidFill>
                <a:latin typeface="+mn-lt"/>
                <a:ea typeface="+mn-ea"/>
                <a:cs typeface="+mn-cs"/>
              </a:defRPr>
            </a:lvl6pPr>
            <a:lvl7pPr marL="2743200" lvl="6" algn="l" defTabSz="457200" rtl="0" eaLnBrk="1" latinLnBrk="0" hangingPunct="1">
              <a:buNone/>
              <a:defRPr sz="1800" kern="1200">
                <a:solidFill>
                  <a:schemeClr val="tx1"/>
                </a:solidFill>
                <a:latin typeface="+mn-lt"/>
                <a:ea typeface="+mn-ea"/>
                <a:cs typeface="+mn-cs"/>
              </a:defRPr>
            </a:lvl7pPr>
            <a:lvl8pPr marL="3200400" lvl="7" algn="l" defTabSz="457200" rtl="0" eaLnBrk="1" latinLnBrk="0" hangingPunct="1">
              <a:buNone/>
              <a:defRPr sz="1800" kern="1200">
                <a:solidFill>
                  <a:schemeClr val="tx1"/>
                </a:solidFill>
                <a:latin typeface="+mn-lt"/>
                <a:ea typeface="+mn-ea"/>
                <a:cs typeface="+mn-cs"/>
              </a:defRPr>
            </a:lvl8pPr>
            <a:lvl9pPr marL="3657600" lvl="8" algn="l" defTabSz="457200" rtl="0" eaLnBrk="1" latinLnBrk="0" hangingPunct="1">
              <a:buNone/>
              <a:defRPr sz="1800" kern="1200">
                <a:solidFill>
                  <a:schemeClr val="tx1"/>
                </a:solidFill>
                <a:latin typeface="+mn-lt"/>
                <a:ea typeface="+mn-ea"/>
                <a:cs typeface="+mn-cs"/>
              </a:defRPr>
            </a:lvl9pPr>
          </a:lstStyle>
          <a:p>
            <a:fld id="{00000000-1234-1234-1234-123412341234}" type="slidenum">
              <a:rPr lang="en" smtClean="0"/>
              <a:pPr/>
              <a:t>137</a:t>
            </a:fld>
            <a:endParaRPr lang="en" dirty="0"/>
          </a:p>
        </p:txBody>
      </p:sp>
    </p:spTree>
    <p:extLst>
      <p:ext uri="{BB962C8B-B14F-4D97-AF65-F5344CB8AC3E}">
        <p14:creationId xmlns:p14="http://schemas.microsoft.com/office/powerpoint/2010/main" val="228934822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7">
            <a:extLst>
              <a:ext uri="{FF2B5EF4-FFF2-40B4-BE49-F238E27FC236}">
                <a16:creationId xmlns:a16="http://schemas.microsoft.com/office/drawing/2014/main" id="{BA6457CF-9920-BE41-8B83-B0024D71993D}"/>
              </a:ext>
            </a:extLst>
          </p:cNvPr>
          <p:cNvSpPr txBox="1">
            <a:spLocks noChangeArrowheads="1"/>
          </p:cNvSpPr>
          <p:nvPr/>
        </p:nvSpPr>
        <p:spPr bwMode="auto">
          <a:xfrm>
            <a:off x="4277250" y="1796066"/>
            <a:ext cx="2320474" cy="900246"/>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Program Benefits</a:t>
            </a:r>
          </a:p>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Program Costs</a:t>
            </a:r>
          </a:p>
        </p:txBody>
      </p:sp>
      <p:sp>
        <p:nvSpPr>
          <p:cNvPr id="1106947" name="Line 3"/>
          <p:cNvSpPr>
            <a:spLocks noChangeShapeType="1"/>
          </p:cNvSpPr>
          <p:nvPr/>
        </p:nvSpPr>
        <p:spPr bwMode="auto">
          <a:xfrm>
            <a:off x="4311724" y="2246189"/>
            <a:ext cx="2228850" cy="0"/>
          </a:xfrm>
          <a:prstGeom prst="line">
            <a:avLst/>
          </a:prstGeom>
          <a:noFill/>
          <a:ln w="19050">
            <a:solidFill>
              <a:srgbClr val="000000"/>
            </a:solidFill>
            <a:round/>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Roboto Light" panose="02000000000000000000" pitchFamily="2" charset="0"/>
              <a:ea typeface="Roboto Light" panose="02000000000000000000" pitchFamily="2" charset="0"/>
              <a:cs typeface="+mn-cs"/>
            </a:endParaRPr>
          </a:p>
        </p:txBody>
      </p:sp>
      <p:sp>
        <p:nvSpPr>
          <p:cNvPr id="1106949" name="Text Box 5"/>
          <p:cNvSpPr txBox="1">
            <a:spLocks noChangeArrowheads="1"/>
          </p:cNvSpPr>
          <p:nvPr/>
        </p:nvSpPr>
        <p:spPr bwMode="auto">
          <a:xfrm>
            <a:off x="937494" y="2038440"/>
            <a:ext cx="2726557" cy="415498"/>
          </a:xfrm>
          <a:prstGeom prst="rect">
            <a:avLst/>
          </a:prstGeom>
          <a:noFill/>
          <a:ln w="12700">
            <a:noFill/>
            <a:miter lim="800000"/>
            <a:headEnd type="none" w="sm" len="sm"/>
            <a:tailEnd type="none" w="sm" len="sm"/>
          </a:ln>
          <a:effectLst/>
        </p:spPr>
        <p:txBody>
          <a:bodyPr wrap="square">
            <a:spAutoFit/>
          </a:bodyPr>
          <a:lstStyle/>
          <a:p>
            <a:pPr marL="0" marR="0" lvl="0" indent="0" algn="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Benefits/Cost Ratio</a:t>
            </a:r>
          </a:p>
        </p:txBody>
      </p:sp>
      <p:sp>
        <p:nvSpPr>
          <p:cNvPr id="1106954" name="Text Box 10"/>
          <p:cNvSpPr txBox="1">
            <a:spLocks noChangeArrowheads="1"/>
          </p:cNvSpPr>
          <p:nvPr/>
        </p:nvSpPr>
        <p:spPr bwMode="auto">
          <a:xfrm>
            <a:off x="3671309" y="2038440"/>
            <a:ext cx="521074"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Light" panose="02000000000000000000" pitchFamily="2" charset="0"/>
                <a:ea typeface="Roboto Light" panose="02000000000000000000" pitchFamily="2" charset="0"/>
                <a:cs typeface="+mn-cs"/>
              </a:rPr>
              <a:t>=</a:t>
            </a:r>
          </a:p>
        </p:txBody>
      </p:sp>
      <p:sp>
        <p:nvSpPr>
          <p:cNvPr id="2" name="Title 1">
            <a:extLst>
              <a:ext uri="{FF2B5EF4-FFF2-40B4-BE49-F238E27FC236}">
                <a16:creationId xmlns:a16="http://schemas.microsoft.com/office/drawing/2014/main" id="{CA9CB8C8-C1F5-9C50-65F4-831670B84C9C}"/>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Defining BCR and ROI</a:t>
            </a:r>
          </a:p>
        </p:txBody>
      </p:sp>
      <p:sp>
        <p:nvSpPr>
          <p:cNvPr id="14" name="Text Box 8">
            <a:extLst>
              <a:ext uri="{FF2B5EF4-FFF2-40B4-BE49-F238E27FC236}">
                <a16:creationId xmlns:a16="http://schemas.microsoft.com/office/drawing/2014/main" id="{1EF58F71-AB89-A84D-B2D7-5ED36B67C61E}"/>
              </a:ext>
            </a:extLst>
          </p:cNvPr>
          <p:cNvSpPr txBox="1">
            <a:spLocks noChangeArrowheads="1"/>
          </p:cNvSpPr>
          <p:nvPr/>
        </p:nvSpPr>
        <p:spPr bwMode="auto">
          <a:xfrm>
            <a:off x="2043113" y="3146435"/>
            <a:ext cx="4407813" cy="900246"/>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Program Benefits – Program Costs</a:t>
            </a:r>
          </a:p>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Program Costs</a:t>
            </a:r>
          </a:p>
        </p:txBody>
      </p:sp>
      <p:sp>
        <p:nvSpPr>
          <p:cNvPr id="1106948" name="Line 4"/>
          <p:cNvSpPr>
            <a:spLocks noChangeShapeType="1"/>
          </p:cNvSpPr>
          <p:nvPr/>
        </p:nvSpPr>
        <p:spPr bwMode="auto">
          <a:xfrm flipV="1">
            <a:off x="2235994" y="3585160"/>
            <a:ext cx="4114800" cy="11396"/>
          </a:xfrm>
          <a:prstGeom prst="line">
            <a:avLst/>
          </a:prstGeom>
          <a:noFill/>
          <a:ln w="19050">
            <a:solidFill>
              <a:srgbClr val="000000"/>
            </a:solidFill>
            <a:round/>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Roboto Light" panose="02000000000000000000" pitchFamily="2" charset="0"/>
              <a:ea typeface="Roboto Light" panose="02000000000000000000" pitchFamily="2" charset="0"/>
              <a:cs typeface="+mn-cs"/>
            </a:endParaRPr>
          </a:p>
        </p:txBody>
      </p:sp>
      <p:sp>
        <p:nvSpPr>
          <p:cNvPr id="1106950" name="Text Box 6"/>
          <p:cNvSpPr txBox="1">
            <a:spLocks noChangeArrowheads="1"/>
          </p:cNvSpPr>
          <p:nvPr/>
        </p:nvSpPr>
        <p:spPr bwMode="auto">
          <a:xfrm>
            <a:off x="1152824" y="3378775"/>
            <a:ext cx="839062" cy="415498"/>
          </a:xfrm>
          <a:prstGeom prst="rect">
            <a:avLst/>
          </a:prstGeom>
          <a:noFill/>
          <a:ln w="12700">
            <a:noFill/>
            <a:miter lim="800000"/>
            <a:headEnd type="none" w="sm" len="sm"/>
            <a:tailEnd type="none" w="sm" len="sm"/>
          </a:ln>
          <a:effectLst/>
        </p:spPr>
        <p:txBody>
          <a:bodyPr wrap="square">
            <a:spAutoFit/>
          </a:bodyPr>
          <a:lstStyle/>
          <a:p>
            <a:pPr marL="0" marR="0" lvl="0" indent="0" algn="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ROI =</a:t>
            </a:r>
          </a:p>
        </p:txBody>
      </p:sp>
      <p:sp>
        <p:nvSpPr>
          <p:cNvPr id="1106953" name="Text Box 9"/>
          <p:cNvSpPr txBox="1">
            <a:spLocks noChangeArrowheads="1"/>
          </p:cNvSpPr>
          <p:nvPr/>
        </p:nvSpPr>
        <p:spPr bwMode="auto">
          <a:xfrm flipV="1">
            <a:off x="2525283" y="3378775"/>
            <a:ext cx="171450"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endPar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Light" panose="02000000000000000000" pitchFamily="2" charset="0"/>
              <a:ea typeface="Roboto Light" panose="02000000000000000000" pitchFamily="2" charset="0"/>
              <a:cs typeface="+mn-cs"/>
            </a:endParaRPr>
          </a:p>
        </p:txBody>
      </p:sp>
      <p:sp>
        <p:nvSpPr>
          <p:cNvPr id="5" name="Text Box 11">
            <a:extLst>
              <a:ext uri="{FF2B5EF4-FFF2-40B4-BE49-F238E27FC236}">
                <a16:creationId xmlns:a16="http://schemas.microsoft.com/office/drawing/2014/main" id="{F3CB5E4D-8083-AB7B-2F9B-51D322A32827}"/>
              </a:ext>
            </a:extLst>
          </p:cNvPr>
          <p:cNvSpPr txBox="1">
            <a:spLocks noChangeArrowheads="1"/>
          </p:cNvSpPr>
          <p:nvPr/>
        </p:nvSpPr>
        <p:spPr bwMode="auto">
          <a:xfrm>
            <a:off x="6435737" y="3378775"/>
            <a:ext cx="1022423" cy="415498"/>
          </a:xfrm>
          <a:prstGeom prst="rect">
            <a:avLst/>
          </a:prstGeom>
          <a:noFill/>
          <a:ln w="12700">
            <a:noFill/>
            <a:miter lim="800000"/>
            <a:headEnd type="none" w="sm" len="sm"/>
            <a:tailEnd type="none" w="sm" len="sm"/>
          </a:ln>
          <a:effectLst/>
        </p:spPr>
        <p:txBody>
          <a:bodyPr wrap="square">
            <a:spAutoFit/>
          </a:bodyPr>
          <a:lstStyle/>
          <a:p>
            <a:pPr marL="0" marR="0" lvl="0" indent="0" algn="l"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x 100</a:t>
            </a:r>
          </a:p>
        </p:txBody>
      </p:sp>
      <p:sp>
        <p:nvSpPr>
          <p:cNvPr id="4" name="Text Box 9">
            <a:extLst>
              <a:ext uri="{FF2B5EF4-FFF2-40B4-BE49-F238E27FC236}">
                <a16:creationId xmlns:a16="http://schemas.microsoft.com/office/drawing/2014/main" id="{FBBED542-301A-4CBF-485C-E591724A5549}"/>
              </a:ext>
            </a:extLst>
          </p:cNvPr>
          <p:cNvSpPr txBox="1">
            <a:spLocks noChangeArrowheads="1"/>
          </p:cNvSpPr>
          <p:nvPr/>
        </p:nvSpPr>
        <p:spPr bwMode="auto">
          <a:xfrm flipV="1">
            <a:off x="7286710" y="3388807"/>
            <a:ext cx="171450"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Light" panose="02000000000000000000" pitchFamily="2" charset="0"/>
                <a:ea typeface="Roboto Light" panose="02000000000000000000" pitchFamily="2" charset="0"/>
                <a:cs typeface="+mn-cs"/>
              </a:rPr>
              <a:t>=</a:t>
            </a:r>
          </a:p>
        </p:txBody>
      </p:sp>
      <p:sp>
        <p:nvSpPr>
          <p:cNvPr id="3" name="Text Box 9">
            <a:extLst>
              <a:ext uri="{FF2B5EF4-FFF2-40B4-BE49-F238E27FC236}">
                <a16:creationId xmlns:a16="http://schemas.microsoft.com/office/drawing/2014/main" id="{F2F1B71A-4447-3387-A0D2-2DF2B5E1A235}"/>
              </a:ext>
            </a:extLst>
          </p:cNvPr>
          <p:cNvSpPr txBox="1">
            <a:spLocks noChangeArrowheads="1"/>
          </p:cNvSpPr>
          <p:nvPr/>
        </p:nvSpPr>
        <p:spPr bwMode="auto">
          <a:xfrm flipV="1">
            <a:off x="6813563" y="2034654"/>
            <a:ext cx="174036"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a:t>
            </a:r>
          </a:p>
        </p:txBody>
      </p:sp>
      <p:pic>
        <p:nvPicPr>
          <p:cNvPr id="7" name="Graphic 6" descr="Arrow: Clockwise curve">
            <a:extLst>
              <a:ext uri="{FF2B5EF4-FFF2-40B4-BE49-F238E27FC236}">
                <a16:creationId xmlns:a16="http://schemas.microsoft.com/office/drawing/2014/main" id="{E6AFD317-AC4D-A5D1-9B19-267B75CBBDDF}"/>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4358281" flipH="1">
            <a:off x="6136963" y="1219667"/>
            <a:ext cx="473593" cy="939611"/>
          </a:xfrm>
          <a:prstGeom prst="rect">
            <a:avLst/>
          </a:prstGeom>
        </p:spPr>
      </p:pic>
      <p:pic>
        <p:nvPicPr>
          <p:cNvPr id="8" name="Graphic 7" descr="Arrow: Clockwise curve">
            <a:extLst>
              <a:ext uri="{FF2B5EF4-FFF2-40B4-BE49-F238E27FC236}">
                <a16:creationId xmlns:a16="http://schemas.microsoft.com/office/drawing/2014/main" id="{A644661A-0348-FEC0-BE06-87F60A758B4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4358281" flipH="1">
            <a:off x="4239967" y="2474532"/>
            <a:ext cx="473593" cy="939611"/>
          </a:xfrm>
          <a:prstGeom prst="rect">
            <a:avLst/>
          </a:prstGeom>
        </p:spPr>
      </p:pic>
    </p:spTree>
    <p:custDataLst>
      <p:tags r:id="rId1"/>
    </p:custDataLst>
    <p:extLst>
      <p:ext uri="{BB962C8B-B14F-4D97-AF65-F5344CB8AC3E}">
        <p14:creationId xmlns:p14="http://schemas.microsoft.com/office/powerpoint/2010/main" val="34457053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4" name="Freeform: Shape 53">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7" cy="51435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pic>
        <p:nvPicPr>
          <p:cNvPr id="6" name="Picture 5" descr="Close-up of documents and charts">
            <a:extLst>
              <a:ext uri="{FF2B5EF4-FFF2-40B4-BE49-F238E27FC236}">
                <a16:creationId xmlns:a16="http://schemas.microsoft.com/office/drawing/2014/main" id="{930E158F-3026-BB44-ABB1-A04EF758DF9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5" y="7"/>
            <a:ext cx="4518101" cy="5143493"/>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p:spPr>
      </p:pic>
      <p:cxnSp>
        <p:nvCxnSpPr>
          <p:cNvPr id="2" name="Straight Connector 1">
            <a:extLst>
              <a:ext uri="{FF2B5EF4-FFF2-40B4-BE49-F238E27FC236}">
                <a16:creationId xmlns:a16="http://schemas.microsoft.com/office/drawing/2014/main" id="{EA38944E-0A48-467B-85DF-E86376F6657F}"/>
              </a:ext>
            </a:extLst>
          </p:cNvPr>
          <p:cNvCxnSpPr/>
          <p:nvPr/>
        </p:nvCxnSpPr>
        <p:spPr>
          <a:xfrm>
            <a:off x="0" y="0"/>
            <a:ext cx="6858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40000" rotWithShape="0">
                    <a:srgbClr val="000000"/>
                  </a:outerShdw>
                </a:effectLst>
              </a14:hiddenEffects>
            </a:ext>
          </a:extLst>
        </p:spPr>
        <p:style>
          <a:lnRef idx="2">
            <a:schemeClr val="accent1"/>
          </a:lnRef>
          <a:fillRef idx="0">
            <a:schemeClr val="accent1"/>
          </a:fillRef>
          <a:effectRef idx="1">
            <a:schemeClr val="accent1"/>
          </a:effectRef>
          <a:fontRef idx="minor">
            <a:schemeClr val="tx1"/>
          </a:fontRef>
        </p:style>
      </p:cxnSp>
      <p:sp>
        <p:nvSpPr>
          <p:cNvPr id="3" name="Slide Number Placeholder 1">
            <a:extLst>
              <a:ext uri="{FF2B5EF4-FFF2-40B4-BE49-F238E27FC236}">
                <a16:creationId xmlns:a16="http://schemas.microsoft.com/office/drawing/2014/main" id="{01ED5BFE-AB4B-A4D0-8FA4-C3C0B89479DD}"/>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prstClr val="white"/>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139</a:t>
            </a:fld>
            <a:endParaRPr lang="en-US" sz="900" dirty="0">
              <a:solidFill>
                <a:prstClr val="white"/>
              </a:solidFill>
              <a:latin typeface="Roboto" panose="02000000000000000000" pitchFamily="2" charset="0"/>
              <a:ea typeface="Roboto" panose="02000000000000000000" pitchFamily="2" charset="0"/>
              <a:cs typeface="Roboto" panose="02000000000000000000" pitchFamily="2" charset="0"/>
            </a:endParaRPr>
          </a:p>
        </p:txBody>
      </p:sp>
      <p:sp>
        <p:nvSpPr>
          <p:cNvPr id="7" name="Title 1">
            <a:extLst>
              <a:ext uri="{FF2B5EF4-FFF2-40B4-BE49-F238E27FC236}">
                <a16:creationId xmlns:a16="http://schemas.microsoft.com/office/drawing/2014/main" id="{C84685B9-3E25-A39A-A834-E12EEA9D7CC7}"/>
              </a:ext>
            </a:extLst>
          </p:cNvPr>
          <p:cNvSpPr txBox="1">
            <a:spLocks/>
          </p:cNvSpPr>
          <p:nvPr/>
        </p:nvSpPr>
        <p:spPr>
          <a:xfrm>
            <a:off x="4693307" y="136921"/>
            <a:ext cx="4302266" cy="1063229"/>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100000"/>
              </a:lnSpc>
            </a:pPr>
            <a:r>
              <a:rPr lang="en-US" sz="3200" dirty="0">
                <a:latin typeface="Roboto" panose="02000000000000000000" pitchFamily="2" charset="0"/>
                <a:ea typeface="Roboto" panose="02000000000000000000" pitchFamily="2" charset="0"/>
                <a:cs typeface="Roboto" panose="02000000000000000000" pitchFamily="2" charset="0"/>
              </a:rPr>
              <a:t>Converting Data to Monetary Values</a:t>
            </a:r>
          </a:p>
        </p:txBody>
      </p:sp>
      <p:sp>
        <p:nvSpPr>
          <p:cNvPr id="8" name="Text Placeholder 2">
            <a:extLst>
              <a:ext uri="{FF2B5EF4-FFF2-40B4-BE49-F238E27FC236}">
                <a16:creationId xmlns:a16="http://schemas.microsoft.com/office/drawing/2014/main" id="{1A4F2F57-85AF-B4EA-B04E-720DE7D949D8}"/>
              </a:ext>
            </a:extLst>
          </p:cNvPr>
          <p:cNvSpPr txBox="1">
            <a:spLocks/>
          </p:cNvSpPr>
          <p:nvPr/>
        </p:nvSpPr>
        <p:spPr>
          <a:xfrm>
            <a:off x="4693307" y="1843072"/>
            <a:ext cx="4302266" cy="3163507"/>
          </a:xfrm>
          <a:prstGeom prst="rect">
            <a:avLst/>
          </a:prstGeom>
        </p:spPr>
        <p:txBody>
          <a:bodyPr vert="horz" lIns="91440" tIns="45720" rIns="91440" bIns="45720" rtlCol="0" anchor="t">
            <a:noAutofit/>
          </a:bodyPr>
          <a:lstStyle>
            <a:defPPr>
              <a:defRPr lang="en-US"/>
            </a:defPPr>
            <a:lvl1pPr marL="0" algn="l"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342900" indent="-342900">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Profit/savings from output (standard value)</a:t>
            </a:r>
          </a:p>
          <a:p>
            <a:pPr marL="342900" indent="-342900">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Cost of quality (standard value)</a:t>
            </a:r>
          </a:p>
          <a:p>
            <a:pPr marL="342900" indent="-342900">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Employee time as compensation (standard value)</a:t>
            </a:r>
          </a:p>
          <a:p>
            <a:pPr marL="342900" indent="-342900">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Historical costs/savings from records</a:t>
            </a:r>
          </a:p>
          <a:p>
            <a:pPr marL="342900" indent="-342900">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Expert Input</a:t>
            </a:r>
          </a:p>
          <a:p>
            <a:pPr marL="342900" indent="-342900">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External database</a:t>
            </a:r>
          </a:p>
          <a:p>
            <a:pPr marL="342900" indent="-342900">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Link with other measures</a:t>
            </a:r>
          </a:p>
          <a:p>
            <a:pPr marL="342900" indent="-342900">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Participant estimation</a:t>
            </a:r>
          </a:p>
          <a:p>
            <a:pPr marL="342900" indent="-342900">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Management estimation</a:t>
            </a:r>
          </a:p>
          <a:p>
            <a:pPr marL="342900" indent="-342900">
              <a:buFont typeface="+mj-lt"/>
              <a:buAutoNum type="alphaUcPeriod"/>
            </a:pPr>
            <a:r>
              <a:rPr lang="en-US" sz="1600" dirty="0">
                <a:latin typeface="Roboto" panose="02000000000000000000" pitchFamily="2" charset="0"/>
                <a:ea typeface="Roboto" panose="02000000000000000000" pitchFamily="2" charset="0"/>
                <a:cs typeface="Roboto" panose="02000000000000000000" pitchFamily="2" charset="0"/>
              </a:rPr>
              <a:t>Estimation from staff</a:t>
            </a:r>
          </a:p>
        </p:txBody>
      </p:sp>
      <p:sp>
        <p:nvSpPr>
          <p:cNvPr id="9" name="TextBox 8">
            <a:extLst>
              <a:ext uri="{FF2B5EF4-FFF2-40B4-BE49-F238E27FC236}">
                <a16:creationId xmlns:a16="http://schemas.microsoft.com/office/drawing/2014/main" id="{D3C918EC-56C2-C14F-8502-F363EE5FA000}"/>
              </a:ext>
            </a:extLst>
          </p:cNvPr>
          <p:cNvSpPr txBox="1"/>
          <p:nvPr/>
        </p:nvSpPr>
        <p:spPr>
          <a:xfrm>
            <a:off x="2675466" y="4834970"/>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99</a:t>
            </a:r>
          </a:p>
        </p:txBody>
      </p:sp>
      <p:sp>
        <p:nvSpPr>
          <p:cNvPr id="5" name="TextBox 4">
            <a:extLst>
              <a:ext uri="{FF2B5EF4-FFF2-40B4-BE49-F238E27FC236}">
                <a16:creationId xmlns:a16="http://schemas.microsoft.com/office/drawing/2014/main" id="{BA5D206F-76FC-DBD5-E3A0-CE85AB502E87}"/>
              </a:ext>
            </a:extLst>
          </p:cNvPr>
          <p:cNvSpPr txBox="1"/>
          <p:nvPr/>
        </p:nvSpPr>
        <p:spPr>
          <a:xfrm>
            <a:off x="4693307" y="1200150"/>
            <a:ext cx="4302266" cy="584775"/>
          </a:xfrm>
          <a:prstGeom prst="rect">
            <a:avLst/>
          </a:prstGeom>
          <a:noFill/>
        </p:spPr>
        <p:txBody>
          <a:bodyPr wrap="square">
            <a:spAutoFit/>
          </a:bodyPr>
          <a:lstStyle/>
          <a:p>
            <a:r>
              <a:rPr lang="en-US" sz="1600" dirty="0">
                <a:latin typeface="Roboto" panose="02000000000000000000" pitchFamily="2" charset="0"/>
                <a:ea typeface="Roboto" panose="02000000000000000000" pitchFamily="2" charset="0"/>
                <a:cs typeface="Roboto" panose="02000000000000000000" pitchFamily="2" charset="0"/>
              </a:rPr>
              <a:t>For each of these situations, please indicate the method used to convert data to money. </a:t>
            </a:r>
          </a:p>
        </p:txBody>
      </p:sp>
    </p:spTree>
    <p:extLst>
      <p:ext uri="{BB962C8B-B14F-4D97-AF65-F5344CB8AC3E}">
        <p14:creationId xmlns:p14="http://schemas.microsoft.com/office/powerpoint/2010/main" val="1145145681"/>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947" name="Line 3"/>
          <p:cNvSpPr>
            <a:spLocks noChangeShapeType="1"/>
          </p:cNvSpPr>
          <p:nvPr/>
        </p:nvSpPr>
        <p:spPr bwMode="auto">
          <a:xfrm>
            <a:off x="4467150" y="2760061"/>
            <a:ext cx="2228850" cy="0"/>
          </a:xfrm>
          <a:prstGeom prst="line">
            <a:avLst/>
          </a:prstGeom>
          <a:noFill/>
          <a:ln w="19050">
            <a:solidFill>
              <a:srgbClr val="000000"/>
            </a:solidFill>
            <a:round/>
            <a:headEnd/>
            <a:tailEnd/>
          </a:ln>
          <a:effectLst/>
        </p:spPr>
        <p:txBody>
          <a:bodyPr wrap="none" anchor="ctr"/>
          <a:lstStyle/>
          <a:p>
            <a:pPr>
              <a:defRPr/>
            </a:pPr>
            <a:endParaRPr lang="en-US" sz="1350" dirty="0">
              <a:solidFill>
                <a:srgbClr val="000000"/>
              </a:solidFill>
              <a:effectLst>
                <a:outerShdw blurRad="38100" dist="38100" dir="2700000" algn="tl">
                  <a:srgbClr val="000000">
                    <a:alpha val="43137"/>
                  </a:srgbClr>
                </a:outerShdw>
              </a:effectLst>
              <a:latin typeface="Roboto Light" panose="02000000000000000000" pitchFamily="2" charset="0"/>
              <a:ea typeface="Roboto Light" panose="02000000000000000000" pitchFamily="2" charset="0"/>
            </a:endParaRPr>
          </a:p>
        </p:txBody>
      </p:sp>
      <p:sp>
        <p:nvSpPr>
          <p:cNvPr id="1106949" name="Text Box 5"/>
          <p:cNvSpPr txBox="1">
            <a:spLocks noChangeArrowheads="1"/>
          </p:cNvSpPr>
          <p:nvPr/>
        </p:nvSpPr>
        <p:spPr bwMode="auto">
          <a:xfrm>
            <a:off x="1594131" y="2527485"/>
            <a:ext cx="2768168" cy="415498"/>
          </a:xfrm>
          <a:prstGeom prst="rect">
            <a:avLst/>
          </a:prstGeom>
          <a:noFill/>
          <a:ln w="12700">
            <a:noFill/>
            <a:miter lim="800000"/>
            <a:headEnd type="none" w="sm" len="sm"/>
            <a:tailEnd type="none" w="sm" len="sm"/>
          </a:ln>
          <a:effectLst/>
        </p:spPr>
        <p:txBody>
          <a:bodyPr wrap="square">
            <a:spAutoFit/>
          </a:bodyPr>
          <a:lstStyle/>
          <a:p>
            <a:pPr algn="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Benefits/Cost Ratio =</a:t>
            </a:r>
          </a:p>
        </p:txBody>
      </p:sp>
      <p:sp>
        <p:nvSpPr>
          <p:cNvPr id="2" name="Title 1">
            <a:extLst>
              <a:ext uri="{FF2B5EF4-FFF2-40B4-BE49-F238E27FC236}">
                <a16:creationId xmlns:a16="http://schemas.microsoft.com/office/drawing/2014/main" id="{CA9CB8C8-C1F5-9C50-65F4-831670B84C9C}"/>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Defining BCR and ROI: Example</a:t>
            </a:r>
          </a:p>
        </p:txBody>
      </p:sp>
      <p:sp>
        <p:nvSpPr>
          <p:cNvPr id="1106948" name="Line 4"/>
          <p:cNvSpPr>
            <a:spLocks noChangeShapeType="1"/>
          </p:cNvSpPr>
          <p:nvPr/>
        </p:nvSpPr>
        <p:spPr bwMode="auto">
          <a:xfrm flipV="1">
            <a:off x="2223238" y="3739283"/>
            <a:ext cx="3780788" cy="3204"/>
          </a:xfrm>
          <a:prstGeom prst="line">
            <a:avLst/>
          </a:prstGeom>
          <a:noFill/>
          <a:ln w="19050">
            <a:solidFill>
              <a:srgbClr val="000000"/>
            </a:solidFill>
            <a:round/>
            <a:headEnd/>
            <a:tailEnd/>
          </a:ln>
          <a:effectLst/>
        </p:spPr>
        <p:txBody>
          <a:bodyPr wrap="none" anchor="ctr"/>
          <a:lstStyle/>
          <a:p>
            <a:pPr>
              <a:defRPr/>
            </a:pPr>
            <a:endParaRPr lang="en-US" sz="1350">
              <a:solidFill>
                <a:srgbClr val="000000"/>
              </a:solidFill>
              <a:effectLst>
                <a:outerShdw blurRad="38100" dist="38100" dir="2700000" algn="tl">
                  <a:srgbClr val="000000">
                    <a:alpha val="43137"/>
                  </a:srgbClr>
                </a:outerShdw>
              </a:effectLst>
              <a:latin typeface="Roboto Light" panose="02000000000000000000" pitchFamily="2" charset="0"/>
              <a:ea typeface="Roboto Light" panose="02000000000000000000" pitchFamily="2" charset="0"/>
            </a:endParaRPr>
          </a:p>
        </p:txBody>
      </p:sp>
      <p:sp>
        <p:nvSpPr>
          <p:cNvPr id="1106950" name="Text Box 6"/>
          <p:cNvSpPr txBox="1">
            <a:spLocks noChangeArrowheads="1"/>
          </p:cNvSpPr>
          <p:nvPr/>
        </p:nvSpPr>
        <p:spPr bwMode="auto">
          <a:xfrm>
            <a:off x="1104900" y="3555898"/>
            <a:ext cx="860392" cy="415498"/>
          </a:xfrm>
          <a:prstGeom prst="rect">
            <a:avLst/>
          </a:prstGeom>
          <a:noFill/>
          <a:ln w="12700">
            <a:noFill/>
            <a:miter lim="800000"/>
            <a:headEnd type="none" w="sm" len="sm"/>
            <a:tailEnd type="none" w="sm" len="sm"/>
          </a:ln>
          <a:effectLst/>
        </p:spPr>
        <p:txBody>
          <a:bodyPr wrap="square">
            <a:spAutoFit/>
          </a:bodyPr>
          <a:lstStyle/>
          <a:p>
            <a:pPr algn="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ROI =</a:t>
            </a:r>
          </a:p>
        </p:txBody>
      </p:sp>
      <p:sp>
        <p:nvSpPr>
          <p:cNvPr id="1106955" name="Text Box 11"/>
          <p:cNvSpPr txBox="1">
            <a:spLocks noChangeArrowheads="1"/>
          </p:cNvSpPr>
          <p:nvPr/>
        </p:nvSpPr>
        <p:spPr bwMode="auto">
          <a:xfrm>
            <a:off x="6004026" y="3509344"/>
            <a:ext cx="323518" cy="415498"/>
          </a:xfrm>
          <a:prstGeom prst="rect">
            <a:avLst/>
          </a:prstGeom>
          <a:noFill/>
          <a:ln w="12700">
            <a:noFill/>
            <a:miter lim="800000"/>
            <a:headEnd type="none" w="sm" len="sm"/>
            <a:tailEnd type="none" w="sm" len="sm"/>
          </a:ln>
          <a:effectLst/>
        </p:spPr>
        <p:txBody>
          <a:bodyPr wrap="square">
            <a:spAutoFit/>
          </a:bodyPr>
          <a:lstStyle/>
          <a:p>
            <a:pP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x</a:t>
            </a:r>
          </a:p>
        </p:txBody>
      </p:sp>
      <p:sp>
        <p:nvSpPr>
          <p:cNvPr id="5" name="Text Box 11">
            <a:extLst>
              <a:ext uri="{FF2B5EF4-FFF2-40B4-BE49-F238E27FC236}">
                <a16:creationId xmlns:a16="http://schemas.microsoft.com/office/drawing/2014/main" id="{F3CB5E4D-8083-AB7B-2F9B-51D322A32827}"/>
              </a:ext>
            </a:extLst>
          </p:cNvPr>
          <p:cNvSpPr txBox="1">
            <a:spLocks noChangeArrowheads="1"/>
          </p:cNvSpPr>
          <p:nvPr/>
        </p:nvSpPr>
        <p:spPr bwMode="auto">
          <a:xfrm>
            <a:off x="6267376" y="3522236"/>
            <a:ext cx="657476" cy="415498"/>
          </a:xfrm>
          <a:prstGeom prst="rect">
            <a:avLst/>
          </a:prstGeom>
          <a:noFill/>
          <a:ln w="12700">
            <a:noFill/>
            <a:miter lim="800000"/>
            <a:headEnd type="none" w="sm" len="sm"/>
            <a:tailEnd type="none" w="sm" len="sm"/>
          </a:ln>
          <a:effectLst/>
        </p:spPr>
        <p:txBody>
          <a:bodyPr wrap="square">
            <a:spAutoFit/>
          </a:bodyPr>
          <a:lstStyle/>
          <a:p>
            <a:pP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100</a:t>
            </a:r>
          </a:p>
        </p:txBody>
      </p:sp>
      <p:sp>
        <p:nvSpPr>
          <p:cNvPr id="4" name="TextBox 3">
            <a:extLst>
              <a:ext uri="{FF2B5EF4-FFF2-40B4-BE49-F238E27FC236}">
                <a16:creationId xmlns:a16="http://schemas.microsoft.com/office/drawing/2014/main" id="{04BB9A2C-0A54-6D31-0FA4-4D3C41A1D3B2}"/>
              </a:ext>
            </a:extLst>
          </p:cNvPr>
          <p:cNvSpPr txBox="1"/>
          <p:nvPr/>
        </p:nvSpPr>
        <p:spPr>
          <a:xfrm>
            <a:off x="11960" y="4786184"/>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7</a:t>
            </a:r>
          </a:p>
        </p:txBody>
      </p:sp>
      <p:sp>
        <p:nvSpPr>
          <p:cNvPr id="6" name="TextBox 5">
            <a:extLst>
              <a:ext uri="{FF2B5EF4-FFF2-40B4-BE49-F238E27FC236}">
                <a16:creationId xmlns:a16="http://schemas.microsoft.com/office/drawing/2014/main" id="{6D35717D-7F3D-05C2-60D3-605C74F609A8}"/>
              </a:ext>
            </a:extLst>
          </p:cNvPr>
          <p:cNvSpPr txBox="1"/>
          <p:nvPr/>
        </p:nvSpPr>
        <p:spPr>
          <a:xfrm>
            <a:off x="419100" y="1217759"/>
            <a:ext cx="6724499" cy="923330"/>
          </a:xfrm>
          <a:prstGeom prst="rect">
            <a:avLst/>
          </a:prstGeom>
          <a:noFill/>
        </p:spPr>
        <p:txBody>
          <a:bodyPr wrap="square">
            <a:spAutoFit/>
          </a:bodyPr>
          <a:lstStyle/>
          <a:p>
            <a:r>
              <a:rPr lang="en-US" b="1" i="1" dirty="0">
                <a:latin typeface="Roboto" panose="02000000000000000000" pitchFamily="2" charset="0"/>
                <a:ea typeface="Roboto" panose="02000000000000000000" pitchFamily="2" charset="0"/>
                <a:cs typeface="Roboto" panose="02000000000000000000" pitchFamily="2" charset="0"/>
              </a:rPr>
              <a:t>ROI Calculation – Example</a:t>
            </a:r>
          </a:p>
          <a:p>
            <a:r>
              <a:rPr lang="en-US" dirty="0">
                <a:latin typeface="Roboto" panose="02000000000000000000" pitchFamily="2" charset="0"/>
                <a:ea typeface="Roboto" panose="02000000000000000000" pitchFamily="2" charset="0"/>
                <a:cs typeface="Roboto" panose="02000000000000000000" pitchFamily="2" charset="0"/>
              </a:rPr>
              <a:t>Program Benefits From Participants (1st year) </a:t>
            </a:r>
            <a:r>
              <a:rPr lang="en-US" b="1" dirty="0">
                <a:latin typeface="Roboto" panose="02000000000000000000" pitchFamily="2" charset="0"/>
                <a:ea typeface="Roboto" panose="02000000000000000000" pitchFamily="2" charset="0"/>
                <a:cs typeface="Roboto" panose="02000000000000000000" pitchFamily="2" charset="0"/>
              </a:rPr>
              <a:t>$230,000</a:t>
            </a:r>
          </a:p>
          <a:p>
            <a:r>
              <a:rPr lang="en-US" dirty="0">
                <a:latin typeface="Roboto" panose="02000000000000000000" pitchFamily="2" charset="0"/>
                <a:ea typeface="Roboto" panose="02000000000000000000" pitchFamily="2" charset="0"/>
                <a:cs typeface="Roboto" panose="02000000000000000000" pitchFamily="2" charset="0"/>
              </a:rPr>
              <a:t>Costs per Program (25 participants) </a:t>
            </a:r>
            <a:r>
              <a:rPr lang="en-US" b="1" dirty="0">
                <a:latin typeface="Roboto" panose="02000000000000000000" pitchFamily="2" charset="0"/>
                <a:ea typeface="Roboto" panose="02000000000000000000" pitchFamily="2" charset="0"/>
                <a:cs typeface="Roboto" panose="02000000000000000000" pitchFamily="2" charset="0"/>
              </a:rPr>
              <a:t>$88,000</a:t>
            </a:r>
          </a:p>
        </p:txBody>
      </p:sp>
    </p:spTree>
    <p:custDataLst>
      <p:tags r:id="rId1"/>
    </p:custDataLst>
    <p:extLst>
      <p:ext uri="{BB962C8B-B14F-4D97-AF65-F5344CB8AC3E}">
        <p14:creationId xmlns:p14="http://schemas.microsoft.com/office/powerpoint/2010/main" val="331285874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Rectangle 2"/>
          <p:cNvSpPr>
            <a:spLocks noChangeArrowheads="1"/>
          </p:cNvSpPr>
          <p:nvPr/>
        </p:nvSpPr>
        <p:spPr bwMode="auto">
          <a:xfrm>
            <a:off x="1314450" y="57150"/>
            <a:ext cx="6115050" cy="8822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69056" tIns="34529" rIns="69056" bIns="34529"/>
          <a:lstStyle>
            <a:lvl1pPr>
              <a:defRPr sz="4000" b="1">
                <a:solidFill>
                  <a:schemeClr val="tx1"/>
                </a:solidFill>
                <a:latin typeface="Times New Roman" panose="02020603050405020304" pitchFamily="18" charset="0"/>
                <a:ea typeface="MS PGothic" panose="020B0600070205080204" pitchFamily="34" charset="-128"/>
              </a:defRPr>
            </a:lvl1pPr>
            <a:lvl2pPr marL="742950" indent="-285750">
              <a:defRPr sz="4000" b="1">
                <a:solidFill>
                  <a:schemeClr val="tx1"/>
                </a:solidFill>
                <a:latin typeface="Times New Roman" panose="02020603050405020304" pitchFamily="18" charset="0"/>
                <a:ea typeface="MS PGothic" panose="020B0600070205080204" pitchFamily="34" charset="-128"/>
              </a:defRPr>
            </a:lvl2pPr>
            <a:lvl3pPr marL="1143000" indent="-228600">
              <a:defRPr sz="4000" b="1">
                <a:solidFill>
                  <a:schemeClr val="tx1"/>
                </a:solidFill>
                <a:latin typeface="Times New Roman" panose="02020603050405020304" pitchFamily="18" charset="0"/>
                <a:ea typeface="MS PGothic" panose="020B0600070205080204" pitchFamily="34" charset="-128"/>
              </a:defRPr>
            </a:lvl3pPr>
            <a:lvl4pPr marL="1600200" indent="-228600">
              <a:defRPr sz="4000" b="1">
                <a:solidFill>
                  <a:schemeClr val="tx1"/>
                </a:solidFill>
                <a:latin typeface="Times New Roman" panose="02020603050405020304" pitchFamily="18" charset="0"/>
                <a:ea typeface="MS PGothic" panose="020B0600070205080204" pitchFamily="34" charset="-128"/>
              </a:defRPr>
            </a:lvl4pPr>
            <a:lvl5pPr marL="2057400" indent="-228600">
              <a:defRPr sz="4000" b="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9pPr>
          </a:lstStyle>
          <a:p>
            <a:pPr>
              <a:lnSpc>
                <a:spcPct val="85000"/>
              </a:lnSpc>
            </a:pPr>
            <a:endParaRPr lang="en-US" altLang="en-US" sz="3000" b="0" dirty="0">
              <a:solidFill>
                <a:schemeClr val="tx2"/>
              </a:solidFill>
              <a:cs typeface="Roboto" panose="02000000000000000000" pitchFamily="2" charset="0"/>
            </a:endParaRPr>
          </a:p>
        </p:txBody>
      </p:sp>
      <p:sp>
        <p:nvSpPr>
          <p:cNvPr id="94211" name="Rectangle 3"/>
          <p:cNvSpPr>
            <a:spLocks noGrp="1" noChangeArrowheads="1"/>
          </p:cNvSpPr>
          <p:nvPr>
            <p:ph type="title"/>
          </p:nvPr>
        </p:nvSpPr>
        <p:spPr>
          <a:xfrm>
            <a:off x="1101386" y="272850"/>
            <a:ext cx="7804870" cy="749100"/>
          </a:xfrm>
        </p:spPr>
        <p:txBody>
          <a:bodyPr/>
          <a:lstStyle/>
          <a:p>
            <a:r>
              <a:rPr lang="en-US" altLang="en-US" sz="2800" dirty="0"/>
              <a:t>Methods of Converting Data to Monetary Values</a:t>
            </a:r>
          </a:p>
        </p:txBody>
      </p:sp>
      <p:sp>
        <p:nvSpPr>
          <p:cNvPr id="161795" name="Rectangle 4"/>
          <p:cNvSpPr>
            <a:spLocks noGrp="1" noChangeArrowheads="1"/>
          </p:cNvSpPr>
          <p:nvPr>
            <p:ph type="body" idx="1"/>
          </p:nvPr>
        </p:nvSpPr>
        <p:spPr>
          <a:xfrm>
            <a:off x="419101" y="1200150"/>
            <a:ext cx="4152900" cy="3537900"/>
          </a:xfrm>
        </p:spPr>
        <p:txBody>
          <a:bodyPr/>
          <a:lstStyle/>
          <a:p>
            <a:pPr>
              <a:buSzPct val="100000"/>
            </a:pPr>
            <a:r>
              <a:rPr lang="en-US" altLang="en-US" sz="1800" dirty="0"/>
              <a:t>Converting output to contribution-standard value (profit/savings)</a:t>
            </a:r>
          </a:p>
          <a:p>
            <a:pPr>
              <a:buSzPct val="100000"/>
            </a:pPr>
            <a:r>
              <a:rPr lang="en-US" altLang="en-US" sz="1800" dirty="0"/>
              <a:t>Converting the cost of quality-</a:t>
            </a:r>
            <a:br>
              <a:rPr lang="en-US" altLang="en-US" sz="1800" dirty="0"/>
            </a:br>
            <a:r>
              <a:rPr lang="en-US" altLang="en-US" sz="1800" dirty="0"/>
              <a:t>standard value</a:t>
            </a:r>
          </a:p>
          <a:p>
            <a:pPr>
              <a:buSzPct val="100000"/>
            </a:pPr>
            <a:r>
              <a:rPr lang="en-US" altLang="en-US" sz="1800" dirty="0"/>
              <a:t>Converting employee’s time </a:t>
            </a:r>
            <a:br>
              <a:rPr lang="en-US" altLang="en-US" sz="1800" dirty="0"/>
            </a:br>
            <a:r>
              <a:rPr lang="en-US" altLang="en-US" sz="1800" dirty="0"/>
              <a:t>(using compensation)</a:t>
            </a:r>
          </a:p>
          <a:p>
            <a:pPr>
              <a:buSzPct val="100000"/>
            </a:pPr>
            <a:r>
              <a:rPr lang="en-US" altLang="en-US" sz="1800" dirty="0"/>
              <a:t>Using historical costs/savings</a:t>
            </a:r>
          </a:p>
          <a:p>
            <a:pPr>
              <a:buSzPct val="100000"/>
            </a:pPr>
            <a:r>
              <a:rPr lang="en-US" altLang="en-US" sz="1800" dirty="0"/>
              <a:t>Using internal and external experts</a:t>
            </a:r>
          </a:p>
        </p:txBody>
      </p:sp>
      <p:sp>
        <p:nvSpPr>
          <p:cNvPr id="4" name="Text Placeholder 3">
            <a:extLst>
              <a:ext uri="{FF2B5EF4-FFF2-40B4-BE49-F238E27FC236}">
                <a16:creationId xmlns:a16="http://schemas.microsoft.com/office/drawing/2014/main" id="{FC506AEB-2B8B-4A12-8379-15F221A3D7CB}"/>
              </a:ext>
            </a:extLst>
          </p:cNvPr>
          <p:cNvSpPr>
            <a:spLocks noGrp="1"/>
          </p:cNvSpPr>
          <p:nvPr>
            <p:ph type="body" idx="2"/>
          </p:nvPr>
        </p:nvSpPr>
        <p:spPr>
          <a:xfrm>
            <a:off x="4572000" y="1200150"/>
            <a:ext cx="4114849" cy="3649300"/>
          </a:xfrm>
        </p:spPr>
        <p:txBody>
          <a:bodyPr/>
          <a:lstStyle/>
          <a:p>
            <a:pPr>
              <a:buSzPct val="100000"/>
            </a:pPr>
            <a:r>
              <a:rPr lang="en-US" altLang="en-US" sz="1800" dirty="0"/>
              <a:t>Using data from external databases/studies</a:t>
            </a:r>
          </a:p>
          <a:p>
            <a:pPr>
              <a:buSzPct val="100000"/>
            </a:pPr>
            <a:r>
              <a:rPr lang="en-US" altLang="en-US" sz="1800" dirty="0"/>
              <a:t>Linking with other measures</a:t>
            </a:r>
          </a:p>
          <a:p>
            <a:pPr>
              <a:buSzPct val="100000"/>
            </a:pPr>
            <a:r>
              <a:rPr lang="en-US" altLang="en-US" sz="1800" dirty="0"/>
              <a:t>Using participants’ estimates</a:t>
            </a:r>
          </a:p>
          <a:p>
            <a:pPr>
              <a:buSzPct val="100000"/>
            </a:pPr>
            <a:r>
              <a:rPr lang="en-US" altLang="en-US" sz="1800" dirty="0"/>
              <a:t>Using supervisors’ and </a:t>
            </a:r>
            <a:br>
              <a:rPr lang="en-US" altLang="en-US" sz="1800" dirty="0"/>
            </a:br>
            <a:r>
              <a:rPr lang="en-US" altLang="en-US" sz="1800" dirty="0"/>
              <a:t>managers’ estimates</a:t>
            </a:r>
          </a:p>
          <a:p>
            <a:pPr>
              <a:buSzPct val="100000"/>
            </a:pPr>
            <a:r>
              <a:rPr lang="en-US" altLang="en-US" sz="1800" dirty="0"/>
              <a:t>Using staff estimates</a:t>
            </a:r>
            <a:endParaRPr lang="en-US" sz="1800" dirty="0"/>
          </a:p>
        </p:txBody>
      </p:sp>
      <p:sp>
        <p:nvSpPr>
          <p:cNvPr id="2" name="TextBox 1">
            <a:extLst>
              <a:ext uri="{FF2B5EF4-FFF2-40B4-BE49-F238E27FC236}">
                <a16:creationId xmlns:a16="http://schemas.microsoft.com/office/drawing/2014/main" id="{387834D6-B1E1-1190-A45A-D4145A6AC92B}"/>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103</a:t>
            </a:r>
          </a:p>
        </p:txBody>
      </p:sp>
      <p:sp>
        <p:nvSpPr>
          <p:cNvPr id="3" name="Slide Number Placeholder 1">
            <a:extLst>
              <a:ext uri="{FF2B5EF4-FFF2-40B4-BE49-F238E27FC236}">
                <a16:creationId xmlns:a16="http://schemas.microsoft.com/office/drawing/2014/main" id="{3F5CCD9B-DD0F-DD49-FF77-1BF00B9A866F}"/>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prstClr val="white"/>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140</a:t>
            </a:fld>
            <a:endParaRPr lang="en-US" sz="900" dirty="0">
              <a:solidFill>
                <a:prstClr val="white"/>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800" dirty="0"/>
              <a:t>Calculating the Value of an Improvement</a:t>
            </a:r>
          </a:p>
        </p:txBody>
      </p:sp>
      <p:sp>
        <p:nvSpPr>
          <p:cNvPr id="6" name="Text Placeholder 5">
            <a:extLst>
              <a:ext uri="{FF2B5EF4-FFF2-40B4-BE49-F238E27FC236}">
                <a16:creationId xmlns:a16="http://schemas.microsoft.com/office/drawing/2014/main" id="{DDD40AA9-0B2A-98AF-3AAF-08306A35FA1A}"/>
              </a:ext>
            </a:extLst>
          </p:cNvPr>
          <p:cNvSpPr>
            <a:spLocks noGrp="1"/>
          </p:cNvSpPr>
          <p:nvPr>
            <p:ph type="body" sz="quarter" idx="4294967295"/>
          </p:nvPr>
        </p:nvSpPr>
        <p:spPr>
          <a:xfrm>
            <a:off x="419100" y="1200150"/>
            <a:ext cx="8724900" cy="3335338"/>
          </a:xfrm>
        </p:spPr>
        <p:txBody>
          <a:bodyPr/>
          <a:lstStyle/>
          <a:p>
            <a:pPr>
              <a:buClr>
                <a:schemeClr val="tx1"/>
              </a:buClr>
              <a:buSzPct val="100000"/>
              <a:buFont typeface="Arial" panose="020B0604020202020204" pitchFamily="34" charset="0"/>
              <a:buChar char="•"/>
            </a:pPr>
            <a:r>
              <a:rPr lang="en-US" sz="2000" dirty="0"/>
              <a:t>Step 1: Define and focus on a unit of measure</a:t>
            </a:r>
          </a:p>
          <a:p>
            <a:pPr>
              <a:buClr>
                <a:schemeClr val="tx1"/>
              </a:buClr>
              <a:buSzPct val="100000"/>
              <a:buFont typeface="Arial" panose="020B0604020202020204" pitchFamily="34" charset="0"/>
              <a:buChar char="•"/>
            </a:pPr>
            <a:r>
              <a:rPr lang="en-US" sz="2000" dirty="0"/>
              <a:t>Step 2: Determine the value of each unit (V)</a:t>
            </a:r>
          </a:p>
          <a:p>
            <a:pPr>
              <a:buClr>
                <a:schemeClr val="tx1"/>
              </a:buClr>
              <a:buSzPct val="100000"/>
              <a:buFont typeface="Arial" panose="020B0604020202020204" pitchFamily="34" charset="0"/>
              <a:buChar char="•"/>
            </a:pPr>
            <a:r>
              <a:rPr lang="en-US" sz="2000" dirty="0"/>
              <a:t>Step 3: Calculate the change in performance data (</a:t>
            </a:r>
            <a:r>
              <a:rPr lang="en-US" sz="2000" dirty="0">
                <a:sym typeface="Symbol" panose="05050102010706020507" pitchFamily="18" charset="2"/>
              </a:rPr>
              <a:t></a:t>
            </a:r>
            <a:r>
              <a:rPr lang="en-US" sz="2000" dirty="0"/>
              <a:t> P)</a:t>
            </a:r>
          </a:p>
          <a:p>
            <a:pPr>
              <a:buClr>
                <a:schemeClr val="tx1"/>
              </a:buClr>
              <a:buSzPct val="100000"/>
              <a:buFont typeface="Arial" panose="020B0604020202020204" pitchFamily="34" charset="0"/>
              <a:buChar char="•"/>
            </a:pPr>
            <a:r>
              <a:rPr lang="en-US" sz="2000" dirty="0"/>
              <a:t>Step 4: Determine the annual amount of change in performance (A </a:t>
            </a:r>
            <a:r>
              <a:rPr lang="en-US" sz="2000" dirty="0">
                <a:sym typeface="Symbol" panose="05050102010706020507" pitchFamily="18" charset="2"/>
              </a:rPr>
              <a:t></a:t>
            </a:r>
            <a:r>
              <a:rPr lang="en-US" sz="2000" dirty="0"/>
              <a:t> P)</a:t>
            </a:r>
          </a:p>
          <a:p>
            <a:pPr>
              <a:buClr>
                <a:schemeClr val="tx1"/>
              </a:buClr>
              <a:buSzPct val="100000"/>
              <a:buFont typeface="Arial" panose="020B0604020202020204" pitchFamily="34" charset="0"/>
              <a:buChar char="•"/>
            </a:pPr>
            <a:r>
              <a:rPr lang="en-US" sz="2000" dirty="0"/>
              <a:t>Step 5: Calculate total annual value of the improvement ( A </a:t>
            </a:r>
            <a:r>
              <a:rPr lang="en-US" sz="2000" dirty="0">
                <a:sym typeface="Symbol" panose="05050102010706020507" pitchFamily="18" charset="2"/>
              </a:rPr>
              <a:t></a:t>
            </a:r>
            <a:r>
              <a:rPr lang="en-US" sz="2000" dirty="0"/>
              <a:t> P X V)</a:t>
            </a:r>
          </a:p>
        </p:txBody>
      </p:sp>
      <p:sp>
        <p:nvSpPr>
          <p:cNvPr id="3" name="TextBox 2">
            <a:extLst>
              <a:ext uri="{FF2B5EF4-FFF2-40B4-BE49-F238E27FC236}">
                <a16:creationId xmlns:a16="http://schemas.microsoft.com/office/drawing/2014/main" id="{6B2B1189-F0D4-161A-268F-1C52CA5CAEFE}"/>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104</a:t>
            </a:r>
          </a:p>
        </p:txBody>
      </p:sp>
    </p:spTree>
    <p:custDataLst>
      <p:tags r:id="rId1"/>
    </p:custData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4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5714" name="Title 1"/>
          <p:cNvSpPr>
            <a:spLocks noGrp="1"/>
          </p:cNvSpPr>
          <p:nvPr>
            <p:ph type="title"/>
          </p:nvPr>
        </p:nvSpPr>
        <p:spPr>
          <a:xfrm>
            <a:off x="440266" y="2108124"/>
            <a:ext cx="8229600" cy="857250"/>
          </a:xfrm>
        </p:spPr>
        <p:txBody>
          <a:bodyPr/>
          <a:lstStyle/>
          <a:p>
            <a:r>
              <a:rPr lang="en-US" altLang="en-US" b="1" dirty="0"/>
              <a:t>Turnover of Middle Managers</a:t>
            </a:r>
          </a:p>
        </p:txBody>
      </p:sp>
      <p:sp>
        <p:nvSpPr>
          <p:cNvPr id="2" name="TextBox 1">
            <a:extLst>
              <a:ext uri="{FF2B5EF4-FFF2-40B4-BE49-F238E27FC236}">
                <a16:creationId xmlns:a16="http://schemas.microsoft.com/office/drawing/2014/main" id="{677FDD35-7A9C-82F0-C652-46656849ED1F}"/>
              </a:ext>
            </a:extLst>
          </p:cNvPr>
          <p:cNvSpPr txBox="1"/>
          <p:nvPr/>
        </p:nvSpPr>
        <p:spPr>
          <a:xfrm>
            <a:off x="0" y="4821625"/>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105</a:t>
            </a:r>
          </a:p>
        </p:txBody>
      </p:sp>
      <p:sp>
        <p:nvSpPr>
          <p:cNvPr id="3" name="Slide Number Placeholder 1">
            <a:extLst>
              <a:ext uri="{FF2B5EF4-FFF2-40B4-BE49-F238E27FC236}">
                <a16:creationId xmlns:a16="http://schemas.microsoft.com/office/drawing/2014/main" id="{3CA26017-AC94-E479-1519-F8B723F2EC85}"/>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142</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590550"/>
            <a:ext cx="6872498" cy="609600"/>
          </a:xfrm>
        </p:spPr>
        <p:txBody>
          <a:bodyPr>
            <a:normAutofit/>
          </a:bodyPr>
          <a:lstStyle/>
          <a:p>
            <a:r>
              <a:rPr lang="en-US" altLang="en-US" sz="2400" b="1" dirty="0">
                <a:solidFill>
                  <a:schemeClr val="tx1"/>
                </a:solidFill>
                <a:latin typeface="Roboto" panose="02000000000000000000" pitchFamily="2" charset="0"/>
                <a:ea typeface="Roboto" panose="02000000000000000000" pitchFamily="2" charset="0"/>
                <a:cs typeface="Roboto" panose="02000000000000000000" pitchFamily="2" charset="0"/>
              </a:rPr>
              <a:t>Turnover of Middle Managers: A Word Problem</a:t>
            </a:r>
          </a:p>
        </p:txBody>
      </p:sp>
      <p:sp>
        <p:nvSpPr>
          <p:cNvPr id="6" name="Text Placeholder 5">
            <a:extLst>
              <a:ext uri="{FF2B5EF4-FFF2-40B4-BE49-F238E27FC236}">
                <a16:creationId xmlns:a16="http://schemas.microsoft.com/office/drawing/2014/main" id="{DDD40AA9-0B2A-98AF-3AAF-08306A35FA1A}"/>
              </a:ext>
            </a:extLst>
          </p:cNvPr>
          <p:cNvSpPr>
            <a:spLocks noGrp="1"/>
          </p:cNvSpPr>
          <p:nvPr>
            <p:ph sz="half" idx="1"/>
          </p:nvPr>
        </p:nvSpPr>
        <p:spPr>
          <a:xfrm>
            <a:off x="419100" y="1200150"/>
            <a:ext cx="7719060" cy="3582162"/>
          </a:xfrm>
        </p:spPr>
        <p:txBody>
          <a:bodyPr/>
          <a:lstStyle/>
          <a:p>
            <a:pPr>
              <a:lnSpc>
                <a:spcPct val="100000"/>
              </a:lnSpc>
            </a:pPr>
            <a:r>
              <a:rPr lang="en-US" sz="1800" dirty="0">
                <a:latin typeface="Roboto" panose="02000000000000000000" pitchFamily="2" charset="0"/>
                <a:ea typeface="Roboto" panose="02000000000000000000" pitchFamily="2" charset="0"/>
                <a:cs typeface="Roboto" panose="02000000000000000000" pitchFamily="2" charset="0"/>
              </a:rPr>
              <a:t>Your organization is experiencing a high level of </a:t>
            </a:r>
            <a:r>
              <a:rPr lang="en-US" sz="1800" b="1" dirty="0">
                <a:latin typeface="Roboto" panose="02000000000000000000" pitchFamily="2" charset="0"/>
                <a:ea typeface="Roboto" panose="02000000000000000000" pitchFamily="2" charset="0"/>
                <a:cs typeface="Roboto" panose="02000000000000000000" pitchFamily="2" charset="0"/>
              </a:rPr>
              <a:t>turnover of middle managers </a:t>
            </a:r>
            <a:r>
              <a:rPr lang="en-US" sz="1800" dirty="0">
                <a:latin typeface="Roboto" panose="02000000000000000000" pitchFamily="2" charset="0"/>
                <a:ea typeface="Roboto" panose="02000000000000000000" pitchFamily="2" charset="0"/>
                <a:cs typeface="Roboto" panose="02000000000000000000" pitchFamily="2" charset="0"/>
              </a:rPr>
              <a:t>who are paid </a:t>
            </a:r>
            <a:r>
              <a:rPr lang="en-US" sz="1800" b="1" dirty="0">
                <a:latin typeface="Roboto" panose="02000000000000000000" pitchFamily="2" charset="0"/>
                <a:ea typeface="Roboto" panose="02000000000000000000" pitchFamily="2" charset="0"/>
                <a:cs typeface="Roboto" panose="02000000000000000000" pitchFamily="2" charset="0"/>
              </a:rPr>
              <a:t>$75,000 per year </a:t>
            </a:r>
            <a:r>
              <a:rPr lang="en-US" sz="1800" dirty="0">
                <a:latin typeface="Roboto" panose="02000000000000000000" pitchFamily="2" charset="0"/>
                <a:ea typeface="Roboto" panose="02000000000000000000" pitchFamily="2" charset="0"/>
                <a:cs typeface="Roboto" panose="02000000000000000000" pitchFamily="2" charset="0"/>
              </a:rPr>
              <a:t>(fully-loaded). To capture the value of turnover for this group, you rely on a </a:t>
            </a:r>
            <a:r>
              <a:rPr lang="en-US" sz="1800" b="1" dirty="0">
                <a:latin typeface="Roboto" panose="02000000000000000000" pitchFamily="2" charset="0"/>
                <a:ea typeface="Roboto" panose="02000000000000000000" pitchFamily="2" charset="0"/>
                <a:cs typeface="Roboto" panose="02000000000000000000" pitchFamily="2" charset="0"/>
              </a:rPr>
              <a:t>database</a:t>
            </a:r>
            <a:r>
              <a:rPr lang="en-US" sz="1800" dirty="0">
                <a:latin typeface="Roboto" panose="02000000000000000000" pitchFamily="2" charset="0"/>
                <a:ea typeface="Roboto" panose="02000000000000000000" pitchFamily="2" charset="0"/>
                <a:cs typeface="Roboto" panose="02000000000000000000" pitchFamily="2" charset="0"/>
              </a:rPr>
              <a:t>. The database provides you with various job groups and a </a:t>
            </a:r>
            <a:r>
              <a:rPr lang="en-US" sz="1800" b="1" dirty="0">
                <a:latin typeface="Roboto" panose="02000000000000000000" pitchFamily="2" charset="0"/>
                <a:ea typeface="Roboto" panose="02000000000000000000" pitchFamily="2" charset="0"/>
                <a:cs typeface="Roboto" panose="02000000000000000000" pitchFamily="2" charset="0"/>
              </a:rPr>
              <a:t>range</a:t>
            </a:r>
            <a:r>
              <a:rPr lang="en-US" sz="1800" dirty="0">
                <a:latin typeface="Roboto" panose="02000000000000000000" pitchFamily="2" charset="0"/>
                <a:ea typeface="Roboto" panose="02000000000000000000" pitchFamily="2" charset="0"/>
                <a:cs typeface="Roboto" panose="02000000000000000000" pitchFamily="2" charset="0"/>
              </a:rPr>
              <a:t> for the cost of turnover for each group. </a:t>
            </a:r>
          </a:p>
          <a:p>
            <a:pPr>
              <a:lnSpc>
                <a:spcPct val="100000"/>
              </a:lnSpc>
            </a:pPr>
            <a:r>
              <a:rPr lang="en-US" sz="1800" dirty="0">
                <a:latin typeface="Roboto" panose="02000000000000000000" pitchFamily="2" charset="0"/>
                <a:ea typeface="Roboto" panose="02000000000000000000" pitchFamily="2" charset="0"/>
                <a:cs typeface="Roboto" panose="02000000000000000000" pitchFamily="2" charset="0"/>
              </a:rPr>
              <a:t>A program was implemented to reduce the turnover. One year after the program, you found that turnover decreased by </a:t>
            </a:r>
            <a:r>
              <a:rPr lang="en-US" sz="1800" b="1" dirty="0">
                <a:latin typeface="Roboto" panose="02000000000000000000" pitchFamily="2" charset="0"/>
                <a:ea typeface="Roboto" panose="02000000000000000000" pitchFamily="2" charset="0"/>
                <a:cs typeface="Roboto" panose="02000000000000000000" pitchFamily="2" charset="0"/>
              </a:rPr>
              <a:t>10 for the year </a:t>
            </a:r>
            <a:r>
              <a:rPr lang="en-US" sz="1800" dirty="0">
                <a:latin typeface="Roboto" panose="02000000000000000000" pitchFamily="2" charset="0"/>
                <a:ea typeface="Roboto" panose="02000000000000000000" pitchFamily="2" charset="0"/>
                <a:cs typeface="Roboto" panose="02000000000000000000" pitchFamily="2" charset="0"/>
              </a:rPr>
              <a:t>– a direct result of the program. </a:t>
            </a:r>
          </a:p>
          <a:p>
            <a:pPr>
              <a:lnSpc>
                <a:spcPct val="100000"/>
              </a:lnSpc>
            </a:pPr>
            <a:r>
              <a:rPr lang="en-US" sz="1800" dirty="0">
                <a:latin typeface="Roboto" panose="02000000000000000000" pitchFamily="2" charset="0"/>
                <a:ea typeface="Roboto" panose="02000000000000000000" pitchFamily="2" charset="0"/>
                <a:cs typeface="Roboto" panose="02000000000000000000" pitchFamily="2" charset="0"/>
              </a:rPr>
              <a:t>Using your five steps, the guiding principles, and the Turnover Cost Summary, calculate the </a:t>
            </a:r>
            <a:r>
              <a:rPr lang="en-US" sz="1800" b="1" dirty="0">
                <a:latin typeface="Roboto" panose="02000000000000000000" pitchFamily="2" charset="0"/>
                <a:ea typeface="Roboto" panose="02000000000000000000" pitchFamily="2" charset="0"/>
                <a:cs typeface="Roboto" panose="02000000000000000000" pitchFamily="2" charset="0"/>
              </a:rPr>
              <a:t>annual monetary value </a:t>
            </a:r>
            <a:r>
              <a:rPr lang="en-US" sz="1800" dirty="0">
                <a:latin typeface="Roboto" panose="02000000000000000000" pitchFamily="2" charset="0"/>
                <a:ea typeface="Roboto" panose="02000000000000000000" pitchFamily="2" charset="0"/>
                <a:cs typeface="Roboto" panose="02000000000000000000" pitchFamily="2" charset="0"/>
              </a:rPr>
              <a:t>of the reduction in turnover of middle managers who are paid $75,000 per year.</a:t>
            </a:r>
          </a:p>
        </p:txBody>
      </p:sp>
      <p:sp>
        <p:nvSpPr>
          <p:cNvPr id="4" name="TextBox 3">
            <a:extLst>
              <a:ext uri="{FF2B5EF4-FFF2-40B4-BE49-F238E27FC236}">
                <a16:creationId xmlns:a16="http://schemas.microsoft.com/office/drawing/2014/main" id="{F1D06F56-9F3D-D98F-9518-0ACCAB82007D}"/>
              </a:ext>
            </a:extLst>
          </p:cNvPr>
          <p:cNvSpPr txBox="1"/>
          <p:nvPr/>
        </p:nvSpPr>
        <p:spPr>
          <a:xfrm>
            <a:off x="0" y="4821625"/>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105</a:t>
            </a:r>
          </a:p>
        </p:txBody>
      </p:sp>
    </p:spTree>
    <p:custDataLst>
      <p:tags r:id="rId1"/>
    </p:custDataLst>
    <p:extLst>
      <p:ext uri="{BB962C8B-B14F-4D97-AF65-F5344CB8AC3E}">
        <p14:creationId xmlns:p14="http://schemas.microsoft.com/office/powerpoint/2010/main" val="391210614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86265"/>
            <a:ext cx="7886700" cy="631412"/>
          </a:xfrm>
        </p:spPr>
        <p:txBody>
          <a:bodyPr>
            <a:normAutofit fontScale="90000"/>
          </a:bodyPr>
          <a:lstStyle/>
          <a:p>
            <a:pPr algn="ctr"/>
            <a:r>
              <a:rPr lang="en-US" altLang="en-US" dirty="0">
                <a:latin typeface="Roboto" panose="02000000000000000000" pitchFamily="2" charset="0"/>
                <a:ea typeface="Roboto" panose="02000000000000000000" pitchFamily="2" charset="0"/>
                <a:cs typeface="Roboto" panose="02000000000000000000" pitchFamily="2" charset="0"/>
              </a:rPr>
              <a:t>Turnover Cost Summary</a:t>
            </a:r>
          </a:p>
        </p:txBody>
      </p:sp>
      <p:graphicFrame>
        <p:nvGraphicFramePr>
          <p:cNvPr id="5" name="Table 4">
            <a:extLst>
              <a:ext uri="{FF2B5EF4-FFF2-40B4-BE49-F238E27FC236}">
                <a16:creationId xmlns:a16="http://schemas.microsoft.com/office/drawing/2014/main" id="{1BA2BF28-5F63-A349-B83A-E1468613676D}"/>
              </a:ext>
            </a:extLst>
          </p:cNvPr>
          <p:cNvGraphicFramePr>
            <a:graphicFrameLocks noGrp="1"/>
          </p:cNvGraphicFramePr>
          <p:nvPr>
            <p:extLst>
              <p:ext uri="{D42A27DB-BD31-4B8C-83A1-F6EECF244321}">
                <p14:modId xmlns:p14="http://schemas.microsoft.com/office/powerpoint/2010/main" val="3589350213"/>
              </p:ext>
            </p:extLst>
          </p:nvPr>
        </p:nvGraphicFramePr>
        <p:xfrm>
          <a:off x="497647" y="1017677"/>
          <a:ext cx="8148705" cy="3470566"/>
        </p:xfrm>
        <a:graphic>
          <a:graphicData uri="http://schemas.openxmlformats.org/drawingml/2006/table">
            <a:tbl>
              <a:tblPr firstRow="1" bandRow="1">
                <a:tableStyleId>{5940675A-B579-460E-94D1-54222C63F5DA}</a:tableStyleId>
              </a:tblPr>
              <a:tblGrid>
                <a:gridCol w="5928792">
                  <a:extLst>
                    <a:ext uri="{9D8B030D-6E8A-4147-A177-3AD203B41FA5}">
                      <a16:colId xmlns:a16="http://schemas.microsoft.com/office/drawing/2014/main" val="20000"/>
                    </a:ext>
                  </a:extLst>
                </a:gridCol>
                <a:gridCol w="2219913">
                  <a:extLst>
                    <a:ext uri="{9D8B030D-6E8A-4147-A177-3AD203B41FA5}">
                      <a16:colId xmlns:a16="http://schemas.microsoft.com/office/drawing/2014/main" val="20001"/>
                    </a:ext>
                  </a:extLst>
                </a:gridCol>
              </a:tblGrid>
              <a:tr h="375876">
                <a:tc>
                  <a:txBody>
                    <a:bodyPr/>
                    <a:lstStyle/>
                    <a:p>
                      <a:pPr algn="l">
                        <a:lnSpc>
                          <a:spcPct val="100000"/>
                        </a:lnSpc>
                      </a:pPr>
                      <a:r>
                        <a:rPr lang="en-US" sz="1400" b="1" i="0" dirty="0">
                          <a:solidFill>
                            <a:srgbClr val="FFFFFF"/>
                          </a:solidFill>
                          <a:latin typeface="Roboto" panose="02000000000000000000" pitchFamily="2" charset="0"/>
                          <a:ea typeface="Roboto" panose="02000000000000000000" pitchFamily="2" charset="0"/>
                          <a:cs typeface="Roboto" panose="02000000000000000000" pitchFamily="2" charset="0"/>
                        </a:rPr>
                        <a:t>Job Type/Category</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20E2E"/>
                    </a:solidFill>
                  </a:tcPr>
                </a:tc>
                <a:tc>
                  <a:txBody>
                    <a:bodyPr/>
                    <a:lstStyle/>
                    <a:p>
                      <a:pPr algn="ctr">
                        <a:lnSpc>
                          <a:spcPct val="100000"/>
                        </a:lnSpc>
                      </a:pPr>
                      <a:r>
                        <a:rPr lang="en-US" sz="1400" b="1" i="0" dirty="0">
                          <a:solidFill>
                            <a:srgbClr val="FFFFFF"/>
                          </a:solidFill>
                          <a:latin typeface="Roboto" panose="02000000000000000000" pitchFamily="2" charset="0"/>
                          <a:ea typeface="Roboto" panose="02000000000000000000" pitchFamily="2" charset="0"/>
                          <a:cs typeface="Roboto" panose="02000000000000000000" pitchFamily="2" charset="0"/>
                        </a:rPr>
                        <a:t>Turnover Cost Ranges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20E2E"/>
                    </a:solidFill>
                  </a:tcPr>
                </a:tc>
                <a:extLst>
                  <a:ext uri="{0D108BD9-81ED-4DB2-BD59-A6C34878D82A}">
                    <a16:rowId xmlns:a16="http://schemas.microsoft.com/office/drawing/2014/main" val="10000"/>
                  </a:ext>
                </a:extLst>
              </a:tr>
              <a:tr h="309469">
                <a:tc>
                  <a:txBody>
                    <a:bodyPr/>
                    <a:lstStyle/>
                    <a:p>
                      <a:pPr marL="0" marR="0">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Entry Level — Hourly, Nonskilled, e.g., Fast Food Worker</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algn="ctr">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30–50%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309469">
                <a:tc>
                  <a:txBody>
                    <a:bodyPr/>
                    <a:lstStyle/>
                    <a:p>
                      <a:pPr marL="0" marR="0">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Service/Production Workers—Hourly, e.g., Courier</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algn="ctr">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40–70%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2"/>
                  </a:ext>
                </a:extLst>
              </a:tr>
              <a:tr h="309469">
                <a:tc>
                  <a:txBody>
                    <a:bodyPr/>
                    <a:lstStyle/>
                    <a:p>
                      <a:pPr marL="0" marR="0">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Skilled Hourly, e.g., Machinist</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algn="ctr">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75–100%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3"/>
                  </a:ext>
                </a:extLst>
              </a:tr>
              <a:tr h="309469">
                <a:tc>
                  <a:txBody>
                    <a:bodyPr/>
                    <a:lstStyle/>
                    <a:p>
                      <a:pPr marL="0" marR="0">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Clerical/Administrative, e.g., Scheduler</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algn="ctr">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50–80%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4"/>
                  </a:ext>
                </a:extLst>
              </a:tr>
              <a:tr h="309469">
                <a:tc>
                  <a:txBody>
                    <a:bodyPr/>
                    <a:lstStyle/>
                    <a:p>
                      <a:pPr marL="0" marR="0">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Professional, e.g., Nurse, Accountant</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algn="ctr">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75–125%</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5"/>
                  </a:ext>
                </a:extLst>
              </a:tr>
              <a:tr h="309469">
                <a:tc>
                  <a:txBody>
                    <a:bodyPr/>
                    <a:lstStyle/>
                    <a:p>
                      <a:pPr marL="0" marR="0">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Technical, e.g., Computer Technician</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algn="ctr">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100–150%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6"/>
                  </a:ext>
                </a:extLst>
              </a:tr>
              <a:tr h="309469">
                <a:tc>
                  <a:txBody>
                    <a:bodyPr/>
                    <a:lstStyle/>
                    <a:p>
                      <a:pPr marL="0" marR="0">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Engineers, e.g., Chemical Engineer</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algn="ctr">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200–300%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7"/>
                  </a:ext>
                </a:extLst>
              </a:tr>
              <a:tr h="309469">
                <a:tc>
                  <a:txBody>
                    <a:bodyPr/>
                    <a:lstStyle/>
                    <a:p>
                      <a:pPr marL="0" marR="0">
                        <a:spcBef>
                          <a:spcPts val="0"/>
                        </a:spcBef>
                        <a:spcAft>
                          <a:spcPts val="0"/>
                        </a:spcAft>
                      </a:pPr>
                      <a:r>
                        <a:rPr lang="en-US" sz="1200" b="0" i="0">
                          <a:solidFill>
                            <a:srgbClr val="000000"/>
                          </a:solidFill>
                          <a:effectLst/>
                          <a:latin typeface="Roboto" panose="02000000000000000000" pitchFamily="2" charset="0"/>
                          <a:ea typeface="Roboto" panose="02000000000000000000" pitchFamily="2" charset="0"/>
                          <a:cs typeface="Cordia New" panose="020B0304020202020204" pitchFamily="34" charset="-34"/>
                        </a:rPr>
                        <a:t>Specialists, e.g., Computer Software Designer</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algn="ctr">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200–400%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8"/>
                  </a:ext>
                </a:extLst>
              </a:tr>
              <a:tr h="309469">
                <a:tc>
                  <a:txBody>
                    <a:bodyPr/>
                    <a:lstStyle/>
                    <a:p>
                      <a:pPr marL="0" marR="0">
                        <a:spcBef>
                          <a:spcPts val="0"/>
                        </a:spcBef>
                        <a:spcAft>
                          <a:spcPts val="0"/>
                        </a:spcAft>
                      </a:pPr>
                      <a:r>
                        <a:rPr lang="en-US" sz="1200" b="0" i="0">
                          <a:solidFill>
                            <a:srgbClr val="000000"/>
                          </a:solidFill>
                          <a:effectLst/>
                          <a:latin typeface="Roboto" panose="02000000000000000000" pitchFamily="2" charset="0"/>
                          <a:ea typeface="Roboto" panose="02000000000000000000" pitchFamily="2" charset="0"/>
                          <a:cs typeface="Cordia New" panose="020B0304020202020204" pitchFamily="34" charset="-34"/>
                        </a:rPr>
                        <a:t>Supervisors/Team Leaders, e.g., Section Supervisor</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algn="ctr">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100–150%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9"/>
                  </a:ext>
                </a:extLst>
              </a:tr>
              <a:tr h="309469">
                <a:tc>
                  <a:txBody>
                    <a:bodyPr/>
                    <a:lstStyle/>
                    <a:p>
                      <a:pPr marL="0" marR="0">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Middle Managers, e.g., Department Manager</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algn="ctr">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125–200%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10"/>
                  </a:ext>
                </a:extLst>
              </a:tr>
            </a:tbl>
          </a:graphicData>
        </a:graphic>
      </p:graphicFrame>
      <p:sp>
        <p:nvSpPr>
          <p:cNvPr id="4" name="TextBox 3">
            <a:extLst>
              <a:ext uri="{FF2B5EF4-FFF2-40B4-BE49-F238E27FC236}">
                <a16:creationId xmlns:a16="http://schemas.microsoft.com/office/drawing/2014/main" id="{3E18A9BF-3782-9E2F-BD09-894E7E92D42F}"/>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106</a:t>
            </a:r>
          </a:p>
        </p:txBody>
      </p:sp>
      <p:sp>
        <p:nvSpPr>
          <p:cNvPr id="6" name="Slide Number Placeholder 1">
            <a:extLst>
              <a:ext uri="{FF2B5EF4-FFF2-40B4-BE49-F238E27FC236}">
                <a16:creationId xmlns:a16="http://schemas.microsoft.com/office/drawing/2014/main" id="{07661327-9886-D1C8-0F93-D0A41DBAD6C8}"/>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bg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144</a:t>
            </a:fld>
            <a:endParaRPr lang="en-US" sz="9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115388926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A949949-7F3D-8F54-2CE3-56910434534F}"/>
              </a:ext>
            </a:extLst>
          </p:cNvPr>
          <p:cNvGrpSpPr/>
          <p:nvPr/>
        </p:nvGrpSpPr>
        <p:grpSpPr>
          <a:xfrm flipH="1">
            <a:off x="5670996" y="1"/>
            <a:ext cx="3623880" cy="2655755"/>
            <a:chOff x="-192127" y="-2"/>
            <a:chExt cx="4831840" cy="3367272"/>
          </a:xfrm>
        </p:grpSpPr>
        <p:sp>
          <p:nvSpPr>
            <p:cNvPr id="10" name="Diagonal Stripe 9">
              <a:extLst>
                <a:ext uri="{FF2B5EF4-FFF2-40B4-BE49-F238E27FC236}">
                  <a16:creationId xmlns:a16="http://schemas.microsoft.com/office/drawing/2014/main" id="{80EFC8EB-D859-6F47-81A7-E794496FA64A}"/>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tx1"/>
                </a:solidFill>
              </a:endParaRPr>
            </a:p>
          </p:txBody>
        </p:sp>
        <p:cxnSp>
          <p:nvCxnSpPr>
            <p:cNvPr id="11" name="Straight Connector 10">
              <a:extLst>
                <a:ext uri="{FF2B5EF4-FFF2-40B4-BE49-F238E27FC236}">
                  <a16:creationId xmlns:a16="http://schemas.microsoft.com/office/drawing/2014/main" id="{4F6B32EC-8E35-59C9-69EB-DBF361A5231F}"/>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Parallelogram 11">
              <a:extLst>
                <a:ext uri="{FF2B5EF4-FFF2-40B4-BE49-F238E27FC236}">
                  <a16:creationId xmlns:a16="http://schemas.microsoft.com/office/drawing/2014/main" id="{3361ACD2-3C2A-68A4-2264-9710D81D65E4}"/>
                </a:ext>
              </a:extLst>
            </p:cNvPr>
            <p:cNvSpPr/>
            <p:nvPr userDrawn="1"/>
          </p:nvSpPr>
          <p:spPr>
            <a:xfrm rot="19421162">
              <a:off x="-192127" y="1140864"/>
              <a:ext cx="1354398" cy="214994"/>
            </a:xfrm>
            <a:prstGeom prst="parallelogram">
              <a:avLst>
                <a:gd name="adj" fmla="val 72003"/>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grpSp>
      <p:sp>
        <p:nvSpPr>
          <p:cNvPr id="13" name="Parallelogram 12">
            <a:extLst>
              <a:ext uri="{FF2B5EF4-FFF2-40B4-BE49-F238E27FC236}">
                <a16:creationId xmlns:a16="http://schemas.microsoft.com/office/drawing/2014/main" id="{BFA852CC-D93D-68B7-D0D3-7448469F4D21}"/>
              </a:ext>
            </a:extLst>
          </p:cNvPr>
          <p:cNvSpPr/>
          <p:nvPr/>
        </p:nvSpPr>
        <p:spPr>
          <a:xfrm flipH="1">
            <a:off x="5009931" y="1"/>
            <a:ext cx="1085850" cy="479298"/>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endParaRPr lang="en-US" sz="1350" noProof="0" dirty="0"/>
          </a:p>
        </p:txBody>
      </p:sp>
      <p:sp>
        <p:nvSpPr>
          <p:cNvPr id="2" name="Title 1"/>
          <p:cNvSpPr>
            <a:spLocks noGrp="1"/>
          </p:cNvSpPr>
          <p:nvPr>
            <p:ph type="title"/>
          </p:nvPr>
        </p:nvSpPr>
        <p:spPr>
          <a:xfrm>
            <a:off x="414338" y="608518"/>
            <a:ext cx="8229600" cy="591632"/>
          </a:xfrm>
        </p:spPr>
        <p:txBody>
          <a:bodyPr/>
          <a:lstStyle/>
          <a:p>
            <a:r>
              <a:rPr lang="en-US" altLang="en-US" b="1" dirty="0"/>
              <a:t>Calculating the Value of an Improvement</a:t>
            </a:r>
          </a:p>
        </p:txBody>
      </p:sp>
      <p:sp>
        <p:nvSpPr>
          <p:cNvPr id="6" name="Text Placeholder 5">
            <a:extLst>
              <a:ext uri="{FF2B5EF4-FFF2-40B4-BE49-F238E27FC236}">
                <a16:creationId xmlns:a16="http://schemas.microsoft.com/office/drawing/2014/main" id="{FBBB2BEA-C384-6490-4278-AEA138832A6F}"/>
              </a:ext>
            </a:extLst>
          </p:cNvPr>
          <p:cNvSpPr>
            <a:spLocks noGrp="1"/>
          </p:cNvSpPr>
          <p:nvPr>
            <p:ph type="body" sz="quarter" idx="10"/>
          </p:nvPr>
        </p:nvSpPr>
        <p:spPr>
          <a:xfrm>
            <a:off x="414338" y="1384300"/>
            <a:ext cx="8229600" cy="3150682"/>
          </a:xfrm>
        </p:spPr>
        <p:txBody>
          <a:bodyPr>
            <a:normAutofit/>
          </a:bodyPr>
          <a:lstStyle/>
          <a:p>
            <a:r>
              <a:rPr lang="en-US" dirty="0">
                <a:latin typeface="Roboto" panose="02000000000000000000" pitchFamily="2" charset="0"/>
                <a:ea typeface="Roboto" panose="02000000000000000000" pitchFamily="2" charset="0"/>
              </a:rPr>
              <a:t>Step 1: Define and focus on a unit of measure.</a:t>
            </a:r>
          </a:p>
          <a:p>
            <a:r>
              <a:rPr lang="en-US" dirty="0">
                <a:latin typeface="Roboto" panose="02000000000000000000" pitchFamily="2" charset="0"/>
                <a:ea typeface="Roboto" panose="02000000000000000000" pitchFamily="2" charset="0"/>
              </a:rPr>
              <a:t>Step 2: Determine the value of each unit (V).</a:t>
            </a:r>
          </a:p>
          <a:p>
            <a:r>
              <a:rPr lang="en-US" dirty="0">
                <a:latin typeface="Roboto" panose="02000000000000000000" pitchFamily="2" charset="0"/>
                <a:ea typeface="Roboto" panose="02000000000000000000" pitchFamily="2" charset="0"/>
              </a:rPr>
              <a:t>Step 3: Calculate the change in performance data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a:t>
            </a:r>
          </a:p>
          <a:p>
            <a:r>
              <a:rPr lang="en-US" dirty="0">
                <a:latin typeface="Roboto" panose="02000000000000000000" pitchFamily="2" charset="0"/>
                <a:ea typeface="Roboto" panose="02000000000000000000" pitchFamily="2" charset="0"/>
              </a:rPr>
              <a:t>Step 4: Determine the annual amount of change in performance (A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a:t>
            </a:r>
          </a:p>
          <a:p>
            <a:r>
              <a:rPr lang="en-US" dirty="0">
                <a:latin typeface="Roboto" panose="02000000000000000000" pitchFamily="2" charset="0"/>
                <a:ea typeface="Roboto" panose="02000000000000000000" pitchFamily="2" charset="0"/>
              </a:rPr>
              <a:t>Step 5: Calculate the total annual value of the improvement ( 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 X V).</a:t>
            </a:r>
          </a:p>
        </p:txBody>
      </p:sp>
      <p:sp>
        <p:nvSpPr>
          <p:cNvPr id="15" name="Slide Number Placeholder 1">
            <a:extLst>
              <a:ext uri="{FF2B5EF4-FFF2-40B4-BE49-F238E27FC236}">
                <a16:creationId xmlns:a16="http://schemas.microsoft.com/office/drawing/2014/main" id="{85C5000B-7D34-67DD-4C2D-5C5B331867E1}"/>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145</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252740548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EC3B4D2-783F-629A-C9AE-C7CC066A3508}"/>
              </a:ext>
            </a:extLst>
          </p:cNvPr>
          <p:cNvGrpSpPr/>
          <p:nvPr/>
        </p:nvGrpSpPr>
        <p:grpSpPr>
          <a:xfrm flipH="1">
            <a:off x="5670996" y="1"/>
            <a:ext cx="3623880" cy="2655755"/>
            <a:chOff x="-192127" y="-2"/>
            <a:chExt cx="4831840" cy="3367272"/>
          </a:xfrm>
        </p:grpSpPr>
        <p:sp>
          <p:nvSpPr>
            <p:cNvPr id="4" name="Diagonal Stripe 3">
              <a:extLst>
                <a:ext uri="{FF2B5EF4-FFF2-40B4-BE49-F238E27FC236}">
                  <a16:creationId xmlns:a16="http://schemas.microsoft.com/office/drawing/2014/main" id="{2C583A5D-46E4-885B-FA31-6D7D13B06E6C}"/>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tx1"/>
                </a:solidFill>
              </a:endParaRPr>
            </a:p>
          </p:txBody>
        </p:sp>
        <p:cxnSp>
          <p:nvCxnSpPr>
            <p:cNvPr id="5" name="Straight Connector 4">
              <a:extLst>
                <a:ext uri="{FF2B5EF4-FFF2-40B4-BE49-F238E27FC236}">
                  <a16:creationId xmlns:a16="http://schemas.microsoft.com/office/drawing/2014/main" id="{A3D92504-6B7C-52B7-ABC4-E01A4E9FEC7D}"/>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Parallelogram 6">
              <a:extLst>
                <a:ext uri="{FF2B5EF4-FFF2-40B4-BE49-F238E27FC236}">
                  <a16:creationId xmlns:a16="http://schemas.microsoft.com/office/drawing/2014/main" id="{09D9C8A7-EC2C-825D-CFA9-B6939DC75E62}"/>
                </a:ext>
              </a:extLst>
            </p:cNvPr>
            <p:cNvSpPr/>
            <p:nvPr userDrawn="1"/>
          </p:nvSpPr>
          <p:spPr>
            <a:xfrm rot="19421162">
              <a:off x="-192127" y="1140864"/>
              <a:ext cx="1354398" cy="214994"/>
            </a:xfrm>
            <a:prstGeom prst="parallelogram">
              <a:avLst>
                <a:gd name="adj" fmla="val 72003"/>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grpSp>
      <p:sp>
        <p:nvSpPr>
          <p:cNvPr id="8" name="Parallelogram 7">
            <a:extLst>
              <a:ext uri="{FF2B5EF4-FFF2-40B4-BE49-F238E27FC236}">
                <a16:creationId xmlns:a16="http://schemas.microsoft.com/office/drawing/2014/main" id="{8B35320A-B568-87F9-9A3F-D9BFCCB7D2F1}"/>
              </a:ext>
            </a:extLst>
          </p:cNvPr>
          <p:cNvSpPr/>
          <p:nvPr/>
        </p:nvSpPr>
        <p:spPr>
          <a:xfrm flipH="1">
            <a:off x="5009931" y="1"/>
            <a:ext cx="1085850" cy="479298"/>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endParaRPr lang="en-US" sz="1350" noProof="0" dirty="0"/>
          </a:p>
        </p:txBody>
      </p:sp>
      <p:sp>
        <p:nvSpPr>
          <p:cNvPr id="2" name="Title 1"/>
          <p:cNvSpPr>
            <a:spLocks noGrp="1"/>
          </p:cNvSpPr>
          <p:nvPr>
            <p:ph type="title"/>
          </p:nvPr>
        </p:nvSpPr>
        <p:spPr>
          <a:xfrm>
            <a:off x="414338" y="608518"/>
            <a:ext cx="8229600" cy="591632"/>
          </a:xfrm>
        </p:spPr>
        <p:txBody>
          <a:bodyPr/>
          <a:lstStyle/>
          <a:p>
            <a:r>
              <a:rPr lang="en-US" altLang="en-US" b="1" dirty="0"/>
              <a:t>Calculating the Value of Improving Turnover</a:t>
            </a:r>
          </a:p>
        </p:txBody>
      </p:sp>
      <p:sp>
        <p:nvSpPr>
          <p:cNvPr id="6" name="Text Placeholder 5">
            <a:extLst>
              <a:ext uri="{FF2B5EF4-FFF2-40B4-BE49-F238E27FC236}">
                <a16:creationId xmlns:a16="http://schemas.microsoft.com/office/drawing/2014/main" id="{FBBB2BEA-C384-6490-4278-AEA138832A6F}"/>
              </a:ext>
            </a:extLst>
          </p:cNvPr>
          <p:cNvSpPr>
            <a:spLocks noGrp="1"/>
          </p:cNvSpPr>
          <p:nvPr>
            <p:ph type="body" sz="quarter" idx="10"/>
          </p:nvPr>
        </p:nvSpPr>
        <p:spPr>
          <a:xfrm>
            <a:off x="414338" y="1384300"/>
            <a:ext cx="8229600" cy="3606342"/>
          </a:xfrm>
        </p:spPr>
        <p:txBody>
          <a:bodyPr>
            <a:normAutofit/>
          </a:bodyPr>
          <a:lstStyle/>
          <a:p>
            <a:pPr>
              <a:spcBef>
                <a:spcPts val="500"/>
              </a:spcBef>
              <a:spcAft>
                <a:spcPts val="500"/>
              </a:spcAft>
            </a:pPr>
            <a:r>
              <a:rPr lang="en-US" dirty="0">
                <a:latin typeface="Roboto" panose="02000000000000000000" pitchFamily="2" charset="0"/>
                <a:ea typeface="Roboto" panose="02000000000000000000" pitchFamily="2" charset="0"/>
              </a:rPr>
              <a:t>Step 1: Define and focus on a unit of measure.</a:t>
            </a:r>
          </a:p>
          <a:p>
            <a:pPr lvl="1">
              <a:spcBef>
                <a:spcPts val="500"/>
              </a:spcBef>
              <a:spcAft>
                <a:spcPts val="500"/>
              </a:spcAft>
            </a:pPr>
            <a:r>
              <a:rPr lang="en-US" b="1" dirty="0">
                <a:latin typeface="Roboto" panose="02000000000000000000" pitchFamily="2" charset="0"/>
                <a:ea typeface="Roboto" panose="02000000000000000000" pitchFamily="2" charset="0"/>
              </a:rPr>
              <a:t>1 turnover of middle managers paid $75,000 per year</a:t>
            </a:r>
          </a:p>
          <a:p>
            <a:pPr>
              <a:spcBef>
                <a:spcPts val="500"/>
              </a:spcBef>
              <a:spcAft>
                <a:spcPts val="500"/>
              </a:spcAft>
            </a:pPr>
            <a:r>
              <a:rPr lang="en-US" dirty="0">
                <a:latin typeface="Roboto" panose="02000000000000000000" pitchFamily="2" charset="0"/>
                <a:ea typeface="Roboto" panose="02000000000000000000" pitchFamily="2" charset="0"/>
              </a:rPr>
              <a:t>Step 2: Determine the value of each unit (V).</a:t>
            </a:r>
          </a:p>
          <a:p>
            <a:pPr marL="228600" lvl="1" indent="0">
              <a:spcBef>
                <a:spcPts val="500"/>
              </a:spcBef>
              <a:spcAft>
                <a:spcPts val="500"/>
              </a:spcAft>
              <a:buNone/>
            </a:pPr>
            <a:r>
              <a:rPr lang="en-US" b="1" dirty="0">
                <a:latin typeface="Roboto" panose="02000000000000000000" pitchFamily="2" charset="0"/>
                <a:ea typeface="Roboto" panose="02000000000000000000" pitchFamily="2" charset="0"/>
              </a:rPr>
              <a:t>  </a:t>
            </a:r>
          </a:p>
          <a:p>
            <a:pPr>
              <a:spcBef>
                <a:spcPts val="500"/>
              </a:spcBef>
              <a:spcAft>
                <a:spcPts val="500"/>
              </a:spcAft>
            </a:pPr>
            <a:r>
              <a:rPr lang="en-US" dirty="0">
                <a:latin typeface="Roboto" panose="02000000000000000000" pitchFamily="2" charset="0"/>
                <a:ea typeface="Roboto" panose="02000000000000000000" pitchFamily="2" charset="0"/>
              </a:rPr>
              <a:t>Step 3: Calculate the change in performance data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a:t>
            </a:r>
          </a:p>
          <a:p>
            <a:pPr marL="228600" lvl="1" indent="0">
              <a:spcBef>
                <a:spcPts val="500"/>
              </a:spcBef>
              <a:spcAft>
                <a:spcPts val="500"/>
              </a:spcAft>
              <a:buNone/>
            </a:pPr>
            <a:r>
              <a:rPr lang="en-US" b="1" dirty="0">
                <a:latin typeface="Roboto" panose="02000000000000000000" pitchFamily="2" charset="0"/>
                <a:ea typeface="Roboto" panose="02000000000000000000" pitchFamily="2" charset="0"/>
              </a:rPr>
              <a:t>  </a:t>
            </a:r>
          </a:p>
          <a:p>
            <a:pPr>
              <a:spcBef>
                <a:spcPts val="500"/>
              </a:spcBef>
              <a:spcAft>
                <a:spcPts val="500"/>
              </a:spcAft>
            </a:pPr>
            <a:r>
              <a:rPr lang="en-US" dirty="0">
                <a:latin typeface="Roboto" panose="02000000000000000000" pitchFamily="2" charset="0"/>
                <a:ea typeface="Roboto" panose="02000000000000000000" pitchFamily="2" charset="0"/>
              </a:rPr>
              <a:t>Step 4: Determine the annual amount of change in performance (A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a:t>
            </a:r>
          </a:p>
          <a:p>
            <a:pPr marL="228600" lvl="1" indent="0">
              <a:spcBef>
                <a:spcPts val="500"/>
              </a:spcBef>
              <a:spcAft>
                <a:spcPts val="500"/>
              </a:spcAft>
              <a:buNone/>
            </a:pPr>
            <a:r>
              <a:rPr lang="en-US" b="1" dirty="0">
                <a:latin typeface="Roboto" panose="02000000000000000000" pitchFamily="2" charset="0"/>
                <a:ea typeface="Roboto" panose="02000000000000000000" pitchFamily="2" charset="0"/>
              </a:rPr>
              <a:t>  </a:t>
            </a:r>
          </a:p>
          <a:p>
            <a:pPr>
              <a:spcBef>
                <a:spcPts val="500"/>
              </a:spcBef>
              <a:spcAft>
                <a:spcPts val="500"/>
              </a:spcAft>
            </a:pPr>
            <a:r>
              <a:rPr lang="en-US" dirty="0">
                <a:latin typeface="Roboto" panose="02000000000000000000" pitchFamily="2" charset="0"/>
                <a:ea typeface="Roboto" panose="02000000000000000000" pitchFamily="2" charset="0"/>
              </a:rPr>
              <a:t>Step 5: Calculate the total annual value of the improvement ( 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 X V).</a:t>
            </a:r>
          </a:p>
          <a:p>
            <a:pPr marL="228600" lvl="1" indent="0">
              <a:spcBef>
                <a:spcPts val="500"/>
              </a:spcBef>
              <a:spcAft>
                <a:spcPts val="500"/>
              </a:spcAft>
              <a:buNone/>
            </a:pPr>
            <a:r>
              <a:rPr lang="en-US" b="1" dirty="0">
                <a:latin typeface="Roboto" panose="02000000000000000000" pitchFamily="2" charset="0"/>
                <a:ea typeface="Roboto" panose="02000000000000000000" pitchFamily="2" charset="0"/>
              </a:rPr>
              <a:t>  </a:t>
            </a:r>
          </a:p>
          <a:p>
            <a:endParaRPr lang="en-US" dirty="0">
              <a:latin typeface="Roboto" panose="02000000000000000000" pitchFamily="2" charset="0"/>
              <a:ea typeface="Roboto" panose="02000000000000000000" pitchFamily="2" charset="0"/>
            </a:endParaRPr>
          </a:p>
        </p:txBody>
      </p:sp>
      <p:sp>
        <p:nvSpPr>
          <p:cNvPr id="9" name="Slide Number Placeholder 1">
            <a:extLst>
              <a:ext uri="{FF2B5EF4-FFF2-40B4-BE49-F238E27FC236}">
                <a16:creationId xmlns:a16="http://schemas.microsoft.com/office/drawing/2014/main" id="{341E042E-3066-FC91-793B-79F2764DC5A5}"/>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146</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136233023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0C502B7-BBD9-BBB1-931C-4F3E0A6C1291}"/>
              </a:ext>
            </a:extLst>
          </p:cNvPr>
          <p:cNvGrpSpPr/>
          <p:nvPr/>
        </p:nvGrpSpPr>
        <p:grpSpPr>
          <a:xfrm flipH="1">
            <a:off x="5670996" y="1"/>
            <a:ext cx="3623880" cy="2655755"/>
            <a:chOff x="-192127" y="-2"/>
            <a:chExt cx="4831840" cy="3367272"/>
          </a:xfrm>
        </p:grpSpPr>
        <p:sp>
          <p:nvSpPr>
            <p:cNvPr id="4" name="Diagonal Stripe 3">
              <a:extLst>
                <a:ext uri="{FF2B5EF4-FFF2-40B4-BE49-F238E27FC236}">
                  <a16:creationId xmlns:a16="http://schemas.microsoft.com/office/drawing/2014/main" id="{C03358CA-E2CF-FB8D-0400-8D57731D5873}"/>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tx1"/>
                </a:solidFill>
              </a:endParaRPr>
            </a:p>
          </p:txBody>
        </p:sp>
        <p:cxnSp>
          <p:nvCxnSpPr>
            <p:cNvPr id="5" name="Straight Connector 4">
              <a:extLst>
                <a:ext uri="{FF2B5EF4-FFF2-40B4-BE49-F238E27FC236}">
                  <a16:creationId xmlns:a16="http://schemas.microsoft.com/office/drawing/2014/main" id="{3247FC73-A8B3-29CB-C84C-995FF3C4903E}"/>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Parallelogram 6">
              <a:extLst>
                <a:ext uri="{FF2B5EF4-FFF2-40B4-BE49-F238E27FC236}">
                  <a16:creationId xmlns:a16="http://schemas.microsoft.com/office/drawing/2014/main" id="{00138E32-26AC-F7CE-B06F-A546415E8BF9}"/>
                </a:ext>
              </a:extLst>
            </p:cNvPr>
            <p:cNvSpPr/>
            <p:nvPr userDrawn="1"/>
          </p:nvSpPr>
          <p:spPr>
            <a:xfrm rot="19421162">
              <a:off x="-192127" y="1140864"/>
              <a:ext cx="1354398" cy="214994"/>
            </a:xfrm>
            <a:prstGeom prst="parallelogram">
              <a:avLst>
                <a:gd name="adj" fmla="val 72003"/>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grpSp>
      <p:sp>
        <p:nvSpPr>
          <p:cNvPr id="8" name="Parallelogram 7">
            <a:extLst>
              <a:ext uri="{FF2B5EF4-FFF2-40B4-BE49-F238E27FC236}">
                <a16:creationId xmlns:a16="http://schemas.microsoft.com/office/drawing/2014/main" id="{EE537B72-2A20-9E91-42E5-EA346BA0B6CD}"/>
              </a:ext>
            </a:extLst>
          </p:cNvPr>
          <p:cNvSpPr/>
          <p:nvPr/>
        </p:nvSpPr>
        <p:spPr>
          <a:xfrm flipH="1">
            <a:off x="5009931" y="1"/>
            <a:ext cx="1085850" cy="479298"/>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endParaRPr lang="en-US" sz="1350" noProof="0" dirty="0"/>
          </a:p>
        </p:txBody>
      </p:sp>
      <p:sp>
        <p:nvSpPr>
          <p:cNvPr id="2" name="Title 1"/>
          <p:cNvSpPr>
            <a:spLocks noGrp="1"/>
          </p:cNvSpPr>
          <p:nvPr>
            <p:ph type="title"/>
          </p:nvPr>
        </p:nvSpPr>
        <p:spPr>
          <a:xfrm>
            <a:off x="414338" y="608518"/>
            <a:ext cx="8229600" cy="591632"/>
          </a:xfrm>
        </p:spPr>
        <p:txBody>
          <a:bodyPr/>
          <a:lstStyle/>
          <a:p>
            <a:r>
              <a:rPr lang="en-US" altLang="en-US" b="1" dirty="0"/>
              <a:t>Calculating the Value of Improving Turnover</a:t>
            </a:r>
          </a:p>
        </p:txBody>
      </p:sp>
      <p:sp>
        <p:nvSpPr>
          <p:cNvPr id="6" name="Text Placeholder 5">
            <a:extLst>
              <a:ext uri="{FF2B5EF4-FFF2-40B4-BE49-F238E27FC236}">
                <a16:creationId xmlns:a16="http://schemas.microsoft.com/office/drawing/2014/main" id="{FBBB2BEA-C384-6490-4278-AEA138832A6F}"/>
              </a:ext>
            </a:extLst>
          </p:cNvPr>
          <p:cNvSpPr>
            <a:spLocks noGrp="1"/>
          </p:cNvSpPr>
          <p:nvPr>
            <p:ph type="body" sz="quarter" idx="10"/>
          </p:nvPr>
        </p:nvSpPr>
        <p:spPr>
          <a:xfrm>
            <a:off x="414338" y="1384300"/>
            <a:ext cx="8229600" cy="3606342"/>
          </a:xfrm>
        </p:spPr>
        <p:txBody>
          <a:bodyPr>
            <a:normAutofit/>
          </a:bodyPr>
          <a:lstStyle/>
          <a:p>
            <a:pPr>
              <a:spcBef>
                <a:spcPts val="500"/>
              </a:spcBef>
              <a:spcAft>
                <a:spcPts val="500"/>
              </a:spcAft>
            </a:pPr>
            <a:r>
              <a:rPr lang="en-US" dirty="0">
                <a:latin typeface="Roboto" panose="02000000000000000000" pitchFamily="2" charset="0"/>
                <a:ea typeface="Roboto" panose="02000000000000000000" pitchFamily="2" charset="0"/>
              </a:rPr>
              <a:t>Step 1: Define and focus on a unit of measure.</a:t>
            </a:r>
          </a:p>
          <a:p>
            <a:pPr lvl="1">
              <a:spcBef>
                <a:spcPts val="500"/>
              </a:spcBef>
              <a:spcAft>
                <a:spcPts val="500"/>
              </a:spcAft>
            </a:pPr>
            <a:r>
              <a:rPr lang="en-US" b="1" dirty="0">
                <a:latin typeface="Roboto" panose="02000000000000000000" pitchFamily="2" charset="0"/>
                <a:ea typeface="Roboto" panose="02000000000000000000" pitchFamily="2" charset="0"/>
              </a:rPr>
              <a:t>1 turnover of middle managers paid $75,000 per year</a:t>
            </a:r>
          </a:p>
          <a:p>
            <a:pPr>
              <a:spcBef>
                <a:spcPts val="500"/>
              </a:spcBef>
              <a:spcAft>
                <a:spcPts val="500"/>
              </a:spcAft>
            </a:pPr>
            <a:r>
              <a:rPr lang="en-US" dirty="0">
                <a:latin typeface="Roboto" panose="02000000000000000000" pitchFamily="2" charset="0"/>
                <a:ea typeface="Roboto" panose="02000000000000000000" pitchFamily="2" charset="0"/>
              </a:rPr>
              <a:t>Step 2: Determine the value of each unit (V).</a:t>
            </a:r>
          </a:p>
          <a:p>
            <a:pPr lvl="1">
              <a:spcBef>
                <a:spcPts val="500"/>
              </a:spcBef>
              <a:spcAft>
                <a:spcPts val="500"/>
              </a:spcAft>
            </a:pPr>
            <a:r>
              <a:rPr lang="en-US" b="1" dirty="0">
                <a:latin typeface="Roboto" panose="02000000000000000000" pitchFamily="2" charset="0"/>
                <a:ea typeface="Roboto" panose="02000000000000000000" pitchFamily="2" charset="0"/>
              </a:rPr>
              <a:t>125% of annual (external database) = 1.25 x $75,000 = $93,750</a:t>
            </a:r>
          </a:p>
          <a:p>
            <a:pPr>
              <a:spcBef>
                <a:spcPts val="500"/>
              </a:spcBef>
              <a:spcAft>
                <a:spcPts val="500"/>
              </a:spcAft>
            </a:pPr>
            <a:r>
              <a:rPr lang="en-US" dirty="0">
                <a:latin typeface="Roboto" panose="02000000000000000000" pitchFamily="2" charset="0"/>
                <a:ea typeface="Roboto" panose="02000000000000000000" pitchFamily="2" charset="0"/>
              </a:rPr>
              <a:t>Step 3: Calculate the change in performance data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a:t>
            </a:r>
          </a:p>
          <a:p>
            <a:pPr marL="228600" lvl="1" indent="0">
              <a:spcBef>
                <a:spcPts val="500"/>
              </a:spcBef>
              <a:spcAft>
                <a:spcPts val="500"/>
              </a:spcAft>
              <a:buNone/>
            </a:pPr>
            <a:r>
              <a:rPr lang="en-US" b="1" dirty="0">
                <a:latin typeface="Roboto" panose="02000000000000000000" pitchFamily="2" charset="0"/>
                <a:ea typeface="Roboto" panose="02000000000000000000" pitchFamily="2" charset="0"/>
              </a:rPr>
              <a:t>  </a:t>
            </a:r>
          </a:p>
          <a:p>
            <a:pPr>
              <a:spcBef>
                <a:spcPts val="500"/>
              </a:spcBef>
              <a:spcAft>
                <a:spcPts val="500"/>
              </a:spcAft>
            </a:pPr>
            <a:r>
              <a:rPr lang="en-US" dirty="0">
                <a:latin typeface="Roboto" panose="02000000000000000000" pitchFamily="2" charset="0"/>
                <a:ea typeface="Roboto" panose="02000000000000000000" pitchFamily="2" charset="0"/>
              </a:rPr>
              <a:t>Step 4: Determine the annual amount of change in performance (A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a:t>
            </a:r>
          </a:p>
          <a:p>
            <a:pPr marL="228600" lvl="1" indent="0">
              <a:spcBef>
                <a:spcPts val="500"/>
              </a:spcBef>
              <a:spcAft>
                <a:spcPts val="500"/>
              </a:spcAft>
              <a:buNone/>
            </a:pPr>
            <a:r>
              <a:rPr lang="en-US" b="1" dirty="0">
                <a:latin typeface="Roboto" panose="02000000000000000000" pitchFamily="2" charset="0"/>
                <a:ea typeface="Roboto" panose="02000000000000000000" pitchFamily="2" charset="0"/>
              </a:rPr>
              <a:t>  </a:t>
            </a:r>
          </a:p>
          <a:p>
            <a:pPr>
              <a:spcBef>
                <a:spcPts val="500"/>
              </a:spcBef>
              <a:spcAft>
                <a:spcPts val="500"/>
              </a:spcAft>
            </a:pPr>
            <a:r>
              <a:rPr lang="en-US" dirty="0">
                <a:latin typeface="Roboto" panose="02000000000000000000" pitchFamily="2" charset="0"/>
                <a:ea typeface="Roboto" panose="02000000000000000000" pitchFamily="2" charset="0"/>
              </a:rPr>
              <a:t>Step 5: Calculate the total annual value of the improvement ( 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 X V).</a:t>
            </a:r>
          </a:p>
          <a:p>
            <a:pPr marL="228600" lvl="1" indent="0">
              <a:spcBef>
                <a:spcPts val="500"/>
              </a:spcBef>
              <a:spcAft>
                <a:spcPts val="500"/>
              </a:spcAft>
              <a:buNone/>
            </a:pPr>
            <a:r>
              <a:rPr lang="en-US" b="1" dirty="0">
                <a:latin typeface="Roboto" panose="02000000000000000000" pitchFamily="2" charset="0"/>
                <a:ea typeface="Roboto" panose="02000000000000000000" pitchFamily="2" charset="0"/>
              </a:rPr>
              <a:t>  </a:t>
            </a:r>
          </a:p>
          <a:p>
            <a:endParaRPr lang="en-US" dirty="0">
              <a:latin typeface="Roboto" panose="02000000000000000000" pitchFamily="2" charset="0"/>
              <a:ea typeface="Roboto" panose="02000000000000000000" pitchFamily="2" charset="0"/>
            </a:endParaRPr>
          </a:p>
        </p:txBody>
      </p:sp>
      <p:sp>
        <p:nvSpPr>
          <p:cNvPr id="9" name="Slide Number Placeholder 1">
            <a:extLst>
              <a:ext uri="{FF2B5EF4-FFF2-40B4-BE49-F238E27FC236}">
                <a16:creationId xmlns:a16="http://schemas.microsoft.com/office/drawing/2014/main" id="{EC158F0C-85C9-3D42-2D0B-9B771A043CF6}"/>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147</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344646552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4A2652A-DDA6-DA88-43D8-0AE4870F0EFA}"/>
              </a:ext>
            </a:extLst>
          </p:cNvPr>
          <p:cNvGrpSpPr/>
          <p:nvPr/>
        </p:nvGrpSpPr>
        <p:grpSpPr>
          <a:xfrm flipH="1">
            <a:off x="5670996" y="1"/>
            <a:ext cx="3623880" cy="2655755"/>
            <a:chOff x="-192127" y="-2"/>
            <a:chExt cx="4831840" cy="3367272"/>
          </a:xfrm>
        </p:grpSpPr>
        <p:sp>
          <p:nvSpPr>
            <p:cNvPr id="4" name="Diagonal Stripe 3">
              <a:extLst>
                <a:ext uri="{FF2B5EF4-FFF2-40B4-BE49-F238E27FC236}">
                  <a16:creationId xmlns:a16="http://schemas.microsoft.com/office/drawing/2014/main" id="{A535ECCC-6034-1B9C-7124-E837C69FF9BC}"/>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tx1"/>
                </a:solidFill>
              </a:endParaRPr>
            </a:p>
          </p:txBody>
        </p:sp>
        <p:cxnSp>
          <p:nvCxnSpPr>
            <p:cNvPr id="5" name="Straight Connector 4">
              <a:extLst>
                <a:ext uri="{FF2B5EF4-FFF2-40B4-BE49-F238E27FC236}">
                  <a16:creationId xmlns:a16="http://schemas.microsoft.com/office/drawing/2014/main" id="{A72CA2D2-20FA-1D8A-F1EB-4034EE11B10C}"/>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Parallelogram 6">
              <a:extLst>
                <a:ext uri="{FF2B5EF4-FFF2-40B4-BE49-F238E27FC236}">
                  <a16:creationId xmlns:a16="http://schemas.microsoft.com/office/drawing/2014/main" id="{CD284D3F-F236-1440-4A6E-4C76ACA36F98}"/>
                </a:ext>
              </a:extLst>
            </p:cNvPr>
            <p:cNvSpPr/>
            <p:nvPr userDrawn="1"/>
          </p:nvSpPr>
          <p:spPr>
            <a:xfrm rot="19421162">
              <a:off x="-192127" y="1140864"/>
              <a:ext cx="1354398" cy="214994"/>
            </a:xfrm>
            <a:prstGeom prst="parallelogram">
              <a:avLst>
                <a:gd name="adj" fmla="val 72003"/>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grpSp>
      <p:sp>
        <p:nvSpPr>
          <p:cNvPr id="8" name="Parallelogram 7">
            <a:extLst>
              <a:ext uri="{FF2B5EF4-FFF2-40B4-BE49-F238E27FC236}">
                <a16:creationId xmlns:a16="http://schemas.microsoft.com/office/drawing/2014/main" id="{921B6244-6D0B-D03E-249D-9CB86F319457}"/>
              </a:ext>
            </a:extLst>
          </p:cNvPr>
          <p:cNvSpPr/>
          <p:nvPr/>
        </p:nvSpPr>
        <p:spPr>
          <a:xfrm flipH="1">
            <a:off x="5009931" y="1"/>
            <a:ext cx="1085850" cy="479298"/>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endParaRPr lang="en-US" sz="1350" noProof="0" dirty="0"/>
          </a:p>
        </p:txBody>
      </p:sp>
      <p:sp>
        <p:nvSpPr>
          <p:cNvPr id="2" name="Title 1"/>
          <p:cNvSpPr>
            <a:spLocks noGrp="1"/>
          </p:cNvSpPr>
          <p:nvPr>
            <p:ph type="title"/>
          </p:nvPr>
        </p:nvSpPr>
        <p:spPr>
          <a:xfrm>
            <a:off x="414338" y="608518"/>
            <a:ext cx="8229600" cy="591632"/>
          </a:xfrm>
        </p:spPr>
        <p:txBody>
          <a:bodyPr/>
          <a:lstStyle/>
          <a:p>
            <a:r>
              <a:rPr lang="en-US" altLang="en-US" b="1" dirty="0"/>
              <a:t>Calculating the Value of Improving Turnover</a:t>
            </a:r>
          </a:p>
        </p:txBody>
      </p:sp>
      <p:sp>
        <p:nvSpPr>
          <p:cNvPr id="6" name="Text Placeholder 5">
            <a:extLst>
              <a:ext uri="{FF2B5EF4-FFF2-40B4-BE49-F238E27FC236}">
                <a16:creationId xmlns:a16="http://schemas.microsoft.com/office/drawing/2014/main" id="{FBBB2BEA-C384-6490-4278-AEA138832A6F}"/>
              </a:ext>
            </a:extLst>
          </p:cNvPr>
          <p:cNvSpPr>
            <a:spLocks noGrp="1"/>
          </p:cNvSpPr>
          <p:nvPr>
            <p:ph type="body" sz="quarter" idx="10"/>
          </p:nvPr>
        </p:nvSpPr>
        <p:spPr>
          <a:xfrm>
            <a:off x="414338" y="1384300"/>
            <a:ext cx="8229600" cy="3606342"/>
          </a:xfrm>
        </p:spPr>
        <p:txBody>
          <a:bodyPr>
            <a:normAutofit/>
          </a:bodyPr>
          <a:lstStyle/>
          <a:p>
            <a:pPr>
              <a:spcBef>
                <a:spcPts val="500"/>
              </a:spcBef>
              <a:spcAft>
                <a:spcPts val="500"/>
              </a:spcAft>
            </a:pPr>
            <a:r>
              <a:rPr lang="en-US" dirty="0">
                <a:latin typeface="Roboto" panose="02000000000000000000" pitchFamily="2" charset="0"/>
                <a:ea typeface="Roboto" panose="02000000000000000000" pitchFamily="2" charset="0"/>
              </a:rPr>
              <a:t>Step 1: Define and focus on a unit of measure.</a:t>
            </a:r>
          </a:p>
          <a:p>
            <a:pPr lvl="1">
              <a:spcBef>
                <a:spcPts val="500"/>
              </a:spcBef>
              <a:spcAft>
                <a:spcPts val="500"/>
              </a:spcAft>
            </a:pPr>
            <a:r>
              <a:rPr lang="en-US" b="1" dirty="0">
                <a:latin typeface="Roboto" panose="02000000000000000000" pitchFamily="2" charset="0"/>
                <a:ea typeface="Roboto" panose="02000000000000000000" pitchFamily="2" charset="0"/>
              </a:rPr>
              <a:t>1 turnover of middle managers paid $75,000 per year</a:t>
            </a:r>
          </a:p>
          <a:p>
            <a:pPr>
              <a:spcBef>
                <a:spcPts val="500"/>
              </a:spcBef>
              <a:spcAft>
                <a:spcPts val="500"/>
              </a:spcAft>
            </a:pPr>
            <a:r>
              <a:rPr lang="en-US" dirty="0">
                <a:latin typeface="Roboto" panose="02000000000000000000" pitchFamily="2" charset="0"/>
                <a:ea typeface="Roboto" panose="02000000000000000000" pitchFamily="2" charset="0"/>
              </a:rPr>
              <a:t>Step 2: Determine the value of each unit (V).</a:t>
            </a:r>
          </a:p>
          <a:p>
            <a:pPr lvl="1">
              <a:spcBef>
                <a:spcPts val="500"/>
              </a:spcBef>
              <a:spcAft>
                <a:spcPts val="500"/>
              </a:spcAft>
            </a:pPr>
            <a:r>
              <a:rPr lang="en-US" b="1" dirty="0">
                <a:latin typeface="Roboto" panose="02000000000000000000" pitchFamily="2" charset="0"/>
                <a:ea typeface="Roboto" panose="02000000000000000000" pitchFamily="2" charset="0"/>
              </a:rPr>
              <a:t>125% of annual (external database) = 1.25 x $75,000 = $93,750</a:t>
            </a:r>
          </a:p>
          <a:p>
            <a:pPr>
              <a:spcBef>
                <a:spcPts val="500"/>
              </a:spcBef>
              <a:spcAft>
                <a:spcPts val="500"/>
              </a:spcAft>
            </a:pPr>
            <a:r>
              <a:rPr lang="en-US" dirty="0">
                <a:latin typeface="Roboto" panose="02000000000000000000" pitchFamily="2" charset="0"/>
                <a:ea typeface="Roboto" panose="02000000000000000000" pitchFamily="2" charset="0"/>
              </a:rPr>
              <a:t>Step 3: Calculate the change in performance data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a:t>
            </a:r>
          </a:p>
          <a:p>
            <a:pPr lvl="1">
              <a:spcBef>
                <a:spcPts val="500"/>
              </a:spcBef>
              <a:spcAft>
                <a:spcPts val="500"/>
              </a:spcAft>
            </a:pPr>
            <a:r>
              <a:rPr lang="en-US" b="1" dirty="0">
                <a:latin typeface="Roboto" panose="02000000000000000000" pitchFamily="2" charset="0"/>
                <a:ea typeface="Roboto" panose="02000000000000000000" pitchFamily="2" charset="0"/>
              </a:rPr>
              <a:t>10 per year</a:t>
            </a:r>
          </a:p>
          <a:p>
            <a:pPr>
              <a:spcBef>
                <a:spcPts val="500"/>
              </a:spcBef>
              <a:spcAft>
                <a:spcPts val="500"/>
              </a:spcAft>
            </a:pPr>
            <a:r>
              <a:rPr lang="en-US" dirty="0">
                <a:latin typeface="Roboto" panose="02000000000000000000" pitchFamily="2" charset="0"/>
                <a:ea typeface="Roboto" panose="02000000000000000000" pitchFamily="2" charset="0"/>
              </a:rPr>
              <a:t>Step 4: Determine the annual amount of change in performance (A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a:t>
            </a:r>
          </a:p>
          <a:p>
            <a:pPr marL="228600" lvl="1" indent="0">
              <a:spcBef>
                <a:spcPts val="500"/>
              </a:spcBef>
              <a:spcAft>
                <a:spcPts val="500"/>
              </a:spcAft>
              <a:buNone/>
            </a:pPr>
            <a:r>
              <a:rPr lang="en-US" b="1" dirty="0">
                <a:latin typeface="Roboto" panose="02000000000000000000" pitchFamily="2" charset="0"/>
                <a:ea typeface="Roboto" panose="02000000000000000000" pitchFamily="2" charset="0"/>
              </a:rPr>
              <a:t>  </a:t>
            </a:r>
          </a:p>
          <a:p>
            <a:pPr>
              <a:spcBef>
                <a:spcPts val="500"/>
              </a:spcBef>
              <a:spcAft>
                <a:spcPts val="500"/>
              </a:spcAft>
            </a:pPr>
            <a:r>
              <a:rPr lang="en-US" dirty="0">
                <a:latin typeface="Roboto" panose="02000000000000000000" pitchFamily="2" charset="0"/>
                <a:ea typeface="Roboto" panose="02000000000000000000" pitchFamily="2" charset="0"/>
              </a:rPr>
              <a:t>Step 5: Calculate the total annual value of the improvement ( 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 X V).</a:t>
            </a:r>
          </a:p>
          <a:p>
            <a:pPr marL="228600" lvl="1" indent="0">
              <a:spcBef>
                <a:spcPts val="500"/>
              </a:spcBef>
              <a:spcAft>
                <a:spcPts val="500"/>
              </a:spcAft>
              <a:buNone/>
            </a:pPr>
            <a:r>
              <a:rPr lang="en-US" b="1" dirty="0">
                <a:latin typeface="Roboto" panose="02000000000000000000" pitchFamily="2" charset="0"/>
                <a:ea typeface="Roboto" panose="02000000000000000000" pitchFamily="2" charset="0"/>
              </a:rPr>
              <a:t>  </a:t>
            </a:r>
          </a:p>
          <a:p>
            <a:endParaRPr lang="en-US" dirty="0">
              <a:latin typeface="Roboto" panose="02000000000000000000" pitchFamily="2" charset="0"/>
              <a:ea typeface="Roboto" panose="02000000000000000000" pitchFamily="2" charset="0"/>
            </a:endParaRPr>
          </a:p>
        </p:txBody>
      </p:sp>
      <p:sp>
        <p:nvSpPr>
          <p:cNvPr id="9" name="Slide Number Placeholder 1">
            <a:extLst>
              <a:ext uri="{FF2B5EF4-FFF2-40B4-BE49-F238E27FC236}">
                <a16:creationId xmlns:a16="http://schemas.microsoft.com/office/drawing/2014/main" id="{8736EB1D-DDE7-1CDD-5C09-F900078A86C1}"/>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148</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392302523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9BB7893-0D6B-C2C2-B529-ACFD79AE4B6C}"/>
              </a:ext>
            </a:extLst>
          </p:cNvPr>
          <p:cNvGrpSpPr/>
          <p:nvPr/>
        </p:nvGrpSpPr>
        <p:grpSpPr>
          <a:xfrm flipH="1">
            <a:off x="5670996" y="1"/>
            <a:ext cx="3623880" cy="2655755"/>
            <a:chOff x="-192127" y="-2"/>
            <a:chExt cx="4831840" cy="3367272"/>
          </a:xfrm>
        </p:grpSpPr>
        <p:sp>
          <p:nvSpPr>
            <p:cNvPr id="4" name="Diagonal Stripe 3">
              <a:extLst>
                <a:ext uri="{FF2B5EF4-FFF2-40B4-BE49-F238E27FC236}">
                  <a16:creationId xmlns:a16="http://schemas.microsoft.com/office/drawing/2014/main" id="{5BEBB7CF-D9EF-4D19-D84B-EB846C566F05}"/>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tx1"/>
                </a:solidFill>
              </a:endParaRPr>
            </a:p>
          </p:txBody>
        </p:sp>
        <p:cxnSp>
          <p:nvCxnSpPr>
            <p:cNvPr id="5" name="Straight Connector 4">
              <a:extLst>
                <a:ext uri="{FF2B5EF4-FFF2-40B4-BE49-F238E27FC236}">
                  <a16:creationId xmlns:a16="http://schemas.microsoft.com/office/drawing/2014/main" id="{8266EA7E-5D5D-EAE5-E28C-20AF66837D02}"/>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Parallelogram 6">
              <a:extLst>
                <a:ext uri="{FF2B5EF4-FFF2-40B4-BE49-F238E27FC236}">
                  <a16:creationId xmlns:a16="http://schemas.microsoft.com/office/drawing/2014/main" id="{6325E418-8120-5E8B-E2F3-4FCA4CB4DC6A}"/>
                </a:ext>
              </a:extLst>
            </p:cNvPr>
            <p:cNvSpPr/>
            <p:nvPr userDrawn="1"/>
          </p:nvSpPr>
          <p:spPr>
            <a:xfrm rot="19421162">
              <a:off x="-192127" y="1140864"/>
              <a:ext cx="1354398" cy="214994"/>
            </a:xfrm>
            <a:prstGeom prst="parallelogram">
              <a:avLst>
                <a:gd name="adj" fmla="val 72003"/>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grpSp>
      <p:sp>
        <p:nvSpPr>
          <p:cNvPr id="8" name="Parallelogram 7">
            <a:extLst>
              <a:ext uri="{FF2B5EF4-FFF2-40B4-BE49-F238E27FC236}">
                <a16:creationId xmlns:a16="http://schemas.microsoft.com/office/drawing/2014/main" id="{23AC3430-C582-2B41-2BD7-CB8947B456AA}"/>
              </a:ext>
            </a:extLst>
          </p:cNvPr>
          <p:cNvSpPr/>
          <p:nvPr/>
        </p:nvSpPr>
        <p:spPr>
          <a:xfrm flipH="1">
            <a:off x="5009931" y="1"/>
            <a:ext cx="1085850" cy="479298"/>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endParaRPr lang="en-US" sz="1350" noProof="0" dirty="0"/>
          </a:p>
        </p:txBody>
      </p:sp>
      <p:sp>
        <p:nvSpPr>
          <p:cNvPr id="2" name="Title 1"/>
          <p:cNvSpPr>
            <a:spLocks noGrp="1"/>
          </p:cNvSpPr>
          <p:nvPr>
            <p:ph type="title"/>
          </p:nvPr>
        </p:nvSpPr>
        <p:spPr>
          <a:xfrm>
            <a:off x="414338" y="608518"/>
            <a:ext cx="8229600" cy="591632"/>
          </a:xfrm>
        </p:spPr>
        <p:txBody>
          <a:bodyPr/>
          <a:lstStyle/>
          <a:p>
            <a:r>
              <a:rPr lang="en-US" altLang="en-US" b="1" dirty="0"/>
              <a:t>Calculating the Value of Improving Turnover</a:t>
            </a:r>
          </a:p>
        </p:txBody>
      </p:sp>
      <p:sp>
        <p:nvSpPr>
          <p:cNvPr id="6" name="Text Placeholder 5">
            <a:extLst>
              <a:ext uri="{FF2B5EF4-FFF2-40B4-BE49-F238E27FC236}">
                <a16:creationId xmlns:a16="http://schemas.microsoft.com/office/drawing/2014/main" id="{FBBB2BEA-C384-6490-4278-AEA138832A6F}"/>
              </a:ext>
            </a:extLst>
          </p:cNvPr>
          <p:cNvSpPr>
            <a:spLocks noGrp="1"/>
          </p:cNvSpPr>
          <p:nvPr>
            <p:ph type="body" sz="quarter" idx="10"/>
          </p:nvPr>
        </p:nvSpPr>
        <p:spPr>
          <a:xfrm>
            <a:off x="414338" y="1384300"/>
            <a:ext cx="8229600" cy="3606342"/>
          </a:xfrm>
        </p:spPr>
        <p:txBody>
          <a:bodyPr>
            <a:normAutofit/>
          </a:bodyPr>
          <a:lstStyle/>
          <a:p>
            <a:pPr>
              <a:spcBef>
                <a:spcPts val="500"/>
              </a:spcBef>
              <a:spcAft>
                <a:spcPts val="500"/>
              </a:spcAft>
            </a:pPr>
            <a:r>
              <a:rPr lang="en-US" dirty="0">
                <a:latin typeface="Roboto" panose="02000000000000000000" pitchFamily="2" charset="0"/>
                <a:ea typeface="Roboto" panose="02000000000000000000" pitchFamily="2" charset="0"/>
              </a:rPr>
              <a:t>Step 1: Define and focus on a unit of measure.</a:t>
            </a:r>
          </a:p>
          <a:p>
            <a:pPr lvl="1">
              <a:spcBef>
                <a:spcPts val="500"/>
              </a:spcBef>
              <a:spcAft>
                <a:spcPts val="500"/>
              </a:spcAft>
            </a:pPr>
            <a:r>
              <a:rPr lang="en-US" b="1" dirty="0">
                <a:latin typeface="Roboto" panose="02000000000000000000" pitchFamily="2" charset="0"/>
                <a:ea typeface="Roboto" panose="02000000000000000000" pitchFamily="2" charset="0"/>
              </a:rPr>
              <a:t>1 turnover of middle managers paid $75,000 per year</a:t>
            </a:r>
          </a:p>
          <a:p>
            <a:pPr>
              <a:spcBef>
                <a:spcPts val="500"/>
              </a:spcBef>
              <a:spcAft>
                <a:spcPts val="500"/>
              </a:spcAft>
            </a:pPr>
            <a:r>
              <a:rPr lang="en-US" dirty="0">
                <a:latin typeface="Roboto" panose="02000000000000000000" pitchFamily="2" charset="0"/>
                <a:ea typeface="Roboto" panose="02000000000000000000" pitchFamily="2" charset="0"/>
              </a:rPr>
              <a:t>Step 2: Determine the value of each unit (V).</a:t>
            </a:r>
          </a:p>
          <a:p>
            <a:pPr lvl="1">
              <a:spcBef>
                <a:spcPts val="500"/>
              </a:spcBef>
              <a:spcAft>
                <a:spcPts val="500"/>
              </a:spcAft>
            </a:pPr>
            <a:r>
              <a:rPr lang="en-US" b="1" dirty="0">
                <a:latin typeface="Roboto" panose="02000000000000000000" pitchFamily="2" charset="0"/>
                <a:ea typeface="Roboto" panose="02000000000000000000" pitchFamily="2" charset="0"/>
              </a:rPr>
              <a:t>125% of annual (external database) = 1.25 x $75,000 = $93,750</a:t>
            </a:r>
          </a:p>
          <a:p>
            <a:pPr>
              <a:spcBef>
                <a:spcPts val="500"/>
              </a:spcBef>
              <a:spcAft>
                <a:spcPts val="500"/>
              </a:spcAft>
            </a:pPr>
            <a:r>
              <a:rPr lang="en-US" dirty="0">
                <a:latin typeface="Roboto" panose="02000000000000000000" pitchFamily="2" charset="0"/>
                <a:ea typeface="Roboto" panose="02000000000000000000" pitchFamily="2" charset="0"/>
              </a:rPr>
              <a:t>Step 3: Calculate the change in performance data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a:t>
            </a:r>
          </a:p>
          <a:p>
            <a:pPr lvl="1">
              <a:spcBef>
                <a:spcPts val="500"/>
              </a:spcBef>
              <a:spcAft>
                <a:spcPts val="500"/>
              </a:spcAft>
            </a:pPr>
            <a:r>
              <a:rPr lang="en-US" b="1" dirty="0">
                <a:latin typeface="Roboto" panose="02000000000000000000" pitchFamily="2" charset="0"/>
                <a:ea typeface="Roboto" panose="02000000000000000000" pitchFamily="2" charset="0"/>
              </a:rPr>
              <a:t>10 per year</a:t>
            </a:r>
          </a:p>
          <a:p>
            <a:pPr>
              <a:spcBef>
                <a:spcPts val="500"/>
              </a:spcBef>
              <a:spcAft>
                <a:spcPts val="500"/>
              </a:spcAft>
            </a:pPr>
            <a:r>
              <a:rPr lang="en-US" dirty="0">
                <a:latin typeface="Roboto" panose="02000000000000000000" pitchFamily="2" charset="0"/>
                <a:ea typeface="Roboto" panose="02000000000000000000" pitchFamily="2" charset="0"/>
              </a:rPr>
              <a:t>Step 4: Determine the annual amount of change in performance (A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a:t>
            </a:r>
          </a:p>
          <a:p>
            <a:pPr lvl="1">
              <a:spcBef>
                <a:spcPts val="500"/>
              </a:spcBef>
              <a:spcAft>
                <a:spcPts val="500"/>
              </a:spcAft>
            </a:pPr>
            <a:r>
              <a:rPr lang="en-US" b="1" dirty="0">
                <a:latin typeface="Roboto" panose="02000000000000000000" pitchFamily="2" charset="0"/>
                <a:ea typeface="Roboto" panose="02000000000000000000" pitchFamily="2" charset="0"/>
              </a:rPr>
              <a:t>10 per year</a:t>
            </a:r>
          </a:p>
          <a:p>
            <a:pPr>
              <a:spcBef>
                <a:spcPts val="500"/>
              </a:spcBef>
              <a:spcAft>
                <a:spcPts val="500"/>
              </a:spcAft>
            </a:pPr>
            <a:r>
              <a:rPr lang="en-US" dirty="0">
                <a:latin typeface="Roboto" panose="02000000000000000000" pitchFamily="2" charset="0"/>
                <a:ea typeface="Roboto" panose="02000000000000000000" pitchFamily="2" charset="0"/>
              </a:rPr>
              <a:t>Step 5: Calculate the total annual value of the improvement ( 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 X V).</a:t>
            </a:r>
          </a:p>
          <a:p>
            <a:pPr marL="228600" lvl="1" indent="0">
              <a:spcBef>
                <a:spcPts val="500"/>
              </a:spcBef>
              <a:spcAft>
                <a:spcPts val="500"/>
              </a:spcAft>
              <a:buNone/>
            </a:pPr>
            <a:r>
              <a:rPr lang="en-US" b="1" dirty="0">
                <a:latin typeface="Roboto" panose="02000000000000000000" pitchFamily="2" charset="0"/>
                <a:ea typeface="Roboto" panose="02000000000000000000" pitchFamily="2" charset="0"/>
              </a:rPr>
              <a:t>  </a:t>
            </a:r>
          </a:p>
          <a:p>
            <a:endParaRPr lang="en-US" dirty="0">
              <a:latin typeface="Roboto" panose="02000000000000000000" pitchFamily="2" charset="0"/>
              <a:ea typeface="Roboto" panose="02000000000000000000" pitchFamily="2" charset="0"/>
            </a:endParaRPr>
          </a:p>
        </p:txBody>
      </p:sp>
      <p:sp>
        <p:nvSpPr>
          <p:cNvPr id="9" name="Slide Number Placeholder 1">
            <a:extLst>
              <a:ext uri="{FF2B5EF4-FFF2-40B4-BE49-F238E27FC236}">
                <a16:creationId xmlns:a16="http://schemas.microsoft.com/office/drawing/2014/main" id="{84A9D158-9AAE-F8EA-891F-5DF8A6A68D3F}"/>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149</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2302961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0CD35-36DA-22C6-0053-7B368D7CFC01}"/>
            </a:ext>
          </a:extLst>
        </p:cNvPr>
        <p:cNvGrpSpPr/>
        <p:nvPr/>
      </p:nvGrpSpPr>
      <p:grpSpPr>
        <a:xfrm>
          <a:off x="0" y="0"/>
          <a:ext cx="0" cy="0"/>
          <a:chOff x="0" y="0"/>
          <a:chExt cx="0" cy="0"/>
        </a:xfrm>
      </p:grpSpPr>
      <p:sp>
        <p:nvSpPr>
          <p:cNvPr id="13" name="Text Box 7">
            <a:extLst>
              <a:ext uri="{FF2B5EF4-FFF2-40B4-BE49-F238E27FC236}">
                <a16:creationId xmlns:a16="http://schemas.microsoft.com/office/drawing/2014/main" id="{5AEBF33E-887B-7B4E-1EFA-EAECB2B4DD01}"/>
              </a:ext>
            </a:extLst>
          </p:cNvPr>
          <p:cNvSpPr txBox="1">
            <a:spLocks noChangeArrowheads="1"/>
          </p:cNvSpPr>
          <p:nvPr/>
        </p:nvSpPr>
        <p:spPr bwMode="auto">
          <a:xfrm>
            <a:off x="4467149" y="2285111"/>
            <a:ext cx="2228851" cy="997709"/>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1" fontAlgn="auto" latinLnBrk="0" hangingPunct="1">
              <a:lnSpc>
                <a:spcPct val="100000"/>
              </a:lnSpc>
              <a:spcBef>
                <a:spcPts val="1260"/>
              </a:spcBef>
              <a:spcAft>
                <a:spcPts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$230,000</a:t>
            </a:r>
          </a:p>
          <a:p>
            <a:pPr marL="0" marR="0" lvl="0" indent="0" algn="ctr" defTabSz="457200" rtl="0" eaLnBrk="1" fontAlgn="auto" latinLnBrk="0" hangingPunct="1">
              <a:lnSpc>
                <a:spcPct val="100000"/>
              </a:lnSpc>
              <a:spcBef>
                <a:spcPts val="1260"/>
              </a:spcBef>
              <a:spcAft>
                <a:spcPts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$88,000</a:t>
            </a:r>
          </a:p>
        </p:txBody>
      </p:sp>
      <p:sp>
        <p:nvSpPr>
          <p:cNvPr id="1106947" name="Line 3">
            <a:extLst>
              <a:ext uri="{FF2B5EF4-FFF2-40B4-BE49-F238E27FC236}">
                <a16:creationId xmlns:a16="http://schemas.microsoft.com/office/drawing/2014/main" id="{59239872-53E2-665C-B7A9-CA428BACCFE9}"/>
              </a:ext>
            </a:extLst>
          </p:cNvPr>
          <p:cNvSpPr>
            <a:spLocks noChangeShapeType="1"/>
          </p:cNvSpPr>
          <p:nvPr/>
        </p:nvSpPr>
        <p:spPr bwMode="auto">
          <a:xfrm>
            <a:off x="4467150" y="2760061"/>
            <a:ext cx="2228850" cy="0"/>
          </a:xfrm>
          <a:prstGeom prst="line">
            <a:avLst/>
          </a:prstGeom>
          <a:noFill/>
          <a:ln w="19050">
            <a:solidFill>
              <a:srgbClr val="000000"/>
            </a:solidFill>
            <a:round/>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Roboto Light" panose="02000000000000000000" pitchFamily="2" charset="0"/>
              <a:ea typeface="Roboto Light" panose="02000000000000000000" pitchFamily="2" charset="0"/>
              <a:cs typeface="+mn-cs"/>
            </a:endParaRPr>
          </a:p>
        </p:txBody>
      </p:sp>
      <p:sp>
        <p:nvSpPr>
          <p:cNvPr id="1106949" name="Text Box 5">
            <a:extLst>
              <a:ext uri="{FF2B5EF4-FFF2-40B4-BE49-F238E27FC236}">
                <a16:creationId xmlns:a16="http://schemas.microsoft.com/office/drawing/2014/main" id="{6BD71A48-EF23-FDEE-73F5-46119B0DAEB5}"/>
              </a:ext>
            </a:extLst>
          </p:cNvPr>
          <p:cNvSpPr txBox="1">
            <a:spLocks noChangeArrowheads="1"/>
          </p:cNvSpPr>
          <p:nvPr/>
        </p:nvSpPr>
        <p:spPr bwMode="auto">
          <a:xfrm>
            <a:off x="1626499" y="2527485"/>
            <a:ext cx="2735800" cy="415498"/>
          </a:xfrm>
          <a:prstGeom prst="rect">
            <a:avLst/>
          </a:prstGeom>
          <a:noFill/>
          <a:ln w="12700">
            <a:noFill/>
            <a:miter lim="800000"/>
            <a:headEnd type="none" w="sm" len="sm"/>
            <a:tailEnd type="none" w="sm" len="sm"/>
          </a:ln>
          <a:effectLst/>
        </p:spPr>
        <p:txBody>
          <a:bodyPr wrap="square">
            <a:spAutoFit/>
          </a:bodyPr>
          <a:lstStyle/>
          <a:p>
            <a:pPr marL="0" marR="0" lvl="0" indent="0" algn="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cs typeface="Roboto" panose="02000000000000000000" pitchFamily="2" charset="0"/>
              </a:rPr>
              <a:t>Benefits/Cost Ratio =</a:t>
            </a:r>
          </a:p>
        </p:txBody>
      </p:sp>
      <p:sp>
        <p:nvSpPr>
          <p:cNvPr id="2" name="Title 1">
            <a:extLst>
              <a:ext uri="{FF2B5EF4-FFF2-40B4-BE49-F238E27FC236}">
                <a16:creationId xmlns:a16="http://schemas.microsoft.com/office/drawing/2014/main" id="{1B448A84-CDF7-3AA2-DCD4-70AFB984F36C}"/>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Defining BCR and ROI: Example</a:t>
            </a:r>
          </a:p>
        </p:txBody>
      </p:sp>
      <p:sp>
        <p:nvSpPr>
          <p:cNvPr id="14" name="Text Box 8">
            <a:extLst>
              <a:ext uri="{FF2B5EF4-FFF2-40B4-BE49-F238E27FC236}">
                <a16:creationId xmlns:a16="http://schemas.microsoft.com/office/drawing/2014/main" id="{7A9BA1AD-A6AA-D04E-7173-C068FBB00FAF}"/>
              </a:ext>
            </a:extLst>
          </p:cNvPr>
          <p:cNvSpPr txBox="1">
            <a:spLocks noChangeArrowheads="1"/>
          </p:cNvSpPr>
          <p:nvPr/>
        </p:nvSpPr>
        <p:spPr bwMode="auto">
          <a:xfrm>
            <a:off x="1869800" y="3289161"/>
            <a:ext cx="4397576" cy="997709"/>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1" fontAlgn="auto" latinLnBrk="0" hangingPunct="1">
              <a:lnSpc>
                <a:spcPct val="100000"/>
              </a:lnSpc>
              <a:spcBef>
                <a:spcPts val="1260"/>
              </a:spcBef>
              <a:spcAft>
                <a:spcPts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$230,000 - $88,000</a:t>
            </a:r>
          </a:p>
          <a:p>
            <a:pPr marL="0" marR="0" lvl="0" indent="0" algn="ctr" defTabSz="457200" rtl="0" eaLnBrk="1" fontAlgn="auto" latinLnBrk="0" hangingPunct="1">
              <a:lnSpc>
                <a:spcPct val="100000"/>
              </a:lnSpc>
              <a:spcBef>
                <a:spcPts val="1260"/>
              </a:spcBef>
              <a:spcAft>
                <a:spcPts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$88,000</a:t>
            </a:r>
          </a:p>
        </p:txBody>
      </p:sp>
      <p:sp>
        <p:nvSpPr>
          <p:cNvPr id="1106948" name="Line 4">
            <a:extLst>
              <a:ext uri="{FF2B5EF4-FFF2-40B4-BE49-F238E27FC236}">
                <a16:creationId xmlns:a16="http://schemas.microsoft.com/office/drawing/2014/main" id="{BB8C288C-F808-4EC4-6FC1-B6B9E12ABD4A}"/>
              </a:ext>
            </a:extLst>
          </p:cNvPr>
          <p:cNvSpPr>
            <a:spLocks noChangeShapeType="1"/>
          </p:cNvSpPr>
          <p:nvPr/>
        </p:nvSpPr>
        <p:spPr bwMode="auto">
          <a:xfrm flipV="1">
            <a:off x="2223238" y="3739283"/>
            <a:ext cx="3780788" cy="3204"/>
          </a:xfrm>
          <a:prstGeom prst="line">
            <a:avLst/>
          </a:prstGeom>
          <a:noFill/>
          <a:ln w="19050">
            <a:solidFill>
              <a:srgbClr val="000000"/>
            </a:solidFill>
            <a:round/>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Roboto Light" panose="02000000000000000000" pitchFamily="2" charset="0"/>
              <a:ea typeface="Roboto Light" panose="02000000000000000000" pitchFamily="2" charset="0"/>
              <a:cs typeface="+mn-cs"/>
            </a:endParaRPr>
          </a:p>
        </p:txBody>
      </p:sp>
      <p:sp>
        <p:nvSpPr>
          <p:cNvPr id="1106950" name="Text Box 6">
            <a:extLst>
              <a:ext uri="{FF2B5EF4-FFF2-40B4-BE49-F238E27FC236}">
                <a16:creationId xmlns:a16="http://schemas.microsoft.com/office/drawing/2014/main" id="{367688E6-AEF1-D53C-AF48-E80157712DB4}"/>
              </a:ext>
            </a:extLst>
          </p:cNvPr>
          <p:cNvSpPr txBox="1">
            <a:spLocks noChangeArrowheads="1"/>
          </p:cNvSpPr>
          <p:nvPr/>
        </p:nvSpPr>
        <p:spPr bwMode="auto">
          <a:xfrm>
            <a:off x="1104900" y="3555898"/>
            <a:ext cx="860392" cy="415498"/>
          </a:xfrm>
          <a:prstGeom prst="rect">
            <a:avLst/>
          </a:prstGeom>
          <a:noFill/>
          <a:ln w="12700">
            <a:noFill/>
            <a:miter lim="800000"/>
            <a:headEnd type="none" w="sm" len="sm"/>
            <a:tailEnd type="none" w="sm" len="sm"/>
          </a:ln>
          <a:effectLst/>
        </p:spPr>
        <p:txBody>
          <a:bodyPr wrap="square">
            <a:spAutoFit/>
          </a:bodyPr>
          <a:lstStyle/>
          <a:p>
            <a:pPr marL="0" marR="0" lvl="0" indent="0" algn="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cs typeface="Roboto" panose="02000000000000000000" pitchFamily="2" charset="0"/>
              </a:rPr>
              <a:t>ROI =</a:t>
            </a:r>
          </a:p>
        </p:txBody>
      </p:sp>
      <p:sp>
        <p:nvSpPr>
          <p:cNvPr id="1106955" name="Text Box 11">
            <a:extLst>
              <a:ext uri="{FF2B5EF4-FFF2-40B4-BE49-F238E27FC236}">
                <a16:creationId xmlns:a16="http://schemas.microsoft.com/office/drawing/2014/main" id="{EAE4F2F2-2300-1B35-E513-82013F2CF9F8}"/>
              </a:ext>
            </a:extLst>
          </p:cNvPr>
          <p:cNvSpPr txBox="1">
            <a:spLocks noChangeArrowheads="1"/>
          </p:cNvSpPr>
          <p:nvPr/>
        </p:nvSpPr>
        <p:spPr bwMode="auto">
          <a:xfrm>
            <a:off x="6004026" y="3509344"/>
            <a:ext cx="323518" cy="415498"/>
          </a:xfrm>
          <a:prstGeom prst="rect">
            <a:avLst/>
          </a:prstGeom>
          <a:noFill/>
          <a:ln w="12700">
            <a:noFill/>
            <a:miter lim="800000"/>
            <a:headEnd type="none" w="sm" len="sm"/>
            <a:tailEnd type="none" w="sm" len="sm"/>
          </a:ln>
          <a:effectLst/>
        </p:spPr>
        <p:txBody>
          <a:bodyPr wrap="square">
            <a:spAutoFit/>
          </a:bodyPr>
          <a:lstStyle/>
          <a:p>
            <a:pPr marL="0" marR="0" lvl="0" indent="0" algn="l"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cs typeface="Roboto" panose="02000000000000000000" pitchFamily="2" charset="0"/>
              </a:rPr>
              <a:t>x</a:t>
            </a:r>
          </a:p>
        </p:txBody>
      </p:sp>
      <p:sp>
        <p:nvSpPr>
          <p:cNvPr id="5" name="Text Box 11">
            <a:extLst>
              <a:ext uri="{FF2B5EF4-FFF2-40B4-BE49-F238E27FC236}">
                <a16:creationId xmlns:a16="http://schemas.microsoft.com/office/drawing/2014/main" id="{407F854C-F1D2-4A0C-97A9-F2E75D834B6D}"/>
              </a:ext>
            </a:extLst>
          </p:cNvPr>
          <p:cNvSpPr txBox="1">
            <a:spLocks noChangeArrowheads="1"/>
          </p:cNvSpPr>
          <p:nvPr/>
        </p:nvSpPr>
        <p:spPr bwMode="auto">
          <a:xfrm>
            <a:off x="6267376" y="3522236"/>
            <a:ext cx="1771724" cy="415498"/>
          </a:xfrm>
          <a:prstGeom prst="rect">
            <a:avLst/>
          </a:prstGeom>
          <a:noFill/>
          <a:ln w="12700">
            <a:noFill/>
            <a:miter lim="800000"/>
            <a:headEnd type="none" w="sm" len="sm"/>
            <a:tailEnd type="none" w="sm" len="sm"/>
          </a:ln>
          <a:effectLst/>
        </p:spPr>
        <p:txBody>
          <a:bodyPr wrap="square">
            <a:spAutoFit/>
          </a:bodyPr>
          <a:lstStyle/>
          <a:p>
            <a:pPr marL="0" marR="0" lvl="0" indent="0" algn="l"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cs typeface="Roboto" panose="02000000000000000000" pitchFamily="2" charset="0"/>
              </a:rPr>
              <a:t>100 =  </a:t>
            </a:r>
          </a:p>
        </p:txBody>
      </p:sp>
      <p:sp>
        <p:nvSpPr>
          <p:cNvPr id="4" name="TextBox 3">
            <a:extLst>
              <a:ext uri="{FF2B5EF4-FFF2-40B4-BE49-F238E27FC236}">
                <a16:creationId xmlns:a16="http://schemas.microsoft.com/office/drawing/2014/main" id="{1C292C34-A538-A6AE-696E-9C9EB422ECCB}"/>
              </a:ext>
            </a:extLst>
          </p:cNvPr>
          <p:cNvSpPr txBox="1"/>
          <p:nvPr/>
        </p:nvSpPr>
        <p:spPr>
          <a:xfrm>
            <a:off x="11960" y="4786184"/>
            <a:ext cx="7788442" cy="276999"/>
          </a:xfrm>
          <a:prstGeom prst="rect">
            <a:avLst/>
          </a:prstGeom>
          <a:noFill/>
        </p:spPr>
        <p:txBody>
          <a:bodyPr wrap="square"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WB page 7</a:t>
            </a:r>
          </a:p>
        </p:txBody>
      </p:sp>
      <p:sp>
        <p:nvSpPr>
          <p:cNvPr id="6" name="TextBox 5">
            <a:extLst>
              <a:ext uri="{FF2B5EF4-FFF2-40B4-BE49-F238E27FC236}">
                <a16:creationId xmlns:a16="http://schemas.microsoft.com/office/drawing/2014/main" id="{1AAABA56-09E0-544E-BA75-BBF15A381D58}"/>
              </a:ext>
            </a:extLst>
          </p:cNvPr>
          <p:cNvSpPr txBox="1"/>
          <p:nvPr/>
        </p:nvSpPr>
        <p:spPr>
          <a:xfrm>
            <a:off x="419100" y="1217759"/>
            <a:ext cx="6724499" cy="92333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222222"/>
                </a:solidFill>
                <a:effectLst/>
                <a:uLnTx/>
                <a:uFillTx/>
                <a:latin typeface="Roboto" panose="02000000000000000000" pitchFamily="2" charset="0"/>
                <a:ea typeface="Roboto" panose="02000000000000000000" pitchFamily="2" charset="0"/>
                <a:cs typeface="Roboto" panose="02000000000000000000" pitchFamily="2" charset="0"/>
              </a:rPr>
              <a:t>ROI Calculation – Example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22222"/>
                </a:solidFill>
                <a:effectLst/>
                <a:uLnTx/>
                <a:uFillTx/>
                <a:latin typeface="Roboto" panose="02000000000000000000" pitchFamily="2" charset="0"/>
                <a:ea typeface="Roboto" panose="02000000000000000000" pitchFamily="2" charset="0"/>
                <a:cs typeface="Roboto" panose="02000000000000000000" pitchFamily="2" charset="0"/>
              </a:rPr>
              <a:t>Program Benefits From Participants (1st year) </a:t>
            </a:r>
            <a:r>
              <a:rPr kumimoji="0" lang="en-US" sz="1800" b="1" i="0" u="none" strike="noStrike" kern="1200" cap="none" spc="0" normalizeH="0" baseline="0" noProof="0" dirty="0">
                <a:ln>
                  <a:noFill/>
                </a:ln>
                <a:solidFill>
                  <a:srgbClr val="222222"/>
                </a:solidFill>
                <a:effectLst/>
                <a:uLnTx/>
                <a:uFillTx/>
                <a:latin typeface="Roboto" panose="02000000000000000000" pitchFamily="2" charset="0"/>
                <a:ea typeface="Roboto" panose="02000000000000000000" pitchFamily="2" charset="0"/>
                <a:cs typeface="Roboto" panose="02000000000000000000" pitchFamily="2" charset="0"/>
              </a:rPr>
              <a:t>$230,000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22222"/>
                </a:solidFill>
                <a:effectLst/>
                <a:uLnTx/>
                <a:uFillTx/>
                <a:latin typeface="Roboto" panose="02000000000000000000" pitchFamily="2" charset="0"/>
                <a:ea typeface="Roboto" panose="02000000000000000000" pitchFamily="2" charset="0"/>
                <a:cs typeface="Roboto" panose="02000000000000000000" pitchFamily="2" charset="0"/>
              </a:rPr>
              <a:t>Costs per Program (25 participants) </a:t>
            </a:r>
            <a:r>
              <a:rPr kumimoji="0" lang="en-US" sz="1800" b="1" i="0" u="none" strike="noStrike" kern="1200" cap="none" spc="0" normalizeH="0" baseline="0" noProof="0" dirty="0">
                <a:ln>
                  <a:noFill/>
                </a:ln>
                <a:solidFill>
                  <a:srgbClr val="222222"/>
                </a:solidFill>
                <a:effectLst/>
                <a:uLnTx/>
                <a:uFillTx/>
                <a:latin typeface="Roboto" panose="02000000000000000000" pitchFamily="2" charset="0"/>
                <a:ea typeface="Roboto" panose="02000000000000000000" pitchFamily="2" charset="0"/>
                <a:cs typeface="Roboto" panose="02000000000000000000" pitchFamily="2" charset="0"/>
              </a:rPr>
              <a:t>$88,000</a:t>
            </a:r>
          </a:p>
        </p:txBody>
      </p:sp>
      <p:sp>
        <p:nvSpPr>
          <p:cNvPr id="7" name="Text Box 11">
            <a:extLst>
              <a:ext uri="{FF2B5EF4-FFF2-40B4-BE49-F238E27FC236}">
                <a16:creationId xmlns:a16="http://schemas.microsoft.com/office/drawing/2014/main" id="{EC334BB8-D6D8-2BF4-8DD0-E3D5FC240653}"/>
              </a:ext>
            </a:extLst>
          </p:cNvPr>
          <p:cNvSpPr txBox="1">
            <a:spLocks noChangeArrowheads="1"/>
          </p:cNvSpPr>
          <p:nvPr/>
        </p:nvSpPr>
        <p:spPr bwMode="auto">
          <a:xfrm>
            <a:off x="6726700" y="2552312"/>
            <a:ext cx="1771724" cy="415498"/>
          </a:xfrm>
          <a:prstGeom prst="rect">
            <a:avLst/>
          </a:prstGeom>
          <a:noFill/>
          <a:ln w="12700">
            <a:noFill/>
            <a:miter lim="800000"/>
            <a:headEnd type="none" w="sm" len="sm"/>
            <a:tailEnd type="none" w="sm" len="sm"/>
          </a:ln>
          <a:effectLst/>
        </p:spPr>
        <p:txBody>
          <a:bodyPr wrap="square">
            <a:spAutoFit/>
          </a:bodyPr>
          <a:lstStyle/>
          <a:p>
            <a:pPr eaLnBrk="0" hangingPunct="0">
              <a:spcBef>
                <a:spcPct val="50000"/>
              </a:spcBef>
              <a:defRPr/>
            </a:pPr>
            <a:r>
              <a:rPr lang="en-US" sz="2100" dirty="0">
                <a:solidFill>
                  <a:srgbClr val="000000"/>
                </a:solidFill>
                <a:effectLst>
                  <a:outerShdw blurRad="38100" dist="38100" dir="2700000" algn="tl">
                    <a:srgbClr val="FFFFFF"/>
                  </a:outerShdw>
                </a:effectLst>
                <a:latin typeface="Roboto Light" panose="02000000000000000000" pitchFamily="2" charset="0"/>
                <a:ea typeface="Roboto Light" panose="02000000000000000000" pitchFamily="2" charset="0"/>
              </a:rPr>
              <a:t>= </a:t>
            </a:r>
          </a:p>
        </p:txBody>
      </p:sp>
    </p:spTree>
    <p:custDataLst>
      <p:tags r:id="rId1"/>
    </p:custDataLst>
    <p:extLst>
      <p:ext uri="{BB962C8B-B14F-4D97-AF65-F5344CB8AC3E}">
        <p14:creationId xmlns:p14="http://schemas.microsoft.com/office/powerpoint/2010/main" val="339314943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0415F71-E2BD-4469-69E1-889F8CBB1A36}"/>
              </a:ext>
            </a:extLst>
          </p:cNvPr>
          <p:cNvGrpSpPr/>
          <p:nvPr/>
        </p:nvGrpSpPr>
        <p:grpSpPr>
          <a:xfrm flipH="1">
            <a:off x="5670996" y="1"/>
            <a:ext cx="3623880" cy="2655755"/>
            <a:chOff x="-192127" y="-2"/>
            <a:chExt cx="4831840" cy="3367272"/>
          </a:xfrm>
        </p:grpSpPr>
        <p:sp>
          <p:nvSpPr>
            <p:cNvPr id="5" name="Diagonal Stripe 4">
              <a:extLst>
                <a:ext uri="{FF2B5EF4-FFF2-40B4-BE49-F238E27FC236}">
                  <a16:creationId xmlns:a16="http://schemas.microsoft.com/office/drawing/2014/main" id="{D6C32049-548C-BC66-D18A-90327690C90F}"/>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tx1"/>
                </a:solidFill>
              </a:endParaRPr>
            </a:p>
          </p:txBody>
        </p:sp>
        <p:cxnSp>
          <p:nvCxnSpPr>
            <p:cNvPr id="7" name="Straight Connector 6">
              <a:extLst>
                <a:ext uri="{FF2B5EF4-FFF2-40B4-BE49-F238E27FC236}">
                  <a16:creationId xmlns:a16="http://schemas.microsoft.com/office/drawing/2014/main" id="{259286DB-6FB6-372C-C520-31863FBDD0AD}"/>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Parallelogram 7">
              <a:extLst>
                <a:ext uri="{FF2B5EF4-FFF2-40B4-BE49-F238E27FC236}">
                  <a16:creationId xmlns:a16="http://schemas.microsoft.com/office/drawing/2014/main" id="{C68C169F-CCBA-D7B3-457E-F7A66D4D43B0}"/>
                </a:ext>
              </a:extLst>
            </p:cNvPr>
            <p:cNvSpPr/>
            <p:nvPr userDrawn="1"/>
          </p:nvSpPr>
          <p:spPr>
            <a:xfrm rot="19421162">
              <a:off x="-192127" y="1140864"/>
              <a:ext cx="1354398" cy="214994"/>
            </a:xfrm>
            <a:prstGeom prst="parallelogram">
              <a:avLst>
                <a:gd name="adj" fmla="val 72003"/>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grpSp>
      <p:sp>
        <p:nvSpPr>
          <p:cNvPr id="9" name="Parallelogram 8">
            <a:extLst>
              <a:ext uri="{FF2B5EF4-FFF2-40B4-BE49-F238E27FC236}">
                <a16:creationId xmlns:a16="http://schemas.microsoft.com/office/drawing/2014/main" id="{59EEB860-4248-346A-B11B-A66766614658}"/>
              </a:ext>
            </a:extLst>
          </p:cNvPr>
          <p:cNvSpPr/>
          <p:nvPr/>
        </p:nvSpPr>
        <p:spPr>
          <a:xfrm flipH="1">
            <a:off x="5009931" y="1"/>
            <a:ext cx="1085850" cy="479298"/>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endParaRPr lang="en-US" sz="1350" noProof="0" dirty="0"/>
          </a:p>
        </p:txBody>
      </p:sp>
      <p:sp>
        <p:nvSpPr>
          <p:cNvPr id="2" name="Title 1"/>
          <p:cNvSpPr>
            <a:spLocks noGrp="1"/>
          </p:cNvSpPr>
          <p:nvPr>
            <p:ph type="title"/>
          </p:nvPr>
        </p:nvSpPr>
        <p:spPr>
          <a:xfrm>
            <a:off x="414338" y="608518"/>
            <a:ext cx="8229600" cy="591632"/>
          </a:xfrm>
        </p:spPr>
        <p:txBody>
          <a:bodyPr/>
          <a:lstStyle/>
          <a:p>
            <a:r>
              <a:rPr lang="en-US" altLang="en-US" b="1" dirty="0"/>
              <a:t>Calculating the Value of Improving Turnover</a:t>
            </a:r>
          </a:p>
        </p:txBody>
      </p:sp>
      <p:sp>
        <p:nvSpPr>
          <p:cNvPr id="6" name="Text Placeholder 5">
            <a:extLst>
              <a:ext uri="{FF2B5EF4-FFF2-40B4-BE49-F238E27FC236}">
                <a16:creationId xmlns:a16="http://schemas.microsoft.com/office/drawing/2014/main" id="{FBBB2BEA-C384-6490-4278-AEA138832A6F}"/>
              </a:ext>
            </a:extLst>
          </p:cNvPr>
          <p:cNvSpPr>
            <a:spLocks noGrp="1"/>
          </p:cNvSpPr>
          <p:nvPr>
            <p:ph type="body" sz="quarter" idx="10"/>
          </p:nvPr>
        </p:nvSpPr>
        <p:spPr>
          <a:xfrm>
            <a:off x="414338" y="1384300"/>
            <a:ext cx="8229600" cy="3606342"/>
          </a:xfrm>
        </p:spPr>
        <p:txBody>
          <a:bodyPr>
            <a:normAutofit/>
          </a:bodyPr>
          <a:lstStyle/>
          <a:p>
            <a:pPr>
              <a:spcBef>
                <a:spcPts val="500"/>
              </a:spcBef>
              <a:spcAft>
                <a:spcPts val="500"/>
              </a:spcAft>
            </a:pPr>
            <a:r>
              <a:rPr lang="en-US" dirty="0">
                <a:latin typeface="Roboto" panose="02000000000000000000" pitchFamily="2" charset="0"/>
                <a:ea typeface="Roboto" panose="02000000000000000000" pitchFamily="2" charset="0"/>
              </a:rPr>
              <a:t>Step 1: Define and focus on a unit of measure.</a:t>
            </a:r>
          </a:p>
          <a:p>
            <a:pPr lvl="1">
              <a:spcBef>
                <a:spcPts val="500"/>
              </a:spcBef>
              <a:spcAft>
                <a:spcPts val="500"/>
              </a:spcAft>
            </a:pPr>
            <a:r>
              <a:rPr lang="en-US" b="1" dirty="0">
                <a:latin typeface="Roboto" panose="02000000000000000000" pitchFamily="2" charset="0"/>
                <a:ea typeface="Roboto" panose="02000000000000000000" pitchFamily="2" charset="0"/>
              </a:rPr>
              <a:t>1 turnover of middle managers paid $75,000 per year</a:t>
            </a:r>
          </a:p>
          <a:p>
            <a:pPr>
              <a:spcBef>
                <a:spcPts val="500"/>
              </a:spcBef>
              <a:spcAft>
                <a:spcPts val="500"/>
              </a:spcAft>
            </a:pPr>
            <a:r>
              <a:rPr lang="en-US" dirty="0">
                <a:latin typeface="Roboto" panose="02000000000000000000" pitchFamily="2" charset="0"/>
                <a:ea typeface="Roboto" panose="02000000000000000000" pitchFamily="2" charset="0"/>
              </a:rPr>
              <a:t>Step 2: Determine the value of each unit (V).</a:t>
            </a:r>
          </a:p>
          <a:p>
            <a:pPr lvl="1">
              <a:spcBef>
                <a:spcPts val="500"/>
              </a:spcBef>
              <a:spcAft>
                <a:spcPts val="500"/>
              </a:spcAft>
            </a:pPr>
            <a:r>
              <a:rPr lang="en-US" b="1" dirty="0">
                <a:latin typeface="Roboto" panose="02000000000000000000" pitchFamily="2" charset="0"/>
                <a:ea typeface="Roboto" panose="02000000000000000000" pitchFamily="2" charset="0"/>
              </a:rPr>
              <a:t>125% of annual (external database) = 1.25 x $75,000 = $93,750</a:t>
            </a:r>
          </a:p>
          <a:p>
            <a:pPr>
              <a:spcBef>
                <a:spcPts val="500"/>
              </a:spcBef>
              <a:spcAft>
                <a:spcPts val="500"/>
              </a:spcAft>
            </a:pPr>
            <a:r>
              <a:rPr lang="en-US" dirty="0">
                <a:latin typeface="Roboto" panose="02000000000000000000" pitchFamily="2" charset="0"/>
                <a:ea typeface="Roboto" panose="02000000000000000000" pitchFamily="2" charset="0"/>
              </a:rPr>
              <a:t>Step 3: Calculate the change in performance data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a:t>
            </a:r>
          </a:p>
          <a:p>
            <a:pPr lvl="1">
              <a:spcBef>
                <a:spcPts val="500"/>
              </a:spcBef>
              <a:spcAft>
                <a:spcPts val="500"/>
              </a:spcAft>
            </a:pPr>
            <a:r>
              <a:rPr lang="en-US" b="1" dirty="0">
                <a:latin typeface="Roboto" panose="02000000000000000000" pitchFamily="2" charset="0"/>
                <a:ea typeface="Roboto" panose="02000000000000000000" pitchFamily="2" charset="0"/>
              </a:rPr>
              <a:t>10 per year</a:t>
            </a:r>
          </a:p>
          <a:p>
            <a:pPr>
              <a:spcBef>
                <a:spcPts val="500"/>
              </a:spcBef>
              <a:spcAft>
                <a:spcPts val="500"/>
              </a:spcAft>
            </a:pPr>
            <a:r>
              <a:rPr lang="en-US" dirty="0">
                <a:latin typeface="Roboto" panose="02000000000000000000" pitchFamily="2" charset="0"/>
                <a:ea typeface="Roboto" panose="02000000000000000000" pitchFamily="2" charset="0"/>
              </a:rPr>
              <a:t>Step 4: Determine the annual amount of change in performance (A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a:t>
            </a:r>
          </a:p>
          <a:p>
            <a:pPr lvl="1">
              <a:spcBef>
                <a:spcPts val="500"/>
              </a:spcBef>
              <a:spcAft>
                <a:spcPts val="500"/>
              </a:spcAft>
            </a:pPr>
            <a:r>
              <a:rPr lang="en-US" b="1" dirty="0">
                <a:latin typeface="Roboto" panose="02000000000000000000" pitchFamily="2" charset="0"/>
                <a:ea typeface="Roboto" panose="02000000000000000000" pitchFamily="2" charset="0"/>
              </a:rPr>
              <a:t>10 per year</a:t>
            </a:r>
          </a:p>
          <a:p>
            <a:pPr>
              <a:spcBef>
                <a:spcPts val="500"/>
              </a:spcBef>
              <a:spcAft>
                <a:spcPts val="500"/>
              </a:spcAft>
            </a:pPr>
            <a:r>
              <a:rPr lang="en-US" dirty="0">
                <a:latin typeface="Roboto" panose="02000000000000000000" pitchFamily="2" charset="0"/>
                <a:ea typeface="Roboto" panose="02000000000000000000" pitchFamily="2" charset="0"/>
              </a:rPr>
              <a:t>Step 5: Calculate the total annual value of the improvement ( 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 X V).</a:t>
            </a:r>
          </a:p>
          <a:p>
            <a:pPr lvl="1">
              <a:spcBef>
                <a:spcPts val="500"/>
              </a:spcBef>
              <a:spcAft>
                <a:spcPts val="500"/>
              </a:spcAft>
            </a:pPr>
            <a:r>
              <a:rPr lang="en-US" b="1" dirty="0">
                <a:latin typeface="Roboto" panose="02000000000000000000" pitchFamily="2" charset="0"/>
                <a:ea typeface="Roboto" panose="02000000000000000000" pitchFamily="2" charset="0"/>
              </a:rPr>
              <a:t>$937,500</a:t>
            </a:r>
          </a:p>
          <a:p>
            <a:endParaRPr lang="en-US" dirty="0">
              <a:latin typeface="Roboto" panose="02000000000000000000" pitchFamily="2" charset="0"/>
              <a:ea typeface="Roboto" panose="02000000000000000000" pitchFamily="2" charset="0"/>
            </a:endParaRPr>
          </a:p>
        </p:txBody>
      </p:sp>
      <p:sp>
        <p:nvSpPr>
          <p:cNvPr id="10" name="Slide Number Placeholder 1">
            <a:extLst>
              <a:ext uri="{FF2B5EF4-FFF2-40B4-BE49-F238E27FC236}">
                <a16:creationId xmlns:a16="http://schemas.microsoft.com/office/drawing/2014/main" id="{33B20E3F-7A0F-9D60-25B0-F750E16C0D27}"/>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150</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400588291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4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5714" name="Title 1"/>
          <p:cNvSpPr>
            <a:spLocks noGrp="1"/>
          </p:cNvSpPr>
          <p:nvPr>
            <p:ph type="title"/>
          </p:nvPr>
        </p:nvSpPr>
        <p:spPr>
          <a:xfrm>
            <a:off x="440266" y="2108124"/>
            <a:ext cx="8229600" cy="857250"/>
          </a:xfrm>
        </p:spPr>
        <p:txBody>
          <a:bodyPr/>
          <a:lstStyle/>
          <a:p>
            <a:r>
              <a:rPr lang="en-US" altLang="en-US" b="1" dirty="0"/>
              <a:t>Package Delivery Co.</a:t>
            </a:r>
          </a:p>
        </p:txBody>
      </p:sp>
      <p:sp>
        <p:nvSpPr>
          <p:cNvPr id="2" name="Slide Number Placeholder 1">
            <a:extLst>
              <a:ext uri="{FF2B5EF4-FFF2-40B4-BE49-F238E27FC236}">
                <a16:creationId xmlns:a16="http://schemas.microsoft.com/office/drawing/2014/main" id="{63733556-1A19-BC66-DA18-97248E638291}"/>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151</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3" name="TextBox 2">
            <a:extLst>
              <a:ext uri="{FF2B5EF4-FFF2-40B4-BE49-F238E27FC236}">
                <a16:creationId xmlns:a16="http://schemas.microsoft.com/office/drawing/2014/main" id="{577464E1-4AA4-9239-A1BF-FDA6FFC1B2B9}"/>
              </a:ext>
            </a:extLst>
          </p:cNvPr>
          <p:cNvSpPr txBox="1"/>
          <p:nvPr/>
        </p:nvSpPr>
        <p:spPr>
          <a:xfrm>
            <a:off x="0" y="4830769"/>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108</a:t>
            </a:r>
          </a:p>
        </p:txBody>
      </p:sp>
    </p:spTree>
    <p:custDataLst>
      <p:tags r:id="rId1"/>
    </p:custDataLst>
    <p:extLst>
      <p:ext uri="{BB962C8B-B14F-4D97-AF65-F5344CB8AC3E}">
        <p14:creationId xmlns:p14="http://schemas.microsoft.com/office/powerpoint/2010/main" val="248831908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338" y="608518"/>
            <a:ext cx="8229600" cy="591632"/>
          </a:xfrm>
        </p:spPr>
        <p:txBody>
          <a:bodyPr/>
          <a:lstStyle/>
          <a:p>
            <a:r>
              <a:rPr lang="en-US" altLang="en-US" b="1" dirty="0"/>
              <a:t>Remember our five steps: </a:t>
            </a:r>
          </a:p>
        </p:txBody>
      </p:sp>
      <p:sp>
        <p:nvSpPr>
          <p:cNvPr id="6" name="Text Placeholder 5">
            <a:extLst>
              <a:ext uri="{FF2B5EF4-FFF2-40B4-BE49-F238E27FC236}">
                <a16:creationId xmlns:a16="http://schemas.microsoft.com/office/drawing/2014/main" id="{DDD40AA9-0B2A-98AF-3AAF-08306A35FA1A}"/>
              </a:ext>
            </a:extLst>
          </p:cNvPr>
          <p:cNvSpPr>
            <a:spLocks noGrp="1"/>
          </p:cNvSpPr>
          <p:nvPr>
            <p:ph type="body" sz="quarter" idx="10"/>
          </p:nvPr>
        </p:nvSpPr>
        <p:spPr>
          <a:xfrm>
            <a:off x="414338" y="1384300"/>
            <a:ext cx="8229600" cy="3150682"/>
          </a:xfrm>
        </p:spPr>
        <p:txBody>
          <a:bodyPr/>
          <a:lstStyle/>
          <a:p>
            <a:r>
              <a:rPr lang="en-US" dirty="0">
                <a:latin typeface="Roboto" panose="02000000000000000000" pitchFamily="2" charset="0"/>
                <a:ea typeface="Roboto" panose="02000000000000000000" pitchFamily="2" charset="0"/>
              </a:rPr>
              <a:t>Step 1: Define and focus on a unit of measure.</a:t>
            </a:r>
          </a:p>
          <a:p>
            <a:r>
              <a:rPr lang="en-US" dirty="0">
                <a:latin typeface="Roboto" panose="02000000000000000000" pitchFamily="2" charset="0"/>
                <a:ea typeface="Roboto" panose="02000000000000000000" pitchFamily="2" charset="0"/>
              </a:rPr>
              <a:t>Step 2: Determine the value of each unit (V).</a:t>
            </a:r>
          </a:p>
          <a:p>
            <a:r>
              <a:rPr lang="en-US" dirty="0">
                <a:latin typeface="Roboto" panose="02000000000000000000" pitchFamily="2" charset="0"/>
                <a:ea typeface="Roboto" panose="02000000000000000000" pitchFamily="2" charset="0"/>
              </a:rPr>
              <a:t>Step 3: Calculate the change in performance data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a:t>
            </a:r>
          </a:p>
          <a:p>
            <a:r>
              <a:rPr lang="en-US" dirty="0">
                <a:latin typeface="Roboto" panose="02000000000000000000" pitchFamily="2" charset="0"/>
                <a:ea typeface="Roboto" panose="02000000000000000000" pitchFamily="2" charset="0"/>
              </a:rPr>
              <a:t>Step 4: Determine the annual amount of change in performance (A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a:t>
            </a:r>
          </a:p>
          <a:p>
            <a:r>
              <a:rPr lang="en-US" dirty="0">
                <a:latin typeface="Roboto" panose="02000000000000000000" pitchFamily="2" charset="0"/>
                <a:ea typeface="Roboto" panose="02000000000000000000" pitchFamily="2" charset="0"/>
              </a:rPr>
              <a:t>Step 5: Calculate the total annual value of the improvement ( 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 X V).</a:t>
            </a:r>
          </a:p>
        </p:txBody>
      </p:sp>
      <p:grpSp>
        <p:nvGrpSpPr>
          <p:cNvPr id="3" name="Group 2">
            <a:extLst>
              <a:ext uri="{FF2B5EF4-FFF2-40B4-BE49-F238E27FC236}">
                <a16:creationId xmlns:a16="http://schemas.microsoft.com/office/drawing/2014/main" id="{8E89CAB7-5EB2-2B29-7686-B526A964BA86}"/>
              </a:ext>
            </a:extLst>
          </p:cNvPr>
          <p:cNvGrpSpPr/>
          <p:nvPr/>
        </p:nvGrpSpPr>
        <p:grpSpPr>
          <a:xfrm flipH="1">
            <a:off x="5670996" y="1"/>
            <a:ext cx="3623880" cy="2655755"/>
            <a:chOff x="-192127" y="-2"/>
            <a:chExt cx="4831840" cy="3367272"/>
          </a:xfrm>
        </p:grpSpPr>
        <p:sp>
          <p:nvSpPr>
            <p:cNvPr id="4" name="Diagonal Stripe 3">
              <a:extLst>
                <a:ext uri="{FF2B5EF4-FFF2-40B4-BE49-F238E27FC236}">
                  <a16:creationId xmlns:a16="http://schemas.microsoft.com/office/drawing/2014/main" id="{55FF5D10-31CD-AA7A-4293-6DCCDD2DF52B}"/>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tx1"/>
                </a:solidFill>
              </a:endParaRPr>
            </a:p>
          </p:txBody>
        </p:sp>
        <p:cxnSp>
          <p:nvCxnSpPr>
            <p:cNvPr id="5" name="Straight Connector 4">
              <a:extLst>
                <a:ext uri="{FF2B5EF4-FFF2-40B4-BE49-F238E27FC236}">
                  <a16:creationId xmlns:a16="http://schemas.microsoft.com/office/drawing/2014/main" id="{9E5BB85D-41A7-DC3F-3A0F-7803699BDEA4}"/>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Parallelogram 6">
              <a:extLst>
                <a:ext uri="{FF2B5EF4-FFF2-40B4-BE49-F238E27FC236}">
                  <a16:creationId xmlns:a16="http://schemas.microsoft.com/office/drawing/2014/main" id="{CF08CF76-8FAF-0AF7-1375-0DE408A48BF1}"/>
                </a:ext>
              </a:extLst>
            </p:cNvPr>
            <p:cNvSpPr/>
            <p:nvPr userDrawn="1"/>
          </p:nvSpPr>
          <p:spPr>
            <a:xfrm rot="19421162">
              <a:off x="-192127" y="1140864"/>
              <a:ext cx="1354398" cy="214994"/>
            </a:xfrm>
            <a:prstGeom prst="parallelogram">
              <a:avLst>
                <a:gd name="adj" fmla="val 72003"/>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grpSp>
      <p:sp>
        <p:nvSpPr>
          <p:cNvPr id="8" name="Parallelogram 7">
            <a:extLst>
              <a:ext uri="{FF2B5EF4-FFF2-40B4-BE49-F238E27FC236}">
                <a16:creationId xmlns:a16="http://schemas.microsoft.com/office/drawing/2014/main" id="{67F65C5D-6A93-2B5C-AE6D-E3672F88ABA4}"/>
              </a:ext>
            </a:extLst>
          </p:cNvPr>
          <p:cNvSpPr/>
          <p:nvPr/>
        </p:nvSpPr>
        <p:spPr>
          <a:xfrm flipH="1">
            <a:off x="5009931" y="1"/>
            <a:ext cx="1085850" cy="479298"/>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endParaRPr lang="en-US" sz="1350" noProof="0" dirty="0"/>
          </a:p>
        </p:txBody>
      </p:sp>
      <p:sp>
        <p:nvSpPr>
          <p:cNvPr id="9" name="Slide Number Placeholder 1">
            <a:extLst>
              <a:ext uri="{FF2B5EF4-FFF2-40B4-BE49-F238E27FC236}">
                <a16:creationId xmlns:a16="http://schemas.microsoft.com/office/drawing/2014/main" id="{63B7A698-F956-162A-88E6-C59FC7BE80FD}"/>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152</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183268904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E7C1D5C-ED0B-7CA1-2A86-0B8273C252E5}"/>
              </a:ext>
            </a:extLst>
          </p:cNvPr>
          <p:cNvGrpSpPr/>
          <p:nvPr/>
        </p:nvGrpSpPr>
        <p:grpSpPr>
          <a:xfrm flipH="1">
            <a:off x="5670996" y="1"/>
            <a:ext cx="3623880" cy="2655755"/>
            <a:chOff x="-192127" y="-2"/>
            <a:chExt cx="4831840" cy="3367272"/>
          </a:xfrm>
        </p:grpSpPr>
        <p:sp>
          <p:nvSpPr>
            <p:cNvPr id="4" name="Diagonal Stripe 3">
              <a:extLst>
                <a:ext uri="{FF2B5EF4-FFF2-40B4-BE49-F238E27FC236}">
                  <a16:creationId xmlns:a16="http://schemas.microsoft.com/office/drawing/2014/main" id="{02C8A615-A990-78B6-8045-4049F5E496C8}"/>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tx1"/>
                </a:solidFill>
              </a:endParaRPr>
            </a:p>
          </p:txBody>
        </p:sp>
        <p:cxnSp>
          <p:nvCxnSpPr>
            <p:cNvPr id="5" name="Straight Connector 4">
              <a:extLst>
                <a:ext uri="{FF2B5EF4-FFF2-40B4-BE49-F238E27FC236}">
                  <a16:creationId xmlns:a16="http://schemas.microsoft.com/office/drawing/2014/main" id="{3F4B5AA6-D336-A26D-4592-0DBB449C513B}"/>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Parallelogram 6">
              <a:extLst>
                <a:ext uri="{FF2B5EF4-FFF2-40B4-BE49-F238E27FC236}">
                  <a16:creationId xmlns:a16="http://schemas.microsoft.com/office/drawing/2014/main" id="{BE865AC5-AD82-2836-CB90-40C37C737939}"/>
                </a:ext>
              </a:extLst>
            </p:cNvPr>
            <p:cNvSpPr/>
            <p:nvPr userDrawn="1"/>
          </p:nvSpPr>
          <p:spPr>
            <a:xfrm rot="19421162">
              <a:off x="-192127" y="1140864"/>
              <a:ext cx="1354398" cy="214994"/>
            </a:xfrm>
            <a:prstGeom prst="parallelogram">
              <a:avLst>
                <a:gd name="adj" fmla="val 72003"/>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grpSp>
      <p:sp>
        <p:nvSpPr>
          <p:cNvPr id="8" name="Parallelogram 7">
            <a:extLst>
              <a:ext uri="{FF2B5EF4-FFF2-40B4-BE49-F238E27FC236}">
                <a16:creationId xmlns:a16="http://schemas.microsoft.com/office/drawing/2014/main" id="{E2B85E97-A259-41C2-27F5-6D558BD75ECA}"/>
              </a:ext>
            </a:extLst>
          </p:cNvPr>
          <p:cNvSpPr/>
          <p:nvPr/>
        </p:nvSpPr>
        <p:spPr>
          <a:xfrm flipH="1">
            <a:off x="5009931" y="1"/>
            <a:ext cx="1085850" cy="479298"/>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endParaRPr lang="en-US" sz="1350" noProof="0" dirty="0"/>
          </a:p>
        </p:txBody>
      </p:sp>
      <p:sp>
        <p:nvSpPr>
          <p:cNvPr id="2" name="Title 1"/>
          <p:cNvSpPr>
            <a:spLocks noGrp="1"/>
          </p:cNvSpPr>
          <p:nvPr>
            <p:ph type="title"/>
          </p:nvPr>
        </p:nvSpPr>
        <p:spPr>
          <a:xfrm>
            <a:off x="414338" y="608518"/>
            <a:ext cx="8229600" cy="591632"/>
          </a:xfrm>
        </p:spPr>
        <p:txBody>
          <a:bodyPr/>
          <a:lstStyle/>
          <a:p>
            <a:r>
              <a:rPr lang="en-US" altLang="en-US" sz="2800" b="1" dirty="0"/>
              <a:t>Calculating the Value of Absenteeism Reduction </a:t>
            </a:r>
            <a:r>
              <a:rPr lang="en-US" altLang="en-US" sz="900" b="1" dirty="0"/>
              <a:t>(Approach 1)</a:t>
            </a:r>
          </a:p>
        </p:txBody>
      </p:sp>
      <p:sp>
        <p:nvSpPr>
          <p:cNvPr id="6" name="Text Placeholder 5">
            <a:extLst>
              <a:ext uri="{FF2B5EF4-FFF2-40B4-BE49-F238E27FC236}">
                <a16:creationId xmlns:a16="http://schemas.microsoft.com/office/drawing/2014/main" id="{DDD40AA9-0B2A-98AF-3AAF-08306A35FA1A}"/>
              </a:ext>
            </a:extLst>
          </p:cNvPr>
          <p:cNvSpPr>
            <a:spLocks noGrp="1"/>
          </p:cNvSpPr>
          <p:nvPr>
            <p:ph type="body" sz="quarter" idx="10"/>
          </p:nvPr>
        </p:nvSpPr>
        <p:spPr>
          <a:xfrm>
            <a:off x="414338" y="1384300"/>
            <a:ext cx="8229600" cy="3695113"/>
          </a:xfrm>
        </p:spPr>
        <p:txBody>
          <a:bodyPr>
            <a:normAutofit/>
          </a:bodyPr>
          <a:lstStyle/>
          <a:p>
            <a:pPr>
              <a:spcBef>
                <a:spcPts val="500"/>
              </a:spcBef>
              <a:spcAft>
                <a:spcPts val="500"/>
              </a:spcAft>
            </a:pPr>
            <a:r>
              <a:rPr lang="en-US" dirty="0">
                <a:latin typeface="Roboto" panose="02000000000000000000" pitchFamily="2" charset="0"/>
                <a:ea typeface="Roboto" panose="02000000000000000000" pitchFamily="2" charset="0"/>
              </a:rPr>
              <a:t>Step 1: Define and focus on a unit of measure.</a:t>
            </a:r>
          </a:p>
          <a:p>
            <a:pPr lvl="1">
              <a:spcBef>
                <a:spcPts val="500"/>
              </a:spcBef>
              <a:spcAft>
                <a:spcPts val="500"/>
              </a:spcAft>
            </a:pPr>
            <a:r>
              <a:rPr lang="en-US" b="1" dirty="0">
                <a:latin typeface="Roboto" panose="02000000000000000000" pitchFamily="2" charset="0"/>
                <a:ea typeface="Roboto" panose="02000000000000000000" pitchFamily="2" charset="0"/>
              </a:rPr>
              <a:t>1 absence</a:t>
            </a:r>
          </a:p>
          <a:p>
            <a:pPr>
              <a:spcBef>
                <a:spcPts val="500"/>
              </a:spcBef>
              <a:spcAft>
                <a:spcPts val="500"/>
              </a:spcAft>
            </a:pPr>
            <a:r>
              <a:rPr lang="en-US" dirty="0">
                <a:latin typeface="Roboto" panose="02000000000000000000" pitchFamily="2" charset="0"/>
                <a:ea typeface="Roboto" panose="02000000000000000000" pitchFamily="2" charset="0"/>
              </a:rPr>
              <a:t>Step 2: Determine the value of each unit (V).</a:t>
            </a:r>
          </a:p>
          <a:p>
            <a:pPr lvl="1">
              <a:spcBef>
                <a:spcPts val="500"/>
              </a:spcBef>
              <a:spcAft>
                <a:spcPts val="500"/>
              </a:spcAft>
            </a:pPr>
            <a:r>
              <a:rPr lang="en-US" b="1" dirty="0">
                <a:latin typeface="Roboto" panose="02000000000000000000" pitchFamily="2" charset="0"/>
                <a:ea typeface="Roboto" panose="02000000000000000000" pitchFamily="2" charset="0"/>
              </a:rPr>
              <a:t>$81 per absence (manager estimates)</a:t>
            </a:r>
          </a:p>
          <a:p>
            <a:pPr>
              <a:spcBef>
                <a:spcPts val="500"/>
              </a:spcBef>
              <a:spcAft>
                <a:spcPts val="500"/>
              </a:spcAft>
            </a:pPr>
            <a:r>
              <a:rPr lang="en-US" dirty="0">
                <a:latin typeface="Roboto" panose="02000000000000000000" pitchFamily="2" charset="0"/>
                <a:ea typeface="Roboto" panose="02000000000000000000" pitchFamily="2" charset="0"/>
              </a:rPr>
              <a:t>Step 3: Calculate the change in performance data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a:t>
            </a:r>
          </a:p>
          <a:p>
            <a:pPr lvl="1">
              <a:spcBef>
                <a:spcPts val="500"/>
              </a:spcBef>
              <a:spcAft>
                <a:spcPts val="500"/>
              </a:spcAft>
            </a:pPr>
            <a:r>
              <a:rPr lang="en-US" b="1" dirty="0">
                <a:latin typeface="Roboto" panose="02000000000000000000" pitchFamily="2" charset="0"/>
                <a:ea typeface="Roboto" panose="02000000000000000000" pitchFamily="2" charset="0"/>
              </a:rPr>
              <a:t>.07-.04 = .03 x .40 = 0.012 or 1.2% </a:t>
            </a:r>
          </a:p>
          <a:p>
            <a:pPr>
              <a:spcBef>
                <a:spcPts val="500"/>
              </a:spcBef>
              <a:spcAft>
                <a:spcPts val="500"/>
              </a:spcAft>
            </a:pPr>
            <a:r>
              <a:rPr lang="en-US" dirty="0">
                <a:latin typeface="Roboto" panose="02000000000000000000" pitchFamily="2" charset="0"/>
                <a:ea typeface="Roboto" panose="02000000000000000000" pitchFamily="2" charset="0"/>
              </a:rPr>
              <a:t>Step 4: Determine the annual amount of change in performance (A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a:t>
            </a:r>
          </a:p>
          <a:p>
            <a:pPr lvl="1">
              <a:spcBef>
                <a:spcPts val="500"/>
              </a:spcBef>
              <a:spcAft>
                <a:spcPts val="500"/>
              </a:spcAft>
            </a:pPr>
            <a:r>
              <a:rPr lang="en-US" b="1" dirty="0">
                <a:latin typeface="Roboto" panose="02000000000000000000" pitchFamily="2" charset="0"/>
                <a:ea typeface="Roboto" panose="02000000000000000000" pitchFamily="2" charset="0"/>
              </a:rPr>
              <a:t>.012 x 120 x 240 = 345.6 absences</a:t>
            </a:r>
          </a:p>
          <a:p>
            <a:pPr>
              <a:spcBef>
                <a:spcPts val="500"/>
              </a:spcBef>
              <a:spcAft>
                <a:spcPts val="500"/>
              </a:spcAft>
            </a:pPr>
            <a:r>
              <a:rPr lang="en-US" dirty="0">
                <a:latin typeface="Roboto" panose="02000000000000000000" pitchFamily="2" charset="0"/>
                <a:ea typeface="Roboto" panose="02000000000000000000" pitchFamily="2" charset="0"/>
              </a:rPr>
              <a:t>Step 5: Calculate the total annual value of the improvement ( 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 X V).</a:t>
            </a:r>
          </a:p>
          <a:p>
            <a:pPr lvl="1">
              <a:spcBef>
                <a:spcPts val="500"/>
              </a:spcBef>
              <a:spcAft>
                <a:spcPts val="500"/>
              </a:spcAft>
            </a:pPr>
            <a:r>
              <a:rPr lang="en-US" b="1" dirty="0">
                <a:latin typeface="Roboto" panose="02000000000000000000" pitchFamily="2" charset="0"/>
                <a:ea typeface="Roboto" panose="02000000000000000000" pitchFamily="2" charset="0"/>
              </a:rPr>
              <a:t>345.6 x $81 = $27,993.60</a:t>
            </a:r>
          </a:p>
        </p:txBody>
      </p:sp>
      <p:sp>
        <p:nvSpPr>
          <p:cNvPr id="9" name="Slide Number Placeholder 1">
            <a:extLst>
              <a:ext uri="{FF2B5EF4-FFF2-40B4-BE49-F238E27FC236}">
                <a16:creationId xmlns:a16="http://schemas.microsoft.com/office/drawing/2014/main" id="{3F069698-B739-BB3B-C12A-16D97E6B5822}"/>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153</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122241374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AEC879A-08BC-12EF-BB22-CB3B36D56217}"/>
              </a:ext>
            </a:extLst>
          </p:cNvPr>
          <p:cNvGrpSpPr/>
          <p:nvPr/>
        </p:nvGrpSpPr>
        <p:grpSpPr>
          <a:xfrm flipH="1">
            <a:off x="5670996" y="1"/>
            <a:ext cx="3623880" cy="2655755"/>
            <a:chOff x="-192127" y="-2"/>
            <a:chExt cx="4831840" cy="3367272"/>
          </a:xfrm>
        </p:grpSpPr>
        <p:sp>
          <p:nvSpPr>
            <p:cNvPr id="3" name="Diagonal Stripe 2">
              <a:extLst>
                <a:ext uri="{FF2B5EF4-FFF2-40B4-BE49-F238E27FC236}">
                  <a16:creationId xmlns:a16="http://schemas.microsoft.com/office/drawing/2014/main" id="{238B53FB-D81F-4D92-9BAF-A8B807F5CDA1}"/>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tx1"/>
                </a:solidFill>
              </a:endParaRPr>
            </a:p>
          </p:txBody>
        </p:sp>
        <p:cxnSp>
          <p:nvCxnSpPr>
            <p:cNvPr id="4" name="Straight Connector 3">
              <a:extLst>
                <a:ext uri="{FF2B5EF4-FFF2-40B4-BE49-F238E27FC236}">
                  <a16:creationId xmlns:a16="http://schemas.microsoft.com/office/drawing/2014/main" id="{CC90F598-35E3-7A52-333E-32FD6445BA2A}"/>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Parallelogram 6">
              <a:extLst>
                <a:ext uri="{FF2B5EF4-FFF2-40B4-BE49-F238E27FC236}">
                  <a16:creationId xmlns:a16="http://schemas.microsoft.com/office/drawing/2014/main" id="{AE79912F-D79B-6F53-973E-601F3CE605BC}"/>
                </a:ext>
              </a:extLst>
            </p:cNvPr>
            <p:cNvSpPr/>
            <p:nvPr userDrawn="1"/>
          </p:nvSpPr>
          <p:spPr>
            <a:xfrm rot="19421162">
              <a:off x="-192127" y="1140864"/>
              <a:ext cx="1354398" cy="214994"/>
            </a:xfrm>
            <a:prstGeom prst="parallelogram">
              <a:avLst>
                <a:gd name="adj" fmla="val 72003"/>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grpSp>
      <p:sp>
        <p:nvSpPr>
          <p:cNvPr id="8" name="Parallelogram 7">
            <a:extLst>
              <a:ext uri="{FF2B5EF4-FFF2-40B4-BE49-F238E27FC236}">
                <a16:creationId xmlns:a16="http://schemas.microsoft.com/office/drawing/2014/main" id="{81375017-72FD-146F-9D19-79F77828FE68}"/>
              </a:ext>
            </a:extLst>
          </p:cNvPr>
          <p:cNvSpPr/>
          <p:nvPr/>
        </p:nvSpPr>
        <p:spPr>
          <a:xfrm flipH="1">
            <a:off x="5009931" y="1"/>
            <a:ext cx="1085850" cy="479298"/>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endParaRPr lang="en-US" sz="1350" noProof="0" dirty="0"/>
          </a:p>
        </p:txBody>
      </p:sp>
      <p:sp>
        <p:nvSpPr>
          <p:cNvPr id="5" name="Title 1">
            <a:extLst>
              <a:ext uri="{FF2B5EF4-FFF2-40B4-BE49-F238E27FC236}">
                <a16:creationId xmlns:a16="http://schemas.microsoft.com/office/drawing/2014/main" id="{81B168C7-EFD2-FE67-0BA3-0ACEFC13758C}"/>
              </a:ext>
            </a:extLst>
          </p:cNvPr>
          <p:cNvSpPr>
            <a:spLocks noGrp="1"/>
          </p:cNvSpPr>
          <p:nvPr>
            <p:ph type="title"/>
          </p:nvPr>
        </p:nvSpPr>
        <p:spPr>
          <a:xfrm>
            <a:off x="414338" y="608518"/>
            <a:ext cx="8229600" cy="591632"/>
          </a:xfrm>
        </p:spPr>
        <p:txBody>
          <a:bodyPr/>
          <a:lstStyle/>
          <a:p>
            <a:r>
              <a:rPr lang="en-US" altLang="en-US" sz="2800" b="1" dirty="0"/>
              <a:t>Calculating the Value of Absenteeism Reduction </a:t>
            </a:r>
            <a:r>
              <a:rPr lang="en-US" altLang="en-US" sz="900" b="1" dirty="0"/>
              <a:t>(Approach 2)</a:t>
            </a:r>
          </a:p>
        </p:txBody>
      </p:sp>
      <p:sp>
        <p:nvSpPr>
          <p:cNvPr id="6" name="Text Placeholder 5">
            <a:extLst>
              <a:ext uri="{FF2B5EF4-FFF2-40B4-BE49-F238E27FC236}">
                <a16:creationId xmlns:a16="http://schemas.microsoft.com/office/drawing/2014/main" id="{DDD40AA9-0B2A-98AF-3AAF-08306A35FA1A}"/>
              </a:ext>
            </a:extLst>
          </p:cNvPr>
          <p:cNvSpPr>
            <a:spLocks noGrp="1"/>
          </p:cNvSpPr>
          <p:nvPr>
            <p:ph type="body" sz="quarter" idx="10"/>
          </p:nvPr>
        </p:nvSpPr>
        <p:spPr>
          <a:xfrm>
            <a:off x="414338" y="1384300"/>
            <a:ext cx="8229600" cy="3692797"/>
          </a:xfrm>
        </p:spPr>
        <p:txBody>
          <a:bodyPr>
            <a:normAutofit/>
          </a:bodyPr>
          <a:lstStyle/>
          <a:p>
            <a:pPr>
              <a:spcBef>
                <a:spcPts val="300"/>
              </a:spcBef>
              <a:spcAft>
                <a:spcPts val="300"/>
              </a:spcAft>
            </a:pPr>
            <a:r>
              <a:rPr lang="en-US" dirty="0">
                <a:latin typeface="Roboto" panose="02000000000000000000" pitchFamily="2" charset="0"/>
                <a:ea typeface="Roboto" panose="02000000000000000000" pitchFamily="2" charset="0"/>
              </a:rPr>
              <a:t>Step 1: Define and focus on a unit of measure.</a:t>
            </a:r>
          </a:p>
          <a:p>
            <a:pPr lvl="1">
              <a:spcBef>
                <a:spcPts val="300"/>
              </a:spcBef>
              <a:spcAft>
                <a:spcPts val="300"/>
              </a:spcAft>
            </a:pPr>
            <a:r>
              <a:rPr lang="en-US" b="1" dirty="0">
                <a:latin typeface="Roboto" panose="02000000000000000000" pitchFamily="2" charset="0"/>
                <a:ea typeface="Roboto" panose="02000000000000000000" pitchFamily="2" charset="0"/>
              </a:rPr>
              <a:t>1 absence</a:t>
            </a:r>
          </a:p>
          <a:p>
            <a:pPr>
              <a:spcBef>
                <a:spcPts val="300"/>
              </a:spcBef>
              <a:spcAft>
                <a:spcPts val="300"/>
              </a:spcAft>
            </a:pPr>
            <a:r>
              <a:rPr lang="en-US" dirty="0">
                <a:latin typeface="Roboto" panose="02000000000000000000" pitchFamily="2" charset="0"/>
                <a:ea typeface="Roboto" panose="02000000000000000000" pitchFamily="2" charset="0"/>
              </a:rPr>
              <a:t>Step 2: Determine the value of each unit (V).</a:t>
            </a:r>
          </a:p>
          <a:p>
            <a:pPr lvl="1">
              <a:spcBef>
                <a:spcPts val="300"/>
              </a:spcBef>
              <a:spcAft>
                <a:spcPts val="300"/>
              </a:spcAft>
            </a:pPr>
            <a:r>
              <a:rPr lang="en-US" b="1" dirty="0">
                <a:latin typeface="Roboto" panose="02000000000000000000" pitchFamily="2" charset="0"/>
                <a:ea typeface="Roboto" panose="02000000000000000000" pitchFamily="2" charset="0"/>
              </a:rPr>
              <a:t>$81 per absence (manager estimates)</a:t>
            </a:r>
          </a:p>
          <a:p>
            <a:pPr>
              <a:spcBef>
                <a:spcPts val="300"/>
              </a:spcBef>
              <a:spcAft>
                <a:spcPts val="300"/>
              </a:spcAft>
            </a:pPr>
            <a:r>
              <a:rPr lang="en-US" dirty="0">
                <a:latin typeface="Roboto" panose="02000000000000000000" pitchFamily="2" charset="0"/>
                <a:ea typeface="Roboto" panose="02000000000000000000" pitchFamily="2" charset="0"/>
              </a:rPr>
              <a:t>Step 3: Calculate the change in performance data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a:t>
            </a:r>
          </a:p>
          <a:p>
            <a:pPr lvl="1">
              <a:spcBef>
                <a:spcPts val="300"/>
              </a:spcBef>
              <a:spcAft>
                <a:spcPts val="300"/>
              </a:spcAft>
            </a:pPr>
            <a:r>
              <a:rPr lang="en-US" b="1" dirty="0">
                <a:latin typeface="Roboto" panose="02000000000000000000" pitchFamily="2" charset="0"/>
                <a:ea typeface="Roboto" panose="02000000000000000000" pitchFamily="2" charset="0"/>
              </a:rPr>
              <a:t>[(.07 x 120) – (0.04 x 120)] x .40 =</a:t>
            </a:r>
          </a:p>
          <a:p>
            <a:pPr lvl="1">
              <a:spcBef>
                <a:spcPts val="300"/>
              </a:spcBef>
              <a:spcAft>
                <a:spcPts val="300"/>
              </a:spcAft>
            </a:pPr>
            <a:r>
              <a:rPr lang="en-US" b="1" dirty="0">
                <a:latin typeface="Roboto" panose="02000000000000000000" pitchFamily="2" charset="0"/>
                <a:ea typeface="Roboto" panose="02000000000000000000" pitchFamily="2" charset="0"/>
              </a:rPr>
              <a:t>(8.4 – 4.8) x .40 =</a:t>
            </a:r>
          </a:p>
          <a:p>
            <a:pPr lvl="1">
              <a:spcBef>
                <a:spcPts val="300"/>
              </a:spcBef>
              <a:spcAft>
                <a:spcPts val="300"/>
              </a:spcAft>
            </a:pPr>
            <a:r>
              <a:rPr lang="en-US" b="1" dirty="0">
                <a:latin typeface="Roboto" panose="02000000000000000000" pitchFamily="2" charset="0"/>
                <a:ea typeface="Roboto" panose="02000000000000000000" pitchFamily="2" charset="0"/>
              </a:rPr>
              <a:t>3.6 x .40 = 1.44 per day</a:t>
            </a:r>
          </a:p>
          <a:p>
            <a:pPr>
              <a:spcBef>
                <a:spcPts val="300"/>
              </a:spcBef>
              <a:spcAft>
                <a:spcPts val="300"/>
              </a:spcAft>
            </a:pPr>
            <a:r>
              <a:rPr lang="en-US" dirty="0">
                <a:latin typeface="Roboto" panose="02000000000000000000" pitchFamily="2" charset="0"/>
                <a:ea typeface="Roboto" panose="02000000000000000000" pitchFamily="2" charset="0"/>
              </a:rPr>
              <a:t>Step 4: Determine the annual amount of change in performance (A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a:t>
            </a:r>
          </a:p>
          <a:p>
            <a:pPr lvl="1">
              <a:spcBef>
                <a:spcPts val="300"/>
              </a:spcBef>
              <a:spcAft>
                <a:spcPts val="300"/>
              </a:spcAft>
            </a:pPr>
            <a:r>
              <a:rPr lang="en-US" b="1" dirty="0">
                <a:latin typeface="Roboto" panose="02000000000000000000" pitchFamily="2" charset="0"/>
                <a:ea typeface="Roboto" panose="02000000000000000000" pitchFamily="2" charset="0"/>
              </a:rPr>
              <a:t>1.44 x 240 = 345.6 absences</a:t>
            </a:r>
          </a:p>
          <a:p>
            <a:pPr>
              <a:spcBef>
                <a:spcPts val="300"/>
              </a:spcBef>
              <a:spcAft>
                <a:spcPts val="300"/>
              </a:spcAft>
            </a:pPr>
            <a:r>
              <a:rPr lang="en-US" dirty="0">
                <a:latin typeface="Roboto" panose="02000000000000000000" pitchFamily="2" charset="0"/>
                <a:ea typeface="Roboto" panose="02000000000000000000" pitchFamily="2" charset="0"/>
              </a:rPr>
              <a:t>Step 5: Calculate the total annual value of the improvement ( A </a:t>
            </a:r>
            <a:r>
              <a:rPr lang="en-US" dirty="0">
                <a:latin typeface="Roboto" panose="02000000000000000000" pitchFamily="2" charset="0"/>
                <a:ea typeface="Roboto" panose="02000000000000000000" pitchFamily="2" charset="0"/>
                <a:sym typeface="Symbol" panose="05050102010706020507" pitchFamily="18" charset="2"/>
              </a:rPr>
              <a:t></a:t>
            </a:r>
            <a:r>
              <a:rPr lang="en-US" dirty="0">
                <a:latin typeface="Roboto" panose="02000000000000000000" pitchFamily="2" charset="0"/>
                <a:ea typeface="Roboto" panose="02000000000000000000" pitchFamily="2" charset="0"/>
              </a:rPr>
              <a:t> P X V).</a:t>
            </a:r>
          </a:p>
          <a:p>
            <a:pPr lvl="1">
              <a:spcBef>
                <a:spcPts val="300"/>
              </a:spcBef>
              <a:spcAft>
                <a:spcPts val="300"/>
              </a:spcAft>
            </a:pPr>
            <a:r>
              <a:rPr lang="en-US" b="1" dirty="0">
                <a:latin typeface="Roboto" panose="02000000000000000000" pitchFamily="2" charset="0"/>
                <a:ea typeface="Roboto" panose="02000000000000000000" pitchFamily="2" charset="0"/>
              </a:rPr>
              <a:t>345.6 x $81 = $27,993.60</a:t>
            </a:r>
          </a:p>
        </p:txBody>
      </p:sp>
      <p:sp>
        <p:nvSpPr>
          <p:cNvPr id="9" name="Slide Number Placeholder 1">
            <a:extLst>
              <a:ext uri="{FF2B5EF4-FFF2-40B4-BE49-F238E27FC236}">
                <a16:creationId xmlns:a16="http://schemas.microsoft.com/office/drawing/2014/main" id="{B1964DEF-681A-67F2-8347-CA1F7D7A2972}"/>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154</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54215935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a:xfrm>
            <a:off x="593862" y="2952211"/>
            <a:ext cx="2894275" cy="1225271"/>
          </a:xfrm>
        </p:spPr>
        <p:txBody>
          <a:bodyPr>
            <a:normAutofit fontScale="90000"/>
          </a:bodyPr>
          <a:lstStyle/>
          <a:p>
            <a:pPr algn="ctr"/>
            <a:r>
              <a:rPr lang="en-US" altLang="en-US" dirty="0">
                <a:latin typeface="Roboto" panose="02000000000000000000" pitchFamily="2" charset="0"/>
                <a:ea typeface="Roboto" panose="02000000000000000000" pitchFamily="2" charset="0"/>
                <a:cs typeface="Roboto" panose="02000000000000000000" pitchFamily="2" charset="0"/>
              </a:rPr>
              <a:t>To Convert or Not to Convert</a:t>
            </a:r>
          </a:p>
        </p:txBody>
      </p:sp>
      <p:sp>
        <p:nvSpPr>
          <p:cNvPr id="2" name="TextBox 1">
            <a:extLst>
              <a:ext uri="{FF2B5EF4-FFF2-40B4-BE49-F238E27FC236}">
                <a16:creationId xmlns:a16="http://schemas.microsoft.com/office/drawing/2014/main" id="{087FC644-B473-CF8F-A672-7211C8D6DA35}"/>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109</a:t>
            </a:r>
          </a:p>
        </p:txBody>
      </p:sp>
      <p:sp>
        <p:nvSpPr>
          <p:cNvPr id="3" name="Slide Number Placeholder 1">
            <a:extLst>
              <a:ext uri="{FF2B5EF4-FFF2-40B4-BE49-F238E27FC236}">
                <a16:creationId xmlns:a16="http://schemas.microsoft.com/office/drawing/2014/main" id="{8439AD63-DD67-DA2F-AF7E-828692B1608B}"/>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155</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grpSp>
        <p:nvGrpSpPr>
          <p:cNvPr id="4" name="Group 3">
            <a:extLst>
              <a:ext uri="{FF2B5EF4-FFF2-40B4-BE49-F238E27FC236}">
                <a16:creationId xmlns:a16="http://schemas.microsoft.com/office/drawing/2014/main" id="{5D633BFE-9354-AC53-A775-D31C0A35322D}"/>
              </a:ext>
            </a:extLst>
          </p:cNvPr>
          <p:cNvGrpSpPr/>
          <p:nvPr/>
        </p:nvGrpSpPr>
        <p:grpSpPr>
          <a:xfrm>
            <a:off x="3451178" y="590550"/>
            <a:ext cx="4539849" cy="4113298"/>
            <a:chOff x="2482743" y="1144979"/>
            <a:chExt cx="4168962" cy="3805471"/>
          </a:xfrm>
        </p:grpSpPr>
        <p:sp>
          <p:nvSpPr>
            <p:cNvPr id="5" name="Shape">
              <a:extLst>
                <a:ext uri="{FF2B5EF4-FFF2-40B4-BE49-F238E27FC236}">
                  <a16:creationId xmlns:a16="http://schemas.microsoft.com/office/drawing/2014/main" id="{0062A4EE-6F9E-59BE-8959-6144F6F8A44E}"/>
                </a:ext>
              </a:extLst>
            </p:cNvPr>
            <p:cNvSpPr/>
            <p:nvPr/>
          </p:nvSpPr>
          <p:spPr>
            <a:xfrm>
              <a:off x="4167018" y="3337592"/>
              <a:ext cx="880708" cy="598050"/>
            </a:xfrm>
            <a:custGeom>
              <a:avLst/>
              <a:gdLst/>
              <a:ahLst/>
              <a:cxnLst>
                <a:cxn ang="0">
                  <a:pos x="wd2" y="hd2"/>
                </a:cxn>
                <a:cxn ang="5400000">
                  <a:pos x="wd2" y="hd2"/>
                </a:cxn>
                <a:cxn ang="10800000">
                  <a:pos x="wd2" y="hd2"/>
                </a:cxn>
                <a:cxn ang="16200000">
                  <a:pos x="wd2" y="hd2"/>
                </a:cxn>
              </a:cxnLst>
              <a:rect l="0" t="0" r="r" b="b"/>
              <a:pathLst>
                <a:path w="21600" h="21600" extrusionOk="0">
                  <a:moveTo>
                    <a:pt x="1718" y="0"/>
                  </a:moveTo>
                  <a:cubicBezTo>
                    <a:pt x="769" y="0"/>
                    <a:pt x="0" y="1209"/>
                    <a:pt x="0" y="2700"/>
                  </a:cubicBezTo>
                  <a:lnTo>
                    <a:pt x="0" y="18900"/>
                  </a:lnTo>
                  <a:cubicBezTo>
                    <a:pt x="0" y="20391"/>
                    <a:pt x="769" y="21600"/>
                    <a:pt x="1718" y="21600"/>
                  </a:cubicBezTo>
                  <a:lnTo>
                    <a:pt x="19882" y="21600"/>
                  </a:lnTo>
                  <a:cubicBezTo>
                    <a:pt x="20831" y="21600"/>
                    <a:pt x="21600" y="20391"/>
                    <a:pt x="21600" y="18900"/>
                  </a:cubicBezTo>
                  <a:lnTo>
                    <a:pt x="21600" y="2700"/>
                  </a:lnTo>
                  <a:cubicBezTo>
                    <a:pt x="21600" y="1209"/>
                    <a:pt x="20831" y="0"/>
                    <a:pt x="19882" y="0"/>
                  </a:cubicBezTo>
                  <a:close/>
                </a:path>
              </a:pathLst>
            </a:custGeom>
            <a:solidFill>
              <a:srgbClr val="FFFFFF"/>
            </a:solidFill>
            <a:ln w="9525" cap="flat">
              <a:solidFill>
                <a:srgbClr val="000000"/>
              </a:solidFill>
              <a:prstDash val="solid"/>
              <a:round/>
            </a:ln>
            <a:effectLst/>
          </p:spPr>
          <p:txBody>
            <a:bodyPr/>
            <a:lstStyle/>
            <a:p>
              <a:endParaRPr lang="en-US" sz="800"/>
            </a:p>
          </p:txBody>
        </p:sp>
        <p:sp>
          <p:nvSpPr>
            <p:cNvPr id="6" name="Shape">
              <a:extLst>
                <a:ext uri="{FF2B5EF4-FFF2-40B4-BE49-F238E27FC236}">
                  <a16:creationId xmlns:a16="http://schemas.microsoft.com/office/drawing/2014/main" id="{1453208C-52A5-ECF2-8305-4718E719D8F7}"/>
                </a:ext>
              </a:extLst>
            </p:cNvPr>
            <p:cNvSpPr/>
            <p:nvPr/>
          </p:nvSpPr>
          <p:spPr>
            <a:xfrm>
              <a:off x="2484657" y="1144979"/>
              <a:ext cx="880708" cy="501858"/>
            </a:xfrm>
            <a:custGeom>
              <a:avLst/>
              <a:gdLst/>
              <a:ahLst/>
              <a:cxnLst>
                <a:cxn ang="0">
                  <a:pos x="wd2" y="hd2"/>
                </a:cxn>
                <a:cxn ang="5400000">
                  <a:pos x="wd2" y="hd2"/>
                </a:cxn>
                <a:cxn ang="10800000">
                  <a:pos x="wd2" y="hd2"/>
                </a:cxn>
                <a:cxn ang="16200000">
                  <a:pos x="wd2" y="hd2"/>
                </a:cxn>
              </a:cxnLst>
              <a:rect l="0" t="0" r="r" b="b"/>
              <a:pathLst>
                <a:path w="21600" h="21600" extrusionOk="0">
                  <a:moveTo>
                    <a:pt x="1759" y="0"/>
                  </a:moveTo>
                  <a:cubicBezTo>
                    <a:pt x="788" y="0"/>
                    <a:pt x="0" y="1209"/>
                    <a:pt x="0" y="2700"/>
                  </a:cubicBezTo>
                  <a:lnTo>
                    <a:pt x="0" y="18900"/>
                  </a:lnTo>
                  <a:cubicBezTo>
                    <a:pt x="0" y="20391"/>
                    <a:pt x="788" y="21600"/>
                    <a:pt x="1759" y="21600"/>
                  </a:cubicBezTo>
                  <a:lnTo>
                    <a:pt x="19841" y="21600"/>
                  </a:lnTo>
                  <a:cubicBezTo>
                    <a:pt x="20812" y="21600"/>
                    <a:pt x="21600" y="20391"/>
                    <a:pt x="21600" y="18900"/>
                  </a:cubicBezTo>
                  <a:lnTo>
                    <a:pt x="21600" y="2700"/>
                  </a:lnTo>
                  <a:cubicBezTo>
                    <a:pt x="21600" y="1209"/>
                    <a:pt x="20812" y="0"/>
                    <a:pt x="19841" y="0"/>
                  </a:cubicBezTo>
                  <a:close/>
                </a:path>
              </a:pathLst>
            </a:custGeom>
            <a:solidFill>
              <a:srgbClr val="FFFFFF"/>
            </a:solidFill>
            <a:ln w="9525" cap="flat">
              <a:solidFill>
                <a:srgbClr val="000000"/>
              </a:solidFill>
              <a:prstDash val="solid"/>
              <a:round/>
            </a:ln>
            <a:effectLst/>
          </p:spPr>
          <p:txBody>
            <a:bodyPr/>
            <a:lstStyle/>
            <a:p>
              <a:endParaRPr lang="en-US" sz="800">
                <a:latin typeface="Roboto" panose="02000000000000000000" pitchFamily="2" charset="0"/>
                <a:ea typeface="Roboto" panose="02000000000000000000" pitchFamily="2" charset="0"/>
                <a:cs typeface="Roboto" panose="02000000000000000000" pitchFamily="2" charset="0"/>
              </a:endParaRPr>
            </a:p>
          </p:txBody>
        </p:sp>
        <p:sp>
          <p:nvSpPr>
            <p:cNvPr id="7" name="Shape">
              <a:extLst>
                <a:ext uri="{FF2B5EF4-FFF2-40B4-BE49-F238E27FC236}">
                  <a16:creationId xmlns:a16="http://schemas.microsoft.com/office/drawing/2014/main" id="{24BB943B-E255-45D5-BD0C-C328266B7192}"/>
                </a:ext>
              </a:extLst>
            </p:cNvPr>
            <p:cNvSpPr/>
            <p:nvPr/>
          </p:nvSpPr>
          <p:spPr>
            <a:xfrm>
              <a:off x="4162912" y="1150815"/>
              <a:ext cx="880708" cy="490187"/>
            </a:xfrm>
            <a:custGeom>
              <a:avLst/>
              <a:gdLst/>
              <a:ahLst/>
              <a:cxnLst>
                <a:cxn ang="0">
                  <a:pos x="wd2" y="hd2"/>
                </a:cxn>
                <a:cxn ang="5400000">
                  <a:pos x="wd2" y="hd2"/>
                </a:cxn>
                <a:cxn ang="10800000">
                  <a:pos x="wd2" y="hd2"/>
                </a:cxn>
                <a:cxn ang="16200000">
                  <a:pos x="wd2" y="hd2"/>
                </a:cxn>
              </a:cxnLst>
              <a:rect l="0" t="0" r="r" b="b"/>
              <a:pathLst>
                <a:path w="21600" h="21600" extrusionOk="0">
                  <a:moveTo>
                    <a:pt x="1718" y="0"/>
                  </a:moveTo>
                  <a:cubicBezTo>
                    <a:pt x="769" y="0"/>
                    <a:pt x="0" y="1209"/>
                    <a:pt x="0" y="2700"/>
                  </a:cubicBezTo>
                  <a:lnTo>
                    <a:pt x="0" y="18900"/>
                  </a:lnTo>
                  <a:cubicBezTo>
                    <a:pt x="0" y="20391"/>
                    <a:pt x="769" y="21600"/>
                    <a:pt x="1718" y="21600"/>
                  </a:cubicBezTo>
                  <a:lnTo>
                    <a:pt x="19882" y="21600"/>
                  </a:lnTo>
                  <a:cubicBezTo>
                    <a:pt x="20831" y="21600"/>
                    <a:pt x="21600" y="20391"/>
                    <a:pt x="21600" y="18900"/>
                  </a:cubicBezTo>
                  <a:lnTo>
                    <a:pt x="21600" y="2700"/>
                  </a:lnTo>
                  <a:cubicBezTo>
                    <a:pt x="21600" y="1209"/>
                    <a:pt x="20831" y="0"/>
                    <a:pt x="19882" y="0"/>
                  </a:cubicBezTo>
                  <a:close/>
                </a:path>
              </a:pathLst>
            </a:custGeom>
            <a:solidFill>
              <a:srgbClr val="FFFFFF"/>
            </a:solidFill>
            <a:ln w="9525" cap="flat">
              <a:solidFill>
                <a:srgbClr val="000000"/>
              </a:solidFill>
              <a:prstDash val="solid"/>
              <a:round/>
            </a:ln>
            <a:effectLst/>
          </p:spPr>
          <p:txBody>
            <a:bodyPr/>
            <a:lstStyle/>
            <a:p>
              <a:endParaRPr lang="en-US" sz="800">
                <a:latin typeface="Roboto" panose="02000000000000000000" pitchFamily="2" charset="0"/>
                <a:ea typeface="Roboto" panose="02000000000000000000" pitchFamily="2" charset="0"/>
                <a:cs typeface="Roboto" panose="02000000000000000000" pitchFamily="2" charset="0"/>
              </a:endParaRPr>
            </a:p>
          </p:txBody>
        </p:sp>
        <p:sp>
          <p:nvSpPr>
            <p:cNvPr id="8" name="Shape">
              <a:extLst>
                <a:ext uri="{FF2B5EF4-FFF2-40B4-BE49-F238E27FC236}">
                  <a16:creationId xmlns:a16="http://schemas.microsoft.com/office/drawing/2014/main" id="{4F955F49-16BA-2270-E072-C98A801A6D10}"/>
                </a:ext>
              </a:extLst>
            </p:cNvPr>
            <p:cNvSpPr/>
            <p:nvPr/>
          </p:nvSpPr>
          <p:spPr>
            <a:xfrm>
              <a:off x="4162912" y="2248406"/>
              <a:ext cx="880708" cy="501858"/>
            </a:xfrm>
            <a:custGeom>
              <a:avLst/>
              <a:gdLst/>
              <a:ahLst/>
              <a:cxnLst>
                <a:cxn ang="0">
                  <a:pos x="wd2" y="hd2"/>
                </a:cxn>
                <a:cxn ang="5400000">
                  <a:pos x="wd2" y="hd2"/>
                </a:cxn>
                <a:cxn ang="10800000">
                  <a:pos x="wd2" y="hd2"/>
                </a:cxn>
                <a:cxn ang="16200000">
                  <a:pos x="wd2" y="hd2"/>
                </a:cxn>
              </a:cxnLst>
              <a:rect l="0" t="0" r="r" b="b"/>
              <a:pathLst>
                <a:path w="21600" h="21600" extrusionOk="0">
                  <a:moveTo>
                    <a:pt x="1759" y="0"/>
                  </a:moveTo>
                  <a:cubicBezTo>
                    <a:pt x="788" y="0"/>
                    <a:pt x="0" y="1209"/>
                    <a:pt x="0" y="2700"/>
                  </a:cubicBezTo>
                  <a:lnTo>
                    <a:pt x="0" y="18900"/>
                  </a:lnTo>
                  <a:cubicBezTo>
                    <a:pt x="0" y="20391"/>
                    <a:pt x="788" y="21600"/>
                    <a:pt x="1759" y="21600"/>
                  </a:cubicBezTo>
                  <a:lnTo>
                    <a:pt x="19841" y="21600"/>
                  </a:lnTo>
                  <a:cubicBezTo>
                    <a:pt x="20812" y="21600"/>
                    <a:pt x="21600" y="20391"/>
                    <a:pt x="21600" y="18900"/>
                  </a:cubicBezTo>
                  <a:lnTo>
                    <a:pt x="21600" y="2700"/>
                  </a:lnTo>
                  <a:cubicBezTo>
                    <a:pt x="21600" y="1209"/>
                    <a:pt x="20812" y="0"/>
                    <a:pt x="19841" y="0"/>
                  </a:cubicBezTo>
                  <a:close/>
                </a:path>
              </a:pathLst>
            </a:custGeom>
            <a:solidFill>
              <a:srgbClr val="FFFFFF"/>
            </a:solidFill>
            <a:ln w="9525" cap="flat">
              <a:solidFill>
                <a:srgbClr val="000000"/>
              </a:solidFill>
              <a:prstDash val="solid"/>
              <a:round/>
            </a:ln>
            <a:effectLst/>
          </p:spPr>
          <p:txBody>
            <a:bodyPr/>
            <a:lstStyle/>
            <a:p>
              <a:endParaRPr lang="en-US" sz="800">
                <a:latin typeface="Roboto" panose="02000000000000000000" pitchFamily="2" charset="0"/>
                <a:ea typeface="Roboto" panose="02000000000000000000" pitchFamily="2" charset="0"/>
                <a:cs typeface="Roboto" panose="02000000000000000000" pitchFamily="2" charset="0"/>
              </a:endParaRPr>
            </a:p>
          </p:txBody>
        </p:sp>
        <p:sp>
          <p:nvSpPr>
            <p:cNvPr id="9" name="Is there a standard? value?">
              <a:extLst>
                <a:ext uri="{FF2B5EF4-FFF2-40B4-BE49-F238E27FC236}">
                  <a16:creationId xmlns:a16="http://schemas.microsoft.com/office/drawing/2014/main" id="{ED1A62D1-8CFA-F153-0129-7983F7791686}"/>
                </a:ext>
              </a:extLst>
            </p:cNvPr>
            <p:cNvSpPr txBox="1"/>
            <p:nvPr/>
          </p:nvSpPr>
          <p:spPr>
            <a:xfrm>
              <a:off x="2516683" y="1215007"/>
              <a:ext cx="816656" cy="361803"/>
            </a:xfrm>
            <a:prstGeom prst="rect">
              <a:avLst/>
            </a:prstGeom>
            <a:noFill/>
            <a:ln w="12700" cap="flat">
              <a:noFill/>
              <a:miter lim="400000"/>
            </a:ln>
            <a:effectLst/>
          </p:spPr>
          <p:txBody>
            <a:bodyPr wrap="square" lIns="45719" tIns="45719" rIns="45719" bIns="45719" numCol="1" anchor="ctr">
              <a:noAutofit/>
            </a:bodyPr>
            <a:lstStyle/>
            <a:p>
              <a:pPr marL="0" marR="0" algn="ctr">
                <a:spcBef>
                  <a:spcPts val="0"/>
                </a:spcBef>
                <a:spcAft>
                  <a:spcPts val="0"/>
                </a:spcAft>
              </a:pPr>
              <a:r>
                <a:rPr lang="en-US" sz="800" dirty="0">
                  <a:ln>
                    <a:noFill/>
                  </a:ln>
                  <a:solidFill>
                    <a:srgbClr val="000000"/>
                  </a:solidFill>
                  <a:effectLst/>
                  <a:uFill>
                    <a:solidFill>
                      <a:srgbClr val="000000"/>
                    </a:solidFill>
                  </a:uFill>
                  <a:latin typeface="Roboto" panose="02000000000000000000" pitchFamily="2" charset="0"/>
                  <a:ea typeface="Roboto" panose="02000000000000000000" pitchFamily="2" charset="0"/>
                  <a:cs typeface="Roboto" panose="02000000000000000000" pitchFamily="2" charset="0"/>
                </a:rPr>
                <a:t>Is there a standard value?</a:t>
              </a:r>
            </a:p>
          </p:txBody>
        </p:sp>
        <p:sp>
          <p:nvSpPr>
            <p:cNvPr id="10" name="Is there a method to get there?">
              <a:extLst>
                <a:ext uri="{FF2B5EF4-FFF2-40B4-BE49-F238E27FC236}">
                  <a16:creationId xmlns:a16="http://schemas.microsoft.com/office/drawing/2014/main" id="{3AD04597-ECE7-AAA4-9DD7-5209D9661B2C}"/>
                </a:ext>
              </a:extLst>
            </p:cNvPr>
            <p:cNvSpPr txBox="1"/>
            <p:nvPr/>
          </p:nvSpPr>
          <p:spPr>
            <a:xfrm>
              <a:off x="4237290" y="1185828"/>
              <a:ext cx="736593" cy="420160"/>
            </a:xfrm>
            <a:prstGeom prst="rect">
              <a:avLst/>
            </a:prstGeom>
            <a:noFill/>
            <a:ln w="12700" cap="flat">
              <a:noFill/>
              <a:miter lim="400000"/>
            </a:ln>
            <a:effectLst/>
          </p:spPr>
          <p:txBody>
            <a:bodyPr wrap="square" lIns="45719" tIns="45719" rIns="45719" bIns="45719" numCol="1" anchor="ctr">
              <a:noAutofit/>
            </a:bodyPr>
            <a:lstStyle/>
            <a:p>
              <a:pPr marL="0" marR="0" algn="ctr">
                <a:spcBef>
                  <a:spcPts val="0"/>
                </a:spcBef>
                <a:spcAft>
                  <a:spcPts val="0"/>
                </a:spcAft>
              </a:pPr>
              <a:r>
                <a:rPr lang="en-US" sz="800" dirty="0">
                  <a:ln>
                    <a:noFill/>
                  </a:ln>
                  <a:solidFill>
                    <a:srgbClr val="000000"/>
                  </a:solidFill>
                  <a:effectLst/>
                  <a:uFill>
                    <a:solidFill>
                      <a:srgbClr val="000000"/>
                    </a:solidFill>
                  </a:uFill>
                  <a:latin typeface="Roboto" panose="02000000000000000000" pitchFamily="2" charset="0"/>
                  <a:ea typeface="Roboto" panose="02000000000000000000" pitchFamily="2" charset="0"/>
                  <a:cs typeface="Roboto" panose="02000000000000000000" pitchFamily="2" charset="0"/>
                </a:rPr>
                <a:t>Is there a method to get there?</a:t>
              </a:r>
            </a:p>
          </p:txBody>
        </p:sp>
        <p:sp>
          <p:nvSpPr>
            <p:cNvPr id="14" name="Can we get there with minimum resources?">
              <a:extLst>
                <a:ext uri="{FF2B5EF4-FFF2-40B4-BE49-F238E27FC236}">
                  <a16:creationId xmlns:a16="http://schemas.microsoft.com/office/drawing/2014/main" id="{D53F71FB-F3A8-CD8F-EB28-084ACE933167}"/>
                </a:ext>
              </a:extLst>
            </p:cNvPr>
            <p:cNvSpPr txBox="1"/>
            <p:nvPr/>
          </p:nvSpPr>
          <p:spPr>
            <a:xfrm>
              <a:off x="4166179" y="2267272"/>
              <a:ext cx="874035" cy="462565"/>
            </a:xfrm>
            <a:prstGeom prst="rect">
              <a:avLst/>
            </a:prstGeom>
            <a:noFill/>
            <a:ln w="12700" cap="flat">
              <a:noFill/>
              <a:miter lim="400000"/>
            </a:ln>
            <a:effectLst/>
          </p:spPr>
          <p:txBody>
            <a:bodyPr wrap="square" lIns="45719" tIns="45719" rIns="45719" bIns="45719" numCol="1" anchor="t">
              <a:noAutofit/>
            </a:bodyPr>
            <a:lstStyle/>
            <a:p>
              <a:pPr marL="0" marR="0" algn="ctr">
                <a:spcBef>
                  <a:spcPts val="0"/>
                </a:spcBef>
                <a:spcAft>
                  <a:spcPts val="0"/>
                </a:spcAft>
              </a:pPr>
              <a:r>
                <a:rPr lang="en-US" sz="800" dirty="0">
                  <a:ln>
                    <a:noFill/>
                  </a:ln>
                  <a:solidFill>
                    <a:srgbClr val="000000"/>
                  </a:solidFill>
                  <a:effectLst/>
                  <a:uFill>
                    <a:solidFill>
                      <a:srgbClr val="000000"/>
                    </a:solidFill>
                  </a:uFill>
                  <a:latin typeface="Roboto" panose="02000000000000000000" pitchFamily="2" charset="0"/>
                  <a:ea typeface="Roboto" panose="02000000000000000000" pitchFamily="2" charset="0"/>
                  <a:cs typeface="Roboto" panose="02000000000000000000" pitchFamily="2" charset="0"/>
                </a:rPr>
                <a:t>Can we get there with minimum resources?</a:t>
              </a:r>
            </a:p>
          </p:txBody>
        </p:sp>
        <p:sp>
          <p:nvSpPr>
            <p:cNvPr id="15" name="Rectangle">
              <a:extLst>
                <a:ext uri="{FF2B5EF4-FFF2-40B4-BE49-F238E27FC236}">
                  <a16:creationId xmlns:a16="http://schemas.microsoft.com/office/drawing/2014/main" id="{6AAC7EED-C6E8-910F-4DB5-24F0F0AFA3EB}"/>
                </a:ext>
              </a:extLst>
            </p:cNvPr>
            <p:cNvSpPr/>
            <p:nvPr/>
          </p:nvSpPr>
          <p:spPr>
            <a:xfrm>
              <a:off x="2482743" y="2242571"/>
              <a:ext cx="880707" cy="420160"/>
            </a:xfrm>
            <a:prstGeom prst="rect">
              <a:avLst/>
            </a:prstGeom>
            <a:solidFill>
              <a:srgbClr val="FFFFFF"/>
            </a:solidFill>
            <a:ln w="9525" cap="flat">
              <a:solidFill>
                <a:srgbClr val="000000"/>
              </a:solidFill>
              <a:prstDash val="solid"/>
              <a:round/>
            </a:ln>
            <a:effectLst/>
          </p:spPr>
          <p:txBody>
            <a:bodyPr/>
            <a:lstStyle/>
            <a:p>
              <a:endParaRPr lang="en-US" sz="800">
                <a:latin typeface="Roboto" panose="02000000000000000000" pitchFamily="2" charset="0"/>
                <a:ea typeface="Roboto" panose="02000000000000000000" pitchFamily="2" charset="0"/>
                <a:cs typeface="Roboto" panose="02000000000000000000" pitchFamily="2" charset="0"/>
              </a:endParaRPr>
            </a:p>
          </p:txBody>
        </p:sp>
        <p:sp>
          <p:nvSpPr>
            <p:cNvPr id="16" name="Add to numerator">
              <a:extLst>
                <a:ext uri="{FF2B5EF4-FFF2-40B4-BE49-F238E27FC236}">
                  <a16:creationId xmlns:a16="http://schemas.microsoft.com/office/drawing/2014/main" id="{7A259EE3-F280-09A9-4DB9-71B07E26126C}"/>
                </a:ext>
              </a:extLst>
            </p:cNvPr>
            <p:cNvSpPr txBox="1"/>
            <p:nvPr/>
          </p:nvSpPr>
          <p:spPr>
            <a:xfrm>
              <a:off x="2522465" y="2308137"/>
              <a:ext cx="805093" cy="287423"/>
            </a:xfrm>
            <a:prstGeom prst="rect">
              <a:avLst/>
            </a:prstGeom>
            <a:noFill/>
            <a:ln w="12700" cap="flat">
              <a:noFill/>
              <a:miter lim="400000"/>
            </a:ln>
            <a:effectLst/>
          </p:spPr>
          <p:txBody>
            <a:bodyPr wrap="square" lIns="45719" tIns="45719" rIns="45719" bIns="45719" numCol="1" anchor="ctr">
              <a:noAutofit/>
            </a:bodyPr>
            <a:lstStyle/>
            <a:p>
              <a:pPr marL="0" marR="0" algn="ctr">
                <a:spcBef>
                  <a:spcPts val="0"/>
                </a:spcBef>
                <a:spcAft>
                  <a:spcPts val="0"/>
                </a:spcAft>
              </a:pPr>
              <a:r>
                <a:rPr lang="en-US" sz="800" dirty="0">
                  <a:ln>
                    <a:noFill/>
                  </a:ln>
                  <a:solidFill>
                    <a:srgbClr val="000000"/>
                  </a:solidFill>
                  <a:effectLst/>
                  <a:uFill>
                    <a:solidFill>
                      <a:srgbClr val="000000"/>
                    </a:solidFill>
                  </a:uFill>
                  <a:latin typeface="Roboto" panose="02000000000000000000" pitchFamily="2" charset="0"/>
                  <a:ea typeface="Roboto" panose="02000000000000000000" pitchFamily="2" charset="0"/>
                  <a:cs typeface="Roboto" panose="02000000000000000000" pitchFamily="2" charset="0"/>
                </a:rPr>
                <a:t>Add to numerator</a:t>
              </a:r>
            </a:p>
          </p:txBody>
        </p:sp>
        <p:sp>
          <p:nvSpPr>
            <p:cNvPr id="17" name="Rectangle">
              <a:extLst>
                <a:ext uri="{FF2B5EF4-FFF2-40B4-BE49-F238E27FC236}">
                  <a16:creationId xmlns:a16="http://schemas.microsoft.com/office/drawing/2014/main" id="{1F84ACBB-4929-8C17-5EF2-699C057E9CB7}"/>
                </a:ext>
              </a:extLst>
            </p:cNvPr>
            <p:cNvSpPr/>
            <p:nvPr/>
          </p:nvSpPr>
          <p:spPr>
            <a:xfrm>
              <a:off x="5847792" y="1185828"/>
              <a:ext cx="800646" cy="420160"/>
            </a:xfrm>
            <a:prstGeom prst="rect">
              <a:avLst/>
            </a:prstGeom>
            <a:solidFill>
              <a:srgbClr val="FFFFFF"/>
            </a:solidFill>
            <a:ln w="9525" cap="flat">
              <a:solidFill>
                <a:srgbClr val="000000"/>
              </a:solidFill>
              <a:prstDash val="solid"/>
              <a:round/>
            </a:ln>
            <a:effectLst/>
          </p:spPr>
          <p:txBody>
            <a:bodyPr/>
            <a:lstStyle/>
            <a:p>
              <a:endParaRPr lang="en-US" sz="800">
                <a:latin typeface="Roboto" panose="02000000000000000000" pitchFamily="2" charset="0"/>
                <a:ea typeface="Roboto" panose="02000000000000000000" pitchFamily="2" charset="0"/>
                <a:cs typeface="Roboto" panose="02000000000000000000" pitchFamily="2" charset="0"/>
              </a:endParaRPr>
            </a:p>
          </p:txBody>
        </p:sp>
        <p:sp>
          <p:nvSpPr>
            <p:cNvPr id="18" name="Can we convince our executive in 2 minutes that the value is credible?">
              <a:extLst>
                <a:ext uri="{FF2B5EF4-FFF2-40B4-BE49-F238E27FC236}">
                  <a16:creationId xmlns:a16="http://schemas.microsoft.com/office/drawing/2014/main" id="{F5109CF2-477A-F390-95D2-B0DFC06756BA}"/>
                </a:ext>
              </a:extLst>
            </p:cNvPr>
            <p:cNvSpPr txBox="1"/>
            <p:nvPr/>
          </p:nvSpPr>
          <p:spPr>
            <a:xfrm>
              <a:off x="4158545" y="3356510"/>
              <a:ext cx="897655" cy="560214"/>
            </a:xfrm>
            <a:prstGeom prst="rect">
              <a:avLst/>
            </a:prstGeom>
            <a:noFill/>
            <a:ln w="12700" cap="flat">
              <a:noFill/>
              <a:miter lim="400000"/>
            </a:ln>
            <a:effectLst/>
          </p:spPr>
          <p:txBody>
            <a:bodyPr wrap="square" lIns="45719" tIns="45719" rIns="45719" bIns="45719" numCol="1" anchor="t">
              <a:noAutofit/>
            </a:bodyPr>
            <a:lstStyle/>
            <a:p>
              <a:pPr marL="0" marR="0" algn="ctr">
                <a:spcBef>
                  <a:spcPts val="0"/>
                </a:spcBef>
                <a:spcAft>
                  <a:spcPts val="0"/>
                </a:spcAft>
              </a:pPr>
              <a:r>
                <a:rPr lang="en-US" sz="800" dirty="0">
                  <a:ln>
                    <a:noFill/>
                  </a:ln>
                  <a:solidFill>
                    <a:srgbClr val="000000"/>
                  </a:solidFill>
                  <a:effectLst/>
                  <a:uFill>
                    <a:solidFill>
                      <a:srgbClr val="000000"/>
                    </a:solidFill>
                  </a:uFill>
                  <a:latin typeface="Roboto" panose="02000000000000000000" pitchFamily="2" charset="0"/>
                  <a:ea typeface="Roboto" panose="02000000000000000000" pitchFamily="2" charset="0"/>
                  <a:cs typeface="Roboto" panose="02000000000000000000" pitchFamily="2" charset="0"/>
                </a:rPr>
                <a:t>Can we convince our executive in 2 minutes that the value is credible?</a:t>
              </a:r>
            </a:p>
          </p:txBody>
        </p:sp>
        <p:sp>
          <p:nvSpPr>
            <p:cNvPr id="19" name="Move to intangible benefits">
              <a:extLst>
                <a:ext uri="{FF2B5EF4-FFF2-40B4-BE49-F238E27FC236}">
                  <a16:creationId xmlns:a16="http://schemas.microsoft.com/office/drawing/2014/main" id="{EFF838E4-AA88-3270-F101-B53B37948D7B}"/>
                </a:ext>
              </a:extLst>
            </p:cNvPr>
            <p:cNvSpPr txBox="1"/>
            <p:nvPr/>
          </p:nvSpPr>
          <p:spPr>
            <a:xfrm>
              <a:off x="5879818" y="1185828"/>
              <a:ext cx="736594" cy="420160"/>
            </a:xfrm>
            <a:prstGeom prst="rect">
              <a:avLst/>
            </a:prstGeom>
            <a:noFill/>
            <a:ln w="12700" cap="flat">
              <a:noFill/>
              <a:miter lim="400000"/>
            </a:ln>
            <a:effectLst/>
          </p:spPr>
          <p:txBody>
            <a:bodyPr wrap="square" lIns="45719" tIns="45719" rIns="45719" bIns="45719" numCol="1" anchor="ctr">
              <a:noAutofit/>
            </a:bodyPr>
            <a:lstStyle/>
            <a:p>
              <a:pPr marL="0" marR="0" algn="ctr">
                <a:spcBef>
                  <a:spcPts val="0"/>
                </a:spcBef>
                <a:spcAft>
                  <a:spcPts val="0"/>
                </a:spcAft>
              </a:pPr>
              <a:r>
                <a:rPr lang="en-US" sz="800" dirty="0">
                  <a:ln>
                    <a:noFill/>
                  </a:ln>
                  <a:solidFill>
                    <a:srgbClr val="000000"/>
                  </a:solidFill>
                  <a:effectLst/>
                  <a:uFill>
                    <a:solidFill>
                      <a:srgbClr val="000000"/>
                    </a:solidFill>
                  </a:uFill>
                  <a:latin typeface="Roboto" panose="02000000000000000000" pitchFamily="2" charset="0"/>
                  <a:ea typeface="Roboto" panose="02000000000000000000" pitchFamily="2" charset="0"/>
                  <a:cs typeface="Roboto" panose="02000000000000000000" pitchFamily="2" charset="0"/>
                </a:rPr>
                <a:t>Move to intangible benefits</a:t>
              </a:r>
            </a:p>
          </p:txBody>
        </p:sp>
        <p:sp>
          <p:nvSpPr>
            <p:cNvPr id="20" name="Shape">
              <a:extLst>
                <a:ext uri="{FF2B5EF4-FFF2-40B4-BE49-F238E27FC236}">
                  <a16:creationId xmlns:a16="http://schemas.microsoft.com/office/drawing/2014/main" id="{921CAA07-CA86-48CD-7AB9-22A2BC458BB0}"/>
                </a:ext>
              </a:extLst>
            </p:cNvPr>
            <p:cNvSpPr/>
            <p:nvPr/>
          </p:nvSpPr>
          <p:spPr>
            <a:xfrm>
              <a:off x="4363073" y="2903699"/>
              <a:ext cx="480387" cy="28010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10800"/>
                  </a:lnTo>
                  <a:lnTo>
                    <a:pt x="10800" y="21600"/>
                  </a:lnTo>
                  <a:lnTo>
                    <a:pt x="21600" y="10800"/>
                  </a:lnTo>
                  <a:close/>
                </a:path>
              </a:pathLst>
            </a:custGeom>
            <a:solidFill>
              <a:srgbClr val="FFFFFF"/>
            </a:solidFill>
            <a:ln w="9525" cap="flat">
              <a:solidFill>
                <a:srgbClr val="000000"/>
              </a:solidFill>
              <a:prstDash val="solid"/>
              <a:round/>
            </a:ln>
            <a:effectLst/>
          </p:spPr>
          <p:txBody>
            <a:bodyPr/>
            <a:lstStyle/>
            <a:p>
              <a:endParaRPr lang="en-US" sz="800">
                <a:latin typeface="Roboto" panose="02000000000000000000" pitchFamily="2" charset="0"/>
                <a:ea typeface="Roboto" panose="02000000000000000000" pitchFamily="2" charset="0"/>
                <a:cs typeface="Roboto" panose="02000000000000000000" pitchFamily="2" charset="0"/>
              </a:endParaRPr>
            </a:p>
          </p:txBody>
        </p:sp>
        <p:sp>
          <p:nvSpPr>
            <p:cNvPr id="21" name="Yes">
              <a:extLst>
                <a:ext uri="{FF2B5EF4-FFF2-40B4-BE49-F238E27FC236}">
                  <a16:creationId xmlns:a16="http://schemas.microsoft.com/office/drawing/2014/main" id="{8569705A-260C-4AA4-DE45-405EC1FDA790}"/>
                </a:ext>
              </a:extLst>
            </p:cNvPr>
            <p:cNvSpPr txBox="1"/>
            <p:nvPr/>
          </p:nvSpPr>
          <p:spPr>
            <a:xfrm>
              <a:off x="4456544" y="2934150"/>
              <a:ext cx="296675" cy="210081"/>
            </a:xfrm>
            <a:prstGeom prst="rect">
              <a:avLst/>
            </a:prstGeom>
            <a:noFill/>
            <a:ln w="12700" cap="flat">
              <a:noFill/>
              <a:miter lim="400000"/>
            </a:ln>
            <a:effectLst/>
          </p:spPr>
          <p:txBody>
            <a:bodyPr wrap="square" lIns="45719" tIns="45719" rIns="45719" bIns="45719" numCol="1" anchor="t">
              <a:noAutofit/>
            </a:bodyPr>
            <a:lstStyle/>
            <a:p>
              <a:pPr marL="0" marR="0" algn="ctr">
                <a:spcBef>
                  <a:spcPts val="0"/>
                </a:spcBef>
                <a:spcAft>
                  <a:spcPts val="0"/>
                </a:spcAft>
              </a:pPr>
              <a:r>
                <a:rPr lang="en-US" sz="800" dirty="0">
                  <a:ln>
                    <a:noFill/>
                  </a:ln>
                  <a:solidFill>
                    <a:srgbClr val="000000"/>
                  </a:solidFill>
                  <a:effectLst/>
                  <a:uFill>
                    <a:solidFill>
                      <a:srgbClr val="000000"/>
                    </a:solidFill>
                  </a:uFill>
                  <a:latin typeface="Roboto" panose="02000000000000000000" pitchFamily="2" charset="0"/>
                  <a:ea typeface="Roboto" panose="02000000000000000000" pitchFamily="2" charset="0"/>
                  <a:cs typeface="Roboto" panose="02000000000000000000" pitchFamily="2" charset="0"/>
                </a:rPr>
                <a:t>Yes</a:t>
              </a:r>
            </a:p>
          </p:txBody>
        </p:sp>
        <p:sp>
          <p:nvSpPr>
            <p:cNvPr id="22" name="Rectangle">
              <a:extLst>
                <a:ext uri="{FF2B5EF4-FFF2-40B4-BE49-F238E27FC236}">
                  <a16:creationId xmlns:a16="http://schemas.microsoft.com/office/drawing/2014/main" id="{1B245104-7B25-7F63-4C36-AAD7854F3B6A}"/>
                </a:ext>
              </a:extLst>
            </p:cNvPr>
            <p:cNvSpPr/>
            <p:nvPr/>
          </p:nvSpPr>
          <p:spPr>
            <a:xfrm>
              <a:off x="5851059" y="2287736"/>
              <a:ext cx="800646" cy="420160"/>
            </a:xfrm>
            <a:prstGeom prst="rect">
              <a:avLst/>
            </a:prstGeom>
            <a:solidFill>
              <a:srgbClr val="FFFFFF"/>
            </a:solidFill>
            <a:ln w="9525" cap="flat">
              <a:solidFill>
                <a:srgbClr val="000000"/>
              </a:solidFill>
              <a:prstDash val="solid"/>
              <a:round/>
            </a:ln>
            <a:effectLst/>
          </p:spPr>
          <p:txBody>
            <a:bodyPr/>
            <a:lstStyle/>
            <a:p>
              <a:endParaRPr lang="en-US" sz="800">
                <a:latin typeface="Roboto" panose="02000000000000000000" pitchFamily="2" charset="0"/>
                <a:ea typeface="Roboto" panose="02000000000000000000" pitchFamily="2" charset="0"/>
                <a:cs typeface="Roboto" panose="02000000000000000000" pitchFamily="2" charset="0"/>
              </a:endParaRPr>
            </a:p>
          </p:txBody>
        </p:sp>
        <p:sp>
          <p:nvSpPr>
            <p:cNvPr id="23" name="Move to intangible benefits">
              <a:extLst>
                <a:ext uri="{FF2B5EF4-FFF2-40B4-BE49-F238E27FC236}">
                  <a16:creationId xmlns:a16="http://schemas.microsoft.com/office/drawing/2014/main" id="{26E16650-49E4-8EF9-4208-F4401D3C00A9}"/>
                </a:ext>
              </a:extLst>
            </p:cNvPr>
            <p:cNvSpPr txBox="1"/>
            <p:nvPr/>
          </p:nvSpPr>
          <p:spPr>
            <a:xfrm>
              <a:off x="5883085" y="2287736"/>
              <a:ext cx="736594" cy="420160"/>
            </a:xfrm>
            <a:prstGeom prst="rect">
              <a:avLst/>
            </a:prstGeom>
            <a:noFill/>
            <a:ln w="12700" cap="flat">
              <a:noFill/>
              <a:miter lim="400000"/>
            </a:ln>
            <a:effectLst/>
          </p:spPr>
          <p:txBody>
            <a:bodyPr wrap="square" lIns="45719" tIns="45719" rIns="45719" bIns="45719" numCol="1" anchor="ctr">
              <a:noAutofit/>
            </a:bodyPr>
            <a:lstStyle/>
            <a:p>
              <a:pPr marL="0" marR="0" algn="ctr">
                <a:spcBef>
                  <a:spcPts val="0"/>
                </a:spcBef>
                <a:spcAft>
                  <a:spcPts val="0"/>
                </a:spcAft>
              </a:pPr>
              <a:r>
                <a:rPr lang="en-US" sz="800" dirty="0">
                  <a:ln>
                    <a:noFill/>
                  </a:ln>
                  <a:solidFill>
                    <a:srgbClr val="000000"/>
                  </a:solidFill>
                  <a:effectLst/>
                  <a:uFill>
                    <a:solidFill>
                      <a:srgbClr val="000000"/>
                    </a:solidFill>
                  </a:uFill>
                  <a:latin typeface="Roboto" panose="02000000000000000000" pitchFamily="2" charset="0"/>
                  <a:ea typeface="Roboto" panose="02000000000000000000" pitchFamily="2" charset="0"/>
                  <a:cs typeface="Roboto" panose="02000000000000000000" pitchFamily="2" charset="0"/>
                </a:rPr>
                <a:t>Move to intangible benefits</a:t>
              </a:r>
            </a:p>
          </p:txBody>
        </p:sp>
        <p:sp>
          <p:nvSpPr>
            <p:cNvPr id="24" name="Rectangle">
              <a:extLst>
                <a:ext uri="{FF2B5EF4-FFF2-40B4-BE49-F238E27FC236}">
                  <a16:creationId xmlns:a16="http://schemas.microsoft.com/office/drawing/2014/main" id="{3DC05339-DD89-994F-211A-984FE7694B8E}"/>
                </a:ext>
              </a:extLst>
            </p:cNvPr>
            <p:cNvSpPr/>
            <p:nvPr/>
          </p:nvSpPr>
          <p:spPr>
            <a:xfrm>
              <a:off x="4206884" y="4530290"/>
              <a:ext cx="800646" cy="420160"/>
            </a:xfrm>
            <a:prstGeom prst="rect">
              <a:avLst/>
            </a:prstGeom>
            <a:solidFill>
              <a:srgbClr val="FFFFFF"/>
            </a:solidFill>
            <a:ln w="9525" cap="flat">
              <a:solidFill>
                <a:srgbClr val="000000"/>
              </a:solidFill>
              <a:prstDash val="solid"/>
              <a:round/>
            </a:ln>
            <a:effectLst/>
          </p:spPr>
          <p:txBody>
            <a:bodyPr/>
            <a:lstStyle/>
            <a:p>
              <a:endParaRPr lang="en-US" sz="800">
                <a:latin typeface="Roboto" panose="02000000000000000000" pitchFamily="2" charset="0"/>
                <a:ea typeface="Roboto" panose="02000000000000000000" pitchFamily="2" charset="0"/>
                <a:cs typeface="Roboto" panose="02000000000000000000" pitchFamily="2" charset="0"/>
              </a:endParaRPr>
            </a:p>
          </p:txBody>
        </p:sp>
        <p:sp>
          <p:nvSpPr>
            <p:cNvPr id="25" name="Convert data and add to numerator">
              <a:extLst>
                <a:ext uri="{FF2B5EF4-FFF2-40B4-BE49-F238E27FC236}">
                  <a16:creationId xmlns:a16="http://schemas.microsoft.com/office/drawing/2014/main" id="{3B8887FF-6D47-F219-129C-790129A799F5}"/>
                </a:ext>
              </a:extLst>
            </p:cNvPr>
            <p:cNvSpPr txBox="1"/>
            <p:nvPr/>
          </p:nvSpPr>
          <p:spPr>
            <a:xfrm>
              <a:off x="4238909" y="4530291"/>
              <a:ext cx="736597" cy="420159"/>
            </a:xfrm>
            <a:prstGeom prst="rect">
              <a:avLst/>
            </a:prstGeom>
            <a:noFill/>
            <a:ln w="12700" cap="flat">
              <a:noFill/>
              <a:miter lim="400000"/>
            </a:ln>
            <a:effectLst/>
          </p:spPr>
          <p:txBody>
            <a:bodyPr wrap="square" lIns="45719" tIns="45719" rIns="45719" bIns="45719" numCol="1" anchor="ctr">
              <a:noAutofit/>
            </a:bodyPr>
            <a:lstStyle/>
            <a:p>
              <a:pPr marL="0" marR="0" algn="ctr">
                <a:spcBef>
                  <a:spcPts val="0"/>
                </a:spcBef>
                <a:spcAft>
                  <a:spcPts val="0"/>
                </a:spcAft>
              </a:pPr>
              <a:r>
                <a:rPr lang="en-US" sz="800" dirty="0">
                  <a:ln>
                    <a:noFill/>
                  </a:ln>
                  <a:solidFill>
                    <a:srgbClr val="000000"/>
                  </a:solidFill>
                  <a:effectLst/>
                  <a:uFill>
                    <a:solidFill>
                      <a:srgbClr val="000000"/>
                    </a:solidFill>
                  </a:uFill>
                  <a:latin typeface="Roboto" panose="02000000000000000000" pitchFamily="2" charset="0"/>
                  <a:ea typeface="Roboto" panose="02000000000000000000" pitchFamily="2" charset="0"/>
                  <a:cs typeface="Roboto" panose="02000000000000000000" pitchFamily="2" charset="0"/>
                </a:rPr>
                <a:t>Convert data and add to numerator</a:t>
              </a:r>
            </a:p>
          </p:txBody>
        </p:sp>
        <p:sp>
          <p:nvSpPr>
            <p:cNvPr id="26" name="Shape">
              <a:extLst>
                <a:ext uri="{FF2B5EF4-FFF2-40B4-BE49-F238E27FC236}">
                  <a16:creationId xmlns:a16="http://schemas.microsoft.com/office/drawing/2014/main" id="{0A307C8E-1FCB-382D-2486-5D076AAE02C9}"/>
                </a:ext>
              </a:extLst>
            </p:cNvPr>
            <p:cNvSpPr/>
            <p:nvPr/>
          </p:nvSpPr>
          <p:spPr>
            <a:xfrm>
              <a:off x="3523709" y="1255854"/>
              <a:ext cx="480387" cy="28010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10800"/>
                  </a:lnTo>
                  <a:lnTo>
                    <a:pt x="10800" y="21600"/>
                  </a:lnTo>
                  <a:lnTo>
                    <a:pt x="21600" y="10800"/>
                  </a:lnTo>
                  <a:close/>
                </a:path>
              </a:pathLst>
            </a:custGeom>
            <a:solidFill>
              <a:srgbClr val="FFFFFF"/>
            </a:solidFill>
            <a:ln w="9525" cap="flat">
              <a:solidFill>
                <a:srgbClr val="000000"/>
              </a:solidFill>
              <a:prstDash val="solid"/>
              <a:round/>
            </a:ln>
            <a:effectLst/>
          </p:spPr>
          <p:txBody>
            <a:bodyPr/>
            <a:lstStyle/>
            <a:p>
              <a:endParaRPr lang="en-US" sz="800">
                <a:latin typeface="Roboto" panose="02000000000000000000" pitchFamily="2" charset="0"/>
                <a:ea typeface="Roboto" panose="02000000000000000000" pitchFamily="2" charset="0"/>
                <a:cs typeface="Roboto" panose="02000000000000000000" pitchFamily="2" charset="0"/>
              </a:endParaRPr>
            </a:p>
          </p:txBody>
        </p:sp>
        <p:sp>
          <p:nvSpPr>
            <p:cNvPr id="27" name="No">
              <a:extLst>
                <a:ext uri="{FF2B5EF4-FFF2-40B4-BE49-F238E27FC236}">
                  <a16:creationId xmlns:a16="http://schemas.microsoft.com/office/drawing/2014/main" id="{25B5DAE8-085B-B7C2-6791-88E2A973A3E3}"/>
                </a:ext>
              </a:extLst>
            </p:cNvPr>
            <p:cNvSpPr txBox="1"/>
            <p:nvPr/>
          </p:nvSpPr>
          <p:spPr>
            <a:xfrm>
              <a:off x="3635799" y="1290868"/>
              <a:ext cx="256208" cy="210081"/>
            </a:xfrm>
            <a:prstGeom prst="rect">
              <a:avLst/>
            </a:prstGeom>
            <a:noFill/>
            <a:ln w="12700" cap="flat">
              <a:noFill/>
              <a:miter lim="400000"/>
            </a:ln>
            <a:effectLst/>
          </p:spPr>
          <p:txBody>
            <a:bodyPr wrap="square" lIns="45719" tIns="45719" rIns="45719" bIns="45719" numCol="1" anchor="t">
              <a:noAutofit/>
            </a:bodyPr>
            <a:lstStyle/>
            <a:p>
              <a:pPr marL="0" marR="0" algn="ctr">
                <a:spcBef>
                  <a:spcPts val="0"/>
                </a:spcBef>
                <a:spcAft>
                  <a:spcPts val="0"/>
                </a:spcAft>
              </a:pPr>
              <a:r>
                <a:rPr lang="en-US" sz="800" dirty="0">
                  <a:ln>
                    <a:noFill/>
                  </a:ln>
                  <a:solidFill>
                    <a:srgbClr val="000000"/>
                  </a:solidFill>
                  <a:effectLst/>
                  <a:uFill>
                    <a:solidFill>
                      <a:srgbClr val="000000"/>
                    </a:solidFill>
                  </a:uFill>
                  <a:latin typeface="Roboto" panose="02000000000000000000" pitchFamily="2" charset="0"/>
                  <a:ea typeface="Roboto" panose="02000000000000000000" pitchFamily="2" charset="0"/>
                  <a:cs typeface="Roboto" panose="02000000000000000000" pitchFamily="2" charset="0"/>
                </a:rPr>
                <a:t>No</a:t>
              </a:r>
            </a:p>
          </p:txBody>
        </p:sp>
        <p:sp>
          <p:nvSpPr>
            <p:cNvPr id="28" name="Rectangle">
              <a:extLst>
                <a:ext uri="{FF2B5EF4-FFF2-40B4-BE49-F238E27FC236}">
                  <a16:creationId xmlns:a16="http://schemas.microsoft.com/office/drawing/2014/main" id="{A352B75B-6B0F-5269-7520-DEAA6C78DE83}"/>
                </a:ext>
              </a:extLst>
            </p:cNvPr>
            <p:cNvSpPr/>
            <p:nvPr/>
          </p:nvSpPr>
          <p:spPr>
            <a:xfrm>
              <a:off x="5847792" y="3426402"/>
              <a:ext cx="800646" cy="420160"/>
            </a:xfrm>
            <a:prstGeom prst="rect">
              <a:avLst/>
            </a:prstGeom>
            <a:solidFill>
              <a:srgbClr val="FFFFFF"/>
            </a:solidFill>
            <a:ln w="9525" cap="flat">
              <a:solidFill>
                <a:srgbClr val="000000"/>
              </a:solidFill>
              <a:prstDash val="solid"/>
              <a:round/>
            </a:ln>
            <a:effectLst/>
          </p:spPr>
          <p:txBody>
            <a:bodyPr/>
            <a:lstStyle/>
            <a:p>
              <a:endParaRPr lang="en-US" sz="800">
                <a:latin typeface="Roboto" panose="02000000000000000000" pitchFamily="2" charset="0"/>
                <a:ea typeface="Roboto" panose="02000000000000000000" pitchFamily="2" charset="0"/>
                <a:cs typeface="Roboto" panose="02000000000000000000" pitchFamily="2" charset="0"/>
              </a:endParaRPr>
            </a:p>
          </p:txBody>
        </p:sp>
        <p:sp>
          <p:nvSpPr>
            <p:cNvPr id="29" name="Move to intangible benefits">
              <a:extLst>
                <a:ext uri="{FF2B5EF4-FFF2-40B4-BE49-F238E27FC236}">
                  <a16:creationId xmlns:a16="http://schemas.microsoft.com/office/drawing/2014/main" id="{39707599-5648-5422-9B5F-0ADC3B068074}"/>
                </a:ext>
              </a:extLst>
            </p:cNvPr>
            <p:cNvSpPr txBox="1"/>
            <p:nvPr/>
          </p:nvSpPr>
          <p:spPr>
            <a:xfrm>
              <a:off x="5860469" y="3426402"/>
              <a:ext cx="775292" cy="420160"/>
            </a:xfrm>
            <a:prstGeom prst="rect">
              <a:avLst/>
            </a:prstGeom>
            <a:noFill/>
            <a:ln w="12700" cap="flat">
              <a:noFill/>
              <a:miter lim="400000"/>
            </a:ln>
            <a:effectLst/>
          </p:spPr>
          <p:txBody>
            <a:bodyPr wrap="square" lIns="45719" tIns="45719" rIns="45719" bIns="45719" numCol="1" anchor="ctr">
              <a:noAutofit/>
            </a:bodyPr>
            <a:lstStyle/>
            <a:p>
              <a:pPr marL="0" marR="0" algn="ctr">
                <a:spcBef>
                  <a:spcPts val="0"/>
                </a:spcBef>
                <a:spcAft>
                  <a:spcPts val="0"/>
                </a:spcAft>
              </a:pPr>
              <a:r>
                <a:rPr lang="en-US" sz="800" dirty="0">
                  <a:ln>
                    <a:noFill/>
                  </a:ln>
                  <a:solidFill>
                    <a:srgbClr val="000000"/>
                  </a:solidFill>
                  <a:effectLst/>
                  <a:uFill>
                    <a:solidFill>
                      <a:srgbClr val="000000"/>
                    </a:solidFill>
                  </a:uFill>
                  <a:latin typeface="Roboto" panose="02000000000000000000" pitchFamily="2" charset="0"/>
                  <a:ea typeface="Roboto" panose="02000000000000000000" pitchFamily="2" charset="0"/>
                  <a:cs typeface="Roboto" panose="02000000000000000000" pitchFamily="2" charset="0"/>
                </a:rPr>
                <a:t>Move to intangible benefits</a:t>
              </a:r>
            </a:p>
          </p:txBody>
        </p:sp>
        <p:sp>
          <p:nvSpPr>
            <p:cNvPr id="30" name="Shape">
              <a:extLst>
                <a:ext uri="{FF2B5EF4-FFF2-40B4-BE49-F238E27FC236}">
                  <a16:creationId xmlns:a16="http://schemas.microsoft.com/office/drawing/2014/main" id="{C21C5A3B-F67C-FD1E-6025-D57ED9231900}"/>
                </a:ext>
              </a:extLst>
            </p:cNvPr>
            <p:cNvSpPr/>
            <p:nvPr/>
          </p:nvSpPr>
          <p:spPr>
            <a:xfrm>
              <a:off x="4363073" y="1804650"/>
              <a:ext cx="480387" cy="28010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10800"/>
                  </a:lnTo>
                  <a:lnTo>
                    <a:pt x="10800" y="21600"/>
                  </a:lnTo>
                  <a:lnTo>
                    <a:pt x="21600" y="10800"/>
                  </a:lnTo>
                  <a:close/>
                </a:path>
              </a:pathLst>
            </a:custGeom>
            <a:solidFill>
              <a:srgbClr val="FFFFFF"/>
            </a:solidFill>
            <a:ln w="9525" cap="flat">
              <a:solidFill>
                <a:srgbClr val="000000"/>
              </a:solidFill>
              <a:prstDash val="solid"/>
              <a:round/>
            </a:ln>
            <a:effectLst/>
          </p:spPr>
          <p:txBody>
            <a:bodyPr/>
            <a:lstStyle/>
            <a:p>
              <a:endParaRPr lang="en-US" sz="800">
                <a:latin typeface="Roboto" panose="02000000000000000000" pitchFamily="2" charset="0"/>
                <a:ea typeface="Roboto" panose="02000000000000000000" pitchFamily="2" charset="0"/>
                <a:cs typeface="Roboto" panose="02000000000000000000" pitchFamily="2" charset="0"/>
              </a:endParaRPr>
            </a:p>
          </p:txBody>
        </p:sp>
        <p:sp>
          <p:nvSpPr>
            <p:cNvPr id="31" name="Yes">
              <a:extLst>
                <a:ext uri="{FF2B5EF4-FFF2-40B4-BE49-F238E27FC236}">
                  <a16:creationId xmlns:a16="http://schemas.microsoft.com/office/drawing/2014/main" id="{9EB85AA6-92F3-5036-1BEF-CA8280129304}"/>
                </a:ext>
              </a:extLst>
            </p:cNvPr>
            <p:cNvSpPr txBox="1"/>
            <p:nvPr/>
          </p:nvSpPr>
          <p:spPr>
            <a:xfrm>
              <a:off x="4454929" y="1839663"/>
              <a:ext cx="296537" cy="210081"/>
            </a:xfrm>
            <a:prstGeom prst="rect">
              <a:avLst/>
            </a:prstGeom>
            <a:noFill/>
            <a:ln w="12700" cap="flat">
              <a:noFill/>
              <a:miter lim="400000"/>
            </a:ln>
            <a:effectLst/>
          </p:spPr>
          <p:txBody>
            <a:bodyPr wrap="square" lIns="45719" tIns="45719" rIns="45719" bIns="45719" numCol="1" anchor="t">
              <a:noAutofit/>
            </a:bodyPr>
            <a:lstStyle/>
            <a:p>
              <a:pPr marL="0" marR="0" algn="ctr">
                <a:spcBef>
                  <a:spcPts val="0"/>
                </a:spcBef>
                <a:spcAft>
                  <a:spcPts val="0"/>
                </a:spcAft>
              </a:pPr>
              <a:r>
                <a:rPr lang="en-US" sz="800" dirty="0">
                  <a:ln>
                    <a:noFill/>
                  </a:ln>
                  <a:solidFill>
                    <a:srgbClr val="000000"/>
                  </a:solidFill>
                  <a:effectLst/>
                  <a:uFill>
                    <a:solidFill>
                      <a:srgbClr val="000000"/>
                    </a:solidFill>
                  </a:uFill>
                  <a:latin typeface="Roboto" panose="02000000000000000000" pitchFamily="2" charset="0"/>
                  <a:ea typeface="Roboto" panose="02000000000000000000" pitchFamily="2" charset="0"/>
                  <a:cs typeface="Roboto" panose="02000000000000000000" pitchFamily="2" charset="0"/>
                </a:rPr>
                <a:t>Yes</a:t>
              </a:r>
            </a:p>
          </p:txBody>
        </p:sp>
        <p:cxnSp>
          <p:nvCxnSpPr>
            <p:cNvPr id="32" name="Line">
              <a:extLst>
                <a:ext uri="{FF2B5EF4-FFF2-40B4-BE49-F238E27FC236}">
                  <a16:creationId xmlns:a16="http://schemas.microsoft.com/office/drawing/2014/main" id="{6759AFF6-31DE-173A-DCD3-F333E5C583EC}"/>
                </a:ext>
              </a:extLst>
            </p:cNvPr>
            <p:cNvCxnSpPr>
              <a:cxnSpLocks/>
            </p:cNvCxnSpPr>
            <p:nvPr/>
          </p:nvCxnSpPr>
          <p:spPr>
            <a:xfrm flipH="1">
              <a:off x="4603266" y="1644391"/>
              <a:ext cx="1" cy="160259"/>
            </a:xfrm>
            <a:prstGeom prst="line">
              <a:avLst/>
            </a:prstGeom>
            <a:noFill/>
            <a:ln w="28575" cap="flat">
              <a:solidFill>
                <a:srgbClr val="000000"/>
              </a:solidFill>
              <a:prstDash val="solid"/>
              <a:round/>
              <a:tailEnd type="triangle" w="med" len="med"/>
            </a:ln>
            <a:effectLst/>
          </p:spPr>
        </p:cxnSp>
        <p:cxnSp>
          <p:nvCxnSpPr>
            <p:cNvPr id="33" name="Line">
              <a:extLst>
                <a:ext uri="{FF2B5EF4-FFF2-40B4-BE49-F238E27FC236}">
                  <a16:creationId xmlns:a16="http://schemas.microsoft.com/office/drawing/2014/main" id="{DDD65751-F1BE-E903-DB6D-A40E3BFF563D}"/>
                </a:ext>
              </a:extLst>
            </p:cNvPr>
            <p:cNvCxnSpPr>
              <a:cxnSpLocks/>
            </p:cNvCxnSpPr>
            <p:nvPr/>
          </p:nvCxnSpPr>
          <p:spPr>
            <a:xfrm flipH="1">
              <a:off x="4603197" y="2084145"/>
              <a:ext cx="1" cy="160259"/>
            </a:xfrm>
            <a:prstGeom prst="line">
              <a:avLst/>
            </a:prstGeom>
            <a:noFill/>
            <a:ln w="28575" cap="flat">
              <a:solidFill>
                <a:srgbClr val="000000"/>
              </a:solidFill>
              <a:prstDash val="solid"/>
              <a:round/>
              <a:tailEnd type="triangle" w="med" len="med"/>
            </a:ln>
            <a:effectLst/>
          </p:spPr>
        </p:cxnSp>
        <p:cxnSp>
          <p:nvCxnSpPr>
            <p:cNvPr id="34" name="Line">
              <a:extLst>
                <a:ext uri="{FF2B5EF4-FFF2-40B4-BE49-F238E27FC236}">
                  <a16:creationId xmlns:a16="http://schemas.microsoft.com/office/drawing/2014/main" id="{362E9BC3-3F7F-583B-C99A-D84BA4C6E639}"/>
                </a:ext>
              </a:extLst>
            </p:cNvPr>
            <p:cNvCxnSpPr>
              <a:cxnSpLocks/>
            </p:cNvCxnSpPr>
            <p:nvPr/>
          </p:nvCxnSpPr>
          <p:spPr>
            <a:xfrm flipH="1">
              <a:off x="4603196" y="2747940"/>
              <a:ext cx="1" cy="160259"/>
            </a:xfrm>
            <a:prstGeom prst="line">
              <a:avLst/>
            </a:prstGeom>
            <a:noFill/>
            <a:ln w="28575" cap="flat">
              <a:solidFill>
                <a:srgbClr val="000000"/>
              </a:solidFill>
              <a:prstDash val="solid"/>
              <a:round/>
              <a:tailEnd type="triangle" w="med" len="med"/>
            </a:ln>
            <a:effectLst/>
          </p:spPr>
        </p:cxnSp>
        <p:cxnSp>
          <p:nvCxnSpPr>
            <p:cNvPr id="35" name="Line">
              <a:extLst>
                <a:ext uri="{FF2B5EF4-FFF2-40B4-BE49-F238E27FC236}">
                  <a16:creationId xmlns:a16="http://schemas.microsoft.com/office/drawing/2014/main" id="{205699FD-E18F-28C4-91B5-77FD8004ED59}"/>
                </a:ext>
              </a:extLst>
            </p:cNvPr>
            <p:cNvCxnSpPr>
              <a:cxnSpLocks/>
            </p:cNvCxnSpPr>
            <p:nvPr/>
          </p:nvCxnSpPr>
          <p:spPr>
            <a:xfrm flipH="1">
              <a:off x="4603196" y="3181492"/>
              <a:ext cx="1" cy="160259"/>
            </a:xfrm>
            <a:prstGeom prst="line">
              <a:avLst/>
            </a:prstGeom>
            <a:noFill/>
            <a:ln w="28575" cap="flat">
              <a:solidFill>
                <a:srgbClr val="000000"/>
              </a:solidFill>
              <a:prstDash val="solid"/>
              <a:round/>
              <a:tailEnd type="triangle" w="med" len="med"/>
            </a:ln>
            <a:effectLst/>
          </p:spPr>
        </p:cxnSp>
        <p:sp>
          <p:nvSpPr>
            <p:cNvPr id="36" name="Shape">
              <a:extLst>
                <a:ext uri="{FF2B5EF4-FFF2-40B4-BE49-F238E27FC236}">
                  <a16:creationId xmlns:a16="http://schemas.microsoft.com/office/drawing/2014/main" id="{F651332E-4905-7653-5CFD-DD404645A45D}"/>
                </a:ext>
              </a:extLst>
            </p:cNvPr>
            <p:cNvSpPr/>
            <p:nvPr/>
          </p:nvSpPr>
          <p:spPr>
            <a:xfrm>
              <a:off x="4367014" y="4090054"/>
              <a:ext cx="480387" cy="28010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10800"/>
                  </a:lnTo>
                  <a:lnTo>
                    <a:pt x="10800" y="21600"/>
                  </a:lnTo>
                  <a:lnTo>
                    <a:pt x="21600" y="10800"/>
                  </a:lnTo>
                  <a:close/>
                </a:path>
              </a:pathLst>
            </a:custGeom>
            <a:solidFill>
              <a:srgbClr val="FFFFFF"/>
            </a:solidFill>
            <a:ln w="9525" cap="flat">
              <a:solidFill>
                <a:srgbClr val="000000"/>
              </a:solidFill>
              <a:prstDash val="solid"/>
              <a:round/>
            </a:ln>
            <a:effectLst/>
          </p:spPr>
          <p:txBody>
            <a:bodyPr/>
            <a:lstStyle/>
            <a:p>
              <a:endParaRPr lang="en-US" sz="800">
                <a:latin typeface="Roboto" panose="02000000000000000000" pitchFamily="2" charset="0"/>
                <a:ea typeface="Roboto" panose="02000000000000000000" pitchFamily="2" charset="0"/>
                <a:cs typeface="Roboto" panose="02000000000000000000" pitchFamily="2" charset="0"/>
              </a:endParaRPr>
            </a:p>
          </p:txBody>
        </p:sp>
        <p:sp>
          <p:nvSpPr>
            <p:cNvPr id="37" name="Yes">
              <a:extLst>
                <a:ext uri="{FF2B5EF4-FFF2-40B4-BE49-F238E27FC236}">
                  <a16:creationId xmlns:a16="http://schemas.microsoft.com/office/drawing/2014/main" id="{0C199D11-9CD2-5BAE-C672-EB3DE48C04C5}"/>
                </a:ext>
              </a:extLst>
            </p:cNvPr>
            <p:cNvSpPr txBox="1"/>
            <p:nvPr/>
          </p:nvSpPr>
          <p:spPr>
            <a:xfrm>
              <a:off x="4460485" y="4120505"/>
              <a:ext cx="296675" cy="210081"/>
            </a:xfrm>
            <a:prstGeom prst="rect">
              <a:avLst/>
            </a:prstGeom>
            <a:noFill/>
            <a:ln w="12700" cap="flat">
              <a:noFill/>
              <a:miter lim="400000"/>
            </a:ln>
            <a:effectLst/>
          </p:spPr>
          <p:txBody>
            <a:bodyPr wrap="square" lIns="45719" tIns="45719" rIns="45719" bIns="45719" numCol="1" anchor="t">
              <a:noAutofit/>
            </a:bodyPr>
            <a:lstStyle/>
            <a:p>
              <a:pPr marL="0" marR="0" algn="ctr">
                <a:spcBef>
                  <a:spcPts val="0"/>
                </a:spcBef>
                <a:spcAft>
                  <a:spcPts val="0"/>
                </a:spcAft>
              </a:pPr>
              <a:r>
                <a:rPr lang="en-US" sz="800" dirty="0">
                  <a:ln>
                    <a:noFill/>
                  </a:ln>
                  <a:solidFill>
                    <a:srgbClr val="000000"/>
                  </a:solidFill>
                  <a:effectLst/>
                  <a:uFill>
                    <a:solidFill>
                      <a:srgbClr val="000000"/>
                    </a:solidFill>
                  </a:uFill>
                  <a:latin typeface="Roboto" panose="02000000000000000000" pitchFamily="2" charset="0"/>
                  <a:ea typeface="Roboto" panose="02000000000000000000" pitchFamily="2" charset="0"/>
                  <a:cs typeface="Roboto" panose="02000000000000000000" pitchFamily="2" charset="0"/>
                </a:rPr>
                <a:t>Yes</a:t>
              </a:r>
            </a:p>
          </p:txBody>
        </p:sp>
        <p:cxnSp>
          <p:nvCxnSpPr>
            <p:cNvPr id="38" name="Line">
              <a:extLst>
                <a:ext uri="{FF2B5EF4-FFF2-40B4-BE49-F238E27FC236}">
                  <a16:creationId xmlns:a16="http://schemas.microsoft.com/office/drawing/2014/main" id="{6A6CD47A-ACD1-52D8-DD40-166E8527ADAC}"/>
                </a:ext>
              </a:extLst>
            </p:cNvPr>
            <p:cNvCxnSpPr>
              <a:cxnSpLocks/>
            </p:cNvCxnSpPr>
            <p:nvPr/>
          </p:nvCxnSpPr>
          <p:spPr>
            <a:xfrm flipH="1">
              <a:off x="4607137" y="3934295"/>
              <a:ext cx="1" cy="160259"/>
            </a:xfrm>
            <a:prstGeom prst="line">
              <a:avLst/>
            </a:prstGeom>
            <a:noFill/>
            <a:ln w="28575" cap="flat">
              <a:solidFill>
                <a:srgbClr val="000000"/>
              </a:solidFill>
              <a:prstDash val="solid"/>
              <a:round/>
              <a:tailEnd type="triangle" w="med" len="med"/>
            </a:ln>
            <a:effectLst/>
          </p:spPr>
        </p:cxnSp>
        <p:cxnSp>
          <p:nvCxnSpPr>
            <p:cNvPr id="39" name="Line">
              <a:extLst>
                <a:ext uri="{FF2B5EF4-FFF2-40B4-BE49-F238E27FC236}">
                  <a16:creationId xmlns:a16="http://schemas.microsoft.com/office/drawing/2014/main" id="{4E7F443E-BE17-FC7D-C709-8D2DE87719F8}"/>
                </a:ext>
              </a:extLst>
            </p:cNvPr>
            <p:cNvCxnSpPr>
              <a:cxnSpLocks/>
            </p:cNvCxnSpPr>
            <p:nvPr/>
          </p:nvCxnSpPr>
          <p:spPr>
            <a:xfrm flipH="1">
              <a:off x="4607137" y="4367847"/>
              <a:ext cx="1" cy="160259"/>
            </a:xfrm>
            <a:prstGeom prst="line">
              <a:avLst/>
            </a:prstGeom>
            <a:noFill/>
            <a:ln w="28575" cap="flat">
              <a:solidFill>
                <a:srgbClr val="000000"/>
              </a:solidFill>
              <a:prstDash val="solid"/>
              <a:round/>
              <a:tailEnd type="triangle" w="med" len="med"/>
            </a:ln>
            <a:effectLst/>
          </p:spPr>
        </p:cxnSp>
        <p:sp>
          <p:nvSpPr>
            <p:cNvPr id="40" name="Shape">
              <a:extLst>
                <a:ext uri="{FF2B5EF4-FFF2-40B4-BE49-F238E27FC236}">
                  <a16:creationId xmlns:a16="http://schemas.microsoft.com/office/drawing/2014/main" id="{3D2ECDC1-E570-F839-C3DB-3C6EE767622B}"/>
                </a:ext>
              </a:extLst>
            </p:cNvPr>
            <p:cNvSpPr/>
            <p:nvPr/>
          </p:nvSpPr>
          <p:spPr>
            <a:xfrm>
              <a:off x="2683329" y="1804650"/>
              <a:ext cx="480387" cy="28010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10800"/>
                  </a:lnTo>
                  <a:lnTo>
                    <a:pt x="10800" y="21600"/>
                  </a:lnTo>
                  <a:lnTo>
                    <a:pt x="21600" y="10800"/>
                  </a:lnTo>
                  <a:close/>
                </a:path>
              </a:pathLst>
            </a:custGeom>
            <a:solidFill>
              <a:srgbClr val="FFFFFF"/>
            </a:solidFill>
            <a:ln w="9525" cap="flat">
              <a:solidFill>
                <a:srgbClr val="000000"/>
              </a:solidFill>
              <a:prstDash val="solid"/>
              <a:round/>
            </a:ln>
            <a:effectLst/>
          </p:spPr>
          <p:txBody>
            <a:bodyPr/>
            <a:lstStyle/>
            <a:p>
              <a:endParaRPr lang="en-US" sz="800">
                <a:latin typeface="Roboto" panose="02000000000000000000" pitchFamily="2" charset="0"/>
                <a:ea typeface="Roboto" panose="02000000000000000000" pitchFamily="2" charset="0"/>
                <a:cs typeface="Roboto" panose="02000000000000000000" pitchFamily="2" charset="0"/>
              </a:endParaRPr>
            </a:p>
          </p:txBody>
        </p:sp>
        <p:sp>
          <p:nvSpPr>
            <p:cNvPr id="41" name="Yes">
              <a:extLst>
                <a:ext uri="{FF2B5EF4-FFF2-40B4-BE49-F238E27FC236}">
                  <a16:creationId xmlns:a16="http://schemas.microsoft.com/office/drawing/2014/main" id="{36185A0D-C8D0-CB1C-1613-C39C55A4B30A}"/>
                </a:ext>
              </a:extLst>
            </p:cNvPr>
            <p:cNvSpPr txBox="1"/>
            <p:nvPr/>
          </p:nvSpPr>
          <p:spPr>
            <a:xfrm>
              <a:off x="2775185" y="1839663"/>
              <a:ext cx="296537" cy="210081"/>
            </a:xfrm>
            <a:prstGeom prst="rect">
              <a:avLst/>
            </a:prstGeom>
            <a:noFill/>
            <a:ln w="12700" cap="flat">
              <a:noFill/>
              <a:miter lim="400000"/>
            </a:ln>
            <a:effectLst/>
          </p:spPr>
          <p:txBody>
            <a:bodyPr wrap="square" lIns="45719" tIns="45719" rIns="45719" bIns="45719" numCol="1" anchor="t">
              <a:noAutofit/>
            </a:bodyPr>
            <a:lstStyle/>
            <a:p>
              <a:pPr marL="0" marR="0" algn="ctr">
                <a:spcBef>
                  <a:spcPts val="0"/>
                </a:spcBef>
                <a:spcAft>
                  <a:spcPts val="0"/>
                </a:spcAft>
              </a:pPr>
              <a:r>
                <a:rPr lang="en-US" sz="800" dirty="0">
                  <a:ln>
                    <a:noFill/>
                  </a:ln>
                  <a:solidFill>
                    <a:srgbClr val="000000"/>
                  </a:solidFill>
                  <a:effectLst/>
                  <a:uFill>
                    <a:solidFill>
                      <a:srgbClr val="000000"/>
                    </a:solidFill>
                  </a:uFill>
                  <a:latin typeface="Roboto" panose="02000000000000000000" pitchFamily="2" charset="0"/>
                  <a:ea typeface="Roboto" panose="02000000000000000000" pitchFamily="2" charset="0"/>
                  <a:cs typeface="Roboto" panose="02000000000000000000" pitchFamily="2" charset="0"/>
                </a:rPr>
                <a:t>Yes</a:t>
              </a:r>
            </a:p>
          </p:txBody>
        </p:sp>
        <p:cxnSp>
          <p:nvCxnSpPr>
            <p:cNvPr id="42" name="Line">
              <a:extLst>
                <a:ext uri="{FF2B5EF4-FFF2-40B4-BE49-F238E27FC236}">
                  <a16:creationId xmlns:a16="http://schemas.microsoft.com/office/drawing/2014/main" id="{238B0D47-DE4B-E382-1FFA-983E54604D10}"/>
                </a:ext>
              </a:extLst>
            </p:cNvPr>
            <p:cNvCxnSpPr>
              <a:cxnSpLocks/>
            </p:cNvCxnSpPr>
            <p:nvPr/>
          </p:nvCxnSpPr>
          <p:spPr>
            <a:xfrm flipH="1">
              <a:off x="2923522" y="1644391"/>
              <a:ext cx="1" cy="160259"/>
            </a:xfrm>
            <a:prstGeom prst="line">
              <a:avLst/>
            </a:prstGeom>
            <a:noFill/>
            <a:ln w="28575" cap="flat">
              <a:solidFill>
                <a:srgbClr val="000000"/>
              </a:solidFill>
              <a:prstDash val="solid"/>
              <a:round/>
              <a:tailEnd type="triangle" w="med" len="med"/>
            </a:ln>
            <a:effectLst/>
          </p:spPr>
        </p:cxnSp>
        <p:cxnSp>
          <p:nvCxnSpPr>
            <p:cNvPr id="43" name="Line">
              <a:extLst>
                <a:ext uri="{FF2B5EF4-FFF2-40B4-BE49-F238E27FC236}">
                  <a16:creationId xmlns:a16="http://schemas.microsoft.com/office/drawing/2014/main" id="{D5141FB4-EBD1-1DC6-74AE-714A441D6C12}"/>
                </a:ext>
              </a:extLst>
            </p:cNvPr>
            <p:cNvCxnSpPr>
              <a:cxnSpLocks/>
            </p:cNvCxnSpPr>
            <p:nvPr/>
          </p:nvCxnSpPr>
          <p:spPr>
            <a:xfrm flipH="1">
              <a:off x="2923453" y="2084145"/>
              <a:ext cx="1" cy="160259"/>
            </a:xfrm>
            <a:prstGeom prst="line">
              <a:avLst/>
            </a:prstGeom>
            <a:noFill/>
            <a:ln w="28575" cap="flat">
              <a:solidFill>
                <a:srgbClr val="000000"/>
              </a:solidFill>
              <a:prstDash val="solid"/>
              <a:round/>
              <a:tailEnd type="triangle" w="med" len="med"/>
            </a:ln>
            <a:effectLst/>
          </p:spPr>
        </p:cxnSp>
        <p:cxnSp>
          <p:nvCxnSpPr>
            <p:cNvPr id="44" name="Line">
              <a:extLst>
                <a:ext uri="{FF2B5EF4-FFF2-40B4-BE49-F238E27FC236}">
                  <a16:creationId xmlns:a16="http://schemas.microsoft.com/office/drawing/2014/main" id="{8D7F59F0-6ACE-B84C-17E0-95252B2E3733}"/>
                </a:ext>
              </a:extLst>
            </p:cNvPr>
            <p:cNvCxnSpPr>
              <a:cxnSpLocks/>
            </p:cNvCxnSpPr>
            <p:nvPr/>
          </p:nvCxnSpPr>
          <p:spPr>
            <a:xfrm rot="16200000" flipH="1">
              <a:off x="3443579" y="1315776"/>
              <a:ext cx="1" cy="160259"/>
            </a:xfrm>
            <a:prstGeom prst="line">
              <a:avLst/>
            </a:prstGeom>
            <a:noFill/>
            <a:ln w="28575" cap="flat">
              <a:solidFill>
                <a:srgbClr val="000000"/>
              </a:solidFill>
              <a:prstDash val="solid"/>
              <a:round/>
              <a:tailEnd type="triangle" w="med" len="med"/>
            </a:ln>
            <a:effectLst/>
          </p:spPr>
        </p:cxnSp>
        <p:cxnSp>
          <p:nvCxnSpPr>
            <p:cNvPr id="45" name="Line">
              <a:extLst>
                <a:ext uri="{FF2B5EF4-FFF2-40B4-BE49-F238E27FC236}">
                  <a16:creationId xmlns:a16="http://schemas.microsoft.com/office/drawing/2014/main" id="{81FCBA11-7BC3-C1D4-9C02-A44E9C6B7B4C}"/>
                </a:ext>
              </a:extLst>
            </p:cNvPr>
            <p:cNvCxnSpPr>
              <a:cxnSpLocks/>
            </p:cNvCxnSpPr>
            <p:nvPr/>
          </p:nvCxnSpPr>
          <p:spPr>
            <a:xfrm rot="16200000" flipH="1">
              <a:off x="4080398" y="1315774"/>
              <a:ext cx="1" cy="160259"/>
            </a:xfrm>
            <a:prstGeom prst="line">
              <a:avLst/>
            </a:prstGeom>
            <a:noFill/>
            <a:ln w="28575" cap="flat">
              <a:solidFill>
                <a:srgbClr val="000000"/>
              </a:solidFill>
              <a:prstDash val="solid"/>
              <a:round/>
              <a:tailEnd type="triangle" w="med" len="med"/>
            </a:ln>
            <a:effectLst/>
          </p:spPr>
        </p:cxnSp>
        <p:sp>
          <p:nvSpPr>
            <p:cNvPr id="46" name="Shape">
              <a:extLst>
                <a:ext uri="{FF2B5EF4-FFF2-40B4-BE49-F238E27FC236}">
                  <a16:creationId xmlns:a16="http://schemas.microsoft.com/office/drawing/2014/main" id="{7730860A-0B1D-6088-27AF-9E9C038E50BF}"/>
                </a:ext>
              </a:extLst>
            </p:cNvPr>
            <p:cNvSpPr/>
            <p:nvPr/>
          </p:nvSpPr>
          <p:spPr>
            <a:xfrm>
              <a:off x="5207146" y="1254334"/>
              <a:ext cx="480387" cy="28010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10800"/>
                  </a:lnTo>
                  <a:lnTo>
                    <a:pt x="10800" y="21600"/>
                  </a:lnTo>
                  <a:lnTo>
                    <a:pt x="21600" y="10800"/>
                  </a:lnTo>
                  <a:close/>
                </a:path>
              </a:pathLst>
            </a:custGeom>
            <a:solidFill>
              <a:srgbClr val="FFFFFF"/>
            </a:solidFill>
            <a:ln w="9525" cap="flat">
              <a:solidFill>
                <a:srgbClr val="000000"/>
              </a:solidFill>
              <a:prstDash val="solid"/>
              <a:round/>
            </a:ln>
            <a:effectLst/>
          </p:spPr>
          <p:txBody>
            <a:bodyPr/>
            <a:lstStyle/>
            <a:p>
              <a:endParaRPr lang="en-US" sz="800">
                <a:latin typeface="Roboto" panose="02000000000000000000" pitchFamily="2" charset="0"/>
                <a:ea typeface="Roboto" panose="02000000000000000000" pitchFamily="2" charset="0"/>
                <a:cs typeface="Roboto" panose="02000000000000000000" pitchFamily="2" charset="0"/>
              </a:endParaRPr>
            </a:p>
          </p:txBody>
        </p:sp>
        <p:sp>
          <p:nvSpPr>
            <p:cNvPr id="47" name="No">
              <a:extLst>
                <a:ext uri="{FF2B5EF4-FFF2-40B4-BE49-F238E27FC236}">
                  <a16:creationId xmlns:a16="http://schemas.microsoft.com/office/drawing/2014/main" id="{3B0AFCF2-B339-85A3-CCCE-8AA200361259}"/>
                </a:ext>
              </a:extLst>
            </p:cNvPr>
            <p:cNvSpPr txBox="1"/>
            <p:nvPr/>
          </p:nvSpPr>
          <p:spPr>
            <a:xfrm>
              <a:off x="5319236" y="1289348"/>
              <a:ext cx="256208" cy="210081"/>
            </a:xfrm>
            <a:prstGeom prst="rect">
              <a:avLst/>
            </a:prstGeom>
            <a:noFill/>
            <a:ln w="12700" cap="flat">
              <a:noFill/>
              <a:miter lim="400000"/>
            </a:ln>
            <a:effectLst/>
          </p:spPr>
          <p:txBody>
            <a:bodyPr wrap="square" lIns="45719" tIns="45719" rIns="45719" bIns="45719" numCol="1" anchor="t">
              <a:noAutofit/>
            </a:bodyPr>
            <a:lstStyle/>
            <a:p>
              <a:pPr marL="0" marR="0" algn="ctr">
                <a:spcBef>
                  <a:spcPts val="0"/>
                </a:spcBef>
                <a:spcAft>
                  <a:spcPts val="0"/>
                </a:spcAft>
              </a:pPr>
              <a:r>
                <a:rPr lang="en-US" sz="800" dirty="0">
                  <a:ln>
                    <a:noFill/>
                  </a:ln>
                  <a:solidFill>
                    <a:srgbClr val="000000"/>
                  </a:solidFill>
                  <a:effectLst/>
                  <a:uFill>
                    <a:solidFill>
                      <a:srgbClr val="000000"/>
                    </a:solidFill>
                  </a:uFill>
                  <a:latin typeface="Roboto" panose="02000000000000000000" pitchFamily="2" charset="0"/>
                  <a:ea typeface="Roboto" panose="02000000000000000000" pitchFamily="2" charset="0"/>
                  <a:cs typeface="Roboto" panose="02000000000000000000" pitchFamily="2" charset="0"/>
                </a:rPr>
                <a:t>No</a:t>
              </a:r>
            </a:p>
          </p:txBody>
        </p:sp>
        <p:cxnSp>
          <p:nvCxnSpPr>
            <p:cNvPr id="48" name="Line">
              <a:extLst>
                <a:ext uri="{FF2B5EF4-FFF2-40B4-BE49-F238E27FC236}">
                  <a16:creationId xmlns:a16="http://schemas.microsoft.com/office/drawing/2014/main" id="{B54B1737-1496-167D-9A31-D49D5CE1E3F9}"/>
                </a:ext>
              </a:extLst>
            </p:cNvPr>
            <p:cNvCxnSpPr>
              <a:cxnSpLocks/>
            </p:cNvCxnSpPr>
            <p:nvPr/>
          </p:nvCxnSpPr>
          <p:spPr>
            <a:xfrm rot="16200000" flipH="1">
              <a:off x="5127016" y="1314256"/>
              <a:ext cx="1" cy="160259"/>
            </a:xfrm>
            <a:prstGeom prst="line">
              <a:avLst/>
            </a:prstGeom>
            <a:noFill/>
            <a:ln w="28575" cap="flat">
              <a:solidFill>
                <a:srgbClr val="000000"/>
              </a:solidFill>
              <a:prstDash val="solid"/>
              <a:round/>
              <a:tailEnd type="triangle" w="med" len="med"/>
            </a:ln>
            <a:effectLst/>
          </p:spPr>
        </p:cxnSp>
        <p:cxnSp>
          <p:nvCxnSpPr>
            <p:cNvPr id="52" name="Line">
              <a:extLst>
                <a:ext uri="{FF2B5EF4-FFF2-40B4-BE49-F238E27FC236}">
                  <a16:creationId xmlns:a16="http://schemas.microsoft.com/office/drawing/2014/main" id="{17AF0818-7626-7BE2-CE93-C6CB783CEA76}"/>
                </a:ext>
              </a:extLst>
            </p:cNvPr>
            <p:cNvCxnSpPr>
              <a:cxnSpLocks/>
            </p:cNvCxnSpPr>
            <p:nvPr/>
          </p:nvCxnSpPr>
          <p:spPr>
            <a:xfrm rot="16200000" flipH="1">
              <a:off x="5763835" y="1314254"/>
              <a:ext cx="1" cy="160259"/>
            </a:xfrm>
            <a:prstGeom prst="line">
              <a:avLst/>
            </a:prstGeom>
            <a:noFill/>
            <a:ln w="28575" cap="flat">
              <a:solidFill>
                <a:srgbClr val="000000"/>
              </a:solidFill>
              <a:prstDash val="solid"/>
              <a:round/>
              <a:tailEnd type="triangle" w="med" len="med"/>
            </a:ln>
            <a:effectLst/>
          </p:spPr>
        </p:cxnSp>
        <p:sp>
          <p:nvSpPr>
            <p:cNvPr id="139" name="Shape">
              <a:extLst>
                <a:ext uri="{FF2B5EF4-FFF2-40B4-BE49-F238E27FC236}">
                  <a16:creationId xmlns:a16="http://schemas.microsoft.com/office/drawing/2014/main" id="{8EA74E95-D9BF-ED78-D3EB-B53039EDCBFC}"/>
                </a:ext>
              </a:extLst>
            </p:cNvPr>
            <p:cNvSpPr/>
            <p:nvPr/>
          </p:nvSpPr>
          <p:spPr>
            <a:xfrm>
              <a:off x="5207146" y="2357768"/>
              <a:ext cx="480387" cy="28010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10800"/>
                  </a:lnTo>
                  <a:lnTo>
                    <a:pt x="10800" y="21600"/>
                  </a:lnTo>
                  <a:lnTo>
                    <a:pt x="21600" y="10800"/>
                  </a:lnTo>
                  <a:close/>
                </a:path>
              </a:pathLst>
            </a:custGeom>
            <a:solidFill>
              <a:srgbClr val="FFFFFF"/>
            </a:solidFill>
            <a:ln w="9525" cap="flat">
              <a:solidFill>
                <a:srgbClr val="000000"/>
              </a:solidFill>
              <a:prstDash val="solid"/>
              <a:round/>
            </a:ln>
            <a:effectLst/>
          </p:spPr>
          <p:txBody>
            <a:bodyPr/>
            <a:lstStyle/>
            <a:p>
              <a:endParaRPr lang="en-US" sz="800">
                <a:latin typeface="Roboto" panose="02000000000000000000" pitchFamily="2" charset="0"/>
                <a:ea typeface="Roboto" panose="02000000000000000000" pitchFamily="2" charset="0"/>
                <a:cs typeface="Roboto" panose="02000000000000000000" pitchFamily="2" charset="0"/>
              </a:endParaRPr>
            </a:p>
          </p:txBody>
        </p:sp>
        <p:sp>
          <p:nvSpPr>
            <p:cNvPr id="140" name="No">
              <a:extLst>
                <a:ext uri="{FF2B5EF4-FFF2-40B4-BE49-F238E27FC236}">
                  <a16:creationId xmlns:a16="http://schemas.microsoft.com/office/drawing/2014/main" id="{4CFAADDC-DCD5-FFB5-939A-059C295D3365}"/>
                </a:ext>
              </a:extLst>
            </p:cNvPr>
            <p:cNvSpPr txBox="1"/>
            <p:nvPr/>
          </p:nvSpPr>
          <p:spPr>
            <a:xfrm>
              <a:off x="5319236" y="2392782"/>
              <a:ext cx="256208" cy="210081"/>
            </a:xfrm>
            <a:prstGeom prst="rect">
              <a:avLst/>
            </a:prstGeom>
            <a:noFill/>
            <a:ln w="12700" cap="flat">
              <a:noFill/>
              <a:miter lim="400000"/>
            </a:ln>
            <a:effectLst/>
          </p:spPr>
          <p:txBody>
            <a:bodyPr wrap="square" lIns="45719" tIns="45719" rIns="45719" bIns="45719" numCol="1" anchor="t">
              <a:noAutofit/>
            </a:bodyPr>
            <a:lstStyle/>
            <a:p>
              <a:pPr marL="0" marR="0" algn="ctr">
                <a:spcBef>
                  <a:spcPts val="0"/>
                </a:spcBef>
                <a:spcAft>
                  <a:spcPts val="0"/>
                </a:spcAft>
              </a:pPr>
              <a:r>
                <a:rPr lang="en-US" sz="800" dirty="0">
                  <a:ln>
                    <a:noFill/>
                  </a:ln>
                  <a:solidFill>
                    <a:srgbClr val="000000"/>
                  </a:solidFill>
                  <a:effectLst/>
                  <a:uFill>
                    <a:solidFill>
                      <a:srgbClr val="000000"/>
                    </a:solidFill>
                  </a:uFill>
                  <a:latin typeface="Roboto" panose="02000000000000000000" pitchFamily="2" charset="0"/>
                  <a:ea typeface="Roboto" panose="02000000000000000000" pitchFamily="2" charset="0"/>
                  <a:cs typeface="Roboto" panose="02000000000000000000" pitchFamily="2" charset="0"/>
                </a:rPr>
                <a:t>No</a:t>
              </a:r>
            </a:p>
          </p:txBody>
        </p:sp>
        <p:cxnSp>
          <p:nvCxnSpPr>
            <p:cNvPr id="141" name="Line">
              <a:extLst>
                <a:ext uri="{FF2B5EF4-FFF2-40B4-BE49-F238E27FC236}">
                  <a16:creationId xmlns:a16="http://schemas.microsoft.com/office/drawing/2014/main" id="{59323BEA-5B2A-B32E-D260-D78C89CEC9C0}"/>
                </a:ext>
              </a:extLst>
            </p:cNvPr>
            <p:cNvCxnSpPr>
              <a:cxnSpLocks/>
            </p:cNvCxnSpPr>
            <p:nvPr/>
          </p:nvCxnSpPr>
          <p:spPr>
            <a:xfrm rot="16200000" flipH="1">
              <a:off x="5127016" y="2417690"/>
              <a:ext cx="1" cy="160259"/>
            </a:xfrm>
            <a:prstGeom prst="line">
              <a:avLst/>
            </a:prstGeom>
            <a:noFill/>
            <a:ln w="28575" cap="flat">
              <a:solidFill>
                <a:srgbClr val="000000"/>
              </a:solidFill>
              <a:prstDash val="solid"/>
              <a:round/>
              <a:tailEnd type="triangle" w="med" len="med"/>
            </a:ln>
            <a:effectLst/>
          </p:spPr>
        </p:cxnSp>
        <p:cxnSp>
          <p:nvCxnSpPr>
            <p:cNvPr id="142" name="Line">
              <a:extLst>
                <a:ext uri="{FF2B5EF4-FFF2-40B4-BE49-F238E27FC236}">
                  <a16:creationId xmlns:a16="http://schemas.microsoft.com/office/drawing/2014/main" id="{91CF6AA9-C013-EA51-A871-D87F3F60E17D}"/>
                </a:ext>
              </a:extLst>
            </p:cNvPr>
            <p:cNvCxnSpPr>
              <a:cxnSpLocks/>
            </p:cNvCxnSpPr>
            <p:nvPr/>
          </p:nvCxnSpPr>
          <p:spPr>
            <a:xfrm rot="16200000" flipH="1">
              <a:off x="5763835" y="2417688"/>
              <a:ext cx="1" cy="160259"/>
            </a:xfrm>
            <a:prstGeom prst="line">
              <a:avLst/>
            </a:prstGeom>
            <a:noFill/>
            <a:ln w="28575" cap="flat">
              <a:solidFill>
                <a:srgbClr val="000000"/>
              </a:solidFill>
              <a:prstDash val="solid"/>
              <a:round/>
              <a:tailEnd type="triangle" w="med" len="med"/>
            </a:ln>
            <a:effectLst/>
          </p:spPr>
        </p:cxnSp>
        <p:sp>
          <p:nvSpPr>
            <p:cNvPr id="143" name="Shape">
              <a:extLst>
                <a:ext uri="{FF2B5EF4-FFF2-40B4-BE49-F238E27FC236}">
                  <a16:creationId xmlns:a16="http://schemas.microsoft.com/office/drawing/2014/main" id="{EA9BFF01-0F7A-6355-7CB8-5C766523DEA6}"/>
                </a:ext>
              </a:extLst>
            </p:cNvPr>
            <p:cNvSpPr/>
            <p:nvPr/>
          </p:nvSpPr>
          <p:spPr>
            <a:xfrm>
              <a:off x="5207146" y="3496372"/>
              <a:ext cx="480387" cy="28010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10800"/>
                  </a:lnTo>
                  <a:lnTo>
                    <a:pt x="10800" y="21600"/>
                  </a:lnTo>
                  <a:lnTo>
                    <a:pt x="21600" y="10800"/>
                  </a:lnTo>
                  <a:close/>
                </a:path>
              </a:pathLst>
            </a:custGeom>
            <a:solidFill>
              <a:srgbClr val="FFFFFF"/>
            </a:solidFill>
            <a:ln w="9525" cap="flat">
              <a:solidFill>
                <a:srgbClr val="000000"/>
              </a:solidFill>
              <a:prstDash val="solid"/>
              <a:round/>
            </a:ln>
            <a:effectLst/>
          </p:spPr>
          <p:txBody>
            <a:bodyPr/>
            <a:lstStyle/>
            <a:p>
              <a:endParaRPr lang="en-US" sz="800">
                <a:latin typeface="Roboto" panose="02000000000000000000" pitchFamily="2" charset="0"/>
                <a:ea typeface="Roboto" panose="02000000000000000000" pitchFamily="2" charset="0"/>
                <a:cs typeface="Roboto" panose="02000000000000000000" pitchFamily="2" charset="0"/>
              </a:endParaRPr>
            </a:p>
          </p:txBody>
        </p:sp>
        <p:sp>
          <p:nvSpPr>
            <p:cNvPr id="144" name="No">
              <a:extLst>
                <a:ext uri="{FF2B5EF4-FFF2-40B4-BE49-F238E27FC236}">
                  <a16:creationId xmlns:a16="http://schemas.microsoft.com/office/drawing/2014/main" id="{714FFC70-0C4C-504D-9CEC-19064E8B54C8}"/>
                </a:ext>
              </a:extLst>
            </p:cNvPr>
            <p:cNvSpPr txBox="1"/>
            <p:nvPr/>
          </p:nvSpPr>
          <p:spPr>
            <a:xfrm>
              <a:off x="5319236" y="3531386"/>
              <a:ext cx="256208" cy="210081"/>
            </a:xfrm>
            <a:prstGeom prst="rect">
              <a:avLst/>
            </a:prstGeom>
            <a:noFill/>
            <a:ln w="12700" cap="flat">
              <a:noFill/>
              <a:miter lim="400000"/>
            </a:ln>
            <a:effectLst/>
          </p:spPr>
          <p:txBody>
            <a:bodyPr wrap="square" lIns="45719" tIns="45719" rIns="45719" bIns="45719" numCol="1" anchor="t">
              <a:noAutofit/>
            </a:bodyPr>
            <a:lstStyle/>
            <a:p>
              <a:pPr marL="0" marR="0" algn="ctr">
                <a:spcBef>
                  <a:spcPts val="0"/>
                </a:spcBef>
                <a:spcAft>
                  <a:spcPts val="0"/>
                </a:spcAft>
              </a:pPr>
              <a:r>
                <a:rPr lang="en-US" sz="800" dirty="0">
                  <a:ln>
                    <a:noFill/>
                  </a:ln>
                  <a:solidFill>
                    <a:srgbClr val="000000"/>
                  </a:solidFill>
                  <a:effectLst/>
                  <a:uFill>
                    <a:solidFill>
                      <a:srgbClr val="000000"/>
                    </a:solidFill>
                  </a:uFill>
                  <a:latin typeface="Roboto" panose="02000000000000000000" pitchFamily="2" charset="0"/>
                  <a:ea typeface="Roboto" panose="02000000000000000000" pitchFamily="2" charset="0"/>
                  <a:cs typeface="Roboto" panose="02000000000000000000" pitchFamily="2" charset="0"/>
                </a:rPr>
                <a:t>No</a:t>
              </a:r>
            </a:p>
          </p:txBody>
        </p:sp>
        <p:cxnSp>
          <p:nvCxnSpPr>
            <p:cNvPr id="145" name="Line">
              <a:extLst>
                <a:ext uri="{FF2B5EF4-FFF2-40B4-BE49-F238E27FC236}">
                  <a16:creationId xmlns:a16="http://schemas.microsoft.com/office/drawing/2014/main" id="{B4F0D0AA-98B6-61A2-DA00-5734A9A68818}"/>
                </a:ext>
              </a:extLst>
            </p:cNvPr>
            <p:cNvCxnSpPr>
              <a:cxnSpLocks/>
            </p:cNvCxnSpPr>
            <p:nvPr/>
          </p:nvCxnSpPr>
          <p:spPr>
            <a:xfrm rot="16200000" flipH="1">
              <a:off x="5127016" y="3556294"/>
              <a:ext cx="1" cy="160259"/>
            </a:xfrm>
            <a:prstGeom prst="line">
              <a:avLst/>
            </a:prstGeom>
            <a:noFill/>
            <a:ln w="28575" cap="flat">
              <a:solidFill>
                <a:srgbClr val="000000"/>
              </a:solidFill>
              <a:prstDash val="solid"/>
              <a:round/>
              <a:tailEnd type="triangle" w="med" len="med"/>
            </a:ln>
            <a:effectLst/>
          </p:spPr>
        </p:cxnSp>
        <p:cxnSp>
          <p:nvCxnSpPr>
            <p:cNvPr id="146" name="Line">
              <a:extLst>
                <a:ext uri="{FF2B5EF4-FFF2-40B4-BE49-F238E27FC236}">
                  <a16:creationId xmlns:a16="http://schemas.microsoft.com/office/drawing/2014/main" id="{E7A6CE18-9BBC-14B5-E50E-A690D3BA82BC}"/>
                </a:ext>
              </a:extLst>
            </p:cNvPr>
            <p:cNvCxnSpPr>
              <a:cxnSpLocks/>
            </p:cNvCxnSpPr>
            <p:nvPr/>
          </p:nvCxnSpPr>
          <p:spPr>
            <a:xfrm rot="16200000" flipH="1">
              <a:off x="5763835" y="3556292"/>
              <a:ext cx="1" cy="160259"/>
            </a:xfrm>
            <a:prstGeom prst="line">
              <a:avLst/>
            </a:prstGeom>
            <a:noFill/>
            <a:ln w="28575" cap="flat">
              <a:solidFill>
                <a:srgbClr val="000000"/>
              </a:solidFill>
              <a:prstDash val="solid"/>
              <a:round/>
              <a:tailEnd type="triangle" w="med" len="med"/>
            </a:ln>
            <a:effectLst/>
          </p:spPr>
        </p:cxnSp>
      </p:grpSp>
    </p:spTree>
    <p:custDataLst>
      <p:tags r:id="rId1"/>
    </p:custDataLst>
    <p:extLst>
      <p:ext uri="{BB962C8B-B14F-4D97-AF65-F5344CB8AC3E}">
        <p14:creationId xmlns:p14="http://schemas.microsoft.com/office/powerpoint/2010/main" val="26622686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p:cNvSpPr>
          <p:nvPr>
            <p:ph type="title"/>
          </p:nvPr>
        </p:nvSpPr>
        <p:spPr>
          <a:xfrm>
            <a:off x="440266" y="2108124"/>
            <a:ext cx="8229600" cy="857250"/>
          </a:xfrm>
        </p:spPr>
        <p:txBody>
          <a:bodyPr/>
          <a:lstStyle/>
          <a:p>
            <a:r>
              <a:rPr lang="en-US" altLang="en-US" dirty="0"/>
              <a:t>Leadership 101</a:t>
            </a:r>
          </a:p>
        </p:txBody>
      </p:sp>
      <p:sp>
        <p:nvSpPr>
          <p:cNvPr id="2" name="TextBox 1">
            <a:extLst>
              <a:ext uri="{FF2B5EF4-FFF2-40B4-BE49-F238E27FC236}">
                <a16:creationId xmlns:a16="http://schemas.microsoft.com/office/drawing/2014/main" id="{18185385-7001-945C-5546-2865175314E0}"/>
              </a:ext>
            </a:extLst>
          </p:cNvPr>
          <p:cNvSpPr txBox="1"/>
          <p:nvPr/>
        </p:nvSpPr>
        <p:spPr>
          <a:xfrm>
            <a:off x="0" y="4821625"/>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110</a:t>
            </a:r>
          </a:p>
        </p:txBody>
      </p:sp>
      <p:sp>
        <p:nvSpPr>
          <p:cNvPr id="3" name="Slide Number Placeholder 1">
            <a:extLst>
              <a:ext uri="{FF2B5EF4-FFF2-40B4-BE49-F238E27FC236}">
                <a16:creationId xmlns:a16="http://schemas.microsoft.com/office/drawing/2014/main" id="{6E630714-01BF-6CA9-0CFD-5CC05D7D1F7E}"/>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156</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141368609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460AB0DA-23CD-1C64-2403-5DE47F6D7123}"/>
              </a:ext>
            </a:extLst>
          </p:cNvPr>
          <p:cNvGrpSpPr/>
          <p:nvPr/>
        </p:nvGrpSpPr>
        <p:grpSpPr>
          <a:xfrm flipH="1">
            <a:off x="5670996" y="1"/>
            <a:ext cx="3623880" cy="2655755"/>
            <a:chOff x="-192127" y="-2"/>
            <a:chExt cx="4831840" cy="3367272"/>
          </a:xfrm>
        </p:grpSpPr>
        <p:sp>
          <p:nvSpPr>
            <p:cNvPr id="8" name="Diagonal Stripe 7">
              <a:extLst>
                <a:ext uri="{FF2B5EF4-FFF2-40B4-BE49-F238E27FC236}">
                  <a16:creationId xmlns:a16="http://schemas.microsoft.com/office/drawing/2014/main" id="{6A54890D-1691-8DF5-8C08-A5C75238A79D}"/>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tx1"/>
                </a:solidFill>
              </a:endParaRPr>
            </a:p>
          </p:txBody>
        </p:sp>
        <p:cxnSp>
          <p:nvCxnSpPr>
            <p:cNvPr id="9" name="Straight Connector 8">
              <a:extLst>
                <a:ext uri="{FF2B5EF4-FFF2-40B4-BE49-F238E27FC236}">
                  <a16:creationId xmlns:a16="http://schemas.microsoft.com/office/drawing/2014/main" id="{61E99F83-283D-DC3C-40FF-0677B37DBDFB}"/>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Parallelogram 9">
              <a:extLst>
                <a:ext uri="{FF2B5EF4-FFF2-40B4-BE49-F238E27FC236}">
                  <a16:creationId xmlns:a16="http://schemas.microsoft.com/office/drawing/2014/main" id="{4D6A0215-19AB-888D-2B69-FD480CEFBE74}"/>
                </a:ext>
              </a:extLst>
            </p:cNvPr>
            <p:cNvSpPr/>
            <p:nvPr userDrawn="1"/>
          </p:nvSpPr>
          <p:spPr>
            <a:xfrm rot="19421162">
              <a:off x="-192127" y="1140864"/>
              <a:ext cx="1354398" cy="214994"/>
            </a:xfrm>
            <a:prstGeom prst="parallelogram">
              <a:avLst>
                <a:gd name="adj" fmla="val 72003"/>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grpSp>
      <p:sp>
        <p:nvSpPr>
          <p:cNvPr id="11" name="Parallelogram 10">
            <a:extLst>
              <a:ext uri="{FF2B5EF4-FFF2-40B4-BE49-F238E27FC236}">
                <a16:creationId xmlns:a16="http://schemas.microsoft.com/office/drawing/2014/main" id="{FC2C1B04-A1A6-DE3E-30C5-40FE090F629B}"/>
              </a:ext>
            </a:extLst>
          </p:cNvPr>
          <p:cNvSpPr/>
          <p:nvPr/>
        </p:nvSpPr>
        <p:spPr>
          <a:xfrm flipH="1">
            <a:off x="5009931" y="1"/>
            <a:ext cx="1085850" cy="479298"/>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endParaRPr lang="en-US" sz="1350" noProof="0" dirty="0"/>
          </a:p>
        </p:txBody>
      </p:sp>
      <p:sp>
        <p:nvSpPr>
          <p:cNvPr id="2" name="Title 1">
            <a:extLst>
              <a:ext uri="{FF2B5EF4-FFF2-40B4-BE49-F238E27FC236}">
                <a16:creationId xmlns:a16="http://schemas.microsoft.com/office/drawing/2014/main" id="{7B733E65-842E-33AD-D113-7C8E67B3721B}"/>
              </a:ext>
            </a:extLst>
          </p:cNvPr>
          <p:cNvSpPr>
            <a:spLocks noGrp="1"/>
          </p:cNvSpPr>
          <p:nvPr>
            <p:ph type="title"/>
          </p:nvPr>
        </p:nvSpPr>
        <p:spPr>
          <a:xfrm>
            <a:off x="414338" y="608518"/>
            <a:ext cx="8229600" cy="591632"/>
          </a:xfrm>
        </p:spPr>
        <p:txBody>
          <a:bodyPr/>
          <a:lstStyle/>
          <a:p>
            <a:r>
              <a:rPr lang="en-US" b="1" dirty="0"/>
              <a:t>ROI Application: Leadership 101</a:t>
            </a:r>
          </a:p>
        </p:txBody>
      </p:sp>
      <p:sp>
        <p:nvSpPr>
          <p:cNvPr id="3" name="Text Placeholder 2">
            <a:extLst>
              <a:ext uri="{FF2B5EF4-FFF2-40B4-BE49-F238E27FC236}">
                <a16:creationId xmlns:a16="http://schemas.microsoft.com/office/drawing/2014/main" id="{35CA10B2-1370-D278-8B2C-85307E904E44}"/>
              </a:ext>
            </a:extLst>
          </p:cNvPr>
          <p:cNvSpPr>
            <a:spLocks noGrp="1"/>
          </p:cNvSpPr>
          <p:nvPr>
            <p:ph type="body" sz="quarter" idx="10"/>
          </p:nvPr>
        </p:nvSpPr>
        <p:spPr>
          <a:xfrm>
            <a:off x="414338" y="1384300"/>
            <a:ext cx="7257478" cy="3242564"/>
          </a:xfrm>
        </p:spPr>
        <p:txBody>
          <a:bodyPr>
            <a:normAutofit/>
          </a:bodyPr>
          <a:lstStyle/>
          <a:p>
            <a:pPr marL="0" indent="0">
              <a:lnSpc>
                <a:spcPct val="100000"/>
              </a:lnSpc>
              <a:buNone/>
            </a:pPr>
            <a:r>
              <a:rPr lang="en-US" dirty="0">
                <a:latin typeface="Roboto" panose="02000000000000000000" pitchFamily="2" charset="0"/>
                <a:ea typeface="Roboto" panose="02000000000000000000" pitchFamily="2" charset="0"/>
              </a:rPr>
              <a:t>You have been asked to calculate the ROI from action plans used in a leadership program. The plans are being collected and the results analyzed four months after the training is completed. Most of the plans have been received, analyzed, isolated, and annualized. The results from 28 participants and the cost of the program for the 30 participants are:</a:t>
            </a:r>
          </a:p>
          <a:p>
            <a:pPr marL="457200">
              <a:lnSpc>
                <a:spcPct val="100000"/>
              </a:lnSpc>
              <a:buFont typeface="Courier New" panose="02070309020205020404" pitchFamily="49" charset="0"/>
              <a:buChar char="o"/>
            </a:pPr>
            <a:r>
              <a:rPr lang="en-US" dirty="0">
                <a:latin typeface="Roboto" panose="02000000000000000000" pitchFamily="2" charset="0"/>
                <a:ea typeface="Roboto" panose="02000000000000000000" pitchFamily="2" charset="0"/>
              </a:rPr>
              <a:t>Thirty participants completed the program and were asked to submit action plans.</a:t>
            </a:r>
          </a:p>
          <a:p>
            <a:pPr marL="457200">
              <a:lnSpc>
                <a:spcPct val="100000"/>
              </a:lnSpc>
              <a:buFont typeface="Courier New" panose="02070309020205020404" pitchFamily="49" charset="0"/>
              <a:buChar char="o"/>
            </a:pPr>
            <a:r>
              <a:rPr lang="en-US" dirty="0">
                <a:latin typeface="Roboto" panose="02000000000000000000" pitchFamily="2" charset="0"/>
                <a:ea typeface="Roboto" panose="02000000000000000000" pitchFamily="2" charset="0"/>
              </a:rPr>
              <a:t>Data from 18 participants has been analyzed, isolated, and annualized; total monetary benefit influenced by the training is $54,109.</a:t>
            </a:r>
          </a:p>
          <a:p>
            <a:pPr marL="457200">
              <a:lnSpc>
                <a:spcPct val="100000"/>
              </a:lnSpc>
              <a:buFont typeface="Courier New" panose="02070309020205020404" pitchFamily="49" charset="0"/>
              <a:buChar char="o"/>
            </a:pPr>
            <a:r>
              <a:rPr lang="en-US" dirty="0">
                <a:latin typeface="Roboto" panose="02000000000000000000" pitchFamily="2" charset="0"/>
                <a:ea typeface="Roboto" panose="02000000000000000000" pitchFamily="2" charset="0"/>
              </a:rPr>
              <a:t>Ten participants did not provide data.</a:t>
            </a:r>
          </a:p>
        </p:txBody>
      </p:sp>
      <p:sp>
        <p:nvSpPr>
          <p:cNvPr id="5" name="Slide Number Placeholder 1">
            <a:extLst>
              <a:ext uri="{FF2B5EF4-FFF2-40B4-BE49-F238E27FC236}">
                <a16:creationId xmlns:a16="http://schemas.microsoft.com/office/drawing/2014/main" id="{5872904C-6A79-C89E-511A-9FCCC29C5DA4}"/>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157</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6" name="TextBox 5">
            <a:extLst>
              <a:ext uri="{FF2B5EF4-FFF2-40B4-BE49-F238E27FC236}">
                <a16:creationId xmlns:a16="http://schemas.microsoft.com/office/drawing/2014/main" id="{A480608F-4BC0-D495-E6B7-39A2427183F5}"/>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WB page 110</a:t>
            </a:r>
          </a:p>
        </p:txBody>
      </p:sp>
    </p:spTree>
    <p:custDataLst>
      <p:tags r:id="rId1"/>
    </p:custDataLst>
    <p:extLst>
      <p:ext uri="{BB962C8B-B14F-4D97-AF65-F5344CB8AC3E}">
        <p14:creationId xmlns:p14="http://schemas.microsoft.com/office/powerpoint/2010/main" val="201873748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520A1EA-0F4F-EE3A-5922-7535E926651E}"/>
              </a:ext>
            </a:extLst>
          </p:cNvPr>
          <p:cNvGrpSpPr/>
          <p:nvPr/>
        </p:nvGrpSpPr>
        <p:grpSpPr>
          <a:xfrm>
            <a:off x="5009931" y="1"/>
            <a:ext cx="4284945" cy="2655755"/>
            <a:chOff x="5009931" y="1"/>
            <a:chExt cx="4284945" cy="2655755"/>
          </a:xfrm>
        </p:grpSpPr>
        <p:grpSp>
          <p:nvGrpSpPr>
            <p:cNvPr id="4" name="Group 3">
              <a:extLst>
                <a:ext uri="{FF2B5EF4-FFF2-40B4-BE49-F238E27FC236}">
                  <a16:creationId xmlns:a16="http://schemas.microsoft.com/office/drawing/2014/main" id="{9B7D8CA0-B488-D209-1080-A50C9D6E31C5}"/>
                </a:ext>
              </a:extLst>
            </p:cNvPr>
            <p:cNvGrpSpPr/>
            <p:nvPr/>
          </p:nvGrpSpPr>
          <p:grpSpPr>
            <a:xfrm flipH="1">
              <a:off x="5670996" y="1"/>
              <a:ext cx="3623880" cy="2655755"/>
              <a:chOff x="-192127" y="-2"/>
              <a:chExt cx="4831840" cy="3367272"/>
            </a:xfrm>
          </p:grpSpPr>
          <p:sp>
            <p:nvSpPr>
              <p:cNvPr id="5" name="Diagonal Stripe 4">
                <a:extLst>
                  <a:ext uri="{FF2B5EF4-FFF2-40B4-BE49-F238E27FC236}">
                    <a16:creationId xmlns:a16="http://schemas.microsoft.com/office/drawing/2014/main" id="{28E3E470-8643-D3E6-605C-1F33FFABA08D}"/>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tx1"/>
                  </a:solidFill>
                </a:endParaRPr>
              </a:p>
            </p:txBody>
          </p:sp>
          <p:cxnSp>
            <p:nvCxnSpPr>
              <p:cNvPr id="6" name="Straight Connector 5">
                <a:extLst>
                  <a:ext uri="{FF2B5EF4-FFF2-40B4-BE49-F238E27FC236}">
                    <a16:creationId xmlns:a16="http://schemas.microsoft.com/office/drawing/2014/main" id="{CE07CC71-204C-6E60-41D3-623D542388F0}"/>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Parallelogram 6">
                <a:extLst>
                  <a:ext uri="{FF2B5EF4-FFF2-40B4-BE49-F238E27FC236}">
                    <a16:creationId xmlns:a16="http://schemas.microsoft.com/office/drawing/2014/main" id="{E214F386-4877-1323-70AF-E2C8C8639785}"/>
                  </a:ext>
                </a:extLst>
              </p:cNvPr>
              <p:cNvSpPr/>
              <p:nvPr userDrawn="1"/>
            </p:nvSpPr>
            <p:spPr>
              <a:xfrm rot="19421162">
                <a:off x="-192127" y="1140864"/>
                <a:ext cx="1354398" cy="214994"/>
              </a:xfrm>
              <a:prstGeom prst="parallelogram">
                <a:avLst>
                  <a:gd name="adj" fmla="val 72003"/>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grpSp>
        <p:sp>
          <p:nvSpPr>
            <p:cNvPr id="8" name="Parallelogram 7">
              <a:extLst>
                <a:ext uri="{FF2B5EF4-FFF2-40B4-BE49-F238E27FC236}">
                  <a16:creationId xmlns:a16="http://schemas.microsoft.com/office/drawing/2014/main" id="{984BE912-4FA5-EEA9-7D81-F78B44A01EE3}"/>
                </a:ext>
              </a:extLst>
            </p:cNvPr>
            <p:cNvSpPr/>
            <p:nvPr/>
          </p:nvSpPr>
          <p:spPr>
            <a:xfrm flipH="1">
              <a:off x="5009931" y="1"/>
              <a:ext cx="1085850" cy="479298"/>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endParaRPr lang="en-US" sz="1350" noProof="0" dirty="0"/>
            </a:p>
          </p:txBody>
        </p:sp>
      </p:grpSp>
      <p:sp>
        <p:nvSpPr>
          <p:cNvPr id="2" name="Title 1">
            <a:extLst>
              <a:ext uri="{FF2B5EF4-FFF2-40B4-BE49-F238E27FC236}">
                <a16:creationId xmlns:a16="http://schemas.microsoft.com/office/drawing/2014/main" id="{FD7C8E2F-1BF7-518B-7843-EAD8FF795497}"/>
              </a:ext>
            </a:extLst>
          </p:cNvPr>
          <p:cNvSpPr>
            <a:spLocks noGrp="1"/>
          </p:cNvSpPr>
          <p:nvPr>
            <p:ph type="title"/>
          </p:nvPr>
        </p:nvSpPr>
        <p:spPr>
          <a:xfrm>
            <a:off x="414338" y="608518"/>
            <a:ext cx="8229600" cy="591632"/>
          </a:xfrm>
        </p:spPr>
        <p:txBody>
          <a:bodyPr/>
          <a:lstStyle/>
          <a:p>
            <a:r>
              <a:rPr lang="en-US" b="1" dirty="0"/>
              <a:t>ROI Application Exercise: Leadership 101</a:t>
            </a:r>
          </a:p>
        </p:txBody>
      </p:sp>
      <p:sp>
        <p:nvSpPr>
          <p:cNvPr id="3" name="Text Placeholder 2">
            <a:extLst>
              <a:ext uri="{FF2B5EF4-FFF2-40B4-BE49-F238E27FC236}">
                <a16:creationId xmlns:a16="http://schemas.microsoft.com/office/drawing/2014/main" id="{8041BA65-ED24-43C5-61BD-6CD0A8280E63}"/>
              </a:ext>
            </a:extLst>
          </p:cNvPr>
          <p:cNvSpPr>
            <a:spLocks noGrp="1"/>
          </p:cNvSpPr>
          <p:nvPr>
            <p:ph type="body" sz="quarter" idx="10"/>
          </p:nvPr>
        </p:nvSpPr>
        <p:spPr>
          <a:xfrm>
            <a:off x="414338" y="1384300"/>
            <a:ext cx="7193470" cy="3452876"/>
          </a:xfrm>
        </p:spPr>
        <p:txBody>
          <a:bodyPr>
            <a:normAutofit/>
          </a:bodyPr>
          <a:lstStyle/>
          <a:p>
            <a:pPr marL="0" indent="0">
              <a:lnSpc>
                <a:spcPct val="100000"/>
              </a:lnSpc>
              <a:buNone/>
            </a:pPr>
            <a:r>
              <a:rPr lang="en-US" b="1" dirty="0">
                <a:latin typeface="Roboto" panose="02000000000000000000" pitchFamily="2" charset="0"/>
                <a:ea typeface="Roboto" panose="02000000000000000000" pitchFamily="2" charset="0"/>
              </a:rPr>
              <a:t>You must analyze the remaining two plans and determine the benefits and calculate the ROI from results of 30 participants.</a:t>
            </a:r>
          </a:p>
          <a:p>
            <a:pPr>
              <a:lnSpc>
                <a:spcPct val="100000"/>
              </a:lnSpc>
            </a:pPr>
            <a:r>
              <a:rPr lang="en-US" dirty="0">
                <a:latin typeface="Roboto" panose="02000000000000000000" pitchFamily="2" charset="0"/>
                <a:ea typeface="Roboto" panose="02000000000000000000" pitchFamily="2" charset="0"/>
              </a:rPr>
              <a:t>30 participants completed the program and were asked to complete action plans.</a:t>
            </a:r>
          </a:p>
          <a:p>
            <a:pPr>
              <a:lnSpc>
                <a:spcPct val="100000"/>
              </a:lnSpc>
            </a:pPr>
            <a:r>
              <a:rPr lang="en-US" dirty="0">
                <a:latin typeface="Roboto" panose="02000000000000000000" pitchFamily="2" charset="0"/>
                <a:ea typeface="Roboto" panose="02000000000000000000" pitchFamily="2" charset="0"/>
              </a:rPr>
              <a:t>Data from 18 participants has been analyzed, isolated, and annualized; total monetary benefit influenced by the training is $54,109.</a:t>
            </a:r>
          </a:p>
          <a:p>
            <a:pPr>
              <a:lnSpc>
                <a:spcPct val="100000"/>
              </a:lnSpc>
            </a:pPr>
            <a:r>
              <a:rPr lang="en-US" dirty="0">
                <a:latin typeface="Roboto" panose="02000000000000000000" pitchFamily="2" charset="0"/>
                <a:ea typeface="Roboto" panose="02000000000000000000" pitchFamily="2" charset="0"/>
              </a:rPr>
              <a:t>10 participants did not provide data.</a:t>
            </a:r>
          </a:p>
          <a:p>
            <a:pPr>
              <a:lnSpc>
                <a:spcPct val="100000"/>
              </a:lnSpc>
            </a:pPr>
            <a:r>
              <a:rPr lang="en-US" dirty="0">
                <a:latin typeface="Roboto" panose="02000000000000000000" pitchFamily="2" charset="0"/>
                <a:ea typeface="Roboto" panose="02000000000000000000" pitchFamily="2" charset="0"/>
              </a:rPr>
              <a:t>Two additional action plans remain to be analyzed:</a:t>
            </a:r>
          </a:p>
          <a:p>
            <a:pPr lvl="1">
              <a:lnSpc>
                <a:spcPct val="100000"/>
              </a:lnSpc>
            </a:pPr>
            <a:r>
              <a:rPr lang="en-US" dirty="0">
                <a:latin typeface="Roboto" panose="02000000000000000000" pitchFamily="2" charset="0"/>
                <a:ea typeface="Roboto" panose="02000000000000000000" pitchFamily="2" charset="0"/>
              </a:rPr>
              <a:t>Medicine Gelatin Manager (See last pages of activity.)</a:t>
            </a:r>
          </a:p>
          <a:p>
            <a:pPr lvl="1">
              <a:lnSpc>
                <a:spcPct val="100000"/>
              </a:lnSpc>
            </a:pPr>
            <a:r>
              <a:rPr lang="en-US" dirty="0">
                <a:latin typeface="Roboto" panose="02000000000000000000" pitchFamily="2" charset="0"/>
                <a:ea typeface="Roboto" panose="02000000000000000000" pitchFamily="2" charset="0"/>
              </a:rPr>
              <a:t>Bill Burgess (See last pages of activity.)</a:t>
            </a:r>
          </a:p>
        </p:txBody>
      </p:sp>
      <p:sp>
        <p:nvSpPr>
          <p:cNvPr id="9" name="TextBox 8">
            <a:extLst>
              <a:ext uri="{FF2B5EF4-FFF2-40B4-BE49-F238E27FC236}">
                <a16:creationId xmlns:a16="http://schemas.microsoft.com/office/drawing/2014/main" id="{5FB0367E-1DC3-40A2-21D5-A3D51BE16F6C}"/>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WB page 110</a:t>
            </a:r>
          </a:p>
        </p:txBody>
      </p:sp>
      <p:sp>
        <p:nvSpPr>
          <p:cNvPr id="10" name="Slide Number Placeholder 1">
            <a:extLst>
              <a:ext uri="{FF2B5EF4-FFF2-40B4-BE49-F238E27FC236}">
                <a16:creationId xmlns:a16="http://schemas.microsoft.com/office/drawing/2014/main" id="{0CC8405A-F271-5CF5-F9EC-76C7150B5F04}"/>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158</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337683909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25CF5-5AAE-81B9-79CB-7AA7C1F381A6}"/>
              </a:ext>
            </a:extLst>
          </p:cNvPr>
          <p:cNvSpPr>
            <a:spLocks noGrp="1"/>
          </p:cNvSpPr>
          <p:nvPr>
            <p:ph type="title"/>
          </p:nvPr>
        </p:nvSpPr>
        <p:spPr>
          <a:xfrm>
            <a:off x="414865" y="608518"/>
            <a:ext cx="8229073" cy="591632"/>
          </a:xfrm>
        </p:spPr>
        <p:txBody>
          <a:bodyPr/>
          <a:lstStyle/>
          <a:p>
            <a:r>
              <a:rPr lang="en-US" sz="2400" b="1" dirty="0"/>
              <a:t>Document your results in this table and calculate the ROI.</a:t>
            </a:r>
          </a:p>
        </p:txBody>
      </p:sp>
      <p:graphicFrame>
        <p:nvGraphicFramePr>
          <p:cNvPr id="4" name="Table Placeholder 4">
            <a:extLst>
              <a:ext uri="{FF2B5EF4-FFF2-40B4-BE49-F238E27FC236}">
                <a16:creationId xmlns:a16="http://schemas.microsoft.com/office/drawing/2014/main" id="{47C84FDF-82C2-99D8-8C75-189784F5EA80}"/>
              </a:ext>
            </a:extLst>
          </p:cNvPr>
          <p:cNvGraphicFramePr>
            <a:graphicFrameLocks/>
          </p:cNvGraphicFramePr>
          <p:nvPr>
            <p:extLst>
              <p:ext uri="{D42A27DB-BD31-4B8C-83A1-F6EECF244321}">
                <p14:modId xmlns:p14="http://schemas.microsoft.com/office/powerpoint/2010/main" val="3350162221"/>
              </p:ext>
            </p:extLst>
          </p:nvPr>
        </p:nvGraphicFramePr>
        <p:xfrm>
          <a:off x="414338" y="1485900"/>
          <a:ext cx="8229600" cy="3002280"/>
        </p:xfrm>
        <a:graphic>
          <a:graphicData uri="http://schemas.openxmlformats.org/drawingml/2006/table">
            <a:tbl>
              <a:tblPr/>
              <a:tblGrid>
                <a:gridCol w="4742012">
                  <a:extLst>
                    <a:ext uri="{9D8B030D-6E8A-4147-A177-3AD203B41FA5}">
                      <a16:colId xmlns:a16="http://schemas.microsoft.com/office/drawing/2014/main" val="4059278222"/>
                    </a:ext>
                  </a:extLst>
                </a:gridCol>
                <a:gridCol w="1728478">
                  <a:extLst>
                    <a:ext uri="{9D8B030D-6E8A-4147-A177-3AD203B41FA5}">
                      <a16:colId xmlns:a16="http://schemas.microsoft.com/office/drawing/2014/main" val="4186186116"/>
                    </a:ext>
                  </a:extLst>
                </a:gridCol>
                <a:gridCol w="1759110">
                  <a:extLst>
                    <a:ext uri="{9D8B030D-6E8A-4147-A177-3AD203B41FA5}">
                      <a16:colId xmlns:a16="http://schemas.microsoft.com/office/drawing/2014/main" val="2453068544"/>
                    </a:ext>
                  </a:extLst>
                </a:gridCol>
              </a:tblGrid>
              <a:tr h="0">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Benefits From Leadership Program</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Your Answer</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Actual Answer</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extLst>
                  <a:ext uri="{0D108BD9-81ED-4DB2-BD59-A6C34878D82A}">
                    <a16:rowId xmlns:a16="http://schemas.microsoft.com/office/drawing/2014/main" val="3618896787"/>
                  </a:ext>
                </a:extLst>
              </a:tr>
              <a:tr h="0">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Medicine Gelatin Manager</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3854437817"/>
                  </a:ext>
                </a:extLst>
              </a:tr>
              <a:tr h="0">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Bill Burgess</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3282023837"/>
                  </a:ext>
                </a:extLst>
              </a:tr>
              <a:tr h="0">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18 other participants (isolated and annualized)</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$54,109</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457189423"/>
                  </a:ext>
                </a:extLst>
              </a:tr>
              <a:tr h="0">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10 other participants</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360627988"/>
                  </a:ext>
                </a:extLst>
              </a:tr>
              <a:tr h="0">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Total Benefits From Leadership Program</a:t>
                      </a: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861638815"/>
                  </a:ext>
                </a:extLst>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600" b="1" dirty="0">
                          <a:solidFill>
                            <a:srgbClr val="000000"/>
                          </a:solidFill>
                          <a:latin typeface="Roboto" panose="02000000000000000000" pitchFamily="2" charset="0"/>
                          <a:ea typeface="Roboto" panose="02000000000000000000" pitchFamily="2" charset="0"/>
                        </a:rPr>
                        <a:t>Leadership 101 costs: $60,000</a:t>
                      </a:r>
                    </a:p>
                  </a:txBody>
                  <a:tcPr marT="91440" marB="9144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T="91440" marB="9144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FFF"/>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T="91440" marB="9144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918357483"/>
                  </a:ext>
                </a:extLst>
              </a:tr>
            </a:tbl>
          </a:graphicData>
        </a:graphic>
      </p:graphicFrame>
      <p:sp>
        <p:nvSpPr>
          <p:cNvPr id="3" name="Slide Number Placeholder 1">
            <a:extLst>
              <a:ext uri="{FF2B5EF4-FFF2-40B4-BE49-F238E27FC236}">
                <a16:creationId xmlns:a16="http://schemas.microsoft.com/office/drawing/2014/main" id="{851B91F8-7111-96B6-82CB-BF2D827E1D66}"/>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159</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6" name="TextBox 5">
            <a:extLst>
              <a:ext uri="{FF2B5EF4-FFF2-40B4-BE49-F238E27FC236}">
                <a16:creationId xmlns:a16="http://schemas.microsoft.com/office/drawing/2014/main" id="{F4B2ED52-E38F-B565-D560-88FD692ED629}"/>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WB page 111</a:t>
            </a:r>
          </a:p>
        </p:txBody>
      </p:sp>
    </p:spTree>
    <p:custDataLst>
      <p:tags r:id="rId1"/>
    </p:custDataLst>
    <p:extLst>
      <p:ext uri="{BB962C8B-B14F-4D97-AF65-F5344CB8AC3E}">
        <p14:creationId xmlns:p14="http://schemas.microsoft.com/office/powerpoint/2010/main" val="36268040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7">
            <a:extLst>
              <a:ext uri="{FF2B5EF4-FFF2-40B4-BE49-F238E27FC236}">
                <a16:creationId xmlns:a16="http://schemas.microsoft.com/office/drawing/2014/main" id="{BA6457CF-9920-BE41-8B83-B0024D71993D}"/>
              </a:ext>
            </a:extLst>
          </p:cNvPr>
          <p:cNvSpPr txBox="1">
            <a:spLocks noChangeArrowheads="1"/>
          </p:cNvSpPr>
          <p:nvPr/>
        </p:nvSpPr>
        <p:spPr bwMode="auto">
          <a:xfrm>
            <a:off x="4467149" y="2285111"/>
            <a:ext cx="2228851" cy="997709"/>
          </a:xfrm>
          <a:prstGeom prst="rect">
            <a:avLst/>
          </a:prstGeom>
          <a:noFill/>
          <a:ln w="12700">
            <a:noFill/>
            <a:miter lim="800000"/>
            <a:headEnd type="none" w="sm" len="sm"/>
            <a:tailEnd type="none" w="sm" len="sm"/>
          </a:ln>
          <a:effectLst/>
        </p:spPr>
        <p:txBody>
          <a:bodyPr wrap="square">
            <a:spAutoFit/>
          </a:bodyPr>
          <a:lstStyle/>
          <a:p>
            <a:pPr algn="ctr">
              <a:spcBef>
                <a:spcPts val="1260"/>
              </a:spcBef>
            </a:pPr>
            <a:r>
              <a:rPr lang="en-US" altLang="en-US" sz="2400" b="0" dirty="0">
                <a:solidFill>
                  <a:srgbClr val="000000"/>
                </a:solidFill>
                <a:latin typeface="Roboto" panose="02000000000000000000" pitchFamily="2" charset="0"/>
                <a:ea typeface="Roboto" panose="02000000000000000000" pitchFamily="2" charset="0"/>
                <a:cs typeface="Roboto" panose="02000000000000000000" pitchFamily="2" charset="0"/>
              </a:rPr>
              <a:t>$230,000</a:t>
            </a:r>
          </a:p>
          <a:p>
            <a:pPr algn="ctr">
              <a:spcBef>
                <a:spcPts val="1260"/>
              </a:spcBef>
            </a:pPr>
            <a:r>
              <a:rPr lang="en-US" altLang="en-US" sz="2400" b="0" dirty="0">
                <a:solidFill>
                  <a:srgbClr val="000000"/>
                </a:solidFill>
                <a:latin typeface="Roboto" panose="02000000000000000000" pitchFamily="2" charset="0"/>
                <a:ea typeface="Roboto" panose="02000000000000000000" pitchFamily="2" charset="0"/>
                <a:cs typeface="Roboto" panose="02000000000000000000" pitchFamily="2" charset="0"/>
              </a:rPr>
              <a:t>$88,000</a:t>
            </a:r>
          </a:p>
        </p:txBody>
      </p:sp>
      <p:sp>
        <p:nvSpPr>
          <p:cNvPr id="1106947" name="Line 3"/>
          <p:cNvSpPr>
            <a:spLocks noChangeShapeType="1"/>
          </p:cNvSpPr>
          <p:nvPr/>
        </p:nvSpPr>
        <p:spPr bwMode="auto">
          <a:xfrm>
            <a:off x="4467150" y="2760061"/>
            <a:ext cx="2228850" cy="0"/>
          </a:xfrm>
          <a:prstGeom prst="line">
            <a:avLst/>
          </a:prstGeom>
          <a:noFill/>
          <a:ln w="19050">
            <a:solidFill>
              <a:srgbClr val="000000"/>
            </a:solidFill>
            <a:round/>
            <a:headEnd/>
            <a:tailEnd/>
          </a:ln>
          <a:effectLst/>
        </p:spPr>
        <p:txBody>
          <a:bodyPr wrap="none" anchor="ctr"/>
          <a:lstStyle/>
          <a:p>
            <a:pPr>
              <a:defRPr/>
            </a:pPr>
            <a:endParaRPr lang="en-US" sz="1350" dirty="0">
              <a:solidFill>
                <a:srgbClr val="000000"/>
              </a:solidFill>
              <a:effectLst>
                <a:outerShdw blurRad="38100" dist="38100" dir="2700000" algn="tl">
                  <a:srgbClr val="000000">
                    <a:alpha val="43137"/>
                  </a:srgbClr>
                </a:outerShdw>
              </a:effectLst>
              <a:latin typeface="Roboto Light" panose="02000000000000000000" pitchFamily="2" charset="0"/>
              <a:ea typeface="Roboto Light" panose="02000000000000000000" pitchFamily="2" charset="0"/>
            </a:endParaRPr>
          </a:p>
        </p:txBody>
      </p:sp>
      <p:sp>
        <p:nvSpPr>
          <p:cNvPr id="1106949" name="Text Box 5"/>
          <p:cNvSpPr txBox="1">
            <a:spLocks noChangeArrowheads="1"/>
          </p:cNvSpPr>
          <p:nvPr/>
        </p:nvSpPr>
        <p:spPr bwMode="auto">
          <a:xfrm>
            <a:off x="1634591" y="2527485"/>
            <a:ext cx="2727708" cy="415498"/>
          </a:xfrm>
          <a:prstGeom prst="rect">
            <a:avLst/>
          </a:prstGeom>
          <a:noFill/>
          <a:ln w="12700">
            <a:noFill/>
            <a:miter lim="800000"/>
            <a:headEnd type="none" w="sm" len="sm"/>
            <a:tailEnd type="none" w="sm" len="sm"/>
          </a:ln>
          <a:effectLst/>
        </p:spPr>
        <p:txBody>
          <a:bodyPr wrap="square">
            <a:spAutoFit/>
          </a:bodyPr>
          <a:lstStyle/>
          <a:p>
            <a:pPr algn="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Benefits/Cost Ratio =</a:t>
            </a:r>
          </a:p>
        </p:txBody>
      </p:sp>
      <p:sp>
        <p:nvSpPr>
          <p:cNvPr id="2" name="Title 1">
            <a:extLst>
              <a:ext uri="{FF2B5EF4-FFF2-40B4-BE49-F238E27FC236}">
                <a16:creationId xmlns:a16="http://schemas.microsoft.com/office/drawing/2014/main" id="{CA9CB8C8-C1F5-9C50-65F4-831670B84C9C}"/>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Defining BCR and ROI: Example</a:t>
            </a:r>
          </a:p>
        </p:txBody>
      </p:sp>
      <p:sp>
        <p:nvSpPr>
          <p:cNvPr id="14" name="Text Box 8">
            <a:extLst>
              <a:ext uri="{FF2B5EF4-FFF2-40B4-BE49-F238E27FC236}">
                <a16:creationId xmlns:a16="http://schemas.microsoft.com/office/drawing/2014/main" id="{1EF58F71-AB89-A84D-B2D7-5ED36B67C61E}"/>
              </a:ext>
            </a:extLst>
          </p:cNvPr>
          <p:cNvSpPr txBox="1">
            <a:spLocks noChangeArrowheads="1"/>
          </p:cNvSpPr>
          <p:nvPr/>
        </p:nvSpPr>
        <p:spPr bwMode="auto">
          <a:xfrm>
            <a:off x="1869800" y="3289161"/>
            <a:ext cx="4397576" cy="997709"/>
          </a:xfrm>
          <a:prstGeom prst="rect">
            <a:avLst/>
          </a:prstGeom>
          <a:noFill/>
          <a:ln w="12700">
            <a:noFill/>
            <a:miter lim="800000"/>
            <a:headEnd type="none" w="sm" len="sm"/>
            <a:tailEnd type="none" w="sm" len="sm"/>
          </a:ln>
          <a:effectLst/>
        </p:spPr>
        <p:txBody>
          <a:bodyPr wrap="square">
            <a:spAutoFit/>
          </a:bodyPr>
          <a:lstStyle/>
          <a:p>
            <a:pPr algn="ctr">
              <a:spcBef>
                <a:spcPts val="1260"/>
              </a:spcBef>
            </a:pPr>
            <a:r>
              <a:rPr lang="en-US" altLang="en-US" sz="2400" b="0" dirty="0">
                <a:solidFill>
                  <a:srgbClr val="000000"/>
                </a:solidFill>
                <a:latin typeface="Roboto" panose="02000000000000000000" pitchFamily="2" charset="0"/>
                <a:ea typeface="Roboto" panose="02000000000000000000" pitchFamily="2" charset="0"/>
                <a:cs typeface="Roboto" panose="02000000000000000000" pitchFamily="2" charset="0"/>
              </a:rPr>
              <a:t>$230,000 - $88,000</a:t>
            </a:r>
          </a:p>
          <a:p>
            <a:pPr algn="ctr">
              <a:spcBef>
                <a:spcPts val="1260"/>
              </a:spcBef>
            </a:pPr>
            <a:r>
              <a:rPr lang="en-US" altLang="en-US" sz="2400" b="0" dirty="0">
                <a:solidFill>
                  <a:srgbClr val="000000"/>
                </a:solidFill>
                <a:latin typeface="Roboto" panose="02000000000000000000" pitchFamily="2" charset="0"/>
                <a:ea typeface="Roboto" panose="02000000000000000000" pitchFamily="2" charset="0"/>
                <a:cs typeface="Roboto" panose="02000000000000000000" pitchFamily="2" charset="0"/>
              </a:rPr>
              <a:t>$88,000</a:t>
            </a:r>
          </a:p>
        </p:txBody>
      </p:sp>
      <p:sp>
        <p:nvSpPr>
          <p:cNvPr id="1106948" name="Line 4"/>
          <p:cNvSpPr>
            <a:spLocks noChangeShapeType="1"/>
          </p:cNvSpPr>
          <p:nvPr/>
        </p:nvSpPr>
        <p:spPr bwMode="auto">
          <a:xfrm flipV="1">
            <a:off x="2223238" y="3739283"/>
            <a:ext cx="3780788" cy="3204"/>
          </a:xfrm>
          <a:prstGeom prst="line">
            <a:avLst/>
          </a:prstGeom>
          <a:noFill/>
          <a:ln w="19050">
            <a:solidFill>
              <a:srgbClr val="000000"/>
            </a:solidFill>
            <a:round/>
            <a:headEnd/>
            <a:tailEnd/>
          </a:ln>
          <a:effectLst/>
        </p:spPr>
        <p:txBody>
          <a:bodyPr wrap="none" anchor="ctr"/>
          <a:lstStyle/>
          <a:p>
            <a:pPr>
              <a:defRPr/>
            </a:pPr>
            <a:endParaRPr lang="en-US" sz="1350">
              <a:solidFill>
                <a:srgbClr val="00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endParaRPr>
          </a:p>
        </p:txBody>
      </p:sp>
      <p:sp>
        <p:nvSpPr>
          <p:cNvPr id="1106950" name="Text Box 6"/>
          <p:cNvSpPr txBox="1">
            <a:spLocks noChangeArrowheads="1"/>
          </p:cNvSpPr>
          <p:nvPr/>
        </p:nvSpPr>
        <p:spPr bwMode="auto">
          <a:xfrm>
            <a:off x="1104900" y="3555898"/>
            <a:ext cx="860392" cy="415498"/>
          </a:xfrm>
          <a:prstGeom prst="rect">
            <a:avLst/>
          </a:prstGeom>
          <a:noFill/>
          <a:ln w="12700">
            <a:noFill/>
            <a:miter lim="800000"/>
            <a:headEnd type="none" w="sm" len="sm"/>
            <a:tailEnd type="none" w="sm" len="sm"/>
          </a:ln>
          <a:effectLst/>
        </p:spPr>
        <p:txBody>
          <a:bodyPr wrap="square">
            <a:spAutoFit/>
          </a:bodyPr>
          <a:lstStyle/>
          <a:p>
            <a:pPr algn="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ROI =</a:t>
            </a:r>
          </a:p>
        </p:txBody>
      </p:sp>
      <p:sp>
        <p:nvSpPr>
          <p:cNvPr id="1106955" name="Text Box 11"/>
          <p:cNvSpPr txBox="1">
            <a:spLocks noChangeArrowheads="1"/>
          </p:cNvSpPr>
          <p:nvPr/>
        </p:nvSpPr>
        <p:spPr bwMode="auto">
          <a:xfrm>
            <a:off x="6004026" y="3509344"/>
            <a:ext cx="323518" cy="415498"/>
          </a:xfrm>
          <a:prstGeom prst="rect">
            <a:avLst/>
          </a:prstGeom>
          <a:noFill/>
          <a:ln w="12700">
            <a:noFill/>
            <a:miter lim="800000"/>
            <a:headEnd type="none" w="sm" len="sm"/>
            <a:tailEnd type="none" w="sm" len="sm"/>
          </a:ln>
          <a:effectLst/>
        </p:spPr>
        <p:txBody>
          <a:bodyPr wrap="square">
            <a:spAutoFit/>
          </a:bodyPr>
          <a:lstStyle/>
          <a:p>
            <a:pP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x</a:t>
            </a:r>
          </a:p>
        </p:txBody>
      </p:sp>
      <p:sp>
        <p:nvSpPr>
          <p:cNvPr id="5" name="Text Box 11">
            <a:extLst>
              <a:ext uri="{FF2B5EF4-FFF2-40B4-BE49-F238E27FC236}">
                <a16:creationId xmlns:a16="http://schemas.microsoft.com/office/drawing/2014/main" id="{F3CB5E4D-8083-AB7B-2F9B-51D322A32827}"/>
              </a:ext>
            </a:extLst>
          </p:cNvPr>
          <p:cNvSpPr txBox="1">
            <a:spLocks noChangeArrowheads="1"/>
          </p:cNvSpPr>
          <p:nvPr/>
        </p:nvSpPr>
        <p:spPr bwMode="auto">
          <a:xfrm>
            <a:off x="6267376" y="3522236"/>
            <a:ext cx="1771724" cy="415498"/>
          </a:xfrm>
          <a:prstGeom prst="rect">
            <a:avLst/>
          </a:prstGeom>
          <a:noFill/>
          <a:ln w="12700">
            <a:noFill/>
            <a:miter lim="800000"/>
            <a:headEnd type="none" w="sm" len="sm"/>
            <a:tailEnd type="none" w="sm" len="sm"/>
          </a:ln>
          <a:effectLst/>
        </p:spPr>
        <p:txBody>
          <a:bodyPr wrap="square">
            <a:spAutoFit/>
          </a:bodyPr>
          <a:lstStyle/>
          <a:p>
            <a:pP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100 = 161%</a:t>
            </a:r>
          </a:p>
        </p:txBody>
      </p:sp>
      <p:sp>
        <p:nvSpPr>
          <p:cNvPr id="4" name="TextBox 3">
            <a:extLst>
              <a:ext uri="{FF2B5EF4-FFF2-40B4-BE49-F238E27FC236}">
                <a16:creationId xmlns:a16="http://schemas.microsoft.com/office/drawing/2014/main" id="{04BB9A2C-0A54-6D31-0FA4-4D3C41A1D3B2}"/>
              </a:ext>
            </a:extLst>
          </p:cNvPr>
          <p:cNvSpPr txBox="1"/>
          <p:nvPr/>
        </p:nvSpPr>
        <p:spPr>
          <a:xfrm>
            <a:off x="11960" y="4786184"/>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7</a:t>
            </a:r>
          </a:p>
        </p:txBody>
      </p:sp>
      <p:sp>
        <p:nvSpPr>
          <p:cNvPr id="6" name="TextBox 5">
            <a:extLst>
              <a:ext uri="{FF2B5EF4-FFF2-40B4-BE49-F238E27FC236}">
                <a16:creationId xmlns:a16="http://schemas.microsoft.com/office/drawing/2014/main" id="{6D35717D-7F3D-05C2-60D3-605C74F609A8}"/>
              </a:ext>
            </a:extLst>
          </p:cNvPr>
          <p:cNvSpPr txBox="1"/>
          <p:nvPr/>
        </p:nvSpPr>
        <p:spPr>
          <a:xfrm>
            <a:off x="419100" y="1217759"/>
            <a:ext cx="6724499" cy="923330"/>
          </a:xfrm>
          <a:prstGeom prst="rect">
            <a:avLst/>
          </a:prstGeom>
          <a:noFill/>
        </p:spPr>
        <p:txBody>
          <a:bodyPr wrap="square">
            <a:spAutoFit/>
          </a:bodyPr>
          <a:lstStyle/>
          <a:p>
            <a:r>
              <a:rPr lang="en-US" b="1" i="1" dirty="0">
                <a:latin typeface="Roboto" panose="02000000000000000000" pitchFamily="2" charset="0"/>
                <a:ea typeface="Roboto" panose="02000000000000000000" pitchFamily="2" charset="0"/>
                <a:cs typeface="Roboto" panose="02000000000000000000" pitchFamily="2" charset="0"/>
              </a:rPr>
              <a:t>ROI Calculation – Example</a:t>
            </a:r>
          </a:p>
          <a:p>
            <a:r>
              <a:rPr lang="en-US" dirty="0">
                <a:latin typeface="Roboto" panose="02000000000000000000" pitchFamily="2" charset="0"/>
                <a:ea typeface="Roboto" panose="02000000000000000000" pitchFamily="2" charset="0"/>
                <a:cs typeface="Roboto" panose="02000000000000000000" pitchFamily="2" charset="0"/>
              </a:rPr>
              <a:t>Program Benefits From Participants (1st year) </a:t>
            </a:r>
            <a:r>
              <a:rPr lang="en-US" b="1" dirty="0">
                <a:latin typeface="Roboto" panose="02000000000000000000" pitchFamily="2" charset="0"/>
                <a:ea typeface="Roboto" panose="02000000000000000000" pitchFamily="2" charset="0"/>
                <a:cs typeface="Roboto" panose="02000000000000000000" pitchFamily="2" charset="0"/>
              </a:rPr>
              <a:t>$230,000</a:t>
            </a:r>
          </a:p>
          <a:p>
            <a:r>
              <a:rPr lang="en-US" dirty="0">
                <a:latin typeface="Roboto" panose="02000000000000000000" pitchFamily="2" charset="0"/>
                <a:ea typeface="Roboto" panose="02000000000000000000" pitchFamily="2" charset="0"/>
                <a:cs typeface="Roboto" panose="02000000000000000000" pitchFamily="2" charset="0"/>
              </a:rPr>
              <a:t>Costs per Program (25 participants) </a:t>
            </a:r>
            <a:r>
              <a:rPr lang="en-US" b="1" dirty="0">
                <a:latin typeface="Roboto" panose="02000000000000000000" pitchFamily="2" charset="0"/>
                <a:ea typeface="Roboto" panose="02000000000000000000" pitchFamily="2" charset="0"/>
                <a:cs typeface="Roboto" panose="02000000000000000000" pitchFamily="2" charset="0"/>
              </a:rPr>
              <a:t>$88,000</a:t>
            </a:r>
          </a:p>
        </p:txBody>
      </p:sp>
      <p:sp>
        <p:nvSpPr>
          <p:cNvPr id="3" name="Text Box 11">
            <a:extLst>
              <a:ext uri="{FF2B5EF4-FFF2-40B4-BE49-F238E27FC236}">
                <a16:creationId xmlns:a16="http://schemas.microsoft.com/office/drawing/2014/main" id="{6F31931A-14F7-DF26-F839-527B40CB5242}"/>
              </a:ext>
            </a:extLst>
          </p:cNvPr>
          <p:cNvSpPr txBox="1">
            <a:spLocks noChangeArrowheads="1"/>
          </p:cNvSpPr>
          <p:nvPr/>
        </p:nvSpPr>
        <p:spPr bwMode="auto">
          <a:xfrm>
            <a:off x="6726700" y="2552312"/>
            <a:ext cx="1771724" cy="415498"/>
          </a:xfrm>
          <a:prstGeom prst="rect">
            <a:avLst/>
          </a:prstGeom>
          <a:noFill/>
          <a:ln w="12700">
            <a:noFill/>
            <a:miter lim="800000"/>
            <a:headEnd type="none" w="sm" len="sm"/>
            <a:tailEnd type="none" w="sm" len="sm"/>
          </a:ln>
          <a:effectLst/>
        </p:spPr>
        <p:txBody>
          <a:bodyPr wrap="square">
            <a:spAutoFit/>
          </a:bodyPr>
          <a:lstStyle/>
          <a:p>
            <a:pP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 2.61</a:t>
            </a:r>
          </a:p>
        </p:txBody>
      </p:sp>
    </p:spTree>
    <p:custDataLst>
      <p:tags r:id="rId1"/>
    </p:custDataLst>
    <p:extLst>
      <p:ext uri="{BB962C8B-B14F-4D97-AF65-F5344CB8AC3E}">
        <p14:creationId xmlns:p14="http://schemas.microsoft.com/office/powerpoint/2010/main" val="296833770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F6C0AE4-C8CD-63CE-77C1-7EFBC402DA9D}"/>
              </a:ext>
            </a:extLst>
          </p:cNvPr>
          <p:cNvSpPr>
            <a:spLocks noGrp="1"/>
          </p:cNvSpPr>
          <p:nvPr>
            <p:ph type="title"/>
          </p:nvPr>
        </p:nvSpPr>
        <p:spPr>
          <a:xfrm>
            <a:off x="419100" y="285750"/>
            <a:ext cx="8229600" cy="541074"/>
          </a:xfrm>
        </p:spPr>
        <p:txBody>
          <a:bodyPr/>
          <a:lstStyle/>
          <a:p>
            <a:r>
              <a:rPr lang="en-US" b="1" dirty="0"/>
              <a:t>Medicine Gelatin Manager: Quality  </a:t>
            </a:r>
          </a:p>
        </p:txBody>
      </p:sp>
      <p:pic>
        <p:nvPicPr>
          <p:cNvPr id="12" name="Picture 11">
            <a:extLst>
              <a:ext uri="{FF2B5EF4-FFF2-40B4-BE49-F238E27FC236}">
                <a16:creationId xmlns:a16="http://schemas.microsoft.com/office/drawing/2014/main" id="{86167138-CB95-9036-CB1F-6BD262ADC73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8161" y="867884"/>
            <a:ext cx="7227678" cy="3957154"/>
          </a:xfrm>
          <a:prstGeom prst="rect">
            <a:avLst/>
          </a:prstGeom>
          <a:noFill/>
        </p:spPr>
      </p:pic>
      <p:sp>
        <p:nvSpPr>
          <p:cNvPr id="2" name="TextBox 1">
            <a:extLst>
              <a:ext uri="{FF2B5EF4-FFF2-40B4-BE49-F238E27FC236}">
                <a16:creationId xmlns:a16="http://schemas.microsoft.com/office/drawing/2014/main" id="{B9CFE626-14F3-2462-5FC3-C8F8B7ADA48D}"/>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WB page 112</a:t>
            </a:r>
          </a:p>
        </p:txBody>
      </p:sp>
      <p:sp>
        <p:nvSpPr>
          <p:cNvPr id="3" name="Slide Number Placeholder 1">
            <a:extLst>
              <a:ext uri="{FF2B5EF4-FFF2-40B4-BE49-F238E27FC236}">
                <a16:creationId xmlns:a16="http://schemas.microsoft.com/office/drawing/2014/main" id="{DD814D3D-295E-31B7-C22C-CA684E69BDCB}"/>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160</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215690941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08C0A2D-81C4-4700-3593-25F7B7ACCBF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967" y="848295"/>
            <a:ext cx="7204065" cy="3951858"/>
          </a:xfrm>
          <a:prstGeom prst="rect">
            <a:avLst/>
          </a:prstGeom>
          <a:noFill/>
        </p:spPr>
      </p:pic>
      <p:sp>
        <p:nvSpPr>
          <p:cNvPr id="11" name="Title 1">
            <a:extLst>
              <a:ext uri="{FF2B5EF4-FFF2-40B4-BE49-F238E27FC236}">
                <a16:creationId xmlns:a16="http://schemas.microsoft.com/office/drawing/2014/main" id="{A8B7D614-8641-1970-3D41-0E5A522422FD}"/>
              </a:ext>
            </a:extLst>
          </p:cNvPr>
          <p:cNvSpPr>
            <a:spLocks noGrp="1"/>
          </p:cNvSpPr>
          <p:nvPr>
            <p:ph type="title"/>
          </p:nvPr>
        </p:nvSpPr>
        <p:spPr>
          <a:xfrm>
            <a:off x="419100" y="285750"/>
            <a:ext cx="8229600" cy="541074"/>
          </a:xfrm>
        </p:spPr>
        <p:txBody>
          <a:bodyPr/>
          <a:lstStyle/>
          <a:p>
            <a:r>
              <a:rPr lang="en-US" b="1" dirty="0"/>
              <a:t>Medicine Gelatin Manager: Quality  </a:t>
            </a:r>
          </a:p>
        </p:txBody>
      </p:sp>
      <p:sp>
        <p:nvSpPr>
          <p:cNvPr id="2" name="TextBox 1">
            <a:extLst>
              <a:ext uri="{FF2B5EF4-FFF2-40B4-BE49-F238E27FC236}">
                <a16:creationId xmlns:a16="http://schemas.microsoft.com/office/drawing/2014/main" id="{CEEB980E-19E2-6648-E44C-ACCBB6262A48}"/>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WB page 113</a:t>
            </a:r>
          </a:p>
        </p:txBody>
      </p:sp>
      <p:sp>
        <p:nvSpPr>
          <p:cNvPr id="4" name="Slide Number Placeholder 1">
            <a:extLst>
              <a:ext uri="{FF2B5EF4-FFF2-40B4-BE49-F238E27FC236}">
                <a16:creationId xmlns:a16="http://schemas.microsoft.com/office/drawing/2014/main" id="{E89AF2EC-EFEE-5D7D-E527-632B2669C80F}"/>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161</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523523807"/>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81B8C35D-589C-79F5-D137-24FCDDCCCE8F}"/>
              </a:ext>
            </a:extLst>
          </p:cNvPr>
          <p:cNvSpPr>
            <a:spLocks noGrp="1"/>
          </p:cNvSpPr>
          <p:nvPr>
            <p:ph type="title"/>
          </p:nvPr>
        </p:nvSpPr>
        <p:spPr>
          <a:xfrm>
            <a:off x="419100" y="285750"/>
            <a:ext cx="8229600" cy="541074"/>
          </a:xfrm>
        </p:spPr>
        <p:txBody>
          <a:bodyPr/>
          <a:lstStyle/>
          <a:p>
            <a:r>
              <a:rPr lang="en-US" b="1" dirty="0"/>
              <a:t>Bill Burgess: Unproductive Time</a:t>
            </a:r>
          </a:p>
        </p:txBody>
      </p:sp>
      <p:pic>
        <p:nvPicPr>
          <p:cNvPr id="8" name="Picture 7">
            <a:extLst>
              <a:ext uri="{FF2B5EF4-FFF2-40B4-BE49-F238E27FC236}">
                <a16:creationId xmlns:a16="http://schemas.microsoft.com/office/drawing/2014/main" id="{612945E7-94F6-1824-C98F-56F1BAE2A4C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8968" y="867382"/>
            <a:ext cx="7206064" cy="3967251"/>
          </a:xfrm>
          <a:prstGeom prst="rect">
            <a:avLst/>
          </a:prstGeom>
          <a:noFill/>
        </p:spPr>
      </p:pic>
      <p:sp>
        <p:nvSpPr>
          <p:cNvPr id="2" name="Slide Number Placeholder 1">
            <a:extLst>
              <a:ext uri="{FF2B5EF4-FFF2-40B4-BE49-F238E27FC236}">
                <a16:creationId xmlns:a16="http://schemas.microsoft.com/office/drawing/2014/main" id="{2989A961-C3C4-935E-A999-6C164D186ADA}"/>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162</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3" name="TextBox 2">
            <a:extLst>
              <a:ext uri="{FF2B5EF4-FFF2-40B4-BE49-F238E27FC236}">
                <a16:creationId xmlns:a16="http://schemas.microsoft.com/office/drawing/2014/main" id="{555352AF-078E-8510-945B-3560E3628CB1}"/>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WB page 114</a:t>
            </a:r>
          </a:p>
        </p:txBody>
      </p:sp>
    </p:spTree>
    <p:custDataLst>
      <p:tags r:id="rId1"/>
    </p:custDataLst>
    <p:extLst>
      <p:ext uri="{BB962C8B-B14F-4D97-AF65-F5344CB8AC3E}">
        <p14:creationId xmlns:p14="http://schemas.microsoft.com/office/powerpoint/2010/main" val="95415879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C603C76-A15A-E7FC-4C55-7326FC9D762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3106" y="854374"/>
            <a:ext cx="7219095" cy="3967251"/>
          </a:xfrm>
          <a:prstGeom prst="rect">
            <a:avLst/>
          </a:prstGeom>
          <a:noFill/>
        </p:spPr>
      </p:pic>
      <p:sp>
        <p:nvSpPr>
          <p:cNvPr id="11" name="Title 1">
            <a:extLst>
              <a:ext uri="{FF2B5EF4-FFF2-40B4-BE49-F238E27FC236}">
                <a16:creationId xmlns:a16="http://schemas.microsoft.com/office/drawing/2014/main" id="{5E884FD6-3D1C-6C59-22DE-DE9F67BB2EAA}"/>
              </a:ext>
            </a:extLst>
          </p:cNvPr>
          <p:cNvSpPr>
            <a:spLocks noGrp="1"/>
          </p:cNvSpPr>
          <p:nvPr>
            <p:ph type="title"/>
          </p:nvPr>
        </p:nvSpPr>
        <p:spPr>
          <a:xfrm>
            <a:off x="419100" y="285750"/>
            <a:ext cx="8229600" cy="541074"/>
          </a:xfrm>
        </p:spPr>
        <p:txBody>
          <a:bodyPr/>
          <a:lstStyle/>
          <a:p>
            <a:r>
              <a:rPr lang="en-US" b="1" dirty="0"/>
              <a:t>Bill Burgess: Unproductive Time</a:t>
            </a:r>
          </a:p>
        </p:txBody>
      </p:sp>
      <p:sp>
        <p:nvSpPr>
          <p:cNvPr id="2" name="Slide Number Placeholder 1">
            <a:extLst>
              <a:ext uri="{FF2B5EF4-FFF2-40B4-BE49-F238E27FC236}">
                <a16:creationId xmlns:a16="http://schemas.microsoft.com/office/drawing/2014/main" id="{60EF2EB0-A7D6-6D25-6814-71B8D45B38FE}"/>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163</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3" name="TextBox 2">
            <a:extLst>
              <a:ext uri="{FF2B5EF4-FFF2-40B4-BE49-F238E27FC236}">
                <a16:creationId xmlns:a16="http://schemas.microsoft.com/office/drawing/2014/main" id="{139F57CF-622A-859E-52A2-C8C98880FE49}"/>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WB page 115</a:t>
            </a:r>
          </a:p>
        </p:txBody>
      </p:sp>
    </p:spTree>
    <p:custDataLst>
      <p:tags r:id="rId1"/>
    </p:custDataLst>
    <p:extLst>
      <p:ext uri="{BB962C8B-B14F-4D97-AF65-F5344CB8AC3E}">
        <p14:creationId xmlns:p14="http://schemas.microsoft.com/office/powerpoint/2010/main" val="359291240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51BAF9-FF3C-DE57-5513-A2A04FF1D715}"/>
              </a:ext>
            </a:extLst>
          </p:cNvPr>
          <p:cNvSpPr>
            <a:spLocks noGrp="1"/>
          </p:cNvSpPr>
          <p:nvPr>
            <p:ph type="title"/>
          </p:nvPr>
        </p:nvSpPr>
        <p:spPr>
          <a:xfrm>
            <a:off x="414865" y="248920"/>
            <a:ext cx="8229600" cy="900672"/>
          </a:xfrm>
        </p:spPr>
        <p:txBody>
          <a:bodyPr/>
          <a:lstStyle/>
          <a:p>
            <a:r>
              <a:rPr lang="en-US" b="1" dirty="0"/>
              <a:t>Worksheet to Calculate Monetary Benefits for Medicine Gelatin Manager and Bill Burgess</a:t>
            </a:r>
          </a:p>
        </p:txBody>
      </p:sp>
      <p:graphicFrame>
        <p:nvGraphicFramePr>
          <p:cNvPr id="12" name="Table 6">
            <a:extLst>
              <a:ext uri="{FF2B5EF4-FFF2-40B4-BE49-F238E27FC236}">
                <a16:creationId xmlns:a16="http://schemas.microsoft.com/office/drawing/2014/main" id="{F322FA32-78F6-F707-8663-3FB29AAD3839}"/>
              </a:ext>
            </a:extLst>
          </p:cNvPr>
          <p:cNvGraphicFramePr>
            <a:graphicFrameLocks noGrp="1"/>
          </p:cNvGraphicFramePr>
          <p:nvPr>
            <p:ph type="tbl" sz="quarter" idx="10"/>
            <p:extLst>
              <p:ext uri="{D42A27DB-BD31-4B8C-83A1-F6EECF244321}">
                <p14:modId xmlns:p14="http://schemas.microsoft.com/office/powerpoint/2010/main" val="2286992554"/>
              </p:ext>
            </p:extLst>
          </p:nvPr>
        </p:nvGraphicFramePr>
        <p:xfrm>
          <a:off x="419100" y="1281268"/>
          <a:ext cx="8508206" cy="3408680"/>
        </p:xfrm>
        <a:graphic>
          <a:graphicData uri="http://schemas.openxmlformats.org/drawingml/2006/table">
            <a:tbl>
              <a:tblPr firstRow="1" bandRow="1">
                <a:tableStyleId>{5C22544A-7EE6-4342-B048-85BDC9FD1C3A}</a:tableStyleId>
              </a:tblPr>
              <a:tblGrid>
                <a:gridCol w="2275596">
                  <a:extLst>
                    <a:ext uri="{9D8B030D-6E8A-4147-A177-3AD203B41FA5}">
                      <a16:colId xmlns:a16="http://schemas.microsoft.com/office/drawing/2014/main" val="2585285167"/>
                    </a:ext>
                  </a:extLst>
                </a:gridCol>
                <a:gridCol w="3116305">
                  <a:extLst>
                    <a:ext uri="{9D8B030D-6E8A-4147-A177-3AD203B41FA5}">
                      <a16:colId xmlns:a16="http://schemas.microsoft.com/office/drawing/2014/main" val="3240963974"/>
                    </a:ext>
                  </a:extLst>
                </a:gridCol>
                <a:gridCol w="3116305">
                  <a:extLst>
                    <a:ext uri="{9D8B030D-6E8A-4147-A177-3AD203B41FA5}">
                      <a16:colId xmlns:a16="http://schemas.microsoft.com/office/drawing/2014/main" val="2334416437"/>
                    </a:ext>
                  </a:extLst>
                </a:gridCol>
              </a:tblGrid>
              <a:tr h="370840">
                <a:tc>
                  <a:txBody>
                    <a:bodyPr/>
                    <a:lstStyle/>
                    <a:p>
                      <a:r>
                        <a:rPr lang="en-US" sz="1700" b="1" i="0" dirty="0">
                          <a:latin typeface="Roboto" panose="02000000000000000000" pitchFamily="2" charset="0"/>
                          <a:ea typeface="Roboto" panose="02000000000000000000" pitchFamily="2" charset="0"/>
                        </a:rPr>
                        <a:t>Steps</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algn="ctr"/>
                      <a:r>
                        <a:rPr lang="en-US" sz="1700" b="1" i="0" dirty="0">
                          <a:latin typeface="Roboto" panose="02000000000000000000" pitchFamily="2" charset="0"/>
                          <a:ea typeface="Roboto" panose="02000000000000000000" pitchFamily="2" charset="0"/>
                        </a:rPr>
                        <a:t>Medicine Gelatin Manager</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algn="ctr"/>
                      <a:r>
                        <a:rPr lang="en-US" sz="1700" b="1" i="0" dirty="0">
                          <a:latin typeface="Roboto" panose="02000000000000000000" pitchFamily="2" charset="0"/>
                          <a:ea typeface="Roboto" panose="02000000000000000000" pitchFamily="2" charset="0"/>
                        </a:rPr>
                        <a:t>Bill Burgess</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extLst>
                  <a:ext uri="{0D108BD9-81ED-4DB2-BD59-A6C34878D82A}">
                    <a16:rowId xmlns:a16="http://schemas.microsoft.com/office/drawing/2014/main" val="1653729446"/>
                  </a:ext>
                </a:extLst>
              </a:tr>
              <a:tr h="370840">
                <a:tc>
                  <a:txBody>
                    <a:bodyPr/>
                    <a:lstStyle/>
                    <a:p>
                      <a:r>
                        <a:rPr lang="en-US" sz="1500" b="0" i="0" kern="1200" dirty="0">
                          <a:solidFill>
                            <a:srgbClr val="000000"/>
                          </a:solidFill>
                          <a:effectLst/>
                          <a:latin typeface="Roboto" panose="02000000000000000000" pitchFamily="2" charset="0"/>
                          <a:ea typeface="Roboto" panose="02000000000000000000" pitchFamily="2" charset="0"/>
                          <a:cs typeface="+mn-cs"/>
                        </a:rPr>
                        <a:t>Unit of Measure</a:t>
                      </a:r>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30102193"/>
                  </a:ext>
                </a:extLst>
              </a:tr>
              <a:tr h="370840">
                <a:tc>
                  <a:txBody>
                    <a:bodyPr/>
                    <a:lstStyle/>
                    <a:p>
                      <a:r>
                        <a:rPr lang="en-US" sz="1500" b="0" i="0" kern="1200" dirty="0">
                          <a:solidFill>
                            <a:srgbClr val="000000"/>
                          </a:solidFill>
                          <a:effectLst/>
                          <a:latin typeface="Roboto" panose="02000000000000000000" pitchFamily="2" charset="0"/>
                          <a:ea typeface="Roboto" panose="02000000000000000000" pitchFamily="2" charset="0"/>
                          <a:cs typeface="+mn-cs"/>
                        </a:rPr>
                        <a:t>Value of </a:t>
                      </a:r>
                      <a:br>
                        <a:rPr lang="en-US" sz="1500" b="0" i="0" kern="1200" dirty="0">
                          <a:solidFill>
                            <a:srgbClr val="000000"/>
                          </a:solidFill>
                          <a:effectLst/>
                          <a:latin typeface="Roboto" panose="02000000000000000000" pitchFamily="2" charset="0"/>
                          <a:ea typeface="Roboto" panose="02000000000000000000" pitchFamily="2" charset="0"/>
                          <a:cs typeface="+mn-cs"/>
                        </a:rPr>
                      </a:br>
                      <a:r>
                        <a:rPr lang="en-US" sz="1500" b="0" i="0" kern="1200" dirty="0">
                          <a:solidFill>
                            <a:srgbClr val="000000"/>
                          </a:solidFill>
                          <a:effectLst/>
                          <a:latin typeface="Roboto" panose="02000000000000000000" pitchFamily="2" charset="0"/>
                          <a:ea typeface="Roboto" panose="02000000000000000000" pitchFamily="2" charset="0"/>
                          <a:cs typeface="+mn-cs"/>
                        </a:rPr>
                        <a:t>Each Unit (V)</a:t>
                      </a:r>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71092087"/>
                  </a:ext>
                </a:extLst>
              </a:tr>
              <a:tr h="370840">
                <a:tc>
                  <a:txBody>
                    <a:bodyPr/>
                    <a:lstStyle/>
                    <a:p>
                      <a:r>
                        <a:rPr lang="en-US" sz="1500" b="0" i="0" kern="1200" dirty="0">
                          <a:solidFill>
                            <a:srgbClr val="000000"/>
                          </a:solidFill>
                          <a:effectLst/>
                          <a:latin typeface="Roboto" panose="02000000000000000000" pitchFamily="2" charset="0"/>
                          <a:ea typeface="Roboto" panose="02000000000000000000" pitchFamily="2" charset="0"/>
                          <a:cs typeface="+mn-cs"/>
                        </a:rPr>
                        <a:t>Change in Performance Data (Δ P)</a:t>
                      </a:r>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10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10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95260376"/>
                  </a:ext>
                </a:extLst>
              </a:tr>
              <a:tr h="370840">
                <a:tc>
                  <a:txBody>
                    <a:bodyPr/>
                    <a:lstStyle/>
                    <a:p>
                      <a:r>
                        <a:rPr lang="en-US" sz="1500" b="0" i="0" kern="1200" dirty="0">
                          <a:solidFill>
                            <a:srgbClr val="000000"/>
                          </a:solidFill>
                          <a:effectLst/>
                          <a:latin typeface="Roboto" panose="02000000000000000000" pitchFamily="2" charset="0"/>
                          <a:ea typeface="Roboto" panose="02000000000000000000" pitchFamily="2" charset="0"/>
                          <a:cs typeface="+mn-cs"/>
                        </a:rPr>
                        <a:t>Annual Change in Performance </a:t>
                      </a:r>
                      <a:br>
                        <a:rPr lang="en-US" sz="1500" b="0" i="0" kern="1200" dirty="0">
                          <a:solidFill>
                            <a:srgbClr val="000000"/>
                          </a:solidFill>
                          <a:effectLst/>
                          <a:latin typeface="Roboto" panose="02000000000000000000" pitchFamily="2" charset="0"/>
                          <a:ea typeface="Roboto" panose="02000000000000000000" pitchFamily="2" charset="0"/>
                          <a:cs typeface="+mn-cs"/>
                        </a:rPr>
                      </a:br>
                      <a:r>
                        <a:rPr lang="en-US" sz="1500" b="0" i="0" kern="1200" dirty="0">
                          <a:solidFill>
                            <a:srgbClr val="000000"/>
                          </a:solidFill>
                          <a:effectLst/>
                          <a:latin typeface="Roboto" panose="02000000000000000000" pitchFamily="2" charset="0"/>
                          <a:ea typeface="Roboto" panose="02000000000000000000" pitchFamily="2" charset="0"/>
                          <a:cs typeface="+mn-cs"/>
                        </a:rPr>
                        <a:t>(A Δ P)</a:t>
                      </a:r>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35706095"/>
                  </a:ext>
                </a:extLst>
              </a:tr>
              <a:tr h="370840">
                <a:tc>
                  <a:txBody>
                    <a:bodyPr/>
                    <a:lstStyle/>
                    <a:p>
                      <a:r>
                        <a:rPr lang="en-US" sz="1500" b="0" i="0" kern="1200" dirty="0">
                          <a:solidFill>
                            <a:srgbClr val="000000"/>
                          </a:solidFill>
                          <a:effectLst/>
                          <a:latin typeface="Roboto" panose="02000000000000000000" pitchFamily="2" charset="0"/>
                          <a:ea typeface="Roboto" panose="02000000000000000000" pitchFamily="2" charset="0"/>
                          <a:cs typeface="+mn-cs"/>
                        </a:rPr>
                        <a:t>Total Monetary Benefit </a:t>
                      </a:r>
                      <a:br>
                        <a:rPr lang="en-US" sz="1500" b="0" i="0" kern="1200" dirty="0">
                          <a:solidFill>
                            <a:srgbClr val="000000"/>
                          </a:solidFill>
                          <a:effectLst/>
                          <a:latin typeface="Roboto" panose="02000000000000000000" pitchFamily="2" charset="0"/>
                          <a:ea typeface="Roboto" panose="02000000000000000000" pitchFamily="2" charset="0"/>
                          <a:cs typeface="+mn-cs"/>
                        </a:rPr>
                      </a:br>
                      <a:r>
                        <a:rPr lang="en-US" sz="1500" b="0" i="0" kern="1200" dirty="0">
                          <a:solidFill>
                            <a:srgbClr val="000000"/>
                          </a:solidFill>
                          <a:effectLst/>
                          <a:latin typeface="Roboto" panose="02000000000000000000" pitchFamily="2" charset="0"/>
                          <a:ea typeface="Roboto" panose="02000000000000000000" pitchFamily="2" charset="0"/>
                          <a:cs typeface="+mn-cs"/>
                        </a:rPr>
                        <a:t>(A Δ P x V)*</a:t>
                      </a:r>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1500" b="1"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1500" b="1"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55095227"/>
                  </a:ext>
                </a:extLst>
              </a:tr>
              <a:tr h="0">
                <a:tc gridSpan="3">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b="0" i="0" dirty="0">
                          <a:solidFill>
                            <a:srgbClr val="000000"/>
                          </a:solidFill>
                          <a:latin typeface="Roboto" panose="02000000000000000000" pitchFamily="2" charset="0"/>
                          <a:ea typeface="Roboto" panose="02000000000000000000" pitchFamily="2" charset="0"/>
                        </a:rPr>
                        <a:t>*Move your totals to Table 5-7 on page 111 and complete the ROI calculation.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600" dirty="0"/>
                    </a:p>
                  </a:txBody>
                  <a:tcPr anchor="ctr"/>
                </a:tc>
                <a:tc hMerge="1">
                  <a:txBody>
                    <a:bodyPr/>
                    <a:lstStyle/>
                    <a:p>
                      <a:endParaRPr lang="en-US" sz="1600" dirty="0"/>
                    </a:p>
                  </a:txBody>
                  <a:tcPr anchor="ctr"/>
                </a:tc>
                <a:extLst>
                  <a:ext uri="{0D108BD9-81ED-4DB2-BD59-A6C34878D82A}">
                    <a16:rowId xmlns:a16="http://schemas.microsoft.com/office/drawing/2014/main" val="3930106819"/>
                  </a:ext>
                </a:extLst>
              </a:tr>
            </a:tbl>
          </a:graphicData>
        </a:graphic>
      </p:graphicFrame>
      <p:sp>
        <p:nvSpPr>
          <p:cNvPr id="2" name="Slide Number Placeholder 1">
            <a:extLst>
              <a:ext uri="{FF2B5EF4-FFF2-40B4-BE49-F238E27FC236}">
                <a16:creationId xmlns:a16="http://schemas.microsoft.com/office/drawing/2014/main" id="{636FC873-575E-8637-A791-9A40864C8073}"/>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164</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3" name="TextBox 2">
            <a:extLst>
              <a:ext uri="{FF2B5EF4-FFF2-40B4-BE49-F238E27FC236}">
                <a16:creationId xmlns:a16="http://schemas.microsoft.com/office/drawing/2014/main" id="{150FE236-B201-3D16-A5F2-BC953AE9D812}"/>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WB page 116</a:t>
            </a:r>
          </a:p>
        </p:txBody>
      </p:sp>
    </p:spTree>
    <p:extLst>
      <p:ext uri="{BB962C8B-B14F-4D97-AF65-F5344CB8AC3E}">
        <p14:creationId xmlns:p14="http://schemas.microsoft.com/office/powerpoint/2010/main" val="73218449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51BAF9-FF3C-DE57-5513-A2A04FF1D715}"/>
              </a:ext>
            </a:extLst>
          </p:cNvPr>
          <p:cNvSpPr>
            <a:spLocks noGrp="1"/>
          </p:cNvSpPr>
          <p:nvPr>
            <p:ph type="title"/>
          </p:nvPr>
        </p:nvSpPr>
        <p:spPr>
          <a:xfrm>
            <a:off x="414865" y="237744"/>
            <a:ext cx="8229600" cy="911848"/>
          </a:xfrm>
        </p:spPr>
        <p:txBody>
          <a:bodyPr/>
          <a:lstStyle/>
          <a:p>
            <a:r>
              <a:rPr lang="en-US" b="1" dirty="0"/>
              <a:t>Worksheet to Calculate Monetary Benefits for Medicine Gelatin Manager and Bill Burgess</a:t>
            </a:r>
          </a:p>
        </p:txBody>
      </p:sp>
      <p:graphicFrame>
        <p:nvGraphicFramePr>
          <p:cNvPr id="8" name="Table 6">
            <a:extLst>
              <a:ext uri="{FF2B5EF4-FFF2-40B4-BE49-F238E27FC236}">
                <a16:creationId xmlns:a16="http://schemas.microsoft.com/office/drawing/2014/main" id="{DAA131C4-3207-756D-4828-406D07D4E88F}"/>
              </a:ext>
            </a:extLst>
          </p:cNvPr>
          <p:cNvGraphicFramePr>
            <a:graphicFrameLocks noGrp="1"/>
          </p:cNvGraphicFramePr>
          <p:nvPr>
            <p:ph type="tbl" sz="quarter" idx="10"/>
            <p:extLst>
              <p:ext uri="{D42A27DB-BD31-4B8C-83A1-F6EECF244321}">
                <p14:modId xmlns:p14="http://schemas.microsoft.com/office/powerpoint/2010/main" val="2622969798"/>
              </p:ext>
            </p:extLst>
          </p:nvPr>
        </p:nvGraphicFramePr>
        <p:xfrm>
          <a:off x="419100" y="1276709"/>
          <a:ext cx="8508206" cy="3408680"/>
        </p:xfrm>
        <a:graphic>
          <a:graphicData uri="http://schemas.openxmlformats.org/drawingml/2006/table">
            <a:tbl>
              <a:tblPr firstRow="1" bandRow="1">
                <a:tableStyleId>{5C22544A-7EE6-4342-B048-85BDC9FD1C3A}</a:tableStyleId>
              </a:tblPr>
              <a:tblGrid>
                <a:gridCol w="2275596">
                  <a:extLst>
                    <a:ext uri="{9D8B030D-6E8A-4147-A177-3AD203B41FA5}">
                      <a16:colId xmlns:a16="http://schemas.microsoft.com/office/drawing/2014/main" val="2585285167"/>
                    </a:ext>
                  </a:extLst>
                </a:gridCol>
                <a:gridCol w="3116305">
                  <a:extLst>
                    <a:ext uri="{9D8B030D-6E8A-4147-A177-3AD203B41FA5}">
                      <a16:colId xmlns:a16="http://schemas.microsoft.com/office/drawing/2014/main" val="3240963974"/>
                    </a:ext>
                  </a:extLst>
                </a:gridCol>
                <a:gridCol w="3116305">
                  <a:extLst>
                    <a:ext uri="{9D8B030D-6E8A-4147-A177-3AD203B41FA5}">
                      <a16:colId xmlns:a16="http://schemas.microsoft.com/office/drawing/2014/main" val="2334416437"/>
                    </a:ext>
                  </a:extLst>
                </a:gridCol>
              </a:tblGrid>
              <a:tr h="370840">
                <a:tc>
                  <a:txBody>
                    <a:bodyPr/>
                    <a:lstStyle/>
                    <a:p>
                      <a:r>
                        <a:rPr lang="en-US" sz="1700" b="1" i="0" dirty="0">
                          <a:latin typeface="Roboto" panose="02000000000000000000" pitchFamily="2" charset="0"/>
                          <a:ea typeface="Roboto" panose="02000000000000000000" pitchFamily="2" charset="0"/>
                        </a:rPr>
                        <a:t>Steps</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algn="ctr"/>
                      <a:r>
                        <a:rPr lang="en-US" sz="1700" b="1" i="0" dirty="0">
                          <a:latin typeface="Roboto" panose="02000000000000000000" pitchFamily="2" charset="0"/>
                          <a:ea typeface="Roboto" panose="02000000000000000000" pitchFamily="2" charset="0"/>
                        </a:rPr>
                        <a:t>Medicine Gelatin Manager</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algn="ctr"/>
                      <a:r>
                        <a:rPr lang="en-US" sz="1700" b="1" i="0" dirty="0">
                          <a:latin typeface="Roboto" panose="02000000000000000000" pitchFamily="2" charset="0"/>
                          <a:ea typeface="Roboto" panose="02000000000000000000" pitchFamily="2" charset="0"/>
                        </a:rPr>
                        <a:t>Bill Burgess</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extLst>
                  <a:ext uri="{0D108BD9-81ED-4DB2-BD59-A6C34878D82A}">
                    <a16:rowId xmlns:a16="http://schemas.microsoft.com/office/drawing/2014/main" val="1653729446"/>
                  </a:ext>
                </a:extLst>
              </a:tr>
              <a:tr h="370840">
                <a:tc>
                  <a:txBody>
                    <a:bodyPr/>
                    <a:lstStyle/>
                    <a:p>
                      <a:r>
                        <a:rPr lang="en-US" sz="1500" b="0" i="0" kern="1200" dirty="0">
                          <a:solidFill>
                            <a:srgbClr val="000000"/>
                          </a:solidFill>
                          <a:effectLst/>
                          <a:latin typeface="Roboto" panose="02000000000000000000" pitchFamily="2" charset="0"/>
                          <a:ea typeface="Roboto" panose="02000000000000000000" pitchFamily="2" charset="0"/>
                          <a:cs typeface="+mn-cs"/>
                        </a:rPr>
                        <a:t>Unit of Measure</a:t>
                      </a:r>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500" b="0" i="0" dirty="0">
                          <a:solidFill>
                            <a:srgbClr val="000000"/>
                          </a:solidFill>
                          <a:latin typeface="Roboto" panose="02000000000000000000" pitchFamily="2" charset="0"/>
                          <a:ea typeface="Roboto" panose="02000000000000000000" pitchFamily="2" charset="0"/>
                        </a:rPr>
                        <a:t>1 kg waste</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30102193"/>
                  </a:ext>
                </a:extLst>
              </a:tr>
              <a:tr h="370840">
                <a:tc>
                  <a:txBody>
                    <a:bodyPr/>
                    <a:lstStyle/>
                    <a:p>
                      <a:r>
                        <a:rPr lang="en-US" sz="1500" b="0" i="0" kern="1200" dirty="0">
                          <a:solidFill>
                            <a:srgbClr val="000000"/>
                          </a:solidFill>
                          <a:effectLst/>
                          <a:latin typeface="Roboto" panose="02000000000000000000" pitchFamily="2" charset="0"/>
                          <a:ea typeface="Roboto" panose="02000000000000000000" pitchFamily="2" charset="0"/>
                          <a:cs typeface="+mn-cs"/>
                        </a:rPr>
                        <a:t>Value of </a:t>
                      </a:r>
                      <a:br>
                        <a:rPr lang="en-US" sz="1500" b="0" i="0" kern="1200" dirty="0">
                          <a:solidFill>
                            <a:srgbClr val="000000"/>
                          </a:solidFill>
                          <a:effectLst/>
                          <a:latin typeface="Roboto" panose="02000000000000000000" pitchFamily="2" charset="0"/>
                          <a:ea typeface="Roboto" panose="02000000000000000000" pitchFamily="2" charset="0"/>
                          <a:cs typeface="+mn-cs"/>
                        </a:rPr>
                      </a:br>
                      <a:r>
                        <a:rPr lang="en-US" sz="1500" b="0" i="0" kern="1200" dirty="0">
                          <a:solidFill>
                            <a:srgbClr val="000000"/>
                          </a:solidFill>
                          <a:effectLst/>
                          <a:latin typeface="Roboto" panose="02000000000000000000" pitchFamily="2" charset="0"/>
                          <a:ea typeface="Roboto" panose="02000000000000000000" pitchFamily="2" charset="0"/>
                          <a:cs typeface="+mn-cs"/>
                        </a:rPr>
                        <a:t>Each Unit (V)</a:t>
                      </a:r>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500" b="0" i="0" dirty="0">
                          <a:solidFill>
                            <a:srgbClr val="000000"/>
                          </a:solidFill>
                          <a:latin typeface="Roboto" panose="02000000000000000000" pitchFamily="2" charset="0"/>
                          <a:ea typeface="Roboto" panose="02000000000000000000" pitchFamily="2" charset="0"/>
                        </a:rPr>
                        <a:t>$3.60 per kg (standard value)</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71092087"/>
                  </a:ext>
                </a:extLst>
              </a:tr>
              <a:tr h="370840">
                <a:tc>
                  <a:txBody>
                    <a:bodyPr/>
                    <a:lstStyle/>
                    <a:p>
                      <a:r>
                        <a:rPr lang="en-US" sz="1500" b="0" i="0" kern="1200" dirty="0">
                          <a:solidFill>
                            <a:srgbClr val="000000"/>
                          </a:solidFill>
                          <a:effectLst/>
                          <a:latin typeface="Roboto" panose="02000000000000000000" pitchFamily="2" charset="0"/>
                          <a:ea typeface="Roboto" panose="02000000000000000000" pitchFamily="2" charset="0"/>
                          <a:cs typeface="+mn-cs"/>
                        </a:rPr>
                        <a:t>Change in Performance Data (Δ P)</a:t>
                      </a:r>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500" b="0" i="0" dirty="0">
                          <a:solidFill>
                            <a:srgbClr val="000000"/>
                          </a:solidFill>
                          <a:latin typeface="Roboto" panose="02000000000000000000" pitchFamily="2" charset="0"/>
                          <a:ea typeface="Roboto" panose="02000000000000000000" pitchFamily="2" charset="0"/>
                        </a:rPr>
                        <a:t>8,000 – 2,000 = 6,000 6,000 x .20 x .70 = 840 </a:t>
                      </a:r>
                      <a:r>
                        <a:rPr lang="en-US" sz="1000" b="0" i="0" dirty="0">
                          <a:solidFill>
                            <a:srgbClr val="000000"/>
                          </a:solidFill>
                          <a:latin typeface="Roboto" panose="02000000000000000000" pitchFamily="2" charset="0"/>
                          <a:ea typeface="Roboto" panose="02000000000000000000" pitchFamily="2" charset="0"/>
                        </a:rPr>
                        <a:t>per month</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10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95260376"/>
                  </a:ext>
                </a:extLst>
              </a:tr>
              <a:tr h="370840">
                <a:tc>
                  <a:txBody>
                    <a:bodyPr/>
                    <a:lstStyle/>
                    <a:p>
                      <a:r>
                        <a:rPr lang="en-US" sz="1500" b="0" i="0" kern="1200" dirty="0">
                          <a:solidFill>
                            <a:srgbClr val="000000"/>
                          </a:solidFill>
                          <a:effectLst/>
                          <a:latin typeface="Roboto" panose="02000000000000000000" pitchFamily="2" charset="0"/>
                          <a:ea typeface="Roboto" panose="02000000000000000000" pitchFamily="2" charset="0"/>
                          <a:cs typeface="+mn-cs"/>
                        </a:rPr>
                        <a:t>Annual Change in Performance </a:t>
                      </a:r>
                      <a:br>
                        <a:rPr lang="en-US" sz="1500" b="0" i="0" kern="1200" dirty="0">
                          <a:solidFill>
                            <a:srgbClr val="000000"/>
                          </a:solidFill>
                          <a:effectLst/>
                          <a:latin typeface="Roboto" panose="02000000000000000000" pitchFamily="2" charset="0"/>
                          <a:ea typeface="Roboto" panose="02000000000000000000" pitchFamily="2" charset="0"/>
                          <a:cs typeface="+mn-cs"/>
                        </a:rPr>
                      </a:br>
                      <a:r>
                        <a:rPr lang="en-US" sz="1500" b="0" i="0" kern="1200" dirty="0">
                          <a:solidFill>
                            <a:srgbClr val="000000"/>
                          </a:solidFill>
                          <a:effectLst/>
                          <a:latin typeface="Roboto" panose="02000000000000000000" pitchFamily="2" charset="0"/>
                          <a:ea typeface="Roboto" panose="02000000000000000000" pitchFamily="2" charset="0"/>
                          <a:cs typeface="+mn-cs"/>
                        </a:rPr>
                        <a:t>(A Δ P)</a:t>
                      </a:r>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500" b="0" i="0" dirty="0">
                          <a:solidFill>
                            <a:srgbClr val="000000"/>
                          </a:solidFill>
                          <a:latin typeface="Roboto" panose="02000000000000000000" pitchFamily="2" charset="0"/>
                          <a:ea typeface="Roboto" panose="02000000000000000000" pitchFamily="2" charset="0"/>
                        </a:rPr>
                        <a:t>840 x 12 = 10,080 kg</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35706095"/>
                  </a:ext>
                </a:extLst>
              </a:tr>
              <a:tr h="370840">
                <a:tc>
                  <a:txBody>
                    <a:bodyPr/>
                    <a:lstStyle/>
                    <a:p>
                      <a:r>
                        <a:rPr lang="en-US" sz="1500" b="0" i="0" kern="1200" dirty="0">
                          <a:solidFill>
                            <a:srgbClr val="000000"/>
                          </a:solidFill>
                          <a:effectLst/>
                          <a:latin typeface="Roboto" panose="02000000000000000000" pitchFamily="2" charset="0"/>
                          <a:ea typeface="Roboto" panose="02000000000000000000" pitchFamily="2" charset="0"/>
                          <a:cs typeface="+mn-cs"/>
                        </a:rPr>
                        <a:t>Total Monetary Benefit </a:t>
                      </a:r>
                      <a:br>
                        <a:rPr lang="en-US" sz="1500" b="0" i="0" kern="1200" dirty="0">
                          <a:solidFill>
                            <a:srgbClr val="000000"/>
                          </a:solidFill>
                          <a:effectLst/>
                          <a:latin typeface="Roboto" panose="02000000000000000000" pitchFamily="2" charset="0"/>
                          <a:ea typeface="Roboto" panose="02000000000000000000" pitchFamily="2" charset="0"/>
                          <a:cs typeface="+mn-cs"/>
                        </a:rPr>
                      </a:br>
                      <a:r>
                        <a:rPr lang="en-US" sz="1500" b="0" i="0" kern="1200" dirty="0">
                          <a:solidFill>
                            <a:srgbClr val="000000"/>
                          </a:solidFill>
                          <a:effectLst/>
                          <a:latin typeface="Roboto" panose="02000000000000000000" pitchFamily="2" charset="0"/>
                          <a:ea typeface="Roboto" panose="02000000000000000000" pitchFamily="2" charset="0"/>
                          <a:cs typeface="+mn-cs"/>
                        </a:rPr>
                        <a:t>(A Δ P x V)*</a:t>
                      </a:r>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500" b="0" i="0" dirty="0">
                          <a:solidFill>
                            <a:srgbClr val="000000"/>
                          </a:solidFill>
                          <a:latin typeface="Roboto" panose="02000000000000000000" pitchFamily="2" charset="0"/>
                          <a:ea typeface="Roboto" panose="02000000000000000000" pitchFamily="2" charset="0"/>
                        </a:rPr>
                        <a:t>10,080 x $3.60 = </a:t>
                      </a:r>
                      <a:r>
                        <a:rPr lang="en-US" sz="1500" b="1" i="0" dirty="0">
                          <a:solidFill>
                            <a:srgbClr val="000000"/>
                          </a:solidFill>
                          <a:latin typeface="Roboto" panose="02000000000000000000" pitchFamily="2" charset="0"/>
                          <a:ea typeface="Roboto" panose="02000000000000000000" pitchFamily="2" charset="0"/>
                        </a:rPr>
                        <a:t>$36,288</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en-US" sz="1500" b="1"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55095227"/>
                  </a:ext>
                </a:extLst>
              </a:tr>
              <a:tr h="0">
                <a:tc gridSpan="3">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b="0" i="0" dirty="0">
                          <a:solidFill>
                            <a:srgbClr val="000000"/>
                          </a:solidFill>
                          <a:latin typeface="Roboto" panose="02000000000000000000" pitchFamily="2" charset="0"/>
                          <a:ea typeface="Roboto" panose="02000000000000000000" pitchFamily="2" charset="0"/>
                        </a:rPr>
                        <a:t>*Move your totals to Table 5-9 and complete the ROI calculation.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600" dirty="0"/>
                    </a:p>
                  </a:txBody>
                  <a:tcPr anchor="ctr"/>
                </a:tc>
                <a:tc hMerge="1">
                  <a:txBody>
                    <a:bodyPr/>
                    <a:lstStyle/>
                    <a:p>
                      <a:endParaRPr lang="en-US" sz="1600" dirty="0"/>
                    </a:p>
                  </a:txBody>
                  <a:tcPr anchor="ctr"/>
                </a:tc>
                <a:extLst>
                  <a:ext uri="{0D108BD9-81ED-4DB2-BD59-A6C34878D82A}">
                    <a16:rowId xmlns:a16="http://schemas.microsoft.com/office/drawing/2014/main" val="3930106819"/>
                  </a:ext>
                </a:extLst>
              </a:tr>
            </a:tbl>
          </a:graphicData>
        </a:graphic>
      </p:graphicFrame>
      <p:sp>
        <p:nvSpPr>
          <p:cNvPr id="2" name="Slide Number Placeholder 1">
            <a:extLst>
              <a:ext uri="{FF2B5EF4-FFF2-40B4-BE49-F238E27FC236}">
                <a16:creationId xmlns:a16="http://schemas.microsoft.com/office/drawing/2014/main" id="{258C5B63-AA58-7871-A224-E60FB3E99919}"/>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165</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3" name="TextBox 2">
            <a:extLst>
              <a:ext uri="{FF2B5EF4-FFF2-40B4-BE49-F238E27FC236}">
                <a16:creationId xmlns:a16="http://schemas.microsoft.com/office/drawing/2014/main" id="{C6CD1843-B1F2-16AC-3AC0-026DA06EED13}"/>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WB page 116</a:t>
            </a:r>
          </a:p>
        </p:txBody>
      </p:sp>
    </p:spTree>
    <p:extLst>
      <p:ext uri="{BB962C8B-B14F-4D97-AF65-F5344CB8AC3E}">
        <p14:creationId xmlns:p14="http://schemas.microsoft.com/office/powerpoint/2010/main" val="235988569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51BAF9-FF3C-DE57-5513-A2A04FF1D715}"/>
              </a:ext>
            </a:extLst>
          </p:cNvPr>
          <p:cNvSpPr>
            <a:spLocks noGrp="1"/>
          </p:cNvSpPr>
          <p:nvPr>
            <p:ph type="title"/>
          </p:nvPr>
        </p:nvSpPr>
        <p:spPr>
          <a:xfrm>
            <a:off x="414865" y="248920"/>
            <a:ext cx="8229600" cy="900672"/>
          </a:xfrm>
        </p:spPr>
        <p:txBody>
          <a:bodyPr/>
          <a:lstStyle/>
          <a:p>
            <a:r>
              <a:rPr lang="en-US" b="1" dirty="0"/>
              <a:t>Worksheet to Calculate Monetary Benefits for Medicine Gelatin Manager and Bill Burgess</a:t>
            </a:r>
          </a:p>
        </p:txBody>
      </p:sp>
      <p:graphicFrame>
        <p:nvGraphicFramePr>
          <p:cNvPr id="6" name="Table 6">
            <a:extLst>
              <a:ext uri="{FF2B5EF4-FFF2-40B4-BE49-F238E27FC236}">
                <a16:creationId xmlns:a16="http://schemas.microsoft.com/office/drawing/2014/main" id="{BDA3E0E7-9646-6E72-A898-FB6B4AEE9572}"/>
              </a:ext>
            </a:extLst>
          </p:cNvPr>
          <p:cNvGraphicFramePr>
            <a:graphicFrameLocks noGrp="1"/>
          </p:cNvGraphicFramePr>
          <p:nvPr>
            <p:ph type="tbl" sz="quarter" idx="10"/>
            <p:extLst>
              <p:ext uri="{D42A27DB-BD31-4B8C-83A1-F6EECF244321}">
                <p14:modId xmlns:p14="http://schemas.microsoft.com/office/powerpoint/2010/main" val="83052583"/>
              </p:ext>
            </p:extLst>
          </p:nvPr>
        </p:nvGraphicFramePr>
        <p:xfrm>
          <a:off x="419100" y="1276709"/>
          <a:ext cx="8508206" cy="3408680"/>
        </p:xfrm>
        <a:graphic>
          <a:graphicData uri="http://schemas.openxmlformats.org/drawingml/2006/table">
            <a:tbl>
              <a:tblPr firstRow="1" bandRow="1">
                <a:tableStyleId>{5C22544A-7EE6-4342-B048-85BDC9FD1C3A}</a:tableStyleId>
              </a:tblPr>
              <a:tblGrid>
                <a:gridCol w="2275596">
                  <a:extLst>
                    <a:ext uri="{9D8B030D-6E8A-4147-A177-3AD203B41FA5}">
                      <a16:colId xmlns:a16="http://schemas.microsoft.com/office/drawing/2014/main" val="2585285167"/>
                    </a:ext>
                  </a:extLst>
                </a:gridCol>
                <a:gridCol w="3116305">
                  <a:extLst>
                    <a:ext uri="{9D8B030D-6E8A-4147-A177-3AD203B41FA5}">
                      <a16:colId xmlns:a16="http://schemas.microsoft.com/office/drawing/2014/main" val="3240963974"/>
                    </a:ext>
                  </a:extLst>
                </a:gridCol>
                <a:gridCol w="3116305">
                  <a:extLst>
                    <a:ext uri="{9D8B030D-6E8A-4147-A177-3AD203B41FA5}">
                      <a16:colId xmlns:a16="http://schemas.microsoft.com/office/drawing/2014/main" val="2334416437"/>
                    </a:ext>
                  </a:extLst>
                </a:gridCol>
              </a:tblGrid>
              <a:tr h="370840">
                <a:tc>
                  <a:txBody>
                    <a:bodyPr/>
                    <a:lstStyle/>
                    <a:p>
                      <a:r>
                        <a:rPr lang="en-US" sz="1700" b="1" i="0" dirty="0">
                          <a:latin typeface="Roboto" panose="02000000000000000000" pitchFamily="2" charset="0"/>
                          <a:ea typeface="Roboto" panose="02000000000000000000" pitchFamily="2" charset="0"/>
                        </a:rPr>
                        <a:t>Steps</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algn="ctr"/>
                      <a:r>
                        <a:rPr lang="en-US" sz="1700" b="1" i="0" dirty="0">
                          <a:latin typeface="Roboto" panose="02000000000000000000" pitchFamily="2" charset="0"/>
                          <a:ea typeface="Roboto" panose="02000000000000000000" pitchFamily="2" charset="0"/>
                        </a:rPr>
                        <a:t>Medicine Gelatin Manager</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algn="ctr"/>
                      <a:r>
                        <a:rPr lang="en-US" sz="1700" b="1" i="0" dirty="0">
                          <a:latin typeface="Roboto" panose="02000000000000000000" pitchFamily="2" charset="0"/>
                          <a:ea typeface="Roboto" panose="02000000000000000000" pitchFamily="2" charset="0"/>
                        </a:rPr>
                        <a:t>Bill Burgess</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extLst>
                  <a:ext uri="{0D108BD9-81ED-4DB2-BD59-A6C34878D82A}">
                    <a16:rowId xmlns:a16="http://schemas.microsoft.com/office/drawing/2014/main" val="1653729446"/>
                  </a:ext>
                </a:extLst>
              </a:tr>
              <a:tr h="370840">
                <a:tc>
                  <a:txBody>
                    <a:bodyPr/>
                    <a:lstStyle/>
                    <a:p>
                      <a:r>
                        <a:rPr lang="en-US" sz="1500" b="0" i="0" kern="1200" dirty="0">
                          <a:solidFill>
                            <a:srgbClr val="000000"/>
                          </a:solidFill>
                          <a:effectLst/>
                          <a:latin typeface="Roboto" panose="02000000000000000000" pitchFamily="2" charset="0"/>
                          <a:ea typeface="Roboto" panose="02000000000000000000" pitchFamily="2" charset="0"/>
                          <a:cs typeface="+mn-cs"/>
                        </a:rPr>
                        <a:t>Unit of Measure</a:t>
                      </a:r>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500" b="0" i="0" dirty="0">
                          <a:solidFill>
                            <a:srgbClr val="000000"/>
                          </a:solidFill>
                          <a:latin typeface="Roboto" panose="02000000000000000000" pitchFamily="2" charset="0"/>
                          <a:ea typeface="Roboto" panose="02000000000000000000" pitchFamily="2" charset="0"/>
                        </a:rPr>
                        <a:t>1 kg waste</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500" b="0" i="0" dirty="0">
                          <a:solidFill>
                            <a:srgbClr val="000000"/>
                          </a:solidFill>
                          <a:latin typeface="Roboto" panose="02000000000000000000" pitchFamily="2" charset="0"/>
                          <a:ea typeface="Roboto" panose="02000000000000000000" pitchFamily="2" charset="0"/>
                        </a:rPr>
                        <a:t>1 hour unproductive time</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30102193"/>
                  </a:ext>
                </a:extLst>
              </a:tr>
              <a:tr h="370840">
                <a:tc>
                  <a:txBody>
                    <a:bodyPr/>
                    <a:lstStyle/>
                    <a:p>
                      <a:r>
                        <a:rPr lang="en-US" sz="1500" b="0" i="0" kern="1200" dirty="0">
                          <a:solidFill>
                            <a:srgbClr val="000000"/>
                          </a:solidFill>
                          <a:effectLst/>
                          <a:latin typeface="Roboto" panose="02000000000000000000" pitchFamily="2" charset="0"/>
                          <a:ea typeface="Roboto" panose="02000000000000000000" pitchFamily="2" charset="0"/>
                          <a:cs typeface="+mn-cs"/>
                        </a:rPr>
                        <a:t>Value of </a:t>
                      </a:r>
                      <a:br>
                        <a:rPr lang="en-US" sz="1500" b="0" i="0" kern="1200" dirty="0">
                          <a:solidFill>
                            <a:srgbClr val="000000"/>
                          </a:solidFill>
                          <a:effectLst/>
                          <a:latin typeface="Roboto" panose="02000000000000000000" pitchFamily="2" charset="0"/>
                          <a:ea typeface="Roboto" panose="02000000000000000000" pitchFamily="2" charset="0"/>
                          <a:cs typeface="+mn-cs"/>
                        </a:rPr>
                      </a:br>
                      <a:r>
                        <a:rPr lang="en-US" sz="1500" b="0" i="0" kern="1200" dirty="0">
                          <a:solidFill>
                            <a:srgbClr val="000000"/>
                          </a:solidFill>
                          <a:effectLst/>
                          <a:latin typeface="Roboto" panose="02000000000000000000" pitchFamily="2" charset="0"/>
                          <a:ea typeface="Roboto" panose="02000000000000000000" pitchFamily="2" charset="0"/>
                          <a:cs typeface="+mn-cs"/>
                        </a:rPr>
                        <a:t>Each Unit (V)</a:t>
                      </a:r>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500" b="0" i="0" dirty="0">
                          <a:solidFill>
                            <a:srgbClr val="000000"/>
                          </a:solidFill>
                          <a:latin typeface="Roboto" panose="02000000000000000000" pitchFamily="2" charset="0"/>
                          <a:ea typeface="Roboto" panose="02000000000000000000" pitchFamily="2" charset="0"/>
                        </a:rPr>
                        <a:t>$3.60 per kg (standard value)</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500" b="0" i="0" dirty="0">
                          <a:solidFill>
                            <a:srgbClr val="000000"/>
                          </a:solidFill>
                          <a:latin typeface="Roboto" panose="02000000000000000000" pitchFamily="2" charset="0"/>
                          <a:ea typeface="Roboto" panose="02000000000000000000" pitchFamily="2" charset="0"/>
                        </a:rPr>
                        <a:t>$52 per hour (standard value)</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71092087"/>
                  </a:ext>
                </a:extLst>
              </a:tr>
              <a:tr h="370840">
                <a:tc>
                  <a:txBody>
                    <a:bodyPr/>
                    <a:lstStyle/>
                    <a:p>
                      <a:r>
                        <a:rPr lang="en-US" sz="1500" b="0" i="0" kern="1200" dirty="0">
                          <a:solidFill>
                            <a:srgbClr val="000000"/>
                          </a:solidFill>
                          <a:effectLst/>
                          <a:latin typeface="Roboto" panose="02000000000000000000" pitchFamily="2" charset="0"/>
                          <a:ea typeface="Roboto" panose="02000000000000000000" pitchFamily="2" charset="0"/>
                          <a:cs typeface="+mn-cs"/>
                        </a:rPr>
                        <a:t>Change in Performance Data (Δ P)</a:t>
                      </a:r>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500" b="0" i="0" dirty="0">
                          <a:solidFill>
                            <a:srgbClr val="000000"/>
                          </a:solidFill>
                          <a:latin typeface="Roboto" panose="02000000000000000000" pitchFamily="2" charset="0"/>
                          <a:ea typeface="Roboto" panose="02000000000000000000" pitchFamily="2" charset="0"/>
                        </a:rPr>
                        <a:t>8,000 – 2,000 = 6,000 6,000 x .20 x .70 = 840 </a:t>
                      </a:r>
                      <a:r>
                        <a:rPr lang="en-US" sz="1000" b="0" i="0" dirty="0">
                          <a:solidFill>
                            <a:srgbClr val="000000"/>
                          </a:solidFill>
                          <a:latin typeface="Roboto" panose="02000000000000000000" pitchFamily="2" charset="0"/>
                          <a:ea typeface="Roboto" panose="02000000000000000000" pitchFamily="2" charset="0"/>
                        </a:rPr>
                        <a:t>per month</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500" b="0" i="0" dirty="0">
                          <a:solidFill>
                            <a:srgbClr val="000000"/>
                          </a:solidFill>
                          <a:latin typeface="Roboto" panose="02000000000000000000" pitchFamily="2" charset="0"/>
                          <a:ea typeface="Roboto" panose="02000000000000000000" pitchFamily="2" charset="0"/>
                        </a:rPr>
                        <a:t>32 – 8 = 24</a:t>
                      </a:r>
                    </a:p>
                    <a:p>
                      <a:r>
                        <a:rPr lang="en-US" sz="1500" b="0" i="0" dirty="0">
                          <a:solidFill>
                            <a:srgbClr val="000000"/>
                          </a:solidFill>
                          <a:latin typeface="Roboto" panose="02000000000000000000" pitchFamily="2" charset="0"/>
                          <a:ea typeface="Roboto" panose="02000000000000000000" pitchFamily="2" charset="0"/>
                        </a:rPr>
                        <a:t>24 x .75 x .95 x .90 = 15.39 </a:t>
                      </a:r>
                      <a:r>
                        <a:rPr lang="en-US" sz="1000" b="0" i="0" dirty="0">
                          <a:solidFill>
                            <a:srgbClr val="000000"/>
                          </a:solidFill>
                          <a:latin typeface="Roboto" panose="02000000000000000000" pitchFamily="2" charset="0"/>
                          <a:ea typeface="Roboto" panose="02000000000000000000" pitchFamily="2" charset="0"/>
                        </a:rPr>
                        <a:t>per month</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95260376"/>
                  </a:ext>
                </a:extLst>
              </a:tr>
              <a:tr h="370840">
                <a:tc>
                  <a:txBody>
                    <a:bodyPr/>
                    <a:lstStyle/>
                    <a:p>
                      <a:r>
                        <a:rPr lang="en-US" sz="1500" b="0" i="0" kern="1200" dirty="0">
                          <a:solidFill>
                            <a:srgbClr val="000000"/>
                          </a:solidFill>
                          <a:effectLst/>
                          <a:latin typeface="Roboto" panose="02000000000000000000" pitchFamily="2" charset="0"/>
                          <a:ea typeface="Roboto" panose="02000000000000000000" pitchFamily="2" charset="0"/>
                          <a:cs typeface="+mn-cs"/>
                        </a:rPr>
                        <a:t>Annual Change in Performance </a:t>
                      </a:r>
                      <a:br>
                        <a:rPr lang="en-US" sz="1500" b="0" i="0" kern="1200" dirty="0">
                          <a:solidFill>
                            <a:srgbClr val="000000"/>
                          </a:solidFill>
                          <a:effectLst/>
                          <a:latin typeface="Roboto" panose="02000000000000000000" pitchFamily="2" charset="0"/>
                          <a:ea typeface="Roboto" panose="02000000000000000000" pitchFamily="2" charset="0"/>
                          <a:cs typeface="+mn-cs"/>
                        </a:rPr>
                      </a:br>
                      <a:r>
                        <a:rPr lang="en-US" sz="1500" b="0" i="0" kern="1200" dirty="0">
                          <a:solidFill>
                            <a:srgbClr val="000000"/>
                          </a:solidFill>
                          <a:effectLst/>
                          <a:latin typeface="Roboto" panose="02000000000000000000" pitchFamily="2" charset="0"/>
                          <a:ea typeface="Roboto" panose="02000000000000000000" pitchFamily="2" charset="0"/>
                          <a:cs typeface="+mn-cs"/>
                        </a:rPr>
                        <a:t>(A Δ P)</a:t>
                      </a:r>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500" b="0" i="0" dirty="0">
                          <a:solidFill>
                            <a:srgbClr val="000000"/>
                          </a:solidFill>
                          <a:latin typeface="Roboto" panose="02000000000000000000" pitchFamily="2" charset="0"/>
                          <a:ea typeface="Roboto" panose="02000000000000000000" pitchFamily="2" charset="0"/>
                        </a:rPr>
                        <a:t>840 x 12 = 10,080 kg</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500" b="0" i="0" dirty="0">
                          <a:solidFill>
                            <a:srgbClr val="000000"/>
                          </a:solidFill>
                          <a:latin typeface="Roboto" panose="02000000000000000000" pitchFamily="2" charset="0"/>
                          <a:ea typeface="Roboto" panose="02000000000000000000" pitchFamily="2" charset="0"/>
                        </a:rPr>
                        <a:t>15.39 x 12 = 184.68 hours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35706095"/>
                  </a:ext>
                </a:extLst>
              </a:tr>
              <a:tr h="370840">
                <a:tc>
                  <a:txBody>
                    <a:bodyPr/>
                    <a:lstStyle/>
                    <a:p>
                      <a:r>
                        <a:rPr lang="en-US" sz="1500" b="0" i="0" kern="1200" dirty="0">
                          <a:solidFill>
                            <a:srgbClr val="000000"/>
                          </a:solidFill>
                          <a:effectLst/>
                          <a:latin typeface="Roboto" panose="02000000000000000000" pitchFamily="2" charset="0"/>
                          <a:ea typeface="Roboto" panose="02000000000000000000" pitchFamily="2" charset="0"/>
                          <a:cs typeface="+mn-cs"/>
                        </a:rPr>
                        <a:t>Total Monetary Benefit </a:t>
                      </a:r>
                      <a:br>
                        <a:rPr lang="en-US" sz="1500" b="0" i="0" kern="1200" dirty="0">
                          <a:solidFill>
                            <a:srgbClr val="000000"/>
                          </a:solidFill>
                          <a:effectLst/>
                          <a:latin typeface="Roboto" panose="02000000000000000000" pitchFamily="2" charset="0"/>
                          <a:ea typeface="Roboto" panose="02000000000000000000" pitchFamily="2" charset="0"/>
                          <a:cs typeface="+mn-cs"/>
                        </a:rPr>
                      </a:br>
                      <a:r>
                        <a:rPr lang="en-US" sz="1500" b="0" i="0" kern="1200" dirty="0">
                          <a:solidFill>
                            <a:srgbClr val="000000"/>
                          </a:solidFill>
                          <a:effectLst/>
                          <a:latin typeface="Roboto" panose="02000000000000000000" pitchFamily="2" charset="0"/>
                          <a:ea typeface="Roboto" panose="02000000000000000000" pitchFamily="2" charset="0"/>
                          <a:cs typeface="+mn-cs"/>
                        </a:rPr>
                        <a:t>(A Δ P x V)*</a:t>
                      </a:r>
                      <a:endParaRPr lang="en-US" sz="1500" b="0" i="0" dirty="0">
                        <a:solidFill>
                          <a:srgbClr val="000000"/>
                        </a:solidFill>
                        <a:latin typeface="Roboto" panose="02000000000000000000" pitchFamily="2" charset="0"/>
                        <a:ea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500" b="0" i="0" dirty="0">
                          <a:solidFill>
                            <a:srgbClr val="000000"/>
                          </a:solidFill>
                          <a:latin typeface="Roboto" panose="02000000000000000000" pitchFamily="2" charset="0"/>
                          <a:ea typeface="Roboto" panose="02000000000000000000" pitchFamily="2" charset="0"/>
                        </a:rPr>
                        <a:t>10,080 x $3.60 = </a:t>
                      </a:r>
                      <a:r>
                        <a:rPr lang="en-US" sz="1500" b="1" i="0" dirty="0">
                          <a:solidFill>
                            <a:srgbClr val="000000"/>
                          </a:solidFill>
                          <a:latin typeface="Roboto" panose="02000000000000000000" pitchFamily="2" charset="0"/>
                          <a:ea typeface="Roboto" panose="02000000000000000000" pitchFamily="2" charset="0"/>
                        </a:rPr>
                        <a:t>$36,288</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en-US" sz="1500" b="0" i="0" dirty="0">
                          <a:solidFill>
                            <a:srgbClr val="000000"/>
                          </a:solidFill>
                          <a:latin typeface="Roboto" panose="02000000000000000000" pitchFamily="2" charset="0"/>
                          <a:ea typeface="Roboto" panose="02000000000000000000" pitchFamily="2" charset="0"/>
                        </a:rPr>
                        <a:t> 184.58 x $52 = </a:t>
                      </a:r>
                      <a:r>
                        <a:rPr lang="en-US" sz="1500" b="1" i="0" dirty="0">
                          <a:solidFill>
                            <a:srgbClr val="000000"/>
                          </a:solidFill>
                          <a:latin typeface="Roboto" panose="02000000000000000000" pitchFamily="2" charset="0"/>
                          <a:ea typeface="Roboto" panose="02000000000000000000" pitchFamily="2" charset="0"/>
                        </a:rPr>
                        <a:t>$9,603.36</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55095227"/>
                  </a:ext>
                </a:extLst>
              </a:tr>
              <a:tr h="0">
                <a:tc gridSpan="3">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b="0" i="0" dirty="0">
                          <a:solidFill>
                            <a:srgbClr val="000000"/>
                          </a:solidFill>
                          <a:latin typeface="Roboto" panose="02000000000000000000" pitchFamily="2" charset="0"/>
                          <a:ea typeface="Roboto" panose="02000000000000000000" pitchFamily="2" charset="0"/>
                        </a:rPr>
                        <a:t>*Move your totals to Table 5-9 and complete the ROI calculation.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600" dirty="0"/>
                    </a:p>
                  </a:txBody>
                  <a:tcPr anchor="ctr"/>
                </a:tc>
                <a:tc hMerge="1">
                  <a:txBody>
                    <a:bodyPr/>
                    <a:lstStyle/>
                    <a:p>
                      <a:endParaRPr lang="en-US" sz="1600" dirty="0"/>
                    </a:p>
                  </a:txBody>
                  <a:tcPr anchor="ctr"/>
                </a:tc>
                <a:extLst>
                  <a:ext uri="{0D108BD9-81ED-4DB2-BD59-A6C34878D82A}">
                    <a16:rowId xmlns:a16="http://schemas.microsoft.com/office/drawing/2014/main" val="3930106819"/>
                  </a:ext>
                </a:extLst>
              </a:tr>
            </a:tbl>
          </a:graphicData>
        </a:graphic>
      </p:graphicFrame>
      <p:sp>
        <p:nvSpPr>
          <p:cNvPr id="2" name="Slide Number Placeholder 1">
            <a:extLst>
              <a:ext uri="{FF2B5EF4-FFF2-40B4-BE49-F238E27FC236}">
                <a16:creationId xmlns:a16="http://schemas.microsoft.com/office/drawing/2014/main" id="{6AF5E140-3D41-587F-626C-EE3112DE8979}"/>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166</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3" name="TextBox 2">
            <a:extLst>
              <a:ext uri="{FF2B5EF4-FFF2-40B4-BE49-F238E27FC236}">
                <a16:creationId xmlns:a16="http://schemas.microsoft.com/office/drawing/2014/main" id="{BF38E9B9-60CE-431C-DB8E-1504CE383279}"/>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WB page 113</a:t>
            </a:r>
          </a:p>
        </p:txBody>
      </p:sp>
    </p:spTree>
    <p:extLst>
      <p:ext uri="{BB962C8B-B14F-4D97-AF65-F5344CB8AC3E}">
        <p14:creationId xmlns:p14="http://schemas.microsoft.com/office/powerpoint/2010/main" val="47843278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850072-8DBD-97A1-5593-B83CB4EC7E4C}"/>
              </a:ext>
            </a:extLst>
          </p:cNvPr>
          <p:cNvSpPr>
            <a:spLocks noGrp="1"/>
          </p:cNvSpPr>
          <p:nvPr>
            <p:ph type="title"/>
          </p:nvPr>
        </p:nvSpPr>
        <p:spPr>
          <a:xfrm>
            <a:off x="414865" y="608518"/>
            <a:ext cx="8229600" cy="591632"/>
          </a:xfrm>
        </p:spPr>
        <p:txBody>
          <a:bodyPr/>
          <a:lstStyle/>
          <a:p>
            <a:r>
              <a:rPr lang="en-US" altLang="en-US" sz="3600" b="1" dirty="0"/>
              <a:t>ROI Application Exercise</a:t>
            </a:r>
            <a:endParaRPr lang="en-US" sz="3600" b="1" dirty="0"/>
          </a:p>
        </p:txBody>
      </p:sp>
      <p:graphicFrame>
        <p:nvGraphicFramePr>
          <p:cNvPr id="7" name="Table Placeholder 6">
            <a:extLst>
              <a:ext uri="{FF2B5EF4-FFF2-40B4-BE49-F238E27FC236}">
                <a16:creationId xmlns:a16="http://schemas.microsoft.com/office/drawing/2014/main" id="{41E7C3C4-1948-DCFC-78BC-2124CE48E951}"/>
              </a:ext>
            </a:extLst>
          </p:cNvPr>
          <p:cNvGraphicFramePr>
            <a:graphicFrameLocks noGrp="1"/>
          </p:cNvGraphicFramePr>
          <p:nvPr>
            <p:ph type="tbl" sz="quarter" idx="10"/>
            <p:extLst>
              <p:ext uri="{D42A27DB-BD31-4B8C-83A1-F6EECF244321}">
                <p14:modId xmlns:p14="http://schemas.microsoft.com/office/powerpoint/2010/main" val="1407944719"/>
              </p:ext>
            </p:extLst>
          </p:nvPr>
        </p:nvGraphicFramePr>
        <p:xfrm>
          <a:off x="419100" y="1209294"/>
          <a:ext cx="8061008" cy="3240024"/>
        </p:xfrm>
        <a:graphic>
          <a:graphicData uri="http://schemas.openxmlformats.org/drawingml/2006/table">
            <a:tbl>
              <a:tblPr/>
              <a:tblGrid>
                <a:gridCol w="6165251">
                  <a:extLst>
                    <a:ext uri="{9D8B030D-6E8A-4147-A177-3AD203B41FA5}">
                      <a16:colId xmlns:a16="http://schemas.microsoft.com/office/drawing/2014/main" val="20000"/>
                    </a:ext>
                  </a:extLst>
                </a:gridCol>
                <a:gridCol w="1895757">
                  <a:extLst>
                    <a:ext uri="{9D8B030D-6E8A-4147-A177-3AD203B41FA5}">
                      <a16:colId xmlns:a16="http://schemas.microsoft.com/office/drawing/2014/main" val="20001"/>
                    </a:ext>
                  </a:extLst>
                </a:gridCol>
              </a:tblGrid>
              <a:tr h="0">
                <a:tc gridSpan="2">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lang="en-US" sz="1500" b="0" i="0" dirty="0">
                          <a:solidFill>
                            <a:srgbClr val="000000"/>
                          </a:solidFill>
                          <a:latin typeface="Roboto Light" panose="02000000000000000000" pitchFamily="2" charset="0"/>
                          <a:ea typeface="Roboto Light" panose="02000000000000000000" pitchFamily="2" charset="0"/>
                        </a:rPr>
                        <a:t>Review the sample action plans and the information on this slide and calculate the ROI.</a:t>
                      </a:r>
                    </a:p>
                  </a:txBody>
                  <a:tcPr marT="64008" marB="6400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17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85916584"/>
                  </a:ext>
                </a:extLst>
              </a:tr>
              <a:tr h="0">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Benefits From Leadership Program</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Actual Answer</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extLst>
                  <a:ext uri="{0D108BD9-81ED-4DB2-BD59-A6C34878D82A}">
                    <a16:rowId xmlns:a16="http://schemas.microsoft.com/office/drawing/2014/main" val="10000"/>
                  </a:ext>
                </a:extLst>
              </a:tr>
              <a:tr h="0">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Medicine Gelatin Manager</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 </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r h="267338">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Bill Burgess</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 </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r h="289046">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18 other participants (isolated and annualized)</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$54,109</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5"/>
                  </a:ext>
                </a:extLst>
              </a:tr>
              <a:tr h="267338">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10 other participants</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0</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6"/>
                  </a:ext>
                </a:extLst>
              </a:tr>
              <a:tr h="274193">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Total Benefits From Leadership Program</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 </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7"/>
                  </a:ext>
                </a:extLst>
              </a:tr>
              <a:tr h="267338">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Total Fully Loaded Costs of Leadership Program </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$60,000</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8"/>
                  </a:ext>
                </a:extLst>
              </a:tr>
              <a:tr h="285151">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ROI = </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 </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9"/>
                  </a:ext>
                </a:extLst>
              </a:tr>
            </a:tbl>
          </a:graphicData>
        </a:graphic>
      </p:graphicFrame>
      <p:sp>
        <p:nvSpPr>
          <p:cNvPr id="2" name="Slide Number Placeholder 1">
            <a:extLst>
              <a:ext uri="{FF2B5EF4-FFF2-40B4-BE49-F238E27FC236}">
                <a16:creationId xmlns:a16="http://schemas.microsoft.com/office/drawing/2014/main" id="{F49E50DD-C7FA-7C2E-3EF4-8F16490C7BCD}"/>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167</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75335690"/>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850072-8DBD-97A1-5593-B83CB4EC7E4C}"/>
              </a:ext>
            </a:extLst>
          </p:cNvPr>
          <p:cNvSpPr>
            <a:spLocks noGrp="1"/>
          </p:cNvSpPr>
          <p:nvPr>
            <p:ph type="title"/>
          </p:nvPr>
        </p:nvSpPr>
        <p:spPr>
          <a:xfrm>
            <a:off x="414865" y="608518"/>
            <a:ext cx="8229600" cy="591632"/>
          </a:xfrm>
        </p:spPr>
        <p:txBody>
          <a:bodyPr/>
          <a:lstStyle/>
          <a:p>
            <a:r>
              <a:rPr lang="en-US" altLang="en-US" sz="3600" b="1" dirty="0"/>
              <a:t>ROI Application Exercise</a:t>
            </a:r>
            <a:endParaRPr lang="en-US" sz="3600" b="1" dirty="0"/>
          </a:p>
        </p:txBody>
      </p:sp>
      <p:graphicFrame>
        <p:nvGraphicFramePr>
          <p:cNvPr id="7" name="Table Placeholder 6">
            <a:extLst>
              <a:ext uri="{FF2B5EF4-FFF2-40B4-BE49-F238E27FC236}">
                <a16:creationId xmlns:a16="http://schemas.microsoft.com/office/drawing/2014/main" id="{41E7C3C4-1948-DCFC-78BC-2124CE48E951}"/>
              </a:ext>
            </a:extLst>
          </p:cNvPr>
          <p:cNvGraphicFramePr>
            <a:graphicFrameLocks noGrp="1"/>
          </p:cNvGraphicFramePr>
          <p:nvPr>
            <p:ph type="tbl" sz="quarter" idx="10"/>
            <p:extLst>
              <p:ext uri="{D42A27DB-BD31-4B8C-83A1-F6EECF244321}">
                <p14:modId xmlns:p14="http://schemas.microsoft.com/office/powerpoint/2010/main" val="279559751"/>
              </p:ext>
            </p:extLst>
          </p:nvPr>
        </p:nvGraphicFramePr>
        <p:xfrm>
          <a:off x="419100" y="1211580"/>
          <a:ext cx="8061008" cy="3240024"/>
        </p:xfrm>
        <a:graphic>
          <a:graphicData uri="http://schemas.openxmlformats.org/drawingml/2006/table">
            <a:tbl>
              <a:tblPr/>
              <a:tblGrid>
                <a:gridCol w="6165251">
                  <a:extLst>
                    <a:ext uri="{9D8B030D-6E8A-4147-A177-3AD203B41FA5}">
                      <a16:colId xmlns:a16="http://schemas.microsoft.com/office/drawing/2014/main" val="20000"/>
                    </a:ext>
                  </a:extLst>
                </a:gridCol>
                <a:gridCol w="1895757">
                  <a:extLst>
                    <a:ext uri="{9D8B030D-6E8A-4147-A177-3AD203B41FA5}">
                      <a16:colId xmlns:a16="http://schemas.microsoft.com/office/drawing/2014/main" val="20001"/>
                    </a:ext>
                  </a:extLst>
                </a:gridCol>
              </a:tblGrid>
              <a:tr h="0">
                <a:tc gridSpan="2">
                  <a:txBody>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lang="en-US" sz="1500" b="0" i="0" dirty="0">
                          <a:solidFill>
                            <a:srgbClr val="000000"/>
                          </a:solidFill>
                          <a:latin typeface="Roboto Light" panose="02000000000000000000" pitchFamily="2" charset="0"/>
                          <a:ea typeface="Roboto Light" panose="02000000000000000000" pitchFamily="2" charset="0"/>
                        </a:rPr>
                        <a:t>Review the sample action plans and the information on this slide and calculate the ROI.</a:t>
                      </a:r>
                    </a:p>
                  </a:txBody>
                  <a:tcPr marT="64008" marB="6400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17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85916584"/>
                  </a:ext>
                </a:extLst>
              </a:tr>
              <a:tr h="0">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Benefits From Leadership Program</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Actual Answer</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extLst>
                  <a:ext uri="{0D108BD9-81ED-4DB2-BD59-A6C34878D82A}">
                    <a16:rowId xmlns:a16="http://schemas.microsoft.com/office/drawing/2014/main" val="10000"/>
                  </a:ext>
                </a:extLst>
              </a:tr>
              <a:tr h="0">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Medicine Gelatin Manager</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$36,288 </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r h="267338">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Bill Burgess</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$9,603.36 </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r h="289046">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18 other participants (isolated and annualized)</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$54,109</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5"/>
                  </a:ext>
                </a:extLst>
              </a:tr>
              <a:tr h="267338">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10 other participants</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0</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6"/>
                  </a:ext>
                </a:extLst>
              </a:tr>
              <a:tr h="274193">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Total Benefits From Leadership Program</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$100,000.36 </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7"/>
                  </a:ext>
                </a:extLst>
              </a:tr>
              <a:tr h="267338">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Total Fully Loaded Costs of Leadership Program </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$60,000</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8"/>
                  </a:ext>
                </a:extLst>
              </a:tr>
              <a:tr h="285151">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ROI = </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67% </a:t>
                      </a:r>
                    </a:p>
                  </a:txBody>
                  <a:tcPr marT="64008" marB="640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9"/>
                  </a:ext>
                </a:extLst>
              </a:tr>
            </a:tbl>
          </a:graphicData>
        </a:graphic>
      </p:graphicFrame>
      <p:sp>
        <p:nvSpPr>
          <p:cNvPr id="2" name="Slide Number Placeholder 1">
            <a:extLst>
              <a:ext uri="{FF2B5EF4-FFF2-40B4-BE49-F238E27FC236}">
                <a16:creationId xmlns:a16="http://schemas.microsoft.com/office/drawing/2014/main" id="{E48FAFA4-CCFE-4B3B-0877-D0D5992979B6}"/>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168</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82270725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grpSp>
        <p:nvGrpSpPr>
          <p:cNvPr id="2" name="Group 1">
            <a:extLst>
              <a:ext uri="{FF2B5EF4-FFF2-40B4-BE49-F238E27FC236}">
                <a16:creationId xmlns:a16="http://schemas.microsoft.com/office/drawing/2014/main" id="{DCAAEC8B-EF6C-284E-B6F4-4BF21964710C}"/>
              </a:ext>
            </a:extLst>
          </p:cNvPr>
          <p:cNvGrpSpPr/>
          <p:nvPr/>
        </p:nvGrpSpPr>
        <p:grpSpPr>
          <a:xfrm>
            <a:off x="55286" y="1781925"/>
            <a:ext cx="8985466" cy="2461908"/>
            <a:chOff x="73714" y="2375900"/>
            <a:chExt cx="11980621" cy="3282544"/>
          </a:xfrm>
        </p:grpSpPr>
        <p:sp>
          <p:nvSpPr>
            <p:cNvPr id="53" name="Google Shape;1864;p37">
              <a:extLst>
                <a:ext uri="{FF2B5EF4-FFF2-40B4-BE49-F238E27FC236}">
                  <a16:creationId xmlns:a16="http://schemas.microsoft.com/office/drawing/2014/main" id="{1D08158E-3CD9-F847-9C62-C9E375E87E44}"/>
                </a:ext>
              </a:extLst>
            </p:cNvPr>
            <p:cNvSpPr/>
            <p:nvPr/>
          </p:nvSpPr>
          <p:spPr>
            <a:xfrm rot="10800000">
              <a:off x="9356818" y="2382109"/>
              <a:ext cx="2682483" cy="3276335"/>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29" name="Google Shape;1529;p25"/>
            <p:cNvSpPr/>
            <p:nvPr/>
          </p:nvSpPr>
          <p:spPr>
            <a:xfrm rot="10800000">
              <a:off x="2920149" y="2376252"/>
              <a:ext cx="2646372" cy="3276335"/>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1530" name="Google Shape;1530;p25"/>
            <p:cNvCxnSpPr/>
            <p:nvPr/>
          </p:nvCxnSpPr>
          <p:spPr>
            <a:xfrm>
              <a:off x="3215790" y="4059602"/>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34" name="Google Shape;1534;p25"/>
            <p:cNvSpPr/>
            <p:nvPr/>
          </p:nvSpPr>
          <p:spPr>
            <a:xfrm rot="10800000">
              <a:off x="73714" y="2376252"/>
              <a:ext cx="2746281" cy="3276335"/>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8" name="Google Shape;1538;p25"/>
            <p:cNvSpPr/>
            <p:nvPr/>
          </p:nvSpPr>
          <p:spPr>
            <a:xfrm rot="10800000">
              <a:off x="5645829" y="2375900"/>
              <a:ext cx="3685053" cy="3276335"/>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9" name="Google Shape;1539;p25"/>
            <p:cNvSpPr/>
            <p:nvPr/>
          </p:nvSpPr>
          <p:spPr>
            <a:xfrm>
              <a:off x="6102754" y="2547061"/>
              <a:ext cx="2017007" cy="338505"/>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ANALYZE DATA</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0" name="Google Shape;1540;p25"/>
            <p:cNvSpPr/>
            <p:nvPr/>
          </p:nvSpPr>
          <p:spPr>
            <a:xfrm>
              <a:off x="9403788" y="2531617"/>
              <a:ext cx="254096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OPTIMIZE RESULTS</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1" name="Google Shape;1541;p25"/>
            <p:cNvSpPr/>
            <p:nvPr/>
          </p:nvSpPr>
          <p:spPr>
            <a:xfrm>
              <a:off x="8014728" y="4336283"/>
              <a:ext cx="1194655"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5: ROI</a:t>
              </a:r>
              <a:endParaRPr kumimoji="0" sz="135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42" name="Google Shape;1542;p25"/>
            <p:cNvSpPr/>
            <p:nvPr/>
          </p:nvSpPr>
          <p:spPr>
            <a:xfrm>
              <a:off x="3124837" y="3162203"/>
              <a:ext cx="1515940" cy="3692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1: REACTION AND PLANNED ACTION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3" name="Google Shape;1543;p25"/>
            <p:cNvSpPr/>
            <p:nvPr/>
          </p:nvSpPr>
          <p:spPr>
            <a:xfrm>
              <a:off x="4569589" y="3163129"/>
              <a:ext cx="1025761" cy="374413"/>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3:</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APPLICATION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4" name="Google Shape;1544;p25"/>
            <p:cNvSpPr/>
            <p:nvPr/>
          </p:nvSpPr>
          <p:spPr>
            <a:xfrm>
              <a:off x="3126510" y="4702311"/>
              <a:ext cx="1396887"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2: LEARNING</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5" name="Google Shape;1545;p25"/>
            <p:cNvSpPr/>
            <p:nvPr/>
          </p:nvSpPr>
          <p:spPr>
            <a:xfrm>
              <a:off x="4510379" y="4698479"/>
              <a:ext cx="1183544"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dirty="0">
                  <a:ln>
                    <a:noFill/>
                  </a:ln>
                  <a:solidFill>
                    <a:srgbClr val="595959"/>
                  </a:solidFill>
                  <a:effectLst/>
                  <a:uLnTx/>
                  <a:uFillTx/>
                  <a:latin typeface="Calibri"/>
                  <a:ea typeface="Calibri"/>
                  <a:cs typeface="Calibri"/>
                  <a:sym typeface="Calibri"/>
                </a:rPr>
                <a:t>LEVEL 4: IMPACT</a:t>
              </a:r>
              <a:endParaRPr kumimoji="0" sz="700" b="0" i="0" u="none" strike="noStrike" kern="0" cap="none" spc="0" normalizeH="0" baseline="0" noProof="0" dirty="0">
                <a:ln>
                  <a:noFill/>
                </a:ln>
                <a:solidFill>
                  <a:srgbClr val="595959"/>
                </a:solidFill>
                <a:effectLst/>
                <a:uLnTx/>
                <a:uFillTx/>
                <a:latin typeface="Calibri"/>
                <a:ea typeface="Calibri"/>
                <a:cs typeface="Calibri"/>
                <a:sym typeface="Calibri"/>
              </a:endParaRPr>
            </a:p>
          </p:txBody>
        </p:sp>
        <p:sp>
          <p:nvSpPr>
            <p:cNvPr id="1546" name="Google Shape;1546;p25"/>
            <p:cNvSpPr/>
            <p:nvPr/>
          </p:nvSpPr>
          <p:spPr>
            <a:xfrm>
              <a:off x="7847978" y="5413044"/>
              <a:ext cx="1638192" cy="235913"/>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INTANGIBLE BENEFITS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47" name="Google Shape;1547;p25"/>
            <p:cNvCxnSpPr/>
            <p:nvPr/>
          </p:nvCxnSpPr>
          <p:spPr>
            <a:xfrm>
              <a:off x="1088882" y="4042435"/>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8" name="Google Shape;1548;p25"/>
            <p:cNvCxnSpPr/>
            <p:nvPr/>
          </p:nvCxnSpPr>
          <p:spPr>
            <a:xfrm>
              <a:off x="8558776" y="3370898"/>
              <a:ext cx="0" cy="27429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9" name="Google Shape;1549;p25"/>
            <p:cNvCxnSpPr/>
            <p:nvPr/>
          </p:nvCxnSpPr>
          <p:spPr>
            <a:xfrm rot="10800000" flipH="1">
              <a:off x="8790762" y="4053050"/>
              <a:ext cx="614135" cy="13104"/>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0" name="Google Shape;1550;p25"/>
            <p:cNvCxnSpPr/>
            <p:nvPr/>
          </p:nvCxnSpPr>
          <p:spPr>
            <a:xfrm rot="10800000">
              <a:off x="9311737" y="4616254"/>
              <a:ext cx="0" cy="53335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1" name="Google Shape;1551;p25"/>
            <p:cNvCxnSpPr/>
            <p:nvPr/>
          </p:nvCxnSpPr>
          <p:spPr>
            <a:xfrm rot="10800000">
              <a:off x="8367216" y="5133813"/>
              <a:ext cx="947080"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2" name="Google Shape;1552;p25"/>
            <p:cNvCxnSpPr/>
            <p:nvPr/>
          </p:nvCxnSpPr>
          <p:spPr>
            <a:xfrm>
              <a:off x="7804300" y="4044380"/>
              <a:ext cx="419673"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3" name="Google Shape;1553;p25"/>
            <p:cNvCxnSpPr/>
            <p:nvPr/>
          </p:nvCxnSpPr>
          <p:spPr>
            <a:xfrm rot="10800000" flipH="1">
              <a:off x="7898457" y="4032250"/>
              <a:ext cx="20256" cy="1052278"/>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4" name="Google Shape;1554;p25"/>
            <p:cNvCxnSpPr/>
            <p:nvPr/>
          </p:nvCxnSpPr>
          <p:spPr>
            <a:xfrm rot="10800000" flipH="1">
              <a:off x="7876878" y="5084528"/>
              <a:ext cx="231359" cy="12831"/>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5" name="Google Shape;1555;p25"/>
            <p:cNvCxnSpPr/>
            <p:nvPr/>
          </p:nvCxnSpPr>
          <p:spPr>
            <a:xfrm>
              <a:off x="4362431" y="4026218"/>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6" name="Google Shape;1556;p25"/>
            <p:cNvCxnSpPr/>
            <p:nvPr/>
          </p:nvCxnSpPr>
          <p:spPr>
            <a:xfrm>
              <a:off x="2256788" y="4042435"/>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7" name="Google Shape;1557;p25"/>
            <p:cNvCxnSpPr/>
            <p:nvPr/>
          </p:nvCxnSpPr>
          <p:spPr>
            <a:xfrm>
              <a:off x="5476690" y="4044367"/>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8" name="Google Shape;1558;p25"/>
            <p:cNvCxnSpPr/>
            <p:nvPr/>
          </p:nvCxnSpPr>
          <p:spPr>
            <a:xfrm>
              <a:off x="6419190" y="4036970"/>
              <a:ext cx="27429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59" name="Google Shape;1559;p25"/>
            <p:cNvSpPr/>
            <p:nvPr/>
          </p:nvSpPr>
          <p:spPr>
            <a:xfrm>
              <a:off x="164317" y="3508047"/>
              <a:ext cx="929454" cy="112119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Start With Why</a:t>
              </a: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Align Programs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With the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Business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0" name="Google Shape;1560;p25"/>
            <p:cNvSpPr/>
            <p:nvPr/>
          </p:nvSpPr>
          <p:spPr>
            <a:xfrm>
              <a:off x="1264936" y="3530525"/>
              <a:ext cx="1056962"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Feasible</a:t>
              </a: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Select the Right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Solution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1" name="Google Shape;1561;p25"/>
            <p:cNvSpPr/>
            <p:nvPr/>
          </p:nvSpPr>
          <p:spPr>
            <a:xfrm>
              <a:off x="3412528" y="3543912"/>
              <a:ext cx="949903" cy="112119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Matter:</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Design for Input,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Reaction, and</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Learning</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2" name="Google Shape;1562;p25"/>
            <p:cNvSpPr/>
            <p:nvPr/>
          </p:nvSpPr>
          <p:spPr>
            <a:xfrm>
              <a:off x="5692624" y="3525017"/>
              <a:ext cx="856791" cy="110836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Make it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 Credible: </a:t>
              </a:r>
              <a:endParaRPr kumimoji="0"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Isolate the</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Effects</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of the</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3" name="Google Shape;1563;p25"/>
            <p:cNvSpPr/>
            <p:nvPr/>
          </p:nvSpPr>
          <p:spPr>
            <a:xfrm>
              <a:off x="6688130" y="3508048"/>
              <a:ext cx="1169573" cy="1144331"/>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Convert Data to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Monetary Value</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4" name="Google Shape;1564;p25"/>
            <p:cNvSpPr/>
            <p:nvPr/>
          </p:nvSpPr>
          <p:spPr>
            <a:xfrm>
              <a:off x="7973600" y="2523853"/>
              <a:ext cx="1278916" cy="932425"/>
            </a:xfrm>
            <a:prstGeom prst="roundRect">
              <a:avLst>
                <a:gd name="adj" fmla="val 16667"/>
              </a:avLst>
            </a:prstGeom>
            <a:solidFill>
              <a:srgbClr val="820D2D"/>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Capture Costs of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5" name="Google Shape;1565;p25"/>
            <p:cNvSpPr/>
            <p:nvPr/>
          </p:nvSpPr>
          <p:spPr>
            <a:xfrm>
              <a:off x="7983126" y="3611029"/>
              <a:ext cx="1269392" cy="712441"/>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Calculate ROI</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6" name="Google Shape;1566;p25"/>
            <p:cNvSpPr/>
            <p:nvPr/>
          </p:nvSpPr>
          <p:spPr>
            <a:xfrm>
              <a:off x="7983126" y="4588379"/>
              <a:ext cx="1269393" cy="77532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50"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Identify Intangible Measures</a:t>
              </a:r>
              <a:endParaRPr kumimoji="0" lang="en-US" sz="9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7" name="Google Shape;1567;p25"/>
            <p:cNvSpPr/>
            <p:nvPr/>
          </p:nvSpPr>
          <p:spPr>
            <a:xfrm>
              <a:off x="9349740" y="3432821"/>
              <a:ext cx="1247674" cy="1193757"/>
            </a:xfrm>
            <a:prstGeom prst="ellipse">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8" name="Google Shape;1568;p25"/>
            <p:cNvSpPr/>
            <p:nvPr/>
          </p:nvSpPr>
          <p:spPr>
            <a:xfrm>
              <a:off x="2472770" y="3544016"/>
              <a:ext cx="758418"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Expect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Success</a:t>
              </a: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 Plan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9" name="Google Shape;1569;p25"/>
            <p:cNvSpPr/>
            <p:nvPr/>
          </p:nvSpPr>
          <p:spPr>
            <a:xfrm>
              <a:off x="4552576" y="3544870"/>
              <a:ext cx="949903" cy="1121192"/>
            </a:xfrm>
            <a:prstGeom prst="roundRect">
              <a:avLst>
                <a:gd name="adj" fmla="val 16667"/>
              </a:avLst>
            </a:prstGeom>
            <a:solidFill>
              <a:schemeClr val="tx1">
                <a:lumMod val="40000"/>
                <a:lumOff val="6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Stick:</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Design for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Application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and Impact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1570" name="Google Shape;1570;p25"/>
            <p:cNvCxnSpPr/>
            <p:nvPr/>
          </p:nvCxnSpPr>
          <p:spPr>
            <a:xfrm>
              <a:off x="10597413" y="4044367"/>
              <a:ext cx="17393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71" name="Google Shape;1571;p25"/>
            <p:cNvSpPr/>
            <p:nvPr/>
          </p:nvSpPr>
          <p:spPr>
            <a:xfrm>
              <a:off x="10754753" y="3358177"/>
              <a:ext cx="1284548" cy="1347375"/>
            </a:xfrm>
            <a:prstGeom prst="diamond">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b"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72" name="Google Shape;1572;p25"/>
            <p:cNvSpPr/>
            <p:nvPr/>
          </p:nvSpPr>
          <p:spPr>
            <a:xfrm>
              <a:off x="920297" y="3294273"/>
              <a:ext cx="1515940" cy="23078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0: INPUT</a:t>
              </a:r>
              <a:endParaRPr kumimoji="0" sz="675"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76" name="Google Shape;1576;p25"/>
            <p:cNvSpPr txBox="1"/>
            <p:nvPr/>
          </p:nvSpPr>
          <p:spPr>
            <a:xfrm>
              <a:off x="10743603" y="3516924"/>
              <a:ext cx="1310732" cy="1034081"/>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Optimize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765"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Use Black Box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Thinking to</a:t>
              </a:r>
              <a:r>
                <a:rPr kumimoji="0" lang="en-US" sz="765" b="0" i="0" u="none" strike="noStrike" kern="0" cap="none" spc="0" normalizeH="0" baseline="0" noProof="0">
                  <a:ln>
                    <a:noFill/>
                  </a:ln>
                  <a:solidFill>
                    <a:srgbClr val="FFFFFF"/>
                  </a:solidFill>
                  <a:effectLst/>
                  <a:uLnTx/>
                  <a:uFillTx/>
                  <a:latin typeface="Arial"/>
                  <a:ea typeface="Arial"/>
                  <a:cs typeface="Arial"/>
                  <a:sym typeface="Arial"/>
                </a:rPr>
                <a:t> </a:t>
              </a:r>
              <a:br>
                <a:rPr kumimoji="0" lang="en-US" sz="765" b="0" i="0" u="none" strike="noStrike" kern="0" cap="none" spc="0" normalizeH="0" baseline="0" noProof="0">
                  <a:ln>
                    <a:noFill/>
                  </a:ln>
                  <a:solidFill>
                    <a:srgbClr val="FFFFFF"/>
                  </a:solidFill>
                  <a:effectLst/>
                  <a:uLnTx/>
                  <a:uFillTx/>
                  <a:latin typeface="Arial"/>
                  <a:ea typeface="Arial"/>
                  <a:cs typeface="Arial"/>
                  <a:sym typeface="Arial"/>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Increase </a:t>
              </a:r>
              <a:b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Funding</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577" name="Google Shape;1577;p25"/>
            <p:cNvSpPr txBox="1"/>
            <p:nvPr/>
          </p:nvSpPr>
          <p:spPr>
            <a:xfrm>
              <a:off x="9300340" y="3666407"/>
              <a:ext cx="1353553" cy="738957"/>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Tell the Story:</a:t>
              </a:r>
              <a:endParaRPr kumimoji="0" sz="105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Communicate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Results to Key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Stakeholder</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1" name="Google Shape;1914;p38">
              <a:extLst>
                <a:ext uri="{FF2B5EF4-FFF2-40B4-BE49-F238E27FC236}">
                  <a16:creationId xmlns:a16="http://schemas.microsoft.com/office/drawing/2014/main" id="{EE237759-6466-8E4A-AD95-D5617E2C59E0}"/>
                </a:ext>
              </a:extLst>
            </p:cNvPr>
            <p:cNvSpPr/>
            <p:nvPr/>
          </p:nvSpPr>
          <p:spPr>
            <a:xfrm>
              <a:off x="107313" y="2546839"/>
              <a:ext cx="2893845"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PLAN THE EVALUATION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52" name="Google Shape;1915;p38">
              <a:extLst>
                <a:ext uri="{FF2B5EF4-FFF2-40B4-BE49-F238E27FC236}">
                  <a16:creationId xmlns:a16="http://schemas.microsoft.com/office/drawing/2014/main" id="{A20BA418-A330-5C4D-8E57-A594DC6F5540}"/>
                </a:ext>
              </a:extLst>
            </p:cNvPr>
            <p:cNvSpPr/>
            <p:nvPr/>
          </p:nvSpPr>
          <p:spPr>
            <a:xfrm>
              <a:off x="3001157" y="2525208"/>
              <a:ext cx="265839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COLLECT DATA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sp>
        <p:nvSpPr>
          <p:cNvPr id="3" name="Title 2">
            <a:extLst>
              <a:ext uri="{FF2B5EF4-FFF2-40B4-BE49-F238E27FC236}">
                <a16:creationId xmlns:a16="http://schemas.microsoft.com/office/drawing/2014/main" id="{14189DDA-F640-6B46-B0B1-DAC2A35ED1F7}"/>
              </a:ext>
            </a:extLst>
          </p:cNvPr>
          <p:cNvSpPr>
            <a:spLocks noGrp="1"/>
          </p:cNvSpPr>
          <p:nvPr>
            <p:ph type="title"/>
          </p:nvPr>
        </p:nvSpPr>
        <p:spPr>
          <a:xfrm>
            <a:off x="429592" y="292000"/>
            <a:ext cx="8229600" cy="591632"/>
          </a:xfrm>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The ROI Methodology Process Model</a:t>
            </a:r>
          </a:p>
        </p:txBody>
      </p:sp>
      <p:sp>
        <p:nvSpPr>
          <p:cNvPr id="5" name="Google Shape;1574;p25">
            <a:extLst>
              <a:ext uri="{FF2B5EF4-FFF2-40B4-BE49-F238E27FC236}">
                <a16:creationId xmlns:a16="http://schemas.microsoft.com/office/drawing/2014/main" id="{4E691CD3-EEC0-7A00-5E95-5D2A3A21A686}"/>
              </a:ext>
            </a:extLst>
          </p:cNvPr>
          <p:cNvSpPr txBox="1"/>
          <p:nvPr/>
        </p:nvSpPr>
        <p:spPr>
          <a:xfrm>
            <a:off x="127290" y="4812229"/>
            <a:ext cx="7065442" cy="19232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000"/>
              <a:buFontTx/>
              <a:buNone/>
              <a:tabLst/>
              <a:defRPr/>
            </a:pPr>
            <a:r>
              <a:rPr kumimoji="0" lang="en-US" sz="80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Calibri"/>
                <a:sym typeface="Calibri"/>
              </a:rPr>
              <a:t>©2024 ROI Institute Inc. All Rights Reserved.</a:t>
            </a:r>
            <a:endParaRPr kumimoji="0" lang="en-US" sz="80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Arial"/>
              <a:sym typeface="Arial"/>
            </a:endParaRPr>
          </a:p>
        </p:txBody>
      </p:sp>
      <p:sp>
        <p:nvSpPr>
          <p:cNvPr id="4" name="Slide Number Placeholder 1">
            <a:extLst>
              <a:ext uri="{FF2B5EF4-FFF2-40B4-BE49-F238E27FC236}">
                <a16:creationId xmlns:a16="http://schemas.microsoft.com/office/drawing/2014/main" id="{E388A837-0F48-4918-4BF9-4321E0DAD4C9}"/>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169</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2045195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2">
            <a:extLst>
              <a:ext uri="{FF2B5EF4-FFF2-40B4-BE49-F238E27FC236}">
                <a16:creationId xmlns:a16="http://schemas.microsoft.com/office/drawing/2014/main" id="{4DC81235-7E13-964D-DAC3-905EC7CAECB1}"/>
              </a:ext>
            </a:extLst>
          </p:cNvPr>
          <p:cNvSpPr txBox="1">
            <a:spLocks noChangeArrowheads="1"/>
          </p:cNvSpPr>
          <p:nvPr/>
        </p:nvSpPr>
        <p:spPr bwMode="auto">
          <a:xfrm>
            <a:off x="1576765" y="2343251"/>
            <a:ext cx="1288809"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685776" eaLnBrk="0" fontAlgn="base" hangingPunct="0">
              <a:spcBef>
                <a:spcPct val="50000"/>
              </a:spcBef>
              <a:spcAft>
                <a:spcPct val="0"/>
              </a:spcAft>
              <a:defRPr/>
            </a:pPr>
            <a:r>
              <a:rPr lang="en-US" sz="2160" dirty="0">
                <a:solidFill>
                  <a:prstClr val="black"/>
                </a:solidFill>
                <a:latin typeface="Roboto" panose="02000000000000000000" pitchFamily="2" charset="0"/>
                <a:ea typeface="Roboto" panose="02000000000000000000" pitchFamily="2" charset="0"/>
                <a:cs typeface="Roboto" panose="02000000000000000000" pitchFamily="2" charset="0"/>
              </a:rPr>
              <a:t>BCR =</a:t>
            </a:r>
          </a:p>
        </p:txBody>
      </p:sp>
      <p:sp>
        <p:nvSpPr>
          <p:cNvPr id="5" name="Line 15">
            <a:extLst>
              <a:ext uri="{FF2B5EF4-FFF2-40B4-BE49-F238E27FC236}">
                <a16:creationId xmlns:a16="http://schemas.microsoft.com/office/drawing/2014/main" id="{58A8F251-C016-C58C-0EAD-BB67D91B9250}"/>
              </a:ext>
            </a:extLst>
          </p:cNvPr>
          <p:cNvSpPr>
            <a:spLocks noChangeShapeType="1"/>
          </p:cNvSpPr>
          <p:nvPr/>
        </p:nvSpPr>
        <p:spPr bwMode="auto">
          <a:xfrm>
            <a:off x="2676261" y="2555617"/>
            <a:ext cx="3142996" cy="0"/>
          </a:xfrm>
          <a:prstGeom prst="line">
            <a:avLst/>
          </a:prstGeom>
          <a:noFill/>
          <a:ln w="19050">
            <a:solidFill>
              <a:srgbClr val="000000"/>
            </a:solidFill>
            <a:round/>
            <a:headEnd/>
            <a:tailEnd/>
          </a:ln>
          <a:extLst>
            <a:ext uri="{909E8E84-426E-40dd-AFC4-6F175D3DCCD1}">
              <a14:hiddenFill xmlns:a14="http://schemas.microsoft.com/office/drawing/2010/main" xmlns="">
                <a:noFill/>
              </a14:hiddenFill>
            </a:ext>
          </a:extLst>
        </p:spPr>
        <p:txBody>
          <a:bodyPr/>
          <a:lstStyle/>
          <a:p>
            <a:pPr marL="0" marR="0" lvl="0" indent="0" defTabSz="685776" eaLnBrk="0" fontAlgn="base" latinLnBrk="0" hangingPunct="0">
              <a:lnSpc>
                <a:spcPct val="100000"/>
              </a:lnSpc>
              <a:spcBef>
                <a:spcPct val="0"/>
              </a:spcBef>
              <a:spcAft>
                <a:spcPct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6" name="Text Box 13">
            <a:extLst>
              <a:ext uri="{FF2B5EF4-FFF2-40B4-BE49-F238E27FC236}">
                <a16:creationId xmlns:a16="http://schemas.microsoft.com/office/drawing/2014/main" id="{A0703248-EEC2-29FA-EA36-6256993A57ED}"/>
              </a:ext>
            </a:extLst>
          </p:cNvPr>
          <p:cNvSpPr txBox="1">
            <a:spLocks noChangeArrowheads="1"/>
          </p:cNvSpPr>
          <p:nvPr/>
        </p:nvSpPr>
        <p:spPr bwMode="auto">
          <a:xfrm>
            <a:off x="1576765" y="3506787"/>
            <a:ext cx="945944"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685776" eaLnBrk="0" fontAlgn="base" hangingPunct="0">
              <a:spcBef>
                <a:spcPct val="50000"/>
              </a:spcBef>
              <a:spcAft>
                <a:spcPct val="0"/>
              </a:spcAft>
              <a:defRPr/>
            </a:pPr>
            <a:r>
              <a:rPr lang="en-US" sz="2160" dirty="0">
                <a:solidFill>
                  <a:prstClr val="black"/>
                </a:solidFill>
                <a:latin typeface="Roboto" panose="02000000000000000000" pitchFamily="2" charset="0"/>
                <a:ea typeface="Roboto" panose="02000000000000000000" pitchFamily="2" charset="0"/>
                <a:cs typeface="Roboto" panose="02000000000000000000" pitchFamily="2" charset="0"/>
              </a:rPr>
              <a:t>ROI =</a:t>
            </a:r>
          </a:p>
        </p:txBody>
      </p:sp>
      <p:sp>
        <p:nvSpPr>
          <p:cNvPr id="7" name="Line 14">
            <a:extLst>
              <a:ext uri="{FF2B5EF4-FFF2-40B4-BE49-F238E27FC236}">
                <a16:creationId xmlns:a16="http://schemas.microsoft.com/office/drawing/2014/main" id="{39BB5796-DDCC-DE89-9DF7-BAEB1C311609}"/>
              </a:ext>
            </a:extLst>
          </p:cNvPr>
          <p:cNvSpPr>
            <a:spLocks noChangeShapeType="1"/>
          </p:cNvSpPr>
          <p:nvPr/>
        </p:nvSpPr>
        <p:spPr bwMode="auto">
          <a:xfrm>
            <a:off x="2506090" y="3700708"/>
            <a:ext cx="3566885" cy="0"/>
          </a:xfrm>
          <a:prstGeom prst="line">
            <a:avLst/>
          </a:prstGeom>
          <a:noFill/>
          <a:ln w="19050">
            <a:solidFill>
              <a:srgbClr val="000000"/>
            </a:solidFill>
            <a:round/>
            <a:headEnd/>
            <a:tailEnd/>
          </a:ln>
          <a:extLst>
            <a:ext uri="{909E8E84-426E-40dd-AFC4-6F175D3DCCD1}">
              <a14:hiddenFill xmlns:a14="http://schemas.microsoft.com/office/drawing/2010/main" xmlns="">
                <a:noFill/>
              </a14:hiddenFill>
            </a:ext>
          </a:extLst>
        </p:spPr>
        <p:txBody>
          <a:bodyPr/>
          <a:lstStyle/>
          <a:p>
            <a:pPr marL="0" marR="0" lvl="0" indent="0" defTabSz="685776" eaLnBrk="0" fontAlgn="base" latinLnBrk="0" hangingPunct="0">
              <a:lnSpc>
                <a:spcPct val="100000"/>
              </a:lnSpc>
              <a:spcBef>
                <a:spcPct val="0"/>
              </a:spcBef>
              <a:spcAft>
                <a:spcPct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8" name="Text Box 16">
            <a:extLst>
              <a:ext uri="{FF2B5EF4-FFF2-40B4-BE49-F238E27FC236}">
                <a16:creationId xmlns:a16="http://schemas.microsoft.com/office/drawing/2014/main" id="{2ACCBDD3-2108-1EB8-0023-8AA2E4A6FE8C}"/>
              </a:ext>
            </a:extLst>
          </p:cNvPr>
          <p:cNvSpPr txBox="1">
            <a:spLocks noChangeArrowheads="1"/>
          </p:cNvSpPr>
          <p:nvPr/>
        </p:nvSpPr>
        <p:spPr bwMode="auto">
          <a:xfrm>
            <a:off x="6142821" y="3461459"/>
            <a:ext cx="1815869"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defTabSz="685776" eaLnBrk="0" fontAlgn="base" hangingPunct="0">
              <a:spcBef>
                <a:spcPct val="50000"/>
              </a:spcBef>
              <a:spcAft>
                <a:spcPct val="0"/>
              </a:spcAft>
              <a:defRPr/>
            </a:pPr>
            <a:r>
              <a:rPr lang="en-US" sz="2160" dirty="0">
                <a:solidFill>
                  <a:prstClr val="black"/>
                </a:solidFill>
                <a:latin typeface="Roboto" panose="02000000000000000000" pitchFamily="2" charset="0"/>
                <a:ea typeface="Roboto" panose="02000000000000000000" pitchFamily="2" charset="0"/>
                <a:cs typeface="Roboto" panose="02000000000000000000" pitchFamily="2" charset="0"/>
              </a:rPr>
              <a:t>x 100 =  </a:t>
            </a:r>
          </a:p>
        </p:txBody>
      </p:sp>
      <p:sp>
        <p:nvSpPr>
          <p:cNvPr id="9" name="Rectangle 8">
            <a:extLst>
              <a:ext uri="{FF2B5EF4-FFF2-40B4-BE49-F238E27FC236}">
                <a16:creationId xmlns:a16="http://schemas.microsoft.com/office/drawing/2014/main" id="{F2ED89F5-ED62-11A3-EC08-366D76572C95}"/>
              </a:ext>
            </a:extLst>
          </p:cNvPr>
          <p:cNvSpPr/>
          <p:nvPr/>
        </p:nvSpPr>
        <p:spPr>
          <a:xfrm>
            <a:off x="419100" y="1249110"/>
            <a:ext cx="7657318" cy="738664"/>
          </a:xfrm>
          <a:prstGeom prst="rect">
            <a:avLst/>
          </a:prstGeom>
        </p:spPr>
        <p:txBody>
          <a:bodyPr wrap="square">
            <a:spAutoFit/>
          </a:bodyPr>
          <a:lstStyle/>
          <a:p>
            <a:pPr defTabSz="685800">
              <a:defRPr/>
            </a:pPr>
            <a:r>
              <a:rPr lang="en-US" sz="2100" dirty="0">
                <a:solidFill>
                  <a:prstClr val="black"/>
                </a:solidFill>
                <a:latin typeface="Roboto" panose="02000000000000000000" pitchFamily="2" charset="0"/>
                <a:ea typeface="Roboto" panose="02000000000000000000" pitchFamily="2" charset="0"/>
                <a:cs typeface="Roboto" panose="02000000000000000000" pitchFamily="2" charset="0"/>
              </a:rPr>
              <a:t>Reduce Safety Incidents (1st year) = $750,000</a:t>
            </a:r>
          </a:p>
          <a:p>
            <a:pPr defTabSz="685800">
              <a:defRPr/>
            </a:pPr>
            <a:r>
              <a:rPr lang="en-US" sz="2100" dirty="0">
                <a:solidFill>
                  <a:prstClr val="black"/>
                </a:solidFill>
                <a:latin typeface="Roboto" panose="02000000000000000000" pitchFamily="2" charset="0"/>
                <a:ea typeface="Roboto" panose="02000000000000000000" pitchFamily="2" charset="0"/>
                <a:cs typeface="Roboto" panose="02000000000000000000" pitchFamily="2" charset="0"/>
              </a:rPr>
              <a:t>Program Cost (25 participants) = $425,000</a:t>
            </a:r>
          </a:p>
        </p:txBody>
      </p:sp>
      <p:sp>
        <p:nvSpPr>
          <p:cNvPr id="10" name="TextBox 9">
            <a:extLst>
              <a:ext uri="{FF2B5EF4-FFF2-40B4-BE49-F238E27FC236}">
                <a16:creationId xmlns:a16="http://schemas.microsoft.com/office/drawing/2014/main" id="{372F963D-6B0C-EEC8-2888-34B58F5EE7BA}"/>
              </a:ext>
            </a:extLst>
          </p:cNvPr>
          <p:cNvSpPr txBox="1"/>
          <p:nvPr/>
        </p:nvSpPr>
        <p:spPr>
          <a:xfrm>
            <a:off x="5840678" y="2322548"/>
            <a:ext cx="4736726" cy="424732"/>
          </a:xfrm>
          <a:prstGeom prst="rect">
            <a:avLst/>
          </a:prstGeom>
          <a:noFill/>
        </p:spPr>
        <p:txBody>
          <a:bodyPr wrap="square">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2160" b="0" i="0" u="none" strike="noStrike" kern="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  </a:t>
            </a:r>
          </a:p>
        </p:txBody>
      </p:sp>
      <p:sp>
        <p:nvSpPr>
          <p:cNvPr id="16" name="Title 1">
            <a:extLst>
              <a:ext uri="{FF2B5EF4-FFF2-40B4-BE49-F238E27FC236}">
                <a16:creationId xmlns:a16="http://schemas.microsoft.com/office/drawing/2014/main" id="{64EDA126-BB93-E0E4-57CC-6835A020BC56}"/>
              </a:ext>
            </a:extLst>
          </p:cNvPr>
          <p:cNvSpPr txBox="1">
            <a:spLocks/>
          </p:cNvSpPr>
          <p:nvPr/>
        </p:nvSpPr>
        <p:spPr>
          <a:xfrm>
            <a:off x="419100" y="438062"/>
            <a:ext cx="6724500" cy="749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1pPr>
            <a:lvl2pPr marR="0" lvl="1"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2pPr>
            <a:lvl3pPr marR="0" lvl="2"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3pPr>
            <a:lvl4pPr marR="0" lvl="3"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4pPr>
            <a:lvl5pPr marR="0" lvl="4"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5pPr>
            <a:lvl6pPr marR="0" lvl="5"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6pPr>
            <a:lvl7pPr marR="0" lvl="6"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7pPr>
            <a:lvl8pPr marR="0" lvl="7"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8pPr>
            <a:lvl9pPr marR="0" lvl="8"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9pPr>
          </a:lstStyle>
          <a:p>
            <a:pPr marL="0" marR="0" lvl="0" indent="0" algn="l" defTabSz="914400" rtl="0" eaLnBrk="1" fontAlgn="auto" latinLnBrk="0" hangingPunct="1">
              <a:lnSpc>
                <a:spcPct val="100000"/>
              </a:lnSpc>
              <a:spcBef>
                <a:spcPts val="0"/>
              </a:spcBef>
              <a:spcAft>
                <a:spcPts val="0"/>
              </a:spcAft>
              <a:buClr>
                <a:srgbClr val="FFFFFF"/>
              </a:buClr>
              <a:buSzPts val="2400"/>
              <a:buFont typeface="Dosis"/>
              <a:buNone/>
              <a:tabLst/>
              <a:defRPr/>
            </a:pPr>
            <a:r>
              <a:rPr kumimoji="0" lang="en-US" sz="3600" b="0" i="0" u="none" strike="noStrike" kern="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Roboto" panose="02000000000000000000" pitchFamily="2" charset="0"/>
                <a:sym typeface="Dosis"/>
              </a:rPr>
              <a:t>Try it!</a:t>
            </a:r>
          </a:p>
        </p:txBody>
      </p:sp>
      <p:pic>
        <p:nvPicPr>
          <p:cNvPr id="17" name="Google Shape;1474;p227">
            <a:extLst>
              <a:ext uri="{FF2B5EF4-FFF2-40B4-BE49-F238E27FC236}">
                <a16:creationId xmlns:a16="http://schemas.microsoft.com/office/drawing/2014/main" id="{5388C594-BCE1-CC2C-54F1-7F8F6182D843}"/>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143600" y="3365844"/>
            <a:ext cx="1892366" cy="1339594"/>
          </a:xfrm>
          <a:prstGeom prst="rect">
            <a:avLst/>
          </a:prstGeom>
          <a:noFill/>
          <a:ln>
            <a:noFill/>
          </a:ln>
        </p:spPr>
      </p:pic>
    </p:spTree>
    <p:extLst>
      <p:ext uri="{BB962C8B-B14F-4D97-AF65-F5344CB8AC3E}">
        <p14:creationId xmlns:p14="http://schemas.microsoft.com/office/powerpoint/2010/main" val="26630782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7">
            <a:extLst>
              <a:ext uri="{FF2B5EF4-FFF2-40B4-BE49-F238E27FC236}">
                <a16:creationId xmlns:a16="http://schemas.microsoft.com/office/drawing/2014/main" id="{BA6457CF-9920-BE41-8B83-B0024D71993D}"/>
              </a:ext>
            </a:extLst>
          </p:cNvPr>
          <p:cNvSpPr txBox="1">
            <a:spLocks noChangeArrowheads="1"/>
          </p:cNvSpPr>
          <p:nvPr/>
        </p:nvSpPr>
        <p:spPr bwMode="auto">
          <a:xfrm>
            <a:off x="4250281" y="1796066"/>
            <a:ext cx="2347443" cy="900246"/>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Program Benefits</a:t>
            </a:r>
          </a:p>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Program Costs</a:t>
            </a:r>
          </a:p>
        </p:txBody>
      </p:sp>
      <p:sp>
        <p:nvSpPr>
          <p:cNvPr id="1106947" name="Line 3"/>
          <p:cNvSpPr>
            <a:spLocks noChangeShapeType="1"/>
          </p:cNvSpPr>
          <p:nvPr/>
        </p:nvSpPr>
        <p:spPr bwMode="auto">
          <a:xfrm>
            <a:off x="4311724" y="2246189"/>
            <a:ext cx="2228850" cy="0"/>
          </a:xfrm>
          <a:prstGeom prst="line">
            <a:avLst/>
          </a:prstGeom>
          <a:noFill/>
          <a:ln w="19050">
            <a:solidFill>
              <a:srgbClr val="000000"/>
            </a:solidFill>
            <a:round/>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Roboto Light" panose="02000000000000000000" pitchFamily="2" charset="0"/>
              <a:ea typeface="Roboto Light" panose="02000000000000000000" pitchFamily="2" charset="0"/>
              <a:cs typeface="+mn-cs"/>
            </a:endParaRPr>
          </a:p>
        </p:txBody>
      </p:sp>
      <p:sp>
        <p:nvSpPr>
          <p:cNvPr id="1106949" name="Text Box 5"/>
          <p:cNvSpPr txBox="1">
            <a:spLocks noChangeArrowheads="1"/>
          </p:cNvSpPr>
          <p:nvPr/>
        </p:nvSpPr>
        <p:spPr bwMode="auto">
          <a:xfrm>
            <a:off x="905806" y="2038440"/>
            <a:ext cx="2758245" cy="415498"/>
          </a:xfrm>
          <a:prstGeom prst="rect">
            <a:avLst/>
          </a:prstGeom>
          <a:noFill/>
          <a:ln w="12700">
            <a:noFill/>
            <a:miter lim="800000"/>
            <a:headEnd type="none" w="sm" len="sm"/>
            <a:tailEnd type="none" w="sm" len="sm"/>
          </a:ln>
          <a:effectLst/>
        </p:spPr>
        <p:txBody>
          <a:bodyPr wrap="square">
            <a:spAutoFit/>
          </a:bodyPr>
          <a:lstStyle/>
          <a:p>
            <a:pPr marL="0" marR="0" lvl="0" indent="0" algn="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Benefits/Cost Ratio</a:t>
            </a:r>
          </a:p>
        </p:txBody>
      </p:sp>
      <p:sp>
        <p:nvSpPr>
          <p:cNvPr id="1106954" name="Text Box 10"/>
          <p:cNvSpPr txBox="1">
            <a:spLocks noChangeArrowheads="1"/>
          </p:cNvSpPr>
          <p:nvPr/>
        </p:nvSpPr>
        <p:spPr bwMode="auto">
          <a:xfrm>
            <a:off x="3657304" y="2038440"/>
            <a:ext cx="535079"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a:t>
            </a:r>
          </a:p>
        </p:txBody>
      </p:sp>
      <p:sp>
        <p:nvSpPr>
          <p:cNvPr id="2" name="Title 1">
            <a:extLst>
              <a:ext uri="{FF2B5EF4-FFF2-40B4-BE49-F238E27FC236}">
                <a16:creationId xmlns:a16="http://schemas.microsoft.com/office/drawing/2014/main" id="{CA9CB8C8-C1F5-9C50-65F4-831670B84C9C}"/>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Defining BCR and ROI</a:t>
            </a:r>
          </a:p>
        </p:txBody>
      </p:sp>
      <p:sp>
        <p:nvSpPr>
          <p:cNvPr id="14" name="Text Box 8">
            <a:extLst>
              <a:ext uri="{FF2B5EF4-FFF2-40B4-BE49-F238E27FC236}">
                <a16:creationId xmlns:a16="http://schemas.microsoft.com/office/drawing/2014/main" id="{1EF58F71-AB89-A84D-B2D7-5ED36B67C61E}"/>
              </a:ext>
            </a:extLst>
          </p:cNvPr>
          <p:cNvSpPr txBox="1">
            <a:spLocks noChangeArrowheads="1"/>
          </p:cNvSpPr>
          <p:nvPr/>
        </p:nvSpPr>
        <p:spPr bwMode="auto">
          <a:xfrm>
            <a:off x="1991885" y="3146435"/>
            <a:ext cx="4459041" cy="900246"/>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Program Benefits – Program Costs</a:t>
            </a:r>
          </a:p>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Program Costs</a:t>
            </a:r>
          </a:p>
        </p:txBody>
      </p:sp>
      <p:sp>
        <p:nvSpPr>
          <p:cNvPr id="1106948" name="Line 4"/>
          <p:cNvSpPr>
            <a:spLocks noChangeShapeType="1"/>
          </p:cNvSpPr>
          <p:nvPr/>
        </p:nvSpPr>
        <p:spPr bwMode="auto">
          <a:xfrm flipV="1">
            <a:off x="2235994" y="3585160"/>
            <a:ext cx="4114800" cy="11396"/>
          </a:xfrm>
          <a:prstGeom prst="line">
            <a:avLst/>
          </a:prstGeom>
          <a:noFill/>
          <a:ln w="19050">
            <a:solidFill>
              <a:srgbClr val="000000"/>
            </a:solidFill>
            <a:round/>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Roboto Light" panose="02000000000000000000" pitchFamily="2" charset="0"/>
              <a:ea typeface="Roboto Light" panose="02000000000000000000" pitchFamily="2" charset="0"/>
              <a:cs typeface="+mn-cs"/>
            </a:endParaRPr>
          </a:p>
        </p:txBody>
      </p:sp>
      <p:sp>
        <p:nvSpPr>
          <p:cNvPr id="1106950" name="Text Box 6"/>
          <p:cNvSpPr txBox="1">
            <a:spLocks noChangeArrowheads="1"/>
          </p:cNvSpPr>
          <p:nvPr/>
        </p:nvSpPr>
        <p:spPr bwMode="auto">
          <a:xfrm>
            <a:off x="1143072" y="3378775"/>
            <a:ext cx="848814" cy="415498"/>
          </a:xfrm>
          <a:prstGeom prst="rect">
            <a:avLst/>
          </a:prstGeom>
          <a:noFill/>
          <a:ln w="12700">
            <a:noFill/>
            <a:miter lim="800000"/>
            <a:headEnd type="none" w="sm" len="sm"/>
            <a:tailEnd type="none" w="sm" len="sm"/>
          </a:ln>
          <a:effectLst/>
        </p:spPr>
        <p:txBody>
          <a:bodyPr wrap="square">
            <a:spAutoFit/>
          </a:bodyPr>
          <a:lstStyle/>
          <a:p>
            <a:pPr marL="0" marR="0" lvl="0" indent="0" algn="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ROI =</a:t>
            </a:r>
          </a:p>
        </p:txBody>
      </p:sp>
      <p:sp>
        <p:nvSpPr>
          <p:cNvPr id="1106953" name="Text Box 9"/>
          <p:cNvSpPr txBox="1">
            <a:spLocks noChangeArrowheads="1"/>
          </p:cNvSpPr>
          <p:nvPr/>
        </p:nvSpPr>
        <p:spPr bwMode="auto">
          <a:xfrm flipV="1">
            <a:off x="2525283" y="3378775"/>
            <a:ext cx="171450"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endPar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Light" panose="02000000000000000000" pitchFamily="2" charset="0"/>
              <a:ea typeface="Roboto Light" panose="02000000000000000000" pitchFamily="2" charset="0"/>
              <a:cs typeface="+mn-cs"/>
            </a:endParaRPr>
          </a:p>
        </p:txBody>
      </p:sp>
      <p:sp>
        <p:nvSpPr>
          <p:cNvPr id="5" name="Text Box 11">
            <a:extLst>
              <a:ext uri="{FF2B5EF4-FFF2-40B4-BE49-F238E27FC236}">
                <a16:creationId xmlns:a16="http://schemas.microsoft.com/office/drawing/2014/main" id="{F3CB5E4D-8083-AB7B-2F9B-51D322A32827}"/>
              </a:ext>
            </a:extLst>
          </p:cNvPr>
          <p:cNvSpPr txBox="1">
            <a:spLocks noChangeArrowheads="1"/>
          </p:cNvSpPr>
          <p:nvPr/>
        </p:nvSpPr>
        <p:spPr bwMode="auto">
          <a:xfrm>
            <a:off x="6423854" y="3378775"/>
            <a:ext cx="1034306" cy="415498"/>
          </a:xfrm>
          <a:prstGeom prst="rect">
            <a:avLst/>
          </a:prstGeom>
          <a:noFill/>
          <a:ln w="12700">
            <a:noFill/>
            <a:miter lim="800000"/>
            <a:headEnd type="none" w="sm" len="sm"/>
            <a:tailEnd type="none" w="sm" len="sm"/>
          </a:ln>
          <a:effectLst/>
        </p:spPr>
        <p:txBody>
          <a:bodyPr wrap="square">
            <a:spAutoFit/>
          </a:bodyPr>
          <a:lstStyle/>
          <a:p>
            <a:pPr marL="0" marR="0" lvl="0" indent="0" algn="l"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x 100</a:t>
            </a:r>
          </a:p>
        </p:txBody>
      </p:sp>
      <p:sp>
        <p:nvSpPr>
          <p:cNvPr id="4" name="Text Box 9">
            <a:extLst>
              <a:ext uri="{FF2B5EF4-FFF2-40B4-BE49-F238E27FC236}">
                <a16:creationId xmlns:a16="http://schemas.microsoft.com/office/drawing/2014/main" id="{FBBED542-301A-4CBF-485C-E591724A5549}"/>
              </a:ext>
            </a:extLst>
          </p:cNvPr>
          <p:cNvSpPr txBox="1">
            <a:spLocks noChangeArrowheads="1"/>
          </p:cNvSpPr>
          <p:nvPr/>
        </p:nvSpPr>
        <p:spPr bwMode="auto">
          <a:xfrm flipV="1">
            <a:off x="7282102" y="3388807"/>
            <a:ext cx="176058"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a:t>
            </a:r>
          </a:p>
        </p:txBody>
      </p:sp>
      <p:sp>
        <p:nvSpPr>
          <p:cNvPr id="3" name="Text Box 9">
            <a:extLst>
              <a:ext uri="{FF2B5EF4-FFF2-40B4-BE49-F238E27FC236}">
                <a16:creationId xmlns:a16="http://schemas.microsoft.com/office/drawing/2014/main" id="{F2F1B71A-4447-3387-A0D2-2DF2B5E1A235}"/>
              </a:ext>
            </a:extLst>
          </p:cNvPr>
          <p:cNvSpPr txBox="1">
            <a:spLocks noChangeArrowheads="1"/>
          </p:cNvSpPr>
          <p:nvPr/>
        </p:nvSpPr>
        <p:spPr bwMode="auto">
          <a:xfrm flipV="1">
            <a:off x="6811541" y="2034654"/>
            <a:ext cx="176058"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a:t>
            </a:r>
          </a:p>
        </p:txBody>
      </p:sp>
      <p:pic>
        <p:nvPicPr>
          <p:cNvPr id="7" name="Graphic 6" descr="Arrow: Clockwise curve">
            <a:extLst>
              <a:ext uri="{FF2B5EF4-FFF2-40B4-BE49-F238E27FC236}">
                <a16:creationId xmlns:a16="http://schemas.microsoft.com/office/drawing/2014/main" id="{E6AFD317-AC4D-A5D1-9B19-267B75CBBDDF}"/>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4358281" flipH="1">
            <a:off x="6483738" y="1768304"/>
            <a:ext cx="473593" cy="939611"/>
          </a:xfrm>
          <a:prstGeom prst="rect">
            <a:avLst/>
          </a:prstGeom>
        </p:spPr>
      </p:pic>
      <p:pic>
        <p:nvPicPr>
          <p:cNvPr id="8" name="Graphic 7" descr="Arrow: Clockwise curve">
            <a:extLst>
              <a:ext uri="{FF2B5EF4-FFF2-40B4-BE49-F238E27FC236}">
                <a16:creationId xmlns:a16="http://schemas.microsoft.com/office/drawing/2014/main" id="{A644661A-0348-FEC0-BE06-87F60A758B4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4358281" flipH="1">
            <a:off x="5114342" y="3115355"/>
            <a:ext cx="473593" cy="939611"/>
          </a:xfrm>
          <a:prstGeom prst="rect">
            <a:avLst/>
          </a:prstGeom>
        </p:spPr>
      </p:pic>
    </p:spTree>
    <p:custDataLst>
      <p:tags r:id="rId1"/>
    </p:custDataLst>
    <p:extLst>
      <p:ext uri="{BB962C8B-B14F-4D97-AF65-F5344CB8AC3E}">
        <p14:creationId xmlns:p14="http://schemas.microsoft.com/office/powerpoint/2010/main" val="45363063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Title 6"/>
          <p:cNvSpPr>
            <a:spLocks noGrp="1"/>
          </p:cNvSpPr>
          <p:nvPr>
            <p:ph type="title"/>
          </p:nvPr>
        </p:nvSpPr>
        <p:spPr>
          <a:xfrm>
            <a:off x="628650" y="374904"/>
            <a:ext cx="7886700" cy="685928"/>
          </a:xfrm>
        </p:spPr>
        <p:txBody>
          <a:bodyPr>
            <a:normAutofit/>
          </a:bodyPr>
          <a:lstStyle/>
          <a:p>
            <a:r>
              <a:rPr lang="en-US" altLang="en-US" sz="3600" dirty="0">
                <a:latin typeface="Roboto" panose="02000000000000000000" pitchFamily="2" charset="0"/>
                <a:ea typeface="Roboto" panose="02000000000000000000" pitchFamily="2" charset="0"/>
                <a:cs typeface="Roboto" panose="02000000000000000000" pitchFamily="2" charset="0"/>
              </a:rPr>
              <a:t>Overview of Tabulating Costs</a:t>
            </a:r>
          </a:p>
        </p:txBody>
      </p:sp>
      <p:graphicFrame>
        <p:nvGraphicFramePr>
          <p:cNvPr id="2" name="Table 1">
            <a:extLst>
              <a:ext uri="{FF2B5EF4-FFF2-40B4-BE49-F238E27FC236}">
                <a16:creationId xmlns:a16="http://schemas.microsoft.com/office/drawing/2014/main" id="{59B6C5F0-5D58-5506-28B8-811918E5B915}"/>
              </a:ext>
            </a:extLst>
          </p:cNvPr>
          <p:cNvGraphicFramePr>
            <a:graphicFrameLocks noGrp="1"/>
          </p:cNvGraphicFramePr>
          <p:nvPr>
            <p:extLst>
              <p:ext uri="{D42A27DB-BD31-4B8C-83A1-F6EECF244321}">
                <p14:modId xmlns:p14="http://schemas.microsoft.com/office/powerpoint/2010/main" val="2994873598"/>
              </p:ext>
            </p:extLst>
          </p:nvPr>
        </p:nvGraphicFramePr>
        <p:xfrm>
          <a:off x="628650" y="1060832"/>
          <a:ext cx="8096249" cy="3596323"/>
        </p:xfrm>
        <a:graphic>
          <a:graphicData uri="http://schemas.openxmlformats.org/drawingml/2006/table">
            <a:tbl>
              <a:tblPr firstRow="1" bandRow="1">
                <a:tableStyleId>{5940675A-B579-460E-94D1-54222C63F5DA}</a:tableStyleId>
              </a:tblPr>
              <a:tblGrid>
                <a:gridCol w="4746135">
                  <a:extLst>
                    <a:ext uri="{9D8B030D-6E8A-4147-A177-3AD203B41FA5}">
                      <a16:colId xmlns:a16="http://schemas.microsoft.com/office/drawing/2014/main" val="20000"/>
                    </a:ext>
                  </a:extLst>
                </a:gridCol>
                <a:gridCol w="1675057">
                  <a:extLst>
                    <a:ext uri="{9D8B030D-6E8A-4147-A177-3AD203B41FA5}">
                      <a16:colId xmlns:a16="http://schemas.microsoft.com/office/drawing/2014/main" val="1306113594"/>
                    </a:ext>
                  </a:extLst>
                </a:gridCol>
                <a:gridCol w="1675057">
                  <a:extLst>
                    <a:ext uri="{9D8B030D-6E8A-4147-A177-3AD203B41FA5}">
                      <a16:colId xmlns:a16="http://schemas.microsoft.com/office/drawing/2014/main" val="20001"/>
                    </a:ext>
                  </a:extLst>
                </a:gridCol>
              </a:tblGrid>
              <a:tr h="286466">
                <a:tc>
                  <a:txBody>
                    <a:bodyPr/>
                    <a:lstStyle/>
                    <a:p>
                      <a:pPr algn="l">
                        <a:lnSpc>
                          <a:spcPct val="100000"/>
                        </a:lnSpc>
                      </a:pPr>
                      <a:r>
                        <a:rPr lang="en-US" sz="1400" b="1" i="0" dirty="0">
                          <a:solidFill>
                            <a:srgbClr val="FFFFFF"/>
                          </a:solidFill>
                          <a:latin typeface="Roboto" panose="02000000000000000000" pitchFamily="2" charset="0"/>
                          <a:ea typeface="Roboto" panose="02000000000000000000" pitchFamily="2" charset="0"/>
                          <a:cs typeface="Roboto" panose="02000000000000000000" pitchFamily="2" charset="0"/>
                        </a:rPr>
                        <a:t>Cost Item</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20E2E"/>
                    </a:solidFill>
                  </a:tcPr>
                </a:tc>
                <a:tc>
                  <a:txBody>
                    <a:bodyPr/>
                    <a:lstStyle/>
                    <a:p>
                      <a:pPr algn="ctr">
                        <a:lnSpc>
                          <a:spcPct val="100000"/>
                        </a:lnSpc>
                      </a:pPr>
                      <a:r>
                        <a:rPr lang="en-US" sz="1400" b="1" i="0" dirty="0">
                          <a:solidFill>
                            <a:srgbClr val="FFFFFF"/>
                          </a:solidFill>
                          <a:latin typeface="Roboto" panose="02000000000000000000" pitchFamily="2" charset="0"/>
                          <a:ea typeface="Roboto" panose="02000000000000000000" pitchFamily="2" charset="0"/>
                          <a:cs typeface="Roboto" panose="02000000000000000000" pitchFamily="2" charset="0"/>
                        </a:rPr>
                        <a:t>Prorated</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20E2E"/>
                    </a:solidFill>
                  </a:tcPr>
                </a:tc>
                <a:tc>
                  <a:txBody>
                    <a:bodyPr/>
                    <a:lstStyle/>
                    <a:p>
                      <a:pPr algn="ctr">
                        <a:lnSpc>
                          <a:spcPct val="100000"/>
                        </a:lnSpc>
                      </a:pPr>
                      <a:r>
                        <a:rPr lang="en-US" sz="1400" b="1" i="0" dirty="0">
                          <a:solidFill>
                            <a:srgbClr val="FFFFFF"/>
                          </a:solidFill>
                          <a:latin typeface="Roboto" panose="02000000000000000000" pitchFamily="2" charset="0"/>
                          <a:ea typeface="Roboto" panose="02000000000000000000" pitchFamily="2" charset="0"/>
                          <a:cs typeface="Roboto" panose="02000000000000000000" pitchFamily="2" charset="0"/>
                        </a:rPr>
                        <a:t>Expensed</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20E2E"/>
                    </a:solidFill>
                  </a:tcPr>
                </a:tc>
                <a:extLst>
                  <a:ext uri="{0D108BD9-81ED-4DB2-BD59-A6C34878D82A}">
                    <a16:rowId xmlns:a16="http://schemas.microsoft.com/office/drawing/2014/main" val="10000"/>
                  </a:ext>
                </a:extLst>
              </a:tr>
              <a:tr h="229172">
                <a:tc>
                  <a:txBody>
                    <a:bodyPr/>
                    <a:lstStyle/>
                    <a:p>
                      <a:pPr marL="0" marR="0">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Needs Assessment</a:t>
                      </a:r>
                    </a:p>
                  </a:txBody>
                  <a:tcPr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dirty="0">
                          <a:solidFill>
                            <a:srgbClr val="000000"/>
                          </a:solidFill>
                          <a:effectLst/>
                          <a:latin typeface="Wingdings 2" pitchFamily="2" charset="2"/>
                          <a:ea typeface="Roboto" panose="02000000000000000000" pitchFamily="2" charset="0"/>
                          <a:cs typeface="Wingdings 2" pitchFamily="2" charset="2"/>
                        </a:rPr>
                        <a:t>P</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 </a:t>
                      </a: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229172">
                <a:tc>
                  <a:txBody>
                    <a:bodyPr/>
                    <a:lstStyle/>
                    <a:p>
                      <a:pPr marL="0" marR="0">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Design and Development</a:t>
                      </a:r>
                    </a:p>
                  </a:txBody>
                  <a:tcPr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a:solidFill>
                            <a:srgbClr val="000000"/>
                          </a:solidFill>
                          <a:effectLst/>
                          <a:latin typeface="Wingdings 2" pitchFamily="2" charset="2"/>
                          <a:ea typeface="Roboto" panose="02000000000000000000" pitchFamily="2" charset="0"/>
                          <a:cs typeface="Wingdings 2" pitchFamily="2" charset="2"/>
                        </a:rPr>
                        <a:t>P</a:t>
                      </a:r>
                      <a:endParaRPr lang="en-US" sz="120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 </a:t>
                      </a: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229172">
                <a:tc>
                  <a:txBody>
                    <a:bodyPr/>
                    <a:lstStyle/>
                    <a:p>
                      <a:pPr marL="0" marR="0">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Acquisition (purchase)</a:t>
                      </a:r>
                    </a:p>
                  </a:txBody>
                  <a:tcPr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dirty="0">
                          <a:solidFill>
                            <a:srgbClr val="000000"/>
                          </a:solidFill>
                          <a:effectLst/>
                          <a:latin typeface="Wingdings 2" pitchFamily="2" charset="2"/>
                          <a:ea typeface="Roboto" panose="02000000000000000000" pitchFamily="2" charset="0"/>
                          <a:cs typeface="Wingdings 2" pitchFamily="2" charset="2"/>
                        </a:rPr>
                        <a:t>P</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 </a:t>
                      </a: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343759">
                <a:tc>
                  <a:txBody>
                    <a:bodyPr/>
                    <a:lstStyle/>
                    <a:p>
                      <a:pPr marL="0" marR="0">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Delivery</a:t>
                      </a:r>
                    </a:p>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Salaries/Benefits—Facilitators</a:t>
                      </a:r>
                    </a:p>
                  </a:txBody>
                  <a:tcPr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 </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457200" rtl="0" eaLnBrk="1" fontAlgn="auto" latinLnBrk="0" hangingPunct="1">
                        <a:lnSpc>
                          <a:spcPct val="150000"/>
                        </a:lnSpc>
                        <a:spcBef>
                          <a:spcPts val="300"/>
                        </a:spcBef>
                        <a:spcAft>
                          <a:spcPts val="300"/>
                        </a:spcAft>
                        <a:buClrTx/>
                        <a:buSzTx/>
                        <a:buFontTx/>
                        <a:buNone/>
                        <a:tabLst/>
                        <a:defRPr/>
                      </a:pPr>
                      <a:r>
                        <a:rPr lang="en-US" sz="1200" b="1" dirty="0">
                          <a:solidFill>
                            <a:srgbClr val="000000"/>
                          </a:solidFill>
                          <a:effectLst/>
                          <a:latin typeface="Wingdings 2" pitchFamily="2" charset="2"/>
                          <a:ea typeface="Roboto" panose="02000000000000000000" pitchFamily="2" charset="0"/>
                          <a:cs typeface="Wingdings 2" pitchFamily="2" charset="2"/>
                        </a:rPr>
                        <a:t>P</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229172">
                <a:tc>
                  <a:txBody>
                    <a:bodyPr/>
                    <a:lstStyle/>
                    <a:p>
                      <a:pPr marL="228600" marR="0" indent="-228600">
                        <a:spcBef>
                          <a:spcPts val="0"/>
                        </a:spcBef>
                        <a:spcAft>
                          <a:spcPts val="0"/>
                        </a:spcAft>
                        <a:buFont typeface="Arial" panose="020B0604020202020204" pitchFamily="34" charset="0"/>
                        <a:buChar char="•"/>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Salaries/Benefits—Coordination</a:t>
                      </a:r>
                    </a:p>
                  </a:txBody>
                  <a:tcPr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 </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dirty="0">
                          <a:solidFill>
                            <a:srgbClr val="000000"/>
                          </a:solidFill>
                          <a:effectLst/>
                          <a:latin typeface="Wingdings 2" pitchFamily="2" charset="2"/>
                          <a:ea typeface="Roboto" panose="02000000000000000000" pitchFamily="2" charset="0"/>
                          <a:cs typeface="Wingdings 2" pitchFamily="2" charset="2"/>
                        </a:rPr>
                        <a:t>P</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229172">
                <a:tc>
                  <a:txBody>
                    <a:bodyPr/>
                    <a:lstStyle/>
                    <a:p>
                      <a:pPr marL="228600" marR="0" indent="-228600">
                        <a:spcBef>
                          <a:spcPts val="0"/>
                        </a:spcBef>
                        <a:spcAft>
                          <a:spcPts val="0"/>
                        </a:spcAft>
                        <a:buFont typeface="Arial" panose="020B0604020202020204" pitchFamily="34" charset="0"/>
                        <a:buChar char="•"/>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Program Materials and Fees</a:t>
                      </a:r>
                    </a:p>
                  </a:txBody>
                  <a:tcPr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 </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dirty="0">
                          <a:solidFill>
                            <a:srgbClr val="000000"/>
                          </a:solidFill>
                          <a:effectLst/>
                          <a:latin typeface="Wingdings 2" pitchFamily="2" charset="2"/>
                          <a:ea typeface="Roboto" panose="02000000000000000000" pitchFamily="2" charset="0"/>
                          <a:cs typeface="Wingdings 2" pitchFamily="2" charset="2"/>
                        </a:rPr>
                        <a:t>P</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229172">
                <a:tc>
                  <a:txBody>
                    <a:bodyPr/>
                    <a:lstStyle/>
                    <a:p>
                      <a:pPr marL="228600" marR="0" indent="-228600">
                        <a:spcBef>
                          <a:spcPts val="0"/>
                        </a:spcBef>
                        <a:spcAft>
                          <a:spcPts val="0"/>
                        </a:spcAft>
                        <a:buFont typeface="Arial" panose="020B0604020202020204" pitchFamily="34" charset="0"/>
                        <a:buChar char="•"/>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Travel/Lodging/Meals</a:t>
                      </a:r>
                    </a:p>
                  </a:txBody>
                  <a:tcPr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 </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dirty="0">
                          <a:solidFill>
                            <a:srgbClr val="000000"/>
                          </a:solidFill>
                          <a:effectLst/>
                          <a:latin typeface="Wingdings 2" pitchFamily="2" charset="2"/>
                          <a:ea typeface="Roboto" panose="02000000000000000000" pitchFamily="2" charset="0"/>
                          <a:cs typeface="Wingdings 2" pitchFamily="2" charset="2"/>
                        </a:rPr>
                        <a:t>P</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229172">
                <a:tc>
                  <a:txBody>
                    <a:bodyPr/>
                    <a:lstStyle/>
                    <a:p>
                      <a:pPr marL="228600" marR="0" indent="-228600">
                        <a:spcBef>
                          <a:spcPts val="0"/>
                        </a:spcBef>
                        <a:spcAft>
                          <a:spcPts val="0"/>
                        </a:spcAft>
                        <a:buFont typeface="Arial" panose="020B0604020202020204" pitchFamily="34" charset="0"/>
                        <a:buChar char="•"/>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Facilities</a:t>
                      </a:r>
                    </a:p>
                  </a:txBody>
                  <a:tcPr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 </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dirty="0">
                          <a:solidFill>
                            <a:srgbClr val="000000"/>
                          </a:solidFill>
                          <a:effectLst/>
                          <a:latin typeface="Wingdings 2" pitchFamily="2" charset="2"/>
                          <a:ea typeface="Roboto" panose="02000000000000000000" pitchFamily="2" charset="0"/>
                          <a:cs typeface="Wingdings 2" pitchFamily="2" charset="2"/>
                        </a:rPr>
                        <a:t>P</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9"/>
                  </a:ext>
                </a:extLst>
              </a:tr>
              <a:tr h="229172">
                <a:tc>
                  <a:txBody>
                    <a:bodyPr/>
                    <a:lstStyle/>
                    <a:p>
                      <a:pPr marL="228600" marR="0" indent="-228600">
                        <a:spcBef>
                          <a:spcPts val="0"/>
                        </a:spcBef>
                        <a:spcAft>
                          <a:spcPts val="0"/>
                        </a:spcAft>
                        <a:buFont typeface="Arial" panose="020B0604020202020204" pitchFamily="34" charset="0"/>
                        <a:buChar char="•"/>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Participants Salaries/Benefits</a:t>
                      </a:r>
                    </a:p>
                  </a:txBody>
                  <a:tcPr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 </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dirty="0">
                          <a:solidFill>
                            <a:srgbClr val="000000"/>
                          </a:solidFill>
                          <a:effectLst/>
                          <a:latin typeface="Wingdings 2" pitchFamily="2" charset="2"/>
                          <a:ea typeface="Roboto" panose="02000000000000000000" pitchFamily="2" charset="0"/>
                          <a:cs typeface="Wingdings 2" pitchFamily="2" charset="2"/>
                        </a:rPr>
                        <a:t>P</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0"/>
                  </a:ext>
                </a:extLst>
              </a:tr>
              <a:tr h="229172">
                <a:tc>
                  <a:txBody>
                    <a:bodyPr/>
                    <a:lstStyle/>
                    <a:p>
                      <a:pPr marL="228600" marR="0" indent="-228600">
                        <a:spcBef>
                          <a:spcPts val="0"/>
                        </a:spcBef>
                        <a:spcAft>
                          <a:spcPts val="0"/>
                        </a:spcAft>
                        <a:buFont typeface="Arial" panose="020B0604020202020204" pitchFamily="34" charset="0"/>
                        <a:buChar char="•"/>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Contact Time</a:t>
                      </a:r>
                    </a:p>
                  </a:txBody>
                  <a:tcPr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 </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dirty="0">
                          <a:solidFill>
                            <a:srgbClr val="000000"/>
                          </a:solidFill>
                          <a:effectLst/>
                          <a:latin typeface="Wingdings 2" pitchFamily="2" charset="2"/>
                          <a:ea typeface="Roboto" panose="02000000000000000000" pitchFamily="2" charset="0"/>
                          <a:cs typeface="Wingdings 2" pitchFamily="2" charset="2"/>
                        </a:rPr>
                        <a:t>P</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86518417"/>
                  </a:ext>
                </a:extLst>
              </a:tr>
              <a:tr h="229172">
                <a:tc>
                  <a:txBody>
                    <a:bodyPr/>
                    <a:lstStyle/>
                    <a:p>
                      <a:pPr marL="228600" marR="0" indent="-228600">
                        <a:spcBef>
                          <a:spcPts val="0"/>
                        </a:spcBef>
                        <a:spcAft>
                          <a:spcPts val="0"/>
                        </a:spcAft>
                        <a:buFont typeface="Arial" panose="020B0604020202020204" pitchFamily="34" charset="0"/>
                        <a:buChar char="•"/>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Travel Time</a:t>
                      </a:r>
                    </a:p>
                  </a:txBody>
                  <a:tcPr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 </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dirty="0">
                          <a:solidFill>
                            <a:srgbClr val="000000"/>
                          </a:solidFill>
                          <a:effectLst/>
                          <a:latin typeface="Wingdings 2" pitchFamily="2" charset="2"/>
                          <a:ea typeface="Roboto" panose="02000000000000000000" pitchFamily="2" charset="0"/>
                          <a:cs typeface="Wingdings 2" pitchFamily="2" charset="2"/>
                        </a:rPr>
                        <a:t>P</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16674774"/>
                  </a:ext>
                </a:extLst>
              </a:tr>
              <a:tr h="229172">
                <a:tc>
                  <a:txBody>
                    <a:bodyPr/>
                    <a:lstStyle/>
                    <a:p>
                      <a:pPr marL="0" marR="0">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Evaluation</a:t>
                      </a:r>
                    </a:p>
                  </a:txBody>
                  <a:tcPr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dirty="0">
                          <a:solidFill>
                            <a:srgbClr val="000000"/>
                          </a:solidFill>
                          <a:effectLst/>
                          <a:latin typeface="Roboto" panose="02000000000000000000" pitchFamily="2" charset="0"/>
                          <a:ea typeface="Roboto" panose="02000000000000000000" pitchFamily="2" charset="0"/>
                          <a:cs typeface="Times New Roman" panose="02020603050405020304" pitchFamily="18" charset="0"/>
                        </a:rPr>
                        <a:t> </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dirty="0">
                          <a:solidFill>
                            <a:srgbClr val="000000"/>
                          </a:solidFill>
                          <a:effectLst/>
                          <a:latin typeface="Wingdings 2" pitchFamily="2" charset="2"/>
                          <a:ea typeface="Roboto" panose="02000000000000000000" pitchFamily="2" charset="0"/>
                          <a:cs typeface="Wingdings 2" pitchFamily="2" charset="2"/>
                        </a:rPr>
                        <a:t>P</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38637070"/>
                  </a:ext>
                </a:extLst>
              </a:tr>
              <a:tr h="228874">
                <a:tc>
                  <a:txBody>
                    <a:bodyPr/>
                    <a:lstStyle/>
                    <a:p>
                      <a:pPr marL="0" marR="0">
                        <a:spcBef>
                          <a:spcPts val="0"/>
                        </a:spcBef>
                        <a:spcAft>
                          <a:spcPts val="0"/>
                        </a:spcAft>
                      </a:pPr>
                      <a:r>
                        <a:rPr lang="en-US" sz="12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Overheard</a:t>
                      </a:r>
                    </a:p>
                  </a:txBody>
                  <a:tcPr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dirty="0">
                          <a:solidFill>
                            <a:srgbClr val="000000"/>
                          </a:solidFill>
                          <a:effectLst/>
                          <a:latin typeface="Wingdings 2" pitchFamily="2" charset="2"/>
                          <a:ea typeface="Roboto" panose="02000000000000000000" pitchFamily="2" charset="0"/>
                          <a:cs typeface="Wingdings 2" pitchFamily="2" charset="2"/>
                        </a:rPr>
                        <a:t>P</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150000"/>
                        </a:lnSpc>
                        <a:spcBef>
                          <a:spcPts val="300"/>
                        </a:spcBef>
                        <a:spcAft>
                          <a:spcPts val="300"/>
                        </a:spcAft>
                      </a:pPr>
                      <a:r>
                        <a:rPr lang="en-US" sz="1200" b="1" dirty="0">
                          <a:solidFill>
                            <a:srgbClr val="000000"/>
                          </a:solidFill>
                          <a:effectLst/>
                          <a:latin typeface="Wingdings 2" pitchFamily="2" charset="2"/>
                          <a:ea typeface="Roboto" panose="02000000000000000000" pitchFamily="2" charset="0"/>
                          <a:cs typeface="Wingdings 2" pitchFamily="2" charset="2"/>
                        </a:rPr>
                        <a:t>P</a:t>
                      </a:r>
                      <a:endParaRPr lang="en-US" sz="1200" dirty="0">
                        <a:solidFill>
                          <a:srgbClr val="000000"/>
                        </a:solidFill>
                        <a:effectLst/>
                        <a:latin typeface="Roboto" panose="02000000000000000000" pitchFamily="2" charset="0"/>
                        <a:ea typeface="Roboto" panose="02000000000000000000" pitchFamily="2" charset="0"/>
                        <a:cs typeface="Times New Roman" panose="02020603050405020304" pitchFamily="18" charset="0"/>
                      </a:endParaRPr>
                    </a:p>
                  </a:txBody>
                  <a:tcPr marL="68580" marR="6858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46237745"/>
                  </a:ext>
                </a:extLst>
              </a:tr>
            </a:tbl>
          </a:graphicData>
        </a:graphic>
      </p:graphicFrame>
      <p:sp>
        <p:nvSpPr>
          <p:cNvPr id="4" name="Slide Number Placeholder 1">
            <a:extLst>
              <a:ext uri="{FF2B5EF4-FFF2-40B4-BE49-F238E27FC236}">
                <a16:creationId xmlns:a16="http://schemas.microsoft.com/office/drawing/2014/main" id="{C06591A8-2A3C-ABE8-0DE3-5FC23783AD8E}"/>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bg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171</a:t>
            </a:fld>
            <a:endParaRPr lang="en-US" sz="9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5" name="TextBox 4">
            <a:extLst>
              <a:ext uri="{FF2B5EF4-FFF2-40B4-BE49-F238E27FC236}">
                <a16:creationId xmlns:a16="http://schemas.microsoft.com/office/drawing/2014/main" id="{A33C4D67-B284-3BBC-9815-0A221B1E7F1F}"/>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117</a:t>
            </a:r>
          </a:p>
        </p:txBody>
      </p:sp>
    </p:spTree>
    <p:custDataLst>
      <p:tags r:id="rId1"/>
    </p:custDataLst>
    <p:extLst>
      <p:ext uri="{BB962C8B-B14F-4D97-AF65-F5344CB8AC3E}">
        <p14:creationId xmlns:p14="http://schemas.microsoft.com/office/powerpoint/2010/main" val="249849467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3"/>
          <p:cNvSpPr>
            <a:spLocks noGrp="1"/>
          </p:cNvSpPr>
          <p:nvPr>
            <p:ph type="title"/>
          </p:nvPr>
        </p:nvSpPr>
        <p:spPr>
          <a:xfrm>
            <a:off x="440266" y="2108124"/>
            <a:ext cx="8229600" cy="857250"/>
          </a:xfrm>
        </p:spPr>
        <p:txBody>
          <a:bodyPr/>
          <a:lstStyle/>
          <a:p>
            <a:r>
              <a:rPr lang="en-US" altLang="en-US" dirty="0"/>
              <a:t>Prorated vs. Direct Costs</a:t>
            </a:r>
          </a:p>
        </p:txBody>
      </p:sp>
      <p:sp>
        <p:nvSpPr>
          <p:cNvPr id="2" name="TextBox 1">
            <a:extLst>
              <a:ext uri="{FF2B5EF4-FFF2-40B4-BE49-F238E27FC236}">
                <a16:creationId xmlns:a16="http://schemas.microsoft.com/office/drawing/2014/main" id="{353296C9-D454-9EF6-C73A-CDF8BC0148CA}"/>
              </a:ext>
            </a:extLst>
          </p:cNvPr>
          <p:cNvSpPr txBox="1"/>
          <p:nvPr/>
        </p:nvSpPr>
        <p:spPr>
          <a:xfrm>
            <a:off x="0" y="4821625"/>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118</a:t>
            </a:r>
          </a:p>
        </p:txBody>
      </p:sp>
      <p:sp>
        <p:nvSpPr>
          <p:cNvPr id="3" name="Slide Number Placeholder 1">
            <a:extLst>
              <a:ext uri="{FF2B5EF4-FFF2-40B4-BE49-F238E27FC236}">
                <a16:creationId xmlns:a16="http://schemas.microsoft.com/office/drawing/2014/main" id="{6FD2DEA5-76F1-1315-F805-DC80F0FEB96F}"/>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172</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394175262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4B841-36CA-6C8C-A92C-6D0B13E9C340}"/>
              </a:ext>
            </a:extLst>
          </p:cNvPr>
          <p:cNvSpPr>
            <a:spLocks noGrp="1"/>
          </p:cNvSpPr>
          <p:nvPr>
            <p:ph type="title"/>
          </p:nvPr>
        </p:nvSpPr>
        <p:spPr>
          <a:xfrm>
            <a:off x="414865" y="608518"/>
            <a:ext cx="8229600" cy="591632"/>
          </a:xfrm>
        </p:spPr>
        <p:txBody>
          <a:bodyPr/>
          <a:lstStyle/>
          <a:p>
            <a:r>
              <a:rPr lang="en-US" sz="3600" b="1" dirty="0"/>
              <a:t>Prorated Development Cost</a:t>
            </a:r>
          </a:p>
        </p:txBody>
      </p:sp>
      <p:sp>
        <p:nvSpPr>
          <p:cNvPr id="5" name="Text Placeholder 3">
            <a:extLst>
              <a:ext uri="{FF2B5EF4-FFF2-40B4-BE49-F238E27FC236}">
                <a16:creationId xmlns:a16="http://schemas.microsoft.com/office/drawing/2014/main" id="{6E06912A-2678-1238-CD09-B000466F5009}"/>
              </a:ext>
            </a:extLst>
          </p:cNvPr>
          <p:cNvSpPr txBox="1">
            <a:spLocks/>
          </p:cNvSpPr>
          <p:nvPr/>
        </p:nvSpPr>
        <p:spPr>
          <a:xfrm>
            <a:off x="414338" y="1384300"/>
            <a:ext cx="6800278" cy="1670185"/>
          </a:xfrm>
          <a:prstGeom prst="rect">
            <a:avLst/>
          </a:prstGeom>
          <a:ln w="19050">
            <a:solidFill>
              <a:srgbClr val="000000"/>
            </a:solidFill>
          </a:ln>
        </p:spPr>
        <p:txBody>
          <a:bodyPr anchor="ctr">
            <a:normAutofit/>
          </a:bodyPr>
          <a:lstStyle>
            <a:lvl1pPr marL="228600" indent="-228600" algn="l" defTabSz="457200" rtl="0" eaLnBrk="1" latinLnBrk="0" hangingPunct="1">
              <a:lnSpc>
                <a:spcPts val="1800"/>
              </a:lnSpc>
              <a:spcBef>
                <a:spcPts val="600"/>
              </a:spcBef>
              <a:spcAft>
                <a:spcPts val="600"/>
              </a:spcAft>
              <a:buFont typeface="Arial"/>
              <a:buChar char="•"/>
              <a:tabLst/>
              <a:defRPr sz="1500" b="0" i="0" kern="1200">
                <a:solidFill>
                  <a:srgbClr val="000000"/>
                </a:solidFill>
                <a:latin typeface="Roboto Light"/>
                <a:ea typeface="+mn-ea"/>
                <a:cs typeface="Roboto Light"/>
              </a:defRPr>
            </a:lvl1pPr>
            <a:lvl2pPr marL="457200" indent="-228600" algn="l" defTabSz="457200" rtl="0" eaLnBrk="1" latinLnBrk="0" hangingPunct="1">
              <a:lnSpc>
                <a:spcPts val="1800"/>
              </a:lnSpc>
              <a:spcBef>
                <a:spcPts val="600"/>
              </a:spcBef>
              <a:spcAft>
                <a:spcPts val="600"/>
              </a:spcAft>
              <a:buFont typeface="Courier New" panose="02070309020205020404" pitchFamily="49" charset="0"/>
              <a:buChar char="o"/>
              <a:tabLst/>
              <a:defRPr sz="1500" b="0" i="0" kern="1200">
                <a:solidFill>
                  <a:srgbClr val="000000"/>
                </a:solidFill>
                <a:latin typeface="Roboto Light"/>
                <a:ea typeface="+mn-ea"/>
                <a:cs typeface="Roboto Light"/>
              </a:defRPr>
            </a:lvl2pPr>
            <a:lvl3pPr marL="685800" indent="-228600" algn="l" defTabSz="457200" rtl="0" eaLnBrk="1" latinLnBrk="0" hangingPunct="1">
              <a:lnSpc>
                <a:spcPts val="1800"/>
              </a:lnSpc>
              <a:spcBef>
                <a:spcPts val="600"/>
              </a:spcBef>
              <a:spcAft>
                <a:spcPts val="600"/>
              </a:spcAft>
              <a:buClr>
                <a:srgbClr val="000000"/>
              </a:buClr>
              <a:buFont typeface="System Font Regular"/>
              <a:buChar char="–"/>
              <a:tabLst/>
              <a:defRPr sz="1500" b="0" i="0" kern="1200">
                <a:solidFill>
                  <a:srgbClr val="000000"/>
                </a:solidFill>
                <a:latin typeface="Roboto Light"/>
                <a:ea typeface="+mn-ea"/>
                <a:cs typeface="Roboto Light"/>
              </a:defRPr>
            </a:lvl3pPr>
            <a:lvl4pPr marL="1600200" indent="-228600" algn="l" defTabSz="457200" rtl="0" eaLnBrk="1" latinLnBrk="0" hangingPunct="1">
              <a:spcBef>
                <a:spcPct val="20000"/>
              </a:spcBef>
              <a:buClr>
                <a:srgbClr val="1F7EB1"/>
              </a:buClr>
              <a:buFont typeface="Arial"/>
              <a:buChar char="–"/>
              <a:defRPr sz="1500" b="0" i="0" kern="1200">
                <a:solidFill>
                  <a:srgbClr val="000000"/>
                </a:solidFill>
                <a:latin typeface="Roboto Light"/>
                <a:ea typeface="+mn-ea"/>
                <a:cs typeface="Roboto Light"/>
              </a:defRPr>
            </a:lvl4pPr>
            <a:lvl5pPr marL="2057400" indent="-228600" algn="l" defTabSz="457200" rtl="0" eaLnBrk="1" latinLnBrk="0" hangingPunct="1">
              <a:spcBef>
                <a:spcPct val="20000"/>
              </a:spcBef>
              <a:buFont typeface="Arial"/>
              <a:buChar char="»"/>
              <a:defRPr sz="1500" b="0" i="0" kern="1200">
                <a:solidFill>
                  <a:srgbClr val="000000"/>
                </a:solidFill>
                <a:latin typeface="Roboto Light"/>
                <a:ea typeface="+mn-ea"/>
                <a:cs typeface="Robo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latin typeface="Roboto" panose="02000000000000000000" pitchFamily="2" charset="0"/>
                <a:ea typeface="Roboto" panose="02000000000000000000" pitchFamily="2" charset="0"/>
              </a:rPr>
              <a:t>Development cost: 					$98,000</a:t>
            </a:r>
          </a:p>
          <a:p>
            <a:pPr marL="0" indent="0">
              <a:buNone/>
            </a:pPr>
            <a:r>
              <a:rPr lang="en-US" dirty="0">
                <a:latin typeface="Roboto" panose="02000000000000000000" pitchFamily="2" charset="0"/>
                <a:ea typeface="Roboto" panose="02000000000000000000" pitchFamily="2" charset="0"/>
              </a:rPr>
              <a:t>Program life cycle:					3 years</a:t>
            </a:r>
          </a:p>
          <a:p>
            <a:pPr marL="0" indent="0">
              <a:buNone/>
            </a:pPr>
            <a:r>
              <a:rPr lang="en-US" dirty="0">
                <a:latin typeface="Roboto" panose="02000000000000000000" pitchFamily="2" charset="0"/>
                <a:ea typeface="Roboto" panose="02000000000000000000" pitchFamily="2" charset="0"/>
              </a:rPr>
              <a:t>Participants over life of program:		1,000</a:t>
            </a:r>
          </a:p>
          <a:p>
            <a:pPr marL="0" indent="0">
              <a:buNone/>
            </a:pPr>
            <a:r>
              <a:rPr lang="en-US" dirty="0">
                <a:latin typeface="Roboto" panose="02000000000000000000" pitchFamily="2" charset="0"/>
                <a:ea typeface="Roboto" panose="02000000000000000000" pitchFamily="2" charset="0"/>
              </a:rPr>
              <a:t>Development cost per person:			$98,000/1000 = $98 </a:t>
            </a:r>
          </a:p>
        </p:txBody>
      </p:sp>
      <p:sp>
        <p:nvSpPr>
          <p:cNvPr id="6" name="Text Placeholder 4">
            <a:extLst>
              <a:ext uri="{FF2B5EF4-FFF2-40B4-BE49-F238E27FC236}">
                <a16:creationId xmlns:a16="http://schemas.microsoft.com/office/drawing/2014/main" id="{981114A2-D7BE-56A7-CEF3-E721875F9428}"/>
              </a:ext>
            </a:extLst>
          </p:cNvPr>
          <p:cNvSpPr txBox="1">
            <a:spLocks/>
          </p:cNvSpPr>
          <p:nvPr/>
        </p:nvSpPr>
        <p:spPr>
          <a:xfrm>
            <a:off x="414338" y="3320455"/>
            <a:ext cx="6800278" cy="893552"/>
          </a:xfrm>
          <a:prstGeom prst="rect">
            <a:avLst/>
          </a:prstGeom>
          <a:ln w="19050">
            <a:solidFill>
              <a:srgbClr val="000000"/>
            </a:solidFill>
          </a:ln>
        </p:spPr>
        <p:txBody>
          <a:bodyPr anchor="ctr"/>
          <a:lstStyle>
            <a:lvl1pPr marL="228600" indent="-228600" algn="l" defTabSz="457200" rtl="0" eaLnBrk="1" latinLnBrk="0" hangingPunct="1">
              <a:lnSpc>
                <a:spcPts val="1800"/>
              </a:lnSpc>
              <a:spcBef>
                <a:spcPts val="600"/>
              </a:spcBef>
              <a:spcAft>
                <a:spcPts val="600"/>
              </a:spcAft>
              <a:buFont typeface="Arial"/>
              <a:buChar char="•"/>
              <a:tabLst/>
              <a:defRPr sz="1500" b="0" i="0" kern="1200">
                <a:solidFill>
                  <a:srgbClr val="000000"/>
                </a:solidFill>
                <a:latin typeface="Roboto Light"/>
                <a:ea typeface="+mn-ea"/>
                <a:cs typeface="Roboto Light"/>
              </a:defRPr>
            </a:lvl1pPr>
            <a:lvl2pPr marL="457200" indent="-228600" algn="l" defTabSz="457200" rtl="0" eaLnBrk="1" latinLnBrk="0" hangingPunct="1">
              <a:lnSpc>
                <a:spcPts val="1800"/>
              </a:lnSpc>
              <a:spcBef>
                <a:spcPts val="600"/>
              </a:spcBef>
              <a:spcAft>
                <a:spcPts val="600"/>
              </a:spcAft>
              <a:buFont typeface="Courier New" panose="02070309020205020404" pitchFamily="49" charset="0"/>
              <a:buChar char="o"/>
              <a:tabLst/>
              <a:defRPr sz="1500" b="0" i="0" kern="1200">
                <a:solidFill>
                  <a:srgbClr val="000000"/>
                </a:solidFill>
                <a:latin typeface="Roboto Light"/>
                <a:ea typeface="+mn-ea"/>
                <a:cs typeface="Roboto Light"/>
              </a:defRPr>
            </a:lvl2pPr>
            <a:lvl3pPr marL="685800" indent="-228600" algn="l" defTabSz="457200" rtl="0" eaLnBrk="1" latinLnBrk="0" hangingPunct="1">
              <a:lnSpc>
                <a:spcPts val="1800"/>
              </a:lnSpc>
              <a:spcBef>
                <a:spcPts val="600"/>
              </a:spcBef>
              <a:spcAft>
                <a:spcPts val="600"/>
              </a:spcAft>
              <a:buClr>
                <a:srgbClr val="000000"/>
              </a:buClr>
              <a:buFont typeface="System Font Regular"/>
              <a:buChar char="–"/>
              <a:tabLst/>
              <a:defRPr sz="1500" b="0" i="0" kern="1200">
                <a:solidFill>
                  <a:srgbClr val="000000"/>
                </a:solidFill>
                <a:latin typeface="Roboto Light"/>
                <a:ea typeface="+mn-ea"/>
                <a:cs typeface="Roboto Light"/>
              </a:defRPr>
            </a:lvl3pPr>
            <a:lvl4pPr marL="1600200" indent="-228600" algn="l" defTabSz="457200" rtl="0" eaLnBrk="1" latinLnBrk="0" hangingPunct="1">
              <a:spcBef>
                <a:spcPct val="20000"/>
              </a:spcBef>
              <a:buClr>
                <a:srgbClr val="1F7EB1"/>
              </a:buClr>
              <a:buFont typeface="Arial"/>
              <a:buChar char="–"/>
              <a:defRPr sz="1500" b="0" i="0" kern="1200">
                <a:solidFill>
                  <a:srgbClr val="000000"/>
                </a:solidFill>
                <a:latin typeface="Roboto Light"/>
                <a:ea typeface="+mn-ea"/>
                <a:cs typeface="Roboto Light"/>
              </a:defRPr>
            </a:lvl4pPr>
            <a:lvl5pPr marL="2057400" indent="-228600" algn="l" defTabSz="457200" rtl="0" eaLnBrk="1" latinLnBrk="0" hangingPunct="1">
              <a:spcBef>
                <a:spcPct val="20000"/>
              </a:spcBef>
              <a:buFont typeface="Arial"/>
              <a:buChar char="»"/>
              <a:defRPr sz="1500" b="0" i="0" kern="1200">
                <a:solidFill>
                  <a:srgbClr val="000000"/>
                </a:solidFill>
                <a:latin typeface="Roboto Light"/>
                <a:ea typeface="+mn-ea"/>
                <a:cs typeface="Robo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a:latin typeface="Roboto" panose="02000000000000000000" pitchFamily="2" charset="0"/>
                <a:ea typeface="Roboto" panose="02000000000000000000" pitchFamily="2" charset="0"/>
              </a:rPr>
              <a:t>ROI study planned for one cohort:		25 participants</a:t>
            </a:r>
          </a:p>
          <a:p>
            <a:pPr marL="0" indent="0">
              <a:buFont typeface="Arial"/>
              <a:buNone/>
            </a:pPr>
            <a:r>
              <a:rPr lang="en-US" dirty="0">
                <a:latin typeface="Roboto" panose="02000000000000000000" pitchFamily="2" charset="0"/>
                <a:ea typeface="Roboto" panose="02000000000000000000" pitchFamily="2" charset="0"/>
              </a:rPr>
              <a:t>Prorated development cost:			25 x $98 = $2,450</a:t>
            </a:r>
          </a:p>
        </p:txBody>
      </p:sp>
      <p:sp>
        <p:nvSpPr>
          <p:cNvPr id="3" name="Slide Number Placeholder 1">
            <a:extLst>
              <a:ext uri="{FF2B5EF4-FFF2-40B4-BE49-F238E27FC236}">
                <a16:creationId xmlns:a16="http://schemas.microsoft.com/office/drawing/2014/main" id="{498C039A-B70D-6AB5-A213-FDF2D51D6FBD}"/>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173</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grpSp>
        <p:nvGrpSpPr>
          <p:cNvPr id="4" name="Group 3">
            <a:extLst>
              <a:ext uri="{FF2B5EF4-FFF2-40B4-BE49-F238E27FC236}">
                <a16:creationId xmlns:a16="http://schemas.microsoft.com/office/drawing/2014/main" id="{DE7DE38E-DED6-ECB0-F69A-09A6506BB397}"/>
              </a:ext>
            </a:extLst>
          </p:cNvPr>
          <p:cNvGrpSpPr/>
          <p:nvPr/>
        </p:nvGrpSpPr>
        <p:grpSpPr>
          <a:xfrm>
            <a:off x="5009931" y="1"/>
            <a:ext cx="4284945" cy="2655755"/>
            <a:chOff x="5009931" y="1"/>
            <a:chExt cx="4284945" cy="2655755"/>
          </a:xfrm>
        </p:grpSpPr>
        <p:grpSp>
          <p:nvGrpSpPr>
            <p:cNvPr id="7" name="Group 6">
              <a:extLst>
                <a:ext uri="{FF2B5EF4-FFF2-40B4-BE49-F238E27FC236}">
                  <a16:creationId xmlns:a16="http://schemas.microsoft.com/office/drawing/2014/main" id="{6C938670-7E0A-3A9D-E87D-D419FD86A6F7}"/>
                </a:ext>
              </a:extLst>
            </p:cNvPr>
            <p:cNvGrpSpPr/>
            <p:nvPr/>
          </p:nvGrpSpPr>
          <p:grpSpPr>
            <a:xfrm flipH="1">
              <a:off x="5670996" y="1"/>
              <a:ext cx="3623880" cy="2655755"/>
              <a:chOff x="-192127" y="-2"/>
              <a:chExt cx="4831840" cy="3367272"/>
            </a:xfrm>
          </p:grpSpPr>
          <p:sp>
            <p:nvSpPr>
              <p:cNvPr id="9" name="Diagonal Stripe 8">
                <a:extLst>
                  <a:ext uri="{FF2B5EF4-FFF2-40B4-BE49-F238E27FC236}">
                    <a16:creationId xmlns:a16="http://schemas.microsoft.com/office/drawing/2014/main" id="{6324C840-6E87-7DDD-8994-BDAC9F81F2CE}"/>
                  </a:ext>
                </a:extLst>
              </p:cNvPr>
              <p:cNvSpPr/>
              <p:nvPr userDrawn="1"/>
            </p:nvSpPr>
            <p:spPr>
              <a:xfrm>
                <a:off x="0" y="-1"/>
                <a:ext cx="4639713" cy="3367271"/>
              </a:xfrm>
              <a:prstGeom prst="diagStripe">
                <a:avLst>
                  <a:gd name="adj" fmla="val 51202"/>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solidFill>
                    <a:schemeClr val="tx1"/>
                  </a:solidFill>
                </a:endParaRPr>
              </a:p>
            </p:txBody>
          </p:sp>
          <p:cxnSp>
            <p:nvCxnSpPr>
              <p:cNvPr id="10" name="Straight Connector 9">
                <a:extLst>
                  <a:ext uri="{FF2B5EF4-FFF2-40B4-BE49-F238E27FC236}">
                    <a16:creationId xmlns:a16="http://schemas.microsoft.com/office/drawing/2014/main" id="{5291AC15-6F06-18CF-4452-A95BF106644C}"/>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Parallelogram 10">
                <a:extLst>
                  <a:ext uri="{FF2B5EF4-FFF2-40B4-BE49-F238E27FC236}">
                    <a16:creationId xmlns:a16="http://schemas.microsoft.com/office/drawing/2014/main" id="{91F35846-F11E-20CE-C3F7-743266D96996}"/>
                  </a:ext>
                </a:extLst>
              </p:cNvPr>
              <p:cNvSpPr/>
              <p:nvPr userDrawn="1"/>
            </p:nvSpPr>
            <p:spPr>
              <a:xfrm rot="19421162">
                <a:off x="-192127" y="1140864"/>
                <a:ext cx="1354398" cy="214994"/>
              </a:xfrm>
              <a:prstGeom prst="parallelogram">
                <a:avLst>
                  <a:gd name="adj" fmla="val 72003"/>
                </a:avLst>
              </a:prstGeom>
              <a:solidFill>
                <a:srgbClr val="820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grpSp>
        <p:sp>
          <p:nvSpPr>
            <p:cNvPr id="8" name="Parallelogram 7">
              <a:extLst>
                <a:ext uri="{FF2B5EF4-FFF2-40B4-BE49-F238E27FC236}">
                  <a16:creationId xmlns:a16="http://schemas.microsoft.com/office/drawing/2014/main" id="{B8356A2D-F2F7-BA56-B3F9-99FF40BD0298}"/>
                </a:ext>
              </a:extLst>
            </p:cNvPr>
            <p:cNvSpPr/>
            <p:nvPr/>
          </p:nvSpPr>
          <p:spPr>
            <a:xfrm flipH="1">
              <a:off x="5009931" y="1"/>
              <a:ext cx="1085850" cy="479298"/>
            </a:xfrm>
            <a:prstGeom prst="parallelogram">
              <a:avLst>
                <a:gd name="adj" fmla="val 135617"/>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endParaRPr lang="en-US" sz="1350" noProof="0" dirty="0"/>
            </a:p>
          </p:txBody>
        </p:sp>
      </p:grpSp>
    </p:spTree>
    <p:extLst>
      <p:ext uri="{BB962C8B-B14F-4D97-AF65-F5344CB8AC3E}">
        <p14:creationId xmlns:p14="http://schemas.microsoft.com/office/powerpoint/2010/main" val="3178098606"/>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grpSp>
        <p:nvGrpSpPr>
          <p:cNvPr id="2" name="Group 1">
            <a:extLst>
              <a:ext uri="{FF2B5EF4-FFF2-40B4-BE49-F238E27FC236}">
                <a16:creationId xmlns:a16="http://schemas.microsoft.com/office/drawing/2014/main" id="{DCAAEC8B-EF6C-284E-B6F4-4BF21964710C}"/>
              </a:ext>
            </a:extLst>
          </p:cNvPr>
          <p:cNvGrpSpPr/>
          <p:nvPr/>
        </p:nvGrpSpPr>
        <p:grpSpPr>
          <a:xfrm>
            <a:off x="55286" y="1781925"/>
            <a:ext cx="8985466" cy="2461908"/>
            <a:chOff x="73714" y="2375900"/>
            <a:chExt cx="11980621" cy="3282544"/>
          </a:xfrm>
        </p:grpSpPr>
        <p:sp>
          <p:nvSpPr>
            <p:cNvPr id="53" name="Google Shape;1864;p37">
              <a:extLst>
                <a:ext uri="{FF2B5EF4-FFF2-40B4-BE49-F238E27FC236}">
                  <a16:creationId xmlns:a16="http://schemas.microsoft.com/office/drawing/2014/main" id="{1D08158E-3CD9-F847-9C62-C9E375E87E44}"/>
                </a:ext>
              </a:extLst>
            </p:cNvPr>
            <p:cNvSpPr/>
            <p:nvPr/>
          </p:nvSpPr>
          <p:spPr>
            <a:xfrm rot="10800000">
              <a:off x="9356818" y="2382109"/>
              <a:ext cx="2682483" cy="3276335"/>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29" name="Google Shape;1529;p25"/>
            <p:cNvSpPr/>
            <p:nvPr/>
          </p:nvSpPr>
          <p:spPr>
            <a:xfrm rot="10800000">
              <a:off x="2920149" y="2376252"/>
              <a:ext cx="2646372" cy="3276335"/>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1530" name="Google Shape;1530;p25"/>
            <p:cNvCxnSpPr/>
            <p:nvPr/>
          </p:nvCxnSpPr>
          <p:spPr>
            <a:xfrm>
              <a:off x="3215790" y="4059602"/>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34" name="Google Shape;1534;p25"/>
            <p:cNvSpPr/>
            <p:nvPr/>
          </p:nvSpPr>
          <p:spPr>
            <a:xfrm rot="10800000">
              <a:off x="73714" y="2376252"/>
              <a:ext cx="2746281" cy="3276335"/>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8" name="Google Shape;1538;p25"/>
            <p:cNvSpPr/>
            <p:nvPr/>
          </p:nvSpPr>
          <p:spPr>
            <a:xfrm rot="10800000">
              <a:off x="5645829" y="2375900"/>
              <a:ext cx="3685053" cy="3276335"/>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9" name="Google Shape;1539;p25"/>
            <p:cNvSpPr/>
            <p:nvPr/>
          </p:nvSpPr>
          <p:spPr>
            <a:xfrm>
              <a:off x="6102754" y="2547061"/>
              <a:ext cx="2017007" cy="338505"/>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ANALYZE DATA</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0" name="Google Shape;1540;p25"/>
            <p:cNvSpPr/>
            <p:nvPr/>
          </p:nvSpPr>
          <p:spPr>
            <a:xfrm>
              <a:off x="9403788" y="2531617"/>
              <a:ext cx="254096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OPTIMIZE RESULTS</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1" name="Google Shape;1541;p25"/>
            <p:cNvSpPr/>
            <p:nvPr/>
          </p:nvSpPr>
          <p:spPr>
            <a:xfrm>
              <a:off x="8014728" y="4336283"/>
              <a:ext cx="1194655"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5: ROI</a:t>
              </a:r>
              <a:endParaRPr kumimoji="0" sz="135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42" name="Google Shape;1542;p25"/>
            <p:cNvSpPr/>
            <p:nvPr/>
          </p:nvSpPr>
          <p:spPr>
            <a:xfrm>
              <a:off x="3124837" y="3162203"/>
              <a:ext cx="1515940" cy="3692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1: REACTION AND PLANNED ACTION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3" name="Google Shape;1543;p25"/>
            <p:cNvSpPr/>
            <p:nvPr/>
          </p:nvSpPr>
          <p:spPr>
            <a:xfrm>
              <a:off x="4569589" y="3163129"/>
              <a:ext cx="1025761" cy="374413"/>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3:</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APPLICATION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4" name="Google Shape;1544;p25"/>
            <p:cNvSpPr/>
            <p:nvPr/>
          </p:nvSpPr>
          <p:spPr>
            <a:xfrm>
              <a:off x="3126510" y="4702311"/>
              <a:ext cx="1396887"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2: LEARNING</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5" name="Google Shape;1545;p25"/>
            <p:cNvSpPr/>
            <p:nvPr/>
          </p:nvSpPr>
          <p:spPr>
            <a:xfrm>
              <a:off x="4510379" y="4698479"/>
              <a:ext cx="1183544"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dirty="0">
                  <a:ln>
                    <a:noFill/>
                  </a:ln>
                  <a:solidFill>
                    <a:srgbClr val="595959"/>
                  </a:solidFill>
                  <a:effectLst/>
                  <a:uLnTx/>
                  <a:uFillTx/>
                  <a:latin typeface="Calibri"/>
                  <a:ea typeface="Calibri"/>
                  <a:cs typeface="Calibri"/>
                  <a:sym typeface="Calibri"/>
                </a:rPr>
                <a:t>LEVEL 4: IMPACT</a:t>
              </a:r>
              <a:endParaRPr kumimoji="0" sz="700" b="0" i="0" u="none" strike="noStrike" kern="0" cap="none" spc="0" normalizeH="0" baseline="0" noProof="0" dirty="0">
                <a:ln>
                  <a:noFill/>
                </a:ln>
                <a:solidFill>
                  <a:srgbClr val="595959"/>
                </a:solidFill>
                <a:effectLst/>
                <a:uLnTx/>
                <a:uFillTx/>
                <a:latin typeface="Calibri"/>
                <a:ea typeface="Calibri"/>
                <a:cs typeface="Calibri"/>
                <a:sym typeface="Calibri"/>
              </a:endParaRPr>
            </a:p>
          </p:txBody>
        </p:sp>
        <p:sp>
          <p:nvSpPr>
            <p:cNvPr id="1546" name="Google Shape;1546;p25"/>
            <p:cNvSpPr/>
            <p:nvPr/>
          </p:nvSpPr>
          <p:spPr>
            <a:xfrm>
              <a:off x="7847978" y="5413044"/>
              <a:ext cx="1638192" cy="235913"/>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INTANGIBLE BENEFITS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47" name="Google Shape;1547;p25"/>
            <p:cNvCxnSpPr/>
            <p:nvPr/>
          </p:nvCxnSpPr>
          <p:spPr>
            <a:xfrm>
              <a:off x="1088882" y="4042435"/>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8" name="Google Shape;1548;p25"/>
            <p:cNvCxnSpPr/>
            <p:nvPr/>
          </p:nvCxnSpPr>
          <p:spPr>
            <a:xfrm>
              <a:off x="8558776" y="3370898"/>
              <a:ext cx="0" cy="27429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9" name="Google Shape;1549;p25"/>
            <p:cNvCxnSpPr/>
            <p:nvPr/>
          </p:nvCxnSpPr>
          <p:spPr>
            <a:xfrm rot="10800000" flipH="1">
              <a:off x="8790762" y="4053050"/>
              <a:ext cx="614135" cy="13104"/>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0" name="Google Shape;1550;p25"/>
            <p:cNvCxnSpPr/>
            <p:nvPr/>
          </p:nvCxnSpPr>
          <p:spPr>
            <a:xfrm rot="10800000">
              <a:off x="9311737" y="4616254"/>
              <a:ext cx="0" cy="53335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1" name="Google Shape;1551;p25"/>
            <p:cNvCxnSpPr/>
            <p:nvPr/>
          </p:nvCxnSpPr>
          <p:spPr>
            <a:xfrm rot="10800000">
              <a:off x="8367216" y="5133813"/>
              <a:ext cx="947080"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2" name="Google Shape;1552;p25"/>
            <p:cNvCxnSpPr/>
            <p:nvPr/>
          </p:nvCxnSpPr>
          <p:spPr>
            <a:xfrm>
              <a:off x="7804300" y="4044380"/>
              <a:ext cx="419673"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3" name="Google Shape;1553;p25"/>
            <p:cNvCxnSpPr/>
            <p:nvPr/>
          </p:nvCxnSpPr>
          <p:spPr>
            <a:xfrm rot="10800000" flipH="1">
              <a:off x="7898457" y="4032250"/>
              <a:ext cx="20256" cy="1052278"/>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4" name="Google Shape;1554;p25"/>
            <p:cNvCxnSpPr/>
            <p:nvPr/>
          </p:nvCxnSpPr>
          <p:spPr>
            <a:xfrm rot="10800000" flipH="1">
              <a:off x="7898457" y="5084528"/>
              <a:ext cx="231358" cy="1283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5" name="Google Shape;1555;p25"/>
            <p:cNvCxnSpPr/>
            <p:nvPr/>
          </p:nvCxnSpPr>
          <p:spPr>
            <a:xfrm>
              <a:off x="4362431" y="4026218"/>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6" name="Google Shape;1556;p25"/>
            <p:cNvCxnSpPr/>
            <p:nvPr/>
          </p:nvCxnSpPr>
          <p:spPr>
            <a:xfrm>
              <a:off x="2256788" y="4042435"/>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7" name="Google Shape;1557;p25"/>
            <p:cNvCxnSpPr/>
            <p:nvPr/>
          </p:nvCxnSpPr>
          <p:spPr>
            <a:xfrm>
              <a:off x="5476690" y="4044367"/>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8" name="Google Shape;1558;p25"/>
            <p:cNvCxnSpPr/>
            <p:nvPr/>
          </p:nvCxnSpPr>
          <p:spPr>
            <a:xfrm>
              <a:off x="6419190" y="4036970"/>
              <a:ext cx="27429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59" name="Google Shape;1559;p25"/>
            <p:cNvSpPr/>
            <p:nvPr/>
          </p:nvSpPr>
          <p:spPr>
            <a:xfrm>
              <a:off x="164317" y="3508047"/>
              <a:ext cx="929454" cy="112119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Start With Why</a:t>
              </a: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Align Programs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With the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Business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0" name="Google Shape;1560;p25"/>
            <p:cNvSpPr/>
            <p:nvPr/>
          </p:nvSpPr>
          <p:spPr>
            <a:xfrm>
              <a:off x="1264936" y="3530525"/>
              <a:ext cx="1056962"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Feasible</a:t>
              </a: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Select the Right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Solution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1" name="Google Shape;1561;p25"/>
            <p:cNvSpPr/>
            <p:nvPr/>
          </p:nvSpPr>
          <p:spPr>
            <a:xfrm>
              <a:off x="3412528" y="3543912"/>
              <a:ext cx="949903" cy="112119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Matter:</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Design for Input,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Reaction, and</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Learning</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2" name="Google Shape;1562;p25"/>
            <p:cNvSpPr/>
            <p:nvPr/>
          </p:nvSpPr>
          <p:spPr>
            <a:xfrm>
              <a:off x="5692624" y="3525017"/>
              <a:ext cx="856791" cy="110836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Make it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 Credible: </a:t>
              </a:r>
              <a:endParaRPr kumimoji="0"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Isolate the</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Effects</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of the</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3" name="Google Shape;1563;p25"/>
            <p:cNvSpPr/>
            <p:nvPr/>
          </p:nvSpPr>
          <p:spPr>
            <a:xfrm>
              <a:off x="6688130" y="3508048"/>
              <a:ext cx="1169573" cy="1144331"/>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Convert Data to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Monetary Value</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4" name="Google Shape;1564;p25"/>
            <p:cNvSpPr/>
            <p:nvPr/>
          </p:nvSpPr>
          <p:spPr>
            <a:xfrm>
              <a:off x="7973600" y="2523853"/>
              <a:ext cx="1278916" cy="932425"/>
            </a:xfrm>
            <a:prstGeom prst="roundRect">
              <a:avLst>
                <a:gd name="adj" fmla="val 16667"/>
              </a:avLst>
            </a:prstGeom>
            <a:solidFill>
              <a:schemeClr val="tx1">
                <a:lumMod val="40000"/>
                <a:lumOff val="6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Capture Costs of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5" name="Google Shape;1565;p25"/>
            <p:cNvSpPr/>
            <p:nvPr/>
          </p:nvSpPr>
          <p:spPr>
            <a:xfrm>
              <a:off x="7983126" y="3611029"/>
              <a:ext cx="1269392" cy="712441"/>
            </a:xfrm>
            <a:prstGeom prst="roundRect">
              <a:avLst>
                <a:gd name="adj" fmla="val 16667"/>
              </a:avLst>
            </a:prstGeom>
            <a:solidFill>
              <a:srgbClr val="820D2D"/>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Calculate ROI</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6" name="Google Shape;1566;p25"/>
            <p:cNvSpPr/>
            <p:nvPr/>
          </p:nvSpPr>
          <p:spPr>
            <a:xfrm>
              <a:off x="7976820" y="4566628"/>
              <a:ext cx="1226733" cy="77532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50"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Identify Intangible Measures</a:t>
              </a:r>
              <a:endParaRPr kumimoji="0" lang="en-US" sz="9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7" name="Google Shape;1567;p25"/>
            <p:cNvSpPr/>
            <p:nvPr/>
          </p:nvSpPr>
          <p:spPr>
            <a:xfrm>
              <a:off x="9349740" y="3432821"/>
              <a:ext cx="1247674" cy="1193757"/>
            </a:xfrm>
            <a:prstGeom prst="ellipse">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8" name="Google Shape;1568;p25"/>
            <p:cNvSpPr/>
            <p:nvPr/>
          </p:nvSpPr>
          <p:spPr>
            <a:xfrm>
              <a:off x="2472770" y="3544016"/>
              <a:ext cx="758418"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Expect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Success</a:t>
              </a: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 Plan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9" name="Google Shape;1569;p25"/>
            <p:cNvSpPr/>
            <p:nvPr/>
          </p:nvSpPr>
          <p:spPr>
            <a:xfrm>
              <a:off x="4552576" y="3544870"/>
              <a:ext cx="949903" cy="1121192"/>
            </a:xfrm>
            <a:prstGeom prst="roundRect">
              <a:avLst>
                <a:gd name="adj" fmla="val 16667"/>
              </a:avLst>
            </a:prstGeom>
            <a:solidFill>
              <a:schemeClr val="tx1">
                <a:lumMod val="40000"/>
                <a:lumOff val="6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Stick:</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Design for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Application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and Impact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1570" name="Google Shape;1570;p25"/>
            <p:cNvCxnSpPr/>
            <p:nvPr/>
          </p:nvCxnSpPr>
          <p:spPr>
            <a:xfrm>
              <a:off x="10597413" y="4044367"/>
              <a:ext cx="17393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71" name="Google Shape;1571;p25"/>
            <p:cNvSpPr/>
            <p:nvPr/>
          </p:nvSpPr>
          <p:spPr>
            <a:xfrm>
              <a:off x="10754753" y="3358177"/>
              <a:ext cx="1284548" cy="1347375"/>
            </a:xfrm>
            <a:prstGeom prst="diamond">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b"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72" name="Google Shape;1572;p25"/>
            <p:cNvSpPr/>
            <p:nvPr/>
          </p:nvSpPr>
          <p:spPr>
            <a:xfrm>
              <a:off x="920297" y="3294273"/>
              <a:ext cx="1515940" cy="23078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0: INPUT</a:t>
              </a:r>
              <a:endParaRPr kumimoji="0" sz="675"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76" name="Google Shape;1576;p25"/>
            <p:cNvSpPr txBox="1"/>
            <p:nvPr/>
          </p:nvSpPr>
          <p:spPr>
            <a:xfrm>
              <a:off x="10743603" y="3516924"/>
              <a:ext cx="1310732" cy="1034081"/>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Optimize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765"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Use Black Box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Thinking to</a:t>
              </a:r>
              <a:r>
                <a:rPr kumimoji="0" lang="en-US" sz="765" b="0" i="0" u="none" strike="noStrike" kern="0" cap="none" spc="0" normalizeH="0" baseline="0" noProof="0">
                  <a:ln>
                    <a:noFill/>
                  </a:ln>
                  <a:solidFill>
                    <a:srgbClr val="FFFFFF"/>
                  </a:solidFill>
                  <a:effectLst/>
                  <a:uLnTx/>
                  <a:uFillTx/>
                  <a:latin typeface="Arial"/>
                  <a:ea typeface="Arial"/>
                  <a:cs typeface="Arial"/>
                  <a:sym typeface="Arial"/>
                </a:rPr>
                <a:t> </a:t>
              </a:r>
              <a:br>
                <a:rPr kumimoji="0" lang="en-US" sz="765" b="0" i="0" u="none" strike="noStrike" kern="0" cap="none" spc="0" normalizeH="0" baseline="0" noProof="0">
                  <a:ln>
                    <a:noFill/>
                  </a:ln>
                  <a:solidFill>
                    <a:srgbClr val="FFFFFF"/>
                  </a:solidFill>
                  <a:effectLst/>
                  <a:uLnTx/>
                  <a:uFillTx/>
                  <a:latin typeface="Arial"/>
                  <a:ea typeface="Arial"/>
                  <a:cs typeface="Arial"/>
                  <a:sym typeface="Arial"/>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Increase </a:t>
              </a:r>
              <a:b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Funding</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577" name="Google Shape;1577;p25"/>
            <p:cNvSpPr txBox="1"/>
            <p:nvPr/>
          </p:nvSpPr>
          <p:spPr>
            <a:xfrm>
              <a:off x="9300340" y="3666407"/>
              <a:ext cx="1353553" cy="738957"/>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Tell the Story:</a:t>
              </a:r>
              <a:endParaRPr kumimoji="0" sz="105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Communicate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Results to Key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Stakeholder</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1" name="Google Shape;1914;p38">
              <a:extLst>
                <a:ext uri="{FF2B5EF4-FFF2-40B4-BE49-F238E27FC236}">
                  <a16:creationId xmlns:a16="http://schemas.microsoft.com/office/drawing/2014/main" id="{EE237759-6466-8E4A-AD95-D5617E2C59E0}"/>
                </a:ext>
              </a:extLst>
            </p:cNvPr>
            <p:cNvSpPr/>
            <p:nvPr/>
          </p:nvSpPr>
          <p:spPr>
            <a:xfrm>
              <a:off x="107313" y="2546839"/>
              <a:ext cx="2893845"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PLAN THE EVALUATION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52" name="Google Shape;1915;p38">
              <a:extLst>
                <a:ext uri="{FF2B5EF4-FFF2-40B4-BE49-F238E27FC236}">
                  <a16:creationId xmlns:a16="http://schemas.microsoft.com/office/drawing/2014/main" id="{A20BA418-A330-5C4D-8E57-A594DC6F5540}"/>
                </a:ext>
              </a:extLst>
            </p:cNvPr>
            <p:cNvSpPr/>
            <p:nvPr/>
          </p:nvSpPr>
          <p:spPr>
            <a:xfrm>
              <a:off x="3001157" y="2525208"/>
              <a:ext cx="265839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COLLECT DATA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sp>
        <p:nvSpPr>
          <p:cNvPr id="3" name="Title 2">
            <a:extLst>
              <a:ext uri="{FF2B5EF4-FFF2-40B4-BE49-F238E27FC236}">
                <a16:creationId xmlns:a16="http://schemas.microsoft.com/office/drawing/2014/main" id="{14189DDA-F640-6B46-B0B1-DAC2A35ED1F7}"/>
              </a:ext>
            </a:extLst>
          </p:cNvPr>
          <p:cNvSpPr>
            <a:spLocks noGrp="1"/>
          </p:cNvSpPr>
          <p:nvPr>
            <p:ph type="title"/>
          </p:nvPr>
        </p:nvSpPr>
        <p:spPr>
          <a:xfrm>
            <a:off x="419100" y="285580"/>
            <a:ext cx="8229600" cy="583558"/>
          </a:xfrm>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The ROI Methodology Process Model</a:t>
            </a:r>
          </a:p>
        </p:txBody>
      </p:sp>
      <p:sp>
        <p:nvSpPr>
          <p:cNvPr id="4" name="Google Shape;1574;p25">
            <a:extLst>
              <a:ext uri="{FF2B5EF4-FFF2-40B4-BE49-F238E27FC236}">
                <a16:creationId xmlns:a16="http://schemas.microsoft.com/office/drawing/2014/main" id="{40C9D753-BCFF-395E-1D30-0B098918157A}"/>
              </a:ext>
            </a:extLst>
          </p:cNvPr>
          <p:cNvSpPr txBox="1"/>
          <p:nvPr/>
        </p:nvSpPr>
        <p:spPr>
          <a:xfrm>
            <a:off x="127290" y="4812229"/>
            <a:ext cx="7065442" cy="19232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000"/>
              <a:buFontTx/>
              <a:buNone/>
              <a:tabLst/>
              <a:defRPr/>
            </a:pPr>
            <a:r>
              <a:rPr kumimoji="0" lang="en-US" sz="80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Calibri"/>
                <a:sym typeface="Calibri"/>
              </a:rPr>
              <a:t>©2024 ROI Institute Inc. All Rights Reserved.</a:t>
            </a:r>
            <a:endParaRPr kumimoji="0" lang="en-US" sz="80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Arial"/>
              <a:sym typeface="Arial"/>
            </a:endParaRPr>
          </a:p>
        </p:txBody>
      </p:sp>
      <p:sp>
        <p:nvSpPr>
          <p:cNvPr id="5" name="Slide Number Placeholder 1">
            <a:extLst>
              <a:ext uri="{FF2B5EF4-FFF2-40B4-BE49-F238E27FC236}">
                <a16:creationId xmlns:a16="http://schemas.microsoft.com/office/drawing/2014/main" id="{0AE711C4-F557-FFD1-90F0-D29835B7EE98}"/>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174</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11930062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p:nvPr>
        </p:nvSpPr>
        <p:spPr/>
        <p:txBody>
          <a:bodyPr/>
          <a:lstStyle/>
          <a:p>
            <a:r>
              <a:rPr lang="en-US" altLang="en-US" sz="2800" dirty="0"/>
              <a:t>Different Approaches to Measure the Financial Payoff of Learning</a:t>
            </a:r>
          </a:p>
        </p:txBody>
      </p:sp>
      <p:sp>
        <p:nvSpPr>
          <p:cNvPr id="175105" name="Content Placeholder 2"/>
          <p:cNvSpPr>
            <a:spLocks noGrp="1"/>
          </p:cNvSpPr>
          <p:nvPr>
            <p:ph type="body" sz="quarter" idx="4294967295"/>
          </p:nvPr>
        </p:nvSpPr>
        <p:spPr>
          <a:xfrm>
            <a:off x="419100" y="1200150"/>
            <a:ext cx="7810500" cy="3565525"/>
          </a:xfrm>
        </p:spPr>
        <p:txBody>
          <a:bodyPr/>
          <a:lstStyle/>
          <a:p>
            <a:pPr>
              <a:buClr>
                <a:schemeClr val="tx1"/>
              </a:buClr>
              <a:buSzPct val="100000"/>
              <a:buFont typeface="Arial" panose="020B0604020202020204" pitchFamily="34" charset="0"/>
              <a:buChar char="•"/>
            </a:pPr>
            <a:r>
              <a:rPr lang="en-US" altLang="en-US" sz="2000" dirty="0"/>
              <a:t>Cost Benefit Analysis</a:t>
            </a:r>
          </a:p>
          <a:p>
            <a:pPr>
              <a:buClr>
                <a:schemeClr val="tx1"/>
              </a:buClr>
              <a:buSzPct val="100000"/>
              <a:buFont typeface="Arial" panose="020B0604020202020204" pitchFamily="34" charset="0"/>
              <a:buChar char="•"/>
            </a:pPr>
            <a:r>
              <a:rPr lang="en-US" altLang="en-US" sz="2000" dirty="0"/>
              <a:t>Return on Investment</a:t>
            </a:r>
          </a:p>
          <a:p>
            <a:pPr>
              <a:buClr>
                <a:schemeClr val="tx1"/>
              </a:buClr>
              <a:buSzPct val="100000"/>
              <a:buFont typeface="Arial" panose="020B0604020202020204" pitchFamily="34" charset="0"/>
              <a:buChar char="•"/>
            </a:pPr>
            <a:r>
              <a:rPr lang="en-US" altLang="en-US" sz="2000" dirty="0"/>
              <a:t>Payback Period</a:t>
            </a:r>
          </a:p>
          <a:p>
            <a:pPr>
              <a:buClr>
                <a:schemeClr val="tx1"/>
              </a:buClr>
              <a:buSzPct val="100000"/>
              <a:buFont typeface="Arial" panose="020B0604020202020204" pitchFamily="34" charset="0"/>
              <a:buChar char="•"/>
            </a:pPr>
            <a:r>
              <a:rPr lang="en-US" altLang="en-US" sz="2000" dirty="0"/>
              <a:t>Discounted Cash Flow</a:t>
            </a:r>
          </a:p>
          <a:p>
            <a:pPr>
              <a:buClr>
                <a:schemeClr val="tx1"/>
              </a:buClr>
              <a:buSzPct val="100000"/>
              <a:buFont typeface="Arial" panose="020B0604020202020204" pitchFamily="34" charset="0"/>
              <a:buChar char="•"/>
            </a:pPr>
            <a:r>
              <a:rPr lang="en-US" altLang="en-US" sz="2000" dirty="0"/>
              <a:t>Internal Rate of Return</a:t>
            </a:r>
          </a:p>
          <a:p>
            <a:pPr>
              <a:buClr>
                <a:schemeClr val="tx1"/>
              </a:buClr>
              <a:buSzPct val="100000"/>
              <a:buFont typeface="Arial" panose="020B0604020202020204" pitchFamily="34" charset="0"/>
              <a:buChar char="•"/>
            </a:pPr>
            <a:r>
              <a:rPr lang="en-US" altLang="en-US" sz="2000" dirty="0"/>
              <a:t>Utility Analysis</a:t>
            </a:r>
          </a:p>
          <a:p>
            <a:pPr>
              <a:buClr>
                <a:schemeClr val="tx1"/>
              </a:buClr>
              <a:buSzPct val="100000"/>
              <a:buFont typeface="Arial" panose="020B0604020202020204" pitchFamily="34" charset="0"/>
              <a:buChar char="•"/>
            </a:pPr>
            <a:r>
              <a:rPr lang="en-US" altLang="en-US" sz="2000" dirty="0"/>
              <a:t>Consequences of Not Providing Learning Systems</a:t>
            </a:r>
          </a:p>
        </p:txBody>
      </p:sp>
      <p:sp>
        <p:nvSpPr>
          <p:cNvPr id="175108" name="Rectangle 3"/>
          <p:cNvSpPr>
            <a:spLocks noChangeArrowheads="1"/>
          </p:cNvSpPr>
          <p:nvPr/>
        </p:nvSpPr>
        <p:spPr bwMode="auto">
          <a:xfrm>
            <a:off x="419100" y="1378672"/>
            <a:ext cx="3054060" cy="700244"/>
          </a:xfrm>
          <a:prstGeom prst="rect">
            <a:avLst/>
          </a:prstGeom>
          <a:noFill/>
          <a:ln w="19050">
            <a:solidFill>
              <a:srgbClr val="E13000"/>
            </a:solidFill>
            <a:round/>
            <a:headEnd/>
            <a:tailEnd/>
          </a:ln>
          <a:extLst>
            <a:ext uri="{909E8E84-426E-40dd-AFC4-6F175D3DCCD1}">
              <a14:hiddenFill xmlns:a14="http://schemas.microsoft.com/office/drawing/2010/main" xmlns="">
                <a:solidFill>
                  <a:srgbClr val="FFFFFF"/>
                </a:solidFill>
              </a14:hiddenFill>
            </a:ext>
          </a:extLst>
        </p:spPr>
        <p:txBody>
          <a:bodyPr/>
          <a:lstStyle>
            <a:lvl1pPr>
              <a:defRPr sz="4000" b="1">
                <a:solidFill>
                  <a:schemeClr val="tx1"/>
                </a:solidFill>
                <a:latin typeface="Times New Roman" panose="02020603050405020304" pitchFamily="18" charset="0"/>
                <a:ea typeface="MS PGothic" panose="020B0600070205080204" pitchFamily="34" charset="-128"/>
              </a:defRPr>
            </a:lvl1pPr>
            <a:lvl2pPr marL="742950" indent="-285750">
              <a:defRPr sz="4000" b="1">
                <a:solidFill>
                  <a:schemeClr val="tx1"/>
                </a:solidFill>
                <a:latin typeface="Times New Roman" panose="02020603050405020304" pitchFamily="18" charset="0"/>
                <a:ea typeface="MS PGothic" panose="020B0600070205080204" pitchFamily="34" charset="-128"/>
              </a:defRPr>
            </a:lvl2pPr>
            <a:lvl3pPr marL="1143000" indent="-228600">
              <a:defRPr sz="4000" b="1">
                <a:solidFill>
                  <a:schemeClr val="tx1"/>
                </a:solidFill>
                <a:latin typeface="Times New Roman" panose="02020603050405020304" pitchFamily="18" charset="0"/>
                <a:ea typeface="MS PGothic" panose="020B0600070205080204" pitchFamily="34" charset="-128"/>
              </a:defRPr>
            </a:lvl3pPr>
            <a:lvl4pPr marL="1600200" indent="-228600">
              <a:defRPr sz="4000" b="1">
                <a:solidFill>
                  <a:schemeClr val="tx1"/>
                </a:solidFill>
                <a:latin typeface="Times New Roman" panose="02020603050405020304" pitchFamily="18" charset="0"/>
                <a:ea typeface="MS PGothic" panose="020B0600070205080204" pitchFamily="34" charset="-128"/>
              </a:defRPr>
            </a:lvl4pPr>
            <a:lvl5pPr marL="2057400" indent="-228600">
              <a:defRPr sz="4000" b="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4000" b="1">
                <a:solidFill>
                  <a:schemeClr val="tx1"/>
                </a:solidFill>
                <a:latin typeface="Times New Roman" panose="02020603050405020304" pitchFamily="18" charset="0"/>
                <a:ea typeface="MS PGothic" panose="020B0600070205080204" pitchFamily="34" charset="-128"/>
              </a:defRPr>
            </a:lvl9pPr>
          </a:lstStyle>
          <a:p>
            <a:endParaRPr lang="en-US" altLang="en-US" sz="3000" dirty="0">
              <a:cs typeface="Roboto" panose="02000000000000000000" pitchFamily="2" charset="0"/>
            </a:endParaRPr>
          </a:p>
        </p:txBody>
      </p:sp>
      <p:sp>
        <p:nvSpPr>
          <p:cNvPr id="119815" name="TextBox 6"/>
          <p:cNvSpPr txBox="1">
            <a:spLocks noChangeArrowheads="1"/>
          </p:cNvSpPr>
          <p:nvPr/>
        </p:nvSpPr>
        <p:spPr bwMode="auto">
          <a:xfrm>
            <a:off x="3919755" y="1378901"/>
            <a:ext cx="1548357" cy="707886"/>
          </a:xfrm>
          <a:prstGeom prst="rect">
            <a:avLst/>
          </a:prstGeom>
          <a:noFill/>
          <a:ln w="9525">
            <a:noFill/>
            <a:miter lim="800000"/>
            <a:headEnd/>
            <a:tailEnd/>
          </a:ln>
        </p:spPr>
        <p:txBody>
          <a:bodyPr wrap="square">
            <a:spAutoFit/>
          </a:bodyPr>
          <a:lstStyle/>
          <a:p>
            <a:pPr algn="ctr">
              <a:defRPr/>
            </a:pPr>
            <a:r>
              <a:rPr lang="en-US" sz="2000" dirty="0">
                <a:solidFill>
                  <a:srgbClr val="000000"/>
                </a:solidFill>
                <a:latin typeface="Roboto Light" panose="02000000000000000000" pitchFamily="2" charset="0"/>
                <a:ea typeface="Roboto Light" panose="02000000000000000000" pitchFamily="2" charset="0"/>
              </a:rPr>
              <a:t>Most</a:t>
            </a:r>
          </a:p>
          <a:p>
            <a:pPr algn="ctr">
              <a:defRPr/>
            </a:pPr>
            <a:r>
              <a:rPr lang="en-US" sz="2000" dirty="0">
                <a:solidFill>
                  <a:srgbClr val="000000"/>
                </a:solidFill>
                <a:latin typeface="Roboto Light" panose="02000000000000000000" pitchFamily="2" charset="0"/>
                <a:ea typeface="Roboto Light" panose="02000000000000000000" pitchFamily="2" charset="0"/>
              </a:rPr>
              <a:t>Common</a:t>
            </a:r>
            <a:endParaRPr lang="en-US" sz="4000" dirty="0">
              <a:solidFill>
                <a:srgbClr val="000000"/>
              </a:solidFill>
              <a:latin typeface="Roboto Light" panose="02000000000000000000" pitchFamily="2" charset="0"/>
              <a:ea typeface="Roboto Light" panose="02000000000000000000" pitchFamily="2" charset="0"/>
            </a:endParaRPr>
          </a:p>
        </p:txBody>
      </p:sp>
      <p:sp>
        <p:nvSpPr>
          <p:cNvPr id="4" name="Left Arrow 3">
            <a:extLst>
              <a:ext uri="{FF2B5EF4-FFF2-40B4-BE49-F238E27FC236}">
                <a16:creationId xmlns:a16="http://schemas.microsoft.com/office/drawing/2014/main" id="{DB2A668F-EDBB-1DBD-8FCE-A6AEF8FF8552}"/>
              </a:ext>
            </a:extLst>
          </p:cNvPr>
          <p:cNvSpPr/>
          <p:nvPr/>
        </p:nvSpPr>
        <p:spPr>
          <a:xfrm rot="987544">
            <a:off x="3495342" y="1446748"/>
            <a:ext cx="513937" cy="230907"/>
          </a:xfrm>
          <a:prstGeom prst="leftArrow">
            <a:avLst/>
          </a:prstGeom>
          <a:solidFill>
            <a:srgbClr val="E13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Left Arrow 1">
            <a:extLst>
              <a:ext uri="{FF2B5EF4-FFF2-40B4-BE49-F238E27FC236}">
                <a16:creationId xmlns:a16="http://schemas.microsoft.com/office/drawing/2014/main" id="{629A504A-2083-CF98-D896-A46442E0FF3D}"/>
              </a:ext>
            </a:extLst>
          </p:cNvPr>
          <p:cNvSpPr/>
          <p:nvPr/>
        </p:nvSpPr>
        <p:spPr>
          <a:xfrm rot="20612456" flipV="1">
            <a:off x="3495342" y="1677839"/>
            <a:ext cx="513937" cy="230907"/>
          </a:xfrm>
          <a:prstGeom prst="leftArrow">
            <a:avLst/>
          </a:prstGeom>
          <a:solidFill>
            <a:srgbClr val="E13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77C5D9A-97FA-6A2F-6F0B-DE45A49486C6}"/>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122</a:t>
            </a:r>
          </a:p>
        </p:txBody>
      </p:sp>
    </p:spTree>
    <p:custDataLst>
      <p:tags r:id="rId1"/>
    </p:custDataLst>
    <p:extLst>
      <p:ext uri="{BB962C8B-B14F-4D97-AF65-F5344CB8AC3E}">
        <p14:creationId xmlns:p14="http://schemas.microsoft.com/office/powerpoint/2010/main" val="421982286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CB8C8-C1F5-9C50-65F4-831670B84C9C}"/>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Defining BCR and ROI</a:t>
            </a:r>
          </a:p>
        </p:txBody>
      </p:sp>
      <p:grpSp>
        <p:nvGrpSpPr>
          <p:cNvPr id="8" name="Group 7">
            <a:extLst>
              <a:ext uri="{FF2B5EF4-FFF2-40B4-BE49-F238E27FC236}">
                <a16:creationId xmlns:a16="http://schemas.microsoft.com/office/drawing/2014/main" id="{A696AC5D-BAC7-3887-6CDB-CD2F364E989F}"/>
              </a:ext>
            </a:extLst>
          </p:cNvPr>
          <p:cNvGrpSpPr/>
          <p:nvPr/>
        </p:nvGrpSpPr>
        <p:grpSpPr>
          <a:xfrm>
            <a:off x="1104900" y="2073065"/>
            <a:ext cx="6594347" cy="2250615"/>
            <a:chOff x="978001" y="1796066"/>
            <a:chExt cx="6594347" cy="2250615"/>
          </a:xfrm>
        </p:grpSpPr>
        <p:sp>
          <p:nvSpPr>
            <p:cNvPr id="13" name="Text Box 7">
              <a:extLst>
                <a:ext uri="{FF2B5EF4-FFF2-40B4-BE49-F238E27FC236}">
                  <a16:creationId xmlns:a16="http://schemas.microsoft.com/office/drawing/2014/main" id="{BA6457CF-9920-BE41-8B83-B0024D71993D}"/>
                </a:ext>
              </a:extLst>
            </p:cNvPr>
            <p:cNvSpPr txBox="1">
              <a:spLocks noChangeArrowheads="1"/>
            </p:cNvSpPr>
            <p:nvPr/>
          </p:nvSpPr>
          <p:spPr bwMode="auto">
            <a:xfrm>
              <a:off x="4311724" y="1796066"/>
              <a:ext cx="2286000" cy="900246"/>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Program Benefits</a:t>
              </a:r>
            </a:p>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Program Costs</a:t>
              </a:r>
            </a:p>
          </p:txBody>
        </p:sp>
        <p:sp>
          <p:nvSpPr>
            <p:cNvPr id="1106947" name="Line 3"/>
            <p:cNvSpPr>
              <a:spLocks noChangeShapeType="1"/>
            </p:cNvSpPr>
            <p:nvPr/>
          </p:nvSpPr>
          <p:spPr bwMode="auto">
            <a:xfrm>
              <a:off x="4311724" y="2246189"/>
              <a:ext cx="2228850" cy="0"/>
            </a:xfrm>
            <a:prstGeom prst="line">
              <a:avLst/>
            </a:prstGeom>
            <a:noFill/>
            <a:ln w="19050">
              <a:solidFill>
                <a:srgbClr val="000000"/>
              </a:solidFill>
              <a:round/>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Roboto" panose="02000000000000000000" pitchFamily="2" charset="0"/>
                <a:ea typeface="Roboto" panose="02000000000000000000" pitchFamily="2" charset="0"/>
              </a:endParaRPr>
            </a:p>
          </p:txBody>
        </p:sp>
        <p:sp>
          <p:nvSpPr>
            <p:cNvPr id="1106949" name="Text Box 5"/>
            <p:cNvSpPr txBox="1">
              <a:spLocks noChangeArrowheads="1"/>
            </p:cNvSpPr>
            <p:nvPr/>
          </p:nvSpPr>
          <p:spPr bwMode="auto">
            <a:xfrm>
              <a:off x="978001" y="2038440"/>
              <a:ext cx="2686050" cy="415498"/>
            </a:xfrm>
            <a:prstGeom prst="rect">
              <a:avLst/>
            </a:prstGeom>
            <a:noFill/>
            <a:ln w="12700">
              <a:noFill/>
              <a:miter lim="800000"/>
              <a:headEnd type="none" w="sm" len="sm"/>
              <a:tailEnd type="none" w="sm" len="sm"/>
            </a:ln>
            <a:effectLst/>
          </p:spPr>
          <p:txBody>
            <a:bodyPr wrap="square">
              <a:spAutoFit/>
            </a:bodyPr>
            <a:lstStyle/>
            <a:p>
              <a:pPr marL="0" marR="0" lvl="0" indent="0" algn="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Benefits/Cost Ratio</a:t>
              </a:r>
            </a:p>
          </p:txBody>
        </p:sp>
        <p:sp>
          <p:nvSpPr>
            <p:cNvPr id="1106954" name="Text Box 10"/>
            <p:cNvSpPr txBox="1">
              <a:spLocks noChangeArrowheads="1"/>
            </p:cNvSpPr>
            <p:nvPr/>
          </p:nvSpPr>
          <p:spPr bwMode="auto">
            <a:xfrm>
              <a:off x="3671309" y="2038440"/>
              <a:ext cx="521074"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a:t>
              </a:r>
            </a:p>
          </p:txBody>
        </p:sp>
        <p:sp>
          <p:nvSpPr>
            <p:cNvPr id="14" name="Text Box 8">
              <a:extLst>
                <a:ext uri="{FF2B5EF4-FFF2-40B4-BE49-F238E27FC236}">
                  <a16:creationId xmlns:a16="http://schemas.microsoft.com/office/drawing/2014/main" id="{1EF58F71-AB89-A84D-B2D7-5ED36B67C61E}"/>
                </a:ext>
              </a:extLst>
            </p:cNvPr>
            <p:cNvSpPr txBox="1">
              <a:spLocks noChangeArrowheads="1"/>
            </p:cNvSpPr>
            <p:nvPr/>
          </p:nvSpPr>
          <p:spPr bwMode="auto">
            <a:xfrm>
              <a:off x="1991885" y="3146435"/>
              <a:ext cx="4459041" cy="900246"/>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Program Benefits – Program Costs</a:t>
              </a:r>
            </a:p>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Program Costs</a:t>
              </a:r>
            </a:p>
          </p:txBody>
        </p:sp>
        <p:sp>
          <p:nvSpPr>
            <p:cNvPr id="1106948" name="Line 4"/>
            <p:cNvSpPr>
              <a:spLocks noChangeShapeType="1"/>
            </p:cNvSpPr>
            <p:nvPr/>
          </p:nvSpPr>
          <p:spPr bwMode="auto">
            <a:xfrm flipV="1">
              <a:off x="2235994" y="3585160"/>
              <a:ext cx="4114800" cy="11396"/>
            </a:xfrm>
            <a:prstGeom prst="line">
              <a:avLst/>
            </a:prstGeom>
            <a:noFill/>
            <a:ln w="19050">
              <a:solidFill>
                <a:srgbClr val="000000"/>
              </a:solidFill>
              <a:round/>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Roboto" panose="02000000000000000000" pitchFamily="2" charset="0"/>
                <a:ea typeface="Roboto" panose="02000000000000000000" pitchFamily="2" charset="0"/>
              </a:endParaRPr>
            </a:p>
          </p:txBody>
        </p:sp>
        <p:sp>
          <p:nvSpPr>
            <p:cNvPr id="1106950" name="Text Box 6"/>
            <p:cNvSpPr txBox="1">
              <a:spLocks noChangeArrowheads="1"/>
            </p:cNvSpPr>
            <p:nvPr/>
          </p:nvSpPr>
          <p:spPr bwMode="auto">
            <a:xfrm>
              <a:off x="1165288" y="3378775"/>
              <a:ext cx="826597" cy="415498"/>
            </a:xfrm>
            <a:prstGeom prst="rect">
              <a:avLst/>
            </a:prstGeom>
            <a:noFill/>
            <a:ln w="12700">
              <a:noFill/>
              <a:miter lim="800000"/>
              <a:headEnd type="none" w="sm" len="sm"/>
              <a:tailEnd type="none" w="sm" len="sm"/>
            </a:ln>
            <a:effectLst/>
          </p:spPr>
          <p:txBody>
            <a:bodyPr wrap="square">
              <a:spAutoFit/>
            </a:bodyPr>
            <a:lstStyle/>
            <a:p>
              <a:pPr marL="0" marR="0" lvl="0" indent="0" algn="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ROI =</a:t>
              </a:r>
            </a:p>
          </p:txBody>
        </p:sp>
        <p:sp>
          <p:nvSpPr>
            <p:cNvPr id="1106953" name="Text Box 9"/>
            <p:cNvSpPr txBox="1">
              <a:spLocks noChangeArrowheads="1"/>
            </p:cNvSpPr>
            <p:nvPr/>
          </p:nvSpPr>
          <p:spPr bwMode="auto">
            <a:xfrm flipV="1">
              <a:off x="2525283" y="3378775"/>
              <a:ext cx="171450"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endPar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endParaRPr>
            </a:p>
          </p:txBody>
        </p:sp>
        <p:sp>
          <p:nvSpPr>
            <p:cNvPr id="5" name="Text Box 11">
              <a:extLst>
                <a:ext uri="{FF2B5EF4-FFF2-40B4-BE49-F238E27FC236}">
                  <a16:creationId xmlns:a16="http://schemas.microsoft.com/office/drawing/2014/main" id="{F3CB5E4D-8083-AB7B-2F9B-51D322A32827}"/>
                </a:ext>
              </a:extLst>
            </p:cNvPr>
            <p:cNvSpPr txBox="1">
              <a:spLocks noChangeArrowheads="1"/>
            </p:cNvSpPr>
            <p:nvPr/>
          </p:nvSpPr>
          <p:spPr bwMode="auto">
            <a:xfrm>
              <a:off x="6450925" y="3378775"/>
              <a:ext cx="1121423" cy="415498"/>
            </a:xfrm>
            <a:prstGeom prst="rect">
              <a:avLst/>
            </a:prstGeom>
            <a:noFill/>
            <a:ln w="12700">
              <a:noFill/>
              <a:miter lim="800000"/>
              <a:headEnd type="none" w="sm" len="sm"/>
              <a:tailEnd type="none" w="sm" len="sm"/>
            </a:ln>
            <a:effectLst/>
          </p:spPr>
          <p:txBody>
            <a:bodyPr wrap="square">
              <a:spAutoFit/>
            </a:bodyPr>
            <a:lstStyle/>
            <a:p>
              <a:pPr marL="0" marR="0" lvl="0" indent="0" algn="l"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x 100 =</a:t>
              </a:r>
            </a:p>
          </p:txBody>
        </p:sp>
        <p:sp>
          <p:nvSpPr>
            <p:cNvPr id="3" name="Text Box 9">
              <a:extLst>
                <a:ext uri="{FF2B5EF4-FFF2-40B4-BE49-F238E27FC236}">
                  <a16:creationId xmlns:a16="http://schemas.microsoft.com/office/drawing/2014/main" id="{F2F1B71A-4447-3387-A0D2-2DF2B5E1A235}"/>
                </a:ext>
              </a:extLst>
            </p:cNvPr>
            <p:cNvSpPr txBox="1">
              <a:spLocks noChangeArrowheads="1"/>
            </p:cNvSpPr>
            <p:nvPr/>
          </p:nvSpPr>
          <p:spPr bwMode="auto">
            <a:xfrm flipV="1">
              <a:off x="6816149" y="2034654"/>
              <a:ext cx="171450"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a:t>
              </a:r>
            </a:p>
          </p:txBody>
        </p:sp>
      </p:grpSp>
      <p:sp>
        <p:nvSpPr>
          <p:cNvPr id="6" name="TextBox 5">
            <a:extLst>
              <a:ext uri="{FF2B5EF4-FFF2-40B4-BE49-F238E27FC236}">
                <a16:creationId xmlns:a16="http://schemas.microsoft.com/office/drawing/2014/main" id="{40980D91-4B6E-E659-282F-87D77875A8F3}"/>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122</a:t>
            </a:r>
          </a:p>
        </p:txBody>
      </p:sp>
    </p:spTree>
    <p:custDataLst>
      <p:tags r:id="rId1"/>
    </p:custDataLst>
    <p:extLst>
      <p:ext uri="{BB962C8B-B14F-4D97-AF65-F5344CB8AC3E}">
        <p14:creationId xmlns:p14="http://schemas.microsoft.com/office/powerpoint/2010/main" val="223815719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CB8C8-C1F5-9C50-65F4-831670B84C9C}"/>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Defining BCR and ROI</a:t>
            </a:r>
          </a:p>
        </p:txBody>
      </p:sp>
      <p:grpSp>
        <p:nvGrpSpPr>
          <p:cNvPr id="8" name="Group 7">
            <a:extLst>
              <a:ext uri="{FF2B5EF4-FFF2-40B4-BE49-F238E27FC236}">
                <a16:creationId xmlns:a16="http://schemas.microsoft.com/office/drawing/2014/main" id="{A696AC5D-BAC7-3887-6CDB-CD2F364E989F}"/>
              </a:ext>
            </a:extLst>
          </p:cNvPr>
          <p:cNvGrpSpPr/>
          <p:nvPr/>
        </p:nvGrpSpPr>
        <p:grpSpPr>
          <a:xfrm>
            <a:off x="1104900" y="2073065"/>
            <a:ext cx="6612635" cy="2250615"/>
            <a:chOff x="978001" y="1796066"/>
            <a:chExt cx="6612635" cy="2250615"/>
          </a:xfrm>
        </p:grpSpPr>
        <p:sp>
          <p:nvSpPr>
            <p:cNvPr id="13" name="Text Box 7">
              <a:extLst>
                <a:ext uri="{FF2B5EF4-FFF2-40B4-BE49-F238E27FC236}">
                  <a16:creationId xmlns:a16="http://schemas.microsoft.com/office/drawing/2014/main" id="{BA6457CF-9920-BE41-8B83-B0024D71993D}"/>
                </a:ext>
              </a:extLst>
            </p:cNvPr>
            <p:cNvSpPr txBox="1">
              <a:spLocks noChangeArrowheads="1"/>
            </p:cNvSpPr>
            <p:nvPr/>
          </p:nvSpPr>
          <p:spPr bwMode="auto">
            <a:xfrm>
              <a:off x="4311724" y="1796066"/>
              <a:ext cx="2286000" cy="900246"/>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Program Benefits</a:t>
              </a:r>
            </a:p>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Program Costs</a:t>
              </a:r>
            </a:p>
          </p:txBody>
        </p:sp>
        <p:sp>
          <p:nvSpPr>
            <p:cNvPr id="1106947" name="Line 3"/>
            <p:cNvSpPr>
              <a:spLocks noChangeShapeType="1"/>
            </p:cNvSpPr>
            <p:nvPr/>
          </p:nvSpPr>
          <p:spPr bwMode="auto">
            <a:xfrm>
              <a:off x="4311724" y="2246189"/>
              <a:ext cx="2228850" cy="0"/>
            </a:xfrm>
            <a:prstGeom prst="line">
              <a:avLst/>
            </a:prstGeom>
            <a:noFill/>
            <a:ln w="19050">
              <a:solidFill>
                <a:srgbClr val="000000"/>
              </a:solidFill>
              <a:round/>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Roboto" panose="02000000000000000000" pitchFamily="2" charset="0"/>
                <a:ea typeface="Roboto" panose="02000000000000000000" pitchFamily="2" charset="0"/>
              </a:endParaRPr>
            </a:p>
          </p:txBody>
        </p:sp>
        <p:sp>
          <p:nvSpPr>
            <p:cNvPr id="1106949" name="Text Box 5"/>
            <p:cNvSpPr txBox="1">
              <a:spLocks noChangeArrowheads="1"/>
            </p:cNvSpPr>
            <p:nvPr/>
          </p:nvSpPr>
          <p:spPr bwMode="auto">
            <a:xfrm>
              <a:off x="978001" y="2038440"/>
              <a:ext cx="2686050" cy="415498"/>
            </a:xfrm>
            <a:prstGeom prst="rect">
              <a:avLst/>
            </a:prstGeom>
            <a:noFill/>
            <a:ln w="12700">
              <a:noFill/>
              <a:miter lim="800000"/>
              <a:headEnd type="none" w="sm" len="sm"/>
              <a:tailEnd type="none" w="sm" len="sm"/>
            </a:ln>
            <a:effectLst/>
          </p:spPr>
          <p:txBody>
            <a:bodyPr wrap="square">
              <a:spAutoFit/>
            </a:bodyPr>
            <a:lstStyle/>
            <a:p>
              <a:pPr marL="0" marR="0" lvl="0" indent="0" algn="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Benefits/Cost Ratio</a:t>
              </a:r>
            </a:p>
          </p:txBody>
        </p:sp>
        <p:sp>
          <p:nvSpPr>
            <p:cNvPr id="1106954" name="Text Box 10"/>
            <p:cNvSpPr txBox="1">
              <a:spLocks noChangeArrowheads="1"/>
            </p:cNvSpPr>
            <p:nvPr/>
          </p:nvSpPr>
          <p:spPr bwMode="auto">
            <a:xfrm>
              <a:off x="3671309" y="2038440"/>
              <a:ext cx="521074"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a:t>
              </a:r>
            </a:p>
          </p:txBody>
        </p:sp>
        <p:sp>
          <p:nvSpPr>
            <p:cNvPr id="14" name="Text Box 8">
              <a:extLst>
                <a:ext uri="{FF2B5EF4-FFF2-40B4-BE49-F238E27FC236}">
                  <a16:creationId xmlns:a16="http://schemas.microsoft.com/office/drawing/2014/main" id="{1EF58F71-AB89-A84D-B2D7-5ED36B67C61E}"/>
                </a:ext>
              </a:extLst>
            </p:cNvPr>
            <p:cNvSpPr txBox="1">
              <a:spLocks noChangeArrowheads="1"/>
            </p:cNvSpPr>
            <p:nvPr/>
          </p:nvSpPr>
          <p:spPr bwMode="auto">
            <a:xfrm>
              <a:off x="1991885" y="3146435"/>
              <a:ext cx="4459041" cy="900246"/>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Program Benefits – Program Costs</a:t>
              </a:r>
            </a:p>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Program Costs</a:t>
              </a:r>
            </a:p>
          </p:txBody>
        </p:sp>
        <p:sp>
          <p:nvSpPr>
            <p:cNvPr id="1106948" name="Line 4"/>
            <p:cNvSpPr>
              <a:spLocks noChangeShapeType="1"/>
            </p:cNvSpPr>
            <p:nvPr/>
          </p:nvSpPr>
          <p:spPr bwMode="auto">
            <a:xfrm flipV="1">
              <a:off x="2235994" y="3585160"/>
              <a:ext cx="4114800" cy="11396"/>
            </a:xfrm>
            <a:prstGeom prst="line">
              <a:avLst/>
            </a:prstGeom>
            <a:noFill/>
            <a:ln w="19050">
              <a:solidFill>
                <a:srgbClr val="000000"/>
              </a:solidFill>
              <a:round/>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Roboto" panose="02000000000000000000" pitchFamily="2" charset="0"/>
                <a:ea typeface="Roboto" panose="02000000000000000000" pitchFamily="2" charset="0"/>
              </a:endParaRPr>
            </a:p>
          </p:txBody>
        </p:sp>
        <p:sp>
          <p:nvSpPr>
            <p:cNvPr id="1106950" name="Text Box 6"/>
            <p:cNvSpPr txBox="1">
              <a:spLocks noChangeArrowheads="1"/>
            </p:cNvSpPr>
            <p:nvPr/>
          </p:nvSpPr>
          <p:spPr bwMode="auto">
            <a:xfrm>
              <a:off x="1165288" y="3378775"/>
              <a:ext cx="826597" cy="415498"/>
            </a:xfrm>
            <a:prstGeom prst="rect">
              <a:avLst/>
            </a:prstGeom>
            <a:noFill/>
            <a:ln w="12700">
              <a:noFill/>
              <a:miter lim="800000"/>
              <a:headEnd type="none" w="sm" len="sm"/>
              <a:tailEnd type="none" w="sm" len="sm"/>
            </a:ln>
            <a:effectLst/>
          </p:spPr>
          <p:txBody>
            <a:bodyPr wrap="square">
              <a:spAutoFit/>
            </a:bodyPr>
            <a:lstStyle/>
            <a:p>
              <a:pPr marL="0" marR="0" lvl="0" indent="0" algn="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ROI =</a:t>
              </a:r>
            </a:p>
          </p:txBody>
        </p:sp>
        <p:sp>
          <p:nvSpPr>
            <p:cNvPr id="1106953" name="Text Box 9"/>
            <p:cNvSpPr txBox="1">
              <a:spLocks noChangeArrowheads="1"/>
            </p:cNvSpPr>
            <p:nvPr/>
          </p:nvSpPr>
          <p:spPr bwMode="auto">
            <a:xfrm flipV="1">
              <a:off x="2525283" y="3378775"/>
              <a:ext cx="171450"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endPar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endParaRPr>
            </a:p>
          </p:txBody>
        </p:sp>
        <p:sp>
          <p:nvSpPr>
            <p:cNvPr id="5" name="Text Box 11">
              <a:extLst>
                <a:ext uri="{FF2B5EF4-FFF2-40B4-BE49-F238E27FC236}">
                  <a16:creationId xmlns:a16="http://schemas.microsoft.com/office/drawing/2014/main" id="{F3CB5E4D-8083-AB7B-2F9B-51D322A32827}"/>
                </a:ext>
              </a:extLst>
            </p:cNvPr>
            <p:cNvSpPr txBox="1">
              <a:spLocks noChangeArrowheads="1"/>
            </p:cNvSpPr>
            <p:nvPr/>
          </p:nvSpPr>
          <p:spPr bwMode="auto">
            <a:xfrm>
              <a:off x="6450925" y="3378775"/>
              <a:ext cx="1139711" cy="415498"/>
            </a:xfrm>
            <a:prstGeom prst="rect">
              <a:avLst/>
            </a:prstGeom>
            <a:noFill/>
            <a:ln w="12700">
              <a:noFill/>
              <a:miter lim="800000"/>
              <a:headEnd type="none" w="sm" len="sm"/>
              <a:tailEnd type="none" w="sm" len="sm"/>
            </a:ln>
            <a:effectLst/>
          </p:spPr>
          <p:txBody>
            <a:bodyPr wrap="square">
              <a:spAutoFit/>
            </a:bodyPr>
            <a:lstStyle/>
            <a:p>
              <a:pPr marL="0" marR="0" lvl="0" indent="0" algn="l"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x 100 =</a:t>
              </a:r>
            </a:p>
          </p:txBody>
        </p:sp>
        <p:sp>
          <p:nvSpPr>
            <p:cNvPr id="3" name="Text Box 9">
              <a:extLst>
                <a:ext uri="{FF2B5EF4-FFF2-40B4-BE49-F238E27FC236}">
                  <a16:creationId xmlns:a16="http://schemas.microsoft.com/office/drawing/2014/main" id="{F2F1B71A-4447-3387-A0D2-2DF2B5E1A235}"/>
                </a:ext>
              </a:extLst>
            </p:cNvPr>
            <p:cNvSpPr txBox="1">
              <a:spLocks noChangeArrowheads="1"/>
            </p:cNvSpPr>
            <p:nvPr/>
          </p:nvSpPr>
          <p:spPr bwMode="auto">
            <a:xfrm flipV="1">
              <a:off x="6816149" y="2034654"/>
              <a:ext cx="171450"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a:t>
              </a:r>
            </a:p>
          </p:txBody>
        </p:sp>
      </p:grpSp>
      <p:sp>
        <p:nvSpPr>
          <p:cNvPr id="6" name="TextBox 5">
            <a:extLst>
              <a:ext uri="{FF2B5EF4-FFF2-40B4-BE49-F238E27FC236}">
                <a16:creationId xmlns:a16="http://schemas.microsoft.com/office/drawing/2014/main" id="{40980D91-4B6E-E659-282F-87D77875A8F3}"/>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122</a:t>
            </a:r>
          </a:p>
        </p:txBody>
      </p:sp>
      <p:sp>
        <p:nvSpPr>
          <p:cNvPr id="9" name="Text Placeholder 17">
            <a:extLst>
              <a:ext uri="{FF2B5EF4-FFF2-40B4-BE49-F238E27FC236}">
                <a16:creationId xmlns:a16="http://schemas.microsoft.com/office/drawing/2014/main" id="{0078523C-8328-56FE-357D-C1FAC7DF9D03}"/>
              </a:ext>
            </a:extLst>
          </p:cNvPr>
          <p:cNvSpPr txBox="1">
            <a:spLocks/>
          </p:cNvSpPr>
          <p:nvPr/>
        </p:nvSpPr>
        <p:spPr>
          <a:xfrm>
            <a:off x="419100" y="1200150"/>
            <a:ext cx="8229600" cy="636783"/>
          </a:xfrm>
          <a:prstGeom prst="rect">
            <a:avLst/>
          </a:prstGeom>
        </p:spPr>
        <p:txBody>
          <a:bodyPr/>
          <a:lstStyle>
            <a:defPPr marR="0" lvl="0" algn="l" rtl="0">
              <a:lnSpc>
                <a:spcPct val="100000"/>
              </a:lnSpc>
              <a:spcBef>
                <a:spcPts val="0"/>
              </a:spcBef>
              <a:spcAft>
                <a:spcPts val="0"/>
              </a:spcAft>
            </a:defPPr>
            <a:lvl1pPr marL="457200" marR="0" lvl="0" indent="-419100" algn="l" rtl="0" eaLnBrk="1" hangingPunct="1">
              <a:lnSpc>
                <a:spcPct val="100000"/>
              </a:lnSpc>
              <a:spcBef>
                <a:spcPts val="0"/>
              </a:spcBef>
              <a:spcAft>
                <a:spcPts val="0"/>
              </a:spcAft>
              <a:buClr>
                <a:schemeClr val="tx1"/>
              </a:buClr>
              <a:buFont typeface="Arial" panose="020B0604020202020204" pitchFamily="34" charset="0"/>
              <a:buChar char="•"/>
              <a:defRPr sz="20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US" b="1" kern="0" dirty="0">
                <a:solidFill>
                  <a:schemeClr val="tx1"/>
                </a:solidFill>
                <a:latin typeface="Roboto" panose="02000000000000000000" pitchFamily="2" charset="0"/>
                <a:ea typeface="Roboto" panose="02000000000000000000" pitchFamily="2" charset="0"/>
              </a:rPr>
              <a:t>Program Benefits = $71,760</a:t>
            </a:r>
          </a:p>
          <a:p>
            <a:pPr defTabSz="914400"/>
            <a:r>
              <a:rPr lang="en-US" b="1" kern="0" dirty="0">
                <a:solidFill>
                  <a:schemeClr val="tx1"/>
                </a:solidFill>
                <a:latin typeface="Roboto" panose="02000000000000000000" pitchFamily="2" charset="0"/>
                <a:ea typeface="Roboto" panose="02000000000000000000" pitchFamily="2" charset="0"/>
              </a:rPr>
              <a:t>Program Costs = $32,984</a:t>
            </a:r>
          </a:p>
        </p:txBody>
      </p:sp>
    </p:spTree>
    <p:custDataLst>
      <p:tags r:id="rId1"/>
    </p:custDataLst>
    <p:extLst>
      <p:ext uri="{BB962C8B-B14F-4D97-AF65-F5344CB8AC3E}">
        <p14:creationId xmlns:p14="http://schemas.microsoft.com/office/powerpoint/2010/main" val="4188652552"/>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CB8C8-C1F5-9C50-65F4-831670B84C9C}"/>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Defining BCR and ROI</a:t>
            </a:r>
          </a:p>
        </p:txBody>
      </p:sp>
      <p:grpSp>
        <p:nvGrpSpPr>
          <p:cNvPr id="8" name="Group 7">
            <a:extLst>
              <a:ext uri="{FF2B5EF4-FFF2-40B4-BE49-F238E27FC236}">
                <a16:creationId xmlns:a16="http://schemas.microsoft.com/office/drawing/2014/main" id="{A696AC5D-BAC7-3887-6CDB-CD2F364E989F}"/>
              </a:ext>
            </a:extLst>
          </p:cNvPr>
          <p:cNvGrpSpPr/>
          <p:nvPr/>
        </p:nvGrpSpPr>
        <p:grpSpPr>
          <a:xfrm>
            <a:off x="1104900" y="2073065"/>
            <a:ext cx="6576059" cy="2366032"/>
            <a:chOff x="978001" y="1796066"/>
            <a:chExt cx="6576059" cy="2366032"/>
          </a:xfrm>
        </p:grpSpPr>
        <p:sp>
          <p:nvSpPr>
            <p:cNvPr id="13" name="Text Box 7">
              <a:extLst>
                <a:ext uri="{FF2B5EF4-FFF2-40B4-BE49-F238E27FC236}">
                  <a16:creationId xmlns:a16="http://schemas.microsoft.com/office/drawing/2014/main" id="{BA6457CF-9920-BE41-8B83-B0024D71993D}"/>
                </a:ext>
              </a:extLst>
            </p:cNvPr>
            <p:cNvSpPr txBox="1">
              <a:spLocks noChangeArrowheads="1"/>
            </p:cNvSpPr>
            <p:nvPr/>
          </p:nvSpPr>
          <p:spPr bwMode="auto">
            <a:xfrm>
              <a:off x="4311724" y="1796066"/>
              <a:ext cx="2286000" cy="1015663"/>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4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$71,760</a:t>
              </a:r>
            </a:p>
            <a:p>
              <a:pPr algn="ctr" eaLnBrk="0" hangingPunct="0">
                <a:spcBef>
                  <a:spcPct val="50000"/>
                </a:spcBef>
                <a:defRPr/>
              </a:pPr>
              <a:r>
                <a:rPr lang="en-US" sz="24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$32,984</a:t>
              </a:r>
            </a:p>
          </p:txBody>
        </p:sp>
        <p:sp>
          <p:nvSpPr>
            <p:cNvPr id="1106947" name="Line 3"/>
            <p:cNvSpPr>
              <a:spLocks noChangeShapeType="1"/>
            </p:cNvSpPr>
            <p:nvPr/>
          </p:nvSpPr>
          <p:spPr bwMode="auto">
            <a:xfrm>
              <a:off x="4311724" y="2246189"/>
              <a:ext cx="2228850" cy="0"/>
            </a:xfrm>
            <a:prstGeom prst="line">
              <a:avLst/>
            </a:prstGeom>
            <a:noFill/>
            <a:ln w="19050">
              <a:solidFill>
                <a:srgbClr val="000000"/>
              </a:solidFill>
              <a:round/>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Roboto" panose="02000000000000000000" pitchFamily="2" charset="0"/>
                <a:ea typeface="Roboto" panose="02000000000000000000" pitchFamily="2" charset="0"/>
              </a:endParaRPr>
            </a:p>
          </p:txBody>
        </p:sp>
        <p:sp>
          <p:nvSpPr>
            <p:cNvPr id="1106949" name="Text Box 5"/>
            <p:cNvSpPr txBox="1">
              <a:spLocks noChangeArrowheads="1"/>
            </p:cNvSpPr>
            <p:nvPr/>
          </p:nvSpPr>
          <p:spPr bwMode="auto">
            <a:xfrm>
              <a:off x="978001" y="2038440"/>
              <a:ext cx="2686050" cy="415498"/>
            </a:xfrm>
            <a:prstGeom prst="rect">
              <a:avLst/>
            </a:prstGeom>
            <a:noFill/>
            <a:ln w="12700">
              <a:noFill/>
              <a:miter lim="800000"/>
              <a:headEnd type="none" w="sm" len="sm"/>
              <a:tailEnd type="none" w="sm" len="sm"/>
            </a:ln>
            <a:effectLst/>
          </p:spPr>
          <p:txBody>
            <a:bodyPr wrap="square">
              <a:spAutoFit/>
            </a:bodyPr>
            <a:lstStyle/>
            <a:p>
              <a:pPr marL="0" marR="0" lvl="0" indent="0" algn="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Benefits/Cost Ratio</a:t>
              </a:r>
            </a:p>
          </p:txBody>
        </p:sp>
        <p:sp>
          <p:nvSpPr>
            <p:cNvPr id="1106954" name="Text Box 10"/>
            <p:cNvSpPr txBox="1">
              <a:spLocks noChangeArrowheads="1"/>
            </p:cNvSpPr>
            <p:nvPr/>
          </p:nvSpPr>
          <p:spPr bwMode="auto">
            <a:xfrm>
              <a:off x="3671309" y="2038440"/>
              <a:ext cx="521074"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a:t>
              </a:r>
            </a:p>
          </p:txBody>
        </p:sp>
        <p:sp>
          <p:nvSpPr>
            <p:cNvPr id="14" name="Text Box 8">
              <a:extLst>
                <a:ext uri="{FF2B5EF4-FFF2-40B4-BE49-F238E27FC236}">
                  <a16:creationId xmlns:a16="http://schemas.microsoft.com/office/drawing/2014/main" id="{1EF58F71-AB89-A84D-B2D7-5ED36B67C61E}"/>
                </a:ext>
              </a:extLst>
            </p:cNvPr>
            <p:cNvSpPr txBox="1">
              <a:spLocks noChangeArrowheads="1"/>
            </p:cNvSpPr>
            <p:nvPr/>
          </p:nvSpPr>
          <p:spPr bwMode="auto">
            <a:xfrm>
              <a:off x="2108597" y="3146435"/>
              <a:ext cx="4342329" cy="1015663"/>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4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$71,760 - $32,984</a:t>
              </a:r>
            </a:p>
            <a:p>
              <a:pPr algn="ctr" eaLnBrk="0" hangingPunct="0">
                <a:spcBef>
                  <a:spcPct val="50000"/>
                </a:spcBef>
                <a:defRPr/>
              </a:pPr>
              <a:r>
                <a:rPr lang="en-US" sz="24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$32,984</a:t>
              </a:r>
            </a:p>
          </p:txBody>
        </p:sp>
        <p:sp>
          <p:nvSpPr>
            <p:cNvPr id="1106948" name="Line 4"/>
            <p:cNvSpPr>
              <a:spLocks noChangeShapeType="1"/>
            </p:cNvSpPr>
            <p:nvPr/>
          </p:nvSpPr>
          <p:spPr bwMode="auto">
            <a:xfrm flipV="1">
              <a:off x="2235994" y="3585160"/>
              <a:ext cx="4114800" cy="11396"/>
            </a:xfrm>
            <a:prstGeom prst="line">
              <a:avLst/>
            </a:prstGeom>
            <a:noFill/>
            <a:ln w="19050">
              <a:solidFill>
                <a:srgbClr val="000000"/>
              </a:solidFill>
              <a:round/>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Roboto" panose="02000000000000000000" pitchFamily="2" charset="0"/>
                <a:ea typeface="Roboto" panose="02000000000000000000" pitchFamily="2" charset="0"/>
              </a:endParaRPr>
            </a:p>
          </p:txBody>
        </p:sp>
        <p:sp>
          <p:nvSpPr>
            <p:cNvPr id="1106950" name="Text Box 6"/>
            <p:cNvSpPr txBox="1">
              <a:spLocks noChangeArrowheads="1"/>
            </p:cNvSpPr>
            <p:nvPr/>
          </p:nvSpPr>
          <p:spPr bwMode="auto">
            <a:xfrm>
              <a:off x="1165288" y="3378775"/>
              <a:ext cx="826597" cy="415498"/>
            </a:xfrm>
            <a:prstGeom prst="rect">
              <a:avLst/>
            </a:prstGeom>
            <a:noFill/>
            <a:ln w="12700">
              <a:noFill/>
              <a:miter lim="800000"/>
              <a:headEnd type="none" w="sm" len="sm"/>
              <a:tailEnd type="none" w="sm" len="sm"/>
            </a:ln>
            <a:effectLst/>
          </p:spPr>
          <p:txBody>
            <a:bodyPr wrap="square">
              <a:spAutoFit/>
            </a:bodyPr>
            <a:lstStyle/>
            <a:p>
              <a:pPr marL="0" marR="0" lvl="0" indent="0" algn="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ROI =</a:t>
              </a:r>
            </a:p>
          </p:txBody>
        </p:sp>
        <p:sp>
          <p:nvSpPr>
            <p:cNvPr id="1106953" name="Text Box 9"/>
            <p:cNvSpPr txBox="1">
              <a:spLocks noChangeArrowheads="1"/>
            </p:cNvSpPr>
            <p:nvPr/>
          </p:nvSpPr>
          <p:spPr bwMode="auto">
            <a:xfrm flipV="1">
              <a:off x="2525283" y="3378775"/>
              <a:ext cx="171450"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endPar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endParaRPr>
            </a:p>
          </p:txBody>
        </p:sp>
        <p:sp>
          <p:nvSpPr>
            <p:cNvPr id="5" name="Text Box 11">
              <a:extLst>
                <a:ext uri="{FF2B5EF4-FFF2-40B4-BE49-F238E27FC236}">
                  <a16:creationId xmlns:a16="http://schemas.microsoft.com/office/drawing/2014/main" id="{F3CB5E4D-8083-AB7B-2F9B-51D322A32827}"/>
                </a:ext>
              </a:extLst>
            </p:cNvPr>
            <p:cNvSpPr txBox="1">
              <a:spLocks noChangeArrowheads="1"/>
            </p:cNvSpPr>
            <p:nvPr/>
          </p:nvSpPr>
          <p:spPr bwMode="auto">
            <a:xfrm>
              <a:off x="6450925" y="3378775"/>
              <a:ext cx="1103135" cy="415498"/>
            </a:xfrm>
            <a:prstGeom prst="rect">
              <a:avLst/>
            </a:prstGeom>
            <a:noFill/>
            <a:ln w="12700">
              <a:noFill/>
              <a:miter lim="800000"/>
              <a:headEnd type="none" w="sm" len="sm"/>
              <a:tailEnd type="none" w="sm" len="sm"/>
            </a:ln>
            <a:effectLst/>
          </p:spPr>
          <p:txBody>
            <a:bodyPr wrap="square">
              <a:spAutoFit/>
            </a:bodyPr>
            <a:lstStyle/>
            <a:p>
              <a:pPr marL="0" marR="0" lvl="0" indent="0" algn="l"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x 100 =</a:t>
              </a:r>
            </a:p>
          </p:txBody>
        </p:sp>
        <p:sp>
          <p:nvSpPr>
            <p:cNvPr id="3" name="Text Box 9">
              <a:extLst>
                <a:ext uri="{FF2B5EF4-FFF2-40B4-BE49-F238E27FC236}">
                  <a16:creationId xmlns:a16="http://schemas.microsoft.com/office/drawing/2014/main" id="{F2F1B71A-4447-3387-A0D2-2DF2B5E1A235}"/>
                </a:ext>
              </a:extLst>
            </p:cNvPr>
            <p:cNvSpPr txBox="1">
              <a:spLocks noChangeArrowheads="1"/>
            </p:cNvSpPr>
            <p:nvPr/>
          </p:nvSpPr>
          <p:spPr bwMode="auto">
            <a:xfrm flipV="1">
              <a:off x="6816149" y="2034654"/>
              <a:ext cx="171450"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a:t>
              </a:r>
            </a:p>
          </p:txBody>
        </p:sp>
      </p:grpSp>
      <p:sp>
        <p:nvSpPr>
          <p:cNvPr id="6" name="TextBox 5">
            <a:extLst>
              <a:ext uri="{FF2B5EF4-FFF2-40B4-BE49-F238E27FC236}">
                <a16:creationId xmlns:a16="http://schemas.microsoft.com/office/drawing/2014/main" id="{40980D91-4B6E-E659-282F-87D77875A8F3}"/>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122</a:t>
            </a:r>
          </a:p>
        </p:txBody>
      </p:sp>
      <p:sp>
        <p:nvSpPr>
          <p:cNvPr id="9" name="Text Placeholder 17">
            <a:extLst>
              <a:ext uri="{FF2B5EF4-FFF2-40B4-BE49-F238E27FC236}">
                <a16:creationId xmlns:a16="http://schemas.microsoft.com/office/drawing/2014/main" id="{0078523C-8328-56FE-357D-C1FAC7DF9D03}"/>
              </a:ext>
            </a:extLst>
          </p:cNvPr>
          <p:cNvSpPr txBox="1">
            <a:spLocks/>
          </p:cNvSpPr>
          <p:nvPr/>
        </p:nvSpPr>
        <p:spPr>
          <a:xfrm>
            <a:off x="419100" y="1200150"/>
            <a:ext cx="8229600" cy="636783"/>
          </a:xfrm>
          <a:prstGeom prst="rect">
            <a:avLst/>
          </a:prstGeom>
        </p:spPr>
        <p:txBody>
          <a:bodyPr/>
          <a:lstStyle>
            <a:defPPr marR="0" lvl="0" algn="l" rtl="0">
              <a:lnSpc>
                <a:spcPct val="100000"/>
              </a:lnSpc>
              <a:spcBef>
                <a:spcPts val="0"/>
              </a:spcBef>
              <a:spcAft>
                <a:spcPts val="0"/>
              </a:spcAft>
            </a:defPPr>
            <a:lvl1pPr marL="457200" marR="0" lvl="0" indent="-419100" algn="l" rtl="0" eaLnBrk="1" hangingPunct="1">
              <a:lnSpc>
                <a:spcPct val="100000"/>
              </a:lnSpc>
              <a:spcBef>
                <a:spcPts val="0"/>
              </a:spcBef>
              <a:spcAft>
                <a:spcPts val="0"/>
              </a:spcAft>
              <a:buClr>
                <a:schemeClr val="tx1"/>
              </a:buClr>
              <a:buFont typeface="Arial" panose="020B0604020202020204" pitchFamily="34" charset="0"/>
              <a:buChar char="•"/>
              <a:defRPr sz="20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US" b="1" kern="0" dirty="0">
                <a:solidFill>
                  <a:schemeClr val="tx1"/>
                </a:solidFill>
                <a:latin typeface="Roboto" panose="02000000000000000000" pitchFamily="2" charset="0"/>
                <a:ea typeface="Roboto" panose="02000000000000000000" pitchFamily="2" charset="0"/>
              </a:rPr>
              <a:t>Program Benefits = $71,760</a:t>
            </a:r>
          </a:p>
          <a:p>
            <a:pPr defTabSz="914400"/>
            <a:r>
              <a:rPr lang="en-US" b="1" kern="0" dirty="0">
                <a:solidFill>
                  <a:schemeClr val="tx1"/>
                </a:solidFill>
                <a:latin typeface="Roboto" panose="02000000000000000000" pitchFamily="2" charset="0"/>
                <a:ea typeface="Roboto" panose="02000000000000000000" pitchFamily="2" charset="0"/>
              </a:rPr>
              <a:t>Program Costs = $32,984</a:t>
            </a:r>
          </a:p>
        </p:txBody>
      </p:sp>
    </p:spTree>
    <p:custDataLst>
      <p:tags r:id="rId1"/>
    </p:custDataLst>
    <p:extLst>
      <p:ext uri="{BB962C8B-B14F-4D97-AF65-F5344CB8AC3E}">
        <p14:creationId xmlns:p14="http://schemas.microsoft.com/office/powerpoint/2010/main" val="137251472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CB8C8-C1F5-9C50-65F4-831670B84C9C}"/>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Defining BCR and ROI</a:t>
            </a:r>
          </a:p>
        </p:txBody>
      </p:sp>
      <p:grpSp>
        <p:nvGrpSpPr>
          <p:cNvPr id="8" name="Group 7">
            <a:extLst>
              <a:ext uri="{FF2B5EF4-FFF2-40B4-BE49-F238E27FC236}">
                <a16:creationId xmlns:a16="http://schemas.microsoft.com/office/drawing/2014/main" id="{A696AC5D-BAC7-3887-6CDB-CD2F364E989F}"/>
              </a:ext>
            </a:extLst>
          </p:cNvPr>
          <p:cNvGrpSpPr/>
          <p:nvPr/>
        </p:nvGrpSpPr>
        <p:grpSpPr>
          <a:xfrm>
            <a:off x="1104900" y="2073065"/>
            <a:ext cx="7543800" cy="2366032"/>
            <a:chOff x="978001" y="1796066"/>
            <a:chExt cx="7543800" cy="2366032"/>
          </a:xfrm>
        </p:grpSpPr>
        <p:sp>
          <p:nvSpPr>
            <p:cNvPr id="13" name="Text Box 7">
              <a:extLst>
                <a:ext uri="{FF2B5EF4-FFF2-40B4-BE49-F238E27FC236}">
                  <a16:creationId xmlns:a16="http://schemas.microsoft.com/office/drawing/2014/main" id="{BA6457CF-9920-BE41-8B83-B0024D71993D}"/>
                </a:ext>
              </a:extLst>
            </p:cNvPr>
            <p:cNvSpPr txBox="1">
              <a:spLocks noChangeArrowheads="1"/>
            </p:cNvSpPr>
            <p:nvPr/>
          </p:nvSpPr>
          <p:spPr bwMode="auto">
            <a:xfrm>
              <a:off x="4311724" y="1796066"/>
              <a:ext cx="2286000" cy="1015663"/>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4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$71,760</a:t>
              </a:r>
            </a:p>
            <a:p>
              <a:pPr algn="ctr" eaLnBrk="0" hangingPunct="0">
                <a:spcBef>
                  <a:spcPct val="50000"/>
                </a:spcBef>
                <a:defRPr/>
              </a:pPr>
              <a:r>
                <a:rPr lang="en-US" sz="24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$32,984</a:t>
              </a:r>
            </a:p>
          </p:txBody>
        </p:sp>
        <p:sp>
          <p:nvSpPr>
            <p:cNvPr id="1106947" name="Line 3"/>
            <p:cNvSpPr>
              <a:spLocks noChangeShapeType="1"/>
            </p:cNvSpPr>
            <p:nvPr/>
          </p:nvSpPr>
          <p:spPr bwMode="auto">
            <a:xfrm>
              <a:off x="4311724" y="2246189"/>
              <a:ext cx="2228850" cy="0"/>
            </a:xfrm>
            <a:prstGeom prst="line">
              <a:avLst/>
            </a:prstGeom>
            <a:noFill/>
            <a:ln w="19050">
              <a:solidFill>
                <a:srgbClr val="000000"/>
              </a:solidFill>
              <a:round/>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Roboto" panose="02000000000000000000" pitchFamily="2" charset="0"/>
                <a:ea typeface="Roboto" panose="02000000000000000000" pitchFamily="2" charset="0"/>
              </a:endParaRPr>
            </a:p>
          </p:txBody>
        </p:sp>
        <p:sp>
          <p:nvSpPr>
            <p:cNvPr id="1106949" name="Text Box 5"/>
            <p:cNvSpPr txBox="1">
              <a:spLocks noChangeArrowheads="1"/>
            </p:cNvSpPr>
            <p:nvPr/>
          </p:nvSpPr>
          <p:spPr bwMode="auto">
            <a:xfrm>
              <a:off x="978001" y="2038440"/>
              <a:ext cx="2686050" cy="415498"/>
            </a:xfrm>
            <a:prstGeom prst="rect">
              <a:avLst/>
            </a:prstGeom>
            <a:noFill/>
            <a:ln w="12700">
              <a:noFill/>
              <a:miter lim="800000"/>
              <a:headEnd type="none" w="sm" len="sm"/>
              <a:tailEnd type="none" w="sm" len="sm"/>
            </a:ln>
            <a:effectLst/>
          </p:spPr>
          <p:txBody>
            <a:bodyPr wrap="square">
              <a:spAutoFit/>
            </a:bodyPr>
            <a:lstStyle/>
            <a:p>
              <a:pPr marL="0" marR="0" lvl="0" indent="0" algn="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Benefits/Cost Ratio</a:t>
              </a:r>
            </a:p>
          </p:txBody>
        </p:sp>
        <p:sp>
          <p:nvSpPr>
            <p:cNvPr id="1106954" name="Text Box 10"/>
            <p:cNvSpPr txBox="1">
              <a:spLocks noChangeArrowheads="1"/>
            </p:cNvSpPr>
            <p:nvPr/>
          </p:nvSpPr>
          <p:spPr bwMode="auto">
            <a:xfrm>
              <a:off x="3671309" y="2038440"/>
              <a:ext cx="521074"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a:t>
              </a:r>
            </a:p>
          </p:txBody>
        </p:sp>
        <p:sp>
          <p:nvSpPr>
            <p:cNvPr id="14" name="Text Box 8">
              <a:extLst>
                <a:ext uri="{FF2B5EF4-FFF2-40B4-BE49-F238E27FC236}">
                  <a16:creationId xmlns:a16="http://schemas.microsoft.com/office/drawing/2014/main" id="{1EF58F71-AB89-A84D-B2D7-5ED36B67C61E}"/>
                </a:ext>
              </a:extLst>
            </p:cNvPr>
            <p:cNvSpPr txBox="1">
              <a:spLocks noChangeArrowheads="1"/>
            </p:cNvSpPr>
            <p:nvPr/>
          </p:nvSpPr>
          <p:spPr bwMode="auto">
            <a:xfrm>
              <a:off x="2108597" y="3146435"/>
              <a:ext cx="4342329" cy="1015663"/>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4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$71,760 - $32,984</a:t>
              </a:r>
            </a:p>
            <a:p>
              <a:pPr algn="ctr" eaLnBrk="0" hangingPunct="0">
                <a:spcBef>
                  <a:spcPct val="50000"/>
                </a:spcBef>
                <a:defRPr/>
              </a:pPr>
              <a:r>
                <a:rPr lang="en-US" sz="24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$32,984</a:t>
              </a:r>
            </a:p>
          </p:txBody>
        </p:sp>
        <p:sp>
          <p:nvSpPr>
            <p:cNvPr id="1106948" name="Line 4"/>
            <p:cNvSpPr>
              <a:spLocks noChangeShapeType="1"/>
            </p:cNvSpPr>
            <p:nvPr/>
          </p:nvSpPr>
          <p:spPr bwMode="auto">
            <a:xfrm flipV="1">
              <a:off x="2235994" y="3585160"/>
              <a:ext cx="4114800" cy="11396"/>
            </a:xfrm>
            <a:prstGeom prst="line">
              <a:avLst/>
            </a:prstGeom>
            <a:noFill/>
            <a:ln w="19050">
              <a:solidFill>
                <a:srgbClr val="000000"/>
              </a:solidFill>
              <a:round/>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Roboto" panose="02000000000000000000" pitchFamily="2" charset="0"/>
                <a:ea typeface="Roboto" panose="02000000000000000000" pitchFamily="2" charset="0"/>
              </a:endParaRPr>
            </a:p>
          </p:txBody>
        </p:sp>
        <p:sp>
          <p:nvSpPr>
            <p:cNvPr id="1106950" name="Text Box 6"/>
            <p:cNvSpPr txBox="1">
              <a:spLocks noChangeArrowheads="1"/>
            </p:cNvSpPr>
            <p:nvPr/>
          </p:nvSpPr>
          <p:spPr bwMode="auto">
            <a:xfrm>
              <a:off x="1165288" y="3378775"/>
              <a:ext cx="826597" cy="415498"/>
            </a:xfrm>
            <a:prstGeom prst="rect">
              <a:avLst/>
            </a:prstGeom>
            <a:noFill/>
            <a:ln w="12700">
              <a:noFill/>
              <a:miter lim="800000"/>
              <a:headEnd type="none" w="sm" len="sm"/>
              <a:tailEnd type="none" w="sm" len="sm"/>
            </a:ln>
            <a:effectLst/>
          </p:spPr>
          <p:txBody>
            <a:bodyPr wrap="square">
              <a:spAutoFit/>
            </a:bodyPr>
            <a:lstStyle/>
            <a:p>
              <a:pPr marL="0" marR="0" lvl="0" indent="0" algn="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ROI =</a:t>
              </a:r>
            </a:p>
          </p:txBody>
        </p:sp>
        <p:sp>
          <p:nvSpPr>
            <p:cNvPr id="1106953" name="Text Box 9"/>
            <p:cNvSpPr txBox="1">
              <a:spLocks noChangeArrowheads="1"/>
            </p:cNvSpPr>
            <p:nvPr/>
          </p:nvSpPr>
          <p:spPr bwMode="auto">
            <a:xfrm flipV="1">
              <a:off x="2525283" y="3378775"/>
              <a:ext cx="171450"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endPar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endParaRPr>
            </a:p>
          </p:txBody>
        </p:sp>
        <p:sp>
          <p:nvSpPr>
            <p:cNvPr id="5" name="Text Box 11">
              <a:extLst>
                <a:ext uri="{FF2B5EF4-FFF2-40B4-BE49-F238E27FC236}">
                  <a16:creationId xmlns:a16="http://schemas.microsoft.com/office/drawing/2014/main" id="{F3CB5E4D-8083-AB7B-2F9B-51D322A32827}"/>
                </a:ext>
              </a:extLst>
            </p:cNvPr>
            <p:cNvSpPr txBox="1">
              <a:spLocks noChangeArrowheads="1"/>
            </p:cNvSpPr>
            <p:nvPr/>
          </p:nvSpPr>
          <p:spPr bwMode="auto">
            <a:xfrm>
              <a:off x="6450925" y="3378775"/>
              <a:ext cx="2070876" cy="415498"/>
            </a:xfrm>
            <a:prstGeom prst="rect">
              <a:avLst/>
            </a:prstGeom>
            <a:noFill/>
            <a:ln w="12700">
              <a:noFill/>
              <a:miter lim="800000"/>
              <a:headEnd type="none" w="sm" len="sm"/>
              <a:tailEnd type="none" w="sm" len="sm"/>
            </a:ln>
            <a:effectLst/>
          </p:spPr>
          <p:txBody>
            <a:bodyPr wrap="square">
              <a:spAutoFit/>
            </a:bodyPr>
            <a:lstStyle/>
            <a:p>
              <a:pPr marL="0" marR="0" lvl="0" indent="0" algn="l"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x 100 = 117%</a:t>
              </a:r>
            </a:p>
          </p:txBody>
        </p:sp>
      </p:grpSp>
      <p:sp>
        <p:nvSpPr>
          <p:cNvPr id="6" name="TextBox 5">
            <a:extLst>
              <a:ext uri="{FF2B5EF4-FFF2-40B4-BE49-F238E27FC236}">
                <a16:creationId xmlns:a16="http://schemas.microsoft.com/office/drawing/2014/main" id="{40980D91-4B6E-E659-282F-87D77875A8F3}"/>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122</a:t>
            </a:r>
          </a:p>
        </p:txBody>
      </p:sp>
      <p:sp>
        <p:nvSpPr>
          <p:cNvPr id="9" name="Text Placeholder 17">
            <a:extLst>
              <a:ext uri="{FF2B5EF4-FFF2-40B4-BE49-F238E27FC236}">
                <a16:creationId xmlns:a16="http://schemas.microsoft.com/office/drawing/2014/main" id="{0078523C-8328-56FE-357D-C1FAC7DF9D03}"/>
              </a:ext>
            </a:extLst>
          </p:cNvPr>
          <p:cNvSpPr txBox="1">
            <a:spLocks/>
          </p:cNvSpPr>
          <p:nvPr/>
        </p:nvSpPr>
        <p:spPr>
          <a:xfrm>
            <a:off x="419100" y="1200150"/>
            <a:ext cx="8229600" cy="636783"/>
          </a:xfrm>
          <a:prstGeom prst="rect">
            <a:avLst/>
          </a:prstGeom>
        </p:spPr>
        <p:txBody>
          <a:bodyPr/>
          <a:lstStyle>
            <a:defPPr marR="0" lvl="0" algn="l" rtl="0">
              <a:lnSpc>
                <a:spcPct val="100000"/>
              </a:lnSpc>
              <a:spcBef>
                <a:spcPts val="0"/>
              </a:spcBef>
              <a:spcAft>
                <a:spcPts val="0"/>
              </a:spcAft>
            </a:defPPr>
            <a:lvl1pPr marL="457200" marR="0" lvl="0" indent="-419100" algn="l" rtl="0" eaLnBrk="1" hangingPunct="1">
              <a:lnSpc>
                <a:spcPct val="100000"/>
              </a:lnSpc>
              <a:spcBef>
                <a:spcPts val="0"/>
              </a:spcBef>
              <a:spcAft>
                <a:spcPts val="0"/>
              </a:spcAft>
              <a:buClr>
                <a:schemeClr val="tx1"/>
              </a:buClr>
              <a:buFont typeface="Arial" panose="020B0604020202020204" pitchFamily="34" charset="0"/>
              <a:buChar char="•"/>
              <a:defRPr sz="20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US" b="1" kern="0" dirty="0">
                <a:solidFill>
                  <a:schemeClr val="tx1"/>
                </a:solidFill>
                <a:latin typeface="Roboto" panose="02000000000000000000" pitchFamily="2" charset="0"/>
                <a:ea typeface="Roboto" panose="02000000000000000000" pitchFamily="2" charset="0"/>
              </a:rPr>
              <a:t>Program Benefits = $71,760</a:t>
            </a:r>
          </a:p>
          <a:p>
            <a:pPr defTabSz="914400"/>
            <a:r>
              <a:rPr lang="en-US" b="1" kern="0" dirty="0">
                <a:solidFill>
                  <a:schemeClr val="tx1"/>
                </a:solidFill>
                <a:latin typeface="Roboto" panose="02000000000000000000" pitchFamily="2" charset="0"/>
                <a:ea typeface="Roboto" panose="02000000000000000000" pitchFamily="2" charset="0"/>
              </a:rPr>
              <a:t>Program Costs = $32,984</a:t>
            </a:r>
          </a:p>
        </p:txBody>
      </p:sp>
      <p:sp>
        <p:nvSpPr>
          <p:cNvPr id="4" name="Text Box 11">
            <a:extLst>
              <a:ext uri="{FF2B5EF4-FFF2-40B4-BE49-F238E27FC236}">
                <a16:creationId xmlns:a16="http://schemas.microsoft.com/office/drawing/2014/main" id="{F681FDCF-E6B9-4075-4036-F660D9A4CF98}"/>
              </a:ext>
            </a:extLst>
          </p:cNvPr>
          <p:cNvSpPr txBox="1">
            <a:spLocks noChangeArrowheads="1"/>
          </p:cNvSpPr>
          <p:nvPr/>
        </p:nvSpPr>
        <p:spPr bwMode="auto">
          <a:xfrm>
            <a:off x="6786814" y="2319709"/>
            <a:ext cx="2070876" cy="415498"/>
          </a:xfrm>
          <a:prstGeom prst="rect">
            <a:avLst/>
          </a:prstGeom>
          <a:noFill/>
          <a:ln w="12700">
            <a:noFill/>
            <a:miter lim="800000"/>
            <a:headEnd type="none" w="sm" len="sm"/>
            <a:tailEnd type="none" w="sm" len="sm"/>
          </a:ln>
          <a:effectLst/>
        </p:spPr>
        <p:txBody>
          <a:bodyPr wrap="square">
            <a:spAutoFit/>
          </a:bodyPr>
          <a:lstStyle/>
          <a:p>
            <a:pPr marL="0" marR="0" lvl="0" indent="0" algn="l"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 2.17</a:t>
            </a:r>
          </a:p>
        </p:txBody>
      </p:sp>
    </p:spTree>
    <p:custDataLst>
      <p:tags r:id="rId1"/>
    </p:custDataLst>
    <p:extLst>
      <p:ext uri="{BB962C8B-B14F-4D97-AF65-F5344CB8AC3E}">
        <p14:creationId xmlns:p14="http://schemas.microsoft.com/office/powerpoint/2010/main" val="3889808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2">
            <a:extLst>
              <a:ext uri="{FF2B5EF4-FFF2-40B4-BE49-F238E27FC236}">
                <a16:creationId xmlns:a16="http://schemas.microsoft.com/office/drawing/2014/main" id="{4DC81235-7E13-964D-DAC3-905EC7CAECB1}"/>
              </a:ext>
            </a:extLst>
          </p:cNvPr>
          <p:cNvSpPr txBox="1">
            <a:spLocks noChangeArrowheads="1"/>
          </p:cNvSpPr>
          <p:nvPr/>
        </p:nvSpPr>
        <p:spPr bwMode="auto">
          <a:xfrm>
            <a:off x="1576765" y="2343251"/>
            <a:ext cx="1288809"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685776" eaLnBrk="0" fontAlgn="base" hangingPunct="0">
              <a:spcBef>
                <a:spcPct val="50000"/>
              </a:spcBef>
              <a:spcAft>
                <a:spcPct val="0"/>
              </a:spcAft>
              <a:defRPr/>
            </a:pPr>
            <a:r>
              <a:rPr lang="en-US" sz="2160" dirty="0">
                <a:solidFill>
                  <a:prstClr val="black"/>
                </a:solidFill>
                <a:latin typeface="Roboto" panose="02000000000000000000" pitchFamily="2" charset="0"/>
                <a:ea typeface="Roboto" panose="02000000000000000000" pitchFamily="2" charset="0"/>
                <a:cs typeface="Roboto" panose="02000000000000000000" pitchFamily="2" charset="0"/>
              </a:rPr>
              <a:t>BCR =</a:t>
            </a:r>
          </a:p>
        </p:txBody>
      </p:sp>
      <p:sp>
        <p:nvSpPr>
          <p:cNvPr id="5" name="Line 15">
            <a:extLst>
              <a:ext uri="{FF2B5EF4-FFF2-40B4-BE49-F238E27FC236}">
                <a16:creationId xmlns:a16="http://schemas.microsoft.com/office/drawing/2014/main" id="{58A8F251-C016-C58C-0EAD-BB67D91B9250}"/>
              </a:ext>
            </a:extLst>
          </p:cNvPr>
          <p:cNvSpPr>
            <a:spLocks noChangeShapeType="1"/>
          </p:cNvSpPr>
          <p:nvPr/>
        </p:nvSpPr>
        <p:spPr bwMode="auto">
          <a:xfrm>
            <a:off x="2676261" y="2555617"/>
            <a:ext cx="3142996" cy="0"/>
          </a:xfrm>
          <a:prstGeom prst="line">
            <a:avLst/>
          </a:prstGeom>
          <a:noFill/>
          <a:ln w="19050">
            <a:solidFill>
              <a:srgbClr val="000000"/>
            </a:solidFill>
            <a:round/>
            <a:headEnd/>
            <a:tailEnd/>
          </a:ln>
          <a:extLst>
            <a:ext uri="{909E8E84-426E-40dd-AFC4-6F175D3DCCD1}">
              <a14:hiddenFill xmlns:a14="http://schemas.microsoft.com/office/drawing/2010/main" xmlns="">
                <a:noFill/>
              </a14:hiddenFill>
            </a:ext>
          </a:extLst>
        </p:spPr>
        <p:txBody>
          <a:bodyPr/>
          <a:lstStyle/>
          <a:p>
            <a:pPr marL="0" marR="0" lvl="0" indent="0" defTabSz="685776" eaLnBrk="0" fontAlgn="base" latinLnBrk="0" hangingPunct="0">
              <a:lnSpc>
                <a:spcPct val="100000"/>
              </a:lnSpc>
              <a:spcBef>
                <a:spcPct val="0"/>
              </a:spcBef>
              <a:spcAft>
                <a:spcPct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6" name="Text Box 13">
            <a:extLst>
              <a:ext uri="{FF2B5EF4-FFF2-40B4-BE49-F238E27FC236}">
                <a16:creationId xmlns:a16="http://schemas.microsoft.com/office/drawing/2014/main" id="{A0703248-EEC2-29FA-EA36-6256993A57ED}"/>
              </a:ext>
            </a:extLst>
          </p:cNvPr>
          <p:cNvSpPr txBox="1">
            <a:spLocks noChangeArrowheads="1"/>
          </p:cNvSpPr>
          <p:nvPr/>
        </p:nvSpPr>
        <p:spPr bwMode="auto">
          <a:xfrm>
            <a:off x="932587" y="3460661"/>
            <a:ext cx="945944"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685776" eaLnBrk="0" fontAlgn="base" hangingPunct="0">
              <a:spcBef>
                <a:spcPct val="50000"/>
              </a:spcBef>
              <a:spcAft>
                <a:spcPct val="0"/>
              </a:spcAft>
              <a:defRPr/>
            </a:pPr>
            <a:r>
              <a:rPr lang="en-US" sz="2160" dirty="0">
                <a:solidFill>
                  <a:prstClr val="black"/>
                </a:solidFill>
                <a:latin typeface="Roboto" panose="02000000000000000000" pitchFamily="2" charset="0"/>
                <a:ea typeface="Roboto" panose="02000000000000000000" pitchFamily="2" charset="0"/>
                <a:cs typeface="Roboto" panose="02000000000000000000" pitchFamily="2" charset="0"/>
              </a:rPr>
              <a:t>ROI =</a:t>
            </a:r>
          </a:p>
        </p:txBody>
      </p:sp>
      <p:sp>
        <p:nvSpPr>
          <p:cNvPr id="7" name="Line 14">
            <a:extLst>
              <a:ext uri="{FF2B5EF4-FFF2-40B4-BE49-F238E27FC236}">
                <a16:creationId xmlns:a16="http://schemas.microsoft.com/office/drawing/2014/main" id="{39BB5796-DDCC-DE89-9DF7-BAEB1C311609}"/>
              </a:ext>
            </a:extLst>
          </p:cNvPr>
          <p:cNvSpPr>
            <a:spLocks noChangeShapeType="1"/>
          </p:cNvSpPr>
          <p:nvPr/>
        </p:nvSpPr>
        <p:spPr bwMode="auto">
          <a:xfrm>
            <a:off x="1931758" y="3700708"/>
            <a:ext cx="3566885" cy="0"/>
          </a:xfrm>
          <a:prstGeom prst="line">
            <a:avLst/>
          </a:prstGeom>
          <a:noFill/>
          <a:ln w="19050">
            <a:solidFill>
              <a:srgbClr val="000000"/>
            </a:solidFill>
            <a:round/>
            <a:headEnd/>
            <a:tailEnd/>
          </a:ln>
          <a:extLst>
            <a:ext uri="{909E8E84-426E-40dd-AFC4-6F175D3DCCD1}">
              <a14:hiddenFill xmlns:a14="http://schemas.microsoft.com/office/drawing/2010/main" xmlns="">
                <a:noFill/>
              </a14:hiddenFill>
            </a:ext>
          </a:extLst>
        </p:spPr>
        <p:txBody>
          <a:bodyPr/>
          <a:lstStyle/>
          <a:p>
            <a:pPr marL="0" marR="0" lvl="0" indent="0" defTabSz="685776" eaLnBrk="0" fontAlgn="base" latinLnBrk="0" hangingPunct="0">
              <a:lnSpc>
                <a:spcPct val="100000"/>
              </a:lnSpc>
              <a:spcBef>
                <a:spcPct val="0"/>
              </a:spcBef>
              <a:spcAft>
                <a:spcPct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8" name="Text Box 16">
            <a:extLst>
              <a:ext uri="{FF2B5EF4-FFF2-40B4-BE49-F238E27FC236}">
                <a16:creationId xmlns:a16="http://schemas.microsoft.com/office/drawing/2014/main" id="{2ACCBDD3-2108-1EB8-0023-8AA2E4A6FE8C}"/>
              </a:ext>
            </a:extLst>
          </p:cNvPr>
          <p:cNvSpPr txBox="1">
            <a:spLocks noChangeArrowheads="1"/>
          </p:cNvSpPr>
          <p:nvPr/>
        </p:nvSpPr>
        <p:spPr bwMode="auto">
          <a:xfrm>
            <a:off x="5498643" y="3415333"/>
            <a:ext cx="1815869"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defTabSz="685776" eaLnBrk="0" fontAlgn="base" hangingPunct="0">
              <a:spcBef>
                <a:spcPct val="50000"/>
              </a:spcBef>
              <a:spcAft>
                <a:spcPct val="0"/>
              </a:spcAft>
              <a:defRPr/>
            </a:pPr>
            <a:r>
              <a:rPr lang="en-US" sz="2160" dirty="0">
                <a:solidFill>
                  <a:prstClr val="black"/>
                </a:solidFill>
                <a:latin typeface="Roboto" panose="02000000000000000000" pitchFamily="2" charset="0"/>
                <a:ea typeface="Roboto" panose="02000000000000000000" pitchFamily="2" charset="0"/>
                <a:cs typeface="Roboto" panose="02000000000000000000" pitchFamily="2" charset="0"/>
              </a:rPr>
              <a:t>x 100 =</a:t>
            </a:r>
          </a:p>
        </p:txBody>
      </p:sp>
      <p:sp>
        <p:nvSpPr>
          <p:cNvPr id="9" name="Rectangle 8">
            <a:extLst>
              <a:ext uri="{FF2B5EF4-FFF2-40B4-BE49-F238E27FC236}">
                <a16:creationId xmlns:a16="http://schemas.microsoft.com/office/drawing/2014/main" id="{F2ED89F5-ED62-11A3-EC08-366D76572C95}"/>
              </a:ext>
            </a:extLst>
          </p:cNvPr>
          <p:cNvSpPr/>
          <p:nvPr/>
        </p:nvSpPr>
        <p:spPr>
          <a:xfrm>
            <a:off x="419100" y="1249110"/>
            <a:ext cx="7657318" cy="738664"/>
          </a:xfrm>
          <a:prstGeom prst="rect">
            <a:avLst/>
          </a:prstGeom>
        </p:spPr>
        <p:txBody>
          <a:bodyPr wrap="square">
            <a:spAutoFit/>
          </a:bodyPr>
          <a:lstStyle/>
          <a:p>
            <a:pPr defTabSz="685800">
              <a:defRPr/>
            </a:pPr>
            <a:r>
              <a:rPr lang="en-US" sz="2100" dirty="0">
                <a:solidFill>
                  <a:prstClr val="black"/>
                </a:solidFill>
                <a:latin typeface="Roboto" panose="02000000000000000000" pitchFamily="2" charset="0"/>
                <a:ea typeface="Roboto" panose="02000000000000000000" pitchFamily="2" charset="0"/>
                <a:cs typeface="Roboto" panose="02000000000000000000" pitchFamily="2" charset="0"/>
              </a:rPr>
              <a:t>Reduce Safety Incidents (1st year) = $750,000</a:t>
            </a:r>
          </a:p>
          <a:p>
            <a:pPr defTabSz="685800">
              <a:defRPr/>
            </a:pPr>
            <a:r>
              <a:rPr lang="en-US" sz="2100" dirty="0">
                <a:solidFill>
                  <a:prstClr val="black"/>
                </a:solidFill>
                <a:latin typeface="Roboto" panose="02000000000000000000" pitchFamily="2" charset="0"/>
                <a:ea typeface="Roboto" panose="02000000000000000000" pitchFamily="2" charset="0"/>
                <a:cs typeface="Roboto" panose="02000000000000000000" pitchFamily="2" charset="0"/>
              </a:rPr>
              <a:t>Program Cost (25 participants) = $425,000</a:t>
            </a:r>
          </a:p>
        </p:txBody>
      </p:sp>
      <p:sp>
        <p:nvSpPr>
          <p:cNvPr id="10" name="TextBox 9">
            <a:extLst>
              <a:ext uri="{FF2B5EF4-FFF2-40B4-BE49-F238E27FC236}">
                <a16:creationId xmlns:a16="http://schemas.microsoft.com/office/drawing/2014/main" id="{372F963D-6B0C-EEC8-2888-34B58F5EE7BA}"/>
              </a:ext>
            </a:extLst>
          </p:cNvPr>
          <p:cNvSpPr txBox="1"/>
          <p:nvPr/>
        </p:nvSpPr>
        <p:spPr>
          <a:xfrm>
            <a:off x="5840678" y="2322548"/>
            <a:ext cx="4736726" cy="424732"/>
          </a:xfrm>
          <a:prstGeom prst="rect">
            <a:avLst/>
          </a:prstGeom>
          <a:noFill/>
        </p:spPr>
        <p:txBody>
          <a:bodyPr wrap="square">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2160" b="0" i="0" u="none" strike="noStrike" kern="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 </a:t>
            </a:r>
          </a:p>
        </p:txBody>
      </p:sp>
      <p:pic>
        <p:nvPicPr>
          <p:cNvPr id="3" name="Google Shape;1474;p227">
            <a:extLst>
              <a:ext uri="{FF2B5EF4-FFF2-40B4-BE49-F238E27FC236}">
                <a16:creationId xmlns:a16="http://schemas.microsoft.com/office/drawing/2014/main" id="{531F81BD-B07B-C3DE-8445-FCCD337BEFDA}"/>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143600" y="3365844"/>
            <a:ext cx="1892366" cy="1339594"/>
          </a:xfrm>
          <a:prstGeom prst="rect">
            <a:avLst/>
          </a:prstGeom>
          <a:noFill/>
          <a:ln>
            <a:noFill/>
          </a:ln>
        </p:spPr>
      </p:pic>
      <p:sp>
        <p:nvSpPr>
          <p:cNvPr id="16" name="Title 1">
            <a:extLst>
              <a:ext uri="{FF2B5EF4-FFF2-40B4-BE49-F238E27FC236}">
                <a16:creationId xmlns:a16="http://schemas.microsoft.com/office/drawing/2014/main" id="{64EDA126-BB93-E0E4-57CC-6835A020BC56}"/>
              </a:ext>
            </a:extLst>
          </p:cNvPr>
          <p:cNvSpPr txBox="1">
            <a:spLocks/>
          </p:cNvSpPr>
          <p:nvPr/>
        </p:nvSpPr>
        <p:spPr>
          <a:xfrm>
            <a:off x="419100" y="438062"/>
            <a:ext cx="6724500" cy="749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1pPr>
            <a:lvl2pPr marR="0" lvl="1"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2pPr>
            <a:lvl3pPr marR="0" lvl="2"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3pPr>
            <a:lvl4pPr marR="0" lvl="3"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4pPr>
            <a:lvl5pPr marR="0" lvl="4"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5pPr>
            <a:lvl6pPr marR="0" lvl="5"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6pPr>
            <a:lvl7pPr marR="0" lvl="6"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7pPr>
            <a:lvl8pPr marR="0" lvl="7"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8pPr>
            <a:lvl9pPr marR="0" lvl="8"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9pPr>
          </a:lstStyle>
          <a:p>
            <a:pPr marL="0" marR="0" lvl="0" indent="0" algn="l" defTabSz="914400" rtl="0" eaLnBrk="1" fontAlgn="auto" latinLnBrk="0" hangingPunct="1">
              <a:lnSpc>
                <a:spcPct val="100000"/>
              </a:lnSpc>
              <a:spcBef>
                <a:spcPts val="0"/>
              </a:spcBef>
              <a:spcAft>
                <a:spcPts val="0"/>
              </a:spcAft>
              <a:buClr>
                <a:srgbClr val="FFFFFF"/>
              </a:buClr>
              <a:buSzPts val="2400"/>
              <a:buFont typeface="Dosis"/>
              <a:buNone/>
              <a:tabLst/>
              <a:defRPr/>
            </a:pPr>
            <a:r>
              <a:rPr kumimoji="0" lang="en-US" sz="3600" b="0" i="0" u="none" strike="noStrike" kern="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Roboto" panose="02000000000000000000" pitchFamily="2" charset="0"/>
                <a:sym typeface="Dosis"/>
              </a:rPr>
              <a:t>Try it!</a:t>
            </a:r>
          </a:p>
        </p:txBody>
      </p:sp>
      <p:sp>
        <p:nvSpPr>
          <p:cNvPr id="2" name="Text Box 7">
            <a:extLst>
              <a:ext uri="{FF2B5EF4-FFF2-40B4-BE49-F238E27FC236}">
                <a16:creationId xmlns:a16="http://schemas.microsoft.com/office/drawing/2014/main" id="{20FF1C3F-C2C2-28A3-01CD-2EA091118C05}"/>
              </a:ext>
            </a:extLst>
          </p:cNvPr>
          <p:cNvSpPr txBox="1">
            <a:spLocks noChangeArrowheads="1"/>
          </p:cNvSpPr>
          <p:nvPr/>
        </p:nvSpPr>
        <p:spPr bwMode="auto">
          <a:xfrm>
            <a:off x="2886995" y="2049722"/>
            <a:ext cx="2228851" cy="997709"/>
          </a:xfrm>
          <a:prstGeom prst="rect">
            <a:avLst/>
          </a:prstGeom>
          <a:noFill/>
          <a:ln w="12700">
            <a:noFill/>
            <a:miter lim="800000"/>
            <a:headEnd type="none" w="sm" len="sm"/>
            <a:tailEnd type="none" w="sm" len="sm"/>
          </a:ln>
          <a:effectLst/>
        </p:spPr>
        <p:txBody>
          <a:bodyPr wrap="square">
            <a:spAutoFit/>
          </a:bodyPr>
          <a:lstStyle/>
          <a:p>
            <a:pPr algn="ctr">
              <a:spcBef>
                <a:spcPts val="1260"/>
              </a:spcBef>
            </a:pPr>
            <a:r>
              <a:rPr lang="en-US" altLang="en-US" sz="2400" b="0" dirty="0">
                <a:solidFill>
                  <a:srgbClr val="000000"/>
                </a:solidFill>
                <a:latin typeface="Roboto" panose="02000000000000000000" pitchFamily="2" charset="0"/>
                <a:ea typeface="Roboto" panose="02000000000000000000" pitchFamily="2" charset="0"/>
                <a:cs typeface="Roboto" panose="02000000000000000000" pitchFamily="2" charset="0"/>
              </a:rPr>
              <a:t>$750,000</a:t>
            </a:r>
          </a:p>
          <a:p>
            <a:pPr algn="ctr">
              <a:spcBef>
                <a:spcPts val="1260"/>
              </a:spcBef>
            </a:pPr>
            <a:r>
              <a:rPr lang="en-US" altLang="en-US" sz="2400" b="0" dirty="0">
                <a:solidFill>
                  <a:srgbClr val="000000"/>
                </a:solidFill>
                <a:latin typeface="Roboto" panose="02000000000000000000" pitchFamily="2" charset="0"/>
                <a:ea typeface="Roboto" panose="02000000000000000000" pitchFamily="2" charset="0"/>
                <a:cs typeface="Roboto" panose="02000000000000000000" pitchFamily="2" charset="0"/>
              </a:rPr>
              <a:t>$425,000</a:t>
            </a:r>
          </a:p>
        </p:txBody>
      </p:sp>
      <p:sp>
        <p:nvSpPr>
          <p:cNvPr id="11" name="Text Box 8">
            <a:extLst>
              <a:ext uri="{FF2B5EF4-FFF2-40B4-BE49-F238E27FC236}">
                <a16:creationId xmlns:a16="http://schemas.microsoft.com/office/drawing/2014/main" id="{608B4F26-B502-1B03-2F86-C829B915848E}"/>
              </a:ext>
            </a:extLst>
          </p:cNvPr>
          <p:cNvSpPr txBox="1">
            <a:spLocks noChangeArrowheads="1"/>
          </p:cNvSpPr>
          <p:nvPr/>
        </p:nvSpPr>
        <p:spPr bwMode="auto">
          <a:xfrm>
            <a:off x="1586356" y="3174172"/>
            <a:ext cx="3859060" cy="997709"/>
          </a:xfrm>
          <a:prstGeom prst="rect">
            <a:avLst/>
          </a:prstGeom>
          <a:noFill/>
          <a:ln w="12700">
            <a:noFill/>
            <a:miter lim="800000"/>
            <a:headEnd type="none" w="sm" len="sm"/>
            <a:tailEnd type="none" w="sm" len="sm"/>
          </a:ln>
          <a:effectLst/>
        </p:spPr>
        <p:txBody>
          <a:bodyPr wrap="square">
            <a:spAutoFit/>
          </a:bodyPr>
          <a:lstStyle/>
          <a:p>
            <a:pPr algn="ctr">
              <a:spcBef>
                <a:spcPts val="1260"/>
              </a:spcBef>
            </a:pPr>
            <a:r>
              <a:rPr lang="en-US" altLang="en-US" sz="2400" b="0" dirty="0">
                <a:solidFill>
                  <a:srgbClr val="000000"/>
                </a:solidFill>
                <a:latin typeface="Roboto" panose="02000000000000000000" pitchFamily="2" charset="0"/>
                <a:ea typeface="Roboto" panose="02000000000000000000" pitchFamily="2" charset="0"/>
                <a:cs typeface="Roboto" panose="02000000000000000000" pitchFamily="2" charset="0"/>
              </a:rPr>
              <a:t>$750,000 - $425,000</a:t>
            </a:r>
          </a:p>
          <a:p>
            <a:pPr algn="ctr">
              <a:spcBef>
                <a:spcPts val="1260"/>
              </a:spcBef>
            </a:pPr>
            <a:r>
              <a:rPr lang="en-US" altLang="en-US" sz="2400" b="0" dirty="0">
                <a:solidFill>
                  <a:srgbClr val="000000"/>
                </a:solidFill>
                <a:latin typeface="Roboto" panose="02000000000000000000" pitchFamily="2" charset="0"/>
                <a:ea typeface="Roboto" panose="02000000000000000000" pitchFamily="2" charset="0"/>
                <a:cs typeface="Roboto" panose="02000000000000000000" pitchFamily="2" charset="0"/>
              </a:rPr>
              <a:t>$425,000</a:t>
            </a:r>
          </a:p>
        </p:txBody>
      </p:sp>
    </p:spTree>
    <p:extLst>
      <p:ext uri="{BB962C8B-B14F-4D97-AF65-F5344CB8AC3E}">
        <p14:creationId xmlns:p14="http://schemas.microsoft.com/office/powerpoint/2010/main" val="283026035"/>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CB8C8-C1F5-9C50-65F4-831670B84C9C}"/>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Defining the Payback Period</a:t>
            </a:r>
          </a:p>
        </p:txBody>
      </p:sp>
      <p:grpSp>
        <p:nvGrpSpPr>
          <p:cNvPr id="8" name="Group 7">
            <a:extLst>
              <a:ext uri="{FF2B5EF4-FFF2-40B4-BE49-F238E27FC236}">
                <a16:creationId xmlns:a16="http://schemas.microsoft.com/office/drawing/2014/main" id="{A696AC5D-BAC7-3887-6CDB-CD2F364E989F}"/>
              </a:ext>
            </a:extLst>
          </p:cNvPr>
          <p:cNvGrpSpPr/>
          <p:nvPr/>
        </p:nvGrpSpPr>
        <p:grpSpPr>
          <a:xfrm>
            <a:off x="1385888" y="2313615"/>
            <a:ext cx="5380671" cy="1384995"/>
            <a:chOff x="1632531" y="1796066"/>
            <a:chExt cx="5226585" cy="1384995"/>
          </a:xfrm>
        </p:grpSpPr>
        <p:sp>
          <p:nvSpPr>
            <p:cNvPr id="13" name="Text Box 7">
              <a:extLst>
                <a:ext uri="{FF2B5EF4-FFF2-40B4-BE49-F238E27FC236}">
                  <a16:creationId xmlns:a16="http://schemas.microsoft.com/office/drawing/2014/main" id="{BA6457CF-9920-BE41-8B83-B0024D71993D}"/>
                </a:ext>
              </a:extLst>
            </p:cNvPr>
            <p:cNvSpPr txBox="1">
              <a:spLocks noChangeArrowheads="1"/>
            </p:cNvSpPr>
            <p:nvPr/>
          </p:nvSpPr>
          <p:spPr bwMode="auto">
            <a:xfrm>
              <a:off x="4311723" y="1796066"/>
              <a:ext cx="2547393" cy="1384995"/>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4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Program Costs</a:t>
              </a:r>
            </a:p>
            <a:p>
              <a:pPr algn="ctr" eaLnBrk="0" hangingPunct="0">
                <a:spcBef>
                  <a:spcPct val="50000"/>
                </a:spcBef>
                <a:defRPr/>
              </a:pPr>
              <a:r>
                <a:rPr lang="en-US" sz="24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Program Benefits</a:t>
              </a:r>
            </a:p>
          </p:txBody>
        </p:sp>
        <p:sp>
          <p:nvSpPr>
            <p:cNvPr id="1106947" name="Line 3"/>
            <p:cNvSpPr>
              <a:spLocks noChangeShapeType="1"/>
            </p:cNvSpPr>
            <p:nvPr/>
          </p:nvSpPr>
          <p:spPr bwMode="auto">
            <a:xfrm>
              <a:off x="4311724" y="2246189"/>
              <a:ext cx="2228850" cy="0"/>
            </a:xfrm>
            <a:prstGeom prst="line">
              <a:avLst/>
            </a:prstGeom>
            <a:noFill/>
            <a:ln w="19050">
              <a:solidFill>
                <a:srgbClr val="000000"/>
              </a:solidFill>
              <a:round/>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Roboto" panose="02000000000000000000" pitchFamily="2" charset="0"/>
                <a:ea typeface="Roboto" panose="02000000000000000000" pitchFamily="2" charset="0"/>
              </a:endParaRPr>
            </a:p>
          </p:txBody>
        </p:sp>
        <p:sp>
          <p:nvSpPr>
            <p:cNvPr id="1106949" name="Text Box 5"/>
            <p:cNvSpPr txBox="1">
              <a:spLocks noChangeArrowheads="1"/>
            </p:cNvSpPr>
            <p:nvPr/>
          </p:nvSpPr>
          <p:spPr bwMode="auto">
            <a:xfrm>
              <a:off x="1632531" y="2038440"/>
              <a:ext cx="2547393" cy="415498"/>
            </a:xfrm>
            <a:prstGeom prst="rect">
              <a:avLst/>
            </a:prstGeom>
            <a:noFill/>
            <a:ln w="12700">
              <a:noFill/>
              <a:miter lim="800000"/>
              <a:headEnd type="none" w="sm" len="sm"/>
              <a:tailEnd type="none" w="sm" len="sm"/>
            </a:ln>
            <a:effectLst/>
          </p:spPr>
          <p:txBody>
            <a:bodyPr wrap="square">
              <a:spAutoFit/>
            </a:bodyPr>
            <a:lstStyle/>
            <a:p>
              <a:pPr marL="0" marR="0" lvl="0" indent="0" algn="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Payback Period = </a:t>
              </a:r>
            </a:p>
          </p:txBody>
        </p:sp>
      </p:grpSp>
      <p:sp>
        <p:nvSpPr>
          <p:cNvPr id="6" name="TextBox 5">
            <a:extLst>
              <a:ext uri="{FF2B5EF4-FFF2-40B4-BE49-F238E27FC236}">
                <a16:creationId xmlns:a16="http://schemas.microsoft.com/office/drawing/2014/main" id="{40980D91-4B6E-E659-282F-87D77875A8F3}"/>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123</a:t>
            </a:r>
          </a:p>
        </p:txBody>
      </p:sp>
      <p:sp>
        <p:nvSpPr>
          <p:cNvPr id="9" name="Text Placeholder 17">
            <a:extLst>
              <a:ext uri="{FF2B5EF4-FFF2-40B4-BE49-F238E27FC236}">
                <a16:creationId xmlns:a16="http://schemas.microsoft.com/office/drawing/2014/main" id="{0078523C-8328-56FE-357D-C1FAC7DF9D03}"/>
              </a:ext>
            </a:extLst>
          </p:cNvPr>
          <p:cNvSpPr txBox="1">
            <a:spLocks/>
          </p:cNvSpPr>
          <p:nvPr/>
        </p:nvSpPr>
        <p:spPr>
          <a:xfrm>
            <a:off x="419100" y="1200150"/>
            <a:ext cx="8229600" cy="636783"/>
          </a:xfrm>
          <a:prstGeom prst="rect">
            <a:avLst/>
          </a:prstGeom>
        </p:spPr>
        <p:txBody>
          <a:bodyPr/>
          <a:lstStyle>
            <a:defPPr marR="0" lvl="0" algn="l" rtl="0">
              <a:lnSpc>
                <a:spcPct val="100000"/>
              </a:lnSpc>
              <a:spcBef>
                <a:spcPts val="0"/>
              </a:spcBef>
              <a:spcAft>
                <a:spcPts val="0"/>
              </a:spcAft>
            </a:defPPr>
            <a:lvl1pPr marL="457200" marR="0" lvl="0" indent="-419100" algn="l" rtl="0" eaLnBrk="1" hangingPunct="1">
              <a:lnSpc>
                <a:spcPct val="100000"/>
              </a:lnSpc>
              <a:spcBef>
                <a:spcPts val="0"/>
              </a:spcBef>
              <a:spcAft>
                <a:spcPts val="0"/>
              </a:spcAft>
              <a:buClr>
                <a:schemeClr val="tx1"/>
              </a:buClr>
              <a:buFont typeface="Arial" panose="020B0604020202020204" pitchFamily="34" charset="0"/>
              <a:buChar char="•"/>
              <a:defRPr sz="20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US" b="1" kern="0" dirty="0">
                <a:solidFill>
                  <a:schemeClr val="tx1"/>
                </a:solidFill>
                <a:latin typeface="Roboto" panose="02000000000000000000" pitchFamily="2" charset="0"/>
                <a:ea typeface="Roboto" panose="02000000000000000000" pitchFamily="2" charset="0"/>
              </a:rPr>
              <a:t>Total Investment = $32,984</a:t>
            </a:r>
          </a:p>
          <a:p>
            <a:pPr defTabSz="914400"/>
            <a:r>
              <a:rPr lang="en-US" b="1" kern="0" dirty="0">
                <a:solidFill>
                  <a:schemeClr val="tx1"/>
                </a:solidFill>
                <a:latin typeface="Roboto" panose="02000000000000000000" pitchFamily="2" charset="0"/>
                <a:ea typeface="Roboto" panose="02000000000000000000" pitchFamily="2" charset="0"/>
              </a:rPr>
              <a:t>Annual Savings = $71,760</a:t>
            </a:r>
          </a:p>
        </p:txBody>
      </p:sp>
      <p:sp>
        <p:nvSpPr>
          <p:cNvPr id="3" name="Text Box 11">
            <a:extLst>
              <a:ext uri="{FF2B5EF4-FFF2-40B4-BE49-F238E27FC236}">
                <a16:creationId xmlns:a16="http://schemas.microsoft.com/office/drawing/2014/main" id="{9B74441F-8314-2145-D710-64BD6EA3FBCA}"/>
              </a:ext>
            </a:extLst>
          </p:cNvPr>
          <p:cNvSpPr txBox="1">
            <a:spLocks noChangeArrowheads="1"/>
          </p:cNvSpPr>
          <p:nvPr/>
        </p:nvSpPr>
        <p:spPr bwMode="auto">
          <a:xfrm>
            <a:off x="6766559" y="2555989"/>
            <a:ext cx="2070876" cy="415498"/>
          </a:xfrm>
          <a:prstGeom prst="rect">
            <a:avLst/>
          </a:prstGeom>
          <a:noFill/>
          <a:ln w="12700">
            <a:noFill/>
            <a:miter lim="800000"/>
            <a:headEnd type="none" w="sm" len="sm"/>
            <a:tailEnd type="none" w="sm" len="sm"/>
          </a:ln>
          <a:effectLst/>
        </p:spPr>
        <p:txBody>
          <a:bodyPr wrap="square">
            <a:spAutoFit/>
          </a:bodyPr>
          <a:lstStyle/>
          <a:p>
            <a:pPr marL="0" marR="0" lvl="0" indent="0" algn="l" defTabSz="457200" rtl="0" eaLnBrk="0" fontAlgn="auto" latinLnBrk="0" hangingPunct="0">
              <a:lnSpc>
                <a:spcPct val="100000"/>
              </a:lnSpc>
              <a:spcBef>
                <a:spcPct val="50000"/>
              </a:spcBef>
              <a:spcAft>
                <a:spcPts val="0"/>
              </a:spcAft>
              <a:buClrTx/>
              <a:buSzTx/>
              <a:buFontTx/>
              <a:buNone/>
              <a:tabLst/>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x 12</a:t>
            </a:r>
            <a:endPar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endParaRPr>
          </a:p>
        </p:txBody>
      </p:sp>
    </p:spTree>
    <p:custDataLst>
      <p:tags r:id="rId1"/>
    </p:custDataLst>
    <p:extLst>
      <p:ext uri="{BB962C8B-B14F-4D97-AF65-F5344CB8AC3E}">
        <p14:creationId xmlns:p14="http://schemas.microsoft.com/office/powerpoint/2010/main" val="1379354640"/>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CB8C8-C1F5-9C50-65F4-831670B84C9C}"/>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Defining the Payback Period</a:t>
            </a:r>
          </a:p>
        </p:txBody>
      </p:sp>
      <p:grpSp>
        <p:nvGrpSpPr>
          <p:cNvPr id="8" name="Group 7">
            <a:extLst>
              <a:ext uri="{FF2B5EF4-FFF2-40B4-BE49-F238E27FC236}">
                <a16:creationId xmlns:a16="http://schemas.microsoft.com/office/drawing/2014/main" id="{A696AC5D-BAC7-3887-6CDB-CD2F364E989F}"/>
              </a:ext>
            </a:extLst>
          </p:cNvPr>
          <p:cNvGrpSpPr/>
          <p:nvPr/>
        </p:nvGrpSpPr>
        <p:grpSpPr>
          <a:xfrm>
            <a:off x="1539974" y="2313615"/>
            <a:ext cx="5226585" cy="1015663"/>
            <a:chOff x="1632531" y="1796066"/>
            <a:chExt cx="5226585" cy="1015663"/>
          </a:xfrm>
        </p:grpSpPr>
        <p:sp>
          <p:nvSpPr>
            <p:cNvPr id="13" name="Text Box 7">
              <a:extLst>
                <a:ext uri="{FF2B5EF4-FFF2-40B4-BE49-F238E27FC236}">
                  <a16:creationId xmlns:a16="http://schemas.microsoft.com/office/drawing/2014/main" id="{BA6457CF-9920-BE41-8B83-B0024D71993D}"/>
                </a:ext>
              </a:extLst>
            </p:cNvPr>
            <p:cNvSpPr txBox="1">
              <a:spLocks noChangeArrowheads="1"/>
            </p:cNvSpPr>
            <p:nvPr/>
          </p:nvSpPr>
          <p:spPr bwMode="auto">
            <a:xfrm>
              <a:off x="4311723" y="1796066"/>
              <a:ext cx="2547393" cy="1015663"/>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4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$32,984</a:t>
              </a:r>
            </a:p>
            <a:p>
              <a:pPr algn="ctr" eaLnBrk="0" hangingPunct="0">
                <a:spcBef>
                  <a:spcPct val="50000"/>
                </a:spcBef>
                <a:defRPr/>
              </a:pPr>
              <a:r>
                <a:rPr lang="en-US" sz="24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$71,760</a:t>
              </a:r>
            </a:p>
          </p:txBody>
        </p:sp>
        <p:sp>
          <p:nvSpPr>
            <p:cNvPr id="1106947" name="Line 3"/>
            <p:cNvSpPr>
              <a:spLocks noChangeShapeType="1"/>
            </p:cNvSpPr>
            <p:nvPr/>
          </p:nvSpPr>
          <p:spPr bwMode="auto">
            <a:xfrm>
              <a:off x="4311724" y="2246189"/>
              <a:ext cx="2228850" cy="0"/>
            </a:xfrm>
            <a:prstGeom prst="line">
              <a:avLst/>
            </a:prstGeom>
            <a:noFill/>
            <a:ln w="19050">
              <a:solidFill>
                <a:srgbClr val="000000"/>
              </a:solidFill>
              <a:round/>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Roboto" panose="02000000000000000000" pitchFamily="2" charset="0"/>
                <a:ea typeface="Roboto" panose="02000000000000000000" pitchFamily="2" charset="0"/>
              </a:endParaRPr>
            </a:p>
          </p:txBody>
        </p:sp>
        <p:sp>
          <p:nvSpPr>
            <p:cNvPr id="1106949" name="Text Box 5"/>
            <p:cNvSpPr txBox="1">
              <a:spLocks noChangeArrowheads="1"/>
            </p:cNvSpPr>
            <p:nvPr/>
          </p:nvSpPr>
          <p:spPr bwMode="auto">
            <a:xfrm>
              <a:off x="1632531" y="2038440"/>
              <a:ext cx="2547393" cy="415498"/>
            </a:xfrm>
            <a:prstGeom prst="rect">
              <a:avLst/>
            </a:prstGeom>
            <a:noFill/>
            <a:ln w="12700">
              <a:noFill/>
              <a:miter lim="800000"/>
              <a:headEnd type="none" w="sm" len="sm"/>
              <a:tailEnd type="none" w="sm" len="sm"/>
            </a:ln>
            <a:effectLst/>
          </p:spPr>
          <p:txBody>
            <a:bodyPr wrap="square">
              <a:spAutoFit/>
            </a:bodyPr>
            <a:lstStyle/>
            <a:p>
              <a:pPr marL="0" marR="0" lvl="0" indent="0" algn="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Payback Period = </a:t>
              </a:r>
            </a:p>
          </p:txBody>
        </p:sp>
      </p:grpSp>
      <p:sp>
        <p:nvSpPr>
          <p:cNvPr id="6" name="TextBox 5">
            <a:extLst>
              <a:ext uri="{FF2B5EF4-FFF2-40B4-BE49-F238E27FC236}">
                <a16:creationId xmlns:a16="http://schemas.microsoft.com/office/drawing/2014/main" id="{40980D91-4B6E-E659-282F-87D77875A8F3}"/>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123</a:t>
            </a:r>
          </a:p>
        </p:txBody>
      </p:sp>
      <p:sp>
        <p:nvSpPr>
          <p:cNvPr id="9" name="Text Placeholder 17">
            <a:extLst>
              <a:ext uri="{FF2B5EF4-FFF2-40B4-BE49-F238E27FC236}">
                <a16:creationId xmlns:a16="http://schemas.microsoft.com/office/drawing/2014/main" id="{0078523C-8328-56FE-357D-C1FAC7DF9D03}"/>
              </a:ext>
            </a:extLst>
          </p:cNvPr>
          <p:cNvSpPr txBox="1">
            <a:spLocks/>
          </p:cNvSpPr>
          <p:nvPr/>
        </p:nvSpPr>
        <p:spPr>
          <a:xfrm>
            <a:off x="419100" y="1200150"/>
            <a:ext cx="8229600" cy="636783"/>
          </a:xfrm>
          <a:prstGeom prst="rect">
            <a:avLst/>
          </a:prstGeom>
        </p:spPr>
        <p:txBody>
          <a:bodyPr/>
          <a:lstStyle>
            <a:defPPr marR="0" lvl="0" algn="l" rtl="0">
              <a:lnSpc>
                <a:spcPct val="100000"/>
              </a:lnSpc>
              <a:spcBef>
                <a:spcPts val="0"/>
              </a:spcBef>
              <a:spcAft>
                <a:spcPts val="0"/>
              </a:spcAft>
            </a:defPPr>
            <a:lvl1pPr marL="457200" marR="0" lvl="0" indent="-419100" algn="l" rtl="0" eaLnBrk="1" hangingPunct="1">
              <a:lnSpc>
                <a:spcPct val="100000"/>
              </a:lnSpc>
              <a:spcBef>
                <a:spcPts val="0"/>
              </a:spcBef>
              <a:spcAft>
                <a:spcPts val="0"/>
              </a:spcAft>
              <a:buClr>
                <a:schemeClr val="tx1"/>
              </a:buClr>
              <a:buFont typeface="Arial" panose="020B0604020202020204" pitchFamily="34" charset="0"/>
              <a:buChar char="•"/>
              <a:defRPr sz="20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US" b="1" kern="0" dirty="0">
                <a:solidFill>
                  <a:schemeClr val="tx1"/>
                </a:solidFill>
                <a:latin typeface="Roboto" panose="02000000000000000000" pitchFamily="2" charset="0"/>
                <a:ea typeface="Roboto" panose="02000000000000000000" pitchFamily="2" charset="0"/>
              </a:rPr>
              <a:t>Total Investment = $32,984</a:t>
            </a:r>
          </a:p>
          <a:p>
            <a:pPr defTabSz="914400"/>
            <a:r>
              <a:rPr lang="en-US" b="1" kern="0" dirty="0">
                <a:solidFill>
                  <a:schemeClr val="tx1"/>
                </a:solidFill>
                <a:latin typeface="Roboto" panose="02000000000000000000" pitchFamily="2" charset="0"/>
                <a:ea typeface="Roboto" panose="02000000000000000000" pitchFamily="2" charset="0"/>
              </a:rPr>
              <a:t>Annual Savings = $71,760</a:t>
            </a:r>
          </a:p>
        </p:txBody>
      </p:sp>
      <p:sp>
        <p:nvSpPr>
          <p:cNvPr id="3" name="Text Box 11">
            <a:extLst>
              <a:ext uri="{FF2B5EF4-FFF2-40B4-BE49-F238E27FC236}">
                <a16:creationId xmlns:a16="http://schemas.microsoft.com/office/drawing/2014/main" id="{9B74441F-8314-2145-D710-64BD6EA3FBCA}"/>
              </a:ext>
            </a:extLst>
          </p:cNvPr>
          <p:cNvSpPr txBox="1">
            <a:spLocks noChangeArrowheads="1"/>
          </p:cNvSpPr>
          <p:nvPr/>
        </p:nvSpPr>
        <p:spPr bwMode="auto">
          <a:xfrm>
            <a:off x="6766559" y="2555989"/>
            <a:ext cx="2070876" cy="415498"/>
          </a:xfrm>
          <a:prstGeom prst="rect">
            <a:avLst/>
          </a:prstGeom>
          <a:noFill/>
          <a:ln w="12700">
            <a:noFill/>
            <a:miter lim="800000"/>
            <a:headEnd type="none" w="sm" len="sm"/>
            <a:tailEnd type="none" w="sm" len="sm"/>
          </a:ln>
          <a:effectLst/>
        </p:spPr>
        <p:txBody>
          <a:bodyPr wrap="square">
            <a:spAutoFit/>
          </a:bodyPr>
          <a:lstStyle/>
          <a:p>
            <a:pPr marL="0" marR="0" lvl="0" indent="0" algn="l" defTabSz="457200" rtl="0" eaLnBrk="0" fontAlgn="auto" latinLnBrk="0" hangingPunct="0">
              <a:lnSpc>
                <a:spcPct val="100000"/>
              </a:lnSpc>
              <a:spcBef>
                <a:spcPct val="50000"/>
              </a:spcBef>
              <a:spcAft>
                <a:spcPts val="0"/>
              </a:spcAft>
              <a:buClrTx/>
              <a:buSzTx/>
              <a:buFontTx/>
              <a:buNone/>
              <a:tabLst/>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x 12</a:t>
            </a:r>
            <a:endPar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endParaRPr>
          </a:p>
        </p:txBody>
      </p:sp>
    </p:spTree>
    <p:custDataLst>
      <p:tags r:id="rId1"/>
    </p:custDataLst>
    <p:extLst>
      <p:ext uri="{BB962C8B-B14F-4D97-AF65-F5344CB8AC3E}">
        <p14:creationId xmlns:p14="http://schemas.microsoft.com/office/powerpoint/2010/main" val="133199489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CB8C8-C1F5-9C50-65F4-831670B84C9C}"/>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Defining the Payback Period</a:t>
            </a:r>
          </a:p>
        </p:txBody>
      </p:sp>
      <p:grpSp>
        <p:nvGrpSpPr>
          <p:cNvPr id="8" name="Group 7">
            <a:extLst>
              <a:ext uri="{FF2B5EF4-FFF2-40B4-BE49-F238E27FC236}">
                <a16:creationId xmlns:a16="http://schemas.microsoft.com/office/drawing/2014/main" id="{A696AC5D-BAC7-3887-6CDB-CD2F364E989F}"/>
              </a:ext>
            </a:extLst>
          </p:cNvPr>
          <p:cNvGrpSpPr/>
          <p:nvPr/>
        </p:nvGrpSpPr>
        <p:grpSpPr>
          <a:xfrm>
            <a:off x="1539974" y="2313615"/>
            <a:ext cx="5226585" cy="1015663"/>
            <a:chOff x="1632531" y="1796066"/>
            <a:chExt cx="5226585" cy="1015663"/>
          </a:xfrm>
        </p:grpSpPr>
        <p:sp>
          <p:nvSpPr>
            <p:cNvPr id="13" name="Text Box 7">
              <a:extLst>
                <a:ext uri="{FF2B5EF4-FFF2-40B4-BE49-F238E27FC236}">
                  <a16:creationId xmlns:a16="http://schemas.microsoft.com/office/drawing/2014/main" id="{BA6457CF-9920-BE41-8B83-B0024D71993D}"/>
                </a:ext>
              </a:extLst>
            </p:cNvPr>
            <p:cNvSpPr txBox="1">
              <a:spLocks noChangeArrowheads="1"/>
            </p:cNvSpPr>
            <p:nvPr/>
          </p:nvSpPr>
          <p:spPr bwMode="auto">
            <a:xfrm>
              <a:off x="4311723" y="1796066"/>
              <a:ext cx="2547393" cy="1015663"/>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4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$32,984</a:t>
              </a:r>
            </a:p>
            <a:p>
              <a:pPr algn="ctr" eaLnBrk="0" hangingPunct="0">
                <a:spcBef>
                  <a:spcPct val="50000"/>
                </a:spcBef>
                <a:defRPr/>
              </a:pPr>
              <a:r>
                <a:rPr lang="en-US" sz="24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$71,760</a:t>
              </a:r>
            </a:p>
          </p:txBody>
        </p:sp>
        <p:sp>
          <p:nvSpPr>
            <p:cNvPr id="1106947" name="Line 3"/>
            <p:cNvSpPr>
              <a:spLocks noChangeShapeType="1"/>
            </p:cNvSpPr>
            <p:nvPr/>
          </p:nvSpPr>
          <p:spPr bwMode="auto">
            <a:xfrm>
              <a:off x="4311724" y="2246189"/>
              <a:ext cx="2228850" cy="0"/>
            </a:xfrm>
            <a:prstGeom prst="line">
              <a:avLst/>
            </a:prstGeom>
            <a:noFill/>
            <a:ln w="19050">
              <a:solidFill>
                <a:srgbClr val="000000"/>
              </a:solidFill>
              <a:round/>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Roboto" panose="02000000000000000000" pitchFamily="2" charset="0"/>
                <a:ea typeface="Roboto" panose="02000000000000000000" pitchFamily="2" charset="0"/>
              </a:endParaRPr>
            </a:p>
          </p:txBody>
        </p:sp>
        <p:sp>
          <p:nvSpPr>
            <p:cNvPr id="1106949" name="Text Box 5"/>
            <p:cNvSpPr txBox="1">
              <a:spLocks noChangeArrowheads="1"/>
            </p:cNvSpPr>
            <p:nvPr/>
          </p:nvSpPr>
          <p:spPr bwMode="auto">
            <a:xfrm>
              <a:off x="1632531" y="2038440"/>
              <a:ext cx="2547393" cy="415498"/>
            </a:xfrm>
            <a:prstGeom prst="rect">
              <a:avLst/>
            </a:prstGeom>
            <a:noFill/>
            <a:ln w="12700">
              <a:noFill/>
              <a:miter lim="800000"/>
              <a:headEnd type="none" w="sm" len="sm"/>
              <a:tailEnd type="none" w="sm" len="sm"/>
            </a:ln>
            <a:effectLst/>
          </p:spPr>
          <p:txBody>
            <a:bodyPr wrap="square">
              <a:spAutoFit/>
            </a:bodyPr>
            <a:lstStyle/>
            <a:p>
              <a:pPr marL="0" marR="0" lvl="0" indent="0" algn="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Payback Period = </a:t>
              </a:r>
            </a:p>
          </p:txBody>
        </p:sp>
      </p:grpSp>
      <p:sp>
        <p:nvSpPr>
          <p:cNvPr id="6" name="TextBox 5">
            <a:extLst>
              <a:ext uri="{FF2B5EF4-FFF2-40B4-BE49-F238E27FC236}">
                <a16:creationId xmlns:a16="http://schemas.microsoft.com/office/drawing/2014/main" id="{40980D91-4B6E-E659-282F-87D77875A8F3}"/>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123</a:t>
            </a:r>
          </a:p>
        </p:txBody>
      </p:sp>
      <p:sp>
        <p:nvSpPr>
          <p:cNvPr id="9" name="Text Placeholder 17">
            <a:extLst>
              <a:ext uri="{FF2B5EF4-FFF2-40B4-BE49-F238E27FC236}">
                <a16:creationId xmlns:a16="http://schemas.microsoft.com/office/drawing/2014/main" id="{0078523C-8328-56FE-357D-C1FAC7DF9D03}"/>
              </a:ext>
            </a:extLst>
          </p:cNvPr>
          <p:cNvSpPr txBox="1">
            <a:spLocks/>
          </p:cNvSpPr>
          <p:nvPr/>
        </p:nvSpPr>
        <p:spPr>
          <a:xfrm>
            <a:off x="419100" y="1200150"/>
            <a:ext cx="8229600" cy="636783"/>
          </a:xfrm>
          <a:prstGeom prst="rect">
            <a:avLst/>
          </a:prstGeom>
        </p:spPr>
        <p:txBody>
          <a:bodyPr/>
          <a:lstStyle>
            <a:defPPr marR="0" lvl="0" algn="l" rtl="0">
              <a:lnSpc>
                <a:spcPct val="100000"/>
              </a:lnSpc>
              <a:spcBef>
                <a:spcPts val="0"/>
              </a:spcBef>
              <a:spcAft>
                <a:spcPts val="0"/>
              </a:spcAft>
            </a:defPPr>
            <a:lvl1pPr marL="457200" marR="0" lvl="0" indent="-419100" algn="l" rtl="0" eaLnBrk="1" hangingPunct="1">
              <a:lnSpc>
                <a:spcPct val="100000"/>
              </a:lnSpc>
              <a:spcBef>
                <a:spcPts val="0"/>
              </a:spcBef>
              <a:spcAft>
                <a:spcPts val="0"/>
              </a:spcAft>
              <a:buClr>
                <a:schemeClr val="tx1"/>
              </a:buClr>
              <a:buFont typeface="Arial" panose="020B0604020202020204" pitchFamily="34" charset="0"/>
              <a:buChar char="•"/>
              <a:defRPr sz="20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US" b="1" kern="0" dirty="0">
                <a:solidFill>
                  <a:schemeClr val="tx1"/>
                </a:solidFill>
                <a:latin typeface="Roboto" panose="02000000000000000000" pitchFamily="2" charset="0"/>
                <a:ea typeface="Roboto" panose="02000000000000000000" pitchFamily="2" charset="0"/>
              </a:rPr>
              <a:t>Total Investment = $32,984</a:t>
            </a:r>
          </a:p>
          <a:p>
            <a:pPr defTabSz="914400"/>
            <a:r>
              <a:rPr lang="en-US" b="1" kern="0" dirty="0">
                <a:solidFill>
                  <a:schemeClr val="tx1"/>
                </a:solidFill>
                <a:latin typeface="Roboto" panose="02000000000000000000" pitchFamily="2" charset="0"/>
                <a:ea typeface="Roboto" panose="02000000000000000000" pitchFamily="2" charset="0"/>
              </a:rPr>
              <a:t>Annual Savings = $71,760</a:t>
            </a:r>
          </a:p>
        </p:txBody>
      </p:sp>
      <p:sp>
        <p:nvSpPr>
          <p:cNvPr id="3" name="Text Box 11">
            <a:extLst>
              <a:ext uri="{FF2B5EF4-FFF2-40B4-BE49-F238E27FC236}">
                <a16:creationId xmlns:a16="http://schemas.microsoft.com/office/drawing/2014/main" id="{9B74441F-8314-2145-D710-64BD6EA3FBCA}"/>
              </a:ext>
            </a:extLst>
          </p:cNvPr>
          <p:cNvSpPr txBox="1">
            <a:spLocks noChangeArrowheads="1"/>
          </p:cNvSpPr>
          <p:nvPr/>
        </p:nvSpPr>
        <p:spPr bwMode="auto">
          <a:xfrm>
            <a:off x="6766559" y="2555989"/>
            <a:ext cx="2070876" cy="415498"/>
          </a:xfrm>
          <a:prstGeom prst="rect">
            <a:avLst/>
          </a:prstGeom>
          <a:noFill/>
          <a:ln w="12700">
            <a:noFill/>
            <a:miter lim="800000"/>
            <a:headEnd type="none" w="sm" len="sm"/>
            <a:tailEnd type="none" w="sm" len="sm"/>
          </a:ln>
          <a:effectLst/>
        </p:spPr>
        <p:txBody>
          <a:bodyPr wrap="square">
            <a:spAutoFit/>
          </a:bodyPr>
          <a:lstStyle/>
          <a:p>
            <a:pPr marL="0" marR="0" lvl="0" indent="0" algn="l" defTabSz="457200" rtl="0" eaLnBrk="0" fontAlgn="auto" latinLnBrk="0" hangingPunct="0">
              <a:lnSpc>
                <a:spcPct val="100000"/>
              </a:lnSpc>
              <a:spcBef>
                <a:spcPct val="50000"/>
              </a:spcBef>
              <a:spcAft>
                <a:spcPts val="0"/>
              </a:spcAft>
              <a:buClrTx/>
              <a:buSzTx/>
              <a:buFontTx/>
              <a:buNone/>
              <a:tabLst/>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x 12 = 5.51</a:t>
            </a:r>
            <a:endPar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endParaRPr>
          </a:p>
        </p:txBody>
      </p:sp>
    </p:spTree>
    <p:custDataLst>
      <p:tags r:id="rId1"/>
    </p:custDataLst>
    <p:extLst>
      <p:ext uri="{BB962C8B-B14F-4D97-AF65-F5344CB8AC3E}">
        <p14:creationId xmlns:p14="http://schemas.microsoft.com/office/powerpoint/2010/main" val="2919508296"/>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1"/>
          <p:cNvSpPr>
            <a:spLocks noGrp="1"/>
          </p:cNvSpPr>
          <p:nvPr>
            <p:ph type="title"/>
          </p:nvPr>
        </p:nvSpPr>
        <p:spPr/>
        <p:txBody>
          <a:bodyPr/>
          <a:lstStyle/>
          <a:p>
            <a:r>
              <a:rPr lang="en-US" altLang="en-US" dirty="0"/>
              <a:t>A Rational Approach to ROI</a:t>
            </a:r>
          </a:p>
        </p:txBody>
      </p:sp>
      <p:sp>
        <p:nvSpPr>
          <p:cNvPr id="184322" name="Content Placeholder 2"/>
          <p:cNvSpPr>
            <a:spLocks noGrp="1"/>
          </p:cNvSpPr>
          <p:nvPr>
            <p:ph type="body" sz="quarter" idx="4294967295"/>
          </p:nvPr>
        </p:nvSpPr>
        <p:spPr>
          <a:xfrm>
            <a:off x="419100" y="1200150"/>
            <a:ext cx="7810500" cy="3335338"/>
          </a:xfrm>
        </p:spPr>
        <p:txBody>
          <a:bodyPr/>
          <a:lstStyle/>
          <a:p>
            <a:pPr>
              <a:buClr>
                <a:schemeClr val="tx1"/>
              </a:buClr>
              <a:buSzPct val="100000"/>
              <a:buFont typeface="Arial" panose="020B0604020202020204" pitchFamily="34" charset="0"/>
              <a:buChar char="•"/>
            </a:pPr>
            <a:r>
              <a:rPr lang="en-US" altLang="en-US" sz="2000" dirty="0"/>
              <a:t>Keep the process simple.</a:t>
            </a:r>
          </a:p>
          <a:p>
            <a:pPr>
              <a:buClr>
                <a:schemeClr val="tx1"/>
              </a:buClr>
              <a:buSzPct val="100000"/>
              <a:buFont typeface="Arial" panose="020B0604020202020204" pitchFamily="34" charset="0"/>
              <a:buChar char="•"/>
            </a:pPr>
            <a:r>
              <a:rPr lang="en-US" altLang="en-US" sz="2000" dirty="0"/>
              <a:t>Use sampling for ROI calculations.</a:t>
            </a:r>
          </a:p>
          <a:p>
            <a:pPr>
              <a:buClr>
                <a:schemeClr val="tx1"/>
              </a:buClr>
              <a:buSzPct val="100000"/>
              <a:buFont typeface="Arial" panose="020B0604020202020204" pitchFamily="34" charset="0"/>
              <a:buChar char="•"/>
            </a:pPr>
            <a:r>
              <a:rPr lang="en-US" altLang="en-US" sz="2000" dirty="0"/>
              <a:t>Always account for the influence of other factors.</a:t>
            </a:r>
          </a:p>
          <a:p>
            <a:pPr>
              <a:buClr>
                <a:schemeClr val="tx1"/>
              </a:buClr>
              <a:buSzPct val="100000"/>
              <a:buFont typeface="Arial" panose="020B0604020202020204" pitchFamily="34" charset="0"/>
              <a:buChar char="•"/>
            </a:pPr>
            <a:r>
              <a:rPr lang="en-US" altLang="en-US" sz="2000" dirty="0"/>
              <a:t>Involve management in the process.</a:t>
            </a:r>
          </a:p>
          <a:p>
            <a:pPr>
              <a:buClr>
                <a:schemeClr val="tx1"/>
              </a:buClr>
              <a:buSzPct val="100000"/>
              <a:buFont typeface="Arial" panose="020B0604020202020204" pitchFamily="34" charset="0"/>
              <a:buChar char="•"/>
            </a:pPr>
            <a:r>
              <a:rPr lang="en-US" altLang="en-US" sz="2000" dirty="0"/>
              <a:t>Educate the management team.</a:t>
            </a:r>
          </a:p>
          <a:p>
            <a:pPr>
              <a:buClr>
                <a:schemeClr val="tx1"/>
              </a:buClr>
              <a:buSzPct val="100000"/>
              <a:buFont typeface="Arial" panose="020B0604020202020204" pitchFamily="34" charset="0"/>
              <a:buChar char="•"/>
            </a:pPr>
            <a:r>
              <a:rPr lang="en-US" altLang="en-US" sz="2000" dirty="0"/>
              <a:t>Communicate results carefully.</a:t>
            </a:r>
          </a:p>
          <a:p>
            <a:pPr>
              <a:buClr>
                <a:schemeClr val="tx1"/>
              </a:buClr>
              <a:buSzPct val="100000"/>
              <a:buFont typeface="Arial" panose="020B0604020202020204" pitchFamily="34" charset="0"/>
              <a:buChar char="•"/>
            </a:pPr>
            <a:r>
              <a:rPr lang="en-US" altLang="en-US" sz="2000" dirty="0"/>
              <a:t>Give credit to participants and managers.</a:t>
            </a:r>
          </a:p>
          <a:p>
            <a:pPr>
              <a:buClr>
                <a:schemeClr val="tx1"/>
              </a:buClr>
              <a:buSzPct val="100000"/>
              <a:buFont typeface="Arial" panose="020B0604020202020204" pitchFamily="34" charset="0"/>
              <a:buChar char="•"/>
            </a:pPr>
            <a:r>
              <a:rPr lang="en-US" altLang="en-US" sz="2000" dirty="0"/>
              <a:t>Plan for ROI calculations.</a:t>
            </a:r>
          </a:p>
        </p:txBody>
      </p:sp>
      <p:sp>
        <p:nvSpPr>
          <p:cNvPr id="3" name="TextBox 2">
            <a:extLst>
              <a:ext uri="{FF2B5EF4-FFF2-40B4-BE49-F238E27FC236}">
                <a16:creationId xmlns:a16="http://schemas.microsoft.com/office/drawing/2014/main" id="{4EC08C5F-0FF3-BA63-2E8A-2BE37773D372}"/>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123</a:t>
            </a:r>
          </a:p>
        </p:txBody>
      </p:sp>
    </p:spTree>
    <p:custDataLst>
      <p:tags r:id="rId1"/>
    </p:custDataLst>
    <p:extLst>
      <p:ext uri="{BB962C8B-B14F-4D97-AF65-F5344CB8AC3E}">
        <p14:creationId xmlns:p14="http://schemas.microsoft.com/office/powerpoint/2010/main" val="1553257862"/>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grpSp>
        <p:nvGrpSpPr>
          <p:cNvPr id="2" name="Group 1">
            <a:extLst>
              <a:ext uri="{FF2B5EF4-FFF2-40B4-BE49-F238E27FC236}">
                <a16:creationId xmlns:a16="http://schemas.microsoft.com/office/drawing/2014/main" id="{DCAAEC8B-EF6C-284E-B6F4-4BF21964710C}"/>
              </a:ext>
            </a:extLst>
          </p:cNvPr>
          <p:cNvGrpSpPr/>
          <p:nvPr/>
        </p:nvGrpSpPr>
        <p:grpSpPr>
          <a:xfrm>
            <a:off x="55286" y="1781925"/>
            <a:ext cx="8985466" cy="2461908"/>
            <a:chOff x="73714" y="2375900"/>
            <a:chExt cx="11980621" cy="3282544"/>
          </a:xfrm>
        </p:grpSpPr>
        <p:sp>
          <p:nvSpPr>
            <p:cNvPr id="53" name="Google Shape;1864;p37">
              <a:extLst>
                <a:ext uri="{FF2B5EF4-FFF2-40B4-BE49-F238E27FC236}">
                  <a16:creationId xmlns:a16="http://schemas.microsoft.com/office/drawing/2014/main" id="{1D08158E-3CD9-F847-9C62-C9E375E87E44}"/>
                </a:ext>
              </a:extLst>
            </p:cNvPr>
            <p:cNvSpPr/>
            <p:nvPr/>
          </p:nvSpPr>
          <p:spPr>
            <a:xfrm rot="10800000">
              <a:off x="9356818" y="2382109"/>
              <a:ext cx="2682483" cy="3276335"/>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29" name="Google Shape;1529;p25"/>
            <p:cNvSpPr/>
            <p:nvPr/>
          </p:nvSpPr>
          <p:spPr>
            <a:xfrm rot="10800000">
              <a:off x="2920149" y="2376252"/>
              <a:ext cx="2646372" cy="3276335"/>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1530" name="Google Shape;1530;p25"/>
            <p:cNvCxnSpPr/>
            <p:nvPr/>
          </p:nvCxnSpPr>
          <p:spPr>
            <a:xfrm>
              <a:off x="3215790" y="4059602"/>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34" name="Google Shape;1534;p25"/>
            <p:cNvSpPr/>
            <p:nvPr/>
          </p:nvSpPr>
          <p:spPr>
            <a:xfrm rot="10800000">
              <a:off x="73714" y="2376252"/>
              <a:ext cx="2746281" cy="3276335"/>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8" name="Google Shape;1538;p25"/>
            <p:cNvSpPr/>
            <p:nvPr/>
          </p:nvSpPr>
          <p:spPr>
            <a:xfrm rot="10800000">
              <a:off x="5645829" y="2375900"/>
              <a:ext cx="3685053" cy="3276335"/>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9" name="Google Shape;1539;p25"/>
            <p:cNvSpPr/>
            <p:nvPr/>
          </p:nvSpPr>
          <p:spPr>
            <a:xfrm>
              <a:off x="6102754" y="2547061"/>
              <a:ext cx="2017007" cy="338505"/>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ANALYZE DATA</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0" name="Google Shape;1540;p25"/>
            <p:cNvSpPr/>
            <p:nvPr/>
          </p:nvSpPr>
          <p:spPr>
            <a:xfrm>
              <a:off x="9403788" y="2531617"/>
              <a:ext cx="254096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OPTIMIZE RESULTS</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1" name="Google Shape;1541;p25"/>
            <p:cNvSpPr/>
            <p:nvPr/>
          </p:nvSpPr>
          <p:spPr>
            <a:xfrm>
              <a:off x="8014728" y="4336283"/>
              <a:ext cx="1194655"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5: ROI</a:t>
              </a:r>
              <a:endParaRPr kumimoji="0" sz="135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42" name="Google Shape;1542;p25"/>
            <p:cNvSpPr/>
            <p:nvPr/>
          </p:nvSpPr>
          <p:spPr>
            <a:xfrm>
              <a:off x="3124837" y="3162203"/>
              <a:ext cx="1515940" cy="3692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1: REACTION AND PLANNED ACTION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3" name="Google Shape;1543;p25"/>
            <p:cNvSpPr/>
            <p:nvPr/>
          </p:nvSpPr>
          <p:spPr>
            <a:xfrm>
              <a:off x="4569589" y="3163129"/>
              <a:ext cx="1025761" cy="374413"/>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3:</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APPLICATION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4" name="Google Shape;1544;p25"/>
            <p:cNvSpPr/>
            <p:nvPr/>
          </p:nvSpPr>
          <p:spPr>
            <a:xfrm>
              <a:off x="3126510" y="4702311"/>
              <a:ext cx="1396887"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2: LEARNING</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5" name="Google Shape;1545;p25"/>
            <p:cNvSpPr/>
            <p:nvPr/>
          </p:nvSpPr>
          <p:spPr>
            <a:xfrm>
              <a:off x="4510379" y="4698479"/>
              <a:ext cx="1183544"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dirty="0">
                  <a:ln>
                    <a:noFill/>
                  </a:ln>
                  <a:solidFill>
                    <a:srgbClr val="595959"/>
                  </a:solidFill>
                  <a:effectLst/>
                  <a:uLnTx/>
                  <a:uFillTx/>
                  <a:latin typeface="Calibri"/>
                  <a:ea typeface="Calibri"/>
                  <a:cs typeface="Calibri"/>
                  <a:sym typeface="Calibri"/>
                </a:rPr>
                <a:t>LEVEL 4: IMPACT</a:t>
              </a:r>
              <a:endParaRPr kumimoji="0" sz="700" b="0" i="0" u="none" strike="noStrike" kern="0" cap="none" spc="0" normalizeH="0" baseline="0" noProof="0" dirty="0">
                <a:ln>
                  <a:noFill/>
                </a:ln>
                <a:solidFill>
                  <a:srgbClr val="595959"/>
                </a:solidFill>
                <a:effectLst/>
                <a:uLnTx/>
                <a:uFillTx/>
                <a:latin typeface="Calibri"/>
                <a:ea typeface="Calibri"/>
                <a:cs typeface="Calibri"/>
                <a:sym typeface="Calibri"/>
              </a:endParaRPr>
            </a:p>
          </p:txBody>
        </p:sp>
        <p:sp>
          <p:nvSpPr>
            <p:cNvPr id="1546" name="Google Shape;1546;p25"/>
            <p:cNvSpPr/>
            <p:nvPr/>
          </p:nvSpPr>
          <p:spPr>
            <a:xfrm>
              <a:off x="7847978" y="5413044"/>
              <a:ext cx="1638192" cy="235913"/>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INTANGIBLE BENEFITS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47" name="Google Shape;1547;p25"/>
            <p:cNvCxnSpPr/>
            <p:nvPr/>
          </p:nvCxnSpPr>
          <p:spPr>
            <a:xfrm>
              <a:off x="1088882" y="4042435"/>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8" name="Google Shape;1548;p25"/>
            <p:cNvCxnSpPr/>
            <p:nvPr/>
          </p:nvCxnSpPr>
          <p:spPr>
            <a:xfrm>
              <a:off x="8558776" y="3370898"/>
              <a:ext cx="0" cy="27429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9" name="Google Shape;1549;p25"/>
            <p:cNvCxnSpPr/>
            <p:nvPr/>
          </p:nvCxnSpPr>
          <p:spPr>
            <a:xfrm rot="10800000" flipH="1">
              <a:off x="8790762" y="4053050"/>
              <a:ext cx="614135" cy="13104"/>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0" name="Google Shape;1550;p25"/>
            <p:cNvCxnSpPr/>
            <p:nvPr/>
          </p:nvCxnSpPr>
          <p:spPr>
            <a:xfrm rot="10800000">
              <a:off x="9311737" y="4616254"/>
              <a:ext cx="0" cy="53335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1" name="Google Shape;1551;p25"/>
            <p:cNvCxnSpPr/>
            <p:nvPr/>
          </p:nvCxnSpPr>
          <p:spPr>
            <a:xfrm rot="10800000">
              <a:off x="8367216" y="5133813"/>
              <a:ext cx="947080"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2" name="Google Shape;1552;p25"/>
            <p:cNvCxnSpPr/>
            <p:nvPr/>
          </p:nvCxnSpPr>
          <p:spPr>
            <a:xfrm>
              <a:off x="7804300" y="4044380"/>
              <a:ext cx="419673"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3" name="Google Shape;1553;p25"/>
            <p:cNvCxnSpPr/>
            <p:nvPr/>
          </p:nvCxnSpPr>
          <p:spPr>
            <a:xfrm rot="10800000" flipH="1">
              <a:off x="7898457" y="4032250"/>
              <a:ext cx="20256" cy="1052278"/>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4" name="Google Shape;1554;p25"/>
            <p:cNvCxnSpPr/>
            <p:nvPr/>
          </p:nvCxnSpPr>
          <p:spPr>
            <a:xfrm rot="10800000" flipH="1">
              <a:off x="7898457" y="5084528"/>
              <a:ext cx="231358" cy="1283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5" name="Google Shape;1555;p25"/>
            <p:cNvCxnSpPr/>
            <p:nvPr/>
          </p:nvCxnSpPr>
          <p:spPr>
            <a:xfrm>
              <a:off x="4362431" y="4026218"/>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6" name="Google Shape;1556;p25"/>
            <p:cNvCxnSpPr/>
            <p:nvPr/>
          </p:nvCxnSpPr>
          <p:spPr>
            <a:xfrm>
              <a:off x="2256788" y="4042435"/>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7" name="Google Shape;1557;p25"/>
            <p:cNvCxnSpPr/>
            <p:nvPr/>
          </p:nvCxnSpPr>
          <p:spPr>
            <a:xfrm>
              <a:off x="5476690" y="4044367"/>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8" name="Google Shape;1558;p25"/>
            <p:cNvCxnSpPr/>
            <p:nvPr/>
          </p:nvCxnSpPr>
          <p:spPr>
            <a:xfrm>
              <a:off x="6419190" y="4036970"/>
              <a:ext cx="27429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59" name="Google Shape;1559;p25"/>
            <p:cNvSpPr/>
            <p:nvPr/>
          </p:nvSpPr>
          <p:spPr>
            <a:xfrm>
              <a:off x="164317" y="3508047"/>
              <a:ext cx="929454" cy="112119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Start With Why</a:t>
              </a: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Align Programs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With the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Business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0" name="Google Shape;1560;p25"/>
            <p:cNvSpPr/>
            <p:nvPr/>
          </p:nvSpPr>
          <p:spPr>
            <a:xfrm>
              <a:off x="1264936" y="3530525"/>
              <a:ext cx="1056962"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Feasible</a:t>
              </a: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Select the Right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Solution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1" name="Google Shape;1561;p25"/>
            <p:cNvSpPr/>
            <p:nvPr/>
          </p:nvSpPr>
          <p:spPr>
            <a:xfrm>
              <a:off x="3412528" y="3543912"/>
              <a:ext cx="949903" cy="112119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Matter:</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Design for Input,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Reaction, and</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Learning</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2" name="Google Shape;1562;p25"/>
            <p:cNvSpPr/>
            <p:nvPr/>
          </p:nvSpPr>
          <p:spPr>
            <a:xfrm>
              <a:off x="5692624" y="3525017"/>
              <a:ext cx="856791" cy="110836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Make it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 Credible: </a:t>
              </a:r>
              <a:endParaRPr kumimoji="0"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Isolate the</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Effects</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of the</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3" name="Google Shape;1563;p25"/>
            <p:cNvSpPr/>
            <p:nvPr/>
          </p:nvSpPr>
          <p:spPr>
            <a:xfrm>
              <a:off x="6688130" y="3508048"/>
              <a:ext cx="1169573" cy="1144331"/>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Convert Data to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Monetary Value</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4" name="Google Shape;1564;p25"/>
            <p:cNvSpPr/>
            <p:nvPr/>
          </p:nvSpPr>
          <p:spPr>
            <a:xfrm>
              <a:off x="7973600" y="2523853"/>
              <a:ext cx="1278916" cy="932425"/>
            </a:xfrm>
            <a:prstGeom prst="roundRect">
              <a:avLst>
                <a:gd name="adj" fmla="val 16667"/>
              </a:avLst>
            </a:prstGeom>
            <a:solidFill>
              <a:schemeClr val="tx1">
                <a:lumMod val="40000"/>
                <a:lumOff val="6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Capture Costs of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5" name="Google Shape;1565;p25"/>
            <p:cNvSpPr/>
            <p:nvPr/>
          </p:nvSpPr>
          <p:spPr>
            <a:xfrm>
              <a:off x="7983126" y="3611029"/>
              <a:ext cx="1269392" cy="712441"/>
            </a:xfrm>
            <a:prstGeom prst="roundRect">
              <a:avLst>
                <a:gd name="adj" fmla="val 16667"/>
              </a:avLst>
            </a:prstGeom>
            <a:solidFill>
              <a:schemeClr val="tx1">
                <a:lumMod val="40000"/>
                <a:lumOff val="6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Calculate ROI</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6" name="Google Shape;1566;p25"/>
            <p:cNvSpPr/>
            <p:nvPr/>
          </p:nvSpPr>
          <p:spPr>
            <a:xfrm>
              <a:off x="7857704" y="4588378"/>
              <a:ext cx="1394814" cy="775322"/>
            </a:xfrm>
            <a:prstGeom prst="roundRect">
              <a:avLst>
                <a:gd name="adj" fmla="val 16667"/>
              </a:avLst>
            </a:prstGeom>
            <a:solidFill>
              <a:srgbClr val="820D2D"/>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50"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Identify Intangible Measures</a:t>
              </a:r>
              <a:endParaRPr kumimoji="0" lang="en-US" sz="9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7" name="Google Shape;1567;p25"/>
            <p:cNvSpPr/>
            <p:nvPr/>
          </p:nvSpPr>
          <p:spPr>
            <a:xfrm>
              <a:off x="9349740" y="3432821"/>
              <a:ext cx="1247674" cy="1193757"/>
            </a:xfrm>
            <a:prstGeom prst="ellipse">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8" name="Google Shape;1568;p25"/>
            <p:cNvSpPr/>
            <p:nvPr/>
          </p:nvSpPr>
          <p:spPr>
            <a:xfrm>
              <a:off x="2472770" y="3544016"/>
              <a:ext cx="758418"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Expect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Success</a:t>
              </a: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 Plan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9" name="Google Shape;1569;p25"/>
            <p:cNvSpPr/>
            <p:nvPr/>
          </p:nvSpPr>
          <p:spPr>
            <a:xfrm>
              <a:off x="4552576" y="3544870"/>
              <a:ext cx="949903" cy="1121192"/>
            </a:xfrm>
            <a:prstGeom prst="roundRect">
              <a:avLst>
                <a:gd name="adj" fmla="val 16667"/>
              </a:avLst>
            </a:prstGeom>
            <a:solidFill>
              <a:schemeClr val="tx1">
                <a:lumMod val="40000"/>
                <a:lumOff val="6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Stick:</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Design for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Application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and Impact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1570" name="Google Shape;1570;p25"/>
            <p:cNvCxnSpPr/>
            <p:nvPr/>
          </p:nvCxnSpPr>
          <p:spPr>
            <a:xfrm>
              <a:off x="10597413" y="4044367"/>
              <a:ext cx="17393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71" name="Google Shape;1571;p25"/>
            <p:cNvSpPr/>
            <p:nvPr/>
          </p:nvSpPr>
          <p:spPr>
            <a:xfrm>
              <a:off x="10754753" y="3358177"/>
              <a:ext cx="1284548" cy="1347375"/>
            </a:xfrm>
            <a:prstGeom prst="diamond">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b"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72" name="Google Shape;1572;p25"/>
            <p:cNvSpPr/>
            <p:nvPr/>
          </p:nvSpPr>
          <p:spPr>
            <a:xfrm>
              <a:off x="920297" y="3294273"/>
              <a:ext cx="1515940" cy="23078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0: INPUT</a:t>
              </a:r>
              <a:endParaRPr kumimoji="0" sz="675"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76" name="Google Shape;1576;p25"/>
            <p:cNvSpPr txBox="1"/>
            <p:nvPr/>
          </p:nvSpPr>
          <p:spPr>
            <a:xfrm>
              <a:off x="10743603" y="3516924"/>
              <a:ext cx="1310732" cy="1034081"/>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Optimize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765"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Use Black Box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Thinking to</a:t>
              </a:r>
              <a:r>
                <a:rPr kumimoji="0" lang="en-US" sz="765" b="0" i="0" u="none" strike="noStrike" kern="0" cap="none" spc="0" normalizeH="0" baseline="0" noProof="0">
                  <a:ln>
                    <a:noFill/>
                  </a:ln>
                  <a:solidFill>
                    <a:srgbClr val="FFFFFF"/>
                  </a:solidFill>
                  <a:effectLst/>
                  <a:uLnTx/>
                  <a:uFillTx/>
                  <a:latin typeface="Arial"/>
                  <a:ea typeface="Arial"/>
                  <a:cs typeface="Arial"/>
                  <a:sym typeface="Arial"/>
                </a:rPr>
                <a:t> </a:t>
              </a:r>
              <a:br>
                <a:rPr kumimoji="0" lang="en-US" sz="765" b="0" i="0" u="none" strike="noStrike" kern="0" cap="none" spc="0" normalizeH="0" baseline="0" noProof="0">
                  <a:ln>
                    <a:noFill/>
                  </a:ln>
                  <a:solidFill>
                    <a:srgbClr val="FFFFFF"/>
                  </a:solidFill>
                  <a:effectLst/>
                  <a:uLnTx/>
                  <a:uFillTx/>
                  <a:latin typeface="Arial"/>
                  <a:ea typeface="Arial"/>
                  <a:cs typeface="Arial"/>
                  <a:sym typeface="Arial"/>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Increase </a:t>
              </a:r>
              <a:b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Funding</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577" name="Google Shape;1577;p25"/>
            <p:cNvSpPr txBox="1"/>
            <p:nvPr/>
          </p:nvSpPr>
          <p:spPr>
            <a:xfrm>
              <a:off x="9300340" y="3666407"/>
              <a:ext cx="1353553" cy="738957"/>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Tell the Story:</a:t>
              </a:r>
              <a:endParaRPr kumimoji="0" sz="105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Communicate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Results to Key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Stakeholder</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1" name="Google Shape;1914;p38">
              <a:extLst>
                <a:ext uri="{FF2B5EF4-FFF2-40B4-BE49-F238E27FC236}">
                  <a16:creationId xmlns:a16="http://schemas.microsoft.com/office/drawing/2014/main" id="{EE237759-6466-8E4A-AD95-D5617E2C59E0}"/>
                </a:ext>
              </a:extLst>
            </p:cNvPr>
            <p:cNvSpPr/>
            <p:nvPr/>
          </p:nvSpPr>
          <p:spPr>
            <a:xfrm>
              <a:off x="107313" y="2546839"/>
              <a:ext cx="2893845"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PLAN THE EVALUATION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52" name="Google Shape;1915;p38">
              <a:extLst>
                <a:ext uri="{FF2B5EF4-FFF2-40B4-BE49-F238E27FC236}">
                  <a16:creationId xmlns:a16="http://schemas.microsoft.com/office/drawing/2014/main" id="{A20BA418-A330-5C4D-8E57-A594DC6F5540}"/>
                </a:ext>
              </a:extLst>
            </p:cNvPr>
            <p:cNvSpPr/>
            <p:nvPr/>
          </p:nvSpPr>
          <p:spPr>
            <a:xfrm>
              <a:off x="3001157" y="2525208"/>
              <a:ext cx="265839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COLLECT DATA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sp>
        <p:nvSpPr>
          <p:cNvPr id="3" name="Title 2">
            <a:extLst>
              <a:ext uri="{FF2B5EF4-FFF2-40B4-BE49-F238E27FC236}">
                <a16:creationId xmlns:a16="http://schemas.microsoft.com/office/drawing/2014/main" id="{14189DDA-F640-6B46-B0B1-DAC2A35ED1F7}"/>
              </a:ext>
            </a:extLst>
          </p:cNvPr>
          <p:cNvSpPr>
            <a:spLocks noGrp="1"/>
          </p:cNvSpPr>
          <p:nvPr>
            <p:ph type="title"/>
          </p:nvPr>
        </p:nvSpPr>
        <p:spPr>
          <a:xfrm>
            <a:off x="419100" y="285750"/>
            <a:ext cx="8225365" cy="591632"/>
          </a:xfrm>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The ROI Methodology Process Model</a:t>
            </a:r>
          </a:p>
        </p:txBody>
      </p:sp>
      <p:sp>
        <p:nvSpPr>
          <p:cNvPr id="4" name="Google Shape;1574;p25">
            <a:extLst>
              <a:ext uri="{FF2B5EF4-FFF2-40B4-BE49-F238E27FC236}">
                <a16:creationId xmlns:a16="http://schemas.microsoft.com/office/drawing/2014/main" id="{E41F834F-762E-9110-5954-90EF3DF9072B}"/>
              </a:ext>
            </a:extLst>
          </p:cNvPr>
          <p:cNvSpPr txBox="1"/>
          <p:nvPr/>
        </p:nvSpPr>
        <p:spPr>
          <a:xfrm>
            <a:off x="127290" y="4812229"/>
            <a:ext cx="7065442" cy="19232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000"/>
              <a:buFontTx/>
              <a:buNone/>
              <a:tabLst/>
              <a:defRPr/>
            </a:pPr>
            <a:r>
              <a:rPr kumimoji="0" lang="en-US" sz="80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Calibri"/>
                <a:sym typeface="Calibri"/>
              </a:rPr>
              <a:t>©2024 ROI Institute Inc. All Rights Reserved.</a:t>
            </a:r>
            <a:endParaRPr kumimoji="0" lang="en-US" sz="80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Arial"/>
              <a:sym typeface="Arial"/>
            </a:endParaRPr>
          </a:p>
        </p:txBody>
      </p:sp>
      <p:sp>
        <p:nvSpPr>
          <p:cNvPr id="5" name="Slide Number Placeholder 1">
            <a:extLst>
              <a:ext uri="{FF2B5EF4-FFF2-40B4-BE49-F238E27FC236}">
                <a16:creationId xmlns:a16="http://schemas.microsoft.com/office/drawing/2014/main" id="{E2C7EE91-90FA-D3BA-13F8-669C400168A0}"/>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184</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430112038"/>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900" y="276075"/>
            <a:ext cx="7115556" cy="749100"/>
          </a:xfrm>
        </p:spPr>
        <p:txBody>
          <a:bodyPr/>
          <a:lstStyle/>
          <a:p>
            <a:r>
              <a:rPr lang="en-US" altLang="en-US" sz="2800" dirty="0"/>
              <a:t>Common Intangibles Linked With Programs</a:t>
            </a:r>
          </a:p>
        </p:txBody>
      </p:sp>
      <p:sp>
        <p:nvSpPr>
          <p:cNvPr id="126979" name="Content Placeholder 2"/>
          <p:cNvSpPr>
            <a:spLocks noGrp="1"/>
          </p:cNvSpPr>
          <p:nvPr>
            <p:ph type="body" sz="quarter" idx="4294967295"/>
          </p:nvPr>
        </p:nvSpPr>
        <p:spPr>
          <a:xfrm>
            <a:off x="566928" y="1201739"/>
            <a:ext cx="8577072" cy="3470845"/>
          </a:xfrm>
        </p:spPr>
        <p:txBody>
          <a:bodyPr numCol="3" spcCol="228600">
            <a:noAutofit/>
          </a:bodyPr>
          <a:lstStyle/>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Branding</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Customer satisfaction</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Poverty</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Sustainability</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Job satisfaction</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Organizational commitment</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Work climate</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Employee complaints</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Human life</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Employee stress</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Employee engagement</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Leadership</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Image</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Citizen complaints</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Reputation</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Donor loyalty</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Teamwork</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Cooperation</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Conflict</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Decisiveness</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Communication</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Clarity</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Caring</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Capacity</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Capability</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Attention</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Accountability</a:t>
            </a:r>
          </a:p>
          <a:p>
            <a:pPr marL="228600" indent="-228600">
              <a:spcBef>
                <a:spcPts val="500"/>
              </a:spcBef>
              <a:spcAft>
                <a:spcPts val="500"/>
              </a:spcAft>
              <a:buClr>
                <a:schemeClr val="tx1"/>
              </a:buClr>
              <a:buSzPct val="100000"/>
              <a:buFont typeface="Arial" panose="020B0604020202020204" pitchFamily="34" charset="0"/>
              <a:buChar char="•"/>
            </a:pPr>
            <a:r>
              <a:rPr lang="en-US" altLang="en-US" sz="1400" dirty="0"/>
              <a:t>Alliances</a:t>
            </a:r>
          </a:p>
        </p:txBody>
      </p:sp>
      <p:sp>
        <p:nvSpPr>
          <p:cNvPr id="3" name="TextBox 2">
            <a:extLst>
              <a:ext uri="{FF2B5EF4-FFF2-40B4-BE49-F238E27FC236}">
                <a16:creationId xmlns:a16="http://schemas.microsoft.com/office/drawing/2014/main" id="{AAA8D72E-BF2A-2D17-2542-CE99A3A0FC48}"/>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124</a:t>
            </a:r>
          </a:p>
        </p:txBody>
      </p:sp>
    </p:spTree>
    <p:custDataLst>
      <p:tags r:id="rId1"/>
    </p:custDataLst>
    <p:extLst>
      <p:ext uri="{BB962C8B-B14F-4D97-AF65-F5344CB8AC3E}">
        <p14:creationId xmlns:p14="http://schemas.microsoft.com/office/powerpoint/2010/main" val="920843846"/>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le 4"/>
          <p:cNvSpPr>
            <a:spLocks noGrp="1"/>
          </p:cNvSpPr>
          <p:nvPr>
            <p:ph type="title"/>
          </p:nvPr>
        </p:nvSpPr>
        <p:spPr>
          <a:xfrm>
            <a:off x="440266" y="2108124"/>
            <a:ext cx="8229600" cy="857250"/>
          </a:xfrm>
        </p:spPr>
        <p:txBody>
          <a:bodyPr/>
          <a:lstStyle/>
          <a:p>
            <a:r>
              <a:rPr lang="en-US" altLang="en-US" b="1" dirty="0"/>
              <a:t>Why Intangibles Are Important</a:t>
            </a:r>
          </a:p>
        </p:txBody>
      </p:sp>
      <p:sp>
        <p:nvSpPr>
          <p:cNvPr id="2" name="TextBox 1">
            <a:extLst>
              <a:ext uri="{FF2B5EF4-FFF2-40B4-BE49-F238E27FC236}">
                <a16:creationId xmlns:a16="http://schemas.microsoft.com/office/drawing/2014/main" id="{B9736818-656F-2763-EECC-FE98480CE825}"/>
              </a:ext>
            </a:extLst>
          </p:cNvPr>
          <p:cNvSpPr txBox="1"/>
          <p:nvPr/>
        </p:nvSpPr>
        <p:spPr>
          <a:xfrm>
            <a:off x="0" y="4821625"/>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124</a:t>
            </a:r>
          </a:p>
        </p:txBody>
      </p:sp>
      <p:sp>
        <p:nvSpPr>
          <p:cNvPr id="3" name="Slide Number Placeholder 1">
            <a:extLst>
              <a:ext uri="{FF2B5EF4-FFF2-40B4-BE49-F238E27FC236}">
                <a16:creationId xmlns:a16="http://schemas.microsoft.com/office/drawing/2014/main" id="{E4B8C9D7-EC99-D95B-4E0D-C624D0520587}"/>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186</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3936980246"/>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le 1"/>
          <p:cNvSpPr>
            <a:spLocks noGrp="1"/>
          </p:cNvSpPr>
          <p:nvPr>
            <p:ph type="title"/>
          </p:nvPr>
        </p:nvSpPr>
        <p:spPr/>
        <p:txBody>
          <a:bodyPr/>
          <a:lstStyle/>
          <a:p>
            <a:r>
              <a:rPr lang="en-US" altLang="en-US" dirty="0"/>
              <a:t>Sources for Intangible Benefits</a:t>
            </a:r>
          </a:p>
        </p:txBody>
      </p:sp>
      <p:sp>
        <p:nvSpPr>
          <p:cNvPr id="188418" name="Content Placeholder 2"/>
          <p:cNvSpPr>
            <a:spLocks noGrp="1"/>
          </p:cNvSpPr>
          <p:nvPr>
            <p:ph type="body" sz="quarter" idx="4294967295"/>
          </p:nvPr>
        </p:nvSpPr>
        <p:spPr>
          <a:xfrm>
            <a:off x="419100" y="1200150"/>
            <a:ext cx="8651748" cy="3481578"/>
          </a:xfrm>
        </p:spPr>
        <p:txBody>
          <a:bodyPr/>
          <a:lstStyle/>
          <a:p>
            <a:pPr>
              <a:buClr>
                <a:schemeClr val="tx1"/>
              </a:buClr>
              <a:buSzPct val="100000"/>
              <a:buFont typeface="Arial" panose="020B0604020202020204" pitchFamily="34" charset="0"/>
              <a:buChar char="•"/>
            </a:pPr>
            <a:r>
              <a:rPr lang="en-US" altLang="en-US" sz="1800" dirty="0"/>
              <a:t>Identified during needs assessments</a:t>
            </a:r>
          </a:p>
          <a:p>
            <a:pPr>
              <a:buClr>
                <a:schemeClr val="tx1"/>
              </a:buClr>
              <a:buSzPct val="100000"/>
              <a:buFont typeface="Arial" panose="020B0604020202020204" pitchFamily="34" charset="0"/>
              <a:buChar char="•"/>
            </a:pPr>
            <a:r>
              <a:rPr lang="en-US" altLang="en-US" sz="1800" dirty="0"/>
              <a:t>Identified during early planning (with no intention to convert to monetary value)</a:t>
            </a:r>
          </a:p>
          <a:p>
            <a:pPr>
              <a:buClr>
                <a:schemeClr val="tx1"/>
              </a:buClr>
              <a:buSzPct val="100000"/>
              <a:buFont typeface="Arial" panose="020B0604020202020204" pitchFamily="34" charset="0"/>
              <a:buChar char="•"/>
            </a:pPr>
            <a:r>
              <a:rPr lang="en-US" altLang="en-US" sz="1800" dirty="0"/>
              <a:t>Clients identify intangibles</a:t>
            </a:r>
          </a:p>
          <a:p>
            <a:pPr>
              <a:buClr>
                <a:schemeClr val="tx1"/>
              </a:buClr>
              <a:buSzPct val="100000"/>
              <a:buFont typeface="Arial" panose="020B0604020202020204" pitchFamily="34" charset="0"/>
              <a:buChar char="•"/>
            </a:pPr>
            <a:r>
              <a:rPr lang="en-US" altLang="en-US" sz="1800" dirty="0"/>
              <a:t>Participants identify intangibles</a:t>
            </a:r>
          </a:p>
          <a:p>
            <a:pPr>
              <a:buClr>
                <a:schemeClr val="tx1"/>
              </a:buClr>
              <a:buSzPct val="100000"/>
              <a:buFont typeface="Arial" panose="020B0604020202020204" pitchFamily="34" charset="0"/>
              <a:buChar char="•"/>
            </a:pPr>
            <a:r>
              <a:rPr lang="en-US" altLang="en-US" sz="1800" dirty="0"/>
              <a:t>Managers identify intangibles</a:t>
            </a:r>
          </a:p>
          <a:p>
            <a:pPr>
              <a:buClr>
                <a:schemeClr val="tx1"/>
              </a:buClr>
              <a:buSzPct val="100000"/>
              <a:buFont typeface="Arial" panose="020B0604020202020204" pitchFamily="34" charset="0"/>
              <a:buChar char="•"/>
            </a:pPr>
            <a:r>
              <a:rPr lang="en-US" altLang="en-US" sz="1800" dirty="0"/>
              <a:t>Customers identify intangibles</a:t>
            </a:r>
          </a:p>
          <a:p>
            <a:pPr>
              <a:buClr>
                <a:schemeClr val="tx1"/>
              </a:buClr>
              <a:buSzPct val="100000"/>
              <a:buFont typeface="Arial" panose="020B0604020202020204" pitchFamily="34" charset="0"/>
              <a:buChar char="•"/>
            </a:pPr>
            <a:r>
              <a:rPr lang="en-US" altLang="en-US" sz="1800" dirty="0"/>
              <a:t>Intangibles are often identified when attempts at conversion are aborted</a:t>
            </a:r>
          </a:p>
        </p:txBody>
      </p:sp>
      <p:sp>
        <p:nvSpPr>
          <p:cNvPr id="3" name="TextBox 2">
            <a:extLst>
              <a:ext uri="{FF2B5EF4-FFF2-40B4-BE49-F238E27FC236}">
                <a16:creationId xmlns:a16="http://schemas.microsoft.com/office/drawing/2014/main" id="{7D338E51-33AD-B5B2-5B51-F150D3386DB6}"/>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125</a:t>
            </a:r>
          </a:p>
        </p:txBody>
      </p:sp>
    </p:spTree>
    <p:custDataLst>
      <p:tags r:id="rId1"/>
    </p:custDataLst>
    <p:extLst>
      <p:ext uri="{BB962C8B-B14F-4D97-AF65-F5344CB8AC3E}">
        <p14:creationId xmlns:p14="http://schemas.microsoft.com/office/powerpoint/2010/main" val="2924921100"/>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le 3"/>
          <p:cNvSpPr>
            <a:spLocks noGrp="1"/>
          </p:cNvSpPr>
          <p:nvPr>
            <p:ph type="title"/>
          </p:nvPr>
        </p:nvSpPr>
        <p:spPr>
          <a:xfrm>
            <a:off x="440266" y="2108124"/>
            <a:ext cx="8229600" cy="857250"/>
          </a:xfrm>
        </p:spPr>
        <p:txBody>
          <a:bodyPr/>
          <a:lstStyle/>
          <a:p>
            <a:r>
              <a:rPr lang="en-US" altLang="en-US" b="1" dirty="0"/>
              <a:t>Module 6:</a:t>
            </a:r>
            <a:br>
              <a:rPr lang="en-US" altLang="en-US" b="1" dirty="0"/>
            </a:br>
            <a:r>
              <a:rPr lang="en-US" altLang="en-US" b="1" dirty="0"/>
              <a:t>Reporting and Optimizing</a:t>
            </a:r>
          </a:p>
        </p:txBody>
      </p:sp>
      <p:sp>
        <p:nvSpPr>
          <p:cNvPr id="2" name="TextBox 1">
            <a:extLst>
              <a:ext uri="{FF2B5EF4-FFF2-40B4-BE49-F238E27FC236}">
                <a16:creationId xmlns:a16="http://schemas.microsoft.com/office/drawing/2014/main" id="{63ABBF57-1853-E16D-E8AE-62D50EAA5E8A}"/>
              </a:ext>
            </a:extLst>
          </p:cNvPr>
          <p:cNvSpPr txBox="1"/>
          <p:nvPr/>
        </p:nvSpPr>
        <p:spPr>
          <a:xfrm>
            <a:off x="0" y="4821625"/>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127</a:t>
            </a:r>
          </a:p>
        </p:txBody>
      </p:sp>
      <p:sp>
        <p:nvSpPr>
          <p:cNvPr id="3" name="Slide Number Placeholder 1">
            <a:extLst>
              <a:ext uri="{FF2B5EF4-FFF2-40B4-BE49-F238E27FC236}">
                <a16:creationId xmlns:a16="http://schemas.microsoft.com/office/drawing/2014/main" id="{F525626B-855D-2882-6473-A7C44A6D366D}"/>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188</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grpSp>
        <p:nvGrpSpPr>
          <p:cNvPr id="2" name="Group 1">
            <a:extLst>
              <a:ext uri="{FF2B5EF4-FFF2-40B4-BE49-F238E27FC236}">
                <a16:creationId xmlns:a16="http://schemas.microsoft.com/office/drawing/2014/main" id="{DCAAEC8B-EF6C-284E-B6F4-4BF21964710C}"/>
              </a:ext>
            </a:extLst>
          </p:cNvPr>
          <p:cNvGrpSpPr/>
          <p:nvPr/>
        </p:nvGrpSpPr>
        <p:grpSpPr>
          <a:xfrm>
            <a:off x="55286" y="1781925"/>
            <a:ext cx="8985466" cy="2461908"/>
            <a:chOff x="73714" y="2375900"/>
            <a:chExt cx="11980621" cy="3282544"/>
          </a:xfrm>
        </p:grpSpPr>
        <p:sp>
          <p:nvSpPr>
            <p:cNvPr id="53" name="Google Shape;1864;p37">
              <a:extLst>
                <a:ext uri="{FF2B5EF4-FFF2-40B4-BE49-F238E27FC236}">
                  <a16:creationId xmlns:a16="http://schemas.microsoft.com/office/drawing/2014/main" id="{1D08158E-3CD9-F847-9C62-C9E375E87E44}"/>
                </a:ext>
              </a:extLst>
            </p:cNvPr>
            <p:cNvSpPr/>
            <p:nvPr/>
          </p:nvSpPr>
          <p:spPr>
            <a:xfrm rot="10800000">
              <a:off x="9356818" y="2382109"/>
              <a:ext cx="2682483" cy="3276335"/>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29" name="Google Shape;1529;p25"/>
            <p:cNvSpPr/>
            <p:nvPr/>
          </p:nvSpPr>
          <p:spPr>
            <a:xfrm rot="10800000">
              <a:off x="2920149" y="2376252"/>
              <a:ext cx="2646372" cy="3276335"/>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1530" name="Google Shape;1530;p25"/>
            <p:cNvCxnSpPr/>
            <p:nvPr/>
          </p:nvCxnSpPr>
          <p:spPr>
            <a:xfrm>
              <a:off x="3215790" y="4059602"/>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34" name="Google Shape;1534;p25"/>
            <p:cNvSpPr/>
            <p:nvPr/>
          </p:nvSpPr>
          <p:spPr>
            <a:xfrm rot="10800000">
              <a:off x="73714" y="2376252"/>
              <a:ext cx="2746281" cy="3276335"/>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8" name="Google Shape;1538;p25"/>
            <p:cNvSpPr/>
            <p:nvPr/>
          </p:nvSpPr>
          <p:spPr>
            <a:xfrm rot="10800000">
              <a:off x="5645829" y="2375900"/>
              <a:ext cx="3685053" cy="3276335"/>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9" name="Google Shape;1539;p25"/>
            <p:cNvSpPr/>
            <p:nvPr/>
          </p:nvSpPr>
          <p:spPr>
            <a:xfrm>
              <a:off x="6102754" y="2547061"/>
              <a:ext cx="2017007" cy="338505"/>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ANALYZE DATA</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0" name="Google Shape;1540;p25"/>
            <p:cNvSpPr/>
            <p:nvPr/>
          </p:nvSpPr>
          <p:spPr>
            <a:xfrm>
              <a:off x="9403788" y="2531617"/>
              <a:ext cx="254096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OPTIMIZE RESULTS</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1" name="Google Shape;1541;p25"/>
            <p:cNvSpPr/>
            <p:nvPr/>
          </p:nvSpPr>
          <p:spPr>
            <a:xfrm>
              <a:off x="8014728" y="4336283"/>
              <a:ext cx="1194655"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5: ROI</a:t>
              </a:r>
              <a:endParaRPr kumimoji="0" sz="135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42" name="Google Shape;1542;p25"/>
            <p:cNvSpPr/>
            <p:nvPr/>
          </p:nvSpPr>
          <p:spPr>
            <a:xfrm>
              <a:off x="3124837" y="3162203"/>
              <a:ext cx="1515940" cy="3692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1: REACTION AND PLANNED ACTION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3" name="Google Shape;1543;p25"/>
            <p:cNvSpPr/>
            <p:nvPr/>
          </p:nvSpPr>
          <p:spPr>
            <a:xfrm>
              <a:off x="4569589" y="3163129"/>
              <a:ext cx="1025761" cy="374413"/>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3:</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APPLICATION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4" name="Google Shape;1544;p25"/>
            <p:cNvSpPr/>
            <p:nvPr/>
          </p:nvSpPr>
          <p:spPr>
            <a:xfrm>
              <a:off x="3126510" y="4702311"/>
              <a:ext cx="1396887"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2: LEARNING</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5" name="Google Shape;1545;p25"/>
            <p:cNvSpPr/>
            <p:nvPr/>
          </p:nvSpPr>
          <p:spPr>
            <a:xfrm>
              <a:off x="4510379" y="4698479"/>
              <a:ext cx="1183544"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dirty="0">
                  <a:ln>
                    <a:noFill/>
                  </a:ln>
                  <a:solidFill>
                    <a:srgbClr val="595959"/>
                  </a:solidFill>
                  <a:effectLst/>
                  <a:uLnTx/>
                  <a:uFillTx/>
                  <a:latin typeface="Calibri"/>
                  <a:ea typeface="Calibri"/>
                  <a:cs typeface="Calibri"/>
                  <a:sym typeface="Calibri"/>
                </a:rPr>
                <a:t>LEVEL 4: IMPACT</a:t>
              </a:r>
              <a:endParaRPr kumimoji="0" sz="700" b="0" i="0" u="none" strike="noStrike" kern="0" cap="none" spc="0" normalizeH="0" baseline="0" noProof="0" dirty="0">
                <a:ln>
                  <a:noFill/>
                </a:ln>
                <a:solidFill>
                  <a:srgbClr val="595959"/>
                </a:solidFill>
                <a:effectLst/>
                <a:uLnTx/>
                <a:uFillTx/>
                <a:latin typeface="Calibri"/>
                <a:ea typeface="Calibri"/>
                <a:cs typeface="Calibri"/>
                <a:sym typeface="Calibri"/>
              </a:endParaRPr>
            </a:p>
          </p:txBody>
        </p:sp>
        <p:sp>
          <p:nvSpPr>
            <p:cNvPr id="1546" name="Google Shape;1546;p25"/>
            <p:cNvSpPr/>
            <p:nvPr/>
          </p:nvSpPr>
          <p:spPr>
            <a:xfrm>
              <a:off x="7847978" y="5413044"/>
              <a:ext cx="1638192" cy="235913"/>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INTANGIBLE BENEFITS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47" name="Google Shape;1547;p25"/>
            <p:cNvCxnSpPr/>
            <p:nvPr/>
          </p:nvCxnSpPr>
          <p:spPr>
            <a:xfrm>
              <a:off x="1088882" y="4042435"/>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8" name="Google Shape;1548;p25"/>
            <p:cNvCxnSpPr/>
            <p:nvPr/>
          </p:nvCxnSpPr>
          <p:spPr>
            <a:xfrm>
              <a:off x="8558776" y="3370898"/>
              <a:ext cx="0" cy="27429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9" name="Google Shape;1549;p25"/>
            <p:cNvCxnSpPr/>
            <p:nvPr/>
          </p:nvCxnSpPr>
          <p:spPr>
            <a:xfrm rot="10800000" flipH="1">
              <a:off x="8790762" y="4053050"/>
              <a:ext cx="614135" cy="13104"/>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0" name="Google Shape;1550;p25"/>
            <p:cNvCxnSpPr/>
            <p:nvPr/>
          </p:nvCxnSpPr>
          <p:spPr>
            <a:xfrm rot="10800000">
              <a:off x="9311737" y="4616254"/>
              <a:ext cx="0" cy="53335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1" name="Google Shape;1551;p25"/>
            <p:cNvCxnSpPr/>
            <p:nvPr/>
          </p:nvCxnSpPr>
          <p:spPr>
            <a:xfrm rot="10800000">
              <a:off x="8367216" y="5133813"/>
              <a:ext cx="947080"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2" name="Google Shape;1552;p25"/>
            <p:cNvCxnSpPr/>
            <p:nvPr/>
          </p:nvCxnSpPr>
          <p:spPr>
            <a:xfrm>
              <a:off x="7804300" y="4044380"/>
              <a:ext cx="419673"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3" name="Google Shape;1553;p25"/>
            <p:cNvCxnSpPr/>
            <p:nvPr/>
          </p:nvCxnSpPr>
          <p:spPr>
            <a:xfrm rot="10800000" flipH="1">
              <a:off x="7898457" y="4032250"/>
              <a:ext cx="20256" cy="1052278"/>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4" name="Google Shape;1554;p25"/>
            <p:cNvCxnSpPr/>
            <p:nvPr/>
          </p:nvCxnSpPr>
          <p:spPr>
            <a:xfrm rot="10800000" flipH="1">
              <a:off x="7898457" y="5084528"/>
              <a:ext cx="231358" cy="1283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5" name="Google Shape;1555;p25"/>
            <p:cNvCxnSpPr/>
            <p:nvPr/>
          </p:nvCxnSpPr>
          <p:spPr>
            <a:xfrm>
              <a:off x="4362431" y="4026218"/>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6" name="Google Shape;1556;p25"/>
            <p:cNvCxnSpPr/>
            <p:nvPr/>
          </p:nvCxnSpPr>
          <p:spPr>
            <a:xfrm>
              <a:off x="2256788" y="4042435"/>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7" name="Google Shape;1557;p25"/>
            <p:cNvCxnSpPr/>
            <p:nvPr/>
          </p:nvCxnSpPr>
          <p:spPr>
            <a:xfrm>
              <a:off x="5476690" y="4044367"/>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8" name="Google Shape;1558;p25"/>
            <p:cNvCxnSpPr/>
            <p:nvPr/>
          </p:nvCxnSpPr>
          <p:spPr>
            <a:xfrm>
              <a:off x="6419190" y="4036970"/>
              <a:ext cx="27429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59" name="Google Shape;1559;p25"/>
            <p:cNvSpPr/>
            <p:nvPr/>
          </p:nvSpPr>
          <p:spPr>
            <a:xfrm>
              <a:off x="164317" y="3508047"/>
              <a:ext cx="929454" cy="112119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Start With Why</a:t>
              </a: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Align Programs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With the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Business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0" name="Google Shape;1560;p25"/>
            <p:cNvSpPr/>
            <p:nvPr/>
          </p:nvSpPr>
          <p:spPr>
            <a:xfrm>
              <a:off x="1264936" y="3530525"/>
              <a:ext cx="1056962"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Feasible</a:t>
              </a: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Select the Right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Solution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1" name="Google Shape;1561;p25"/>
            <p:cNvSpPr/>
            <p:nvPr/>
          </p:nvSpPr>
          <p:spPr>
            <a:xfrm>
              <a:off x="3412528" y="3543912"/>
              <a:ext cx="949903" cy="112119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Matter:</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Design for Input,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Reaction, and</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Learning</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2" name="Google Shape;1562;p25"/>
            <p:cNvSpPr/>
            <p:nvPr/>
          </p:nvSpPr>
          <p:spPr>
            <a:xfrm>
              <a:off x="5692624" y="3525017"/>
              <a:ext cx="856791" cy="110836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Make it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 Credible: </a:t>
              </a:r>
              <a:endParaRPr kumimoji="0"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Isolate the</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Effects</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of the</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3" name="Google Shape;1563;p25"/>
            <p:cNvSpPr/>
            <p:nvPr/>
          </p:nvSpPr>
          <p:spPr>
            <a:xfrm>
              <a:off x="6688130" y="3508048"/>
              <a:ext cx="1169573" cy="1144331"/>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Convert Data to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Monetary Value</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4" name="Google Shape;1564;p25"/>
            <p:cNvSpPr/>
            <p:nvPr/>
          </p:nvSpPr>
          <p:spPr>
            <a:xfrm>
              <a:off x="7973600" y="2523853"/>
              <a:ext cx="1278916" cy="932425"/>
            </a:xfrm>
            <a:prstGeom prst="roundRect">
              <a:avLst>
                <a:gd name="adj" fmla="val 16667"/>
              </a:avLst>
            </a:prstGeom>
            <a:solidFill>
              <a:schemeClr val="tx1">
                <a:lumMod val="40000"/>
                <a:lumOff val="6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Capture Costs of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5" name="Google Shape;1565;p25"/>
            <p:cNvSpPr/>
            <p:nvPr/>
          </p:nvSpPr>
          <p:spPr>
            <a:xfrm>
              <a:off x="7983126" y="3611029"/>
              <a:ext cx="1269392" cy="712441"/>
            </a:xfrm>
            <a:prstGeom prst="roundRect">
              <a:avLst>
                <a:gd name="adj" fmla="val 16667"/>
              </a:avLst>
            </a:prstGeom>
            <a:solidFill>
              <a:schemeClr val="tx1">
                <a:lumMod val="40000"/>
                <a:lumOff val="6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Calculate ROI</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6" name="Google Shape;1566;p25"/>
            <p:cNvSpPr/>
            <p:nvPr/>
          </p:nvSpPr>
          <p:spPr>
            <a:xfrm>
              <a:off x="7857704" y="4588378"/>
              <a:ext cx="1394814" cy="775322"/>
            </a:xfrm>
            <a:prstGeom prst="roundRect">
              <a:avLst>
                <a:gd name="adj" fmla="val 16667"/>
              </a:avLst>
            </a:prstGeom>
            <a:solidFill>
              <a:schemeClr val="tx1">
                <a:lumMod val="40000"/>
                <a:lumOff val="6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50"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Identify Intangible Measures</a:t>
              </a:r>
              <a:endParaRPr kumimoji="0" lang="en-US" sz="9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7" name="Google Shape;1567;p25"/>
            <p:cNvSpPr/>
            <p:nvPr/>
          </p:nvSpPr>
          <p:spPr>
            <a:xfrm>
              <a:off x="9349740" y="3432821"/>
              <a:ext cx="1247674" cy="1193757"/>
            </a:xfrm>
            <a:prstGeom prst="ellipse">
              <a:avLst/>
            </a:prstGeom>
            <a:solidFill>
              <a:srgbClr val="820D2D"/>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8" name="Google Shape;1568;p25"/>
            <p:cNvSpPr/>
            <p:nvPr/>
          </p:nvSpPr>
          <p:spPr>
            <a:xfrm>
              <a:off x="2472770" y="3544016"/>
              <a:ext cx="758418"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Expect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Success</a:t>
              </a: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 Plan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9" name="Google Shape;1569;p25"/>
            <p:cNvSpPr/>
            <p:nvPr/>
          </p:nvSpPr>
          <p:spPr>
            <a:xfrm>
              <a:off x="4552576" y="3544870"/>
              <a:ext cx="949903" cy="1121192"/>
            </a:xfrm>
            <a:prstGeom prst="roundRect">
              <a:avLst>
                <a:gd name="adj" fmla="val 16667"/>
              </a:avLst>
            </a:prstGeom>
            <a:solidFill>
              <a:schemeClr val="tx1">
                <a:lumMod val="40000"/>
                <a:lumOff val="6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Stick:</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Design for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Application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and Impact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1570" name="Google Shape;1570;p25"/>
            <p:cNvCxnSpPr/>
            <p:nvPr/>
          </p:nvCxnSpPr>
          <p:spPr>
            <a:xfrm>
              <a:off x="10597413" y="4044367"/>
              <a:ext cx="17393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71" name="Google Shape;1571;p25"/>
            <p:cNvSpPr/>
            <p:nvPr/>
          </p:nvSpPr>
          <p:spPr>
            <a:xfrm>
              <a:off x="10754753" y="3358177"/>
              <a:ext cx="1284548" cy="1347375"/>
            </a:xfrm>
            <a:prstGeom prst="diamond">
              <a:avLst/>
            </a:prstGeom>
            <a:solidFill>
              <a:srgbClr val="820D2D"/>
            </a:solidFill>
            <a:ln>
              <a:noFill/>
            </a:ln>
            <a:effectLst>
              <a:outerShdw blurRad="50800" dist="38100" dir="5400000" algn="t" rotWithShape="0">
                <a:srgbClr val="000000">
                  <a:alpha val="40000"/>
                </a:srgbClr>
              </a:outerShdw>
            </a:effectLst>
          </p:spPr>
          <p:txBody>
            <a:bodyPr spcFirstLastPara="1" wrap="square" lIns="68564" tIns="34272" rIns="68564" bIns="34272" anchor="b"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72" name="Google Shape;1572;p25"/>
            <p:cNvSpPr/>
            <p:nvPr/>
          </p:nvSpPr>
          <p:spPr>
            <a:xfrm>
              <a:off x="920297" y="3294273"/>
              <a:ext cx="1515940" cy="23078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0: INPUT</a:t>
              </a:r>
              <a:endParaRPr kumimoji="0" sz="675"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76" name="Google Shape;1576;p25"/>
            <p:cNvSpPr txBox="1"/>
            <p:nvPr/>
          </p:nvSpPr>
          <p:spPr>
            <a:xfrm>
              <a:off x="10743603" y="3516924"/>
              <a:ext cx="1310732" cy="1034081"/>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Optimize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765"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Use Black Box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Thinking to</a:t>
              </a:r>
              <a:r>
                <a:rPr kumimoji="0" lang="en-US" sz="765" b="0" i="0" u="none" strike="noStrike" kern="0" cap="none" spc="0" normalizeH="0" baseline="0" noProof="0">
                  <a:ln>
                    <a:noFill/>
                  </a:ln>
                  <a:solidFill>
                    <a:srgbClr val="FFFFFF"/>
                  </a:solidFill>
                  <a:effectLst/>
                  <a:uLnTx/>
                  <a:uFillTx/>
                  <a:latin typeface="Arial"/>
                  <a:ea typeface="Arial"/>
                  <a:cs typeface="Arial"/>
                  <a:sym typeface="Arial"/>
                </a:rPr>
                <a:t> </a:t>
              </a:r>
              <a:br>
                <a:rPr kumimoji="0" lang="en-US" sz="765" b="0" i="0" u="none" strike="noStrike" kern="0" cap="none" spc="0" normalizeH="0" baseline="0" noProof="0">
                  <a:ln>
                    <a:noFill/>
                  </a:ln>
                  <a:solidFill>
                    <a:srgbClr val="FFFFFF"/>
                  </a:solidFill>
                  <a:effectLst/>
                  <a:uLnTx/>
                  <a:uFillTx/>
                  <a:latin typeface="Arial"/>
                  <a:ea typeface="Arial"/>
                  <a:cs typeface="Arial"/>
                  <a:sym typeface="Arial"/>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Increase </a:t>
              </a:r>
              <a:b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Funding</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577" name="Google Shape;1577;p25"/>
            <p:cNvSpPr txBox="1"/>
            <p:nvPr/>
          </p:nvSpPr>
          <p:spPr>
            <a:xfrm>
              <a:off x="9300340" y="3666407"/>
              <a:ext cx="1353553" cy="738957"/>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Tell the Story:</a:t>
              </a:r>
              <a:endParaRPr kumimoji="0" sz="105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Communicate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Results to Key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Stakeholder</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1" name="Google Shape;1914;p38">
              <a:extLst>
                <a:ext uri="{FF2B5EF4-FFF2-40B4-BE49-F238E27FC236}">
                  <a16:creationId xmlns:a16="http://schemas.microsoft.com/office/drawing/2014/main" id="{EE237759-6466-8E4A-AD95-D5617E2C59E0}"/>
                </a:ext>
              </a:extLst>
            </p:cNvPr>
            <p:cNvSpPr/>
            <p:nvPr/>
          </p:nvSpPr>
          <p:spPr>
            <a:xfrm>
              <a:off x="107313" y="2546839"/>
              <a:ext cx="2893845"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PLAN THE EVALUATION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52" name="Google Shape;1915;p38">
              <a:extLst>
                <a:ext uri="{FF2B5EF4-FFF2-40B4-BE49-F238E27FC236}">
                  <a16:creationId xmlns:a16="http://schemas.microsoft.com/office/drawing/2014/main" id="{A20BA418-A330-5C4D-8E57-A594DC6F5540}"/>
                </a:ext>
              </a:extLst>
            </p:cNvPr>
            <p:cNvSpPr/>
            <p:nvPr/>
          </p:nvSpPr>
          <p:spPr>
            <a:xfrm>
              <a:off x="3001157" y="2525208"/>
              <a:ext cx="265839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COLLECT DATA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sp>
        <p:nvSpPr>
          <p:cNvPr id="3" name="Title 2">
            <a:extLst>
              <a:ext uri="{FF2B5EF4-FFF2-40B4-BE49-F238E27FC236}">
                <a16:creationId xmlns:a16="http://schemas.microsoft.com/office/drawing/2014/main" id="{14189DDA-F640-6B46-B0B1-DAC2A35ED1F7}"/>
              </a:ext>
            </a:extLst>
          </p:cNvPr>
          <p:cNvSpPr>
            <a:spLocks noGrp="1"/>
          </p:cNvSpPr>
          <p:nvPr>
            <p:ph type="title"/>
          </p:nvPr>
        </p:nvSpPr>
        <p:spPr>
          <a:xfrm>
            <a:off x="419100" y="285750"/>
            <a:ext cx="8225365" cy="596711"/>
          </a:xfrm>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The ROI Methodology Process Model</a:t>
            </a:r>
          </a:p>
        </p:txBody>
      </p:sp>
      <p:sp>
        <p:nvSpPr>
          <p:cNvPr id="4" name="Google Shape;1574;p25">
            <a:extLst>
              <a:ext uri="{FF2B5EF4-FFF2-40B4-BE49-F238E27FC236}">
                <a16:creationId xmlns:a16="http://schemas.microsoft.com/office/drawing/2014/main" id="{16CA1A58-4031-2F2A-BB9F-A2BA2430E162}"/>
              </a:ext>
            </a:extLst>
          </p:cNvPr>
          <p:cNvSpPr txBox="1"/>
          <p:nvPr/>
        </p:nvSpPr>
        <p:spPr>
          <a:xfrm>
            <a:off x="127290" y="4812229"/>
            <a:ext cx="7065442" cy="19232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000"/>
              <a:buFontTx/>
              <a:buNone/>
              <a:tabLst/>
              <a:defRPr/>
            </a:pPr>
            <a:r>
              <a:rPr kumimoji="0" lang="en-US" sz="80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Calibri"/>
                <a:sym typeface="Calibri"/>
              </a:rPr>
              <a:t>©2024 ROI Institute Inc. All Rights Reserved.</a:t>
            </a:r>
            <a:endParaRPr kumimoji="0" lang="en-US" sz="80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Arial"/>
              <a:sym typeface="Arial"/>
            </a:endParaRPr>
          </a:p>
        </p:txBody>
      </p:sp>
      <p:sp>
        <p:nvSpPr>
          <p:cNvPr id="5" name="Slide Number Placeholder 1">
            <a:extLst>
              <a:ext uri="{FF2B5EF4-FFF2-40B4-BE49-F238E27FC236}">
                <a16:creationId xmlns:a16="http://schemas.microsoft.com/office/drawing/2014/main" id="{9F7422BE-D517-673C-3C9E-F82EC33BA56D}"/>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189</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8592478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2">
            <a:extLst>
              <a:ext uri="{FF2B5EF4-FFF2-40B4-BE49-F238E27FC236}">
                <a16:creationId xmlns:a16="http://schemas.microsoft.com/office/drawing/2014/main" id="{4DC81235-7E13-964D-DAC3-905EC7CAECB1}"/>
              </a:ext>
            </a:extLst>
          </p:cNvPr>
          <p:cNvSpPr txBox="1">
            <a:spLocks noChangeArrowheads="1"/>
          </p:cNvSpPr>
          <p:nvPr/>
        </p:nvSpPr>
        <p:spPr bwMode="auto">
          <a:xfrm>
            <a:off x="1576765" y="2343251"/>
            <a:ext cx="1288809" cy="4247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685776" eaLnBrk="0" fontAlgn="base" hangingPunct="0">
              <a:spcBef>
                <a:spcPct val="50000"/>
              </a:spcBef>
              <a:spcAft>
                <a:spcPct val="0"/>
              </a:spcAft>
              <a:defRPr/>
            </a:pPr>
            <a:r>
              <a:rPr lang="en-US" sz="2160" dirty="0">
                <a:solidFill>
                  <a:prstClr val="black"/>
                </a:solidFill>
                <a:latin typeface="Roboto" panose="02000000000000000000" pitchFamily="2" charset="0"/>
                <a:ea typeface="Roboto" panose="02000000000000000000" pitchFamily="2" charset="0"/>
                <a:cs typeface="Roboto" panose="02000000000000000000" pitchFamily="2" charset="0"/>
              </a:rPr>
              <a:t>BCR =</a:t>
            </a:r>
          </a:p>
        </p:txBody>
      </p:sp>
      <p:sp>
        <p:nvSpPr>
          <p:cNvPr id="5" name="Line 15">
            <a:extLst>
              <a:ext uri="{FF2B5EF4-FFF2-40B4-BE49-F238E27FC236}">
                <a16:creationId xmlns:a16="http://schemas.microsoft.com/office/drawing/2014/main" id="{58A8F251-C016-C58C-0EAD-BB67D91B9250}"/>
              </a:ext>
            </a:extLst>
          </p:cNvPr>
          <p:cNvSpPr>
            <a:spLocks noChangeShapeType="1"/>
          </p:cNvSpPr>
          <p:nvPr/>
        </p:nvSpPr>
        <p:spPr bwMode="auto">
          <a:xfrm>
            <a:off x="2676261" y="2555617"/>
            <a:ext cx="3142996" cy="0"/>
          </a:xfrm>
          <a:prstGeom prst="line">
            <a:avLst/>
          </a:prstGeom>
          <a:noFill/>
          <a:ln w="19050">
            <a:solidFill>
              <a:srgbClr val="000000"/>
            </a:solidFill>
            <a:round/>
            <a:headEnd/>
            <a:tailEnd/>
          </a:ln>
          <a:extLst>
            <a:ext uri="{909E8E84-426E-40dd-AFC4-6F175D3DCCD1}">
              <a14:hiddenFill xmlns="" xmlns:a14="http://schemas.microsoft.com/office/drawing/2010/main">
                <a:noFill/>
              </a14:hiddenFill>
            </a:ext>
          </a:extLst>
        </p:spPr>
        <p:txBody>
          <a:bodyPr/>
          <a:lstStyle/>
          <a:p>
            <a:pPr marL="0" marR="0" lvl="0" indent="0" defTabSz="685776" eaLnBrk="0" fontAlgn="base" latinLnBrk="0" hangingPunct="0">
              <a:lnSpc>
                <a:spcPct val="100000"/>
              </a:lnSpc>
              <a:spcBef>
                <a:spcPct val="0"/>
              </a:spcBef>
              <a:spcAft>
                <a:spcPct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6" name="Text Box 13">
            <a:extLst>
              <a:ext uri="{FF2B5EF4-FFF2-40B4-BE49-F238E27FC236}">
                <a16:creationId xmlns:a16="http://schemas.microsoft.com/office/drawing/2014/main" id="{A0703248-EEC2-29FA-EA36-6256993A57ED}"/>
              </a:ext>
            </a:extLst>
          </p:cNvPr>
          <p:cNvSpPr txBox="1">
            <a:spLocks noChangeArrowheads="1"/>
          </p:cNvSpPr>
          <p:nvPr/>
        </p:nvSpPr>
        <p:spPr bwMode="auto">
          <a:xfrm>
            <a:off x="932587" y="3460661"/>
            <a:ext cx="945944" cy="4247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685776" eaLnBrk="0" fontAlgn="base" hangingPunct="0">
              <a:spcBef>
                <a:spcPct val="50000"/>
              </a:spcBef>
              <a:spcAft>
                <a:spcPct val="0"/>
              </a:spcAft>
              <a:defRPr/>
            </a:pPr>
            <a:r>
              <a:rPr lang="en-US" sz="2160" dirty="0">
                <a:solidFill>
                  <a:prstClr val="black"/>
                </a:solidFill>
                <a:latin typeface="Roboto" panose="02000000000000000000" pitchFamily="2" charset="0"/>
                <a:ea typeface="Roboto" panose="02000000000000000000" pitchFamily="2" charset="0"/>
                <a:cs typeface="Roboto" panose="02000000000000000000" pitchFamily="2" charset="0"/>
              </a:rPr>
              <a:t>ROI =</a:t>
            </a:r>
          </a:p>
        </p:txBody>
      </p:sp>
      <p:sp>
        <p:nvSpPr>
          <p:cNvPr id="7" name="Line 14">
            <a:extLst>
              <a:ext uri="{FF2B5EF4-FFF2-40B4-BE49-F238E27FC236}">
                <a16:creationId xmlns:a16="http://schemas.microsoft.com/office/drawing/2014/main" id="{39BB5796-DDCC-DE89-9DF7-BAEB1C311609}"/>
              </a:ext>
            </a:extLst>
          </p:cNvPr>
          <p:cNvSpPr>
            <a:spLocks noChangeShapeType="1"/>
          </p:cNvSpPr>
          <p:nvPr/>
        </p:nvSpPr>
        <p:spPr bwMode="auto">
          <a:xfrm>
            <a:off x="1931758" y="3700708"/>
            <a:ext cx="3566885" cy="0"/>
          </a:xfrm>
          <a:prstGeom prst="line">
            <a:avLst/>
          </a:prstGeom>
          <a:noFill/>
          <a:ln w="19050">
            <a:solidFill>
              <a:srgbClr val="000000"/>
            </a:solidFill>
            <a:round/>
            <a:headEnd/>
            <a:tailEnd/>
          </a:ln>
          <a:extLst>
            <a:ext uri="{909E8E84-426E-40dd-AFC4-6F175D3DCCD1}">
              <a14:hiddenFill xmlns="" xmlns:a14="http://schemas.microsoft.com/office/drawing/2010/main">
                <a:noFill/>
              </a14:hiddenFill>
            </a:ext>
          </a:extLst>
        </p:spPr>
        <p:txBody>
          <a:bodyPr/>
          <a:lstStyle/>
          <a:p>
            <a:pPr marL="0" marR="0" lvl="0" indent="0" defTabSz="685776" eaLnBrk="0" fontAlgn="base" latinLnBrk="0" hangingPunct="0">
              <a:lnSpc>
                <a:spcPct val="100000"/>
              </a:lnSpc>
              <a:spcBef>
                <a:spcPct val="0"/>
              </a:spcBef>
              <a:spcAft>
                <a:spcPct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8" name="Text Box 16">
            <a:extLst>
              <a:ext uri="{FF2B5EF4-FFF2-40B4-BE49-F238E27FC236}">
                <a16:creationId xmlns:a16="http://schemas.microsoft.com/office/drawing/2014/main" id="{2ACCBDD3-2108-1EB8-0023-8AA2E4A6FE8C}"/>
              </a:ext>
            </a:extLst>
          </p:cNvPr>
          <p:cNvSpPr txBox="1">
            <a:spLocks noChangeArrowheads="1"/>
          </p:cNvSpPr>
          <p:nvPr/>
        </p:nvSpPr>
        <p:spPr bwMode="auto">
          <a:xfrm>
            <a:off x="5498643" y="3415333"/>
            <a:ext cx="1815869" cy="4247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defTabSz="685776" eaLnBrk="0" fontAlgn="base" hangingPunct="0">
              <a:spcBef>
                <a:spcPct val="50000"/>
              </a:spcBef>
              <a:spcAft>
                <a:spcPct val="0"/>
              </a:spcAft>
              <a:defRPr/>
            </a:pPr>
            <a:r>
              <a:rPr lang="en-US" sz="2160" dirty="0">
                <a:solidFill>
                  <a:prstClr val="black"/>
                </a:solidFill>
                <a:latin typeface="Roboto" panose="02000000000000000000" pitchFamily="2" charset="0"/>
                <a:ea typeface="Roboto" panose="02000000000000000000" pitchFamily="2" charset="0"/>
                <a:cs typeface="Roboto" panose="02000000000000000000" pitchFamily="2" charset="0"/>
              </a:rPr>
              <a:t>x 100 = 76% </a:t>
            </a:r>
          </a:p>
        </p:txBody>
      </p:sp>
      <p:sp>
        <p:nvSpPr>
          <p:cNvPr id="9" name="Rectangle 8">
            <a:extLst>
              <a:ext uri="{FF2B5EF4-FFF2-40B4-BE49-F238E27FC236}">
                <a16:creationId xmlns:a16="http://schemas.microsoft.com/office/drawing/2014/main" id="{F2ED89F5-ED62-11A3-EC08-366D76572C95}"/>
              </a:ext>
            </a:extLst>
          </p:cNvPr>
          <p:cNvSpPr/>
          <p:nvPr/>
        </p:nvSpPr>
        <p:spPr>
          <a:xfrm>
            <a:off x="419100" y="1249110"/>
            <a:ext cx="7657318" cy="738664"/>
          </a:xfrm>
          <a:prstGeom prst="rect">
            <a:avLst/>
          </a:prstGeom>
        </p:spPr>
        <p:txBody>
          <a:bodyPr wrap="square">
            <a:spAutoFit/>
          </a:bodyPr>
          <a:lstStyle/>
          <a:p>
            <a:pPr defTabSz="685800">
              <a:defRPr/>
            </a:pPr>
            <a:r>
              <a:rPr lang="en-US" sz="2100" dirty="0">
                <a:solidFill>
                  <a:prstClr val="black"/>
                </a:solidFill>
                <a:latin typeface="Roboto" panose="02000000000000000000" pitchFamily="2" charset="0"/>
                <a:ea typeface="Roboto" panose="02000000000000000000" pitchFamily="2" charset="0"/>
                <a:cs typeface="Roboto" panose="02000000000000000000" pitchFamily="2" charset="0"/>
              </a:rPr>
              <a:t>Reduce Safety Incidents (1st year) = $750,000</a:t>
            </a:r>
          </a:p>
          <a:p>
            <a:pPr defTabSz="685800">
              <a:defRPr/>
            </a:pPr>
            <a:r>
              <a:rPr lang="en-US" sz="2100" dirty="0">
                <a:solidFill>
                  <a:prstClr val="black"/>
                </a:solidFill>
                <a:latin typeface="Roboto" panose="02000000000000000000" pitchFamily="2" charset="0"/>
                <a:ea typeface="Roboto" panose="02000000000000000000" pitchFamily="2" charset="0"/>
                <a:cs typeface="Roboto" panose="02000000000000000000" pitchFamily="2" charset="0"/>
              </a:rPr>
              <a:t>Program Cost (25 participants) = $425,000</a:t>
            </a:r>
          </a:p>
        </p:txBody>
      </p:sp>
      <p:sp>
        <p:nvSpPr>
          <p:cNvPr id="10" name="TextBox 9">
            <a:extLst>
              <a:ext uri="{FF2B5EF4-FFF2-40B4-BE49-F238E27FC236}">
                <a16:creationId xmlns:a16="http://schemas.microsoft.com/office/drawing/2014/main" id="{372F963D-6B0C-EEC8-2888-34B58F5EE7BA}"/>
              </a:ext>
            </a:extLst>
          </p:cNvPr>
          <p:cNvSpPr txBox="1"/>
          <p:nvPr/>
        </p:nvSpPr>
        <p:spPr>
          <a:xfrm>
            <a:off x="5840678" y="2322548"/>
            <a:ext cx="4736726" cy="424732"/>
          </a:xfrm>
          <a:prstGeom prst="rect">
            <a:avLst/>
          </a:prstGeom>
          <a:noFill/>
        </p:spPr>
        <p:txBody>
          <a:bodyPr wrap="square">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2160" b="0"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 1.76:1  </a:t>
            </a:r>
          </a:p>
        </p:txBody>
      </p:sp>
      <p:pic>
        <p:nvPicPr>
          <p:cNvPr id="3" name="Google Shape;1474;p227">
            <a:extLst>
              <a:ext uri="{FF2B5EF4-FFF2-40B4-BE49-F238E27FC236}">
                <a16:creationId xmlns:a16="http://schemas.microsoft.com/office/drawing/2014/main" id="{531F81BD-B07B-C3DE-8445-FCCD337BEFDA}"/>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143600" y="3365844"/>
            <a:ext cx="1892366" cy="1339594"/>
          </a:xfrm>
          <a:prstGeom prst="rect">
            <a:avLst/>
          </a:prstGeom>
          <a:noFill/>
          <a:ln>
            <a:noFill/>
          </a:ln>
        </p:spPr>
      </p:pic>
      <p:sp>
        <p:nvSpPr>
          <p:cNvPr id="16" name="Title 1">
            <a:extLst>
              <a:ext uri="{FF2B5EF4-FFF2-40B4-BE49-F238E27FC236}">
                <a16:creationId xmlns:a16="http://schemas.microsoft.com/office/drawing/2014/main" id="{64EDA126-BB93-E0E4-57CC-6835A020BC56}"/>
              </a:ext>
            </a:extLst>
          </p:cNvPr>
          <p:cNvSpPr txBox="1">
            <a:spLocks/>
          </p:cNvSpPr>
          <p:nvPr/>
        </p:nvSpPr>
        <p:spPr>
          <a:xfrm>
            <a:off x="419100" y="438062"/>
            <a:ext cx="6724500" cy="7491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1pPr>
            <a:lvl2pPr marR="0" lvl="1"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2pPr>
            <a:lvl3pPr marR="0" lvl="2"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3pPr>
            <a:lvl4pPr marR="0" lvl="3"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4pPr>
            <a:lvl5pPr marR="0" lvl="4"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5pPr>
            <a:lvl6pPr marR="0" lvl="5"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6pPr>
            <a:lvl7pPr marR="0" lvl="6"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7pPr>
            <a:lvl8pPr marR="0" lvl="7"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8pPr>
            <a:lvl9pPr marR="0" lvl="8"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9pPr>
          </a:lstStyle>
          <a:p>
            <a:pPr marL="0" marR="0" lvl="0" indent="0" algn="l" defTabSz="914400" rtl="0" eaLnBrk="1" fontAlgn="auto" latinLnBrk="0" hangingPunct="1">
              <a:lnSpc>
                <a:spcPct val="100000"/>
              </a:lnSpc>
              <a:spcBef>
                <a:spcPts val="0"/>
              </a:spcBef>
              <a:spcAft>
                <a:spcPts val="0"/>
              </a:spcAft>
              <a:buClr>
                <a:srgbClr val="FFFFFF"/>
              </a:buClr>
              <a:buSzPts val="2400"/>
              <a:buFont typeface="Dosis"/>
              <a:buNone/>
              <a:tabLst/>
              <a:defRPr/>
            </a:pPr>
            <a:r>
              <a:rPr kumimoji="0" lang="en-US" sz="3600" b="0" i="0" u="none" strike="noStrike" kern="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Roboto" panose="02000000000000000000" pitchFamily="2" charset="0"/>
                <a:sym typeface="Dosis"/>
              </a:rPr>
              <a:t>Try it!</a:t>
            </a:r>
          </a:p>
        </p:txBody>
      </p:sp>
      <p:sp>
        <p:nvSpPr>
          <p:cNvPr id="2" name="Text Box 7">
            <a:extLst>
              <a:ext uri="{FF2B5EF4-FFF2-40B4-BE49-F238E27FC236}">
                <a16:creationId xmlns:a16="http://schemas.microsoft.com/office/drawing/2014/main" id="{20FF1C3F-C2C2-28A3-01CD-2EA091118C05}"/>
              </a:ext>
            </a:extLst>
          </p:cNvPr>
          <p:cNvSpPr txBox="1">
            <a:spLocks noChangeArrowheads="1"/>
          </p:cNvSpPr>
          <p:nvPr/>
        </p:nvSpPr>
        <p:spPr bwMode="auto">
          <a:xfrm>
            <a:off x="2886995" y="2049722"/>
            <a:ext cx="2228851" cy="997709"/>
          </a:xfrm>
          <a:prstGeom prst="rect">
            <a:avLst/>
          </a:prstGeom>
          <a:noFill/>
          <a:ln w="12700">
            <a:noFill/>
            <a:miter lim="800000"/>
            <a:headEnd type="none" w="sm" len="sm"/>
            <a:tailEnd type="none" w="sm" len="sm"/>
          </a:ln>
          <a:effectLst/>
        </p:spPr>
        <p:txBody>
          <a:bodyPr wrap="square">
            <a:spAutoFit/>
          </a:bodyPr>
          <a:lstStyle/>
          <a:p>
            <a:pPr algn="ctr">
              <a:spcBef>
                <a:spcPts val="1260"/>
              </a:spcBef>
            </a:pPr>
            <a:r>
              <a:rPr lang="en-US" altLang="en-US" sz="2400" b="0" dirty="0">
                <a:solidFill>
                  <a:srgbClr val="000000"/>
                </a:solidFill>
                <a:latin typeface="Roboto" panose="02000000000000000000" pitchFamily="2" charset="0"/>
                <a:ea typeface="Roboto" panose="02000000000000000000" pitchFamily="2" charset="0"/>
                <a:cs typeface="Roboto" panose="02000000000000000000" pitchFamily="2" charset="0"/>
              </a:rPr>
              <a:t>$750,000</a:t>
            </a:r>
          </a:p>
          <a:p>
            <a:pPr algn="ctr">
              <a:spcBef>
                <a:spcPts val="1260"/>
              </a:spcBef>
            </a:pPr>
            <a:r>
              <a:rPr lang="en-US" altLang="en-US" sz="2400" b="0" dirty="0">
                <a:solidFill>
                  <a:srgbClr val="000000"/>
                </a:solidFill>
                <a:latin typeface="Roboto" panose="02000000000000000000" pitchFamily="2" charset="0"/>
                <a:ea typeface="Roboto" panose="02000000000000000000" pitchFamily="2" charset="0"/>
                <a:cs typeface="Roboto" panose="02000000000000000000" pitchFamily="2" charset="0"/>
              </a:rPr>
              <a:t>$425,000</a:t>
            </a:r>
          </a:p>
        </p:txBody>
      </p:sp>
      <p:sp>
        <p:nvSpPr>
          <p:cNvPr id="11" name="Text Box 8">
            <a:extLst>
              <a:ext uri="{FF2B5EF4-FFF2-40B4-BE49-F238E27FC236}">
                <a16:creationId xmlns:a16="http://schemas.microsoft.com/office/drawing/2014/main" id="{608B4F26-B502-1B03-2F86-C829B915848E}"/>
              </a:ext>
            </a:extLst>
          </p:cNvPr>
          <p:cNvSpPr txBox="1">
            <a:spLocks noChangeArrowheads="1"/>
          </p:cNvSpPr>
          <p:nvPr/>
        </p:nvSpPr>
        <p:spPr bwMode="auto">
          <a:xfrm>
            <a:off x="1586356" y="3174172"/>
            <a:ext cx="3859060" cy="997709"/>
          </a:xfrm>
          <a:prstGeom prst="rect">
            <a:avLst/>
          </a:prstGeom>
          <a:noFill/>
          <a:ln w="12700">
            <a:noFill/>
            <a:miter lim="800000"/>
            <a:headEnd type="none" w="sm" len="sm"/>
            <a:tailEnd type="none" w="sm" len="sm"/>
          </a:ln>
          <a:effectLst/>
        </p:spPr>
        <p:txBody>
          <a:bodyPr wrap="square">
            <a:spAutoFit/>
          </a:bodyPr>
          <a:lstStyle/>
          <a:p>
            <a:pPr algn="ctr">
              <a:spcBef>
                <a:spcPts val="1260"/>
              </a:spcBef>
            </a:pPr>
            <a:r>
              <a:rPr lang="en-US" altLang="en-US" sz="2400" b="0" dirty="0">
                <a:solidFill>
                  <a:srgbClr val="000000"/>
                </a:solidFill>
                <a:latin typeface="Roboto" panose="02000000000000000000" pitchFamily="2" charset="0"/>
                <a:ea typeface="Roboto" panose="02000000000000000000" pitchFamily="2" charset="0"/>
                <a:cs typeface="Roboto" panose="02000000000000000000" pitchFamily="2" charset="0"/>
              </a:rPr>
              <a:t>$750,000 - $425,000</a:t>
            </a:r>
          </a:p>
          <a:p>
            <a:pPr algn="ctr">
              <a:spcBef>
                <a:spcPts val="1260"/>
              </a:spcBef>
            </a:pPr>
            <a:r>
              <a:rPr lang="en-US" altLang="en-US" sz="2400" b="0" dirty="0">
                <a:solidFill>
                  <a:srgbClr val="000000"/>
                </a:solidFill>
                <a:latin typeface="Roboto" panose="02000000000000000000" pitchFamily="2" charset="0"/>
                <a:ea typeface="Roboto" panose="02000000000000000000" pitchFamily="2" charset="0"/>
                <a:cs typeface="Roboto" panose="02000000000000000000" pitchFamily="2" charset="0"/>
              </a:rPr>
              <a:t>$425,000</a:t>
            </a:r>
          </a:p>
        </p:txBody>
      </p:sp>
    </p:spTree>
    <p:extLst>
      <p:ext uri="{BB962C8B-B14F-4D97-AF65-F5344CB8AC3E}">
        <p14:creationId xmlns:p14="http://schemas.microsoft.com/office/powerpoint/2010/main" val="152055947"/>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itle 3"/>
          <p:cNvSpPr>
            <a:spLocks noGrp="1"/>
          </p:cNvSpPr>
          <p:nvPr>
            <p:ph type="title"/>
          </p:nvPr>
        </p:nvSpPr>
        <p:spPr>
          <a:xfrm>
            <a:off x="440266" y="2108124"/>
            <a:ext cx="8229600" cy="857250"/>
          </a:xfrm>
        </p:spPr>
        <p:txBody>
          <a:bodyPr/>
          <a:lstStyle/>
          <a:p>
            <a:r>
              <a:rPr lang="en-US" altLang="en-US" dirty="0"/>
              <a:t>Case Application: </a:t>
            </a:r>
            <a:br>
              <a:rPr lang="en-US" altLang="en-US" dirty="0"/>
            </a:br>
            <a:r>
              <a:rPr lang="en-US" altLang="en-US" dirty="0"/>
              <a:t>Utility Services Company</a:t>
            </a:r>
          </a:p>
        </p:txBody>
      </p:sp>
      <p:sp>
        <p:nvSpPr>
          <p:cNvPr id="2" name="Slide Number Placeholder 1">
            <a:extLst>
              <a:ext uri="{FF2B5EF4-FFF2-40B4-BE49-F238E27FC236}">
                <a16:creationId xmlns:a16="http://schemas.microsoft.com/office/drawing/2014/main" id="{E7BAA686-8404-25A0-48A7-C065723739CA}"/>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190</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3" name="TextBox 2">
            <a:extLst>
              <a:ext uri="{FF2B5EF4-FFF2-40B4-BE49-F238E27FC236}">
                <a16:creationId xmlns:a16="http://schemas.microsoft.com/office/drawing/2014/main" id="{34FF64DA-7EE1-88FD-DD55-62F6724C7EE7}"/>
              </a:ext>
            </a:extLst>
          </p:cNvPr>
          <p:cNvSpPr txBox="1"/>
          <p:nvPr/>
        </p:nvSpPr>
        <p:spPr>
          <a:xfrm>
            <a:off x="0" y="4821625"/>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128</a:t>
            </a:r>
          </a:p>
        </p:txBody>
      </p:sp>
    </p:spTree>
    <p:custDataLst>
      <p:tags r:id="rId1"/>
    </p:custData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28C58-3C37-B68D-A391-2F3F8DA457C7}"/>
              </a:ext>
            </a:extLst>
          </p:cNvPr>
          <p:cNvSpPr>
            <a:spLocks noGrp="1"/>
          </p:cNvSpPr>
          <p:nvPr>
            <p:ph type="title"/>
          </p:nvPr>
        </p:nvSpPr>
        <p:spPr>
          <a:xfrm>
            <a:off x="432560" y="286867"/>
            <a:ext cx="8229600" cy="946841"/>
          </a:xfrm>
        </p:spPr>
        <p:txBody>
          <a:bodyPr/>
          <a:lstStyle/>
          <a:p>
            <a:r>
              <a:rPr lang="en-US" b="1" dirty="0"/>
              <a:t>ROI Example: </a:t>
            </a:r>
            <a:br>
              <a:rPr lang="en-US" b="1" dirty="0"/>
            </a:br>
            <a:r>
              <a:rPr lang="en-US" b="1" dirty="0"/>
              <a:t>Utility Services Company</a:t>
            </a:r>
          </a:p>
        </p:txBody>
      </p:sp>
      <p:sp>
        <p:nvSpPr>
          <p:cNvPr id="3" name="Rectangle 2">
            <a:extLst>
              <a:ext uri="{FF2B5EF4-FFF2-40B4-BE49-F238E27FC236}">
                <a16:creationId xmlns:a16="http://schemas.microsoft.com/office/drawing/2014/main" id="{2311D7F2-D993-AF48-8FE7-5544BB3A2997}"/>
              </a:ext>
            </a:extLst>
          </p:cNvPr>
          <p:cNvSpPr/>
          <p:nvPr/>
        </p:nvSpPr>
        <p:spPr>
          <a:xfrm>
            <a:off x="729536" y="2078516"/>
            <a:ext cx="1377900" cy="1062859"/>
          </a:xfrm>
          <a:prstGeom prst="rect">
            <a:avLst/>
          </a:prstGeom>
          <a:solidFill>
            <a:srgbClr val="820E2E"/>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Collect Post Program Data</a:t>
            </a:r>
          </a:p>
        </p:txBody>
      </p:sp>
      <p:sp>
        <p:nvSpPr>
          <p:cNvPr id="5" name="Rectangle 4">
            <a:extLst>
              <a:ext uri="{FF2B5EF4-FFF2-40B4-BE49-F238E27FC236}">
                <a16:creationId xmlns:a16="http://schemas.microsoft.com/office/drawing/2014/main" id="{C4D7F46F-8214-0A41-87A5-E027EB667AED}"/>
              </a:ext>
            </a:extLst>
          </p:cNvPr>
          <p:cNvSpPr/>
          <p:nvPr/>
        </p:nvSpPr>
        <p:spPr>
          <a:xfrm>
            <a:off x="4788624" y="2078516"/>
            <a:ext cx="1377900" cy="1062859"/>
          </a:xfrm>
          <a:prstGeom prst="rect">
            <a:avLst/>
          </a:prstGeom>
          <a:solidFill>
            <a:srgbClr val="820E2E"/>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Convert Data to Monetary Value</a:t>
            </a:r>
          </a:p>
        </p:txBody>
      </p:sp>
      <p:sp>
        <p:nvSpPr>
          <p:cNvPr id="6" name="Rectangle 5">
            <a:extLst>
              <a:ext uri="{FF2B5EF4-FFF2-40B4-BE49-F238E27FC236}">
                <a16:creationId xmlns:a16="http://schemas.microsoft.com/office/drawing/2014/main" id="{1F50A847-8713-6843-89A7-B7D7415C9BCA}"/>
              </a:ext>
            </a:extLst>
          </p:cNvPr>
          <p:cNvSpPr/>
          <p:nvPr/>
        </p:nvSpPr>
        <p:spPr>
          <a:xfrm>
            <a:off x="2759080" y="2078516"/>
            <a:ext cx="1377900" cy="1062859"/>
          </a:xfrm>
          <a:prstGeom prst="rect">
            <a:avLst/>
          </a:prstGeom>
          <a:solidFill>
            <a:srgbClr val="820E2E"/>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Isolate the Effects of the Program</a:t>
            </a:r>
          </a:p>
        </p:txBody>
      </p:sp>
      <p:sp>
        <p:nvSpPr>
          <p:cNvPr id="7" name="Rectangle 6">
            <a:extLst>
              <a:ext uri="{FF2B5EF4-FFF2-40B4-BE49-F238E27FC236}">
                <a16:creationId xmlns:a16="http://schemas.microsoft.com/office/drawing/2014/main" id="{7B454E41-E20E-7347-AAAF-F817692120FC}"/>
              </a:ext>
            </a:extLst>
          </p:cNvPr>
          <p:cNvSpPr/>
          <p:nvPr/>
        </p:nvSpPr>
        <p:spPr>
          <a:xfrm>
            <a:off x="6818168" y="530166"/>
            <a:ext cx="1377900" cy="1062859"/>
          </a:xfrm>
          <a:prstGeom prst="rect">
            <a:avLst/>
          </a:prstGeom>
          <a:solidFill>
            <a:srgbClr val="820E2E"/>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Capture Program Costs</a:t>
            </a:r>
          </a:p>
        </p:txBody>
      </p:sp>
      <p:sp>
        <p:nvSpPr>
          <p:cNvPr id="8" name="Rectangle 7">
            <a:extLst>
              <a:ext uri="{FF2B5EF4-FFF2-40B4-BE49-F238E27FC236}">
                <a16:creationId xmlns:a16="http://schemas.microsoft.com/office/drawing/2014/main" id="{71C2831C-211A-5B48-BB54-FFCC1EC528A5}"/>
              </a:ext>
            </a:extLst>
          </p:cNvPr>
          <p:cNvSpPr/>
          <p:nvPr/>
        </p:nvSpPr>
        <p:spPr>
          <a:xfrm>
            <a:off x="6818168" y="2077832"/>
            <a:ext cx="1377900" cy="1062859"/>
          </a:xfrm>
          <a:prstGeom prst="rect">
            <a:avLst/>
          </a:prstGeom>
          <a:solidFill>
            <a:srgbClr val="820E2E"/>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Calculate the Return on Investment</a:t>
            </a:r>
          </a:p>
        </p:txBody>
      </p:sp>
      <p:sp>
        <p:nvSpPr>
          <p:cNvPr id="9" name="Rectangle 8">
            <a:extLst>
              <a:ext uri="{FF2B5EF4-FFF2-40B4-BE49-F238E27FC236}">
                <a16:creationId xmlns:a16="http://schemas.microsoft.com/office/drawing/2014/main" id="{E6EEC975-28E6-AF46-9439-147A281BC1A2}"/>
              </a:ext>
            </a:extLst>
          </p:cNvPr>
          <p:cNvSpPr/>
          <p:nvPr/>
        </p:nvSpPr>
        <p:spPr>
          <a:xfrm>
            <a:off x="6818168" y="3625498"/>
            <a:ext cx="1377900" cy="1062859"/>
          </a:xfrm>
          <a:prstGeom prst="rect">
            <a:avLst/>
          </a:prstGeom>
          <a:solidFill>
            <a:srgbClr val="820E2E"/>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rPr>
              <a:t>Identify Intangible Benefits</a:t>
            </a:r>
          </a:p>
        </p:txBody>
      </p:sp>
      <p:cxnSp>
        <p:nvCxnSpPr>
          <p:cNvPr id="10" name="Straight Arrow Connector 9">
            <a:extLst>
              <a:ext uri="{FF2B5EF4-FFF2-40B4-BE49-F238E27FC236}">
                <a16:creationId xmlns:a16="http://schemas.microsoft.com/office/drawing/2014/main" id="{8B276651-6B84-D440-A1C4-74B19323D074}"/>
              </a:ext>
            </a:extLst>
          </p:cNvPr>
          <p:cNvCxnSpPr>
            <a:cxnSpLocks/>
          </p:cNvCxnSpPr>
          <p:nvPr/>
        </p:nvCxnSpPr>
        <p:spPr>
          <a:xfrm>
            <a:off x="2218770" y="2704288"/>
            <a:ext cx="428977" cy="0"/>
          </a:xfrm>
          <a:prstGeom prst="straightConnector1">
            <a:avLst/>
          </a:prstGeom>
          <a:ln w="19050" cmpd="sng">
            <a:solidFill>
              <a:srgbClr val="005B8E"/>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F045938F-188E-4A43-9359-CCF53F39E249}"/>
              </a:ext>
            </a:extLst>
          </p:cNvPr>
          <p:cNvCxnSpPr>
            <a:cxnSpLocks/>
          </p:cNvCxnSpPr>
          <p:nvPr/>
        </p:nvCxnSpPr>
        <p:spPr>
          <a:xfrm>
            <a:off x="4248314" y="2710772"/>
            <a:ext cx="428977" cy="0"/>
          </a:xfrm>
          <a:prstGeom prst="straightConnector1">
            <a:avLst/>
          </a:prstGeom>
          <a:ln w="19050" cmpd="sng">
            <a:solidFill>
              <a:srgbClr val="005B8E"/>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9F8DF025-4E18-9F41-A7E8-2D2112FAFF30}"/>
              </a:ext>
            </a:extLst>
          </p:cNvPr>
          <p:cNvCxnSpPr>
            <a:cxnSpLocks/>
          </p:cNvCxnSpPr>
          <p:nvPr/>
        </p:nvCxnSpPr>
        <p:spPr>
          <a:xfrm>
            <a:off x="6277858" y="2701043"/>
            <a:ext cx="428977" cy="0"/>
          </a:xfrm>
          <a:prstGeom prst="straightConnector1">
            <a:avLst/>
          </a:prstGeom>
          <a:ln w="19050" cmpd="sng">
            <a:solidFill>
              <a:srgbClr val="005B8E"/>
            </a:solidFill>
            <a:tailEnd type="triangle"/>
          </a:ln>
          <a:effectLst/>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7766CB81-5FA9-8B48-8081-BAD68191414D}"/>
              </a:ext>
            </a:extLst>
          </p:cNvPr>
          <p:cNvSpPr txBox="1"/>
          <p:nvPr/>
        </p:nvSpPr>
        <p:spPr>
          <a:xfrm>
            <a:off x="641620" y="3173991"/>
            <a:ext cx="1712107" cy="600164"/>
          </a:xfrm>
          <a:prstGeom prst="rect">
            <a:avLst/>
          </a:prstGeom>
          <a:noFill/>
        </p:spPr>
        <p:txBody>
          <a:bodyPr wrap="square" rtlCol="0">
            <a:spAutoFit/>
          </a:bodyPr>
          <a:lstStyle/>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Questionnaire</a:t>
            </a:r>
          </a:p>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Performance Monitoring</a:t>
            </a:r>
          </a:p>
        </p:txBody>
      </p:sp>
      <p:sp>
        <p:nvSpPr>
          <p:cNvPr id="26" name="TextBox 25">
            <a:extLst>
              <a:ext uri="{FF2B5EF4-FFF2-40B4-BE49-F238E27FC236}">
                <a16:creationId xmlns:a16="http://schemas.microsoft.com/office/drawing/2014/main" id="{5DF3477A-2AA1-094A-AA05-3429F8B8C6D4}"/>
              </a:ext>
            </a:extLst>
          </p:cNvPr>
          <p:cNvSpPr txBox="1"/>
          <p:nvPr/>
        </p:nvSpPr>
        <p:spPr>
          <a:xfrm>
            <a:off x="2677938" y="3173991"/>
            <a:ext cx="1611894" cy="430887"/>
          </a:xfrm>
          <a:prstGeom prst="rect">
            <a:avLst/>
          </a:prstGeom>
          <a:noFill/>
        </p:spPr>
        <p:txBody>
          <a:bodyPr wrap="square" rtlCol="0">
            <a:spAutoFit/>
          </a:bodyPr>
          <a:lstStyle/>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Participants’ estimates</a:t>
            </a:r>
          </a:p>
        </p:txBody>
      </p:sp>
      <p:sp>
        <p:nvSpPr>
          <p:cNvPr id="27" name="TextBox 26">
            <a:extLst>
              <a:ext uri="{FF2B5EF4-FFF2-40B4-BE49-F238E27FC236}">
                <a16:creationId xmlns:a16="http://schemas.microsoft.com/office/drawing/2014/main" id="{4EF4B04A-CB1E-974D-9099-2278A31CB32C}"/>
              </a:ext>
            </a:extLst>
          </p:cNvPr>
          <p:cNvSpPr txBox="1"/>
          <p:nvPr/>
        </p:nvSpPr>
        <p:spPr>
          <a:xfrm>
            <a:off x="4762664" y="3163993"/>
            <a:ext cx="1407082"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Standard values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$408,500</a:t>
            </a:r>
          </a:p>
        </p:txBody>
      </p:sp>
      <p:sp>
        <p:nvSpPr>
          <p:cNvPr id="28" name="TextBox 27">
            <a:extLst>
              <a:ext uri="{FF2B5EF4-FFF2-40B4-BE49-F238E27FC236}">
                <a16:creationId xmlns:a16="http://schemas.microsoft.com/office/drawing/2014/main" id="{236BB380-AC92-B946-B22F-D72E9F3231BB}"/>
              </a:ext>
            </a:extLst>
          </p:cNvPr>
          <p:cNvSpPr txBox="1"/>
          <p:nvPr/>
        </p:nvSpPr>
        <p:spPr>
          <a:xfrm>
            <a:off x="6818168" y="1696929"/>
            <a:ext cx="1377899"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$54,300</a:t>
            </a:r>
          </a:p>
        </p:txBody>
      </p:sp>
      <p:sp>
        <p:nvSpPr>
          <p:cNvPr id="29" name="TextBox 28">
            <a:extLst>
              <a:ext uri="{FF2B5EF4-FFF2-40B4-BE49-F238E27FC236}">
                <a16:creationId xmlns:a16="http://schemas.microsoft.com/office/drawing/2014/main" id="{0F0D0D47-30CB-DD46-B9DF-4CB67BB27211}"/>
              </a:ext>
            </a:extLst>
          </p:cNvPr>
          <p:cNvSpPr txBox="1"/>
          <p:nvPr/>
        </p:nvSpPr>
        <p:spPr>
          <a:xfrm>
            <a:off x="6818167" y="3244595"/>
            <a:ext cx="1377900"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652%</a:t>
            </a:r>
          </a:p>
        </p:txBody>
      </p:sp>
      <p:sp>
        <p:nvSpPr>
          <p:cNvPr id="4" name="Slide Number Placeholder 1">
            <a:extLst>
              <a:ext uri="{FF2B5EF4-FFF2-40B4-BE49-F238E27FC236}">
                <a16:creationId xmlns:a16="http://schemas.microsoft.com/office/drawing/2014/main" id="{42978B4F-BB58-960C-EB3E-38858FDA9E30}"/>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191</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11" name="TextBox 10">
            <a:extLst>
              <a:ext uri="{FF2B5EF4-FFF2-40B4-BE49-F238E27FC236}">
                <a16:creationId xmlns:a16="http://schemas.microsoft.com/office/drawing/2014/main" id="{132D4199-B973-F1D6-9B54-0CEAE05618ED}"/>
              </a:ext>
            </a:extLst>
          </p:cNvPr>
          <p:cNvSpPr txBox="1"/>
          <p:nvPr/>
        </p:nvSpPr>
        <p:spPr>
          <a:xfrm>
            <a:off x="0" y="4821625"/>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133</a:t>
            </a:r>
          </a:p>
        </p:txBody>
      </p:sp>
    </p:spTree>
    <p:custDataLst>
      <p:tags r:id="rId1"/>
    </p:custDataLst>
    <p:extLst>
      <p:ext uri="{BB962C8B-B14F-4D97-AF65-F5344CB8AC3E}">
        <p14:creationId xmlns:p14="http://schemas.microsoft.com/office/powerpoint/2010/main" val="1280257332"/>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F9779-D210-A3D7-C03E-8AEB29FCF0F8}"/>
              </a:ext>
            </a:extLst>
          </p:cNvPr>
          <p:cNvSpPr>
            <a:spLocks noGrp="1"/>
          </p:cNvSpPr>
          <p:nvPr>
            <p:ph type="title"/>
          </p:nvPr>
        </p:nvSpPr>
        <p:spPr>
          <a:xfrm>
            <a:off x="628650" y="590550"/>
            <a:ext cx="7886700" cy="609600"/>
          </a:xfrm>
        </p:spPr>
        <p:txBody>
          <a:bodyPr>
            <a:normAutofit/>
          </a:bodyPr>
          <a:lstStyle/>
          <a:p>
            <a:r>
              <a:rPr lang="en-US" altLang="en-US" sz="3600" dirty="0"/>
              <a:t>Common Target Audiences</a:t>
            </a:r>
            <a:endParaRPr lang="en-US" sz="3600" dirty="0"/>
          </a:p>
        </p:txBody>
      </p:sp>
      <p:graphicFrame>
        <p:nvGraphicFramePr>
          <p:cNvPr id="5" name="Table Placeholder 4">
            <a:extLst>
              <a:ext uri="{FF2B5EF4-FFF2-40B4-BE49-F238E27FC236}">
                <a16:creationId xmlns:a16="http://schemas.microsoft.com/office/drawing/2014/main" id="{1F65EDCC-D23C-4F80-4D93-1BABB17475A8}"/>
              </a:ext>
            </a:extLst>
          </p:cNvPr>
          <p:cNvGraphicFramePr>
            <a:graphicFrameLocks noGrp="1"/>
          </p:cNvGraphicFramePr>
          <p:nvPr>
            <p:ph idx="1"/>
            <p:extLst>
              <p:ext uri="{D42A27DB-BD31-4B8C-83A1-F6EECF244321}">
                <p14:modId xmlns:p14="http://schemas.microsoft.com/office/powerpoint/2010/main" val="1665935273"/>
              </p:ext>
            </p:extLst>
          </p:nvPr>
        </p:nvGraphicFramePr>
        <p:xfrm>
          <a:off x="628650" y="1306005"/>
          <a:ext cx="7886700" cy="3281680"/>
        </p:xfrm>
        <a:graphic>
          <a:graphicData uri="http://schemas.openxmlformats.org/drawingml/2006/table">
            <a:tbl>
              <a:tblPr firstRow="1" bandRow="1">
                <a:tableStyleId>{5C22544A-7EE6-4342-B048-85BDC9FD1C3A}</a:tableStyleId>
              </a:tblPr>
              <a:tblGrid>
                <a:gridCol w="3943350">
                  <a:extLst>
                    <a:ext uri="{9D8B030D-6E8A-4147-A177-3AD203B41FA5}">
                      <a16:colId xmlns:a16="http://schemas.microsoft.com/office/drawing/2014/main" val="1256769013"/>
                    </a:ext>
                  </a:extLst>
                </a:gridCol>
                <a:gridCol w="3943350">
                  <a:extLst>
                    <a:ext uri="{9D8B030D-6E8A-4147-A177-3AD203B41FA5}">
                      <a16:colId xmlns:a16="http://schemas.microsoft.com/office/drawing/2014/main" val="245614169"/>
                    </a:ext>
                  </a:extLst>
                </a:gridCol>
              </a:tblGrid>
              <a:tr h="0">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Audience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Reason for Communication</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extLst>
                  <a:ext uri="{0D108BD9-81ED-4DB2-BD59-A6C34878D82A}">
                    <a16:rowId xmlns:a16="http://schemas.microsoft.com/office/drawing/2014/main" val="3691462104"/>
                  </a:ext>
                </a:extLst>
              </a:tr>
              <a:tr h="0">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ts val="60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Top management*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ts val="60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Secure approval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5229909"/>
                  </a:ext>
                </a:extLst>
              </a:tr>
              <a:tr h="0">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ts val="60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All managers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ts val="60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Gain support/build credibility</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285391994"/>
                  </a:ext>
                </a:extLst>
              </a:tr>
              <a:tr h="0">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ts val="60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Participants’ superiors*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ts val="60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Obtain commitment/build credibility</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37371303"/>
                  </a:ext>
                </a:extLst>
              </a:tr>
              <a:tr h="0">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ts val="60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Potential participants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ts val="60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Create desire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43890533"/>
                  </a:ext>
                </a:extLst>
              </a:tr>
              <a:tr h="0">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ts val="60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Current participants*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ts val="60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Enhance reinforcement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811545526"/>
                  </a:ext>
                </a:extLst>
              </a:tr>
              <a:tr h="0">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ts val="600"/>
                        </a:spcBef>
                        <a:spcAft>
                          <a:spcPct val="0"/>
                        </a:spcAft>
                        <a:buClrTx/>
                        <a:buSzTx/>
                        <a:buFontTx/>
                        <a:buNone/>
                        <a:tabLst/>
                      </a:pPr>
                      <a:r>
                        <a:rPr kumimoji="0" lang="en-US" sz="1500" b="0" i="0" u="none" strike="noStrike" kern="1200"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Learning and Development </a:t>
                      </a:r>
                      <a:r>
                        <a:rPr kumimoji="0" lang="en-US" altLang="en-US" sz="1500" b="0" i="0" u="none" strike="noStrike" kern="1200"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staff*</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ts val="60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Show importance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07811431"/>
                  </a:ext>
                </a:extLst>
              </a:tr>
              <a:tr h="0">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ts val="60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All </a:t>
                      </a:r>
                      <a:r>
                        <a:rPr kumimoji="0" lang="en-US" altLang="en-US" sz="1500" b="0" i="0" u="none" strike="noStrike" kern="1200"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employees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ts val="60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Stimulate interest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91585235"/>
                  </a:ext>
                </a:extLst>
              </a:tr>
              <a:tr h="0">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ts val="60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Stockholders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ts val="600"/>
                        </a:spcBef>
                        <a:spcAft>
                          <a:spcPct val="0"/>
                        </a:spcAft>
                        <a:buClrTx/>
                        <a:buSzTx/>
                        <a:buFontTx/>
                        <a:buNone/>
                        <a:tabLst/>
                      </a:pPr>
                      <a:r>
                        <a:rPr kumimoji="0" lang="en-US" altLang="en-US" sz="15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Secure endorsement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714431427"/>
                  </a:ext>
                </a:extLst>
              </a:tr>
              <a:tr h="370840">
                <a:tc gridSpan="2">
                  <a:txBody>
                    <a:bodyPr/>
                    <a:lstStyle>
                      <a:lvl1pPr defTabSz="457200">
                        <a:spcBef>
                          <a:spcPct val="20000"/>
                        </a:spcBef>
                        <a:buClr>
                          <a:srgbClr val="FF4D00"/>
                        </a:buClr>
                        <a:buFont typeface="Wingdings" panose="05000000000000000000" pitchFamily="2" charset="2"/>
                        <a:defRPr sz="2200">
                          <a:solidFill>
                            <a:srgbClr val="565559"/>
                          </a:solidFill>
                          <a:latin typeface="Whitney HTF Medium" pitchFamily="50" charset="0"/>
                          <a:ea typeface="MS PGothic" panose="020B0600070205080204" pitchFamily="34" charset="-128"/>
                        </a:defRPr>
                      </a:lvl1pPr>
                      <a:lvl2pPr marL="742950" indent="-285750" defTabSz="457200">
                        <a:spcBef>
                          <a:spcPct val="20000"/>
                        </a:spcBef>
                        <a:buClr>
                          <a:srgbClr val="FF4D00"/>
                        </a:buClr>
                        <a:buFont typeface="Wingdings" panose="05000000000000000000" pitchFamily="2" charset="2"/>
                        <a:defRPr sz="2000">
                          <a:solidFill>
                            <a:srgbClr val="565559"/>
                          </a:solidFill>
                          <a:latin typeface="Whitney HTF Medium" pitchFamily="50" charset="0"/>
                          <a:ea typeface="Arial" panose="020B0604020202020204" pitchFamily="34" charset="0"/>
                          <a:cs typeface="Arial" panose="020B0604020202020204" pitchFamily="34" charset="0"/>
                        </a:defRPr>
                      </a:lvl2pPr>
                      <a:lvl3pPr marL="11430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3pPr>
                      <a:lvl4pPr marL="16002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4pPr>
                      <a:lvl5pPr marL="2057400" indent="-228600" defTabSz="457200">
                        <a:spcBef>
                          <a:spcPct val="20000"/>
                        </a:spcBef>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lr>
                          <a:srgbClr val="FF4D00"/>
                        </a:buClr>
                        <a:buFont typeface="Wingdings" panose="05000000000000000000" pitchFamily="2" charset="2"/>
                        <a:defRPr sz="1600">
                          <a:solidFill>
                            <a:srgbClr val="565559"/>
                          </a:solidFill>
                          <a:latin typeface="Whitney HTF Medium" pitchFamily="50" charset="0"/>
                          <a:ea typeface="Arial" panose="020B0604020202020204" pitchFamily="34" charset="0"/>
                          <a:cs typeface="Arial" panose="020B0604020202020204" pitchFamily="34" charset="0"/>
                        </a:defRPr>
                      </a:lvl9pPr>
                    </a:lstStyle>
                    <a:p>
                      <a:pPr marL="0" marR="0" lvl="0" indent="0" algn="l" defTabSz="457200" rtl="0" eaLnBrk="1" fontAlgn="base" latinLnBrk="0" hangingPunct="1">
                        <a:lnSpc>
                          <a:spcPct val="100000"/>
                        </a:lnSpc>
                        <a:spcBef>
                          <a:spcPts val="600"/>
                        </a:spcBef>
                        <a:spcAft>
                          <a:spcPct val="0"/>
                        </a:spcAft>
                        <a:buClrTx/>
                        <a:buSzTx/>
                        <a:buFontTx/>
                        <a:buNone/>
                        <a:tabLst/>
                      </a:pPr>
                      <a:r>
                        <a:rPr kumimoji="0" lang="en-US" altLang="en-US" sz="1500" b="0" i="1"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*Always consider providing a report for these audiences.</a:t>
                      </a:r>
                    </a:p>
                  </a:txBody>
                  <a:tcPr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455649689"/>
                  </a:ext>
                </a:extLst>
              </a:tr>
            </a:tbl>
          </a:graphicData>
        </a:graphic>
      </p:graphicFrame>
      <p:sp>
        <p:nvSpPr>
          <p:cNvPr id="3" name="TextBox 2">
            <a:extLst>
              <a:ext uri="{FF2B5EF4-FFF2-40B4-BE49-F238E27FC236}">
                <a16:creationId xmlns:a16="http://schemas.microsoft.com/office/drawing/2014/main" id="{7EAA3BA8-8A6C-81D4-E999-17701C1EF662}"/>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135</a:t>
            </a:r>
          </a:p>
        </p:txBody>
      </p:sp>
      <p:sp>
        <p:nvSpPr>
          <p:cNvPr id="4" name="Slide Number Placeholder 1">
            <a:extLst>
              <a:ext uri="{FF2B5EF4-FFF2-40B4-BE49-F238E27FC236}">
                <a16:creationId xmlns:a16="http://schemas.microsoft.com/office/drawing/2014/main" id="{1232E91B-8B39-77CB-62A1-29D624490FAA}"/>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bg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192</a:t>
            </a:fld>
            <a:endParaRPr lang="en-US" sz="9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625148855"/>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F9779-D210-A3D7-C03E-8AEB29FCF0F8}"/>
              </a:ext>
            </a:extLst>
          </p:cNvPr>
          <p:cNvSpPr>
            <a:spLocks noGrp="1"/>
          </p:cNvSpPr>
          <p:nvPr>
            <p:ph type="title"/>
          </p:nvPr>
        </p:nvSpPr>
        <p:spPr>
          <a:xfrm>
            <a:off x="628650" y="590550"/>
            <a:ext cx="7886700" cy="609600"/>
          </a:xfrm>
        </p:spPr>
        <p:txBody>
          <a:bodyPr>
            <a:normAutofit/>
          </a:bodyPr>
          <a:lstStyle/>
          <a:p>
            <a:r>
              <a:rPr lang="en-US" sz="3600" dirty="0"/>
              <a:t>Methods of Communication</a:t>
            </a:r>
          </a:p>
        </p:txBody>
      </p:sp>
      <p:sp>
        <p:nvSpPr>
          <p:cNvPr id="3" name="TextBox 2">
            <a:extLst>
              <a:ext uri="{FF2B5EF4-FFF2-40B4-BE49-F238E27FC236}">
                <a16:creationId xmlns:a16="http://schemas.microsoft.com/office/drawing/2014/main" id="{7EAA3BA8-8A6C-81D4-E999-17701C1EF662}"/>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135</a:t>
            </a:r>
          </a:p>
        </p:txBody>
      </p:sp>
      <p:sp>
        <p:nvSpPr>
          <p:cNvPr id="4" name="Slide Number Placeholder 1">
            <a:extLst>
              <a:ext uri="{FF2B5EF4-FFF2-40B4-BE49-F238E27FC236}">
                <a16:creationId xmlns:a16="http://schemas.microsoft.com/office/drawing/2014/main" id="{1232E91B-8B39-77CB-62A1-29D624490FAA}"/>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bg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193</a:t>
            </a:fld>
            <a:endParaRPr lang="en-US" sz="9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graphicFrame>
        <p:nvGraphicFramePr>
          <p:cNvPr id="9" name="Table 8">
            <a:extLst>
              <a:ext uri="{FF2B5EF4-FFF2-40B4-BE49-F238E27FC236}">
                <a16:creationId xmlns:a16="http://schemas.microsoft.com/office/drawing/2014/main" id="{23015181-CAB7-4434-1329-C8FE88A43452}"/>
              </a:ext>
            </a:extLst>
          </p:cNvPr>
          <p:cNvGraphicFramePr>
            <a:graphicFrameLocks noGrp="1"/>
          </p:cNvGraphicFramePr>
          <p:nvPr>
            <p:extLst>
              <p:ext uri="{D42A27DB-BD31-4B8C-83A1-F6EECF244321}">
                <p14:modId xmlns:p14="http://schemas.microsoft.com/office/powerpoint/2010/main" val="3416049156"/>
              </p:ext>
            </p:extLst>
          </p:nvPr>
        </p:nvGraphicFramePr>
        <p:xfrm>
          <a:off x="493776" y="1311307"/>
          <a:ext cx="8229600" cy="2474309"/>
        </p:xfrm>
        <a:graphic>
          <a:graphicData uri="http://schemas.openxmlformats.org/drawingml/2006/table">
            <a:tbl>
              <a:tblPr firstRow="1" firstCol="1" bandRow="1">
                <a:tableStyleId>{5C22544A-7EE6-4342-B048-85BDC9FD1C3A}</a:tableStyleId>
              </a:tblPr>
              <a:tblGrid>
                <a:gridCol w="1645182">
                  <a:extLst>
                    <a:ext uri="{9D8B030D-6E8A-4147-A177-3AD203B41FA5}">
                      <a16:colId xmlns:a16="http://schemas.microsoft.com/office/drawing/2014/main" val="2842305589"/>
                    </a:ext>
                  </a:extLst>
                </a:gridCol>
                <a:gridCol w="1645710">
                  <a:extLst>
                    <a:ext uri="{9D8B030D-6E8A-4147-A177-3AD203B41FA5}">
                      <a16:colId xmlns:a16="http://schemas.microsoft.com/office/drawing/2014/main" val="1352087006"/>
                    </a:ext>
                  </a:extLst>
                </a:gridCol>
                <a:gridCol w="1646236">
                  <a:extLst>
                    <a:ext uri="{9D8B030D-6E8A-4147-A177-3AD203B41FA5}">
                      <a16:colId xmlns:a16="http://schemas.microsoft.com/office/drawing/2014/main" val="3328050702"/>
                    </a:ext>
                  </a:extLst>
                </a:gridCol>
                <a:gridCol w="1646236">
                  <a:extLst>
                    <a:ext uri="{9D8B030D-6E8A-4147-A177-3AD203B41FA5}">
                      <a16:colId xmlns:a16="http://schemas.microsoft.com/office/drawing/2014/main" val="9590443"/>
                    </a:ext>
                  </a:extLst>
                </a:gridCol>
                <a:gridCol w="1646236">
                  <a:extLst>
                    <a:ext uri="{9D8B030D-6E8A-4147-A177-3AD203B41FA5}">
                      <a16:colId xmlns:a16="http://schemas.microsoft.com/office/drawing/2014/main" val="3396112484"/>
                    </a:ext>
                  </a:extLst>
                </a:gridCol>
              </a:tblGrid>
              <a:tr h="380059">
                <a:tc>
                  <a:txBody>
                    <a:bodyPr/>
                    <a:lstStyle/>
                    <a:p>
                      <a:pPr marL="91440" marR="91440" algn="ctr">
                        <a:lnSpc>
                          <a:spcPts val="1800"/>
                        </a:lnSpc>
                        <a:spcBef>
                          <a:spcPts val="600"/>
                        </a:spcBef>
                        <a:spcAft>
                          <a:spcPts val="600"/>
                        </a:spcAft>
                      </a:pPr>
                      <a:r>
                        <a:rPr lang="en-US" sz="1200" dirty="0">
                          <a:solidFill>
                            <a:schemeClr val="bg1"/>
                          </a:solidFill>
                          <a:effectLst/>
                          <a:latin typeface="Roboto" panose="02000000000000000000" pitchFamily="2" charset="0"/>
                          <a:ea typeface="Roboto" panose="02000000000000000000" pitchFamily="2" charset="0"/>
                          <a:cs typeface="Roboto" panose="02000000000000000000" pitchFamily="2" charset="0"/>
                        </a:rPr>
                        <a:t>Meetings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91440" marR="91440" algn="ctr">
                        <a:lnSpc>
                          <a:spcPts val="1800"/>
                        </a:lnSpc>
                        <a:spcBef>
                          <a:spcPts val="600"/>
                        </a:spcBef>
                        <a:spcAft>
                          <a:spcPts val="600"/>
                        </a:spcAft>
                      </a:pPr>
                      <a:r>
                        <a:rPr lang="en-US" sz="1200" dirty="0">
                          <a:solidFill>
                            <a:schemeClr val="bg1"/>
                          </a:solidFill>
                          <a:effectLst/>
                          <a:latin typeface="Roboto" panose="02000000000000000000" pitchFamily="2" charset="0"/>
                          <a:ea typeface="Roboto" panose="02000000000000000000" pitchFamily="2" charset="0"/>
                          <a:cs typeface="Roboto" panose="02000000000000000000" pitchFamily="2" charset="0"/>
                        </a:rPr>
                        <a:t>Brief Reports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91440" marR="91440" algn="ctr">
                        <a:lnSpc>
                          <a:spcPts val="1800"/>
                        </a:lnSpc>
                        <a:spcBef>
                          <a:spcPts val="600"/>
                        </a:spcBef>
                        <a:spcAft>
                          <a:spcPts val="600"/>
                        </a:spcAft>
                      </a:pPr>
                      <a:r>
                        <a:rPr lang="en-US" sz="1200" dirty="0">
                          <a:solidFill>
                            <a:schemeClr val="bg1"/>
                          </a:solidFill>
                          <a:effectLst/>
                          <a:latin typeface="Roboto" panose="02000000000000000000" pitchFamily="2" charset="0"/>
                          <a:ea typeface="Roboto" panose="02000000000000000000" pitchFamily="2" charset="0"/>
                          <a:cs typeface="Roboto" panose="02000000000000000000" pitchFamily="2" charset="0"/>
                        </a:rPr>
                        <a:t>Mass Publications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91440" marR="91440" algn="ctr">
                        <a:lnSpc>
                          <a:spcPts val="1800"/>
                        </a:lnSpc>
                        <a:spcBef>
                          <a:spcPts val="600"/>
                        </a:spcBef>
                        <a:spcAft>
                          <a:spcPts val="600"/>
                        </a:spcAft>
                      </a:pPr>
                      <a:r>
                        <a:rPr lang="en-US" sz="1200" dirty="0">
                          <a:solidFill>
                            <a:schemeClr val="bg1"/>
                          </a:solidFill>
                          <a:effectLst/>
                          <a:latin typeface="Roboto" panose="02000000000000000000" pitchFamily="2" charset="0"/>
                          <a:ea typeface="Roboto" panose="02000000000000000000" pitchFamily="2" charset="0"/>
                          <a:cs typeface="Roboto" panose="02000000000000000000" pitchFamily="2" charset="0"/>
                        </a:rPr>
                        <a:t>Detailed Reports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91440" marR="91440" algn="ctr">
                        <a:lnSpc>
                          <a:spcPts val="1800"/>
                        </a:lnSpc>
                        <a:spcBef>
                          <a:spcPts val="600"/>
                        </a:spcBef>
                        <a:spcAft>
                          <a:spcPts val="600"/>
                        </a:spcAft>
                      </a:pPr>
                      <a:r>
                        <a:rPr lang="en-US" sz="1200" dirty="0">
                          <a:solidFill>
                            <a:schemeClr val="bg1"/>
                          </a:solidFill>
                          <a:effectLst/>
                          <a:latin typeface="Roboto" panose="02000000000000000000" pitchFamily="2" charset="0"/>
                          <a:ea typeface="Roboto" panose="02000000000000000000" pitchFamily="2" charset="0"/>
                          <a:cs typeface="Roboto" panose="02000000000000000000" pitchFamily="2" charset="0"/>
                        </a:rPr>
                        <a:t>Electronic Reporting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3738605619"/>
                  </a:ext>
                </a:extLst>
              </a:tr>
              <a:tr h="2094250">
                <a:tc>
                  <a:txBody>
                    <a:bodyPr/>
                    <a:lstStyle/>
                    <a:p>
                      <a:pPr marL="342900" marR="91440" lvl="0" indent="-171450">
                        <a:lnSpc>
                          <a:spcPct val="150000"/>
                        </a:lnSpc>
                        <a:spcBef>
                          <a:spcPts val="600"/>
                        </a:spcBef>
                        <a:spcAft>
                          <a:spcPts val="0"/>
                        </a:spcAft>
                        <a:buFont typeface="Symbol" pitchFamily="2" charset="2"/>
                        <a:buChar char=""/>
                        <a:tabLst/>
                      </a:pPr>
                      <a:r>
                        <a:rPr lang="en-US" sz="1200" b="0" dirty="0">
                          <a:solidFill>
                            <a:schemeClr val="tx1"/>
                          </a:solidFill>
                          <a:effectLst/>
                          <a:latin typeface="Roboto" panose="02000000000000000000" pitchFamily="2" charset="0"/>
                          <a:ea typeface="Roboto" panose="02000000000000000000" pitchFamily="2" charset="0"/>
                          <a:cs typeface="Roboto" panose="02000000000000000000" pitchFamily="2" charset="0"/>
                        </a:rPr>
                        <a:t>Executives</a:t>
                      </a:r>
                    </a:p>
                    <a:p>
                      <a:pPr marL="342900" marR="91440" lvl="0" indent="-171450">
                        <a:lnSpc>
                          <a:spcPct val="150000"/>
                        </a:lnSpc>
                        <a:spcBef>
                          <a:spcPts val="600"/>
                        </a:spcBef>
                        <a:spcAft>
                          <a:spcPts val="0"/>
                        </a:spcAft>
                        <a:buFont typeface="Symbol" pitchFamily="2" charset="2"/>
                        <a:buChar char=""/>
                        <a:tabLst/>
                      </a:pPr>
                      <a:r>
                        <a:rPr lang="en-US" sz="1200" b="0" dirty="0">
                          <a:solidFill>
                            <a:schemeClr val="tx1"/>
                          </a:solidFill>
                          <a:effectLst/>
                          <a:latin typeface="Roboto" panose="02000000000000000000" pitchFamily="2" charset="0"/>
                          <a:ea typeface="Roboto" panose="02000000000000000000" pitchFamily="2" charset="0"/>
                          <a:cs typeface="Roboto" panose="02000000000000000000" pitchFamily="2" charset="0"/>
                        </a:rPr>
                        <a:t>Management</a:t>
                      </a:r>
                    </a:p>
                    <a:p>
                      <a:pPr marL="342900" marR="91440" lvl="0" indent="-171450">
                        <a:lnSpc>
                          <a:spcPct val="150000"/>
                        </a:lnSpc>
                        <a:spcBef>
                          <a:spcPts val="600"/>
                        </a:spcBef>
                        <a:spcAft>
                          <a:spcPts val="0"/>
                        </a:spcAft>
                        <a:buFont typeface="Symbol" pitchFamily="2" charset="2"/>
                        <a:buChar char=""/>
                        <a:tabLst/>
                      </a:pPr>
                      <a:r>
                        <a:rPr lang="en-US" sz="1200" b="0" dirty="0">
                          <a:solidFill>
                            <a:schemeClr val="tx1"/>
                          </a:solidFill>
                          <a:effectLst/>
                          <a:latin typeface="Roboto" panose="02000000000000000000" pitchFamily="2" charset="0"/>
                          <a:ea typeface="Roboto" panose="02000000000000000000" pitchFamily="2" charset="0"/>
                          <a:cs typeface="Roboto" panose="02000000000000000000" pitchFamily="2" charset="0"/>
                        </a:rPr>
                        <a:t>Stakeholders</a:t>
                      </a:r>
                    </a:p>
                    <a:p>
                      <a:pPr marL="342900" marR="91440" lvl="0" indent="-171450">
                        <a:lnSpc>
                          <a:spcPct val="150000"/>
                        </a:lnSpc>
                        <a:spcBef>
                          <a:spcPts val="600"/>
                        </a:spcBef>
                        <a:spcAft>
                          <a:spcPts val="0"/>
                        </a:spcAft>
                        <a:buFont typeface="Symbol" pitchFamily="2" charset="2"/>
                        <a:buChar char=""/>
                        <a:tabLst/>
                      </a:pPr>
                      <a:r>
                        <a:rPr lang="en-US" sz="1200" b="0" dirty="0">
                          <a:solidFill>
                            <a:schemeClr val="tx1"/>
                          </a:solidFill>
                          <a:effectLst/>
                          <a:latin typeface="Roboto" panose="02000000000000000000" pitchFamily="2" charset="0"/>
                          <a:ea typeface="Roboto" panose="02000000000000000000" pitchFamily="2" charset="0"/>
                          <a:cs typeface="Roboto" panose="02000000000000000000" pitchFamily="2" charset="0"/>
                        </a:rPr>
                        <a:t>Staff</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91440" lvl="0" indent="-171450">
                        <a:lnSpc>
                          <a:spcPct val="150000"/>
                        </a:lnSpc>
                        <a:spcBef>
                          <a:spcPts val="600"/>
                        </a:spcBef>
                        <a:spcAft>
                          <a:spcPts val="0"/>
                        </a:spcAft>
                        <a:buFont typeface="Symbol" pitchFamily="2" charset="2"/>
                        <a:buChar char=""/>
                        <a:tabLst/>
                      </a:pPr>
                      <a:r>
                        <a:rPr lang="en-US" sz="1200" dirty="0">
                          <a:solidFill>
                            <a:schemeClr val="tx1"/>
                          </a:solidFill>
                          <a:effectLst/>
                          <a:latin typeface="Roboto" panose="02000000000000000000" pitchFamily="2" charset="0"/>
                          <a:ea typeface="Roboto" panose="02000000000000000000" pitchFamily="2" charset="0"/>
                          <a:cs typeface="Roboto" panose="02000000000000000000" pitchFamily="2" charset="0"/>
                        </a:rPr>
                        <a:t>Executive summary</a:t>
                      </a:r>
                    </a:p>
                    <a:p>
                      <a:pPr marL="342900" marR="91440" lvl="0" indent="-171450">
                        <a:lnSpc>
                          <a:spcPct val="150000"/>
                        </a:lnSpc>
                        <a:spcBef>
                          <a:spcPts val="600"/>
                        </a:spcBef>
                        <a:spcAft>
                          <a:spcPts val="0"/>
                        </a:spcAft>
                        <a:buFont typeface="Symbol" pitchFamily="2" charset="2"/>
                        <a:buChar char=""/>
                        <a:tabLst/>
                      </a:pPr>
                      <a:r>
                        <a:rPr lang="en-US" sz="1200" dirty="0">
                          <a:solidFill>
                            <a:schemeClr val="tx1"/>
                          </a:solidFill>
                          <a:effectLst/>
                          <a:latin typeface="Roboto" panose="02000000000000000000" pitchFamily="2" charset="0"/>
                          <a:ea typeface="Roboto" panose="02000000000000000000" pitchFamily="2" charset="0"/>
                          <a:cs typeface="Roboto" panose="02000000000000000000" pitchFamily="2" charset="0"/>
                        </a:rPr>
                        <a:t>Slide overview</a:t>
                      </a:r>
                    </a:p>
                    <a:p>
                      <a:pPr marL="342900" marR="91440" lvl="0" indent="-171450">
                        <a:lnSpc>
                          <a:spcPct val="150000"/>
                        </a:lnSpc>
                        <a:spcBef>
                          <a:spcPts val="600"/>
                        </a:spcBef>
                        <a:spcAft>
                          <a:spcPts val="0"/>
                        </a:spcAft>
                        <a:buFont typeface="Symbol" pitchFamily="2" charset="2"/>
                        <a:buChar char=""/>
                        <a:tabLst/>
                      </a:pPr>
                      <a:r>
                        <a:rPr lang="en-US" sz="1200" dirty="0">
                          <a:solidFill>
                            <a:schemeClr val="tx1"/>
                          </a:solidFill>
                          <a:effectLst/>
                          <a:latin typeface="Roboto" panose="02000000000000000000" pitchFamily="2" charset="0"/>
                          <a:ea typeface="Roboto" panose="02000000000000000000" pitchFamily="2" charset="0"/>
                          <a:cs typeface="Roboto" panose="02000000000000000000" pitchFamily="2" charset="0"/>
                        </a:rPr>
                        <a:t>One-page summary</a:t>
                      </a:r>
                    </a:p>
                    <a:p>
                      <a:pPr marL="342900" marR="91440" lvl="0" indent="-171450">
                        <a:lnSpc>
                          <a:spcPct val="150000"/>
                        </a:lnSpc>
                        <a:spcBef>
                          <a:spcPts val="600"/>
                        </a:spcBef>
                        <a:spcAft>
                          <a:spcPts val="0"/>
                        </a:spcAft>
                        <a:buFont typeface="Symbol" pitchFamily="2" charset="2"/>
                        <a:buChar char=""/>
                        <a:tabLst/>
                      </a:pPr>
                      <a:r>
                        <a:rPr lang="en-US" sz="1200" dirty="0">
                          <a:solidFill>
                            <a:schemeClr val="tx1"/>
                          </a:solidFill>
                          <a:effectLst/>
                          <a:latin typeface="Roboto" panose="02000000000000000000" pitchFamily="2" charset="0"/>
                          <a:ea typeface="Roboto" panose="02000000000000000000" pitchFamily="2" charset="0"/>
                          <a:cs typeface="Roboto" panose="02000000000000000000" pitchFamily="2" charset="0"/>
                        </a:rPr>
                        <a:t>Brochure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91440" lvl="0" indent="-171450">
                        <a:lnSpc>
                          <a:spcPct val="150000"/>
                        </a:lnSpc>
                        <a:spcBef>
                          <a:spcPts val="600"/>
                        </a:spcBef>
                        <a:spcAft>
                          <a:spcPts val="0"/>
                        </a:spcAft>
                        <a:buFont typeface="Symbol" pitchFamily="2" charset="2"/>
                        <a:buChar char=""/>
                        <a:tabLst/>
                      </a:pPr>
                      <a:r>
                        <a:rPr lang="en-US" sz="1200" dirty="0">
                          <a:solidFill>
                            <a:schemeClr val="tx1"/>
                          </a:solidFill>
                          <a:effectLst/>
                          <a:latin typeface="Roboto" panose="02000000000000000000" pitchFamily="2" charset="0"/>
                          <a:ea typeface="Roboto" panose="02000000000000000000" pitchFamily="2" charset="0"/>
                          <a:cs typeface="Roboto" panose="02000000000000000000" pitchFamily="2" charset="0"/>
                        </a:rPr>
                        <a:t>Announcements</a:t>
                      </a:r>
                    </a:p>
                    <a:p>
                      <a:pPr marL="342900" marR="91440" lvl="0" indent="-171450">
                        <a:lnSpc>
                          <a:spcPct val="150000"/>
                        </a:lnSpc>
                        <a:spcBef>
                          <a:spcPts val="600"/>
                        </a:spcBef>
                        <a:spcAft>
                          <a:spcPts val="0"/>
                        </a:spcAft>
                        <a:buFont typeface="Symbol" pitchFamily="2" charset="2"/>
                        <a:buChar char=""/>
                        <a:tabLst/>
                      </a:pPr>
                      <a:r>
                        <a:rPr lang="en-US" sz="1200" dirty="0">
                          <a:solidFill>
                            <a:schemeClr val="tx1"/>
                          </a:solidFill>
                          <a:effectLst/>
                          <a:latin typeface="Roboto" panose="02000000000000000000" pitchFamily="2" charset="0"/>
                          <a:ea typeface="Roboto" panose="02000000000000000000" pitchFamily="2" charset="0"/>
                          <a:cs typeface="Roboto" panose="02000000000000000000" pitchFamily="2" charset="0"/>
                        </a:rPr>
                        <a:t>Bulletins</a:t>
                      </a:r>
                    </a:p>
                    <a:p>
                      <a:pPr marL="342900" marR="91440" lvl="0" indent="-171450">
                        <a:lnSpc>
                          <a:spcPct val="150000"/>
                        </a:lnSpc>
                        <a:spcBef>
                          <a:spcPts val="600"/>
                        </a:spcBef>
                        <a:spcAft>
                          <a:spcPts val="0"/>
                        </a:spcAft>
                        <a:buFont typeface="Symbol" pitchFamily="2" charset="2"/>
                        <a:buChar char=""/>
                        <a:tabLst/>
                      </a:pPr>
                      <a:r>
                        <a:rPr lang="en-US" sz="1200" dirty="0">
                          <a:solidFill>
                            <a:schemeClr val="tx1"/>
                          </a:solidFill>
                          <a:effectLst/>
                          <a:latin typeface="Roboto" panose="02000000000000000000" pitchFamily="2" charset="0"/>
                          <a:ea typeface="Roboto" panose="02000000000000000000" pitchFamily="2" charset="0"/>
                          <a:cs typeface="Roboto" panose="02000000000000000000" pitchFamily="2" charset="0"/>
                        </a:rPr>
                        <a:t>Newsletters</a:t>
                      </a:r>
                    </a:p>
                    <a:p>
                      <a:pPr marL="342900" marR="91440" lvl="0" indent="-171450">
                        <a:lnSpc>
                          <a:spcPct val="150000"/>
                        </a:lnSpc>
                        <a:spcBef>
                          <a:spcPts val="600"/>
                        </a:spcBef>
                        <a:spcAft>
                          <a:spcPts val="0"/>
                        </a:spcAft>
                        <a:buFont typeface="Symbol" pitchFamily="2" charset="2"/>
                        <a:buChar char=""/>
                        <a:tabLst/>
                      </a:pPr>
                      <a:r>
                        <a:rPr lang="en-US" sz="1200" dirty="0">
                          <a:solidFill>
                            <a:schemeClr val="tx1"/>
                          </a:solidFill>
                          <a:effectLst/>
                          <a:latin typeface="Roboto" panose="02000000000000000000" pitchFamily="2" charset="0"/>
                          <a:ea typeface="Roboto" panose="02000000000000000000" pitchFamily="2" charset="0"/>
                          <a:cs typeface="Roboto" panose="02000000000000000000" pitchFamily="2" charset="0"/>
                        </a:rPr>
                        <a:t>Brief articles</a:t>
                      </a:r>
                    </a:p>
                    <a:p>
                      <a:pPr marL="342900" marR="91440" lvl="0" indent="-171450">
                        <a:lnSpc>
                          <a:spcPct val="150000"/>
                        </a:lnSpc>
                        <a:spcBef>
                          <a:spcPts val="600"/>
                        </a:spcBef>
                        <a:spcAft>
                          <a:spcPts val="0"/>
                        </a:spcAft>
                        <a:buFont typeface="Symbol" pitchFamily="2" charset="2"/>
                        <a:buChar char=""/>
                        <a:tabLst/>
                      </a:pPr>
                      <a:r>
                        <a:rPr lang="en-US" sz="1200" dirty="0">
                          <a:solidFill>
                            <a:schemeClr val="tx1"/>
                          </a:solidFill>
                          <a:effectLst/>
                          <a:latin typeface="Roboto" panose="02000000000000000000" pitchFamily="2" charset="0"/>
                          <a:ea typeface="Roboto" panose="02000000000000000000" pitchFamily="2" charset="0"/>
                          <a:cs typeface="Roboto" panose="02000000000000000000" pitchFamily="2" charset="0"/>
                        </a:rPr>
                        <a:t>Press releases</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91440" lvl="0" indent="-171450">
                        <a:lnSpc>
                          <a:spcPct val="150000"/>
                        </a:lnSpc>
                        <a:spcBef>
                          <a:spcPts val="600"/>
                        </a:spcBef>
                        <a:spcAft>
                          <a:spcPts val="0"/>
                        </a:spcAft>
                        <a:buFont typeface="Symbol" pitchFamily="2" charset="2"/>
                        <a:buChar char=""/>
                        <a:tabLst/>
                      </a:pPr>
                      <a:r>
                        <a:rPr lang="en-US" sz="1200" dirty="0">
                          <a:solidFill>
                            <a:schemeClr val="tx1"/>
                          </a:solidFill>
                          <a:effectLst/>
                          <a:latin typeface="Roboto" panose="02000000000000000000" pitchFamily="2" charset="0"/>
                          <a:ea typeface="Roboto" panose="02000000000000000000" pitchFamily="2" charset="0"/>
                          <a:cs typeface="Roboto" panose="02000000000000000000" pitchFamily="2" charset="0"/>
                        </a:rPr>
                        <a:t>Impact study</a:t>
                      </a:r>
                    </a:p>
                    <a:p>
                      <a:pPr marL="342900" marR="91440" lvl="0" indent="-171450">
                        <a:lnSpc>
                          <a:spcPct val="150000"/>
                        </a:lnSpc>
                        <a:spcBef>
                          <a:spcPts val="600"/>
                        </a:spcBef>
                        <a:spcAft>
                          <a:spcPts val="0"/>
                        </a:spcAft>
                        <a:buFont typeface="Symbol" pitchFamily="2" charset="2"/>
                        <a:buChar char=""/>
                        <a:tabLst/>
                      </a:pPr>
                      <a:r>
                        <a:rPr lang="en-US" sz="1200" dirty="0">
                          <a:solidFill>
                            <a:schemeClr val="tx1"/>
                          </a:solidFill>
                          <a:effectLst/>
                          <a:latin typeface="Roboto" panose="02000000000000000000" pitchFamily="2" charset="0"/>
                          <a:ea typeface="Roboto" panose="02000000000000000000" pitchFamily="2" charset="0"/>
                          <a:cs typeface="Roboto" panose="02000000000000000000" pitchFamily="2" charset="0"/>
                        </a:rPr>
                        <a:t>Case study (internal)</a:t>
                      </a:r>
                    </a:p>
                    <a:p>
                      <a:pPr marL="342900" marR="91440" lvl="0" indent="-171450">
                        <a:lnSpc>
                          <a:spcPct val="150000"/>
                        </a:lnSpc>
                        <a:spcBef>
                          <a:spcPts val="600"/>
                        </a:spcBef>
                        <a:spcAft>
                          <a:spcPts val="0"/>
                        </a:spcAft>
                        <a:buFont typeface="Symbol" pitchFamily="2" charset="2"/>
                        <a:buChar char=""/>
                        <a:tabLst/>
                      </a:pPr>
                      <a:r>
                        <a:rPr lang="en-US" sz="1200" dirty="0">
                          <a:solidFill>
                            <a:schemeClr val="tx1"/>
                          </a:solidFill>
                          <a:effectLst/>
                          <a:latin typeface="Roboto" panose="02000000000000000000" pitchFamily="2" charset="0"/>
                          <a:ea typeface="Roboto" panose="02000000000000000000" pitchFamily="2" charset="0"/>
                          <a:cs typeface="Roboto" panose="02000000000000000000" pitchFamily="2" charset="0"/>
                        </a:rPr>
                        <a:t>Case study (external)</a:t>
                      </a:r>
                    </a:p>
                    <a:p>
                      <a:pPr marL="342900" marR="91440" lvl="0" indent="-171450">
                        <a:lnSpc>
                          <a:spcPct val="150000"/>
                        </a:lnSpc>
                        <a:spcBef>
                          <a:spcPts val="600"/>
                        </a:spcBef>
                        <a:spcAft>
                          <a:spcPts val="0"/>
                        </a:spcAft>
                        <a:buFont typeface="Symbol" pitchFamily="2" charset="2"/>
                        <a:buChar char=""/>
                        <a:tabLst/>
                      </a:pPr>
                      <a:r>
                        <a:rPr lang="en-US" sz="1200" dirty="0">
                          <a:solidFill>
                            <a:schemeClr val="tx1"/>
                          </a:solidFill>
                          <a:effectLst/>
                          <a:latin typeface="Roboto" panose="02000000000000000000" pitchFamily="2" charset="0"/>
                          <a:ea typeface="Roboto" panose="02000000000000000000" pitchFamily="2" charset="0"/>
                          <a:cs typeface="Roboto" panose="02000000000000000000" pitchFamily="2" charset="0"/>
                        </a:rPr>
                        <a:t>Major articles</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91440" lvl="0" indent="-171450">
                        <a:lnSpc>
                          <a:spcPct val="150000"/>
                        </a:lnSpc>
                        <a:spcBef>
                          <a:spcPts val="600"/>
                        </a:spcBef>
                        <a:spcAft>
                          <a:spcPts val="0"/>
                        </a:spcAft>
                        <a:buFont typeface="Symbol" pitchFamily="2" charset="2"/>
                        <a:buChar char=""/>
                        <a:tabLst/>
                      </a:pPr>
                      <a:r>
                        <a:rPr lang="en-US" sz="1200" dirty="0">
                          <a:solidFill>
                            <a:schemeClr val="tx1"/>
                          </a:solidFill>
                          <a:effectLst/>
                          <a:latin typeface="Roboto" panose="02000000000000000000" pitchFamily="2" charset="0"/>
                          <a:ea typeface="Roboto" panose="02000000000000000000" pitchFamily="2" charset="0"/>
                          <a:cs typeface="Roboto" panose="02000000000000000000" pitchFamily="2" charset="0"/>
                        </a:rPr>
                        <a:t>Website</a:t>
                      </a:r>
                    </a:p>
                    <a:p>
                      <a:pPr marL="342900" marR="91440" lvl="0" indent="-171450">
                        <a:lnSpc>
                          <a:spcPct val="150000"/>
                        </a:lnSpc>
                        <a:spcBef>
                          <a:spcPts val="600"/>
                        </a:spcBef>
                        <a:spcAft>
                          <a:spcPts val="0"/>
                        </a:spcAft>
                        <a:buFont typeface="Symbol" pitchFamily="2" charset="2"/>
                        <a:buChar char=""/>
                        <a:tabLst/>
                      </a:pPr>
                      <a:r>
                        <a:rPr lang="en-US" sz="1200" dirty="0">
                          <a:solidFill>
                            <a:schemeClr val="tx1"/>
                          </a:solidFill>
                          <a:effectLst/>
                          <a:latin typeface="Roboto" panose="02000000000000000000" pitchFamily="2" charset="0"/>
                          <a:ea typeface="Roboto" panose="02000000000000000000" pitchFamily="2" charset="0"/>
                          <a:cs typeface="Roboto" panose="02000000000000000000" pitchFamily="2" charset="0"/>
                        </a:rPr>
                        <a:t>Email</a:t>
                      </a:r>
                    </a:p>
                    <a:p>
                      <a:pPr marL="342900" marR="91440" lvl="0" indent="-171450">
                        <a:lnSpc>
                          <a:spcPct val="150000"/>
                        </a:lnSpc>
                        <a:spcBef>
                          <a:spcPts val="600"/>
                        </a:spcBef>
                        <a:spcAft>
                          <a:spcPts val="0"/>
                        </a:spcAft>
                        <a:buFont typeface="Symbol" pitchFamily="2" charset="2"/>
                        <a:buChar char=""/>
                        <a:tabLst/>
                      </a:pPr>
                      <a:r>
                        <a:rPr lang="en-US" sz="1200" dirty="0">
                          <a:solidFill>
                            <a:schemeClr val="tx1"/>
                          </a:solidFill>
                          <a:effectLst/>
                          <a:latin typeface="Roboto" panose="02000000000000000000" pitchFamily="2" charset="0"/>
                          <a:ea typeface="Roboto" panose="02000000000000000000" pitchFamily="2" charset="0"/>
                          <a:cs typeface="Roboto" panose="02000000000000000000" pitchFamily="2" charset="0"/>
                        </a:rPr>
                        <a:t>Blog/social media</a:t>
                      </a:r>
                    </a:p>
                    <a:p>
                      <a:pPr marL="342900" marR="91440" lvl="0" indent="-171450">
                        <a:lnSpc>
                          <a:spcPct val="150000"/>
                        </a:lnSpc>
                        <a:spcBef>
                          <a:spcPts val="600"/>
                        </a:spcBef>
                        <a:spcAft>
                          <a:spcPts val="0"/>
                        </a:spcAft>
                        <a:buFont typeface="Symbol" pitchFamily="2" charset="2"/>
                        <a:buChar char=""/>
                        <a:tabLst/>
                      </a:pPr>
                      <a:r>
                        <a:rPr lang="en-US" sz="1200" dirty="0">
                          <a:solidFill>
                            <a:schemeClr val="tx1"/>
                          </a:solidFill>
                          <a:effectLst/>
                          <a:latin typeface="Roboto" panose="02000000000000000000" pitchFamily="2" charset="0"/>
                          <a:ea typeface="Roboto" panose="02000000000000000000" pitchFamily="2" charset="0"/>
                          <a:cs typeface="Roboto" panose="02000000000000000000" pitchFamily="2" charset="0"/>
                        </a:rPr>
                        <a:t>Video</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7396492"/>
                  </a:ext>
                </a:extLst>
              </a:tr>
            </a:tbl>
          </a:graphicData>
        </a:graphic>
      </p:graphicFrame>
    </p:spTree>
    <p:extLst>
      <p:ext uri="{BB962C8B-B14F-4D97-AF65-F5344CB8AC3E}">
        <p14:creationId xmlns:p14="http://schemas.microsoft.com/office/powerpoint/2010/main" val="22154112"/>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3CCA2-63BF-609F-52FA-C5FDE4EDBDC8}"/>
              </a:ext>
            </a:extLst>
          </p:cNvPr>
          <p:cNvSpPr>
            <a:spLocks noGrp="1"/>
          </p:cNvSpPr>
          <p:nvPr>
            <p:ph type="title"/>
          </p:nvPr>
        </p:nvSpPr>
        <p:spPr>
          <a:xfrm>
            <a:off x="440266" y="1200150"/>
            <a:ext cx="8229600" cy="2036826"/>
          </a:xfrm>
        </p:spPr>
        <p:txBody>
          <a:bodyPr/>
          <a:lstStyle/>
          <a:p>
            <a:r>
              <a:rPr lang="en-US" b="1" dirty="0"/>
              <a:t>Sample Reports: Impact </a:t>
            </a:r>
            <a:br>
              <a:rPr lang="en-US" b="1" dirty="0"/>
            </a:br>
            <a:r>
              <a:rPr lang="en-US" b="1" dirty="0"/>
              <a:t>Study Outline One-Page </a:t>
            </a:r>
            <a:br>
              <a:rPr lang="en-US" b="1" dirty="0"/>
            </a:br>
            <a:r>
              <a:rPr lang="en-US" b="1" dirty="0"/>
              <a:t>Summary Scorecard</a:t>
            </a:r>
          </a:p>
        </p:txBody>
      </p:sp>
      <p:sp>
        <p:nvSpPr>
          <p:cNvPr id="3" name="TextBox 2">
            <a:extLst>
              <a:ext uri="{FF2B5EF4-FFF2-40B4-BE49-F238E27FC236}">
                <a16:creationId xmlns:a16="http://schemas.microsoft.com/office/drawing/2014/main" id="{A910472D-09E4-65A8-7A8C-8A39C2B67258}"/>
              </a:ext>
            </a:extLst>
          </p:cNvPr>
          <p:cNvSpPr txBox="1"/>
          <p:nvPr/>
        </p:nvSpPr>
        <p:spPr>
          <a:xfrm>
            <a:off x="0" y="4821625"/>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137</a:t>
            </a:r>
          </a:p>
        </p:txBody>
      </p:sp>
      <p:sp>
        <p:nvSpPr>
          <p:cNvPr id="4" name="Slide Number Placeholder 1">
            <a:extLst>
              <a:ext uri="{FF2B5EF4-FFF2-40B4-BE49-F238E27FC236}">
                <a16:creationId xmlns:a16="http://schemas.microsoft.com/office/drawing/2014/main" id="{339E5B2C-A6D5-C789-C8FF-7FBB256CB279}"/>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194</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4144390628"/>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4730AF-E8F3-1B73-FDA8-26D52AED7786}"/>
              </a:ext>
            </a:extLst>
          </p:cNvPr>
          <p:cNvSpPr>
            <a:spLocks noGrp="1"/>
          </p:cNvSpPr>
          <p:nvPr>
            <p:ph type="title"/>
          </p:nvPr>
        </p:nvSpPr>
        <p:spPr>
          <a:xfrm>
            <a:off x="628650" y="590549"/>
            <a:ext cx="7886700" cy="609601"/>
          </a:xfrm>
        </p:spPr>
        <p:txBody>
          <a:bodyPr>
            <a:normAutofit/>
          </a:bodyPr>
          <a:lstStyle/>
          <a:p>
            <a:r>
              <a:rPr lang="en-US" sz="3600" dirty="0"/>
              <a:t>Use of Evaluation Data</a:t>
            </a:r>
          </a:p>
        </p:txBody>
      </p:sp>
      <p:graphicFrame>
        <p:nvGraphicFramePr>
          <p:cNvPr id="6" name="Table Placeholder 5">
            <a:extLst>
              <a:ext uri="{FF2B5EF4-FFF2-40B4-BE49-F238E27FC236}">
                <a16:creationId xmlns:a16="http://schemas.microsoft.com/office/drawing/2014/main" id="{88422967-B334-7659-3EF0-74166F27343D}"/>
              </a:ext>
            </a:extLst>
          </p:cNvPr>
          <p:cNvGraphicFramePr>
            <a:graphicFrameLocks noGrp="1"/>
          </p:cNvGraphicFramePr>
          <p:nvPr>
            <p:ph idx="1"/>
            <p:extLst>
              <p:ext uri="{D42A27DB-BD31-4B8C-83A1-F6EECF244321}">
                <p14:modId xmlns:p14="http://schemas.microsoft.com/office/powerpoint/2010/main" val="3702065829"/>
              </p:ext>
            </p:extLst>
          </p:nvPr>
        </p:nvGraphicFramePr>
        <p:xfrm>
          <a:off x="628651" y="1200151"/>
          <a:ext cx="7886699" cy="3291840"/>
        </p:xfrm>
        <a:graphic>
          <a:graphicData uri="http://schemas.openxmlformats.org/drawingml/2006/table">
            <a:tbl>
              <a:tblPr firstRow="1" firstCol="1" bandRow="1"/>
              <a:tblGrid>
                <a:gridCol w="4769759">
                  <a:extLst>
                    <a:ext uri="{9D8B030D-6E8A-4147-A177-3AD203B41FA5}">
                      <a16:colId xmlns:a16="http://schemas.microsoft.com/office/drawing/2014/main" val="547527927"/>
                    </a:ext>
                  </a:extLst>
                </a:gridCol>
                <a:gridCol w="623388">
                  <a:extLst>
                    <a:ext uri="{9D8B030D-6E8A-4147-A177-3AD203B41FA5}">
                      <a16:colId xmlns:a16="http://schemas.microsoft.com/office/drawing/2014/main" val="2323891332"/>
                    </a:ext>
                  </a:extLst>
                </a:gridCol>
                <a:gridCol w="623388">
                  <a:extLst>
                    <a:ext uri="{9D8B030D-6E8A-4147-A177-3AD203B41FA5}">
                      <a16:colId xmlns:a16="http://schemas.microsoft.com/office/drawing/2014/main" val="1915601719"/>
                    </a:ext>
                  </a:extLst>
                </a:gridCol>
                <a:gridCol w="623388">
                  <a:extLst>
                    <a:ext uri="{9D8B030D-6E8A-4147-A177-3AD203B41FA5}">
                      <a16:colId xmlns:a16="http://schemas.microsoft.com/office/drawing/2014/main" val="2685990738"/>
                    </a:ext>
                  </a:extLst>
                </a:gridCol>
                <a:gridCol w="623388">
                  <a:extLst>
                    <a:ext uri="{9D8B030D-6E8A-4147-A177-3AD203B41FA5}">
                      <a16:colId xmlns:a16="http://schemas.microsoft.com/office/drawing/2014/main" val="809436113"/>
                    </a:ext>
                  </a:extLst>
                </a:gridCol>
                <a:gridCol w="623388">
                  <a:extLst>
                    <a:ext uri="{9D8B030D-6E8A-4147-A177-3AD203B41FA5}">
                      <a16:colId xmlns:a16="http://schemas.microsoft.com/office/drawing/2014/main" val="739961978"/>
                    </a:ext>
                  </a:extLst>
                </a:gridCol>
              </a:tblGrid>
              <a:tr h="0">
                <a:tc rowSpan="2">
                  <a:txBody>
                    <a:bodyPr/>
                    <a:lstStyle/>
                    <a:p>
                      <a:pPr marL="0" marR="91440">
                        <a:lnSpc>
                          <a:spcPct val="100000"/>
                        </a:lnSpc>
                        <a:spcBef>
                          <a:spcPts val="0"/>
                        </a:spcBef>
                        <a:spcAft>
                          <a:spcPts val="600"/>
                        </a:spcAft>
                      </a:pPr>
                      <a:r>
                        <a:rPr lang="en-US" sz="1700" b="1" i="0" dirty="0">
                          <a:solidFill>
                            <a:schemeClr val="bg1"/>
                          </a:solidFill>
                          <a:effectLst/>
                          <a:latin typeface="Roboto" panose="02000000000000000000" pitchFamily="2" charset="0"/>
                          <a:ea typeface="Roboto" panose="02000000000000000000" pitchFamily="2" charset="0"/>
                          <a:cs typeface="Cordia New" panose="020B0304020202020204" pitchFamily="34" charset="-34"/>
                        </a:rPr>
                        <a:t>Use of Evaluation Data</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gridSpan="5">
                  <a:txBody>
                    <a:bodyPr/>
                    <a:lstStyle/>
                    <a:p>
                      <a:pPr marL="91440" marR="91440" algn="ctr">
                        <a:lnSpc>
                          <a:spcPts val="1800"/>
                        </a:lnSpc>
                        <a:spcBef>
                          <a:spcPts val="0"/>
                        </a:spcBef>
                        <a:spcAft>
                          <a:spcPts val="0"/>
                        </a:spcAft>
                      </a:pPr>
                      <a:r>
                        <a:rPr lang="en-US" sz="1700" b="1" i="0" dirty="0">
                          <a:solidFill>
                            <a:schemeClr val="bg1"/>
                          </a:solidFill>
                          <a:effectLst/>
                          <a:latin typeface="Roboto" panose="02000000000000000000" pitchFamily="2" charset="0"/>
                          <a:ea typeface="Roboto" panose="02000000000000000000" pitchFamily="2" charset="0"/>
                          <a:cs typeface="Cordia New" panose="020B0304020202020204" pitchFamily="34" charset="-34"/>
                        </a:rPr>
                        <a:t>Appropriate Level of Data</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66919624"/>
                  </a:ext>
                </a:extLst>
              </a:tr>
              <a:tr h="0">
                <a:tc vMerge="1">
                  <a:txBody>
                    <a:bodyPr/>
                    <a:lstStyle/>
                    <a:p>
                      <a:endParaRPr lang="en-US"/>
                    </a:p>
                  </a:txBody>
                  <a:tcPr/>
                </a:tc>
                <a:tc>
                  <a:txBody>
                    <a:bodyPr/>
                    <a:lstStyle/>
                    <a:p>
                      <a:pPr marL="91440" marR="91440" algn="ctr">
                        <a:lnSpc>
                          <a:spcPct val="100000"/>
                        </a:lnSpc>
                        <a:spcBef>
                          <a:spcPts val="0"/>
                        </a:spcBef>
                        <a:spcAft>
                          <a:spcPts val="0"/>
                        </a:spcAft>
                      </a:pPr>
                      <a:r>
                        <a:rPr lang="en-US" sz="1700" b="1" i="0" dirty="0">
                          <a:solidFill>
                            <a:schemeClr val="bg1"/>
                          </a:solidFill>
                          <a:effectLst/>
                          <a:latin typeface="Roboto" panose="02000000000000000000" pitchFamily="2" charset="0"/>
                          <a:ea typeface="Roboto" panose="02000000000000000000" pitchFamily="2" charset="0"/>
                          <a:cs typeface="Cordia New" panose="020B0304020202020204" pitchFamily="34" charset="-34"/>
                        </a:rPr>
                        <a:t>1</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marL="91440" marR="91440" algn="ctr">
                        <a:lnSpc>
                          <a:spcPct val="100000"/>
                        </a:lnSpc>
                        <a:spcBef>
                          <a:spcPts val="0"/>
                        </a:spcBef>
                        <a:spcAft>
                          <a:spcPts val="0"/>
                        </a:spcAft>
                      </a:pPr>
                      <a:r>
                        <a:rPr lang="en-US" sz="1700" b="1" i="0" dirty="0">
                          <a:solidFill>
                            <a:schemeClr val="bg1"/>
                          </a:solidFill>
                          <a:effectLst/>
                          <a:latin typeface="Roboto" panose="02000000000000000000" pitchFamily="2" charset="0"/>
                          <a:ea typeface="Roboto" panose="02000000000000000000" pitchFamily="2" charset="0"/>
                          <a:cs typeface="Cordia New" panose="020B0304020202020204" pitchFamily="34" charset="-34"/>
                        </a:rPr>
                        <a:t>2</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marL="91440" marR="91440" algn="ctr">
                        <a:lnSpc>
                          <a:spcPct val="100000"/>
                        </a:lnSpc>
                        <a:spcBef>
                          <a:spcPts val="0"/>
                        </a:spcBef>
                        <a:spcAft>
                          <a:spcPts val="0"/>
                        </a:spcAft>
                      </a:pPr>
                      <a:r>
                        <a:rPr lang="en-US" sz="1700" b="1" i="0" dirty="0">
                          <a:solidFill>
                            <a:schemeClr val="bg1"/>
                          </a:solidFill>
                          <a:effectLst/>
                          <a:latin typeface="Roboto" panose="02000000000000000000" pitchFamily="2" charset="0"/>
                          <a:ea typeface="Roboto" panose="02000000000000000000" pitchFamily="2" charset="0"/>
                          <a:cs typeface="Cordia New" panose="020B0304020202020204" pitchFamily="34" charset="-34"/>
                        </a:rPr>
                        <a:t>3</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marL="91440" marR="91440" algn="ctr">
                        <a:lnSpc>
                          <a:spcPct val="100000"/>
                        </a:lnSpc>
                        <a:spcBef>
                          <a:spcPts val="0"/>
                        </a:spcBef>
                        <a:spcAft>
                          <a:spcPts val="0"/>
                        </a:spcAft>
                      </a:pPr>
                      <a:r>
                        <a:rPr lang="en-US" sz="1700" b="1" i="0" dirty="0">
                          <a:solidFill>
                            <a:schemeClr val="bg1"/>
                          </a:solidFill>
                          <a:effectLst/>
                          <a:latin typeface="Roboto" panose="02000000000000000000" pitchFamily="2" charset="0"/>
                          <a:ea typeface="Roboto" panose="02000000000000000000" pitchFamily="2" charset="0"/>
                          <a:cs typeface="Cordia New" panose="020B0304020202020204" pitchFamily="34" charset="-34"/>
                        </a:rPr>
                        <a:t>4</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marL="91440" marR="91440" algn="ctr">
                        <a:lnSpc>
                          <a:spcPct val="100000"/>
                        </a:lnSpc>
                        <a:spcBef>
                          <a:spcPts val="0"/>
                        </a:spcBef>
                        <a:spcAft>
                          <a:spcPts val="0"/>
                        </a:spcAft>
                      </a:pPr>
                      <a:r>
                        <a:rPr lang="en-US" sz="1700" b="1" i="0" dirty="0">
                          <a:solidFill>
                            <a:schemeClr val="bg1"/>
                          </a:solidFill>
                          <a:effectLst/>
                          <a:latin typeface="Roboto" panose="02000000000000000000" pitchFamily="2" charset="0"/>
                          <a:ea typeface="Roboto" panose="02000000000000000000" pitchFamily="2" charset="0"/>
                          <a:cs typeface="Cordia New" panose="020B0304020202020204" pitchFamily="34" charset="-34"/>
                        </a:rPr>
                        <a:t>5</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extLst>
                  <a:ext uri="{0D108BD9-81ED-4DB2-BD59-A6C34878D82A}">
                    <a16:rowId xmlns:a16="http://schemas.microsoft.com/office/drawing/2014/main" val="3982880752"/>
                  </a:ext>
                </a:extLst>
              </a:tr>
              <a:tr h="441703">
                <a:tc>
                  <a:txBody>
                    <a:bodyPr/>
                    <a:lstStyle/>
                    <a:p>
                      <a:pPr marL="0" marR="91440">
                        <a:lnSpc>
                          <a:spcPct val="100000"/>
                        </a:lnSpc>
                        <a:spcBef>
                          <a:spcPts val="0"/>
                        </a:spcBef>
                        <a:spcAft>
                          <a:spcPts val="0"/>
                        </a:spcAft>
                      </a:pPr>
                      <a:r>
                        <a:rPr lang="en-US" sz="15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Adjust Program Design</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dirty="0">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dirty="0">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14832085"/>
                  </a:ext>
                </a:extLst>
              </a:tr>
              <a:tr h="441703">
                <a:tc>
                  <a:txBody>
                    <a:bodyPr/>
                    <a:lstStyle/>
                    <a:p>
                      <a:pPr marL="0" marR="91440">
                        <a:lnSpc>
                          <a:spcPct val="100000"/>
                        </a:lnSpc>
                        <a:spcBef>
                          <a:spcPts val="0"/>
                        </a:spcBef>
                        <a:spcAft>
                          <a:spcPts val="0"/>
                        </a:spcAft>
                      </a:pPr>
                      <a:r>
                        <a:rPr lang="en-US" sz="15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Improve Program Delivery</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b="0" i="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dirty="0">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06345484"/>
                  </a:ext>
                </a:extLst>
              </a:tr>
              <a:tr h="441703">
                <a:tc>
                  <a:txBody>
                    <a:bodyPr/>
                    <a:lstStyle/>
                    <a:p>
                      <a:pPr marL="0" marR="91440">
                        <a:lnSpc>
                          <a:spcPct val="100000"/>
                        </a:lnSpc>
                        <a:spcBef>
                          <a:spcPts val="0"/>
                        </a:spcBef>
                        <a:spcAft>
                          <a:spcPts val="0"/>
                        </a:spcAft>
                      </a:pPr>
                      <a:r>
                        <a:rPr lang="en-US" sz="15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Influence Application and Impact</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dirty="0">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dirty="0">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0767138"/>
                  </a:ext>
                </a:extLst>
              </a:tr>
              <a:tr h="441703">
                <a:tc>
                  <a:txBody>
                    <a:bodyPr/>
                    <a:lstStyle/>
                    <a:p>
                      <a:pPr marL="0" marR="91440">
                        <a:lnSpc>
                          <a:spcPct val="100000"/>
                        </a:lnSpc>
                        <a:spcBef>
                          <a:spcPts val="0"/>
                        </a:spcBef>
                        <a:spcAft>
                          <a:spcPts val="0"/>
                        </a:spcAft>
                      </a:pPr>
                      <a:r>
                        <a:rPr lang="en-US" sz="15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Enhance Reinforcement  </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b="0" i="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82647524"/>
                  </a:ext>
                </a:extLst>
              </a:tr>
              <a:tr h="441703">
                <a:tc>
                  <a:txBody>
                    <a:bodyPr/>
                    <a:lstStyle/>
                    <a:p>
                      <a:pPr marL="0" marR="91440">
                        <a:lnSpc>
                          <a:spcPct val="100000"/>
                        </a:lnSpc>
                        <a:spcBef>
                          <a:spcPts val="0"/>
                        </a:spcBef>
                        <a:spcAft>
                          <a:spcPts val="0"/>
                        </a:spcAft>
                      </a:pPr>
                      <a:r>
                        <a:rPr lang="en-US" sz="15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Improve Management Support</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b="0" i="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dirty="0">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50000"/>
                        </a:lnSpc>
                        <a:spcBef>
                          <a:spcPts val="600"/>
                        </a:spcBef>
                        <a:spcAft>
                          <a:spcPts val="0"/>
                        </a:spcAft>
                      </a:pPr>
                      <a:r>
                        <a:rPr lang="en-US" sz="1500" b="0" i="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88110218"/>
                  </a:ext>
                </a:extLst>
              </a:tr>
            </a:tbl>
          </a:graphicData>
        </a:graphic>
      </p:graphicFrame>
      <p:sp>
        <p:nvSpPr>
          <p:cNvPr id="2" name="Slide Number Placeholder 1">
            <a:extLst>
              <a:ext uri="{FF2B5EF4-FFF2-40B4-BE49-F238E27FC236}">
                <a16:creationId xmlns:a16="http://schemas.microsoft.com/office/drawing/2014/main" id="{7033C146-A2E5-FD0B-6F9F-6B9ECABF4646}"/>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bg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195</a:t>
            </a:fld>
            <a:endParaRPr lang="en-US" sz="9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4" name="TextBox 3">
            <a:extLst>
              <a:ext uri="{FF2B5EF4-FFF2-40B4-BE49-F238E27FC236}">
                <a16:creationId xmlns:a16="http://schemas.microsoft.com/office/drawing/2014/main" id="{872D3E01-F288-370B-E5AC-1EABBB846042}"/>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142</a:t>
            </a:r>
          </a:p>
        </p:txBody>
      </p:sp>
    </p:spTree>
    <p:extLst>
      <p:ext uri="{BB962C8B-B14F-4D97-AF65-F5344CB8AC3E}">
        <p14:creationId xmlns:p14="http://schemas.microsoft.com/office/powerpoint/2010/main" val="4059640797"/>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4730AF-E8F3-1B73-FDA8-26D52AED7786}"/>
              </a:ext>
            </a:extLst>
          </p:cNvPr>
          <p:cNvSpPr>
            <a:spLocks noGrp="1"/>
          </p:cNvSpPr>
          <p:nvPr>
            <p:ph type="title"/>
          </p:nvPr>
        </p:nvSpPr>
        <p:spPr>
          <a:xfrm>
            <a:off x="628650" y="590550"/>
            <a:ext cx="7886700" cy="609600"/>
          </a:xfrm>
        </p:spPr>
        <p:txBody>
          <a:bodyPr>
            <a:normAutofit/>
          </a:bodyPr>
          <a:lstStyle/>
          <a:p>
            <a:r>
              <a:rPr lang="en-US" sz="3200" dirty="0"/>
              <a:t>Use of Evaluation Data (continued)</a:t>
            </a:r>
          </a:p>
        </p:txBody>
      </p:sp>
      <p:graphicFrame>
        <p:nvGraphicFramePr>
          <p:cNvPr id="6" name="Table Placeholder 5">
            <a:extLst>
              <a:ext uri="{FF2B5EF4-FFF2-40B4-BE49-F238E27FC236}">
                <a16:creationId xmlns:a16="http://schemas.microsoft.com/office/drawing/2014/main" id="{88422967-B334-7659-3EF0-74166F27343D}"/>
              </a:ext>
            </a:extLst>
          </p:cNvPr>
          <p:cNvGraphicFramePr>
            <a:graphicFrameLocks noGrp="1"/>
          </p:cNvGraphicFramePr>
          <p:nvPr>
            <p:ph idx="1"/>
            <p:extLst>
              <p:ext uri="{D42A27DB-BD31-4B8C-83A1-F6EECF244321}">
                <p14:modId xmlns:p14="http://schemas.microsoft.com/office/powerpoint/2010/main" val="3775450256"/>
              </p:ext>
            </p:extLst>
          </p:nvPr>
        </p:nvGraphicFramePr>
        <p:xfrm>
          <a:off x="628651" y="1203198"/>
          <a:ext cx="7886699" cy="3349752"/>
        </p:xfrm>
        <a:graphic>
          <a:graphicData uri="http://schemas.openxmlformats.org/drawingml/2006/table">
            <a:tbl>
              <a:tblPr firstRow="1" firstCol="1" bandRow="1"/>
              <a:tblGrid>
                <a:gridCol w="4769759">
                  <a:extLst>
                    <a:ext uri="{9D8B030D-6E8A-4147-A177-3AD203B41FA5}">
                      <a16:colId xmlns:a16="http://schemas.microsoft.com/office/drawing/2014/main" val="547527927"/>
                    </a:ext>
                  </a:extLst>
                </a:gridCol>
                <a:gridCol w="623388">
                  <a:extLst>
                    <a:ext uri="{9D8B030D-6E8A-4147-A177-3AD203B41FA5}">
                      <a16:colId xmlns:a16="http://schemas.microsoft.com/office/drawing/2014/main" val="2323891332"/>
                    </a:ext>
                  </a:extLst>
                </a:gridCol>
                <a:gridCol w="623388">
                  <a:extLst>
                    <a:ext uri="{9D8B030D-6E8A-4147-A177-3AD203B41FA5}">
                      <a16:colId xmlns:a16="http://schemas.microsoft.com/office/drawing/2014/main" val="1915601719"/>
                    </a:ext>
                  </a:extLst>
                </a:gridCol>
                <a:gridCol w="623388">
                  <a:extLst>
                    <a:ext uri="{9D8B030D-6E8A-4147-A177-3AD203B41FA5}">
                      <a16:colId xmlns:a16="http://schemas.microsoft.com/office/drawing/2014/main" val="2685990738"/>
                    </a:ext>
                  </a:extLst>
                </a:gridCol>
                <a:gridCol w="623388">
                  <a:extLst>
                    <a:ext uri="{9D8B030D-6E8A-4147-A177-3AD203B41FA5}">
                      <a16:colId xmlns:a16="http://schemas.microsoft.com/office/drawing/2014/main" val="809436113"/>
                    </a:ext>
                  </a:extLst>
                </a:gridCol>
                <a:gridCol w="623388">
                  <a:extLst>
                    <a:ext uri="{9D8B030D-6E8A-4147-A177-3AD203B41FA5}">
                      <a16:colId xmlns:a16="http://schemas.microsoft.com/office/drawing/2014/main" val="739961978"/>
                    </a:ext>
                  </a:extLst>
                </a:gridCol>
              </a:tblGrid>
              <a:tr h="0">
                <a:tc rowSpan="2">
                  <a:txBody>
                    <a:bodyPr/>
                    <a:lstStyle/>
                    <a:p>
                      <a:pPr marL="0" marR="91440">
                        <a:lnSpc>
                          <a:spcPct val="100000"/>
                        </a:lnSpc>
                        <a:spcBef>
                          <a:spcPts val="0"/>
                        </a:spcBef>
                        <a:spcAft>
                          <a:spcPts val="600"/>
                        </a:spcAft>
                      </a:pPr>
                      <a:r>
                        <a:rPr lang="en-US" sz="1700" b="1" i="0" dirty="0">
                          <a:solidFill>
                            <a:schemeClr val="bg1"/>
                          </a:solidFill>
                          <a:effectLst/>
                          <a:latin typeface="Roboto" panose="02000000000000000000" pitchFamily="2" charset="0"/>
                          <a:ea typeface="Roboto" panose="02000000000000000000" pitchFamily="2" charset="0"/>
                          <a:cs typeface="Cordia New" panose="020B0304020202020204" pitchFamily="34" charset="-34"/>
                        </a:rPr>
                        <a:t>Use of Evaluation Data</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gridSpan="5">
                  <a:txBody>
                    <a:bodyPr/>
                    <a:lstStyle/>
                    <a:p>
                      <a:pPr marL="91440" marR="91440" algn="ctr">
                        <a:lnSpc>
                          <a:spcPts val="1800"/>
                        </a:lnSpc>
                        <a:spcBef>
                          <a:spcPts val="0"/>
                        </a:spcBef>
                        <a:spcAft>
                          <a:spcPts val="0"/>
                        </a:spcAft>
                      </a:pPr>
                      <a:r>
                        <a:rPr lang="en-US" sz="1700" b="1" i="0" dirty="0">
                          <a:solidFill>
                            <a:schemeClr val="bg1"/>
                          </a:solidFill>
                          <a:effectLst/>
                          <a:latin typeface="Roboto" panose="02000000000000000000" pitchFamily="2" charset="0"/>
                          <a:ea typeface="Roboto" panose="02000000000000000000" pitchFamily="2" charset="0"/>
                          <a:cs typeface="Cordia New" panose="020B0304020202020204" pitchFamily="34" charset="-34"/>
                        </a:rPr>
                        <a:t>Appropriate Level of Data</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66919624"/>
                  </a:ext>
                </a:extLst>
              </a:tr>
              <a:tr h="0">
                <a:tc vMerge="1">
                  <a:txBody>
                    <a:bodyPr/>
                    <a:lstStyle/>
                    <a:p>
                      <a:endParaRPr lang="en-US"/>
                    </a:p>
                  </a:txBody>
                  <a:tcPr/>
                </a:tc>
                <a:tc>
                  <a:txBody>
                    <a:bodyPr/>
                    <a:lstStyle/>
                    <a:p>
                      <a:pPr marL="91440" marR="91440" algn="ctr">
                        <a:lnSpc>
                          <a:spcPct val="100000"/>
                        </a:lnSpc>
                        <a:spcBef>
                          <a:spcPts val="0"/>
                        </a:spcBef>
                        <a:spcAft>
                          <a:spcPts val="0"/>
                        </a:spcAft>
                      </a:pPr>
                      <a:r>
                        <a:rPr lang="en-US" sz="1700" b="1" i="0" dirty="0">
                          <a:solidFill>
                            <a:schemeClr val="bg1"/>
                          </a:solidFill>
                          <a:effectLst/>
                          <a:latin typeface="Roboto" panose="02000000000000000000" pitchFamily="2" charset="0"/>
                          <a:ea typeface="Roboto" panose="02000000000000000000" pitchFamily="2" charset="0"/>
                          <a:cs typeface="Cordia New" panose="020B0304020202020204" pitchFamily="34" charset="-34"/>
                        </a:rPr>
                        <a:t>1</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marL="91440" marR="91440" algn="ctr">
                        <a:lnSpc>
                          <a:spcPct val="100000"/>
                        </a:lnSpc>
                        <a:spcBef>
                          <a:spcPts val="0"/>
                        </a:spcBef>
                        <a:spcAft>
                          <a:spcPts val="0"/>
                        </a:spcAft>
                      </a:pPr>
                      <a:r>
                        <a:rPr lang="en-US" sz="1700" b="1" i="0" dirty="0">
                          <a:solidFill>
                            <a:schemeClr val="bg1"/>
                          </a:solidFill>
                          <a:effectLst/>
                          <a:latin typeface="Roboto" panose="02000000000000000000" pitchFamily="2" charset="0"/>
                          <a:ea typeface="Roboto" panose="02000000000000000000" pitchFamily="2" charset="0"/>
                          <a:cs typeface="Cordia New" panose="020B0304020202020204" pitchFamily="34" charset="-34"/>
                        </a:rPr>
                        <a:t>2</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marL="91440" marR="91440" algn="ctr">
                        <a:lnSpc>
                          <a:spcPct val="100000"/>
                        </a:lnSpc>
                        <a:spcBef>
                          <a:spcPts val="0"/>
                        </a:spcBef>
                        <a:spcAft>
                          <a:spcPts val="0"/>
                        </a:spcAft>
                      </a:pPr>
                      <a:r>
                        <a:rPr lang="en-US" sz="1700" b="1" i="0" dirty="0">
                          <a:solidFill>
                            <a:schemeClr val="bg1"/>
                          </a:solidFill>
                          <a:effectLst/>
                          <a:latin typeface="Roboto" panose="02000000000000000000" pitchFamily="2" charset="0"/>
                          <a:ea typeface="Roboto" panose="02000000000000000000" pitchFamily="2" charset="0"/>
                          <a:cs typeface="Cordia New" panose="020B0304020202020204" pitchFamily="34" charset="-34"/>
                        </a:rPr>
                        <a:t>3</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marL="91440" marR="91440" algn="ctr">
                        <a:lnSpc>
                          <a:spcPct val="100000"/>
                        </a:lnSpc>
                        <a:spcBef>
                          <a:spcPts val="0"/>
                        </a:spcBef>
                        <a:spcAft>
                          <a:spcPts val="0"/>
                        </a:spcAft>
                      </a:pPr>
                      <a:r>
                        <a:rPr lang="en-US" sz="1700" b="1" i="0" dirty="0">
                          <a:solidFill>
                            <a:schemeClr val="bg1"/>
                          </a:solidFill>
                          <a:effectLst/>
                          <a:latin typeface="Roboto" panose="02000000000000000000" pitchFamily="2" charset="0"/>
                          <a:ea typeface="Roboto" panose="02000000000000000000" pitchFamily="2" charset="0"/>
                          <a:cs typeface="Cordia New" panose="020B0304020202020204" pitchFamily="34" charset="-34"/>
                        </a:rPr>
                        <a:t>4</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marL="91440" marR="91440" algn="ctr">
                        <a:lnSpc>
                          <a:spcPct val="100000"/>
                        </a:lnSpc>
                        <a:spcBef>
                          <a:spcPts val="0"/>
                        </a:spcBef>
                        <a:spcAft>
                          <a:spcPts val="0"/>
                        </a:spcAft>
                      </a:pPr>
                      <a:r>
                        <a:rPr lang="en-US" sz="1700" b="1" i="0" dirty="0">
                          <a:solidFill>
                            <a:schemeClr val="bg1"/>
                          </a:solidFill>
                          <a:effectLst/>
                          <a:latin typeface="Roboto" panose="02000000000000000000" pitchFamily="2" charset="0"/>
                          <a:ea typeface="Roboto" panose="02000000000000000000" pitchFamily="2" charset="0"/>
                          <a:cs typeface="Cordia New" panose="020B0304020202020204" pitchFamily="34" charset="-34"/>
                        </a:rPr>
                        <a:t>5</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extLst>
                  <a:ext uri="{0D108BD9-81ED-4DB2-BD59-A6C34878D82A}">
                    <a16:rowId xmlns:a16="http://schemas.microsoft.com/office/drawing/2014/main" val="3982880752"/>
                  </a:ext>
                </a:extLst>
              </a:tr>
              <a:tr h="0">
                <a:tc>
                  <a:txBody>
                    <a:bodyPr/>
                    <a:lstStyle/>
                    <a:p>
                      <a:pPr marL="0" marR="91440">
                        <a:lnSpc>
                          <a:spcPct val="100000"/>
                        </a:lnSpc>
                        <a:spcBef>
                          <a:spcPts val="300"/>
                        </a:spcBef>
                        <a:spcAft>
                          <a:spcPts val="300"/>
                        </a:spcAft>
                      </a:pPr>
                      <a:r>
                        <a:rPr lang="en-US" sz="150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Improve Stakeholder Satisfaction</a:t>
                      </a:r>
                    </a:p>
                  </a:txBody>
                  <a:tcPr marT="64008" marB="640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b="1">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b="1">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b="1">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14832085"/>
                  </a:ext>
                </a:extLst>
              </a:tr>
              <a:tr h="0">
                <a:tc>
                  <a:txBody>
                    <a:bodyPr/>
                    <a:lstStyle/>
                    <a:p>
                      <a:pPr marL="0" marR="91440">
                        <a:lnSpc>
                          <a:spcPct val="100000"/>
                        </a:lnSpc>
                        <a:spcBef>
                          <a:spcPts val="300"/>
                        </a:spcBef>
                        <a:spcAft>
                          <a:spcPts val="300"/>
                        </a:spcAft>
                      </a:pPr>
                      <a:r>
                        <a:rPr lang="en-US" sz="150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Recognize and Reward Participants</a:t>
                      </a:r>
                    </a:p>
                  </a:txBody>
                  <a:tcPr marT="64008" marB="640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b="1" dirty="0">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b="1">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b="1">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06345484"/>
                  </a:ext>
                </a:extLst>
              </a:tr>
              <a:tr h="0">
                <a:tc>
                  <a:txBody>
                    <a:bodyPr/>
                    <a:lstStyle/>
                    <a:p>
                      <a:pPr marL="0" marR="91440">
                        <a:lnSpc>
                          <a:spcPct val="100000"/>
                        </a:lnSpc>
                        <a:spcBef>
                          <a:spcPts val="300"/>
                        </a:spcBef>
                        <a:spcAft>
                          <a:spcPts val="300"/>
                        </a:spcAft>
                      </a:pPr>
                      <a:r>
                        <a:rPr lang="en-US" sz="150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Justify or Enhance Budget</a:t>
                      </a:r>
                    </a:p>
                  </a:txBody>
                  <a:tcPr marT="64008" marB="640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b="1">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b="1">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0767138"/>
                  </a:ext>
                </a:extLst>
              </a:tr>
              <a:tr h="0">
                <a:tc>
                  <a:txBody>
                    <a:bodyPr/>
                    <a:lstStyle/>
                    <a:p>
                      <a:pPr marL="0" marR="91440">
                        <a:lnSpc>
                          <a:spcPct val="100000"/>
                        </a:lnSpc>
                        <a:spcBef>
                          <a:spcPts val="300"/>
                        </a:spcBef>
                        <a:spcAft>
                          <a:spcPts val="300"/>
                        </a:spcAft>
                      </a:pPr>
                      <a:r>
                        <a:rPr lang="en-US" sz="150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Develop Norms and Standards</a:t>
                      </a:r>
                    </a:p>
                  </a:txBody>
                  <a:tcPr marT="64008" marB="640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b="1">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b="1">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b="1" dirty="0">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82647524"/>
                  </a:ext>
                </a:extLst>
              </a:tr>
              <a:tr h="0">
                <a:tc>
                  <a:txBody>
                    <a:bodyPr/>
                    <a:lstStyle/>
                    <a:p>
                      <a:pPr marL="0" marR="91440">
                        <a:lnSpc>
                          <a:spcPct val="100000"/>
                        </a:lnSpc>
                        <a:spcBef>
                          <a:spcPts val="300"/>
                        </a:spcBef>
                        <a:spcAft>
                          <a:spcPts val="300"/>
                        </a:spcAft>
                      </a:pPr>
                      <a:r>
                        <a:rPr lang="en-US" sz="150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Reduce Costs</a:t>
                      </a:r>
                    </a:p>
                  </a:txBody>
                  <a:tcPr marT="64008" marB="640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b="1">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b="1">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b="1" dirty="0">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b="1">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88110218"/>
                  </a:ext>
                </a:extLst>
              </a:tr>
              <a:tr h="0">
                <a:tc>
                  <a:txBody>
                    <a:bodyPr/>
                    <a:lstStyle/>
                    <a:p>
                      <a:pPr marL="0" marR="91440">
                        <a:lnSpc>
                          <a:spcPct val="100000"/>
                        </a:lnSpc>
                        <a:spcBef>
                          <a:spcPts val="300"/>
                        </a:spcBef>
                        <a:spcAft>
                          <a:spcPts val="300"/>
                        </a:spcAft>
                      </a:pPr>
                      <a:r>
                        <a:rPr lang="en-US" sz="150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Market Talent Development Programs</a:t>
                      </a:r>
                    </a:p>
                  </a:txBody>
                  <a:tcPr marT="64008" marB="640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b="1">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b="1">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b="1" dirty="0">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b="1" dirty="0">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61716909"/>
                  </a:ext>
                </a:extLst>
              </a:tr>
              <a:tr h="0">
                <a:tc>
                  <a:txBody>
                    <a:bodyPr/>
                    <a:lstStyle/>
                    <a:p>
                      <a:pPr marL="0" marR="91440">
                        <a:lnSpc>
                          <a:spcPct val="100000"/>
                        </a:lnSpc>
                        <a:spcBef>
                          <a:spcPts val="300"/>
                        </a:spcBef>
                        <a:spcAft>
                          <a:spcPts val="300"/>
                        </a:spcAft>
                      </a:pPr>
                      <a:r>
                        <a:rPr lang="en-US" sz="1500" dirty="0">
                          <a:solidFill>
                            <a:srgbClr val="000000"/>
                          </a:solidFill>
                          <a:effectLst/>
                          <a:latin typeface="Roboto" panose="02000000000000000000" pitchFamily="2" charset="0"/>
                          <a:ea typeface="Roboto" panose="02000000000000000000" pitchFamily="2" charset="0"/>
                          <a:cs typeface="Cordia New" panose="020B0304020202020204" pitchFamily="34" charset="-34"/>
                        </a:rPr>
                        <a:t>Expand Implementation to Other Areas</a:t>
                      </a:r>
                    </a:p>
                  </a:txBody>
                  <a:tcPr marT="64008" marB="6400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rPr>
                        <a:t> </a:t>
                      </a: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b="1">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91440" marR="91440" algn="ctr">
                        <a:lnSpc>
                          <a:spcPct val="100000"/>
                        </a:lnSpc>
                        <a:spcBef>
                          <a:spcPts val="300"/>
                        </a:spcBef>
                        <a:spcAft>
                          <a:spcPts val="300"/>
                        </a:spcAft>
                      </a:pPr>
                      <a:r>
                        <a:rPr lang="en-US" sz="1500" b="1" dirty="0">
                          <a:solidFill>
                            <a:srgbClr val="000000"/>
                          </a:solidFill>
                          <a:effectLst/>
                          <a:latin typeface="Roboto" panose="02000000000000000000" pitchFamily="2" charset="0"/>
                          <a:ea typeface="Roboto" panose="02000000000000000000" pitchFamily="2" charset="0"/>
                          <a:cs typeface="Segoe UI Symbol" panose="020B0502040204020203" pitchFamily="34" charset="0"/>
                        </a:rPr>
                        <a:t>✓</a:t>
                      </a:r>
                      <a:endParaRPr lang="en-US" sz="1500" dirty="0">
                        <a:solidFill>
                          <a:srgbClr val="000000"/>
                        </a:solidFill>
                        <a:effectLst/>
                        <a:latin typeface="Roboto" panose="02000000000000000000" pitchFamily="2" charset="0"/>
                        <a:ea typeface="Roboto" panose="02000000000000000000" pitchFamily="2" charset="0"/>
                        <a:cs typeface="Cordia New" panose="020B0304020202020204" pitchFamily="34" charset="-34"/>
                      </a:endParaRPr>
                    </a:p>
                  </a:txBody>
                  <a:tcPr marT="64008" marB="6400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79772975"/>
                  </a:ext>
                </a:extLst>
              </a:tr>
            </a:tbl>
          </a:graphicData>
        </a:graphic>
      </p:graphicFrame>
      <p:sp>
        <p:nvSpPr>
          <p:cNvPr id="2" name="TextBox 1">
            <a:extLst>
              <a:ext uri="{FF2B5EF4-FFF2-40B4-BE49-F238E27FC236}">
                <a16:creationId xmlns:a16="http://schemas.microsoft.com/office/drawing/2014/main" id="{5C79E0F8-C8AD-96DC-F43C-4FF372CD7B20}"/>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142</a:t>
            </a:r>
          </a:p>
        </p:txBody>
      </p:sp>
      <p:sp>
        <p:nvSpPr>
          <p:cNvPr id="4" name="Slide Number Placeholder 1">
            <a:extLst>
              <a:ext uri="{FF2B5EF4-FFF2-40B4-BE49-F238E27FC236}">
                <a16:creationId xmlns:a16="http://schemas.microsoft.com/office/drawing/2014/main" id="{EFC45A58-06DA-1D67-3839-9BDF8071E871}"/>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bg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196</a:t>
            </a:fld>
            <a:endParaRPr lang="en-US" sz="9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455983429"/>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Title 1"/>
          <p:cNvSpPr>
            <a:spLocks noGrp="1"/>
          </p:cNvSpPr>
          <p:nvPr>
            <p:ph type="title"/>
          </p:nvPr>
        </p:nvSpPr>
        <p:spPr/>
        <p:txBody>
          <a:bodyPr/>
          <a:lstStyle/>
          <a:p>
            <a:r>
              <a:rPr lang="en-US" altLang="en-US" dirty="0"/>
              <a:t>Delivering Bad News</a:t>
            </a:r>
          </a:p>
        </p:txBody>
      </p:sp>
      <p:sp>
        <p:nvSpPr>
          <p:cNvPr id="143363" name="Content Placeholder 2"/>
          <p:cNvSpPr>
            <a:spLocks noGrp="1"/>
          </p:cNvSpPr>
          <p:nvPr>
            <p:ph type="body" sz="quarter" idx="4294967295"/>
          </p:nvPr>
        </p:nvSpPr>
        <p:spPr>
          <a:xfrm>
            <a:off x="419100" y="1200150"/>
            <a:ext cx="8633460" cy="3335338"/>
          </a:xfrm>
        </p:spPr>
        <p:txBody>
          <a:bodyPr numCol="2">
            <a:normAutofit/>
          </a:bodyPr>
          <a:lstStyle/>
          <a:p>
            <a:pPr>
              <a:lnSpc>
                <a:spcPct val="120000"/>
              </a:lnSpc>
              <a:buClr>
                <a:schemeClr val="tx1"/>
              </a:buClr>
              <a:buSzPct val="100000"/>
              <a:buFont typeface="Arial" panose="020B0604020202020204" pitchFamily="34" charset="0"/>
              <a:buChar char="•"/>
            </a:pPr>
            <a:r>
              <a:rPr lang="en-US" altLang="en-US" sz="1600" dirty="0"/>
              <a:t>Never fail to recognize the power to learn and improve with a negative study.</a:t>
            </a:r>
          </a:p>
          <a:p>
            <a:pPr>
              <a:lnSpc>
                <a:spcPct val="120000"/>
              </a:lnSpc>
              <a:buClr>
                <a:schemeClr val="tx1"/>
              </a:buClr>
              <a:buSzPct val="100000"/>
              <a:buFont typeface="Arial" panose="020B0604020202020204" pitchFamily="34" charset="0"/>
              <a:buChar char="•"/>
            </a:pPr>
            <a:r>
              <a:rPr lang="en-US" altLang="en-US" sz="1600" dirty="0"/>
              <a:t>Look for red flags along the way.</a:t>
            </a:r>
          </a:p>
          <a:p>
            <a:pPr>
              <a:lnSpc>
                <a:spcPct val="120000"/>
              </a:lnSpc>
              <a:buClr>
                <a:schemeClr val="tx1"/>
              </a:buClr>
              <a:buSzPct val="100000"/>
              <a:buFont typeface="Arial" panose="020B0604020202020204" pitchFamily="34" charset="0"/>
              <a:buChar char="•"/>
            </a:pPr>
            <a:r>
              <a:rPr lang="en-US" altLang="en-US" sz="1600" dirty="0"/>
              <a:t>Lower outcome expectations with key stakeholders along the way.</a:t>
            </a:r>
          </a:p>
          <a:p>
            <a:pPr>
              <a:lnSpc>
                <a:spcPct val="120000"/>
              </a:lnSpc>
              <a:buClr>
                <a:schemeClr val="tx1"/>
              </a:buClr>
              <a:buSzPct val="100000"/>
              <a:buFont typeface="Arial" panose="020B0604020202020204" pitchFamily="34" charset="0"/>
              <a:buChar char="•"/>
            </a:pPr>
            <a:r>
              <a:rPr lang="en-US" altLang="en-US" sz="1600" dirty="0"/>
              <a:t>Look for data everywhere.</a:t>
            </a:r>
          </a:p>
          <a:p>
            <a:pPr>
              <a:lnSpc>
                <a:spcPct val="120000"/>
              </a:lnSpc>
              <a:buClr>
                <a:schemeClr val="tx1"/>
              </a:buClr>
              <a:buSzPct val="100000"/>
              <a:buFont typeface="Arial" panose="020B0604020202020204" pitchFamily="34" charset="0"/>
              <a:buChar char="•"/>
            </a:pPr>
            <a:r>
              <a:rPr lang="en-US" altLang="en-US" sz="1600" dirty="0"/>
              <a:t>Never alter the standards.</a:t>
            </a:r>
          </a:p>
          <a:p>
            <a:pPr>
              <a:lnSpc>
                <a:spcPct val="120000"/>
              </a:lnSpc>
              <a:buClr>
                <a:schemeClr val="tx1"/>
              </a:buClr>
              <a:buSzPct val="100000"/>
              <a:buFont typeface="Arial" panose="020B0604020202020204" pitchFamily="34" charset="0"/>
              <a:buChar char="•"/>
            </a:pPr>
            <a:r>
              <a:rPr lang="en-US" altLang="en-US" sz="1600" dirty="0"/>
              <a:t>Remain objective throughout the process.</a:t>
            </a:r>
          </a:p>
          <a:p>
            <a:pPr>
              <a:lnSpc>
                <a:spcPct val="120000"/>
              </a:lnSpc>
              <a:buClr>
                <a:schemeClr val="tx1"/>
              </a:buClr>
              <a:buSzPct val="100000"/>
              <a:buFont typeface="Arial" panose="020B0604020202020204" pitchFamily="34" charset="0"/>
              <a:buChar char="•"/>
            </a:pPr>
            <a:r>
              <a:rPr lang="en-US" altLang="en-US" sz="1600" dirty="0"/>
              <a:t>Prepare the team for the bad news.</a:t>
            </a:r>
          </a:p>
          <a:p>
            <a:pPr>
              <a:lnSpc>
                <a:spcPct val="120000"/>
              </a:lnSpc>
              <a:buClr>
                <a:schemeClr val="tx1"/>
              </a:buClr>
              <a:buSzPct val="100000"/>
              <a:buFont typeface="Arial" panose="020B0604020202020204" pitchFamily="34" charset="0"/>
              <a:buChar char="•"/>
            </a:pPr>
            <a:r>
              <a:rPr lang="en-US" altLang="en-US" sz="1600" dirty="0"/>
              <a:t>Consider different scenarios.</a:t>
            </a:r>
          </a:p>
          <a:p>
            <a:pPr>
              <a:lnSpc>
                <a:spcPct val="120000"/>
              </a:lnSpc>
              <a:buClr>
                <a:schemeClr val="tx1"/>
              </a:buClr>
              <a:buSzPct val="100000"/>
              <a:buFont typeface="Arial" panose="020B0604020202020204" pitchFamily="34" charset="0"/>
              <a:buChar char="•"/>
            </a:pPr>
            <a:r>
              <a:rPr lang="en-US" altLang="en-US" sz="1600" dirty="0"/>
              <a:t>Find out what went wrong.</a:t>
            </a:r>
          </a:p>
          <a:p>
            <a:pPr>
              <a:lnSpc>
                <a:spcPct val="120000"/>
              </a:lnSpc>
              <a:buClr>
                <a:schemeClr val="tx1"/>
              </a:buClr>
              <a:buSzPct val="100000"/>
              <a:buFont typeface="Arial" panose="020B0604020202020204" pitchFamily="34" charset="0"/>
              <a:buChar char="•"/>
            </a:pPr>
            <a:r>
              <a:rPr lang="en-US" altLang="en-US" sz="1600" dirty="0"/>
              <a:t>Say: “Now we have data that shows how to make this program more successful.” This becomes a positive spin on less-than-positive data.</a:t>
            </a:r>
          </a:p>
          <a:p>
            <a:pPr>
              <a:lnSpc>
                <a:spcPct val="120000"/>
              </a:lnSpc>
              <a:buClr>
                <a:schemeClr val="tx1"/>
              </a:buClr>
              <a:buSzPct val="100000"/>
              <a:buFont typeface="Arial" panose="020B0604020202020204" pitchFamily="34" charset="0"/>
              <a:buChar char="•"/>
            </a:pPr>
            <a:r>
              <a:rPr lang="en-US" altLang="en-US" sz="1600" dirty="0"/>
              <a:t>Drive improvement.</a:t>
            </a:r>
          </a:p>
        </p:txBody>
      </p:sp>
      <p:sp>
        <p:nvSpPr>
          <p:cNvPr id="2" name="TextBox 1">
            <a:extLst>
              <a:ext uri="{FF2B5EF4-FFF2-40B4-BE49-F238E27FC236}">
                <a16:creationId xmlns:a16="http://schemas.microsoft.com/office/drawing/2014/main" id="{2D17CD7E-665B-FA69-5DB4-84C7012B46F4}"/>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143</a:t>
            </a:r>
          </a:p>
        </p:txBody>
      </p:sp>
    </p:spTree>
    <p:custDataLst>
      <p:tags r:id="rId1"/>
    </p:custData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p:cNvSpPr>
            <a:spLocks noGrp="1"/>
          </p:cNvSpPr>
          <p:nvPr>
            <p:ph type="title"/>
          </p:nvPr>
        </p:nvSpPr>
        <p:spPr>
          <a:xfrm>
            <a:off x="628650" y="590549"/>
            <a:ext cx="7886700" cy="1089813"/>
          </a:xfrm>
        </p:spPr>
        <p:txBody>
          <a:bodyPr>
            <a:normAutofit fontScale="90000"/>
          </a:bodyPr>
          <a:lstStyle/>
          <a:p>
            <a:r>
              <a:rPr lang="en-US" altLang="en-US" dirty="0"/>
              <a:t>Process Improvement Is the Key: </a:t>
            </a:r>
            <a:br>
              <a:rPr lang="en-US" altLang="en-US" dirty="0"/>
            </a:br>
            <a:r>
              <a:rPr lang="en-US" altLang="en-US" dirty="0"/>
              <a:t>Black Box Thinking</a:t>
            </a:r>
          </a:p>
        </p:txBody>
      </p:sp>
      <p:sp>
        <p:nvSpPr>
          <p:cNvPr id="3" name="Text Placeholder 2">
            <a:extLst>
              <a:ext uri="{FF2B5EF4-FFF2-40B4-BE49-F238E27FC236}">
                <a16:creationId xmlns:a16="http://schemas.microsoft.com/office/drawing/2014/main" id="{2F203DAB-E89C-34BC-92FA-321933E5DAD1}"/>
              </a:ext>
            </a:extLst>
          </p:cNvPr>
          <p:cNvSpPr>
            <a:spLocks noGrp="1"/>
          </p:cNvSpPr>
          <p:nvPr>
            <p:ph idx="1"/>
          </p:nvPr>
        </p:nvSpPr>
        <p:spPr>
          <a:xfrm>
            <a:off x="628650" y="3387788"/>
            <a:ext cx="7886700" cy="1244933"/>
          </a:xfrm>
        </p:spPr>
        <p:txBody>
          <a:bodyPr>
            <a:normAutofit/>
          </a:bodyPr>
          <a:lstStyle/>
          <a:p>
            <a:pPr marL="457200" indent="-457200">
              <a:lnSpc>
                <a:spcPct val="100000"/>
              </a:lnSpc>
              <a:buFont typeface="+mj-lt"/>
              <a:buAutoNum type="arabicPeriod"/>
            </a:pPr>
            <a:r>
              <a:rPr lang="en-US" sz="2000" dirty="0">
                <a:latin typeface="Roboto" panose="02000000000000000000" pitchFamily="2" charset="0"/>
                <a:ea typeface="Roboto" panose="02000000000000000000" pitchFamily="2" charset="0"/>
                <a:cs typeface="Roboto" panose="02000000000000000000" pitchFamily="2" charset="0"/>
              </a:rPr>
              <a:t>Compare and contrast the approach to mistakes in the aviation and healthcare industries. Why does this happen?</a:t>
            </a:r>
          </a:p>
          <a:p>
            <a:pPr marL="457200" indent="-457200">
              <a:lnSpc>
                <a:spcPct val="100000"/>
              </a:lnSpc>
              <a:buFont typeface="+mj-lt"/>
              <a:buAutoNum type="arabicPeriod"/>
            </a:pPr>
            <a:r>
              <a:rPr lang="en-US" sz="2000" dirty="0">
                <a:latin typeface="Roboto" panose="02000000000000000000" pitchFamily="2" charset="0"/>
                <a:ea typeface="Roboto" panose="02000000000000000000" pitchFamily="2" charset="0"/>
                <a:cs typeface="Roboto" panose="02000000000000000000" pitchFamily="2" charset="0"/>
              </a:rPr>
              <a:t>What is your approach to failure in programs?</a:t>
            </a:r>
          </a:p>
        </p:txBody>
      </p:sp>
      <p:grpSp>
        <p:nvGrpSpPr>
          <p:cNvPr id="2" name="Group 1">
            <a:extLst>
              <a:ext uri="{FF2B5EF4-FFF2-40B4-BE49-F238E27FC236}">
                <a16:creationId xmlns:a16="http://schemas.microsoft.com/office/drawing/2014/main" id="{87962868-DE68-24AD-D563-5156691B336C}"/>
              </a:ext>
            </a:extLst>
          </p:cNvPr>
          <p:cNvGrpSpPr/>
          <p:nvPr/>
        </p:nvGrpSpPr>
        <p:grpSpPr>
          <a:xfrm>
            <a:off x="419100" y="1831100"/>
            <a:ext cx="8282046" cy="1266333"/>
            <a:chOff x="419100" y="1831100"/>
            <a:chExt cx="8282046" cy="1266333"/>
          </a:xfrm>
        </p:grpSpPr>
        <p:sp>
          <p:nvSpPr>
            <p:cNvPr id="61" name="Right Arrow 60">
              <a:extLst>
                <a:ext uri="{FF2B5EF4-FFF2-40B4-BE49-F238E27FC236}">
                  <a16:creationId xmlns:a16="http://schemas.microsoft.com/office/drawing/2014/main" id="{BC64443F-4EF6-E146-ACA5-3C49D9371B5C}"/>
                </a:ext>
              </a:extLst>
            </p:cNvPr>
            <p:cNvSpPr/>
            <p:nvPr/>
          </p:nvSpPr>
          <p:spPr>
            <a:xfrm>
              <a:off x="5651162" y="1831100"/>
              <a:ext cx="942773" cy="1000085"/>
            </a:xfrm>
            <a:prstGeom prst="rightArrow">
              <a:avLst/>
            </a:prstGeom>
            <a:solidFill>
              <a:srgbClr val="820E2E"/>
            </a:solidFill>
            <a:ln w="9525" cap="flat" cmpd="sng" algn="ctr">
              <a:noFill/>
              <a:prstDash val="solid"/>
            </a:ln>
            <a:effectLst/>
          </p:spPr>
          <p:txBody>
            <a:bodyPr rtlCol="0" anchor="ctr"/>
            <a:lstStyle/>
            <a:p>
              <a:pPr algn="ctr" defTabSz="1142817" eaLnBrk="0" fontAlgn="base" hangingPunct="0">
                <a:spcBef>
                  <a:spcPct val="0"/>
                </a:spcBef>
                <a:spcAft>
                  <a:spcPct val="0"/>
                </a:spcAft>
                <a:defRPr/>
              </a:pPr>
              <a:endParaRPr lang="en-US" sz="1200" kern="0" dirty="0">
                <a:solidFill>
                  <a:srgbClr val="005B8E"/>
                </a:solidFill>
                <a:latin typeface="Roboto" panose="02000000000000000000" pitchFamily="2" charset="0"/>
                <a:ea typeface="Roboto" panose="02000000000000000000" pitchFamily="2" charset="0"/>
                <a:cs typeface="Roboto" panose="02000000000000000000" pitchFamily="2" charset="0"/>
              </a:endParaRPr>
            </a:p>
          </p:txBody>
        </p:sp>
        <p:sp>
          <p:nvSpPr>
            <p:cNvPr id="68" name="Rectangle 67">
              <a:extLst>
                <a:ext uri="{FF2B5EF4-FFF2-40B4-BE49-F238E27FC236}">
                  <a16:creationId xmlns:a16="http://schemas.microsoft.com/office/drawing/2014/main" id="{98FED23C-B65B-8144-9CB3-EF68B8A177EB}"/>
                </a:ext>
              </a:extLst>
            </p:cNvPr>
            <p:cNvSpPr/>
            <p:nvPr/>
          </p:nvSpPr>
          <p:spPr>
            <a:xfrm>
              <a:off x="422027" y="2090535"/>
              <a:ext cx="2035274" cy="481215"/>
            </a:xfrm>
            <a:prstGeom prst="rect">
              <a:avLst/>
            </a:prstGeom>
            <a:noFill/>
            <a:ln w="19050" cap="flat" cmpd="sng" algn="ctr">
              <a:solidFill>
                <a:schemeClr val="tx1"/>
              </a:solidFill>
              <a:prstDash val="solid"/>
            </a:ln>
            <a:effectLst/>
          </p:spPr>
          <p:txBody>
            <a:bodyPr rtlCol="0" anchor="ctr"/>
            <a:lstStyle/>
            <a:p>
              <a:pPr algn="ctr" defTabSz="1142817" eaLnBrk="0" fontAlgn="base" hangingPunct="0">
                <a:spcBef>
                  <a:spcPct val="0"/>
                </a:spcBef>
                <a:spcAft>
                  <a:spcPct val="0"/>
                </a:spcAft>
                <a:defRPr/>
              </a:pPr>
              <a:endParaRPr lang="en-US" sz="1200" kern="0" dirty="0">
                <a:solidFill>
                  <a:prstClr val="white"/>
                </a:solidFill>
                <a:latin typeface="Roboto" panose="02000000000000000000" pitchFamily="2" charset="0"/>
                <a:ea typeface="Roboto" panose="02000000000000000000" pitchFamily="2" charset="0"/>
                <a:cs typeface="Roboto" panose="02000000000000000000" pitchFamily="2" charset="0"/>
              </a:endParaRPr>
            </a:p>
          </p:txBody>
        </p:sp>
        <p:sp>
          <p:nvSpPr>
            <p:cNvPr id="69" name="TextBox 68">
              <a:extLst>
                <a:ext uri="{FF2B5EF4-FFF2-40B4-BE49-F238E27FC236}">
                  <a16:creationId xmlns:a16="http://schemas.microsoft.com/office/drawing/2014/main" id="{581B523A-3F29-9244-A5CC-437BBB224B8B}"/>
                </a:ext>
              </a:extLst>
            </p:cNvPr>
            <p:cNvSpPr txBox="1"/>
            <p:nvPr/>
          </p:nvSpPr>
          <p:spPr>
            <a:xfrm>
              <a:off x="419100" y="2177254"/>
              <a:ext cx="2035274" cy="307777"/>
            </a:xfrm>
            <a:prstGeom prst="rect">
              <a:avLst/>
            </a:prstGeom>
            <a:noFill/>
            <a:ln>
              <a:noFill/>
            </a:ln>
          </p:spPr>
          <p:txBody>
            <a:bodyPr wrap="square" rtlCol="0" anchor="ctr" anchorCtr="1">
              <a:spAutoFit/>
            </a:bodyPr>
            <a:lstStyle/>
            <a:p>
              <a:pPr algn="ctr" defTabSz="1142817" eaLnBrk="0" fontAlgn="base" hangingPunct="0">
                <a:spcBef>
                  <a:spcPct val="0"/>
                </a:spcBef>
                <a:spcAft>
                  <a:spcPct val="0"/>
                </a:spcAft>
                <a:defRPr/>
              </a:pPr>
              <a:r>
                <a:rPr lang="en-US" sz="1400" b="1" kern="0" dirty="0">
                  <a:solidFill>
                    <a:schemeClr val="tx1">
                      <a:lumMod val="50000"/>
                    </a:schemeClr>
                  </a:solidFill>
                  <a:latin typeface="Roboto" panose="02000000000000000000" pitchFamily="2" charset="0"/>
                  <a:ea typeface="Roboto" panose="02000000000000000000" pitchFamily="2" charset="0"/>
                  <a:cs typeface="Roboto" panose="02000000000000000000" pitchFamily="2" charset="0"/>
                </a:rPr>
                <a:t>EVALUATION</a:t>
              </a:r>
            </a:p>
          </p:txBody>
        </p:sp>
        <p:sp>
          <p:nvSpPr>
            <p:cNvPr id="63" name="Rectangle 62">
              <a:extLst>
                <a:ext uri="{FF2B5EF4-FFF2-40B4-BE49-F238E27FC236}">
                  <a16:creationId xmlns:a16="http://schemas.microsoft.com/office/drawing/2014/main" id="{8AE5F5E2-0853-1B43-B128-23DE7E40818F}"/>
                </a:ext>
              </a:extLst>
            </p:cNvPr>
            <p:cNvSpPr/>
            <p:nvPr/>
          </p:nvSpPr>
          <p:spPr>
            <a:xfrm>
              <a:off x="3543950" y="2090535"/>
              <a:ext cx="2035274" cy="481215"/>
            </a:xfrm>
            <a:prstGeom prst="rect">
              <a:avLst/>
            </a:prstGeom>
            <a:noFill/>
            <a:ln w="19050" cap="flat" cmpd="sng" algn="ctr">
              <a:solidFill>
                <a:schemeClr val="tx1"/>
              </a:solidFill>
              <a:prstDash val="solid"/>
            </a:ln>
            <a:effectLst/>
          </p:spPr>
          <p:txBody>
            <a:bodyPr rtlCol="0" anchor="ctr"/>
            <a:lstStyle/>
            <a:p>
              <a:pPr algn="ctr" defTabSz="1142817" eaLnBrk="0" fontAlgn="base" hangingPunct="0">
                <a:spcBef>
                  <a:spcPct val="0"/>
                </a:spcBef>
                <a:spcAft>
                  <a:spcPct val="0"/>
                </a:spcAft>
                <a:defRPr/>
              </a:pPr>
              <a:endParaRPr lang="en-US" sz="1200" kern="0">
                <a:solidFill>
                  <a:prstClr val="white"/>
                </a:solidFill>
                <a:latin typeface="Roboto" panose="02000000000000000000" pitchFamily="2" charset="0"/>
                <a:ea typeface="Roboto" panose="02000000000000000000" pitchFamily="2" charset="0"/>
                <a:cs typeface="Roboto" panose="02000000000000000000" pitchFamily="2" charset="0"/>
              </a:endParaRPr>
            </a:p>
          </p:txBody>
        </p:sp>
        <p:sp>
          <p:nvSpPr>
            <p:cNvPr id="64" name="TextBox 63">
              <a:extLst>
                <a:ext uri="{FF2B5EF4-FFF2-40B4-BE49-F238E27FC236}">
                  <a16:creationId xmlns:a16="http://schemas.microsoft.com/office/drawing/2014/main" id="{21B532E6-3BC0-814A-A097-B19C7930267C}"/>
                </a:ext>
              </a:extLst>
            </p:cNvPr>
            <p:cNvSpPr txBox="1"/>
            <p:nvPr/>
          </p:nvSpPr>
          <p:spPr>
            <a:xfrm>
              <a:off x="3543950" y="2177254"/>
              <a:ext cx="2035275" cy="307777"/>
            </a:xfrm>
            <a:prstGeom prst="rect">
              <a:avLst/>
            </a:prstGeom>
            <a:noFill/>
            <a:ln>
              <a:noFill/>
            </a:ln>
          </p:spPr>
          <p:txBody>
            <a:bodyPr wrap="square" rtlCol="0" anchor="ctr" anchorCtr="1">
              <a:spAutoFit/>
            </a:bodyPr>
            <a:lstStyle/>
            <a:p>
              <a:pPr algn="ctr" defTabSz="1142817" eaLnBrk="0" fontAlgn="base" hangingPunct="0">
                <a:spcBef>
                  <a:spcPct val="0"/>
                </a:spcBef>
                <a:spcAft>
                  <a:spcPct val="0"/>
                </a:spcAft>
                <a:defRPr/>
              </a:pPr>
              <a:r>
                <a:rPr lang="en-US" sz="1400" b="1" kern="0" dirty="0">
                  <a:solidFill>
                    <a:schemeClr val="tx1">
                      <a:lumMod val="50000"/>
                    </a:schemeClr>
                  </a:solidFill>
                  <a:latin typeface="Roboto" panose="02000000000000000000" pitchFamily="2" charset="0"/>
                  <a:ea typeface="Roboto" panose="02000000000000000000" pitchFamily="2" charset="0"/>
                  <a:cs typeface="Roboto" panose="02000000000000000000" pitchFamily="2" charset="0"/>
                </a:rPr>
                <a:t>OPTIMIZATION</a:t>
              </a:r>
            </a:p>
          </p:txBody>
        </p:sp>
        <p:sp>
          <p:nvSpPr>
            <p:cNvPr id="66" name="Rectangle 65">
              <a:extLst>
                <a:ext uri="{FF2B5EF4-FFF2-40B4-BE49-F238E27FC236}">
                  <a16:creationId xmlns:a16="http://schemas.microsoft.com/office/drawing/2014/main" id="{131B4E93-23D7-3F44-9927-284C8C9C2BBB}"/>
                </a:ext>
              </a:extLst>
            </p:cNvPr>
            <p:cNvSpPr/>
            <p:nvPr/>
          </p:nvSpPr>
          <p:spPr>
            <a:xfrm>
              <a:off x="6665872" y="2090535"/>
              <a:ext cx="2035274" cy="481215"/>
            </a:xfrm>
            <a:prstGeom prst="rect">
              <a:avLst/>
            </a:prstGeom>
            <a:noFill/>
            <a:ln w="19050" cap="flat" cmpd="sng" algn="ctr">
              <a:solidFill>
                <a:schemeClr val="tx1"/>
              </a:solidFill>
              <a:prstDash val="solid"/>
            </a:ln>
            <a:effectLst/>
          </p:spPr>
          <p:txBody>
            <a:bodyPr rtlCol="0" anchor="ctr"/>
            <a:lstStyle/>
            <a:p>
              <a:pPr algn="ctr" defTabSz="1142817" eaLnBrk="0" fontAlgn="base" hangingPunct="0">
                <a:spcBef>
                  <a:spcPct val="0"/>
                </a:spcBef>
                <a:spcAft>
                  <a:spcPct val="0"/>
                </a:spcAft>
                <a:defRPr/>
              </a:pPr>
              <a:endParaRPr lang="en-US" sz="1200" kern="0">
                <a:solidFill>
                  <a:prstClr val="white"/>
                </a:solidFill>
                <a:latin typeface="Roboto" panose="02000000000000000000" pitchFamily="2" charset="0"/>
                <a:ea typeface="Roboto" panose="02000000000000000000" pitchFamily="2" charset="0"/>
                <a:cs typeface="Roboto" panose="02000000000000000000" pitchFamily="2" charset="0"/>
              </a:endParaRPr>
            </a:p>
          </p:txBody>
        </p:sp>
        <p:sp>
          <p:nvSpPr>
            <p:cNvPr id="67" name="TextBox 66">
              <a:extLst>
                <a:ext uri="{FF2B5EF4-FFF2-40B4-BE49-F238E27FC236}">
                  <a16:creationId xmlns:a16="http://schemas.microsoft.com/office/drawing/2014/main" id="{C000427F-37E8-4347-A5FB-B4590041380D}"/>
                </a:ext>
              </a:extLst>
            </p:cNvPr>
            <p:cNvSpPr txBox="1"/>
            <p:nvPr/>
          </p:nvSpPr>
          <p:spPr>
            <a:xfrm>
              <a:off x="6665872" y="2177254"/>
              <a:ext cx="2035274" cy="307777"/>
            </a:xfrm>
            <a:prstGeom prst="rect">
              <a:avLst/>
            </a:prstGeom>
            <a:noFill/>
            <a:ln w="25400" cap="flat" cmpd="sng" algn="ctr">
              <a:noFill/>
              <a:prstDash val="solid"/>
            </a:ln>
            <a:effectLst/>
          </p:spPr>
          <p:txBody>
            <a:bodyPr wrap="square" rtlCol="0" anchor="ctr" anchorCtr="1">
              <a:spAutoFit/>
            </a:bodyPr>
            <a:lstStyle/>
            <a:p>
              <a:pPr algn="ctr" defTabSz="1142817" eaLnBrk="0" fontAlgn="base" hangingPunct="0">
                <a:spcBef>
                  <a:spcPct val="0"/>
                </a:spcBef>
                <a:spcAft>
                  <a:spcPct val="0"/>
                </a:spcAft>
                <a:defRPr/>
              </a:pPr>
              <a:r>
                <a:rPr lang="en-US" sz="1400" b="1" kern="0" dirty="0">
                  <a:solidFill>
                    <a:schemeClr val="tx1">
                      <a:lumMod val="50000"/>
                    </a:schemeClr>
                  </a:solidFill>
                  <a:latin typeface="Roboto" panose="02000000000000000000" pitchFamily="2" charset="0"/>
                  <a:ea typeface="Roboto" panose="02000000000000000000" pitchFamily="2" charset="0"/>
                  <a:cs typeface="Roboto" panose="02000000000000000000" pitchFamily="2" charset="0"/>
                </a:rPr>
                <a:t>ALLOCATION</a:t>
              </a:r>
            </a:p>
          </p:txBody>
        </p:sp>
        <p:sp>
          <p:nvSpPr>
            <p:cNvPr id="4" name="Right Arrow 3">
              <a:extLst>
                <a:ext uri="{FF2B5EF4-FFF2-40B4-BE49-F238E27FC236}">
                  <a16:creationId xmlns:a16="http://schemas.microsoft.com/office/drawing/2014/main" id="{6900874F-6FA2-57DF-8F1C-E677441855E3}"/>
                </a:ext>
              </a:extLst>
            </p:cNvPr>
            <p:cNvSpPr/>
            <p:nvPr/>
          </p:nvSpPr>
          <p:spPr>
            <a:xfrm>
              <a:off x="2529239" y="1831100"/>
              <a:ext cx="942773" cy="1000085"/>
            </a:xfrm>
            <a:prstGeom prst="rightArrow">
              <a:avLst/>
            </a:prstGeom>
            <a:solidFill>
              <a:srgbClr val="820E2E"/>
            </a:solidFill>
            <a:ln w="9525" cap="flat" cmpd="sng" algn="ctr">
              <a:noFill/>
              <a:prstDash val="solid"/>
            </a:ln>
            <a:effectLst/>
          </p:spPr>
          <p:txBody>
            <a:bodyPr rtlCol="0" anchor="ctr"/>
            <a:lstStyle/>
            <a:p>
              <a:pPr algn="ctr" defTabSz="1142817" eaLnBrk="0" fontAlgn="base" hangingPunct="0">
                <a:spcBef>
                  <a:spcPct val="0"/>
                </a:spcBef>
                <a:spcAft>
                  <a:spcPct val="0"/>
                </a:spcAft>
                <a:defRPr/>
              </a:pPr>
              <a:endParaRPr lang="en-US" sz="1200" kern="0" dirty="0">
                <a:solidFill>
                  <a:srgbClr val="005B8E"/>
                </a:solidFill>
                <a:latin typeface="Roboto" panose="02000000000000000000" pitchFamily="2" charset="0"/>
                <a:ea typeface="Roboto" panose="02000000000000000000" pitchFamily="2" charset="0"/>
                <a:cs typeface="Roboto" panose="02000000000000000000" pitchFamily="2" charset="0"/>
              </a:endParaRPr>
            </a:p>
          </p:txBody>
        </p:sp>
        <p:sp>
          <p:nvSpPr>
            <p:cNvPr id="5" name="TextBox 4">
              <a:extLst>
                <a:ext uri="{FF2B5EF4-FFF2-40B4-BE49-F238E27FC236}">
                  <a16:creationId xmlns:a16="http://schemas.microsoft.com/office/drawing/2014/main" id="{1CA15DA2-A4C6-D859-B18A-9FAE3633D9ED}"/>
                </a:ext>
              </a:extLst>
            </p:cNvPr>
            <p:cNvSpPr txBox="1"/>
            <p:nvPr/>
          </p:nvSpPr>
          <p:spPr>
            <a:xfrm>
              <a:off x="419100" y="2635766"/>
              <a:ext cx="2035274" cy="461665"/>
            </a:xfrm>
            <a:prstGeom prst="rect">
              <a:avLst/>
            </a:prstGeom>
            <a:noFill/>
            <a:ln>
              <a:noFill/>
            </a:ln>
          </p:spPr>
          <p:txBody>
            <a:bodyPr wrap="square" rtlCol="0" anchor="ctr" anchorCtr="1">
              <a:spAutoFit/>
            </a:bodyPr>
            <a:lstStyle/>
            <a:p>
              <a:pPr algn="ctr" defTabSz="1142817" eaLnBrk="0" fontAlgn="base" hangingPunct="0">
                <a:spcBef>
                  <a:spcPct val="0"/>
                </a:spcBef>
                <a:spcAft>
                  <a:spcPct val="0"/>
                </a:spcAft>
                <a:defRPr/>
              </a:pPr>
              <a:r>
                <a:rPr lang="en-US" sz="2400" b="1" kern="0" dirty="0">
                  <a:solidFill>
                    <a:schemeClr val="tx1">
                      <a:lumMod val="50000"/>
                    </a:schemeClr>
                  </a:solidFill>
                  <a:latin typeface="Roboto" panose="02000000000000000000" pitchFamily="2" charset="0"/>
                  <a:ea typeface="Roboto" panose="02000000000000000000" pitchFamily="2" charset="0"/>
                  <a:cs typeface="Roboto" panose="02000000000000000000" pitchFamily="2" charset="0"/>
                </a:rPr>
                <a:t>Measure</a:t>
              </a:r>
            </a:p>
          </p:txBody>
        </p:sp>
        <p:sp>
          <p:nvSpPr>
            <p:cNvPr id="6" name="TextBox 5">
              <a:extLst>
                <a:ext uri="{FF2B5EF4-FFF2-40B4-BE49-F238E27FC236}">
                  <a16:creationId xmlns:a16="http://schemas.microsoft.com/office/drawing/2014/main" id="{85483B49-4322-B714-7740-71B0C115B183}"/>
                </a:ext>
              </a:extLst>
            </p:cNvPr>
            <p:cNvSpPr txBox="1"/>
            <p:nvPr/>
          </p:nvSpPr>
          <p:spPr>
            <a:xfrm>
              <a:off x="3543950" y="2635768"/>
              <a:ext cx="2035275" cy="461665"/>
            </a:xfrm>
            <a:prstGeom prst="rect">
              <a:avLst/>
            </a:prstGeom>
            <a:noFill/>
            <a:ln>
              <a:noFill/>
            </a:ln>
          </p:spPr>
          <p:txBody>
            <a:bodyPr wrap="square" rtlCol="0" anchor="ctr" anchorCtr="1">
              <a:spAutoFit/>
            </a:bodyPr>
            <a:lstStyle/>
            <a:p>
              <a:pPr algn="ctr" defTabSz="1142817" eaLnBrk="0" fontAlgn="base" hangingPunct="0">
                <a:spcBef>
                  <a:spcPct val="0"/>
                </a:spcBef>
                <a:spcAft>
                  <a:spcPct val="0"/>
                </a:spcAft>
                <a:defRPr/>
              </a:pPr>
              <a:r>
                <a:rPr lang="en-US" sz="2400" b="1" kern="0" dirty="0">
                  <a:solidFill>
                    <a:schemeClr val="tx1">
                      <a:lumMod val="50000"/>
                    </a:schemeClr>
                  </a:solidFill>
                  <a:latin typeface="Roboto" panose="02000000000000000000" pitchFamily="2" charset="0"/>
                  <a:ea typeface="Roboto" panose="02000000000000000000" pitchFamily="2" charset="0"/>
                  <a:cs typeface="Roboto" panose="02000000000000000000" pitchFamily="2" charset="0"/>
                </a:rPr>
                <a:t>Improve</a:t>
              </a:r>
            </a:p>
          </p:txBody>
        </p:sp>
        <p:sp>
          <p:nvSpPr>
            <p:cNvPr id="7" name="TextBox 6">
              <a:extLst>
                <a:ext uri="{FF2B5EF4-FFF2-40B4-BE49-F238E27FC236}">
                  <a16:creationId xmlns:a16="http://schemas.microsoft.com/office/drawing/2014/main" id="{F217B783-F3AE-D88D-6858-E42FB6858781}"/>
                </a:ext>
              </a:extLst>
            </p:cNvPr>
            <p:cNvSpPr txBox="1"/>
            <p:nvPr/>
          </p:nvSpPr>
          <p:spPr>
            <a:xfrm>
              <a:off x="6665872" y="2635767"/>
              <a:ext cx="2035274" cy="461665"/>
            </a:xfrm>
            <a:prstGeom prst="rect">
              <a:avLst/>
            </a:prstGeom>
            <a:noFill/>
            <a:ln w="25400" cap="flat" cmpd="sng" algn="ctr">
              <a:noFill/>
              <a:prstDash val="solid"/>
            </a:ln>
            <a:effectLst/>
          </p:spPr>
          <p:txBody>
            <a:bodyPr wrap="square" rtlCol="0" anchor="ctr" anchorCtr="1">
              <a:spAutoFit/>
            </a:bodyPr>
            <a:lstStyle/>
            <a:p>
              <a:pPr algn="ctr" defTabSz="1142817" eaLnBrk="0" fontAlgn="base" hangingPunct="0">
                <a:spcBef>
                  <a:spcPct val="0"/>
                </a:spcBef>
                <a:spcAft>
                  <a:spcPct val="0"/>
                </a:spcAft>
                <a:defRPr/>
              </a:pPr>
              <a:r>
                <a:rPr lang="en-US" sz="2400" b="1" kern="0" dirty="0">
                  <a:solidFill>
                    <a:schemeClr val="tx1">
                      <a:lumMod val="50000"/>
                    </a:schemeClr>
                  </a:solidFill>
                  <a:latin typeface="Roboto" panose="02000000000000000000" pitchFamily="2" charset="0"/>
                  <a:ea typeface="Roboto" panose="02000000000000000000" pitchFamily="2" charset="0"/>
                  <a:cs typeface="Roboto" panose="02000000000000000000" pitchFamily="2" charset="0"/>
                </a:rPr>
                <a:t>Fund</a:t>
              </a:r>
            </a:p>
          </p:txBody>
        </p:sp>
      </p:grpSp>
      <p:sp>
        <p:nvSpPr>
          <p:cNvPr id="8" name="TextBox 7">
            <a:extLst>
              <a:ext uri="{FF2B5EF4-FFF2-40B4-BE49-F238E27FC236}">
                <a16:creationId xmlns:a16="http://schemas.microsoft.com/office/drawing/2014/main" id="{98373994-4BBF-79EC-34CA-7F7A1485CF06}"/>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144</a:t>
            </a:r>
          </a:p>
        </p:txBody>
      </p:sp>
      <p:sp>
        <p:nvSpPr>
          <p:cNvPr id="9" name="Slide Number Placeholder 1">
            <a:extLst>
              <a:ext uri="{FF2B5EF4-FFF2-40B4-BE49-F238E27FC236}">
                <a16:creationId xmlns:a16="http://schemas.microsoft.com/office/drawing/2014/main" id="{EADE2C3D-5BA0-92D2-43E9-9A9A7B5CEF21}"/>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bg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198</a:t>
            </a:fld>
            <a:endParaRPr lang="en-US" sz="9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873860387"/>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D65CE327-FC52-5C4F-81DE-4291780B7ED0}"/>
              </a:ext>
            </a:extLst>
          </p:cNvPr>
          <p:cNvSpPr>
            <a:spLocks noGrp="1"/>
          </p:cNvSpPr>
          <p:nvPr>
            <p:ph type="title"/>
          </p:nvPr>
        </p:nvSpPr>
        <p:spPr>
          <a:xfrm>
            <a:off x="417121" y="285750"/>
            <a:ext cx="8229600" cy="541074"/>
          </a:xfrm>
        </p:spPr>
        <p:txBody>
          <a:bodyPr>
            <a:noAutofit/>
          </a:bodyPr>
          <a:lstStyle/>
          <a:p>
            <a:r>
              <a:rPr lang="en-US" sz="3200" b="1" dirty="0"/>
              <a:t>Cost vs. Investment Perception: The Reality</a:t>
            </a:r>
          </a:p>
        </p:txBody>
      </p:sp>
      <p:graphicFrame>
        <p:nvGraphicFramePr>
          <p:cNvPr id="5" name="Content Placeholder 3">
            <a:extLst>
              <a:ext uri="{FF2B5EF4-FFF2-40B4-BE49-F238E27FC236}">
                <a16:creationId xmlns:a16="http://schemas.microsoft.com/office/drawing/2014/main" id="{46C8830F-D110-0B57-3382-15A0C224DF81}"/>
              </a:ext>
            </a:extLst>
          </p:cNvPr>
          <p:cNvGraphicFramePr>
            <a:graphicFrameLocks/>
          </p:cNvGraphicFramePr>
          <p:nvPr>
            <p:extLst>
              <p:ext uri="{D42A27DB-BD31-4B8C-83A1-F6EECF244321}">
                <p14:modId xmlns:p14="http://schemas.microsoft.com/office/powerpoint/2010/main" val="1925024564"/>
              </p:ext>
            </p:extLst>
          </p:nvPr>
        </p:nvGraphicFramePr>
        <p:xfrm>
          <a:off x="2994049" y="1207555"/>
          <a:ext cx="5789794" cy="3600402"/>
        </p:xfrm>
        <a:graphic>
          <a:graphicData uri="http://schemas.openxmlformats.org/drawingml/2006/table">
            <a:tbl>
              <a:tblPr firstRow="1" firstCol="1" bandRow="1">
                <a:tableStyleId>{2D5ABB26-0587-4C30-8999-92F81FD0307C}</a:tableStyleId>
              </a:tblPr>
              <a:tblGrid>
                <a:gridCol w="1301061">
                  <a:extLst>
                    <a:ext uri="{9D8B030D-6E8A-4147-A177-3AD203B41FA5}">
                      <a16:colId xmlns:a16="http://schemas.microsoft.com/office/drawing/2014/main" val="2223621489"/>
                    </a:ext>
                  </a:extLst>
                </a:gridCol>
                <a:gridCol w="234354">
                  <a:extLst>
                    <a:ext uri="{9D8B030D-6E8A-4147-A177-3AD203B41FA5}">
                      <a16:colId xmlns:a16="http://schemas.microsoft.com/office/drawing/2014/main" val="4224071503"/>
                    </a:ext>
                  </a:extLst>
                </a:gridCol>
                <a:gridCol w="1474478">
                  <a:extLst>
                    <a:ext uri="{9D8B030D-6E8A-4147-A177-3AD203B41FA5}">
                      <a16:colId xmlns:a16="http://schemas.microsoft.com/office/drawing/2014/main" val="2585162954"/>
                    </a:ext>
                  </a:extLst>
                </a:gridCol>
                <a:gridCol w="147058">
                  <a:extLst>
                    <a:ext uri="{9D8B030D-6E8A-4147-A177-3AD203B41FA5}">
                      <a16:colId xmlns:a16="http://schemas.microsoft.com/office/drawing/2014/main" val="879390137"/>
                    </a:ext>
                  </a:extLst>
                </a:gridCol>
                <a:gridCol w="2632843">
                  <a:extLst>
                    <a:ext uri="{9D8B030D-6E8A-4147-A177-3AD203B41FA5}">
                      <a16:colId xmlns:a16="http://schemas.microsoft.com/office/drawing/2014/main" val="51354346"/>
                    </a:ext>
                  </a:extLst>
                </a:gridCol>
              </a:tblGrid>
              <a:tr h="400528">
                <a:tc>
                  <a:txBody>
                    <a:bodyPr/>
                    <a:lstStyle/>
                    <a:p>
                      <a:pPr marL="0" marR="0" algn="ctr">
                        <a:spcBef>
                          <a:spcPts val="0"/>
                        </a:spcBef>
                        <a:spcAft>
                          <a:spcPts val="0"/>
                        </a:spcAft>
                      </a:pPr>
                      <a:r>
                        <a:rPr lang="en-US" sz="1800" b="1" i="0" dirty="0">
                          <a:solidFill>
                            <a:schemeClr val="tx1"/>
                          </a:solidFill>
                          <a:effectLst/>
                          <a:latin typeface="Roboto" panose="02000000000000000000" pitchFamily="2" charset="0"/>
                          <a:ea typeface="Roboto" panose="02000000000000000000" pitchFamily="2" charset="0"/>
                          <a:cs typeface="Calibri" panose="020F0502020204030204" pitchFamily="34" charset="0"/>
                        </a:rPr>
                        <a:t>Perception</a:t>
                      </a:r>
                      <a:endParaRPr lang="en-US" sz="2100" b="1" i="0" dirty="0">
                        <a:solidFill>
                          <a:schemeClr val="tx1"/>
                        </a:solidFill>
                        <a:effectLst/>
                        <a:latin typeface="Roboto" panose="02000000000000000000" pitchFamily="2" charset="0"/>
                        <a:ea typeface="Roboto" panose="02000000000000000000" pitchFamily="2" charset="0"/>
                        <a:cs typeface="Calibri" panose="020F0502020204030204" pitchFamily="34" charset="0"/>
                      </a:endParaRPr>
                    </a:p>
                  </a:txBody>
                  <a:tcPr marL="51431" marR="51431" marT="0" marB="0">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b="1" i="0" dirty="0">
                          <a:solidFill>
                            <a:schemeClr val="tx1"/>
                          </a:solidFill>
                          <a:effectLst/>
                          <a:latin typeface="Roboto" panose="02000000000000000000" pitchFamily="2" charset="0"/>
                          <a:ea typeface="Roboto" panose="02000000000000000000" pitchFamily="2" charset="0"/>
                          <a:cs typeface="Calibri" panose="020F0502020204030204" pitchFamily="34" charset="0"/>
                        </a:rPr>
                        <a:t> </a:t>
                      </a:r>
                      <a:endParaRPr lang="en-US" sz="1000" b="1" i="0" dirty="0">
                        <a:solidFill>
                          <a:schemeClr val="tx1"/>
                        </a:solidFill>
                        <a:effectLst/>
                        <a:latin typeface="Roboto" panose="02000000000000000000" pitchFamily="2" charset="0"/>
                        <a:ea typeface="Roboto" panose="02000000000000000000" pitchFamily="2" charset="0"/>
                        <a:cs typeface="Calibri" panose="020F0502020204030204" pitchFamily="34" charset="0"/>
                      </a:endParaRPr>
                    </a:p>
                  </a:txBody>
                  <a:tcPr marL="51431" marR="51431" marT="0" marB="0"/>
                </a:tc>
                <a:tc>
                  <a:txBody>
                    <a:bodyPr/>
                    <a:lstStyle/>
                    <a:p>
                      <a:pPr marL="0" marR="0" algn="ctr">
                        <a:spcBef>
                          <a:spcPts val="0"/>
                        </a:spcBef>
                        <a:spcAft>
                          <a:spcPts val="0"/>
                        </a:spcAft>
                      </a:pPr>
                      <a:r>
                        <a:rPr lang="en-US" sz="1800" b="1" i="0" dirty="0">
                          <a:solidFill>
                            <a:schemeClr val="tx1"/>
                          </a:solidFill>
                          <a:effectLst/>
                          <a:latin typeface="Roboto" panose="02000000000000000000" pitchFamily="2" charset="0"/>
                          <a:ea typeface="Roboto" panose="02000000000000000000" pitchFamily="2" charset="0"/>
                          <a:cs typeface="Calibri" panose="020F0502020204030204" pitchFamily="34" charset="0"/>
                        </a:rPr>
                        <a:t>Actions</a:t>
                      </a:r>
                      <a:endParaRPr lang="en-US" sz="2100" b="1" i="0" dirty="0">
                        <a:solidFill>
                          <a:schemeClr val="tx1"/>
                        </a:solidFill>
                        <a:effectLst/>
                        <a:latin typeface="Roboto" panose="02000000000000000000" pitchFamily="2" charset="0"/>
                        <a:ea typeface="Roboto" panose="02000000000000000000" pitchFamily="2" charset="0"/>
                        <a:cs typeface="Calibri" panose="020F0502020204030204" pitchFamily="34" charset="0"/>
                      </a:endParaRPr>
                    </a:p>
                  </a:txBody>
                  <a:tcPr marL="51431" marR="51431" marT="0" marB="0">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1" i="0" dirty="0">
                          <a:solidFill>
                            <a:schemeClr val="tx1"/>
                          </a:solidFill>
                          <a:effectLst/>
                          <a:latin typeface="Roboto" panose="02000000000000000000" pitchFamily="2" charset="0"/>
                          <a:ea typeface="Roboto" panose="02000000000000000000" pitchFamily="2" charset="0"/>
                          <a:cs typeface="Calibri" panose="020F0502020204030204" pitchFamily="34" charset="0"/>
                        </a:rPr>
                        <a:t> </a:t>
                      </a:r>
                      <a:endParaRPr lang="en-US" sz="2100" b="1" i="0" dirty="0">
                        <a:solidFill>
                          <a:schemeClr val="tx1"/>
                        </a:solidFill>
                        <a:effectLst/>
                        <a:latin typeface="Roboto" panose="02000000000000000000" pitchFamily="2" charset="0"/>
                        <a:ea typeface="Roboto" panose="02000000000000000000" pitchFamily="2" charset="0"/>
                        <a:cs typeface="Calibri" panose="020F0502020204030204" pitchFamily="34" charset="0"/>
                      </a:endParaRPr>
                    </a:p>
                  </a:txBody>
                  <a:tcPr marL="51431" marR="51431" marT="0" marB="0"/>
                </a:tc>
                <a:tc>
                  <a:txBody>
                    <a:bodyPr/>
                    <a:lstStyle/>
                    <a:p>
                      <a:pPr marL="0" marR="0" algn="ctr">
                        <a:spcBef>
                          <a:spcPts val="0"/>
                        </a:spcBef>
                        <a:spcAft>
                          <a:spcPts val="0"/>
                        </a:spcAft>
                      </a:pPr>
                      <a:r>
                        <a:rPr lang="en-US" sz="1800" b="1" i="0" dirty="0">
                          <a:solidFill>
                            <a:schemeClr val="tx1"/>
                          </a:solidFill>
                          <a:effectLst/>
                          <a:latin typeface="Roboto" panose="02000000000000000000" pitchFamily="2" charset="0"/>
                          <a:ea typeface="Roboto" panose="02000000000000000000" pitchFamily="2" charset="0"/>
                          <a:cs typeface="Calibri" panose="020F0502020204030204" pitchFamily="34" charset="0"/>
                        </a:rPr>
                        <a:t>Consequences</a:t>
                      </a:r>
                      <a:endParaRPr lang="en-US" sz="2100" b="1" i="0" dirty="0">
                        <a:solidFill>
                          <a:schemeClr val="tx1"/>
                        </a:solidFill>
                        <a:effectLst/>
                        <a:latin typeface="Roboto" panose="02000000000000000000" pitchFamily="2" charset="0"/>
                        <a:ea typeface="Roboto" panose="02000000000000000000" pitchFamily="2" charset="0"/>
                        <a:cs typeface="Calibri" panose="020F0502020204030204" pitchFamily="34" charset="0"/>
                      </a:endParaRPr>
                    </a:p>
                  </a:txBody>
                  <a:tcPr marL="51431" marR="51431" marT="0" marB="0">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4102508"/>
                  </a:ext>
                </a:extLst>
              </a:tr>
              <a:tr h="1003704">
                <a:tc>
                  <a:txBody>
                    <a:bodyPr/>
                    <a:lstStyle/>
                    <a:p>
                      <a:pPr marL="0" marR="0" algn="ctr">
                        <a:spcBef>
                          <a:spcPts val="0"/>
                        </a:spcBef>
                        <a:spcAft>
                          <a:spcPts val="0"/>
                        </a:spcAft>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It’s a cost</a:t>
                      </a: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endPar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endParaRPr>
                    </a:p>
                  </a:txBody>
                  <a:tcPr marL="51431" marR="5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tc>
                  <a:txBody>
                    <a:bodyPr/>
                    <a:lstStyle/>
                    <a:p>
                      <a:pPr marL="228600" marR="0" lvl="0" indent="-228600">
                        <a:spcBef>
                          <a:spcPts val="0"/>
                        </a:spcBef>
                        <a:spcAft>
                          <a:spcPts val="0"/>
                        </a:spcAft>
                        <a:buFont typeface="Arial" panose="020B0604020202020204" pitchFamily="34" charset="0"/>
                        <a:buChar char="•"/>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Control it</a:t>
                      </a:r>
                    </a:p>
                    <a:p>
                      <a:pPr marL="228600" marR="0" lvl="0" indent="-228600">
                        <a:spcBef>
                          <a:spcPts val="0"/>
                        </a:spcBef>
                        <a:spcAft>
                          <a:spcPts val="0"/>
                        </a:spcAft>
                        <a:buFont typeface="Arial" panose="020B0604020202020204" pitchFamily="34" charset="0"/>
                        <a:buChar char="•"/>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Reduce it</a:t>
                      </a:r>
                    </a:p>
                    <a:p>
                      <a:pPr marL="228600" marR="0" lvl="0" indent="-228600">
                        <a:spcBef>
                          <a:spcPts val="0"/>
                        </a:spcBef>
                        <a:spcAft>
                          <a:spcPts val="0"/>
                        </a:spcAft>
                        <a:buFont typeface="Arial" panose="020B0604020202020204" pitchFamily="34" charset="0"/>
                        <a:buChar char="•"/>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Eliminate it</a:t>
                      </a: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 </a:t>
                      </a:r>
                    </a:p>
                  </a:txBody>
                  <a:tcPr marL="51431" marR="5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tc>
                  <a:txBody>
                    <a:bodyPr/>
                    <a:lstStyle/>
                    <a:p>
                      <a:pPr marL="228600" marR="0" lvl="0" indent="-228600">
                        <a:spcBef>
                          <a:spcPts val="0"/>
                        </a:spcBef>
                        <a:spcAft>
                          <a:spcPts val="0"/>
                        </a:spcAft>
                        <a:buFont typeface="Arial" panose="020B0604020202020204" pitchFamily="34" charset="0"/>
                        <a:buChar char="•"/>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Partnerships are rare</a:t>
                      </a:r>
                    </a:p>
                    <a:p>
                      <a:pPr marL="228600" marR="0" lvl="0" indent="-228600">
                        <a:spcBef>
                          <a:spcPts val="0"/>
                        </a:spcBef>
                        <a:spcAft>
                          <a:spcPts val="0"/>
                        </a:spcAft>
                        <a:buFont typeface="Arial" panose="020B0604020202020204" pitchFamily="34" charset="0"/>
                        <a:buChar char="•"/>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Influence diminishes</a:t>
                      </a:r>
                    </a:p>
                    <a:p>
                      <a:pPr marL="228600" marR="0" lvl="0" indent="-228600">
                        <a:spcBef>
                          <a:spcPts val="0"/>
                        </a:spcBef>
                        <a:spcAft>
                          <a:spcPts val="0"/>
                        </a:spcAft>
                        <a:buFont typeface="Arial" panose="020B0604020202020204" pitchFamily="34" charset="0"/>
                        <a:buChar char="•"/>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Support is lost</a:t>
                      </a:r>
                    </a:p>
                    <a:p>
                      <a:pPr marL="228600" marR="0" lvl="0" indent="-228600">
                        <a:spcBef>
                          <a:spcPts val="0"/>
                        </a:spcBef>
                        <a:spcAft>
                          <a:spcPts val="0"/>
                        </a:spcAft>
                        <a:buFont typeface="Arial" panose="020B0604020202020204" pitchFamily="34" charset="0"/>
                        <a:buChar char="•"/>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Funding is curtailed</a:t>
                      </a: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8441007"/>
                  </a:ext>
                </a:extLst>
              </a:tr>
              <a:tr h="814585">
                <a:tc>
                  <a:txBody>
                    <a:bodyPr/>
                    <a:lstStyle/>
                    <a:p>
                      <a:pPr marL="0" marR="0" algn="ctr">
                        <a:spcBef>
                          <a:spcPts val="0"/>
                        </a:spcBef>
                        <a:spcAft>
                          <a:spcPts val="0"/>
                        </a:spcAft>
                      </a:pPr>
                      <a:endPar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endParaRPr>
                    </a:p>
                  </a:txBody>
                  <a:tcPr marL="51431" marR="51431" marT="0" marB="0" anchor="ct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 </a:t>
                      </a:r>
                    </a:p>
                  </a:txBody>
                  <a:tcPr marL="51431" marR="51431" marT="0" marB="0"/>
                </a:tc>
                <a:tc>
                  <a:txBody>
                    <a:bodyPr/>
                    <a:lstStyle/>
                    <a:p>
                      <a:pPr marL="0" marR="0">
                        <a:spcBef>
                          <a:spcPts val="0"/>
                        </a:spcBef>
                        <a:spcAft>
                          <a:spcPts val="0"/>
                        </a:spcAft>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 </a:t>
                      </a:r>
                    </a:p>
                  </a:txBody>
                  <a:tcPr marL="51431" marR="51431" marT="0" marB="0" anchor="ct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 </a:t>
                      </a:r>
                    </a:p>
                  </a:txBody>
                  <a:tcPr marL="51431" marR="51431" marT="0" marB="0"/>
                </a:tc>
                <a:tc>
                  <a:txBody>
                    <a:bodyPr/>
                    <a:lstStyle/>
                    <a:p>
                      <a:pPr marL="0" marR="0">
                        <a:spcBef>
                          <a:spcPts val="0"/>
                        </a:spcBef>
                        <a:spcAft>
                          <a:spcPts val="0"/>
                        </a:spcAft>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 </a:t>
                      </a:r>
                    </a:p>
                  </a:txBody>
                  <a:tcPr marL="51431" marR="51431" marT="0" marB="0">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2632549"/>
                  </a:ext>
                </a:extLst>
              </a:tr>
              <a:tr h="1381585">
                <a:tc>
                  <a:txBody>
                    <a:bodyPr/>
                    <a:lstStyle/>
                    <a:p>
                      <a:pPr marL="0" marR="0" algn="ctr">
                        <a:spcBef>
                          <a:spcPts val="0"/>
                        </a:spcBef>
                        <a:spcAft>
                          <a:spcPts val="0"/>
                        </a:spcAft>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It’s an investment</a:t>
                      </a: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endPar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endParaRPr>
                    </a:p>
                  </a:txBody>
                  <a:tcPr marL="51431" marR="5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tc>
                  <a:txBody>
                    <a:bodyPr/>
                    <a:lstStyle/>
                    <a:p>
                      <a:pPr marL="228600" marR="0" lvl="0" indent="-228600">
                        <a:spcBef>
                          <a:spcPts val="0"/>
                        </a:spcBef>
                        <a:spcAft>
                          <a:spcPts val="0"/>
                        </a:spcAft>
                        <a:buFont typeface="Arial" panose="020B0604020202020204" pitchFamily="34" charset="0"/>
                        <a:buChar char="•"/>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Maintain it</a:t>
                      </a:r>
                    </a:p>
                    <a:p>
                      <a:pPr marL="228600" marR="0" lvl="0" indent="-228600">
                        <a:spcBef>
                          <a:spcPts val="0"/>
                        </a:spcBef>
                        <a:spcAft>
                          <a:spcPts val="0"/>
                        </a:spcAft>
                        <a:buFont typeface="Arial" panose="020B0604020202020204" pitchFamily="34" charset="0"/>
                        <a:buChar char="•"/>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Enhance it</a:t>
                      </a:r>
                    </a:p>
                    <a:p>
                      <a:pPr marL="228600" marR="0" lvl="0" indent="-228600">
                        <a:spcBef>
                          <a:spcPts val="0"/>
                        </a:spcBef>
                        <a:spcAft>
                          <a:spcPts val="0"/>
                        </a:spcAft>
                        <a:buFont typeface="Arial" panose="020B0604020202020204" pitchFamily="34" charset="0"/>
                        <a:buChar char="•"/>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Protect it</a:t>
                      </a: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spcBef>
                          <a:spcPts val="0"/>
                        </a:spcBef>
                        <a:spcAft>
                          <a:spcPts val="0"/>
                        </a:spcAft>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 </a:t>
                      </a:r>
                    </a:p>
                  </a:txBody>
                  <a:tcPr marL="51431" marR="514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tc>
                  <a:txBody>
                    <a:bodyPr/>
                    <a:lstStyle/>
                    <a:p>
                      <a:pPr marL="228600" marR="0" lvl="0" indent="-228600">
                        <a:spcBef>
                          <a:spcPts val="0"/>
                        </a:spcBef>
                        <a:spcAft>
                          <a:spcPts val="0"/>
                        </a:spcAft>
                        <a:buFont typeface="Arial" panose="020B0604020202020204" pitchFamily="34" charset="0"/>
                        <a:buChar char="•"/>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Business partnerships flourish</a:t>
                      </a:r>
                    </a:p>
                    <a:p>
                      <a:pPr marL="228600" marR="0" lvl="0" indent="-228600">
                        <a:spcBef>
                          <a:spcPts val="0"/>
                        </a:spcBef>
                        <a:spcAft>
                          <a:spcPts val="0"/>
                        </a:spcAft>
                        <a:buFont typeface="Arial" panose="020B0604020202020204" pitchFamily="34" charset="0"/>
                        <a:buChar char="•"/>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Client relationships improve</a:t>
                      </a:r>
                    </a:p>
                    <a:p>
                      <a:pPr marL="228600" marR="0" lvl="0" indent="-228600">
                        <a:spcBef>
                          <a:spcPts val="0"/>
                        </a:spcBef>
                        <a:spcAft>
                          <a:spcPts val="0"/>
                        </a:spcAft>
                        <a:buFont typeface="Arial" panose="020B0604020202020204" pitchFamily="34" charset="0"/>
                        <a:buChar char="•"/>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A seat at the table is earned</a:t>
                      </a:r>
                    </a:p>
                    <a:p>
                      <a:pPr marL="228600" marR="0" lvl="0" indent="-228600">
                        <a:spcBef>
                          <a:spcPts val="0"/>
                        </a:spcBef>
                        <a:spcAft>
                          <a:spcPts val="0"/>
                        </a:spcAft>
                        <a:buFont typeface="Arial" panose="020B0604020202020204" pitchFamily="34" charset="0"/>
                        <a:buChar char="•"/>
                      </a:pPr>
                      <a:r>
                        <a:rPr lang="en-US" sz="1300" b="0" dirty="0">
                          <a:solidFill>
                            <a:srgbClr val="000000"/>
                          </a:solidFill>
                          <a:effectLst/>
                          <a:latin typeface="Roboto" panose="02000000000000000000" pitchFamily="2" charset="0"/>
                          <a:ea typeface="Roboto" panose="02000000000000000000" pitchFamily="2" charset="0"/>
                          <a:cs typeface="Calibri" panose="020F0502020204030204" pitchFamily="34" charset="0"/>
                        </a:rPr>
                        <a:t>Funding is easier</a:t>
                      </a: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81027371"/>
                  </a:ext>
                </a:extLst>
              </a:tr>
            </a:tbl>
          </a:graphicData>
        </a:graphic>
      </p:graphicFrame>
      <p:pic>
        <p:nvPicPr>
          <p:cNvPr id="6" name="Graphic 5" descr="Arrow: Slight curve">
            <a:extLst>
              <a:ext uri="{FF2B5EF4-FFF2-40B4-BE49-F238E27FC236}">
                <a16:creationId xmlns:a16="http://schemas.microsoft.com/office/drawing/2014/main" id="{981F46FC-E4DE-0CA6-3473-992A183A6643}"/>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1702038">
            <a:off x="2070827" y="3439836"/>
            <a:ext cx="685744" cy="685744"/>
          </a:xfrm>
          <a:prstGeom prst="rect">
            <a:avLst/>
          </a:prstGeom>
        </p:spPr>
      </p:pic>
      <p:pic>
        <p:nvPicPr>
          <p:cNvPr id="7" name="Graphic 6" descr="Arrow: Clockwise curve">
            <a:extLst>
              <a:ext uri="{FF2B5EF4-FFF2-40B4-BE49-F238E27FC236}">
                <a16:creationId xmlns:a16="http://schemas.microsoft.com/office/drawing/2014/main" id="{99899494-CF8B-CA7C-584C-2EC7F9D3CAB5}"/>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3960005">
            <a:off x="2058908" y="1895110"/>
            <a:ext cx="685744" cy="685744"/>
          </a:xfrm>
          <a:prstGeom prst="rect">
            <a:avLst/>
          </a:prstGeom>
        </p:spPr>
      </p:pic>
      <p:sp>
        <p:nvSpPr>
          <p:cNvPr id="8" name="Diamond 7">
            <a:extLst>
              <a:ext uri="{FF2B5EF4-FFF2-40B4-BE49-F238E27FC236}">
                <a16:creationId xmlns:a16="http://schemas.microsoft.com/office/drawing/2014/main" id="{8418EB34-B25F-20CE-13A4-45B873A6C341}"/>
              </a:ext>
            </a:extLst>
          </p:cNvPr>
          <p:cNvSpPr/>
          <p:nvPr/>
        </p:nvSpPr>
        <p:spPr>
          <a:xfrm>
            <a:off x="279131" y="2071052"/>
            <a:ext cx="2011680" cy="1873408"/>
          </a:xfrm>
          <a:prstGeom prst="diamond">
            <a:avLst/>
          </a:prstGeom>
          <a:solidFill>
            <a:srgbClr val="820E2E"/>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00" b="1" dirty="0">
                <a:solidFill>
                  <a:schemeClr val="bg1"/>
                </a:solidFill>
                <a:latin typeface="Roboto" panose="02000000000000000000" pitchFamily="2" charset="0"/>
                <a:ea typeface="Roboto" panose="02000000000000000000" pitchFamily="2" charset="0"/>
                <a:cs typeface="Roboto" panose="02000000000000000000" pitchFamily="2" charset="0"/>
              </a:rPr>
              <a:t>Executive Perception of Programs</a:t>
            </a:r>
          </a:p>
        </p:txBody>
      </p:sp>
      <p:cxnSp>
        <p:nvCxnSpPr>
          <p:cNvPr id="12" name="Straight Arrow Connector 11">
            <a:extLst>
              <a:ext uri="{FF2B5EF4-FFF2-40B4-BE49-F238E27FC236}">
                <a16:creationId xmlns:a16="http://schemas.microsoft.com/office/drawing/2014/main" id="{1219A026-46AC-6660-9BC8-1EB81B734D16}"/>
              </a:ext>
            </a:extLst>
          </p:cNvPr>
          <p:cNvCxnSpPr>
            <a:cxnSpLocks/>
          </p:cNvCxnSpPr>
          <p:nvPr/>
        </p:nvCxnSpPr>
        <p:spPr>
          <a:xfrm>
            <a:off x="4295061" y="1970647"/>
            <a:ext cx="236860" cy="0"/>
          </a:xfrm>
          <a:prstGeom prst="straightConnector1">
            <a:avLst/>
          </a:prstGeom>
          <a:ln>
            <a:solidFill>
              <a:srgbClr val="820E2E"/>
            </a:solidFill>
            <a:tailEnd type="triangle"/>
          </a:ln>
          <a:effectLst/>
        </p:spPr>
        <p:style>
          <a:lnRef idx="3">
            <a:schemeClr val="dk1"/>
          </a:lnRef>
          <a:fillRef idx="0">
            <a:schemeClr val="dk1"/>
          </a:fillRef>
          <a:effectRef idx="2">
            <a:schemeClr val="dk1"/>
          </a:effectRef>
          <a:fontRef idx="minor">
            <a:schemeClr val="tx1"/>
          </a:fontRef>
        </p:style>
      </p:cxnSp>
      <p:cxnSp>
        <p:nvCxnSpPr>
          <p:cNvPr id="15" name="Straight Arrow Connector 14">
            <a:extLst>
              <a:ext uri="{FF2B5EF4-FFF2-40B4-BE49-F238E27FC236}">
                <a16:creationId xmlns:a16="http://schemas.microsoft.com/office/drawing/2014/main" id="{876314AC-D92B-6DA1-ADF4-70FEFF5F296B}"/>
              </a:ext>
            </a:extLst>
          </p:cNvPr>
          <p:cNvCxnSpPr>
            <a:cxnSpLocks/>
          </p:cNvCxnSpPr>
          <p:nvPr/>
        </p:nvCxnSpPr>
        <p:spPr>
          <a:xfrm>
            <a:off x="4295061" y="4256074"/>
            <a:ext cx="236860" cy="0"/>
          </a:xfrm>
          <a:prstGeom prst="straightConnector1">
            <a:avLst/>
          </a:prstGeom>
          <a:ln>
            <a:solidFill>
              <a:srgbClr val="820E2E"/>
            </a:solidFill>
            <a:tailEnd type="triangle"/>
          </a:ln>
          <a:effectLst/>
        </p:spPr>
        <p:style>
          <a:lnRef idx="3">
            <a:schemeClr val="dk1"/>
          </a:lnRef>
          <a:fillRef idx="0">
            <a:schemeClr val="dk1"/>
          </a:fillRef>
          <a:effectRef idx="2">
            <a:schemeClr val="dk1"/>
          </a:effectRef>
          <a:fontRef idx="minor">
            <a:schemeClr val="tx1"/>
          </a:fontRef>
        </p:style>
      </p:cxnSp>
      <p:sp>
        <p:nvSpPr>
          <p:cNvPr id="2" name="Slide Number Placeholder 1">
            <a:extLst>
              <a:ext uri="{FF2B5EF4-FFF2-40B4-BE49-F238E27FC236}">
                <a16:creationId xmlns:a16="http://schemas.microsoft.com/office/drawing/2014/main" id="{5360CC4D-FE14-2E61-E4FC-0984F13D79E2}"/>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199</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3" name="TextBox 2">
            <a:extLst>
              <a:ext uri="{FF2B5EF4-FFF2-40B4-BE49-F238E27FC236}">
                <a16:creationId xmlns:a16="http://schemas.microsoft.com/office/drawing/2014/main" id="{571C929D-698B-3D0E-236D-AEEE58427297}"/>
              </a:ext>
            </a:extLst>
          </p:cNvPr>
          <p:cNvSpPr txBox="1"/>
          <p:nvPr/>
        </p:nvSpPr>
        <p:spPr>
          <a:xfrm>
            <a:off x="0" y="4821625"/>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145</a:t>
            </a:r>
          </a:p>
        </p:txBody>
      </p:sp>
    </p:spTree>
    <p:custDataLst>
      <p:tags r:id="rId1"/>
    </p:custDataLst>
    <p:extLst>
      <p:ext uri="{BB962C8B-B14F-4D97-AF65-F5344CB8AC3E}">
        <p14:creationId xmlns:p14="http://schemas.microsoft.com/office/powerpoint/2010/main" val="3771531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7269E-0F7E-9C16-AF6B-EAC562491527}"/>
              </a:ext>
            </a:extLst>
          </p:cNvPr>
          <p:cNvSpPr>
            <a:spLocks noGrp="1"/>
          </p:cNvSpPr>
          <p:nvPr>
            <p:ph type="title"/>
          </p:nvPr>
        </p:nvSpPr>
        <p:spPr>
          <a:xfrm>
            <a:off x="440266" y="2108124"/>
            <a:ext cx="8229600" cy="857250"/>
          </a:xfrm>
        </p:spPr>
        <p:txBody>
          <a:bodyPr/>
          <a:lstStyle/>
          <a:p>
            <a:r>
              <a:rPr lang="en-US" b="1" dirty="0"/>
              <a:t>Module 1:</a:t>
            </a:r>
            <a:br>
              <a:rPr lang="en-US" b="1" dirty="0"/>
            </a:br>
            <a:r>
              <a:rPr lang="en-US" b="1" dirty="0"/>
              <a:t>Introduction and Readiness to Learn</a:t>
            </a:r>
          </a:p>
        </p:txBody>
      </p:sp>
      <p:sp>
        <p:nvSpPr>
          <p:cNvPr id="3" name="Google Shape;52;p6">
            <a:extLst>
              <a:ext uri="{FF2B5EF4-FFF2-40B4-BE49-F238E27FC236}">
                <a16:creationId xmlns:a16="http://schemas.microsoft.com/office/drawing/2014/main" id="{3110290D-BE99-80C1-581F-29E592361E91}"/>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solidFill>
                  <a:schemeClr val="tx1"/>
                </a:solidFill>
                <a:latin typeface="Roboto" panose="02000000000000000000" pitchFamily="2" charset="0"/>
                <a:ea typeface="Roboto" panose="02000000000000000000" pitchFamily="2" charset="0"/>
                <a:cs typeface="Roboto" panose="02000000000000000000" pitchFamily="2" charset="0"/>
              </a:rPr>
              <a:pPr/>
              <a:t>2</a:t>
            </a:fld>
            <a:endParaRPr lang="en" b="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4" name="TextBox 3">
            <a:extLst>
              <a:ext uri="{FF2B5EF4-FFF2-40B4-BE49-F238E27FC236}">
                <a16:creationId xmlns:a16="http://schemas.microsoft.com/office/drawing/2014/main" id="{6685D476-72D0-F16F-822D-3E098AAD4CBA}"/>
              </a:ext>
            </a:extLst>
          </p:cNvPr>
          <p:cNvSpPr txBox="1"/>
          <p:nvPr/>
        </p:nvSpPr>
        <p:spPr>
          <a:xfrm>
            <a:off x="11960" y="4786184"/>
            <a:ext cx="7788442"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1</a:t>
            </a:r>
          </a:p>
        </p:txBody>
      </p:sp>
    </p:spTree>
    <p:custDataLst>
      <p:tags r:id="rId1"/>
    </p:custDataLst>
    <p:extLst>
      <p:ext uri="{BB962C8B-B14F-4D97-AF65-F5344CB8AC3E}">
        <p14:creationId xmlns:p14="http://schemas.microsoft.com/office/powerpoint/2010/main" val="1609591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9605F-9ED5-B20E-5980-C05929CA83B8}"/>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Sometimes we see this:</a:t>
            </a:r>
          </a:p>
        </p:txBody>
      </p:sp>
      <p:sp>
        <p:nvSpPr>
          <p:cNvPr id="4" name="Text Box 12">
            <a:extLst>
              <a:ext uri="{FF2B5EF4-FFF2-40B4-BE49-F238E27FC236}">
                <a16:creationId xmlns:a16="http://schemas.microsoft.com/office/drawing/2014/main" id="{4DC81235-7E13-964D-DAC3-905EC7CAECB1}"/>
              </a:ext>
            </a:extLst>
          </p:cNvPr>
          <p:cNvSpPr txBox="1">
            <a:spLocks noChangeArrowheads="1"/>
          </p:cNvSpPr>
          <p:nvPr/>
        </p:nvSpPr>
        <p:spPr bwMode="auto">
          <a:xfrm>
            <a:off x="1263935" y="1535917"/>
            <a:ext cx="1288809"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685776" rtl="0" eaLnBrk="0" fontAlgn="base" latinLnBrk="0" hangingPunct="0">
              <a:lnSpc>
                <a:spcPct val="100000"/>
              </a:lnSpc>
              <a:spcBef>
                <a:spcPct val="50000"/>
              </a:spcBef>
              <a:spcAft>
                <a:spcPct val="0"/>
              </a:spcAft>
              <a:buClrTx/>
              <a:buSzTx/>
              <a:buFontTx/>
              <a:buNone/>
              <a:tabLst/>
              <a:defRPr/>
            </a:pPr>
            <a:r>
              <a:rPr kumimoji="0" lang="en-US" sz="216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BCR =</a:t>
            </a:r>
          </a:p>
        </p:txBody>
      </p:sp>
      <p:sp>
        <p:nvSpPr>
          <p:cNvPr id="5" name="Line 15">
            <a:extLst>
              <a:ext uri="{FF2B5EF4-FFF2-40B4-BE49-F238E27FC236}">
                <a16:creationId xmlns:a16="http://schemas.microsoft.com/office/drawing/2014/main" id="{58A8F251-C016-C58C-0EAD-BB67D91B9250}"/>
              </a:ext>
            </a:extLst>
          </p:cNvPr>
          <p:cNvSpPr>
            <a:spLocks noChangeShapeType="1"/>
          </p:cNvSpPr>
          <p:nvPr/>
        </p:nvSpPr>
        <p:spPr bwMode="auto">
          <a:xfrm>
            <a:off x="2363130" y="1729836"/>
            <a:ext cx="3142996" cy="0"/>
          </a:xfrm>
          <a:prstGeom prst="line">
            <a:avLst/>
          </a:prstGeom>
          <a:noFill/>
          <a:ln w="19050">
            <a:solidFill>
              <a:srgbClr val="000000"/>
            </a:solidFill>
            <a:round/>
            <a:headEnd/>
            <a:tailEnd/>
          </a:ln>
          <a:extLst>
            <a:ext uri="{909E8E84-426E-40dd-AFC4-6F175D3DCCD1}">
              <a14:hiddenFill xmlns:a14="http://schemas.microsoft.com/office/drawing/2010/main" xmlns="">
                <a:noFill/>
              </a14:hiddenFill>
            </a:ext>
          </a:extLst>
        </p:spPr>
        <p:txBody>
          <a:bodyPr/>
          <a:lstStyle/>
          <a:p>
            <a:pPr marL="0" marR="0" lvl="0" indent="0" algn="l" defTabSz="685776" rtl="0" eaLnBrk="0" fontAlgn="base" latinLnBrk="0" hangingPunct="0">
              <a:lnSpc>
                <a:spcPct val="100000"/>
              </a:lnSpc>
              <a:spcBef>
                <a:spcPct val="0"/>
              </a:spcBef>
              <a:spcAft>
                <a:spcPct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9" name="Rectangle 8">
            <a:extLst>
              <a:ext uri="{FF2B5EF4-FFF2-40B4-BE49-F238E27FC236}">
                <a16:creationId xmlns:a16="http://schemas.microsoft.com/office/drawing/2014/main" id="{F2ED89F5-ED62-11A3-EC08-366D76572C95}"/>
              </a:ext>
            </a:extLst>
          </p:cNvPr>
          <p:cNvSpPr/>
          <p:nvPr/>
        </p:nvSpPr>
        <p:spPr>
          <a:xfrm>
            <a:off x="419100" y="2521384"/>
            <a:ext cx="8502153" cy="738664"/>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Reduce Safety Incidents (1st year) = $750,000</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Program Cost (25 participants) = $425,000</a:t>
            </a:r>
          </a:p>
        </p:txBody>
      </p:sp>
      <p:sp>
        <p:nvSpPr>
          <p:cNvPr id="10" name="TextBox 9">
            <a:extLst>
              <a:ext uri="{FF2B5EF4-FFF2-40B4-BE49-F238E27FC236}">
                <a16:creationId xmlns:a16="http://schemas.microsoft.com/office/drawing/2014/main" id="{372F963D-6B0C-EEC8-2888-34B58F5EE7BA}"/>
              </a:ext>
            </a:extLst>
          </p:cNvPr>
          <p:cNvSpPr txBox="1"/>
          <p:nvPr/>
        </p:nvSpPr>
        <p:spPr>
          <a:xfrm>
            <a:off x="5545092" y="1516408"/>
            <a:ext cx="4736726" cy="424732"/>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60" b="0"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 1.76:1 x 100 = 176%  </a:t>
            </a:r>
          </a:p>
        </p:txBody>
      </p:sp>
      <p:sp>
        <p:nvSpPr>
          <p:cNvPr id="3" name="TextBox 2">
            <a:extLst>
              <a:ext uri="{FF2B5EF4-FFF2-40B4-BE49-F238E27FC236}">
                <a16:creationId xmlns:a16="http://schemas.microsoft.com/office/drawing/2014/main" id="{2F5CC2F1-CE2A-82B3-5675-F2D98A8CEC90}"/>
              </a:ext>
            </a:extLst>
          </p:cNvPr>
          <p:cNvSpPr txBox="1"/>
          <p:nvPr/>
        </p:nvSpPr>
        <p:spPr>
          <a:xfrm>
            <a:off x="2552744" y="1231672"/>
            <a:ext cx="2586184"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$750,000</a:t>
            </a:r>
          </a:p>
        </p:txBody>
      </p:sp>
      <p:sp>
        <p:nvSpPr>
          <p:cNvPr id="11" name="TextBox 10">
            <a:extLst>
              <a:ext uri="{FF2B5EF4-FFF2-40B4-BE49-F238E27FC236}">
                <a16:creationId xmlns:a16="http://schemas.microsoft.com/office/drawing/2014/main" id="{309A313B-62D0-B4AE-274C-987FB0991003}"/>
              </a:ext>
            </a:extLst>
          </p:cNvPr>
          <p:cNvSpPr txBox="1"/>
          <p:nvPr/>
        </p:nvSpPr>
        <p:spPr>
          <a:xfrm>
            <a:off x="2641536" y="1795162"/>
            <a:ext cx="2586184"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$425,000</a:t>
            </a:r>
          </a:p>
        </p:txBody>
      </p:sp>
    </p:spTree>
    <p:extLst>
      <p:ext uri="{BB962C8B-B14F-4D97-AF65-F5344CB8AC3E}">
        <p14:creationId xmlns:p14="http://schemas.microsoft.com/office/powerpoint/2010/main" val="2865556050"/>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Title 4"/>
          <p:cNvSpPr>
            <a:spLocks noGrp="1"/>
          </p:cNvSpPr>
          <p:nvPr>
            <p:ph type="title"/>
          </p:nvPr>
        </p:nvSpPr>
        <p:spPr/>
        <p:txBody>
          <a:bodyPr/>
          <a:lstStyle/>
          <a:p>
            <a:r>
              <a:rPr lang="en-US" altLang="en-US" b="1" dirty="0"/>
              <a:t>Module 7:</a:t>
            </a:r>
            <a:br>
              <a:rPr lang="en-US" altLang="en-US" b="1" dirty="0"/>
            </a:br>
            <a:r>
              <a:rPr lang="en-US" altLang="en-US" b="1" dirty="0"/>
              <a:t>Implementation</a:t>
            </a:r>
          </a:p>
        </p:txBody>
      </p:sp>
      <p:sp>
        <p:nvSpPr>
          <p:cNvPr id="2" name="TextBox 1">
            <a:extLst>
              <a:ext uri="{FF2B5EF4-FFF2-40B4-BE49-F238E27FC236}">
                <a16:creationId xmlns:a16="http://schemas.microsoft.com/office/drawing/2014/main" id="{B812FA31-58F4-D25A-99FD-4A1895C44259}"/>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147</a:t>
            </a:r>
          </a:p>
        </p:txBody>
      </p:sp>
      <p:sp>
        <p:nvSpPr>
          <p:cNvPr id="3" name="Slide Number Placeholder 1">
            <a:extLst>
              <a:ext uri="{FF2B5EF4-FFF2-40B4-BE49-F238E27FC236}">
                <a16:creationId xmlns:a16="http://schemas.microsoft.com/office/drawing/2014/main" id="{23B5A59A-85E8-E106-EDB9-0F037CA4627C}"/>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200</a:t>
            </a:fld>
            <a:endParaRPr lang="en-US" sz="9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103513972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72933-50B2-8268-009A-7CF5F19193EA}"/>
              </a:ext>
            </a:extLst>
          </p:cNvPr>
          <p:cNvSpPr>
            <a:spLocks noGrp="1"/>
          </p:cNvSpPr>
          <p:nvPr>
            <p:ph type="title"/>
          </p:nvPr>
        </p:nvSpPr>
        <p:spPr/>
        <p:txBody>
          <a:bodyPr/>
          <a:lstStyle/>
          <a:p>
            <a:r>
              <a:rPr lang="en-US" altLang="en-US" dirty="0"/>
              <a:t>Management Influence</a:t>
            </a:r>
            <a:endParaRPr lang="en-US" dirty="0"/>
          </a:p>
        </p:txBody>
      </p:sp>
      <p:sp>
        <p:nvSpPr>
          <p:cNvPr id="4" name="Text Placeholder 3">
            <a:extLst>
              <a:ext uri="{FF2B5EF4-FFF2-40B4-BE49-F238E27FC236}">
                <a16:creationId xmlns:a16="http://schemas.microsoft.com/office/drawing/2014/main" id="{D68628E6-811D-845A-C618-F47BEC907EE6}"/>
              </a:ext>
            </a:extLst>
          </p:cNvPr>
          <p:cNvSpPr>
            <a:spLocks noGrp="1"/>
          </p:cNvSpPr>
          <p:nvPr>
            <p:ph type="body" sz="quarter" idx="4294967295"/>
          </p:nvPr>
        </p:nvSpPr>
        <p:spPr>
          <a:xfrm>
            <a:off x="419100" y="1200150"/>
            <a:ext cx="3702050" cy="2824163"/>
          </a:xfrm>
        </p:spPr>
        <p:txBody>
          <a:bodyPr/>
          <a:lstStyle/>
          <a:p>
            <a:pPr marL="228600" indent="-228600">
              <a:buClr>
                <a:schemeClr val="tx1"/>
              </a:buClr>
              <a:buSzPct val="100000"/>
              <a:buFont typeface="Arial" panose="020B0604020202020204" pitchFamily="34" charset="0"/>
              <a:buChar char="•"/>
            </a:pPr>
            <a:r>
              <a:rPr lang="en-US" altLang="en-US" sz="2000" dirty="0"/>
              <a:t>Management commitment</a:t>
            </a:r>
          </a:p>
          <a:p>
            <a:pPr marL="228600" indent="-228600">
              <a:buClr>
                <a:schemeClr val="tx1"/>
              </a:buClr>
              <a:buSzPct val="100000"/>
              <a:buFont typeface="Arial" panose="020B0604020202020204" pitchFamily="34" charset="0"/>
              <a:buChar char="•"/>
            </a:pPr>
            <a:r>
              <a:rPr lang="en-US" altLang="en-US" sz="2000" dirty="0"/>
              <a:t>Management support</a:t>
            </a:r>
          </a:p>
          <a:p>
            <a:pPr marL="228600" indent="-228600">
              <a:buClr>
                <a:schemeClr val="tx1"/>
              </a:buClr>
              <a:buSzPct val="100000"/>
              <a:buFont typeface="Arial" panose="020B0604020202020204" pitchFamily="34" charset="0"/>
              <a:buChar char="•"/>
            </a:pPr>
            <a:r>
              <a:rPr lang="en-US" altLang="en-US" sz="2000" dirty="0"/>
              <a:t>Management reinforcement</a:t>
            </a:r>
          </a:p>
          <a:p>
            <a:pPr marL="228600" indent="-228600">
              <a:buClr>
                <a:schemeClr val="tx1"/>
              </a:buClr>
              <a:buSzPct val="100000"/>
              <a:buFont typeface="Arial" panose="020B0604020202020204" pitchFamily="34" charset="0"/>
              <a:buChar char="•"/>
            </a:pPr>
            <a:r>
              <a:rPr lang="en-US" altLang="en-US" sz="2000" dirty="0"/>
              <a:t>Management involvement</a:t>
            </a:r>
          </a:p>
        </p:txBody>
      </p:sp>
      <p:sp>
        <p:nvSpPr>
          <p:cNvPr id="5" name="TextBox 4">
            <a:extLst>
              <a:ext uri="{FF2B5EF4-FFF2-40B4-BE49-F238E27FC236}">
                <a16:creationId xmlns:a16="http://schemas.microsoft.com/office/drawing/2014/main" id="{558D1BCD-B03B-7483-8808-B6BD0CEFB750}"/>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148</a:t>
            </a:r>
          </a:p>
        </p:txBody>
      </p:sp>
    </p:spTree>
    <p:extLst>
      <p:ext uri="{BB962C8B-B14F-4D97-AF65-F5344CB8AC3E}">
        <p14:creationId xmlns:p14="http://schemas.microsoft.com/office/powerpoint/2010/main" val="861295883"/>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Title 1"/>
          <p:cNvSpPr>
            <a:spLocks noGrp="1"/>
          </p:cNvSpPr>
          <p:nvPr>
            <p:ph type="title"/>
          </p:nvPr>
        </p:nvSpPr>
        <p:spPr/>
        <p:txBody>
          <a:bodyPr/>
          <a:lstStyle/>
          <a:p>
            <a:r>
              <a:rPr lang="en-US" altLang="en-US" dirty="0"/>
              <a:t>ROI Dilemmas</a:t>
            </a:r>
          </a:p>
        </p:txBody>
      </p:sp>
      <p:sp>
        <p:nvSpPr>
          <p:cNvPr id="143363" name="Content Placeholder 2"/>
          <p:cNvSpPr>
            <a:spLocks noGrp="1"/>
          </p:cNvSpPr>
          <p:nvPr>
            <p:ph type="body" sz="quarter" idx="4294967295"/>
          </p:nvPr>
        </p:nvSpPr>
        <p:spPr>
          <a:xfrm>
            <a:off x="419100" y="1200150"/>
            <a:ext cx="8414004" cy="3335338"/>
          </a:xfrm>
        </p:spPr>
        <p:txBody>
          <a:bodyPr/>
          <a:lstStyle/>
          <a:p>
            <a:pPr>
              <a:buClr>
                <a:schemeClr val="tx1"/>
              </a:buClr>
              <a:buSzPct val="100000"/>
              <a:buFont typeface="Arial" panose="020B0604020202020204" pitchFamily="34" charset="0"/>
              <a:buChar char="•"/>
            </a:pPr>
            <a:r>
              <a:rPr lang="en-US" altLang="en-US" sz="1800" dirty="0"/>
              <a:t>If the CEO or other top executive is requiring ROI, it may be too late for the process.</a:t>
            </a:r>
          </a:p>
          <a:p>
            <a:pPr>
              <a:buClr>
                <a:schemeClr val="tx1"/>
              </a:buClr>
              <a:buSzPct val="100000"/>
              <a:buFont typeface="Arial" panose="020B0604020202020204" pitchFamily="34" charset="0"/>
              <a:buChar char="•"/>
            </a:pPr>
            <a:r>
              <a:rPr lang="en-US" altLang="en-US" sz="1800" dirty="0"/>
              <a:t>The time to pursue ROI is when you do not have to pursue it.</a:t>
            </a:r>
          </a:p>
          <a:p>
            <a:pPr>
              <a:buClr>
                <a:schemeClr val="tx1"/>
              </a:buClr>
              <a:buSzPct val="100000"/>
              <a:buFont typeface="Arial" panose="020B0604020202020204" pitchFamily="34" charset="0"/>
              <a:buChar char="•"/>
            </a:pPr>
            <a:r>
              <a:rPr lang="en-US" altLang="en-US" sz="1800" dirty="0"/>
              <a:t>The ROI process is not a quick fix.</a:t>
            </a:r>
          </a:p>
          <a:p>
            <a:pPr>
              <a:buClr>
                <a:schemeClr val="tx1"/>
              </a:buClr>
              <a:buSzPct val="100000"/>
              <a:buFont typeface="Arial" panose="020B0604020202020204" pitchFamily="34" charset="0"/>
              <a:buChar char="•"/>
            </a:pPr>
            <a:r>
              <a:rPr lang="en-US" altLang="en-US" sz="1800" dirty="0"/>
              <a:t>If the learning and development staff does not see the need for ROI, it will usually fail.</a:t>
            </a:r>
          </a:p>
          <a:p>
            <a:pPr>
              <a:buClr>
                <a:schemeClr val="tx1"/>
              </a:buClr>
              <a:buSzPct val="100000"/>
              <a:buFont typeface="Arial" panose="020B0604020202020204" pitchFamily="34" charset="0"/>
              <a:buChar char="•"/>
            </a:pPr>
            <a:r>
              <a:rPr lang="en-US" altLang="en-US" sz="1800" dirty="0"/>
              <a:t>Without the cooperation of participants, the ROI process will usually fail.</a:t>
            </a:r>
          </a:p>
          <a:p>
            <a:pPr>
              <a:buClr>
                <a:schemeClr val="tx1"/>
              </a:buClr>
              <a:buSzPct val="100000"/>
              <a:buFont typeface="Arial" panose="020B0604020202020204" pitchFamily="34" charset="0"/>
              <a:buChar char="•"/>
            </a:pPr>
            <a:r>
              <a:rPr lang="en-US" altLang="en-US" sz="1800" dirty="0"/>
              <a:t>Without the support of management, the ROI process will usually fail.</a:t>
            </a:r>
          </a:p>
          <a:p>
            <a:pPr>
              <a:buClr>
                <a:schemeClr val="tx1"/>
              </a:buClr>
              <a:buSzPct val="100000"/>
              <a:buFont typeface="Arial" panose="020B0604020202020204" pitchFamily="34" charset="0"/>
              <a:buChar char="•"/>
            </a:pPr>
            <a:r>
              <a:rPr lang="en-US" altLang="en-US" sz="1800" dirty="0"/>
              <a:t>The ROI process requires much education with a variety of groups.</a:t>
            </a:r>
          </a:p>
        </p:txBody>
      </p:sp>
      <p:sp>
        <p:nvSpPr>
          <p:cNvPr id="2" name="TextBox 1">
            <a:extLst>
              <a:ext uri="{FF2B5EF4-FFF2-40B4-BE49-F238E27FC236}">
                <a16:creationId xmlns:a16="http://schemas.microsoft.com/office/drawing/2014/main" id="{1A2E2E86-53EC-8A04-41BA-B22B67C4ED2B}"/>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148</a:t>
            </a:r>
          </a:p>
        </p:txBody>
      </p:sp>
    </p:spTree>
    <p:custDataLst>
      <p:tags r:id="rId1"/>
    </p:custDataLst>
    <p:extLst>
      <p:ext uri="{BB962C8B-B14F-4D97-AF65-F5344CB8AC3E}">
        <p14:creationId xmlns:p14="http://schemas.microsoft.com/office/powerpoint/2010/main" val="1136320767"/>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Title 1"/>
          <p:cNvSpPr>
            <a:spLocks noGrp="1"/>
          </p:cNvSpPr>
          <p:nvPr>
            <p:ph type="title"/>
          </p:nvPr>
        </p:nvSpPr>
        <p:spPr/>
        <p:txBody>
          <a:bodyPr/>
          <a:lstStyle/>
          <a:p>
            <a:r>
              <a:rPr lang="en-US" altLang="en-US" dirty="0"/>
              <a:t>Implementation Concerns</a:t>
            </a:r>
          </a:p>
        </p:txBody>
      </p:sp>
      <p:sp>
        <p:nvSpPr>
          <p:cNvPr id="143363" name="Content Placeholder 2"/>
          <p:cNvSpPr>
            <a:spLocks noGrp="1"/>
          </p:cNvSpPr>
          <p:nvPr>
            <p:ph type="body" sz="quarter" idx="4294967295"/>
          </p:nvPr>
        </p:nvSpPr>
        <p:spPr>
          <a:xfrm>
            <a:off x="419100" y="1200150"/>
            <a:ext cx="8414004" cy="3335338"/>
          </a:xfrm>
        </p:spPr>
        <p:txBody>
          <a:bodyPr/>
          <a:lstStyle/>
          <a:p>
            <a:pPr>
              <a:buClr>
                <a:schemeClr val="tx1"/>
              </a:buClr>
              <a:buSzPct val="100000"/>
              <a:buFont typeface="Arial" panose="020B0604020202020204" pitchFamily="34" charset="0"/>
              <a:buChar char="•"/>
            </a:pPr>
            <a:r>
              <a:rPr lang="en-US" altLang="en-US" sz="1800" dirty="0"/>
              <a:t>Resources (staffing/budget)</a:t>
            </a:r>
          </a:p>
          <a:p>
            <a:pPr>
              <a:buClr>
                <a:schemeClr val="tx1"/>
              </a:buClr>
              <a:buSzPct val="100000"/>
              <a:buFont typeface="Arial" panose="020B0604020202020204" pitchFamily="34" charset="0"/>
              <a:buChar char="•"/>
            </a:pPr>
            <a:r>
              <a:rPr lang="en-US" altLang="en-US" sz="1800" dirty="0"/>
              <a:t>Leadership (individual, group, cross-functional team)</a:t>
            </a:r>
          </a:p>
          <a:p>
            <a:pPr>
              <a:buClr>
                <a:schemeClr val="tx1"/>
              </a:buClr>
              <a:buSzPct val="100000"/>
              <a:buFont typeface="Arial" panose="020B0604020202020204" pitchFamily="34" charset="0"/>
              <a:buChar char="•"/>
            </a:pPr>
            <a:r>
              <a:rPr lang="en-US" altLang="en-US" sz="1800" dirty="0"/>
              <a:t>Timing (urgency, activities)</a:t>
            </a:r>
          </a:p>
          <a:p>
            <a:pPr>
              <a:buClr>
                <a:schemeClr val="tx1"/>
              </a:buClr>
              <a:buSzPct val="100000"/>
              <a:buFont typeface="Arial" panose="020B0604020202020204" pitchFamily="34" charset="0"/>
              <a:buChar char="•"/>
            </a:pPr>
            <a:r>
              <a:rPr lang="en-US" altLang="en-US" sz="1800" dirty="0"/>
              <a:t>Communication (various audiences)</a:t>
            </a:r>
          </a:p>
          <a:p>
            <a:pPr>
              <a:buClr>
                <a:schemeClr val="tx1"/>
              </a:buClr>
              <a:buSzPct val="100000"/>
              <a:buFont typeface="Arial" panose="020B0604020202020204" pitchFamily="34" charset="0"/>
              <a:buChar char="•"/>
            </a:pPr>
            <a:r>
              <a:rPr lang="en-US" altLang="en-US" sz="1800" dirty="0"/>
              <a:t>Commitment (staff, managers, top executives)</a:t>
            </a:r>
          </a:p>
          <a:p>
            <a:pPr>
              <a:buClr>
                <a:schemeClr val="tx1"/>
              </a:buClr>
              <a:buSzPct val="100000"/>
              <a:buFont typeface="Arial" panose="020B0604020202020204" pitchFamily="34" charset="0"/>
              <a:buChar char="•"/>
            </a:pPr>
            <a:endParaRPr lang="en-US" altLang="en-US" sz="1800" dirty="0"/>
          </a:p>
        </p:txBody>
      </p:sp>
      <p:sp>
        <p:nvSpPr>
          <p:cNvPr id="2" name="TextBox 1">
            <a:extLst>
              <a:ext uri="{FF2B5EF4-FFF2-40B4-BE49-F238E27FC236}">
                <a16:creationId xmlns:a16="http://schemas.microsoft.com/office/drawing/2014/main" id="{1A2E2E86-53EC-8A04-41BA-B22B67C4ED2B}"/>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149</a:t>
            </a:r>
          </a:p>
        </p:txBody>
      </p:sp>
    </p:spTree>
    <p:custDataLst>
      <p:tags r:id="rId1"/>
    </p:custDataLst>
    <p:extLst>
      <p:ext uri="{BB962C8B-B14F-4D97-AF65-F5344CB8AC3E}">
        <p14:creationId xmlns:p14="http://schemas.microsoft.com/office/powerpoint/2010/main" val="1146506678"/>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Title 1"/>
          <p:cNvSpPr>
            <a:spLocks noGrp="1"/>
          </p:cNvSpPr>
          <p:nvPr>
            <p:ph type="title"/>
          </p:nvPr>
        </p:nvSpPr>
        <p:spPr/>
        <p:txBody>
          <a:bodyPr/>
          <a:lstStyle/>
          <a:p>
            <a:r>
              <a:rPr lang="en-US" altLang="en-US" sz="3200" dirty="0"/>
              <a:t>Cost-Savings Approaches to ROI</a:t>
            </a:r>
          </a:p>
        </p:txBody>
      </p:sp>
      <p:sp>
        <p:nvSpPr>
          <p:cNvPr id="143363" name="Content Placeholder 2"/>
          <p:cNvSpPr>
            <a:spLocks noGrp="1"/>
          </p:cNvSpPr>
          <p:nvPr>
            <p:ph type="body" sz="quarter" idx="4294967295"/>
          </p:nvPr>
        </p:nvSpPr>
        <p:spPr>
          <a:xfrm>
            <a:off x="419100" y="1200150"/>
            <a:ext cx="8414004" cy="3335338"/>
          </a:xfrm>
        </p:spPr>
        <p:txBody>
          <a:bodyPr/>
          <a:lstStyle/>
          <a:p>
            <a:pPr>
              <a:buClr>
                <a:schemeClr val="tx1"/>
              </a:buClr>
              <a:buSzPct val="100000"/>
              <a:buFont typeface="Arial" panose="020B0604020202020204" pitchFamily="34" charset="0"/>
              <a:buChar char="•"/>
            </a:pPr>
            <a:r>
              <a:rPr lang="en-US" altLang="en-US" sz="1800" dirty="0"/>
              <a:t>Plan for evaluation early in the process.</a:t>
            </a:r>
          </a:p>
          <a:p>
            <a:pPr>
              <a:buClr>
                <a:schemeClr val="tx1"/>
              </a:buClr>
              <a:buSzPct val="100000"/>
              <a:buFont typeface="Arial" panose="020B0604020202020204" pitchFamily="34" charset="0"/>
              <a:buChar char="•"/>
            </a:pPr>
            <a:r>
              <a:rPr lang="en-US" altLang="en-US" sz="1800" dirty="0"/>
              <a:t>Build evaluation into the learning process.</a:t>
            </a:r>
          </a:p>
          <a:p>
            <a:pPr>
              <a:buClr>
                <a:schemeClr val="tx1"/>
              </a:buClr>
              <a:buSzPct val="100000"/>
              <a:buFont typeface="Arial" panose="020B0604020202020204" pitchFamily="34" charset="0"/>
              <a:buChar char="•"/>
            </a:pPr>
            <a:r>
              <a:rPr lang="en-US" altLang="en-US" sz="1800" dirty="0"/>
              <a:t>Share the responsibilities for evaluation.</a:t>
            </a:r>
          </a:p>
          <a:p>
            <a:pPr>
              <a:buClr>
                <a:schemeClr val="tx1"/>
              </a:buClr>
              <a:buSzPct val="100000"/>
              <a:buFont typeface="Arial" panose="020B0604020202020204" pitchFamily="34" charset="0"/>
              <a:buChar char="•"/>
            </a:pPr>
            <a:r>
              <a:rPr lang="en-US" altLang="en-US" sz="1800" dirty="0"/>
              <a:t>Require participants to conduct major steps.</a:t>
            </a:r>
          </a:p>
          <a:p>
            <a:pPr>
              <a:buClr>
                <a:schemeClr val="tx1"/>
              </a:buClr>
              <a:buSzPct val="100000"/>
              <a:buFont typeface="Arial" panose="020B0604020202020204" pitchFamily="34" charset="0"/>
              <a:buChar char="•"/>
            </a:pPr>
            <a:r>
              <a:rPr lang="en-US" altLang="en-US" sz="1800" dirty="0"/>
              <a:t>Use sampling to select the most appropriate programs for ROI analysis.</a:t>
            </a:r>
          </a:p>
          <a:p>
            <a:pPr>
              <a:buClr>
                <a:schemeClr val="tx1"/>
              </a:buClr>
              <a:buSzPct val="100000"/>
              <a:buFont typeface="Arial" panose="020B0604020202020204" pitchFamily="34" charset="0"/>
              <a:buChar char="•"/>
            </a:pPr>
            <a:r>
              <a:rPr lang="en-US" altLang="en-US" sz="1800" dirty="0"/>
              <a:t>Use estimates in the collection and analysis of data.</a:t>
            </a:r>
          </a:p>
          <a:p>
            <a:pPr>
              <a:buClr>
                <a:schemeClr val="tx1"/>
              </a:buClr>
              <a:buSzPct val="100000"/>
              <a:buFont typeface="Arial" panose="020B0604020202020204" pitchFamily="34" charset="0"/>
              <a:buChar char="•"/>
            </a:pPr>
            <a:r>
              <a:rPr lang="en-US" altLang="en-US" sz="1800" dirty="0"/>
              <a:t>Develop internal capability to implement the ROI process.</a:t>
            </a:r>
          </a:p>
          <a:p>
            <a:pPr>
              <a:buClr>
                <a:schemeClr val="tx1"/>
              </a:buClr>
              <a:buSzPct val="100000"/>
              <a:buFont typeface="Arial" panose="020B0604020202020204" pitchFamily="34" charset="0"/>
              <a:buChar char="•"/>
            </a:pPr>
            <a:r>
              <a:rPr lang="en-US" altLang="en-US" sz="1800" dirty="0"/>
              <a:t>Use web-based software to reduce time.</a:t>
            </a:r>
          </a:p>
          <a:p>
            <a:pPr>
              <a:buClr>
                <a:schemeClr val="tx1"/>
              </a:buClr>
              <a:buSzPct val="100000"/>
              <a:buFont typeface="Arial" panose="020B0604020202020204" pitchFamily="34" charset="0"/>
              <a:buChar char="•"/>
            </a:pPr>
            <a:r>
              <a:rPr lang="en-US" altLang="en-US" sz="1800" dirty="0"/>
              <a:t>Streamline the reporting process.</a:t>
            </a:r>
          </a:p>
          <a:p>
            <a:pPr>
              <a:buClr>
                <a:schemeClr val="tx1"/>
              </a:buClr>
              <a:buSzPct val="100000"/>
              <a:buFont typeface="Arial" panose="020B0604020202020204" pitchFamily="34" charset="0"/>
              <a:buChar char="•"/>
            </a:pPr>
            <a:endParaRPr lang="en-US" altLang="en-US" sz="1800" dirty="0"/>
          </a:p>
          <a:p>
            <a:pPr>
              <a:buClr>
                <a:schemeClr val="tx1"/>
              </a:buClr>
              <a:buSzPct val="100000"/>
              <a:buFont typeface="Arial" panose="020B0604020202020204" pitchFamily="34" charset="0"/>
              <a:buChar char="•"/>
            </a:pPr>
            <a:endParaRPr lang="en-US" altLang="en-US" sz="1800" dirty="0"/>
          </a:p>
        </p:txBody>
      </p:sp>
      <p:sp>
        <p:nvSpPr>
          <p:cNvPr id="2" name="TextBox 1">
            <a:extLst>
              <a:ext uri="{FF2B5EF4-FFF2-40B4-BE49-F238E27FC236}">
                <a16:creationId xmlns:a16="http://schemas.microsoft.com/office/drawing/2014/main" id="{1A2E2E86-53EC-8A04-41BA-B22B67C4ED2B}"/>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149</a:t>
            </a:r>
          </a:p>
        </p:txBody>
      </p:sp>
    </p:spTree>
    <p:custDataLst>
      <p:tags r:id="rId1"/>
    </p:custDataLst>
    <p:extLst>
      <p:ext uri="{BB962C8B-B14F-4D97-AF65-F5344CB8AC3E}">
        <p14:creationId xmlns:p14="http://schemas.microsoft.com/office/powerpoint/2010/main" val="3676407676"/>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Title 1"/>
          <p:cNvSpPr>
            <a:spLocks noGrp="1"/>
          </p:cNvSpPr>
          <p:nvPr>
            <p:ph type="title"/>
          </p:nvPr>
        </p:nvSpPr>
        <p:spPr/>
        <p:txBody>
          <a:bodyPr/>
          <a:lstStyle/>
          <a:p>
            <a:r>
              <a:rPr lang="en-US" altLang="en-US" sz="2600" dirty="0"/>
              <a:t>Implementing a Comprehensive ROI Process</a:t>
            </a:r>
          </a:p>
        </p:txBody>
      </p:sp>
      <p:sp>
        <p:nvSpPr>
          <p:cNvPr id="143363" name="Content Placeholder 2"/>
          <p:cNvSpPr>
            <a:spLocks noGrp="1"/>
          </p:cNvSpPr>
          <p:nvPr>
            <p:ph type="body" sz="quarter" idx="4294967295"/>
          </p:nvPr>
        </p:nvSpPr>
        <p:spPr>
          <a:xfrm>
            <a:off x="419100" y="1200150"/>
            <a:ext cx="8660892" cy="3335338"/>
          </a:xfrm>
        </p:spPr>
        <p:txBody>
          <a:bodyPr numCol="2"/>
          <a:lstStyle/>
          <a:p>
            <a:pPr>
              <a:buClr>
                <a:schemeClr val="tx1"/>
              </a:buClr>
              <a:buSzPct val="100000"/>
              <a:buFont typeface="Arial" panose="020B0604020202020204" pitchFamily="34" charset="0"/>
              <a:buChar char="•"/>
            </a:pPr>
            <a:r>
              <a:rPr lang="en-US" altLang="en-US" sz="1600" dirty="0"/>
              <a:t>Assess your progress and readiness.</a:t>
            </a:r>
          </a:p>
          <a:p>
            <a:pPr>
              <a:buClr>
                <a:schemeClr val="tx1"/>
              </a:buClr>
              <a:buSzPct val="100000"/>
              <a:buFont typeface="Arial" panose="020B0604020202020204" pitchFamily="34" charset="0"/>
              <a:buChar char="•"/>
            </a:pPr>
            <a:r>
              <a:rPr lang="en-US" altLang="en-US" sz="1600" dirty="0"/>
              <a:t>Develop a policy and philosophy statement on results-based approach.</a:t>
            </a:r>
          </a:p>
          <a:p>
            <a:pPr>
              <a:buClr>
                <a:schemeClr val="tx1"/>
              </a:buClr>
              <a:buSzPct val="100000"/>
              <a:buFont typeface="Arial" panose="020B0604020202020204" pitchFamily="34" charset="0"/>
              <a:buChar char="•"/>
            </a:pPr>
            <a:r>
              <a:rPr lang="en-US" altLang="en-US" sz="1600" dirty="0"/>
              <a:t>Clarify roles:</a:t>
            </a:r>
          </a:p>
          <a:p>
            <a:pPr lvl="1">
              <a:buClr>
                <a:schemeClr val="tx1"/>
              </a:buClr>
              <a:buSzPct val="100000"/>
              <a:buFont typeface="Arial" panose="020B0604020202020204" pitchFamily="34" charset="0"/>
              <a:buChar char="•"/>
            </a:pPr>
            <a:r>
              <a:rPr lang="en-US" altLang="en-US" sz="1600" dirty="0"/>
              <a:t>Staff</a:t>
            </a:r>
          </a:p>
          <a:p>
            <a:pPr lvl="1">
              <a:buClr>
                <a:schemeClr val="tx1"/>
              </a:buClr>
              <a:buSzPct val="100000"/>
              <a:buFont typeface="Arial" panose="020B0604020202020204" pitchFamily="34" charset="0"/>
              <a:buChar char="•"/>
            </a:pPr>
            <a:r>
              <a:rPr lang="en-US" altLang="en-US" sz="1600" dirty="0"/>
              <a:t>Employees</a:t>
            </a:r>
          </a:p>
          <a:p>
            <a:pPr lvl="1">
              <a:buClr>
                <a:schemeClr val="tx1"/>
              </a:buClr>
              <a:buSzPct val="100000"/>
              <a:buFont typeface="Arial" panose="020B0604020202020204" pitchFamily="34" charset="0"/>
              <a:buChar char="•"/>
            </a:pPr>
            <a:r>
              <a:rPr lang="en-US" altLang="en-US" sz="1600" dirty="0"/>
              <a:t>Supervision and management</a:t>
            </a:r>
          </a:p>
          <a:p>
            <a:pPr>
              <a:buClr>
                <a:schemeClr val="tx1"/>
              </a:buClr>
              <a:buSzPct val="100000"/>
              <a:buFont typeface="Arial" panose="020B0604020202020204" pitchFamily="34" charset="0"/>
              <a:buChar char="•"/>
            </a:pPr>
            <a:r>
              <a:rPr lang="en-US" altLang="en-US" sz="1600" dirty="0"/>
              <a:t>Establish accountability.</a:t>
            </a:r>
          </a:p>
          <a:p>
            <a:pPr>
              <a:buClr>
                <a:schemeClr val="tx1"/>
              </a:buClr>
              <a:buSzPct val="100000"/>
              <a:buFont typeface="Arial" panose="020B0604020202020204" pitchFamily="34" charset="0"/>
              <a:buChar char="•"/>
            </a:pPr>
            <a:r>
              <a:rPr lang="en-US" altLang="en-US" sz="1600" dirty="0"/>
              <a:t>Develop a transition plan.</a:t>
            </a:r>
          </a:p>
          <a:p>
            <a:pPr>
              <a:buClr>
                <a:schemeClr val="tx1"/>
              </a:buClr>
              <a:buSzPct val="100000"/>
              <a:buFont typeface="Arial" panose="020B0604020202020204" pitchFamily="34" charset="0"/>
              <a:buChar char="•"/>
            </a:pPr>
            <a:r>
              <a:rPr lang="en-US" altLang="en-US" sz="1600" dirty="0"/>
              <a:t>Set targets for evaluation levels.</a:t>
            </a:r>
          </a:p>
          <a:p>
            <a:pPr>
              <a:buClr>
                <a:schemeClr val="tx1"/>
              </a:buClr>
              <a:buSzPct val="100000"/>
              <a:buFont typeface="Arial" panose="020B0604020202020204" pitchFamily="34" charset="0"/>
              <a:buChar char="•"/>
            </a:pPr>
            <a:r>
              <a:rPr lang="en-US" altLang="en-US" sz="1600" dirty="0"/>
              <a:t>Develop guidelines.</a:t>
            </a:r>
          </a:p>
          <a:p>
            <a:pPr>
              <a:buClr>
                <a:schemeClr val="tx1"/>
              </a:buClr>
              <a:buSzPct val="100000"/>
              <a:buFont typeface="Arial" panose="020B0604020202020204" pitchFamily="34" charset="0"/>
              <a:buChar char="•"/>
            </a:pPr>
            <a:r>
              <a:rPr lang="en-US" altLang="en-US" sz="1600" dirty="0"/>
              <a:t>Build staff skills.</a:t>
            </a:r>
          </a:p>
          <a:p>
            <a:pPr>
              <a:buClr>
                <a:schemeClr val="tx1"/>
              </a:buClr>
              <a:buSzPct val="100000"/>
              <a:buFont typeface="Arial" panose="020B0604020202020204" pitchFamily="34" charset="0"/>
              <a:buChar char="•"/>
            </a:pPr>
            <a:r>
              <a:rPr lang="en-US" altLang="en-US" sz="1600" dirty="0"/>
              <a:t>Establish a management support system.</a:t>
            </a:r>
          </a:p>
          <a:p>
            <a:pPr>
              <a:buClr>
                <a:schemeClr val="tx1"/>
              </a:buClr>
              <a:buSzPct val="100000"/>
              <a:buFont typeface="Arial" panose="020B0604020202020204" pitchFamily="34" charset="0"/>
              <a:buChar char="•"/>
            </a:pPr>
            <a:r>
              <a:rPr lang="en-US" altLang="en-US" sz="1600" dirty="0"/>
              <a:t>Enhance management commitment and support.</a:t>
            </a:r>
          </a:p>
          <a:p>
            <a:pPr>
              <a:buClr>
                <a:schemeClr val="tx1"/>
              </a:buClr>
              <a:buSzPct val="100000"/>
              <a:buFont typeface="Arial" panose="020B0604020202020204" pitchFamily="34" charset="0"/>
              <a:buChar char="•"/>
            </a:pPr>
            <a:r>
              <a:rPr lang="en-US" altLang="en-US" sz="1600" dirty="0"/>
              <a:t>Communicate results to selective audiences.</a:t>
            </a:r>
          </a:p>
          <a:p>
            <a:pPr>
              <a:buClr>
                <a:schemeClr val="tx1"/>
              </a:buClr>
              <a:buSzPct val="100000"/>
              <a:buFont typeface="Arial" panose="020B0604020202020204" pitchFamily="34" charset="0"/>
              <a:buChar char="•"/>
            </a:pPr>
            <a:r>
              <a:rPr lang="en-US" altLang="en-US" sz="1600" dirty="0"/>
              <a:t>Establish a quality review process.</a:t>
            </a:r>
          </a:p>
        </p:txBody>
      </p:sp>
      <p:sp>
        <p:nvSpPr>
          <p:cNvPr id="2" name="TextBox 1">
            <a:extLst>
              <a:ext uri="{FF2B5EF4-FFF2-40B4-BE49-F238E27FC236}">
                <a16:creationId xmlns:a16="http://schemas.microsoft.com/office/drawing/2014/main" id="{1A2E2E86-53EC-8A04-41BA-B22B67C4ED2B}"/>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150</a:t>
            </a:r>
          </a:p>
        </p:txBody>
      </p:sp>
    </p:spTree>
    <p:custDataLst>
      <p:tags r:id="rId1"/>
    </p:custDataLst>
    <p:extLst>
      <p:ext uri="{BB962C8B-B14F-4D97-AF65-F5344CB8AC3E}">
        <p14:creationId xmlns:p14="http://schemas.microsoft.com/office/powerpoint/2010/main" val="1133725459"/>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Title 1"/>
          <p:cNvSpPr>
            <a:spLocks noGrp="1"/>
          </p:cNvSpPr>
          <p:nvPr>
            <p:ph type="title"/>
          </p:nvPr>
        </p:nvSpPr>
        <p:spPr/>
        <p:txBody>
          <a:bodyPr/>
          <a:lstStyle/>
          <a:p>
            <a:r>
              <a:rPr lang="en-US" altLang="en-US" dirty="0"/>
              <a:t>Key Implementation Actions</a:t>
            </a:r>
          </a:p>
        </p:txBody>
      </p:sp>
      <p:sp>
        <p:nvSpPr>
          <p:cNvPr id="143363" name="Content Placeholder 2"/>
          <p:cNvSpPr>
            <a:spLocks noGrp="1"/>
          </p:cNvSpPr>
          <p:nvPr>
            <p:ph type="body" sz="quarter" idx="4294967295"/>
          </p:nvPr>
        </p:nvSpPr>
        <p:spPr>
          <a:xfrm>
            <a:off x="419100" y="1200150"/>
            <a:ext cx="8660892" cy="3335338"/>
          </a:xfrm>
        </p:spPr>
        <p:txBody>
          <a:bodyPr numCol="1"/>
          <a:lstStyle/>
          <a:p>
            <a:pPr>
              <a:buClr>
                <a:schemeClr val="tx1"/>
              </a:buClr>
              <a:buSzPct val="100000"/>
              <a:buFont typeface="Arial" panose="020B0604020202020204" pitchFamily="34" charset="0"/>
              <a:buChar char="•"/>
            </a:pPr>
            <a:r>
              <a:rPr lang="en-US" altLang="en-US" sz="1600" dirty="0"/>
              <a:t>Determine/establish responsibilities.</a:t>
            </a:r>
          </a:p>
          <a:p>
            <a:pPr>
              <a:buClr>
                <a:schemeClr val="tx1"/>
              </a:buClr>
              <a:buSzPct val="100000"/>
              <a:buFont typeface="Arial" panose="020B0604020202020204" pitchFamily="34" charset="0"/>
              <a:buChar char="•"/>
            </a:pPr>
            <a:r>
              <a:rPr lang="en-US" altLang="en-US" sz="1600" dirty="0"/>
              <a:t>Develop skills/knowledge with ROI.</a:t>
            </a:r>
          </a:p>
          <a:p>
            <a:pPr>
              <a:buClr>
                <a:schemeClr val="tx1"/>
              </a:buClr>
              <a:buSzPct val="100000"/>
              <a:buFont typeface="Arial" panose="020B0604020202020204" pitchFamily="34" charset="0"/>
              <a:buChar char="•"/>
            </a:pPr>
            <a:r>
              <a:rPr lang="en-US" altLang="en-US" sz="1600" dirty="0"/>
              <a:t>Develop transition/implementation plan.</a:t>
            </a:r>
          </a:p>
          <a:p>
            <a:pPr>
              <a:buClr>
                <a:schemeClr val="tx1"/>
              </a:buClr>
              <a:buSzPct val="100000"/>
              <a:buFont typeface="Arial" panose="020B0604020202020204" pitchFamily="34" charset="0"/>
              <a:buChar char="•"/>
            </a:pPr>
            <a:r>
              <a:rPr lang="en-US" altLang="en-US" sz="1600" dirty="0"/>
              <a:t>Conduct ROI studies.</a:t>
            </a:r>
          </a:p>
          <a:p>
            <a:pPr>
              <a:buClr>
                <a:schemeClr val="tx1"/>
              </a:buClr>
              <a:buSzPct val="100000"/>
              <a:buFont typeface="Arial" panose="020B0604020202020204" pitchFamily="34" charset="0"/>
              <a:buChar char="•"/>
            </a:pPr>
            <a:r>
              <a:rPr lang="en-US" altLang="en-US" sz="1600" dirty="0"/>
              <a:t>Prepare/revise evaluation, policy, procedures, and guidelines.</a:t>
            </a:r>
          </a:p>
          <a:p>
            <a:pPr>
              <a:buClr>
                <a:schemeClr val="tx1"/>
              </a:buClr>
              <a:buSzPct val="100000"/>
              <a:buFont typeface="Arial" panose="020B0604020202020204" pitchFamily="34" charset="0"/>
              <a:buChar char="•"/>
            </a:pPr>
            <a:r>
              <a:rPr lang="en-US" altLang="en-US" sz="1600" dirty="0"/>
              <a:t>Train/brief managers on the ROI process.</a:t>
            </a:r>
          </a:p>
          <a:p>
            <a:pPr>
              <a:buClr>
                <a:schemeClr val="tx1"/>
              </a:buClr>
              <a:buSzPct val="100000"/>
              <a:buFont typeface="Arial" panose="020B0604020202020204" pitchFamily="34" charset="0"/>
              <a:buChar char="•"/>
            </a:pPr>
            <a:r>
              <a:rPr lang="en-US" altLang="en-US" sz="1600" dirty="0"/>
              <a:t>Communicate progress/results.</a:t>
            </a:r>
          </a:p>
          <a:p>
            <a:pPr>
              <a:buClr>
                <a:schemeClr val="tx1"/>
              </a:buClr>
              <a:buSzPct val="100000"/>
              <a:buFont typeface="Arial" panose="020B0604020202020204" pitchFamily="34" charset="0"/>
              <a:buChar char="•"/>
            </a:pPr>
            <a:endParaRPr lang="en-US" altLang="en-US" sz="1600" dirty="0"/>
          </a:p>
          <a:p>
            <a:pPr>
              <a:buClr>
                <a:schemeClr val="tx1"/>
              </a:buClr>
              <a:buSzPct val="100000"/>
              <a:buFont typeface="Arial" panose="020B0604020202020204" pitchFamily="34" charset="0"/>
              <a:buChar char="•"/>
            </a:pPr>
            <a:endParaRPr lang="en-US" altLang="en-US" sz="1600" dirty="0"/>
          </a:p>
          <a:p>
            <a:pPr>
              <a:buClr>
                <a:schemeClr val="tx1"/>
              </a:buClr>
              <a:buSzPct val="100000"/>
              <a:buFont typeface="Arial" panose="020B0604020202020204" pitchFamily="34" charset="0"/>
              <a:buChar char="•"/>
            </a:pPr>
            <a:endParaRPr lang="en-US" altLang="en-US" sz="1600" dirty="0"/>
          </a:p>
        </p:txBody>
      </p:sp>
      <p:sp>
        <p:nvSpPr>
          <p:cNvPr id="2" name="TextBox 1">
            <a:extLst>
              <a:ext uri="{FF2B5EF4-FFF2-40B4-BE49-F238E27FC236}">
                <a16:creationId xmlns:a16="http://schemas.microsoft.com/office/drawing/2014/main" id="{1A2E2E86-53EC-8A04-41BA-B22B67C4ED2B}"/>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150</a:t>
            </a:r>
          </a:p>
        </p:txBody>
      </p:sp>
    </p:spTree>
    <p:custDataLst>
      <p:tags r:id="rId1"/>
    </p:custDataLst>
    <p:extLst>
      <p:ext uri="{BB962C8B-B14F-4D97-AF65-F5344CB8AC3E}">
        <p14:creationId xmlns:p14="http://schemas.microsoft.com/office/powerpoint/2010/main" val="3809726960"/>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7DFC2-DDBA-D6A1-D0F4-E62BFAB1FBD6}"/>
              </a:ext>
            </a:extLst>
          </p:cNvPr>
          <p:cNvSpPr>
            <a:spLocks noGrp="1"/>
          </p:cNvSpPr>
          <p:nvPr>
            <p:ph type="title"/>
          </p:nvPr>
        </p:nvSpPr>
        <p:spPr>
          <a:xfrm>
            <a:off x="628650" y="510777"/>
            <a:ext cx="7886700" cy="689374"/>
          </a:xfrm>
        </p:spPr>
        <p:txBody>
          <a:bodyPr>
            <a:normAutofit/>
          </a:bodyPr>
          <a:lstStyle/>
          <a:p>
            <a:r>
              <a:rPr lang="en-US" sz="3600" dirty="0"/>
              <a:t>Setting Evaluation Targets</a:t>
            </a:r>
          </a:p>
        </p:txBody>
      </p:sp>
      <p:sp>
        <p:nvSpPr>
          <p:cNvPr id="3" name="Text Placeholder 2">
            <a:extLst>
              <a:ext uri="{FF2B5EF4-FFF2-40B4-BE49-F238E27FC236}">
                <a16:creationId xmlns:a16="http://schemas.microsoft.com/office/drawing/2014/main" id="{A41A333A-D6DB-2971-CC95-55314047F56C}"/>
              </a:ext>
            </a:extLst>
          </p:cNvPr>
          <p:cNvSpPr>
            <a:spLocks noGrp="1"/>
          </p:cNvSpPr>
          <p:nvPr>
            <p:ph idx="1"/>
          </p:nvPr>
        </p:nvSpPr>
        <p:spPr>
          <a:xfrm>
            <a:off x="419100" y="1200151"/>
            <a:ext cx="8096250" cy="3432572"/>
          </a:xfrm>
        </p:spPr>
        <p:txBody>
          <a:bodyPr>
            <a:normAutofit fontScale="92500" lnSpcReduction="10000"/>
          </a:bodyPr>
          <a:lstStyle/>
          <a:p>
            <a:pPr marL="0" indent="0">
              <a:buNone/>
            </a:pPr>
            <a:r>
              <a:rPr lang="en-US" dirty="0"/>
              <a:t>Example From a Large Telecommunications Company</a:t>
            </a:r>
          </a:p>
          <a:p>
            <a:pPr marL="0" indent="0">
              <a:buNone/>
            </a:pPr>
            <a:endParaRPr lang="en-US" dirty="0"/>
          </a:p>
          <a:p>
            <a:endParaRPr lang="en-US" dirty="0"/>
          </a:p>
          <a:p>
            <a:endParaRPr lang="en-US" dirty="0"/>
          </a:p>
          <a:p>
            <a:endParaRPr lang="en-US" dirty="0"/>
          </a:p>
          <a:p>
            <a:endParaRPr lang="en-US" dirty="0"/>
          </a:p>
          <a:p>
            <a:endParaRPr lang="en-US" dirty="0"/>
          </a:p>
          <a:p>
            <a:endParaRPr lang="en-US" dirty="0"/>
          </a:p>
          <a:p>
            <a:pPr algn="ctr"/>
            <a:endParaRPr lang="en-US" b="1" i="1" dirty="0">
              <a:solidFill>
                <a:srgbClr val="005B8E"/>
              </a:solidFill>
              <a:latin typeface="Roboto" panose="02000000000000000000" pitchFamily="2" charset="0"/>
              <a:ea typeface="Roboto" panose="02000000000000000000" pitchFamily="2" charset="0"/>
            </a:endParaRPr>
          </a:p>
          <a:p>
            <a:pPr marL="0" indent="0" algn="ctr">
              <a:buNone/>
            </a:pPr>
            <a:r>
              <a:rPr lang="en-US" b="1" i="1" dirty="0">
                <a:latin typeface="Roboto" panose="02000000000000000000" pitchFamily="2" charset="0"/>
                <a:ea typeface="Roboto" panose="02000000000000000000" pitchFamily="2" charset="0"/>
              </a:rPr>
              <a:t>How would you set similar targets for evaluation in your organization?</a:t>
            </a:r>
          </a:p>
        </p:txBody>
      </p:sp>
      <p:graphicFrame>
        <p:nvGraphicFramePr>
          <p:cNvPr id="6" name="Content Placeholder 3">
            <a:extLst>
              <a:ext uri="{FF2B5EF4-FFF2-40B4-BE49-F238E27FC236}">
                <a16:creationId xmlns:a16="http://schemas.microsoft.com/office/drawing/2014/main" id="{65EC04D8-038A-1F14-78FA-1445A8FBB7E0}"/>
              </a:ext>
            </a:extLst>
          </p:cNvPr>
          <p:cNvGraphicFramePr>
            <a:graphicFrameLocks/>
          </p:cNvGraphicFramePr>
          <p:nvPr>
            <p:extLst>
              <p:ext uri="{D42A27DB-BD31-4B8C-83A1-F6EECF244321}">
                <p14:modId xmlns:p14="http://schemas.microsoft.com/office/powerpoint/2010/main" val="487653689"/>
              </p:ext>
            </p:extLst>
          </p:nvPr>
        </p:nvGraphicFramePr>
        <p:xfrm>
          <a:off x="545185" y="1582223"/>
          <a:ext cx="8053629" cy="2499360"/>
        </p:xfrm>
        <a:graphic>
          <a:graphicData uri="http://schemas.openxmlformats.org/drawingml/2006/table">
            <a:tbl>
              <a:tblPr firstRow="1" bandRow="1">
                <a:tableStyleId>{3B4B98B0-60AC-42C2-AFA5-B58CD77FA1E5}</a:tableStyleId>
              </a:tblPr>
              <a:tblGrid>
                <a:gridCol w="2684543">
                  <a:extLst>
                    <a:ext uri="{9D8B030D-6E8A-4147-A177-3AD203B41FA5}">
                      <a16:colId xmlns:a16="http://schemas.microsoft.com/office/drawing/2014/main" val="20000"/>
                    </a:ext>
                  </a:extLst>
                </a:gridCol>
                <a:gridCol w="2684543">
                  <a:extLst>
                    <a:ext uri="{9D8B030D-6E8A-4147-A177-3AD203B41FA5}">
                      <a16:colId xmlns:a16="http://schemas.microsoft.com/office/drawing/2014/main" val="20001"/>
                    </a:ext>
                  </a:extLst>
                </a:gridCol>
                <a:gridCol w="2684543">
                  <a:extLst>
                    <a:ext uri="{9D8B030D-6E8A-4147-A177-3AD203B41FA5}">
                      <a16:colId xmlns:a16="http://schemas.microsoft.com/office/drawing/2014/main" val="3509520284"/>
                    </a:ext>
                  </a:extLst>
                </a:gridCol>
              </a:tblGrid>
              <a:tr h="29928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700" b="1" i="0" dirty="0">
                          <a:solidFill>
                            <a:srgbClr val="FFFFFF"/>
                          </a:solidFill>
                          <a:latin typeface="Roboto" panose="02000000000000000000" pitchFamily="2" charset="0"/>
                          <a:ea typeface="Roboto" panose="02000000000000000000" pitchFamily="2" charset="0"/>
                        </a:rPr>
                        <a:t>Level</a:t>
                      </a:r>
                      <a:endParaRPr lang="en-US" sz="1700" b="1" i="0" dirty="0">
                        <a:solidFill>
                          <a:srgbClr val="FFFFFF"/>
                        </a:solidFill>
                        <a:latin typeface="Roboto" panose="02000000000000000000" pitchFamily="2" charset="0"/>
                        <a:ea typeface="Roboto" panose="02000000000000000000" pitchFamily="2" charset="0"/>
                        <a:cs typeface="Roboto" panose="02000000000000000000" pitchFamily="2"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20E2E"/>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700" b="1" i="0" dirty="0">
                          <a:solidFill>
                            <a:srgbClr val="FFFFFF"/>
                          </a:solidFill>
                          <a:latin typeface="Roboto" panose="02000000000000000000" pitchFamily="2" charset="0"/>
                          <a:ea typeface="Roboto" panose="02000000000000000000" pitchFamily="2" charset="0"/>
                        </a:rPr>
                        <a:t>Target</a:t>
                      </a:r>
                      <a:endParaRPr lang="en-US" sz="1700" b="1" i="0" dirty="0">
                        <a:solidFill>
                          <a:srgbClr val="FFFFFF"/>
                        </a:solidFill>
                        <a:latin typeface="Roboto" panose="02000000000000000000" pitchFamily="2" charset="0"/>
                        <a:ea typeface="Roboto" panose="02000000000000000000" pitchFamily="2" charset="0"/>
                        <a:cs typeface="Roboto" panose="02000000000000000000" pitchFamily="2"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20E2E"/>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700" b="1" i="0" dirty="0">
                          <a:solidFill>
                            <a:srgbClr val="FFFFFF"/>
                          </a:solidFill>
                          <a:latin typeface="Roboto" panose="02000000000000000000" pitchFamily="2" charset="0"/>
                          <a:ea typeface="Roboto" panose="02000000000000000000" pitchFamily="2" charset="0"/>
                        </a:rPr>
                        <a:t>Your Target</a:t>
                      </a:r>
                      <a:endParaRPr lang="en-US" sz="1700" b="1" i="0" dirty="0">
                        <a:solidFill>
                          <a:srgbClr val="FFFFFF"/>
                        </a:solidFill>
                        <a:latin typeface="Roboto" panose="02000000000000000000" pitchFamily="2" charset="0"/>
                        <a:ea typeface="Roboto" panose="02000000000000000000" pitchFamily="2" charset="0"/>
                        <a:cs typeface="Roboto" panose="02000000000000000000" pitchFamily="2"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20E2E"/>
                    </a:solidFill>
                  </a:tcPr>
                </a:tc>
                <a:extLst>
                  <a:ext uri="{0D108BD9-81ED-4DB2-BD59-A6C34878D82A}">
                    <a16:rowId xmlns:a16="http://schemas.microsoft.com/office/drawing/2014/main" val="10001"/>
                  </a:ext>
                </a:extLst>
              </a:tr>
              <a:tr h="299283">
                <a:tc>
                  <a:txBody>
                    <a:bodyPr/>
                    <a:lstStyle/>
                    <a:p>
                      <a:r>
                        <a:rPr lang="en-US" sz="1500" dirty="0">
                          <a:solidFill>
                            <a:srgbClr val="000000"/>
                          </a:solidFill>
                          <a:latin typeface="Roboto" panose="02000000000000000000" pitchFamily="2" charset="0"/>
                          <a:ea typeface="Roboto" panose="02000000000000000000" pitchFamily="2" charset="0"/>
                        </a:rPr>
                        <a:t>Level 1: Reaction</a:t>
                      </a:r>
                      <a:endParaRPr 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500" dirty="0">
                          <a:solidFill>
                            <a:srgbClr val="000000"/>
                          </a:solidFill>
                          <a:latin typeface="Roboto" panose="02000000000000000000" pitchFamily="2" charset="0"/>
                          <a:ea typeface="Roboto" panose="02000000000000000000" pitchFamily="2" charset="0"/>
                        </a:rPr>
                        <a:t>100%</a:t>
                      </a:r>
                      <a:endParaRPr 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endParaRPr 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2"/>
                  </a:ext>
                </a:extLst>
              </a:tr>
              <a:tr h="299283">
                <a:tc>
                  <a:txBody>
                    <a:bodyPr/>
                    <a:lstStyle/>
                    <a:p>
                      <a:r>
                        <a:rPr lang="en-US" sz="1500" dirty="0">
                          <a:solidFill>
                            <a:srgbClr val="000000"/>
                          </a:solidFill>
                          <a:latin typeface="Roboto" panose="02000000000000000000" pitchFamily="2" charset="0"/>
                          <a:ea typeface="Roboto" panose="02000000000000000000" pitchFamily="2" charset="0"/>
                        </a:rPr>
                        <a:t>Level</a:t>
                      </a:r>
                      <a:r>
                        <a:rPr lang="en-US" sz="1500" baseline="0" dirty="0">
                          <a:solidFill>
                            <a:srgbClr val="000000"/>
                          </a:solidFill>
                          <a:latin typeface="Roboto" panose="02000000000000000000" pitchFamily="2" charset="0"/>
                          <a:ea typeface="Roboto" panose="02000000000000000000" pitchFamily="2" charset="0"/>
                        </a:rPr>
                        <a:t> 2: Learning</a:t>
                      </a:r>
                      <a:endParaRPr 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500" dirty="0">
                          <a:solidFill>
                            <a:srgbClr val="000000"/>
                          </a:solidFill>
                          <a:latin typeface="Roboto" panose="02000000000000000000" pitchFamily="2" charset="0"/>
                          <a:ea typeface="Roboto" panose="02000000000000000000" pitchFamily="2" charset="0"/>
                        </a:rPr>
                        <a:t>80%</a:t>
                      </a:r>
                      <a:endParaRPr 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endParaRPr 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3"/>
                  </a:ext>
                </a:extLst>
              </a:tr>
              <a:tr h="299283">
                <a:tc>
                  <a:txBody>
                    <a:bodyPr/>
                    <a:lstStyle/>
                    <a:p>
                      <a:r>
                        <a:rPr lang="en-US" sz="1500" dirty="0">
                          <a:solidFill>
                            <a:srgbClr val="000000"/>
                          </a:solidFill>
                          <a:latin typeface="Roboto" panose="02000000000000000000" pitchFamily="2" charset="0"/>
                          <a:ea typeface="Roboto" panose="02000000000000000000" pitchFamily="2" charset="0"/>
                        </a:rPr>
                        <a:t>Level</a:t>
                      </a:r>
                      <a:r>
                        <a:rPr lang="en-US" sz="1500" baseline="0" dirty="0">
                          <a:solidFill>
                            <a:srgbClr val="000000"/>
                          </a:solidFill>
                          <a:latin typeface="Roboto" panose="02000000000000000000" pitchFamily="2" charset="0"/>
                          <a:ea typeface="Roboto" panose="02000000000000000000" pitchFamily="2" charset="0"/>
                        </a:rPr>
                        <a:t> 3: Application</a:t>
                      </a:r>
                      <a:endParaRPr 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500" dirty="0">
                          <a:solidFill>
                            <a:srgbClr val="000000"/>
                          </a:solidFill>
                          <a:latin typeface="Roboto" panose="02000000000000000000" pitchFamily="2" charset="0"/>
                          <a:ea typeface="Roboto" panose="02000000000000000000" pitchFamily="2" charset="0"/>
                        </a:rPr>
                        <a:t>30%</a:t>
                      </a:r>
                      <a:endParaRPr 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endParaRPr 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4"/>
                  </a:ext>
                </a:extLst>
              </a:tr>
              <a:tr h="299283">
                <a:tc>
                  <a:txBody>
                    <a:bodyPr/>
                    <a:lstStyle/>
                    <a:p>
                      <a:r>
                        <a:rPr lang="en-US" sz="1500" dirty="0">
                          <a:solidFill>
                            <a:srgbClr val="000000"/>
                          </a:solidFill>
                          <a:latin typeface="Roboto" panose="02000000000000000000" pitchFamily="2" charset="0"/>
                          <a:ea typeface="Roboto" panose="02000000000000000000" pitchFamily="2" charset="0"/>
                        </a:rPr>
                        <a:t>Level 4: Business Impact</a:t>
                      </a:r>
                      <a:endParaRPr 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500" dirty="0">
                          <a:solidFill>
                            <a:srgbClr val="000000"/>
                          </a:solidFill>
                          <a:latin typeface="Roboto" panose="02000000000000000000" pitchFamily="2" charset="0"/>
                          <a:ea typeface="Roboto" panose="02000000000000000000" pitchFamily="2" charset="0"/>
                        </a:rPr>
                        <a:t>6%</a:t>
                      </a:r>
                      <a:endParaRPr 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endParaRPr 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5"/>
                  </a:ext>
                </a:extLst>
              </a:tr>
              <a:tr h="299283">
                <a:tc>
                  <a:txBody>
                    <a:bodyPr/>
                    <a:lstStyle/>
                    <a:p>
                      <a:r>
                        <a:rPr lang="en-US" sz="1500" dirty="0">
                          <a:solidFill>
                            <a:srgbClr val="000000"/>
                          </a:solidFill>
                          <a:latin typeface="Roboto" panose="02000000000000000000" pitchFamily="2" charset="0"/>
                          <a:ea typeface="Roboto" panose="02000000000000000000" pitchFamily="2" charset="0"/>
                        </a:rPr>
                        <a:t>Level 5: ROI</a:t>
                      </a:r>
                      <a:endParaRPr 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500" dirty="0">
                          <a:solidFill>
                            <a:srgbClr val="000000"/>
                          </a:solidFill>
                          <a:latin typeface="Roboto" panose="02000000000000000000" pitchFamily="2" charset="0"/>
                          <a:ea typeface="Roboto" panose="02000000000000000000" pitchFamily="2" charset="0"/>
                        </a:rPr>
                        <a:t> 5%</a:t>
                      </a:r>
                      <a:endParaRPr 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endParaRPr lang="en-US" sz="1500" dirty="0">
                        <a:solidFill>
                          <a:srgbClr val="000000"/>
                        </a:solidFill>
                        <a:latin typeface="Roboto" panose="02000000000000000000" pitchFamily="2" charset="0"/>
                        <a:ea typeface="Roboto" panose="02000000000000000000" pitchFamily="2" charset="0"/>
                        <a:cs typeface="Roboto" panose="02000000000000000000" pitchFamily="2"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6"/>
                  </a:ext>
                </a:extLst>
              </a:tr>
            </a:tbl>
          </a:graphicData>
        </a:graphic>
      </p:graphicFrame>
      <p:sp>
        <p:nvSpPr>
          <p:cNvPr id="4" name="TextBox 3">
            <a:extLst>
              <a:ext uri="{FF2B5EF4-FFF2-40B4-BE49-F238E27FC236}">
                <a16:creationId xmlns:a16="http://schemas.microsoft.com/office/drawing/2014/main" id="{2B57DBB9-4645-115F-EE70-E0134FACB599}"/>
              </a:ext>
            </a:extLst>
          </p:cNvPr>
          <p:cNvSpPr txBox="1"/>
          <p:nvPr/>
        </p:nvSpPr>
        <p:spPr>
          <a:xfrm>
            <a:off x="0" y="48216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152</a:t>
            </a:r>
          </a:p>
        </p:txBody>
      </p:sp>
      <p:sp>
        <p:nvSpPr>
          <p:cNvPr id="5" name="Slide Number Placeholder 1">
            <a:extLst>
              <a:ext uri="{FF2B5EF4-FFF2-40B4-BE49-F238E27FC236}">
                <a16:creationId xmlns:a16="http://schemas.microsoft.com/office/drawing/2014/main" id="{72F84E85-DC31-ED27-5064-79BFA864A3B2}"/>
              </a:ext>
            </a:extLst>
          </p:cNvPr>
          <p:cNvSpPr txBox="1">
            <a:spLocks/>
          </p:cNvSpPr>
          <p:nvPr/>
        </p:nvSpPr>
        <p:spPr>
          <a:xfrm>
            <a:off x="6962327" y="4812506"/>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bg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207</a:t>
            </a:fld>
            <a:endParaRPr lang="en-US" sz="9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3911460857"/>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48F05-5A6B-41E2-8AD3-2F041E2B2AF7}"/>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What Have You Learned?</a:t>
            </a:r>
          </a:p>
        </p:txBody>
      </p:sp>
      <p:sp>
        <p:nvSpPr>
          <p:cNvPr id="3" name="Text Placeholder 2">
            <a:extLst>
              <a:ext uri="{FF2B5EF4-FFF2-40B4-BE49-F238E27FC236}">
                <a16:creationId xmlns:a16="http://schemas.microsoft.com/office/drawing/2014/main" id="{DC00AAD6-48C8-71C1-AB13-F7BECFEA7F70}"/>
              </a:ext>
            </a:extLst>
          </p:cNvPr>
          <p:cNvSpPr>
            <a:spLocks noGrp="1"/>
          </p:cNvSpPr>
          <p:nvPr>
            <p:ph type="body" sz="quarter" idx="4294967295"/>
          </p:nvPr>
        </p:nvSpPr>
        <p:spPr>
          <a:xfrm>
            <a:off x="419100" y="1200150"/>
            <a:ext cx="4152900" cy="2824163"/>
          </a:xfrm>
        </p:spPr>
        <p:txBody>
          <a:bodyPr/>
          <a:lstStyle/>
          <a:p>
            <a:pPr marL="228600" indent="-228600">
              <a:buClr>
                <a:schemeClr val="tx1"/>
              </a:buClr>
              <a:buSzPct val="100000"/>
              <a:buFont typeface="Arial" panose="020B0604020202020204" pitchFamily="34" charset="0"/>
              <a:buChar char="•"/>
            </a:pPr>
            <a:r>
              <a:rPr lang="en-US" sz="1800" dirty="0"/>
              <a:t>What is one thing you have learned in this workshop that you will immediately apply on the job?</a:t>
            </a:r>
          </a:p>
          <a:p>
            <a:pPr marL="228600" indent="-228600">
              <a:buClr>
                <a:schemeClr val="tx1"/>
              </a:buClr>
              <a:buSzPct val="100000"/>
              <a:buFont typeface="Arial" panose="020B0604020202020204" pitchFamily="34" charset="0"/>
              <a:buChar char="•"/>
            </a:pPr>
            <a:r>
              <a:rPr lang="en-US" sz="1800" dirty="0"/>
              <a:t>What is one way in which you play to apply what you learn?</a:t>
            </a:r>
          </a:p>
          <a:p>
            <a:pPr marL="228600" indent="-228600">
              <a:buClr>
                <a:schemeClr val="tx1"/>
              </a:buClr>
              <a:buSzPct val="100000"/>
              <a:buFont typeface="Arial" panose="020B0604020202020204" pitchFamily="34" charset="0"/>
              <a:buChar char="•"/>
            </a:pPr>
            <a:r>
              <a:rPr lang="en-US" sz="1800" dirty="0"/>
              <a:t>What is one barrier that could get in </a:t>
            </a:r>
            <a:br>
              <a:rPr lang="en-US" sz="1800" dirty="0"/>
            </a:br>
            <a:r>
              <a:rPr lang="en-US" sz="1800" dirty="0"/>
              <a:t>your way?</a:t>
            </a:r>
          </a:p>
          <a:p>
            <a:pPr marL="228600" indent="-228600">
              <a:buClr>
                <a:schemeClr val="tx1"/>
              </a:buClr>
              <a:buSzPct val="100000"/>
              <a:buFont typeface="Arial" panose="020B0604020202020204" pitchFamily="34" charset="0"/>
              <a:buChar char="•"/>
            </a:pPr>
            <a:r>
              <a:rPr lang="en-US" sz="1800" dirty="0"/>
              <a:t>What is one step you can take to overcome this barrier?</a:t>
            </a:r>
          </a:p>
        </p:txBody>
      </p:sp>
      <p:pic>
        <p:nvPicPr>
          <p:cNvPr id="6" name="Picture Placeholder 5">
            <a:extLst>
              <a:ext uri="{FF2B5EF4-FFF2-40B4-BE49-F238E27FC236}">
                <a16:creationId xmlns:a16="http://schemas.microsoft.com/office/drawing/2014/main" id="{09384E6A-9FBC-9CB3-424B-6FCEE4EFAC6F}"/>
              </a:ext>
            </a:extLst>
          </p:cNvPr>
          <p:cNvPicPr>
            <a:picLocks noGrp="1" noChangeAspect="1"/>
          </p:cNvPicPr>
          <p:nvPr>
            <p:ph type="pic" sz="quarter" idx="4294967295"/>
          </p:nvPr>
        </p:nvPicPr>
        <p:blipFill>
          <a:blip r:embed="rId3" cstate="email">
            <a:extLst>
              <a:ext uri="{28A0092B-C50C-407E-A947-70E740481C1C}">
                <a14:useLocalDpi xmlns:a14="http://schemas.microsoft.com/office/drawing/2010/main"/>
              </a:ext>
            </a:extLst>
          </a:blip>
          <a:srcRect/>
          <a:stretch/>
        </p:blipFill>
        <p:spPr>
          <a:xfrm>
            <a:off x="4957763" y="1331913"/>
            <a:ext cx="4186237" cy="2624137"/>
          </a:xfrm>
        </p:spPr>
      </p:pic>
    </p:spTree>
    <p:custDataLst>
      <p:tags r:id="rId1"/>
    </p:custDataLst>
    <p:extLst>
      <p:ext uri="{BB962C8B-B14F-4D97-AF65-F5344CB8AC3E}">
        <p14:creationId xmlns:p14="http://schemas.microsoft.com/office/powerpoint/2010/main" val="1821660471"/>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2"/>
          <p:cNvSpPr>
            <a:spLocks noGrp="1" noChangeArrowheads="1"/>
          </p:cNvSpPr>
          <p:nvPr>
            <p:ph type="title"/>
          </p:nvPr>
        </p:nvSpPr>
        <p:spPr>
          <a:xfrm>
            <a:off x="440266" y="2108124"/>
            <a:ext cx="8229600" cy="857250"/>
          </a:xfrm>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Thank you!</a:t>
            </a:r>
          </a:p>
        </p:txBody>
      </p:sp>
    </p:spTree>
    <p:custDataLst>
      <p:tags r:id="rId1"/>
    </p:custDataLst>
    <p:extLst>
      <p:ext uri="{BB962C8B-B14F-4D97-AF65-F5344CB8AC3E}">
        <p14:creationId xmlns:p14="http://schemas.microsoft.com/office/powerpoint/2010/main" val="30924761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9605F-9ED5-B20E-5980-C05929CA83B8}"/>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Don’t do it.</a:t>
            </a:r>
          </a:p>
        </p:txBody>
      </p:sp>
      <p:sp>
        <p:nvSpPr>
          <p:cNvPr id="4" name="Text Box 12">
            <a:extLst>
              <a:ext uri="{FF2B5EF4-FFF2-40B4-BE49-F238E27FC236}">
                <a16:creationId xmlns:a16="http://schemas.microsoft.com/office/drawing/2014/main" id="{4DC81235-7E13-964D-DAC3-905EC7CAECB1}"/>
              </a:ext>
            </a:extLst>
          </p:cNvPr>
          <p:cNvSpPr txBox="1">
            <a:spLocks noChangeArrowheads="1"/>
          </p:cNvSpPr>
          <p:nvPr/>
        </p:nvSpPr>
        <p:spPr bwMode="auto">
          <a:xfrm>
            <a:off x="1263935" y="1535917"/>
            <a:ext cx="1288809"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685776" rtl="0" eaLnBrk="0" fontAlgn="base" latinLnBrk="0" hangingPunct="0">
              <a:lnSpc>
                <a:spcPct val="100000"/>
              </a:lnSpc>
              <a:spcBef>
                <a:spcPct val="50000"/>
              </a:spcBef>
              <a:spcAft>
                <a:spcPct val="0"/>
              </a:spcAft>
              <a:buClrTx/>
              <a:buSzTx/>
              <a:buFontTx/>
              <a:buNone/>
              <a:tabLst/>
              <a:defRPr/>
            </a:pPr>
            <a:r>
              <a:rPr kumimoji="0" lang="en-US" sz="216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BCR =</a:t>
            </a:r>
          </a:p>
        </p:txBody>
      </p:sp>
      <p:sp>
        <p:nvSpPr>
          <p:cNvPr id="5" name="Line 15">
            <a:extLst>
              <a:ext uri="{FF2B5EF4-FFF2-40B4-BE49-F238E27FC236}">
                <a16:creationId xmlns:a16="http://schemas.microsoft.com/office/drawing/2014/main" id="{58A8F251-C016-C58C-0EAD-BB67D91B9250}"/>
              </a:ext>
            </a:extLst>
          </p:cNvPr>
          <p:cNvSpPr>
            <a:spLocks noChangeShapeType="1"/>
          </p:cNvSpPr>
          <p:nvPr/>
        </p:nvSpPr>
        <p:spPr bwMode="auto">
          <a:xfrm>
            <a:off x="2363130" y="1729836"/>
            <a:ext cx="3142996" cy="0"/>
          </a:xfrm>
          <a:prstGeom prst="line">
            <a:avLst/>
          </a:prstGeom>
          <a:noFill/>
          <a:ln w="19050">
            <a:solidFill>
              <a:srgbClr val="000000"/>
            </a:solidFill>
            <a:round/>
            <a:headEnd/>
            <a:tailEnd/>
          </a:ln>
          <a:extLst>
            <a:ext uri="{909E8E84-426E-40dd-AFC4-6F175D3DCCD1}">
              <a14:hiddenFill xmlns:a14="http://schemas.microsoft.com/office/drawing/2010/main" xmlns="">
                <a:noFill/>
              </a14:hiddenFill>
            </a:ext>
          </a:extLst>
        </p:spPr>
        <p:txBody>
          <a:bodyPr/>
          <a:lstStyle/>
          <a:p>
            <a:pPr marL="0" marR="0" lvl="0" indent="0" algn="l" defTabSz="685776" rtl="0" eaLnBrk="0" fontAlgn="base" latinLnBrk="0" hangingPunct="0">
              <a:lnSpc>
                <a:spcPct val="100000"/>
              </a:lnSpc>
              <a:spcBef>
                <a:spcPct val="0"/>
              </a:spcBef>
              <a:spcAft>
                <a:spcPct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10" name="TextBox 9">
            <a:extLst>
              <a:ext uri="{FF2B5EF4-FFF2-40B4-BE49-F238E27FC236}">
                <a16:creationId xmlns:a16="http://schemas.microsoft.com/office/drawing/2014/main" id="{372F963D-6B0C-EEC8-2888-34B58F5EE7BA}"/>
              </a:ext>
            </a:extLst>
          </p:cNvPr>
          <p:cNvSpPr txBox="1"/>
          <p:nvPr/>
        </p:nvSpPr>
        <p:spPr>
          <a:xfrm>
            <a:off x="5545092" y="1516408"/>
            <a:ext cx="4736726" cy="424732"/>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60" b="0"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 1.76:1 x 100 = 176%  </a:t>
            </a:r>
          </a:p>
        </p:txBody>
      </p:sp>
      <p:sp>
        <p:nvSpPr>
          <p:cNvPr id="3" name="TextBox 2">
            <a:extLst>
              <a:ext uri="{FF2B5EF4-FFF2-40B4-BE49-F238E27FC236}">
                <a16:creationId xmlns:a16="http://schemas.microsoft.com/office/drawing/2014/main" id="{2F5CC2F1-CE2A-82B3-5675-F2D98A8CEC90}"/>
              </a:ext>
            </a:extLst>
          </p:cNvPr>
          <p:cNvSpPr txBox="1"/>
          <p:nvPr/>
        </p:nvSpPr>
        <p:spPr>
          <a:xfrm>
            <a:off x="2552744" y="1231672"/>
            <a:ext cx="2586184"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$750,000</a:t>
            </a:r>
          </a:p>
        </p:txBody>
      </p:sp>
      <p:sp>
        <p:nvSpPr>
          <p:cNvPr id="11" name="TextBox 10">
            <a:extLst>
              <a:ext uri="{FF2B5EF4-FFF2-40B4-BE49-F238E27FC236}">
                <a16:creationId xmlns:a16="http://schemas.microsoft.com/office/drawing/2014/main" id="{309A313B-62D0-B4AE-274C-987FB0991003}"/>
              </a:ext>
            </a:extLst>
          </p:cNvPr>
          <p:cNvSpPr txBox="1"/>
          <p:nvPr/>
        </p:nvSpPr>
        <p:spPr>
          <a:xfrm>
            <a:off x="2641536" y="1795162"/>
            <a:ext cx="2586184"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$425,000</a:t>
            </a:r>
          </a:p>
        </p:txBody>
      </p:sp>
      <p:sp>
        <p:nvSpPr>
          <p:cNvPr id="6" name="&quot;Not Allowed&quot; Symbol 5">
            <a:extLst>
              <a:ext uri="{FF2B5EF4-FFF2-40B4-BE49-F238E27FC236}">
                <a16:creationId xmlns:a16="http://schemas.microsoft.com/office/drawing/2014/main" id="{9BB92038-05E4-6A2B-8731-82F7D5DD8D4E}"/>
              </a:ext>
            </a:extLst>
          </p:cNvPr>
          <p:cNvSpPr/>
          <p:nvPr/>
        </p:nvSpPr>
        <p:spPr>
          <a:xfrm>
            <a:off x="6775567" y="1133437"/>
            <a:ext cx="1288809" cy="1170707"/>
          </a:xfrm>
          <a:prstGeom prst="noSmoking">
            <a:avLst/>
          </a:prstGeom>
          <a:solidFill>
            <a:srgbClr val="820E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Rectangle 6">
            <a:extLst>
              <a:ext uri="{FF2B5EF4-FFF2-40B4-BE49-F238E27FC236}">
                <a16:creationId xmlns:a16="http://schemas.microsoft.com/office/drawing/2014/main" id="{AABAFC1B-D0BB-887D-6A7D-99959EC4F444}"/>
              </a:ext>
            </a:extLst>
          </p:cNvPr>
          <p:cNvSpPr/>
          <p:nvPr/>
        </p:nvSpPr>
        <p:spPr>
          <a:xfrm>
            <a:off x="419100" y="2521384"/>
            <a:ext cx="8502153" cy="738664"/>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Reduce Safety Incidents (1st year) = $750,000</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Program Cost (25 participants) = $425,000</a:t>
            </a:r>
          </a:p>
        </p:txBody>
      </p:sp>
    </p:spTree>
    <p:extLst>
      <p:ext uri="{BB962C8B-B14F-4D97-AF65-F5344CB8AC3E}">
        <p14:creationId xmlns:p14="http://schemas.microsoft.com/office/powerpoint/2010/main" val="492831313"/>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036885" y="190500"/>
            <a:ext cx="184731" cy="300082"/>
          </a:xfrm>
          <a:prstGeom prst="rect">
            <a:avLst/>
          </a:prstGeom>
          <a:noFill/>
        </p:spPr>
        <p:txBody>
          <a:bodyPr wrap="none" rtlCol="0">
            <a:spAutoFit/>
          </a:bodyPr>
          <a:lstStyle/>
          <a:p>
            <a:pPr defTabSz="685800"/>
            <a:endParaRPr lang="en-US" sz="1350" dirty="0">
              <a:solidFill>
                <a:prstClr val="black"/>
              </a:solidFill>
              <a:latin typeface="Calibri" panose="020F0502020204030204"/>
            </a:endParaRPr>
          </a:p>
        </p:txBody>
      </p:sp>
      <p:pic>
        <p:nvPicPr>
          <p:cNvPr id="5" name="Picture 4">
            <a:extLst>
              <a:ext uri="{FF2B5EF4-FFF2-40B4-BE49-F238E27FC236}">
                <a16:creationId xmlns:a16="http://schemas.microsoft.com/office/drawing/2014/main" id="{4C1E58C0-B9A6-8F48-98DA-0CC70304120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3886913" cy="5143500"/>
          </a:xfrm>
          <a:prstGeom prst="rect">
            <a:avLst/>
          </a:prstGeom>
        </p:spPr>
      </p:pic>
      <p:grpSp>
        <p:nvGrpSpPr>
          <p:cNvPr id="15" name="Group 14">
            <a:extLst>
              <a:ext uri="{FF2B5EF4-FFF2-40B4-BE49-F238E27FC236}">
                <a16:creationId xmlns:a16="http://schemas.microsoft.com/office/drawing/2014/main" id="{86BA16D1-7203-FA43-BAB0-9A0FD4939F20}"/>
              </a:ext>
            </a:extLst>
          </p:cNvPr>
          <p:cNvGrpSpPr/>
          <p:nvPr/>
        </p:nvGrpSpPr>
        <p:grpSpPr>
          <a:xfrm>
            <a:off x="4414603" y="516864"/>
            <a:ext cx="4012688" cy="3935462"/>
            <a:chOff x="3885791" y="1219200"/>
            <a:chExt cx="4785769" cy="4536831"/>
          </a:xfrm>
        </p:grpSpPr>
        <p:sp>
          <p:nvSpPr>
            <p:cNvPr id="16" name="Text Placeholder 2">
              <a:extLst>
                <a:ext uri="{FF2B5EF4-FFF2-40B4-BE49-F238E27FC236}">
                  <a16:creationId xmlns:a16="http://schemas.microsoft.com/office/drawing/2014/main" id="{4F45877A-EE2E-7341-862F-42A7D6AA2D52}"/>
                </a:ext>
              </a:extLst>
            </p:cNvPr>
            <p:cNvSpPr txBox="1">
              <a:spLocks/>
            </p:cNvSpPr>
            <p:nvPr/>
          </p:nvSpPr>
          <p:spPr>
            <a:xfrm>
              <a:off x="3885791" y="1219200"/>
              <a:ext cx="4785769" cy="4536831"/>
            </a:xfrm>
            <a:prstGeom prst="rect">
              <a:avLst/>
            </a:prstGeom>
          </p:spPr>
          <p:txBody>
            <a:bodyPr vert="horz" lIns="68580" tIns="34290" rIns="68580" bIns="3429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defTabSz="342900">
                <a:buNone/>
              </a:pPr>
              <a:r>
                <a:rPr lang="en-US" sz="3900" dirty="0">
                  <a:solidFill>
                    <a:prstClr val="black"/>
                  </a:solidFill>
                  <a:latin typeface="Calibri" panose="020F0502020204030204"/>
                </a:rPr>
                <a:t>Questions?</a:t>
              </a:r>
            </a:p>
            <a:p>
              <a:pPr marL="0" indent="0" algn="ctr" defTabSz="342900">
                <a:buNone/>
              </a:pPr>
              <a:r>
                <a:rPr lang="en-US" altLang="en-US" sz="2925" dirty="0">
                  <a:solidFill>
                    <a:srgbClr val="000000"/>
                  </a:solidFill>
                  <a:latin typeface="Calibri" panose="020F0502020204030204" pitchFamily="34" charset="0"/>
                  <a:cs typeface="Calibri" panose="020F0502020204030204" pitchFamily="34" charset="0"/>
                </a:rPr>
                <a:t>Visit us Online</a:t>
              </a:r>
            </a:p>
            <a:p>
              <a:pPr marL="0" indent="0" algn="ctr" defTabSz="342900">
                <a:buNone/>
              </a:pPr>
              <a:r>
                <a:rPr lang="en-US" sz="2250" dirty="0">
                  <a:solidFill>
                    <a:srgbClr val="000000"/>
                  </a:solidFill>
                  <a:latin typeface="Calibri" panose="020F0502020204030204" pitchFamily="34" charset="0"/>
                  <a:cs typeface="Calibri" panose="020F0502020204030204" pitchFamily="34" charset="0"/>
                </a:rPr>
                <a:t>www.roiinstitute.net</a:t>
              </a:r>
            </a:p>
            <a:p>
              <a:pPr marL="0" indent="0" algn="ctr" defTabSz="342900">
                <a:buNone/>
              </a:pPr>
              <a:endParaRPr lang="en-US" sz="1950" dirty="0">
                <a:solidFill>
                  <a:prstClr val="black">
                    <a:lumMod val="75000"/>
                  </a:prstClr>
                </a:solidFill>
                <a:latin typeface="Calibri" panose="020F0502020204030204" pitchFamily="34" charset="0"/>
                <a:cs typeface="Calibri" panose="020F0502020204030204" pitchFamily="34" charset="0"/>
              </a:endParaRPr>
            </a:p>
            <a:p>
              <a:pPr marL="0" indent="0" algn="ctr" defTabSz="342900">
                <a:buNone/>
              </a:pPr>
              <a:r>
                <a:rPr lang="en-US" sz="2925" dirty="0">
                  <a:solidFill>
                    <a:srgbClr val="000000"/>
                  </a:solidFill>
                  <a:latin typeface="Calibri" panose="020F0502020204030204" pitchFamily="34" charset="0"/>
                  <a:cs typeface="Calibri" panose="020F0502020204030204" pitchFamily="34" charset="0"/>
                </a:rPr>
                <a:t>Email Us </a:t>
              </a:r>
            </a:p>
            <a:p>
              <a:pPr marL="0" indent="0" algn="ctr" defTabSz="342900">
                <a:buNone/>
              </a:pPr>
              <a:r>
                <a:rPr lang="en-US" sz="2250" dirty="0">
                  <a:solidFill>
                    <a:srgbClr val="000000"/>
                  </a:solidFill>
                  <a:latin typeface="Calibri" panose="020F0502020204030204" pitchFamily="34" charset="0"/>
                  <a:cs typeface="Calibri" panose="020F0502020204030204" pitchFamily="34" charset="0"/>
                  <a:hlinkClick r:id="rId4"/>
                </a:rPr>
                <a:t>patti@roiinstitute.net</a:t>
              </a:r>
              <a:endParaRPr lang="en-US" sz="2250" dirty="0">
                <a:solidFill>
                  <a:srgbClr val="000000"/>
                </a:solidFill>
                <a:latin typeface="Calibri" panose="020F0502020204030204" pitchFamily="34" charset="0"/>
                <a:cs typeface="Calibri" panose="020F0502020204030204" pitchFamily="34" charset="0"/>
              </a:endParaRPr>
            </a:p>
            <a:p>
              <a:pPr marL="0" indent="0" algn="ctr" defTabSz="342900">
                <a:buNone/>
              </a:pPr>
              <a:endParaRPr lang="en-US" altLang="en-US" sz="1500" dirty="0">
                <a:solidFill>
                  <a:prstClr val="black">
                    <a:lumMod val="75000"/>
                  </a:prstClr>
                </a:solidFill>
                <a:latin typeface="Calibri" panose="020F0502020204030204" pitchFamily="34" charset="0"/>
                <a:cs typeface="Calibri" panose="020F0502020204030204" pitchFamily="34" charset="0"/>
              </a:endParaRPr>
            </a:p>
            <a:p>
              <a:pPr marL="0" indent="0" algn="ctr" defTabSz="342900">
                <a:buNone/>
              </a:pPr>
              <a:r>
                <a:rPr lang="en-US" altLang="en-US" sz="2925" dirty="0">
                  <a:solidFill>
                    <a:srgbClr val="000000"/>
                  </a:solidFill>
                  <a:latin typeface="Calibri" panose="020F0502020204030204" pitchFamily="34" charset="0"/>
                  <a:cs typeface="Calibri" panose="020F0502020204030204" pitchFamily="34" charset="0"/>
                </a:rPr>
                <a:t>Connect with Us</a:t>
              </a:r>
            </a:p>
            <a:p>
              <a:pPr marL="0" indent="0" algn="ctr" defTabSz="342900">
                <a:buNone/>
              </a:pPr>
              <a:r>
                <a:rPr lang="en-US" altLang="en-US" sz="1500" dirty="0">
                  <a:solidFill>
                    <a:prstClr val="black"/>
                  </a:solidFill>
                  <a:latin typeface="Calibri" panose="020F0502020204030204" pitchFamily="34" charset="0"/>
                  <a:cs typeface="Calibri" panose="020F0502020204030204" pitchFamily="34" charset="0"/>
                </a:rPr>
                <a:t> </a:t>
              </a:r>
            </a:p>
            <a:p>
              <a:pPr marL="0" indent="0" algn="ctr" defTabSz="342900">
                <a:buNone/>
              </a:pPr>
              <a:endParaRPr lang="en-US" sz="1800" dirty="0">
                <a:solidFill>
                  <a:prstClr val="black"/>
                </a:solidFill>
                <a:latin typeface="Calibri" panose="020F0502020204030204" pitchFamily="34" charset="0"/>
                <a:cs typeface="Calibri" panose="020F0502020204030204" pitchFamily="34" charset="0"/>
              </a:endParaRPr>
            </a:p>
            <a:p>
              <a:pPr marL="0" indent="0" algn="ctr" defTabSz="342900">
                <a:buNone/>
              </a:pPr>
              <a:endParaRPr lang="en-US" sz="1800" dirty="0">
                <a:solidFill>
                  <a:prstClr val="black"/>
                </a:solidFill>
                <a:latin typeface="Calibri" panose="020F0502020204030204" pitchFamily="34" charset="0"/>
                <a:cs typeface="Calibri" panose="020F0502020204030204" pitchFamily="34" charset="0"/>
              </a:endParaRPr>
            </a:p>
          </p:txBody>
        </p:sp>
        <p:grpSp>
          <p:nvGrpSpPr>
            <p:cNvPr id="17" name="Group 16">
              <a:extLst>
                <a:ext uri="{FF2B5EF4-FFF2-40B4-BE49-F238E27FC236}">
                  <a16:creationId xmlns:a16="http://schemas.microsoft.com/office/drawing/2014/main" id="{418318D0-8BD3-F849-89E4-00B400C4B066}"/>
                </a:ext>
              </a:extLst>
            </p:cNvPr>
            <p:cNvGrpSpPr/>
            <p:nvPr/>
          </p:nvGrpSpPr>
          <p:grpSpPr>
            <a:xfrm>
              <a:off x="5474302" y="5290325"/>
              <a:ext cx="1736239" cy="465706"/>
              <a:chOff x="3075478" y="4699421"/>
              <a:chExt cx="1736239" cy="465706"/>
            </a:xfrm>
          </p:grpSpPr>
          <p:pic>
            <p:nvPicPr>
              <p:cNvPr id="18" name="Picture 3" descr="Linkedin.png">
                <a:hlinkClick r:id="rId5"/>
                <a:extLst>
                  <a:ext uri="{FF2B5EF4-FFF2-40B4-BE49-F238E27FC236}">
                    <a16:creationId xmlns:a16="http://schemas.microsoft.com/office/drawing/2014/main" id="{F611585C-C854-0742-AFAB-95497AC13C43}"/>
                  </a:ext>
                </a:extLst>
              </p:cNvPr>
              <p:cNvPicPr>
                <a:picLocks noChangeAspect="1"/>
              </p:cNvPicPr>
              <p:nvPr/>
            </p:nvPicPr>
            <p:blipFill>
              <a:blip r:embed="rId6" cstate="screen">
                <a:extLst>
                  <a:ext uri="{28A0092B-C50C-407E-A947-70E740481C1C}">
                    <a14:useLocalDpi xmlns:a14="http://schemas.microsoft.com/office/drawing/2010/main"/>
                  </a:ext>
                </a:extLst>
              </a:blip>
              <a:srcRect r="11238"/>
              <a:stretch>
                <a:fillRect/>
              </a:stretch>
            </p:blipFill>
            <p:spPr bwMode="auto">
              <a:xfrm>
                <a:off x="3075478" y="4706340"/>
                <a:ext cx="460375"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facebook_logo_detail.gif">
                <a:hlinkClick r:id="rId7"/>
                <a:extLst>
                  <a:ext uri="{FF2B5EF4-FFF2-40B4-BE49-F238E27FC236}">
                    <a16:creationId xmlns:a16="http://schemas.microsoft.com/office/drawing/2014/main" id="{2874CEC3-0B5A-5145-9BAC-891E642A1C62}"/>
                  </a:ext>
                </a:extLst>
              </p:cNvPr>
              <p:cNvPicPr>
                <a:picLocks noChangeAspect="1"/>
              </p:cNvPicPr>
              <p:nvPr/>
            </p:nvPicPr>
            <p:blipFill>
              <a:blip r:embed="rId8" cstate="screen">
                <a:extLst>
                  <a:ext uri="{28A0092B-C50C-407E-A947-70E740481C1C}">
                    <a14:useLocalDpi xmlns:a14="http://schemas.microsoft.com/office/drawing/2010/main"/>
                  </a:ext>
                </a:extLst>
              </a:blip>
              <a:srcRect t="3307" b="3101"/>
              <a:stretch>
                <a:fillRect/>
              </a:stretch>
            </p:blipFill>
            <p:spPr bwMode="auto">
              <a:xfrm>
                <a:off x="3709440" y="4708720"/>
                <a:ext cx="46990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 descr="twitter.png">
                <a:hlinkClick r:id="rId9"/>
                <a:extLst>
                  <a:ext uri="{FF2B5EF4-FFF2-40B4-BE49-F238E27FC236}">
                    <a16:creationId xmlns:a16="http://schemas.microsoft.com/office/drawing/2014/main" id="{516768AB-D9FB-AA44-876B-094BA8E123F8}"/>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4352929" y="4699421"/>
                <a:ext cx="4587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extLst>
      <p:ext uri="{BB962C8B-B14F-4D97-AF65-F5344CB8AC3E}">
        <p14:creationId xmlns:p14="http://schemas.microsoft.com/office/powerpoint/2010/main" val="3249237136"/>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37A1EF44-508A-1140-B686-301AE4D37A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5" name="Picture 4" descr="Qr code&#10;&#10;Description automatically generated">
            <a:extLst>
              <a:ext uri="{FF2B5EF4-FFF2-40B4-BE49-F238E27FC236}">
                <a16:creationId xmlns:a16="http://schemas.microsoft.com/office/drawing/2014/main" id="{388C5D74-3C0F-0998-D965-91EE2F7F4AF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58101" y="2743200"/>
            <a:ext cx="1060040" cy="1314450"/>
          </a:xfrm>
          <a:prstGeom prst="rect">
            <a:avLst/>
          </a:prstGeom>
        </p:spPr>
      </p:pic>
    </p:spTree>
    <p:extLst>
      <p:ext uri="{BB962C8B-B14F-4D97-AF65-F5344CB8AC3E}">
        <p14:creationId xmlns:p14="http://schemas.microsoft.com/office/powerpoint/2010/main" val="4263621096"/>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hlinkClick r:id="rId2"/>
            <a:extLst>
              <a:ext uri="{FF2B5EF4-FFF2-40B4-BE49-F238E27FC236}">
                <a16:creationId xmlns:a16="http://schemas.microsoft.com/office/drawing/2014/main" id="{9F3ECC33-C68A-EDCC-4124-941C3C1CED53}"/>
              </a:ext>
            </a:extLst>
          </p:cNvPr>
          <p:cNvPicPr>
            <a:picLocks noChangeAspect="1"/>
          </p:cNvPicPr>
          <p:nvPr/>
        </p:nvPicPr>
        <p:blipFill>
          <a:blip r:embed="rId3"/>
          <a:stretch>
            <a:fillRect/>
          </a:stretch>
        </p:blipFill>
        <p:spPr>
          <a:xfrm>
            <a:off x="0" y="0"/>
            <a:ext cx="9144000" cy="5143500"/>
          </a:xfrm>
          <a:prstGeom prst="rect">
            <a:avLst/>
          </a:prstGeom>
        </p:spPr>
      </p:pic>
      <p:pic>
        <p:nvPicPr>
          <p:cNvPr id="7" name="Picture 6">
            <a:extLst>
              <a:ext uri="{FF2B5EF4-FFF2-40B4-BE49-F238E27FC236}">
                <a16:creationId xmlns:a16="http://schemas.microsoft.com/office/drawing/2014/main" id="{E408053A-4BFC-DDB9-FEA5-522A4C9A03ED}"/>
              </a:ext>
            </a:extLst>
          </p:cNvPr>
          <p:cNvPicPr>
            <a:picLocks noChangeAspect="1"/>
          </p:cNvPicPr>
          <p:nvPr/>
        </p:nvPicPr>
        <p:blipFill>
          <a:blip r:embed="rId4"/>
          <a:stretch>
            <a:fillRect/>
          </a:stretch>
        </p:blipFill>
        <p:spPr>
          <a:xfrm>
            <a:off x="7117132" y="1747380"/>
            <a:ext cx="1139736" cy="1417072"/>
          </a:xfrm>
          <a:prstGeom prst="rect">
            <a:avLst/>
          </a:prstGeom>
        </p:spPr>
      </p:pic>
    </p:spTree>
    <p:extLst>
      <p:ext uri="{BB962C8B-B14F-4D97-AF65-F5344CB8AC3E}">
        <p14:creationId xmlns:p14="http://schemas.microsoft.com/office/powerpoint/2010/main" val="15309192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9605F-9ED5-B20E-5980-C05929CA83B8}"/>
              </a:ext>
            </a:extLst>
          </p:cNvPr>
          <p:cNvSpPr>
            <a:spLocks noGrp="1"/>
          </p:cNvSpPr>
          <p:nvPr>
            <p:ph type="title"/>
          </p:nvPr>
        </p:nvSpPr>
        <p:spPr>
          <a:xfrm>
            <a:off x="1104900" y="276075"/>
            <a:ext cx="6996684" cy="749100"/>
          </a:xfrm>
        </p:spPr>
        <p:txBody>
          <a:bodyPr/>
          <a:lstStyle/>
          <a:p>
            <a:r>
              <a:rPr lang="en-US" sz="3200" dirty="0">
                <a:latin typeface="Roboto" panose="02000000000000000000" pitchFamily="2" charset="0"/>
                <a:ea typeface="Roboto" panose="02000000000000000000" pitchFamily="2" charset="0"/>
                <a:cs typeface="Roboto" panose="02000000000000000000" pitchFamily="2" charset="0"/>
              </a:rPr>
              <a:t>BCR and ROI are similar, yet different.</a:t>
            </a:r>
          </a:p>
        </p:txBody>
      </p:sp>
      <p:sp>
        <p:nvSpPr>
          <p:cNvPr id="4" name="Text Box 12">
            <a:extLst>
              <a:ext uri="{FF2B5EF4-FFF2-40B4-BE49-F238E27FC236}">
                <a16:creationId xmlns:a16="http://schemas.microsoft.com/office/drawing/2014/main" id="{4DC81235-7E13-964D-DAC3-905EC7CAECB1}"/>
              </a:ext>
            </a:extLst>
          </p:cNvPr>
          <p:cNvSpPr txBox="1">
            <a:spLocks noChangeArrowheads="1"/>
          </p:cNvSpPr>
          <p:nvPr/>
        </p:nvSpPr>
        <p:spPr bwMode="auto">
          <a:xfrm>
            <a:off x="1263935" y="1535917"/>
            <a:ext cx="1288809"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685776" rtl="0" eaLnBrk="0" fontAlgn="base" latinLnBrk="0" hangingPunct="0">
              <a:lnSpc>
                <a:spcPct val="100000"/>
              </a:lnSpc>
              <a:spcBef>
                <a:spcPct val="50000"/>
              </a:spcBef>
              <a:spcAft>
                <a:spcPct val="0"/>
              </a:spcAft>
              <a:buClrTx/>
              <a:buSzTx/>
              <a:buFontTx/>
              <a:buNone/>
              <a:tabLst/>
              <a:defRPr/>
            </a:pPr>
            <a:r>
              <a:rPr kumimoji="0" lang="en-US" sz="216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BCR =</a:t>
            </a:r>
          </a:p>
        </p:txBody>
      </p:sp>
      <p:sp>
        <p:nvSpPr>
          <p:cNvPr id="5" name="Line 15">
            <a:extLst>
              <a:ext uri="{FF2B5EF4-FFF2-40B4-BE49-F238E27FC236}">
                <a16:creationId xmlns:a16="http://schemas.microsoft.com/office/drawing/2014/main" id="{58A8F251-C016-C58C-0EAD-BB67D91B9250}"/>
              </a:ext>
            </a:extLst>
          </p:cNvPr>
          <p:cNvSpPr>
            <a:spLocks noChangeShapeType="1"/>
          </p:cNvSpPr>
          <p:nvPr/>
        </p:nvSpPr>
        <p:spPr bwMode="auto">
          <a:xfrm>
            <a:off x="2363130" y="1729836"/>
            <a:ext cx="3142996" cy="0"/>
          </a:xfrm>
          <a:prstGeom prst="line">
            <a:avLst/>
          </a:prstGeom>
          <a:noFill/>
          <a:ln w="19050">
            <a:solidFill>
              <a:srgbClr val="000000"/>
            </a:solidFill>
            <a:round/>
            <a:headEnd/>
            <a:tailEnd/>
          </a:ln>
          <a:extLst>
            <a:ext uri="{909E8E84-426E-40dd-AFC4-6F175D3DCCD1}">
              <a14:hiddenFill xmlns:a14="http://schemas.microsoft.com/office/drawing/2010/main" xmlns="">
                <a:noFill/>
              </a14:hiddenFill>
            </a:ext>
          </a:extLst>
        </p:spPr>
        <p:txBody>
          <a:bodyPr/>
          <a:lstStyle/>
          <a:p>
            <a:pPr marL="0" marR="0" lvl="0" indent="0" algn="l" defTabSz="685776" rtl="0" eaLnBrk="0" fontAlgn="base" latinLnBrk="0" hangingPunct="0">
              <a:lnSpc>
                <a:spcPct val="100000"/>
              </a:lnSpc>
              <a:spcBef>
                <a:spcPct val="0"/>
              </a:spcBef>
              <a:spcAft>
                <a:spcPct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6" name="Text Box 13">
            <a:extLst>
              <a:ext uri="{FF2B5EF4-FFF2-40B4-BE49-F238E27FC236}">
                <a16:creationId xmlns:a16="http://schemas.microsoft.com/office/drawing/2014/main" id="{A0703248-EEC2-29FA-EA36-6256993A57ED}"/>
              </a:ext>
            </a:extLst>
          </p:cNvPr>
          <p:cNvSpPr txBox="1">
            <a:spLocks noChangeArrowheads="1"/>
          </p:cNvSpPr>
          <p:nvPr/>
        </p:nvSpPr>
        <p:spPr bwMode="auto">
          <a:xfrm>
            <a:off x="1277360" y="2827056"/>
            <a:ext cx="945944"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685776" rtl="0" eaLnBrk="0" fontAlgn="base" latinLnBrk="0" hangingPunct="0">
              <a:lnSpc>
                <a:spcPct val="100000"/>
              </a:lnSpc>
              <a:spcBef>
                <a:spcPct val="50000"/>
              </a:spcBef>
              <a:spcAft>
                <a:spcPct val="0"/>
              </a:spcAft>
              <a:buClrTx/>
              <a:buSzTx/>
              <a:buFontTx/>
              <a:buNone/>
              <a:tabLst/>
              <a:defRPr/>
            </a:pPr>
            <a:r>
              <a:rPr kumimoji="0" lang="en-US" sz="216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ROI =</a:t>
            </a:r>
          </a:p>
        </p:txBody>
      </p:sp>
      <p:sp>
        <p:nvSpPr>
          <p:cNvPr id="7" name="Line 14">
            <a:extLst>
              <a:ext uri="{FF2B5EF4-FFF2-40B4-BE49-F238E27FC236}">
                <a16:creationId xmlns:a16="http://schemas.microsoft.com/office/drawing/2014/main" id="{39BB5796-DDCC-DE89-9DF7-BAEB1C311609}"/>
              </a:ext>
            </a:extLst>
          </p:cNvPr>
          <p:cNvSpPr>
            <a:spLocks noChangeShapeType="1"/>
          </p:cNvSpPr>
          <p:nvPr/>
        </p:nvSpPr>
        <p:spPr bwMode="auto">
          <a:xfrm>
            <a:off x="2206685" y="3020977"/>
            <a:ext cx="3566885" cy="0"/>
          </a:xfrm>
          <a:prstGeom prst="line">
            <a:avLst/>
          </a:prstGeom>
          <a:noFill/>
          <a:ln w="19050">
            <a:solidFill>
              <a:srgbClr val="000000"/>
            </a:solidFill>
            <a:round/>
            <a:headEnd/>
            <a:tailEnd/>
          </a:ln>
          <a:extLst>
            <a:ext uri="{909E8E84-426E-40dd-AFC4-6F175D3DCCD1}">
              <a14:hiddenFill xmlns:a14="http://schemas.microsoft.com/office/drawing/2010/main" xmlns="">
                <a:noFill/>
              </a14:hiddenFill>
            </a:ext>
          </a:extLst>
        </p:spPr>
        <p:txBody>
          <a:bodyPr/>
          <a:lstStyle/>
          <a:p>
            <a:pPr marL="0" marR="0" lvl="0" indent="0" algn="l" defTabSz="685776" rtl="0" eaLnBrk="0" fontAlgn="base" latinLnBrk="0" hangingPunct="0">
              <a:lnSpc>
                <a:spcPct val="100000"/>
              </a:lnSpc>
              <a:spcBef>
                <a:spcPct val="0"/>
              </a:spcBef>
              <a:spcAft>
                <a:spcPct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8" name="Text Box 16">
            <a:extLst>
              <a:ext uri="{FF2B5EF4-FFF2-40B4-BE49-F238E27FC236}">
                <a16:creationId xmlns:a16="http://schemas.microsoft.com/office/drawing/2014/main" id="{2ACCBDD3-2108-1EB8-0023-8AA2E4A6FE8C}"/>
              </a:ext>
            </a:extLst>
          </p:cNvPr>
          <p:cNvSpPr txBox="1">
            <a:spLocks noChangeArrowheads="1"/>
          </p:cNvSpPr>
          <p:nvPr/>
        </p:nvSpPr>
        <p:spPr bwMode="auto">
          <a:xfrm>
            <a:off x="5843416" y="2781728"/>
            <a:ext cx="1815869"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l" defTabSz="685776" rtl="0" eaLnBrk="0" fontAlgn="base" latinLnBrk="0" hangingPunct="0">
              <a:lnSpc>
                <a:spcPct val="100000"/>
              </a:lnSpc>
              <a:spcBef>
                <a:spcPct val="50000"/>
              </a:spcBef>
              <a:spcAft>
                <a:spcPct val="0"/>
              </a:spcAft>
              <a:buClrTx/>
              <a:buSzTx/>
              <a:buFontTx/>
              <a:buNone/>
              <a:tabLst/>
              <a:defRPr/>
            </a:pPr>
            <a:r>
              <a:rPr kumimoji="0" lang="en-US" sz="216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x 100 = 76%  </a:t>
            </a:r>
          </a:p>
        </p:txBody>
      </p:sp>
      <p:sp>
        <p:nvSpPr>
          <p:cNvPr id="9" name="Rectangle 8">
            <a:extLst>
              <a:ext uri="{FF2B5EF4-FFF2-40B4-BE49-F238E27FC236}">
                <a16:creationId xmlns:a16="http://schemas.microsoft.com/office/drawing/2014/main" id="{F2ED89F5-ED62-11A3-EC08-366D76572C95}"/>
              </a:ext>
            </a:extLst>
          </p:cNvPr>
          <p:cNvSpPr/>
          <p:nvPr/>
        </p:nvSpPr>
        <p:spPr>
          <a:xfrm>
            <a:off x="419100" y="3837855"/>
            <a:ext cx="8502153" cy="738664"/>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Reduce Safety Incidents (1st year) = $750,000</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Program Cost (25 participants) = $425,000</a:t>
            </a:r>
          </a:p>
        </p:txBody>
      </p:sp>
      <p:sp>
        <p:nvSpPr>
          <p:cNvPr id="10" name="TextBox 9">
            <a:extLst>
              <a:ext uri="{FF2B5EF4-FFF2-40B4-BE49-F238E27FC236}">
                <a16:creationId xmlns:a16="http://schemas.microsoft.com/office/drawing/2014/main" id="{372F963D-6B0C-EEC8-2888-34B58F5EE7BA}"/>
              </a:ext>
            </a:extLst>
          </p:cNvPr>
          <p:cNvSpPr txBox="1"/>
          <p:nvPr/>
        </p:nvSpPr>
        <p:spPr>
          <a:xfrm>
            <a:off x="5545092" y="1516408"/>
            <a:ext cx="4736726" cy="424732"/>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60" b="0"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 1.76:1  </a:t>
            </a:r>
          </a:p>
        </p:txBody>
      </p:sp>
      <p:sp>
        <p:nvSpPr>
          <p:cNvPr id="3" name="TextBox 2">
            <a:extLst>
              <a:ext uri="{FF2B5EF4-FFF2-40B4-BE49-F238E27FC236}">
                <a16:creationId xmlns:a16="http://schemas.microsoft.com/office/drawing/2014/main" id="{2F5CC2F1-CE2A-82B3-5675-F2D98A8CEC90}"/>
              </a:ext>
            </a:extLst>
          </p:cNvPr>
          <p:cNvSpPr txBox="1"/>
          <p:nvPr/>
        </p:nvSpPr>
        <p:spPr>
          <a:xfrm>
            <a:off x="2552744" y="1231672"/>
            <a:ext cx="2586184"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$750,000</a:t>
            </a:r>
          </a:p>
        </p:txBody>
      </p:sp>
      <p:sp>
        <p:nvSpPr>
          <p:cNvPr id="11" name="TextBox 10">
            <a:extLst>
              <a:ext uri="{FF2B5EF4-FFF2-40B4-BE49-F238E27FC236}">
                <a16:creationId xmlns:a16="http://schemas.microsoft.com/office/drawing/2014/main" id="{309A313B-62D0-B4AE-274C-987FB0991003}"/>
              </a:ext>
            </a:extLst>
          </p:cNvPr>
          <p:cNvSpPr txBox="1"/>
          <p:nvPr/>
        </p:nvSpPr>
        <p:spPr>
          <a:xfrm>
            <a:off x="2641536" y="1795162"/>
            <a:ext cx="2586184"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$425,000</a:t>
            </a:r>
          </a:p>
        </p:txBody>
      </p:sp>
      <p:sp>
        <p:nvSpPr>
          <p:cNvPr id="12" name="TextBox 11">
            <a:extLst>
              <a:ext uri="{FF2B5EF4-FFF2-40B4-BE49-F238E27FC236}">
                <a16:creationId xmlns:a16="http://schemas.microsoft.com/office/drawing/2014/main" id="{3588114B-896D-B42B-DD54-D34E44197CF6}"/>
              </a:ext>
            </a:extLst>
          </p:cNvPr>
          <p:cNvSpPr txBox="1"/>
          <p:nvPr/>
        </p:nvSpPr>
        <p:spPr>
          <a:xfrm>
            <a:off x="2705345" y="2501075"/>
            <a:ext cx="2586184"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$750,000 - $425,000</a:t>
            </a:r>
          </a:p>
        </p:txBody>
      </p:sp>
      <p:sp>
        <p:nvSpPr>
          <p:cNvPr id="13" name="TextBox 12">
            <a:extLst>
              <a:ext uri="{FF2B5EF4-FFF2-40B4-BE49-F238E27FC236}">
                <a16:creationId xmlns:a16="http://schemas.microsoft.com/office/drawing/2014/main" id="{6EC0A391-4ACD-7273-8F3F-770DAD6EDE62}"/>
              </a:ext>
            </a:extLst>
          </p:cNvPr>
          <p:cNvSpPr txBox="1"/>
          <p:nvPr/>
        </p:nvSpPr>
        <p:spPr>
          <a:xfrm>
            <a:off x="2793936" y="3086302"/>
            <a:ext cx="2586184"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$425,000</a:t>
            </a:r>
          </a:p>
        </p:txBody>
      </p:sp>
    </p:spTree>
    <p:extLst>
      <p:ext uri="{BB962C8B-B14F-4D97-AF65-F5344CB8AC3E}">
        <p14:creationId xmlns:p14="http://schemas.microsoft.com/office/powerpoint/2010/main" val="3280870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9605F-9ED5-B20E-5980-C05929CA83B8}"/>
              </a:ext>
            </a:extLst>
          </p:cNvPr>
          <p:cNvSpPr>
            <a:spLocks noGrp="1"/>
          </p:cNvSpPr>
          <p:nvPr>
            <p:ph type="title"/>
          </p:nvPr>
        </p:nvSpPr>
        <p:spPr/>
        <p:txBody>
          <a:bodyPr/>
          <a:lstStyle/>
          <a:p>
            <a:r>
              <a:rPr lang="en-US" sz="3200" dirty="0">
                <a:latin typeface="Roboto" panose="02000000000000000000" pitchFamily="2" charset="0"/>
                <a:ea typeface="Roboto" panose="02000000000000000000" pitchFamily="2" charset="0"/>
                <a:cs typeface="Roboto" panose="02000000000000000000" pitchFamily="2" charset="0"/>
              </a:rPr>
              <a:t>When sales in the impact measure:</a:t>
            </a:r>
          </a:p>
        </p:txBody>
      </p:sp>
      <p:sp>
        <p:nvSpPr>
          <p:cNvPr id="4" name="Text Box 12">
            <a:extLst>
              <a:ext uri="{FF2B5EF4-FFF2-40B4-BE49-F238E27FC236}">
                <a16:creationId xmlns:a16="http://schemas.microsoft.com/office/drawing/2014/main" id="{4DC81235-7E13-964D-DAC3-905EC7CAECB1}"/>
              </a:ext>
            </a:extLst>
          </p:cNvPr>
          <p:cNvSpPr txBox="1">
            <a:spLocks noChangeArrowheads="1"/>
          </p:cNvSpPr>
          <p:nvPr/>
        </p:nvSpPr>
        <p:spPr bwMode="auto">
          <a:xfrm>
            <a:off x="1263935" y="1535917"/>
            <a:ext cx="1288809"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685776" rtl="0" eaLnBrk="0" fontAlgn="base" latinLnBrk="0" hangingPunct="0">
              <a:lnSpc>
                <a:spcPct val="100000"/>
              </a:lnSpc>
              <a:spcBef>
                <a:spcPct val="50000"/>
              </a:spcBef>
              <a:spcAft>
                <a:spcPct val="0"/>
              </a:spcAft>
              <a:buClrTx/>
              <a:buSzTx/>
              <a:buFontTx/>
              <a:buNone/>
              <a:tabLst/>
              <a:defRPr/>
            </a:pPr>
            <a:r>
              <a:rPr kumimoji="0" lang="en-US" sz="216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BCR =</a:t>
            </a:r>
          </a:p>
        </p:txBody>
      </p:sp>
      <p:sp>
        <p:nvSpPr>
          <p:cNvPr id="5" name="Line 15">
            <a:extLst>
              <a:ext uri="{FF2B5EF4-FFF2-40B4-BE49-F238E27FC236}">
                <a16:creationId xmlns:a16="http://schemas.microsoft.com/office/drawing/2014/main" id="{58A8F251-C016-C58C-0EAD-BB67D91B9250}"/>
              </a:ext>
            </a:extLst>
          </p:cNvPr>
          <p:cNvSpPr>
            <a:spLocks noChangeShapeType="1"/>
          </p:cNvSpPr>
          <p:nvPr/>
        </p:nvSpPr>
        <p:spPr bwMode="auto">
          <a:xfrm>
            <a:off x="2363130" y="1729836"/>
            <a:ext cx="3142996" cy="0"/>
          </a:xfrm>
          <a:prstGeom prst="line">
            <a:avLst/>
          </a:prstGeom>
          <a:noFill/>
          <a:ln w="19050">
            <a:solidFill>
              <a:srgbClr val="000000"/>
            </a:solidFill>
            <a:round/>
            <a:headEnd/>
            <a:tailEnd/>
          </a:ln>
          <a:extLst>
            <a:ext uri="{909E8E84-426E-40dd-AFC4-6F175D3DCCD1}">
              <a14:hiddenFill xmlns:a14="http://schemas.microsoft.com/office/drawing/2010/main" xmlns="">
                <a:noFill/>
              </a14:hiddenFill>
            </a:ext>
          </a:extLst>
        </p:spPr>
        <p:txBody>
          <a:bodyPr/>
          <a:lstStyle/>
          <a:p>
            <a:pPr marL="0" marR="0" lvl="0" indent="0" algn="l" defTabSz="685776" rtl="0" eaLnBrk="0" fontAlgn="base" latinLnBrk="0" hangingPunct="0">
              <a:lnSpc>
                <a:spcPct val="100000"/>
              </a:lnSpc>
              <a:spcBef>
                <a:spcPct val="0"/>
              </a:spcBef>
              <a:spcAft>
                <a:spcPct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6" name="Text Box 13">
            <a:extLst>
              <a:ext uri="{FF2B5EF4-FFF2-40B4-BE49-F238E27FC236}">
                <a16:creationId xmlns:a16="http://schemas.microsoft.com/office/drawing/2014/main" id="{A0703248-EEC2-29FA-EA36-6256993A57ED}"/>
              </a:ext>
            </a:extLst>
          </p:cNvPr>
          <p:cNvSpPr txBox="1">
            <a:spLocks noChangeArrowheads="1"/>
          </p:cNvSpPr>
          <p:nvPr/>
        </p:nvSpPr>
        <p:spPr bwMode="auto">
          <a:xfrm>
            <a:off x="1277360" y="2827056"/>
            <a:ext cx="945944"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685776" rtl="0" eaLnBrk="0" fontAlgn="base" latinLnBrk="0" hangingPunct="0">
              <a:lnSpc>
                <a:spcPct val="100000"/>
              </a:lnSpc>
              <a:spcBef>
                <a:spcPct val="50000"/>
              </a:spcBef>
              <a:spcAft>
                <a:spcPct val="0"/>
              </a:spcAft>
              <a:buClrTx/>
              <a:buSzTx/>
              <a:buFontTx/>
              <a:buNone/>
              <a:tabLst/>
              <a:defRPr/>
            </a:pPr>
            <a:r>
              <a:rPr kumimoji="0" lang="en-US" sz="216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ROI =</a:t>
            </a:r>
          </a:p>
        </p:txBody>
      </p:sp>
      <p:sp>
        <p:nvSpPr>
          <p:cNvPr id="7" name="Line 14">
            <a:extLst>
              <a:ext uri="{FF2B5EF4-FFF2-40B4-BE49-F238E27FC236}">
                <a16:creationId xmlns:a16="http://schemas.microsoft.com/office/drawing/2014/main" id="{39BB5796-DDCC-DE89-9DF7-BAEB1C311609}"/>
              </a:ext>
            </a:extLst>
          </p:cNvPr>
          <p:cNvSpPr>
            <a:spLocks noChangeShapeType="1"/>
          </p:cNvSpPr>
          <p:nvPr/>
        </p:nvSpPr>
        <p:spPr bwMode="auto">
          <a:xfrm>
            <a:off x="2206685" y="3020977"/>
            <a:ext cx="3566885" cy="0"/>
          </a:xfrm>
          <a:prstGeom prst="line">
            <a:avLst/>
          </a:prstGeom>
          <a:noFill/>
          <a:ln w="19050">
            <a:solidFill>
              <a:srgbClr val="000000"/>
            </a:solidFill>
            <a:round/>
            <a:headEnd/>
            <a:tailEnd/>
          </a:ln>
          <a:extLst>
            <a:ext uri="{909E8E84-426E-40dd-AFC4-6F175D3DCCD1}">
              <a14:hiddenFill xmlns:a14="http://schemas.microsoft.com/office/drawing/2010/main" xmlns="">
                <a:noFill/>
              </a14:hiddenFill>
            </a:ext>
          </a:extLst>
        </p:spPr>
        <p:txBody>
          <a:bodyPr/>
          <a:lstStyle/>
          <a:p>
            <a:pPr marL="0" marR="0" lvl="0" indent="0" algn="l" defTabSz="685776" rtl="0" eaLnBrk="0" fontAlgn="base" latinLnBrk="0" hangingPunct="0">
              <a:lnSpc>
                <a:spcPct val="100000"/>
              </a:lnSpc>
              <a:spcBef>
                <a:spcPct val="0"/>
              </a:spcBef>
              <a:spcAft>
                <a:spcPct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8" name="Text Box 16">
            <a:extLst>
              <a:ext uri="{FF2B5EF4-FFF2-40B4-BE49-F238E27FC236}">
                <a16:creationId xmlns:a16="http://schemas.microsoft.com/office/drawing/2014/main" id="{2ACCBDD3-2108-1EB8-0023-8AA2E4A6FE8C}"/>
              </a:ext>
            </a:extLst>
          </p:cNvPr>
          <p:cNvSpPr txBox="1">
            <a:spLocks noChangeArrowheads="1"/>
          </p:cNvSpPr>
          <p:nvPr/>
        </p:nvSpPr>
        <p:spPr bwMode="auto">
          <a:xfrm>
            <a:off x="5843416" y="2781728"/>
            <a:ext cx="1815869"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l" defTabSz="685776" rtl="0" eaLnBrk="0" fontAlgn="base" latinLnBrk="0" hangingPunct="0">
              <a:lnSpc>
                <a:spcPct val="100000"/>
              </a:lnSpc>
              <a:spcBef>
                <a:spcPct val="50000"/>
              </a:spcBef>
              <a:spcAft>
                <a:spcPct val="0"/>
              </a:spcAft>
              <a:buClrTx/>
              <a:buSzTx/>
              <a:buFontTx/>
              <a:buNone/>
              <a:tabLst/>
              <a:defRPr/>
            </a:pPr>
            <a:r>
              <a:rPr kumimoji="0" lang="en-US" sz="216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x 100 =   </a:t>
            </a:r>
          </a:p>
        </p:txBody>
      </p:sp>
      <p:sp>
        <p:nvSpPr>
          <p:cNvPr id="9" name="Rectangle 8">
            <a:extLst>
              <a:ext uri="{FF2B5EF4-FFF2-40B4-BE49-F238E27FC236}">
                <a16:creationId xmlns:a16="http://schemas.microsoft.com/office/drawing/2014/main" id="{F2ED89F5-ED62-11A3-EC08-366D76572C95}"/>
              </a:ext>
            </a:extLst>
          </p:cNvPr>
          <p:cNvSpPr/>
          <p:nvPr/>
        </p:nvSpPr>
        <p:spPr>
          <a:xfrm>
            <a:off x="419100" y="3587280"/>
            <a:ext cx="8476753" cy="1061829"/>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Increase store sales (1st year) = $2,750,000</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2100" dirty="0">
                <a:solidFill>
                  <a:prstClr val="black"/>
                </a:solidFill>
                <a:latin typeface="Roboto" panose="02000000000000000000" pitchFamily="2" charset="0"/>
                <a:ea typeface="Roboto" panose="02000000000000000000" pitchFamily="2" charset="0"/>
                <a:cs typeface="Roboto" panose="02000000000000000000" pitchFamily="2" charset="0"/>
              </a:rPr>
              <a:t>Gross profit on sales is 20%</a:t>
            </a:r>
            <a:endParaRPr kumimoji="0" lang="en-US" sz="21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Program Cost (25 participants) = $425,000</a:t>
            </a:r>
          </a:p>
        </p:txBody>
      </p:sp>
      <p:sp>
        <p:nvSpPr>
          <p:cNvPr id="10" name="TextBox 9">
            <a:extLst>
              <a:ext uri="{FF2B5EF4-FFF2-40B4-BE49-F238E27FC236}">
                <a16:creationId xmlns:a16="http://schemas.microsoft.com/office/drawing/2014/main" id="{372F963D-6B0C-EEC8-2888-34B58F5EE7BA}"/>
              </a:ext>
            </a:extLst>
          </p:cNvPr>
          <p:cNvSpPr txBox="1"/>
          <p:nvPr/>
        </p:nvSpPr>
        <p:spPr>
          <a:xfrm>
            <a:off x="5545092" y="1516408"/>
            <a:ext cx="4736726" cy="424732"/>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60" b="0" i="0" u="none" strike="noStrike" kern="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   </a:t>
            </a:r>
          </a:p>
        </p:txBody>
      </p:sp>
      <p:sp>
        <p:nvSpPr>
          <p:cNvPr id="11" name="TextBox 10">
            <a:extLst>
              <a:ext uri="{FF2B5EF4-FFF2-40B4-BE49-F238E27FC236}">
                <a16:creationId xmlns:a16="http://schemas.microsoft.com/office/drawing/2014/main" id="{309A313B-62D0-B4AE-274C-987FB0991003}"/>
              </a:ext>
            </a:extLst>
          </p:cNvPr>
          <p:cNvSpPr txBox="1"/>
          <p:nvPr/>
        </p:nvSpPr>
        <p:spPr>
          <a:xfrm>
            <a:off x="2641536" y="1795162"/>
            <a:ext cx="2586184" cy="415498"/>
          </a:xfrm>
          <a:prstGeom prst="rect">
            <a:avLst/>
          </a:prstGeom>
          <a:noFill/>
        </p:spPr>
        <p:txBody>
          <a:bodyPr wrap="square" rtlCol="0">
            <a:spAutoFit/>
          </a:bodyPr>
          <a:lstStyle/>
          <a:p>
            <a:pPr algn="ctr"/>
            <a:r>
              <a:rPr lang="en-US" sz="2100" dirty="0">
                <a:solidFill>
                  <a:srgbClr val="000000"/>
                </a:solidFill>
                <a:latin typeface="Roboto" panose="02000000000000000000" pitchFamily="2" charset="0"/>
                <a:ea typeface="Roboto" panose="02000000000000000000" pitchFamily="2" charset="0"/>
                <a:cs typeface="Roboto" panose="02000000000000000000" pitchFamily="2" charset="0"/>
              </a:rPr>
              <a:t>$425,000</a:t>
            </a:r>
          </a:p>
        </p:txBody>
      </p:sp>
      <p:sp>
        <p:nvSpPr>
          <p:cNvPr id="13" name="TextBox 12">
            <a:extLst>
              <a:ext uri="{FF2B5EF4-FFF2-40B4-BE49-F238E27FC236}">
                <a16:creationId xmlns:a16="http://schemas.microsoft.com/office/drawing/2014/main" id="{6EC0A391-4ACD-7273-8F3F-770DAD6EDE62}"/>
              </a:ext>
            </a:extLst>
          </p:cNvPr>
          <p:cNvSpPr txBox="1"/>
          <p:nvPr/>
        </p:nvSpPr>
        <p:spPr>
          <a:xfrm>
            <a:off x="2793936" y="3086302"/>
            <a:ext cx="2586184" cy="415498"/>
          </a:xfrm>
          <a:prstGeom prst="rect">
            <a:avLst/>
          </a:prstGeom>
          <a:noFill/>
        </p:spPr>
        <p:txBody>
          <a:bodyPr wrap="square" rtlCol="0">
            <a:spAutoFit/>
          </a:bodyPr>
          <a:lstStyle/>
          <a:p>
            <a:pPr algn="ctr"/>
            <a:r>
              <a:rPr lang="en-US" sz="2100" dirty="0">
                <a:solidFill>
                  <a:srgbClr val="000000"/>
                </a:solidFill>
                <a:latin typeface="Roboto" panose="02000000000000000000" pitchFamily="2" charset="0"/>
                <a:ea typeface="Roboto" panose="02000000000000000000" pitchFamily="2" charset="0"/>
                <a:cs typeface="Roboto" panose="02000000000000000000" pitchFamily="2" charset="0"/>
              </a:rPr>
              <a:t>$425,000</a:t>
            </a:r>
          </a:p>
        </p:txBody>
      </p:sp>
    </p:spTree>
    <p:extLst>
      <p:ext uri="{BB962C8B-B14F-4D97-AF65-F5344CB8AC3E}">
        <p14:creationId xmlns:p14="http://schemas.microsoft.com/office/powerpoint/2010/main" val="5761276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9605F-9ED5-B20E-5980-C05929CA83B8}"/>
              </a:ext>
            </a:extLst>
          </p:cNvPr>
          <p:cNvSpPr>
            <a:spLocks noGrp="1"/>
          </p:cNvSpPr>
          <p:nvPr>
            <p:ph type="title"/>
          </p:nvPr>
        </p:nvSpPr>
        <p:spPr/>
        <p:txBody>
          <a:bodyPr/>
          <a:lstStyle/>
          <a:p>
            <a:r>
              <a:rPr lang="en-US" sz="3600" dirty="0"/>
              <a:t>Sometimes we see this.</a:t>
            </a:r>
          </a:p>
        </p:txBody>
      </p:sp>
      <p:sp>
        <p:nvSpPr>
          <p:cNvPr id="4" name="Text Box 12">
            <a:extLst>
              <a:ext uri="{FF2B5EF4-FFF2-40B4-BE49-F238E27FC236}">
                <a16:creationId xmlns:a16="http://schemas.microsoft.com/office/drawing/2014/main" id="{4DC81235-7E13-964D-DAC3-905EC7CAECB1}"/>
              </a:ext>
            </a:extLst>
          </p:cNvPr>
          <p:cNvSpPr txBox="1">
            <a:spLocks noChangeArrowheads="1"/>
          </p:cNvSpPr>
          <p:nvPr/>
        </p:nvSpPr>
        <p:spPr bwMode="auto">
          <a:xfrm>
            <a:off x="1263935" y="1535917"/>
            <a:ext cx="1288809"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685776" rtl="0" eaLnBrk="0" fontAlgn="base" latinLnBrk="0" hangingPunct="0">
              <a:lnSpc>
                <a:spcPct val="100000"/>
              </a:lnSpc>
              <a:spcBef>
                <a:spcPct val="50000"/>
              </a:spcBef>
              <a:spcAft>
                <a:spcPct val="0"/>
              </a:spcAft>
              <a:buClrTx/>
              <a:buSzTx/>
              <a:buFontTx/>
              <a:buNone/>
              <a:tabLst/>
              <a:defRPr/>
            </a:pPr>
            <a:r>
              <a:rPr kumimoji="0" lang="en-US" sz="216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BCR =</a:t>
            </a:r>
          </a:p>
        </p:txBody>
      </p:sp>
      <p:sp>
        <p:nvSpPr>
          <p:cNvPr id="5" name="Line 15">
            <a:extLst>
              <a:ext uri="{FF2B5EF4-FFF2-40B4-BE49-F238E27FC236}">
                <a16:creationId xmlns:a16="http://schemas.microsoft.com/office/drawing/2014/main" id="{58A8F251-C016-C58C-0EAD-BB67D91B9250}"/>
              </a:ext>
            </a:extLst>
          </p:cNvPr>
          <p:cNvSpPr>
            <a:spLocks noChangeShapeType="1"/>
          </p:cNvSpPr>
          <p:nvPr/>
        </p:nvSpPr>
        <p:spPr bwMode="auto">
          <a:xfrm>
            <a:off x="2363130" y="1729836"/>
            <a:ext cx="3142996" cy="0"/>
          </a:xfrm>
          <a:prstGeom prst="line">
            <a:avLst/>
          </a:prstGeom>
          <a:noFill/>
          <a:ln w="19050">
            <a:solidFill>
              <a:srgbClr val="000000"/>
            </a:solidFill>
            <a:round/>
            <a:headEnd/>
            <a:tailEnd/>
          </a:ln>
          <a:extLst>
            <a:ext uri="{909E8E84-426E-40dd-AFC4-6F175D3DCCD1}">
              <a14:hiddenFill xmlns:a14="http://schemas.microsoft.com/office/drawing/2010/main" xmlns="">
                <a:noFill/>
              </a14:hiddenFill>
            </a:ext>
          </a:extLst>
        </p:spPr>
        <p:txBody>
          <a:bodyPr/>
          <a:lstStyle/>
          <a:p>
            <a:pPr marL="0" marR="0" lvl="0" indent="0" algn="l" defTabSz="685776" rtl="0" eaLnBrk="0" fontAlgn="base" latinLnBrk="0" hangingPunct="0">
              <a:lnSpc>
                <a:spcPct val="100000"/>
              </a:lnSpc>
              <a:spcBef>
                <a:spcPct val="0"/>
              </a:spcBef>
              <a:spcAft>
                <a:spcPct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6" name="Text Box 13">
            <a:extLst>
              <a:ext uri="{FF2B5EF4-FFF2-40B4-BE49-F238E27FC236}">
                <a16:creationId xmlns:a16="http://schemas.microsoft.com/office/drawing/2014/main" id="{A0703248-EEC2-29FA-EA36-6256993A57ED}"/>
              </a:ext>
            </a:extLst>
          </p:cNvPr>
          <p:cNvSpPr txBox="1">
            <a:spLocks noChangeArrowheads="1"/>
          </p:cNvSpPr>
          <p:nvPr/>
        </p:nvSpPr>
        <p:spPr bwMode="auto">
          <a:xfrm>
            <a:off x="1277360" y="2827056"/>
            <a:ext cx="945944"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685776" rtl="0" eaLnBrk="0" fontAlgn="base" latinLnBrk="0" hangingPunct="0">
              <a:lnSpc>
                <a:spcPct val="100000"/>
              </a:lnSpc>
              <a:spcBef>
                <a:spcPct val="50000"/>
              </a:spcBef>
              <a:spcAft>
                <a:spcPct val="0"/>
              </a:spcAft>
              <a:buClrTx/>
              <a:buSzTx/>
              <a:buFontTx/>
              <a:buNone/>
              <a:tabLst/>
              <a:defRPr/>
            </a:pPr>
            <a:r>
              <a:rPr kumimoji="0" lang="en-US" sz="216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ROI =</a:t>
            </a:r>
          </a:p>
        </p:txBody>
      </p:sp>
      <p:sp>
        <p:nvSpPr>
          <p:cNvPr id="7" name="Line 14">
            <a:extLst>
              <a:ext uri="{FF2B5EF4-FFF2-40B4-BE49-F238E27FC236}">
                <a16:creationId xmlns:a16="http://schemas.microsoft.com/office/drawing/2014/main" id="{39BB5796-DDCC-DE89-9DF7-BAEB1C311609}"/>
              </a:ext>
            </a:extLst>
          </p:cNvPr>
          <p:cNvSpPr>
            <a:spLocks noChangeShapeType="1"/>
          </p:cNvSpPr>
          <p:nvPr/>
        </p:nvSpPr>
        <p:spPr bwMode="auto">
          <a:xfrm>
            <a:off x="2206685" y="3020977"/>
            <a:ext cx="3566885" cy="0"/>
          </a:xfrm>
          <a:prstGeom prst="line">
            <a:avLst/>
          </a:prstGeom>
          <a:noFill/>
          <a:ln w="19050">
            <a:solidFill>
              <a:srgbClr val="000000"/>
            </a:solidFill>
            <a:round/>
            <a:headEnd/>
            <a:tailEnd/>
          </a:ln>
          <a:extLst>
            <a:ext uri="{909E8E84-426E-40dd-AFC4-6F175D3DCCD1}">
              <a14:hiddenFill xmlns:a14="http://schemas.microsoft.com/office/drawing/2010/main" xmlns="">
                <a:noFill/>
              </a14:hiddenFill>
            </a:ext>
          </a:extLst>
        </p:spPr>
        <p:txBody>
          <a:bodyPr/>
          <a:lstStyle/>
          <a:p>
            <a:pPr marL="0" marR="0" lvl="0" indent="0" algn="l" defTabSz="685776" rtl="0" eaLnBrk="0" fontAlgn="base" latinLnBrk="0" hangingPunct="0">
              <a:lnSpc>
                <a:spcPct val="100000"/>
              </a:lnSpc>
              <a:spcBef>
                <a:spcPct val="0"/>
              </a:spcBef>
              <a:spcAft>
                <a:spcPct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8" name="Text Box 16">
            <a:extLst>
              <a:ext uri="{FF2B5EF4-FFF2-40B4-BE49-F238E27FC236}">
                <a16:creationId xmlns:a16="http://schemas.microsoft.com/office/drawing/2014/main" id="{2ACCBDD3-2108-1EB8-0023-8AA2E4A6FE8C}"/>
              </a:ext>
            </a:extLst>
          </p:cNvPr>
          <p:cNvSpPr txBox="1">
            <a:spLocks noChangeArrowheads="1"/>
          </p:cNvSpPr>
          <p:nvPr/>
        </p:nvSpPr>
        <p:spPr bwMode="auto">
          <a:xfrm>
            <a:off x="5843416" y="2781728"/>
            <a:ext cx="1815869"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l" defTabSz="685776" rtl="0" eaLnBrk="0" fontAlgn="base" latinLnBrk="0" hangingPunct="0">
              <a:lnSpc>
                <a:spcPct val="100000"/>
              </a:lnSpc>
              <a:spcBef>
                <a:spcPct val="50000"/>
              </a:spcBef>
              <a:spcAft>
                <a:spcPct val="0"/>
              </a:spcAft>
              <a:buClrTx/>
              <a:buSzTx/>
              <a:buFontTx/>
              <a:buNone/>
              <a:tabLst/>
              <a:defRPr/>
            </a:pPr>
            <a:r>
              <a:rPr kumimoji="0" lang="en-US" sz="216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x 100 = 547%  </a:t>
            </a:r>
          </a:p>
        </p:txBody>
      </p:sp>
      <p:sp>
        <p:nvSpPr>
          <p:cNvPr id="9" name="Rectangle 8">
            <a:extLst>
              <a:ext uri="{FF2B5EF4-FFF2-40B4-BE49-F238E27FC236}">
                <a16:creationId xmlns:a16="http://schemas.microsoft.com/office/drawing/2014/main" id="{F2ED89F5-ED62-11A3-EC08-366D76572C95}"/>
              </a:ext>
            </a:extLst>
          </p:cNvPr>
          <p:cNvSpPr/>
          <p:nvPr/>
        </p:nvSpPr>
        <p:spPr>
          <a:xfrm>
            <a:off x="419100" y="3587280"/>
            <a:ext cx="7876709" cy="1061829"/>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Increase store sales (1st year) = $2,750,000</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Gross profit on sales is 20%</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Program Cost (25 participants) = $425,000</a:t>
            </a:r>
          </a:p>
        </p:txBody>
      </p:sp>
      <p:sp>
        <p:nvSpPr>
          <p:cNvPr id="10" name="TextBox 9">
            <a:extLst>
              <a:ext uri="{FF2B5EF4-FFF2-40B4-BE49-F238E27FC236}">
                <a16:creationId xmlns:a16="http://schemas.microsoft.com/office/drawing/2014/main" id="{372F963D-6B0C-EEC8-2888-34B58F5EE7BA}"/>
              </a:ext>
            </a:extLst>
          </p:cNvPr>
          <p:cNvSpPr txBox="1"/>
          <p:nvPr/>
        </p:nvSpPr>
        <p:spPr>
          <a:xfrm>
            <a:off x="5545092" y="1516408"/>
            <a:ext cx="4736726" cy="424732"/>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60" b="0"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 6.47:1  </a:t>
            </a:r>
          </a:p>
        </p:txBody>
      </p:sp>
      <p:sp>
        <p:nvSpPr>
          <p:cNvPr id="3" name="TextBox 2">
            <a:extLst>
              <a:ext uri="{FF2B5EF4-FFF2-40B4-BE49-F238E27FC236}">
                <a16:creationId xmlns:a16="http://schemas.microsoft.com/office/drawing/2014/main" id="{2F5CC2F1-CE2A-82B3-5675-F2D98A8CEC90}"/>
              </a:ext>
            </a:extLst>
          </p:cNvPr>
          <p:cNvSpPr txBox="1"/>
          <p:nvPr/>
        </p:nvSpPr>
        <p:spPr>
          <a:xfrm>
            <a:off x="2552744" y="1231672"/>
            <a:ext cx="2586184"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$2,750,000</a:t>
            </a:r>
          </a:p>
        </p:txBody>
      </p:sp>
      <p:sp>
        <p:nvSpPr>
          <p:cNvPr id="11" name="TextBox 10">
            <a:extLst>
              <a:ext uri="{FF2B5EF4-FFF2-40B4-BE49-F238E27FC236}">
                <a16:creationId xmlns:a16="http://schemas.microsoft.com/office/drawing/2014/main" id="{309A313B-62D0-B4AE-274C-987FB0991003}"/>
              </a:ext>
            </a:extLst>
          </p:cNvPr>
          <p:cNvSpPr txBox="1"/>
          <p:nvPr/>
        </p:nvSpPr>
        <p:spPr>
          <a:xfrm>
            <a:off x="2641536" y="1795162"/>
            <a:ext cx="2586184"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$425,000</a:t>
            </a:r>
          </a:p>
        </p:txBody>
      </p:sp>
      <p:sp>
        <p:nvSpPr>
          <p:cNvPr id="12" name="TextBox 11">
            <a:extLst>
              <a:ext uri="{FF2B5EF4-FFF2-40B4-BE49-F238E27FC236}">
                <a16:creationId xmlns:a16="http://schemas.microsoft.com/office/drawing/2014/main" id="{3588114B-896D-B42B-DD54-D34E44197CF6}"/>
              </a:ext>
            </a:extLst>
          </p:cNvPr>
          <p:cNvSpPr txBox="1"/>
          <p:nvPr/>
        </p:nvSpPr>
        <p:spPr>
          <a:xfrm>
            <a:off x="2552744" y="2501075"/>
            <a:ext cx="2928399"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$2,750,000 - $425,000</a:t>
            </a:r>
          </a:p>
        </p:txBody>
      </p:sp>
      <p:sp>
        <p:nvSpPr>
          <p:cNvPr id="13" name="TextBox 12">
            <a:extLst>
              <a:ext uri="{FF2B5EF4-FFF2-40B4-BE49-F238E27FC236}">
                <a16:creationId xmlns:a16="http://schemas.microsoft.com/office/drawing/2014/main" id="{6EC0A391-4ACD-7273-8F3F-770DAD6EDE62}"/>
              </a:ext>
            </a:extLst>
          </p:cNvPr>
          <p:cNvSpPr txBox="1"/>
          <p:nvPr/>
        </p:nvSpPr>
        <p:spPr>
          <a:xfrm>
            <a:off x="2793936" y="3086302"/>
            <a:ext cx="2586184"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$425,000</a:t>
            </a:r>
          </a:p>
        </p:txBody>
      </p:sp>
    </p:spTree>
    <p:extLst>
      <p:ext uri="{BB962C8B-B14F-4D97-AF65-F5344CB8AC3E}">
        <p14:creationId xmlns:p14="http://schemas.microsoft.com/office/powerpoint/2010/main" val="3431284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9605F-9ED5-B20E-5980-C05929CA83B8}"/>
              </a:ext>
            </a:extLst>
          </p:cNvPr>
          <p:cNvSpPr>
            <a:spLocks noGrp="1"/>
          </p:cNvSpPr>
          <p:nvPr>
            <p:ph type="title"/>
          </p:nvPr>
        </p:nvSpPr>
        <p:spPr/>
        <p:txBody>
          <a:bodyPr/>
          <a:lstStyle/>
          <a:p>
            <a:r>
              <a:rPr lang="en-US" sz="3600" dirty="0"/>
              <a:t>Don’t do it.</a:t>
            </a:r>
          </a:p>
        </p:txBody>
      </p:sp>
      <p:sp>
        <p:nvSpPr>
          <p:cNvPr id="4" name="Text Box 12">
            <a:extLst>
              <a:ext uri="{FF2B5EF4-FFF2-40B4-BE49-F238E27FC236}">
                <a16:creationId xmlns:a16="http://schemas.microsoft.com/office/drawing/2014/main" id="{4DC81235-7E13-964D-DAC3-905EC7CAECB1}"/>
              </a:ext>
            </a:extLst>
          </p:cNvPr>
          <p:cNvSpPr txBox="1">
            <a:spLocks noChangeArrowheads="1"/>
          </p:cNvSpPr>
          <p:nvPr/>
        </p:nvSpPr>
        <p:spPr bwMode="auto">
          <a:xfrm>
            <a:off x="1263935" y="1535917"/>
            <a:ext cx="1288809"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685776" rtl="0" eaLnBrk="0" fontAlgn="base" latinLnBrk="0" hangingPunct="0">
              <a:lnSpc>
                <a:spcPct val="100000"/>
              </a:lnSpc>
              <a:spcBef>
                <a:spcPct val="50000"/>
              </a:spcBef>
              <a:spcAft>
                <a:spcPct val="0"/>
              </a:spcAft>
              <a:buClrTx/>
              <a:buSzTx/>
              <a:buFontTx/>
              <a:buNone/>
              <a:tabLst/>
              <a:defRPr/>
            </a:pPr>
            <a:r>
              <a:rPr kumimoji="0" lang="en-US" sz="216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BCR =</a:t>
            </a:r>
          </a:p>
        </p:txBody>
      </p:sp>
      <p:sp>
        <p:nvSpPr>
          <p:cNvPr id="5" name="Line 15">
            <a:extLst>
              <a:ext uri="{FF2B5EF4-FFF2-40B4-BE49-F238E27FC236}">
                <a16:creationId xmlns:a16="http://schemas.microsoft.com/office/drawing/2014/main" id="{58A8F251-C016-C58C-0EAD-BB67D91B9250}"/>
              </a:ext>
            </a:extLst>
          </p:cNvPr>
          <p:cNvSpPr>
            <a:spLocks noChangeShapeType="1"/>
          </p:cNvSpPr>
          <p:nvPr/>
        </p:nvSpPr>
        <p:spPr bwMode="auto">
          <a:xfrm>
            <a:off x="2363130" y="1729836"/>
            <a:ext cx="3142996" cy="0"/>
          </a:xfrm>
          <a:prstGeom prst="line">
            <a:avLst/>
          </a:prstGeom>
          <a:noFill/>
          <a:ln w="19050">
            <a:solidFill>
              <a:srgbClr val="000000"/>
            </a:solidFill>
            <a:round/>
            <a:headEnd/>
            <a:tailEnd/>
          </a:ln>
          <a:extLst>
            <a:ext uri="{909E8E84-426E-40dd-AFC4-6F175D3DCCD1}">
              <a14:hiddenFill xmlns:a14="http://schemas.microsoft.com/office/drawing/2010/main" xmlns="">
                <a:noFill/>
              </a14:hiddenFill>
            </a:ext>
          </a:extLst>
        </p:spPr>
        <p:txBody>
          <a:bodyPr/>
          <a:lstStyle/>
          <a:p>
            <a:pPr marL="0" marR="0" lvl="0" indent="0" algn="l" defTabSz="685776" rtl="0" eaLnBrk="0" fontAlgn="base" latinLnBrk="0" hangingPunct="0">
              <a:lnSpc>
                <a:spcPct val="100000"/>
              </a:lnSpc>
              <a:spcBef>
                <a:spcPct val="0"/>
              </a:spcBef>
              <a:spcAft>
                <a:spcPct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6" name="Text Box 13">
            <a:extLst>
              <a:ext uri="{FF2B5EF4-FFF2-40B4-BE49-F238E27FC236}">
                <a16:creationId xmlns:a16="http://schemas.microsoft.com/office/drawing/2014/main" id="{A0703248-EEC2-29FA-EA36-6256993A57ED}"/>
              </a:ext>
            </a:extLst>
          </p:cNvPr>
          <p:cNvSpPr txBox="1">
            <a:spLocks noChangeArrowheads="1"/>
          </p:cNvSpPr>
          <p:nvPr/>
        </p:nvSpPr>
        <p:spPr bwMode="auto">
          <a:xfrm>
            <a:off x="1277360" y="2827056"/>
            <a:ext cx="945944"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685776" rtl="0" eaLnBrk="0" fontAlgn="base" latinLnBrk="0" hangingPunct="0">
              <a:lnSpc>
                <a:spcPct val="100000"/>
              </a:lnSpc>
              <a:spcBef>
                <a:spcPct val="50000"/>
              </a:spcBef>
              <a:spcAft>
                <a:spcPct val="0"/>
              </a:spcAft>
              <a:buClrTx/>
              <a:buSzTx/>
              <a:buFontTx/>
              <a:buNone/>
              <a:tabLst/>
              <a:defRPr/>
            </a:pPr>
            <a:r>
              <a:rPr kumimoji="0" lang="en-US" sz="216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ROI =</a:t>
            </a:r>
          </a:p>
        </p:txBody>
      </p:sp>
      <p:sp>
        <p:nvSpPr>
          <p:cNvPr id="7" name="Line 14">
            <a:extLst>
              <a:ext uri="{FF2B5EF4-FFF2-40B4-BE49-F238E27FC236}">
                <a16:creationId xmlns:a16="http://schemas.microsoft.com/office/drawing/2014/main" id="{39BB5796-DDCC-DE89-9DF7-BAEB1C311609}"/>
              </a:ext>
            </a:extLst>
          </p:cNvPr>
          <p:cNvSpPr>
            <a:spLocks noChangeShapeType="1"/>
          </p:cNvSpPr>
          <p:nvPr/>
        </p:nvSpPr>
        <p:spPr bwMode="auto">
          <a:xfrm>
            <a:off x="2206685" y="3020977"/>
            <a:ext cx="3566885" cy="0"/>
          </a:xfrm>
          <a:prstGeom prst="line">
            <a:avLst/>
          </a:prstGeom>
          <a:noFill/>
          <a:ln w="19050">
            <a:solidFill>
              <a:srgbClr val="000000"/>
            </a:solidFill>
            <a:round/>
            <a:headEnd/>
            <a:tailEnd/>
          </a:ln>
          <a:extLst>
            <a:ext uri="{909E8E84-426E-40dd-AFC4-6F175D3DCCD1}">
              <a14:hiddenFill xmlns:a14="http://schemas.microsoft.com/office/drawing/2010/main" xmlns="">
                <a:noFill/>
              </a14:hiddenFill>
            </a:ext>
          </a:extLst>
        </p:spPr>
        <p:txBody>
          <a:bodyPr/>
          <a:lstStyle/>
          <a:p>
            <a:pPr marL="0" marR="0" lvl="0" indent="0" algn="l" defTabSz="685776" rtl="0" eaLnBrk="0" fontAlgn="base" latinLnBrk="0" hangingPunct="0">
              <a:lnSpc>
                <a:spcPct val="100000"/>
              </a:lnSpc>
              <a:spcBef>
                <a:spcPct val="0"/>
              </a:spcBef>
              <a:spcAft>
                <a:spcPct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8" name="Text Box 16">
            <a:extLst>
              <a:ext uri="{FF2B5EF4-FFF2-40B4-BE49-F238E27FC236}">
                <a16:creationId xmlns:a16="http://schemas.microsoft.com/office/drawing/2014/main" id="{2ACCBDD3-2108-1EB8-0023-8AA2E4A6FE8C}"/>
              </a:ext>
            </a:extLst>
          </p:cNvPr>
          <p:cNvSpPr txBox="1">
            <a:spLocks noChangeArrowheads="1"/>
          </p:cNvSpPr>
          <p:nvPr/>
        </p:nvSpPr>
        <p:spPr bwMode="auto">
          <a:xfrm>
            <a:off x="5843416" y="2781728"/>
            <a:ext cx="1815869"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l" defTabSz="685776" rtl="0" eaLnBrk="0" fontAlgn="base" latinLnBrk="0" hangingPunct="0">
              <a:lnSpc>
                <a:spcPct val="100000"/>
              </a:lnSpc>
              <a:spcBef>
                <a:spcPct val="50000"/>
              </a:spcBef>
              <a:spcAft>
                <a:spcPct val="0"/>
              </a:spcAft>
              <a:buClrTx/>
              <a:buSzTx/>
              <a:buFontTx/>
              <a:buNone/>
              <a:tabLst/>
              <a:defRPr/>
            </a:pPr>
            <a:r>
              <a:rPr kumimoji="0" lang="en-US" sz="216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x 100 = 547%  </a:t>
            </a:r>
          </a:p>
        </p:txBody>
      </p:sp>
      <p:sp>
        <p:nvSpPr>
          <p:cNvPr id="9" name="Rectangle 8">
            <a:extLst>
              <a:ext uri="{FF2B5EF4-FFF2-40B4-BE49-F238E27FC236}">
                <a16:creationId xmlns:a16="http://schemas.microsoft.com/office/drawing/2014/main" id="{F2ED89F5-ED62-11A3-EC08-366D76572C95}"/>
              </a:ext>
            </a:extLst>
          </p:cNvPr>
          <p:cNvSpPr/>
          <p:nvPr/>
        </p:nvSpPr>
        <p:spPr>
          <a:xfrm>
            <a:off x="419100" y="3582280"/>
            <a:ext cx="8502153" cy="1061829"/>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Increase store sales (1st year) = $2,750,000</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Gross profit on sales is 20%</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Program Cost (25 participants) = $425,000</a:t>
            </a:r>
          </a:p>
        </p:txBody>
      </p:sp>
      <p:sp>
        <p:nvSpPr>
          <p:cNvPr id="10" name="TextBox 9">
            <a:extLst>
              <a:ext uri="{FF2B5EF4-FFF2-40B4-BE49-F238E27FC236}">
                <a16:creationId xmlns:a16="http://schemas.microsoft.com/office/drawing/2014/main" id="{372F963D-6B0C-EEC8-2888-34B58F5EE7BA}"/>
              </a:ext>
            </a:extLst>
          </p:cNvPr>
          <p:cNvSpPr txBox="1"/>
          <p:nvPr/>
        </p:nvSpPr>
        <p:spPr>
          <a:xfrm>
            <a:off x="5545092" y="1516408"/>
            <a:ext cx="4736726" cy="424732"/>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60" b="0"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 6.47:1  </a:t>
            </a:r>
          </a:p>
        </p:txBody>
      </p:sp>
      <p:sp>
        <p:nvSpPr>
          <p:cNvPr id="3" name="TextBox 2">
            <a:extLst>
              <a:ext uri="{FF2B5EF4-FFF2-40B4-BE49-F238E27FC236}">
                <a16:creationId xmlns:a16="http://schemas.microsoft.com/office/drawing/2014/main" id="{2F5CC2F1-CE2A-82B3-5675-F2D98A8CEC90}"/>
              </a:ext>
            </a:extLst>
          </p:cNvPr>
          <p:cNvSpPr txBox="1"/>
          <p:nvPr/>
        </p:nvSpPr>
        <p:spPr>
          <a:xfrm>
            <a:off x="2552744" y="1231672"/>
            <a:ext cx="2586184"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$2,750,000</a:t>
            </a:r>
          </a:p>
        </p:txBody>
      </p:sp>
      <p:sp>
        <p:nvSpPr>
          <p:cNvPr id="11" name="TextBox 10">
            <a:extLst>
              <a:ext uri="{FF2B5EF4-FFF2-40B4-BE49-F238E27FC236}">
                <a16:creationId xmlns:a16="http://schemas.microsoft.com/office/drawing/2014/main" id="{309A313B-62D0-B4AE-274C-987FB0991003}"/>
              </a:ext>
            </a:extLst>
          </p:cNvPr>
          <p:cNvSpPr txBox="1"/>
          <p:nvPr/>
        </p:nvSpPr>
        <p:spPr>
          <a:xfrm>
            <a:off x="2641536" y="1795162"/>
            <a:ext cx="2586184"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$425,000</a:t>
            </a:r>
          </a:p>
        </p:txBody>
      </p:sp>
      <p:sp>
        <p:nvSpPr>
          <p:cNvPr id="12" name="TextBox 11">
            <a:extLst>
              <a:ext uri="{FF2B5EF4-FFF2-40B4-BE49-F238E27FC236}">
                <a16:creationId xmlns:a16="http://schemas.microsoft.com/office/drawing/2014/main" id="{3588114B-896D-B42B-DD54-D34E44197CF6}"/>
              </a:ext>
            </a:extLst>
          </p:cNvPr>
          <p:cNvSpPr txBox="1"/>
          <p:nvPr/>
        </p:nvSpPr>
        <p:spPr>
          <a:xfrm>
            <a:off x="2552744" y="2501075"/>
            <a:ext cx="2928399"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$2,750,000 - $425,000</a:t>
            </a:r>
          </a:p>
        </p:txBody>
      </p:sp>
      <p:sp>
        <p:nvSpPr>
          <p:cNvPr id="13" name="TextBox 12">
            <a:extLst>
              <a:ext uri="{FF2B5EF4-FFF2-40B4-BE49-F238E27FC236}">
                <a16:creationId xmlns:a16="http://schemas.microsoft.com/office/drawing/2014/main" id="{6EC0A391-4ACD-7273-8F3F-770DAD6EDE62}"/>
              </a:ext>
            </a:extLst>
          </p:cNvPr>
          <p:cNvSpPr txBox="1"/>
          <p:nvPr/>
        </p:nvSpPr>
        <p:spPr>
          <a:xfrm>
            <a:off x="2793936" y="3086302"/>
            <a:ext cx="2586184"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$425,000</a:t>
            </a:r>
          </a:p>
        </p:txBody>
      </p:sp>
      <p:sp>
        <p:nvSpPr>
          <p:cNvPr id="14" name="&quot;Not Allowed&quot; Symbol 13">
            <a:extLst>
              <a:ext uri="{FF2B5EF4-FFF2-40B4-BE49-F238E27FC236}">
                <a16:creationId xmlns:a16="http://schemas.microsoft.com/office/drawing/2014/main" id="{FA1C3950-1023-08D4-12E0-32D9B48D8898}"/>
              </a:ext>
            </a:extLst>
          </p:cNvPr>
          <p:cNvSpPr/>
          <p:nvPr/>
        </p:nvSpPr>
        <p:spPr>
          <a:xfrm>
            <a:off x="2887061" y="1326075"/>
            <a:ext cx="2320605" cy="2103342"/>
          </a:xfrm>
          <a:prstGeom prst="noSmoking">
            <a:avLst/>
          </a:prstGeom>
          <a:solidFill>
            <a:srgbClr val="820E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903353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9605F-9ED5-B20E-5980-C05929CA83B8}"/>
              </a:ext>
            </a:extLst>
          </p:cNvPr>
          <p:cNvSpPr>
            <a:spLocks noGrp="1"/>
          </p:cNvSpPr>
          <p:nvPr>
            <p:ph type="title"/>
          </p:nvPr>
        </p:nvSpPr>
        <p:spPr>
          <a:xfrm>
            <a:off x="1104900" y="276075"/>
            <a:ext cx="7380732" cy="749100"/>
          </a:xfrm>
        </p:spPr>
        <p:txBody>
          <a:bodyPr/>
          <a:lstStyle/>
          <a:p>
            <a:r>
              <a:rPr lang="en-US" sz="2600" dirty="0"/>
              <a:t>When sales is the benefit, convert sales to profit.</a:t>
            </a:r>
          </a:p>
        </p:txBody>
      </p:sp>
      <p:sp>
        <p:nvSpPr>
          <p:cNvPr id="4" name="Text Box 12">
            <a:extLst>
              <a:ext uri="{FF2B5EF4-FFF2-40B4-BE49-F238E27FC236}">
                <a16:creationId xmlns:a16="http://schemas.microsoft.com/office/drawing/2014/main" id="{4DC81235-7E13-964D-DAC3-905EC7CAECB1}"/>
              </a:ext>
            </a:extLst>
          </p:cNvPr>
          <p:cNvSpPr txBox="1">
            <a:spLocks noChangeArrowheads="1"/>
          </p:cNvSpPr>
          <p:nvPr/>
        </p:nvSpPr>
        <p:spPr bwMode="auto">
          <a:xfrm>
            <a:off x="1263935" y="1535917"/>
            <a:ext cx="1288809"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685776" rtl="0" eaLnBrk="0" fontAlgn="base" latinLnBrk="0" hangingPunct="0">
              <a:lnSpc>
                <a:spcPct val="100000"/>
              </a:lnSpc>
              <a:spcBef>
                <a:spcPct val="50000"/>
              </a:spcBef>
              <a:spcAft>
                <a:spcPct val="0"/>
              </a:spcAft>
              <a:buClrTx/>
              <a:buSzTx/>
              <a:buFontTx/>
              <a:buNone/>
              <a:tabLst/>
              <a:defRPr/>
            </a:pPr>
            <a:r>
              <a:rPr kumimoji="0" lang="en-US" sz="216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BCR =</a:t>
            </a:r>
          </a:p>
        </p:txBody>
      </p:sp>
      <p:sp>
        <p:nvSpPr>
          <p:cNvPr id="5" name="Line 15">
            <a:extLst>
              <a:ext uri="{FF2B5EF4-FFF2-40B4-BE49-F238E27FC236}">
                <a16:creationId xmlns:a16="http://schemas.microsoft.com/office/drawing/2014/main" id="{58A8F251-C016-C58C-0EAD-BB67D91B9250}"/>
              </a:ext>
            </a:extLst>
          </p:cNvPr>
          <p:cNvSpPr>
            <a:spLocks noChangeShapeType="1"/>
          </p:cNvSpPr>
          <p:nvPr/>
        </p:nvSpPr>
        <p:spPr bwMode="auto">
          <a:xfrm>
            <a:off x="2363130" y="1729836"/>
            <a:ext cx="3142996" cy="0"/>
          </a:xfrm>
          <a:prstGeom prst="line">
            <a:avLst/>
          </a:prstGeom>
          <a:noFill/>
          <a:ln w="19050">
            <a:solidFill>
              <a:srgbClr val="000000"/>
            </a:solidFill>
            <a:round/>
            <a:headEnd/>
            <a:tailEnd/>
          </a:ln>
          <a:extLst>
            <a:ext uri="{909E8E84-426E-40dd-AFC4-6F175D3DCCD1}">
              <a14:hiddenFill xmlns:a14="http://schemas.microsoft.com/office/drawing/2010/main" xmlns="">
                <a:noFill/>
              </a14:hiddenFill>
            </a:ext>
          </a:extLst>
        </p:spPr>
        <p:txBody>
          <a:bodyPr/>
          <a:lstStyle/>
          <a:p>
            <a:pPr marL="0" marR="0" lvl="0" indent="0" algn="l" defTabSz="685776" rtl="0" eaLnBrk="0" fontAlgn="base" latinLnBrk="0" hangingPunct="0">
              <a:lnSpc>
                <a:spcPct val="100000"/>
              </a:lnSpc>
              <a:spcBef>
                <a:spcPct val="0"/>
              </a:spcBef>
              <a:spcAft>
                <a:spcPct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6" name="Text Box 13">
            <a:extLst>
              <a:ext uri="{FF2B5EF4-FFF2-40B4-BE49-F238E27FC236}">
                <a16:creationId xmlns:a16="http://schemas.microsoft.com/office/drawing/2014/main" id="{A0703248-EEC2-29FA-EA36-6256993A57ED}"/>
              </a:ext>
            </a:extLst>
          </p:cNvPr>
          <p:cNvSpPr txBox="1">
            <a:spLocks noChangeArrowheads="1"/>
          </p:cNvSpPr>
          <p:nvPr/>
        </p:nvSpPr>
        <p:spPr bwMode="auto">
          <a:xfrm>
            <a:off x="1277360" y="2827056"/>
            <a:ext cx="945944"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ctr" defTabSz="685776" rtl="0" eaLnBrk="0" fontAlgn="base" latinLnBrk="0" hangingPunct="0">
              <a:lnSpc>
                <a:spcPct val="100000"/>
              </a:lnSpc>
              <a:spcBef>
                <a:spcPct val="50000"/>
              </a:spcBef>
              <a:spcAft>
                <a:spcPct val="0"/>
              </a:spcAft>
              <a:buClrTx/>
              <a:buSzTx/>
              <a:buFontTx/>
              <a:buNone/>
              <a:tabLst/>
              <a:defRPr/>
            </a:pPr>
            <a:r>
              <a:rPr kumimoji="0" lang="en-US" sz="216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ROI =</a:t>
            </a:r>
          </a:p>
        </p:txBody>
      </p:sp>
      <p:sp>
        <p:nvSpPr>
          <p:cNvPr id="7" name="Line 14">
            <a:extLst>
              <a:ext uri="{FF2B5EF4-FFF2-40B4-BE49-F238E27FC236}">
                <a16:creationId xmlns:a16="http://schemas.microsoft.com/office/drawing/2014/main" id="{39BB5796-DDCC-DE89-9DF7-BAEB1C311609}"/>
              </a:ext>
            </a:extLst>
          </p:cNvPr>
          <p:cNvSpPr>
            <a:spLocks noChangeShapeType="1"/>
          </p:cNvSpPr>
          <p:nvPr/>
        </p:nvSpPr>
        <p:spPr bwMode="auto">
          <a:xfrm>
            <a:off x="2206685" y="3020977"/>
            <a:ext cx="3566885" cy="0"/>
          </a:xfrm>
          <a:prstGeom prst="line">
            <a:avLst/>
          </a:prstGeom>
          <a:noFill/>
          <a:ln w="19050">
            <a:solidFill>
              <a:srgbClr val="000000"/>
            </a:solidFill>
            <a:round/>
            <a:headEnd/>
            <a:tailEnd/>
          </a:ln>
          <a:extLst>
            <a:ext uri="{909E8E84-426E-40dd-AFC4-6F175D3DCCD1}">
              <a14:hiddenFill xmlns:a14="http://schemas.microsoft.com/office/drawing/2010/main" xmlns="">
                <a:noFill/>
              </a14:hiddenFill>
            </a:ext>
          </a:extLst>
        </p:spPr>
        <p:txBody>
          <a:bodyPr/>
          <a:lstStyle/>
          <a:p>
            <a:pPr marL="0" marR="0" lvl="0" indent="0" algn="l" defTabSz="685776" rtl="0" eaLnBrk="0" fontAlgn="base" latinLnBrk="0" hangingPunct="0">
              <a:lnSpc>
                <a:spcPct val="100000"/>
              </a:lnSpc>
              <a:spcBef>
                <a:spcPct val="0"/>
              </a:spcBef>
              <a:spcAft>
                <a:spcPct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8" name="Text Box 16">
            <a:extLst>
              <a:ext uri="{FF2B5EF4-FFF2-40B4-BE49-F238E27FC236}">
                <a16:creationId xmlns:a16="http://schemas.microsoft.com/office/drawing/2014/main" id="{2ACCBDD3-2108-1EB8-0023-8AA2E4A6FE8C}"/>
              </a:ext>
            </a:extLst>
          </p:cNvPr>
          <p:cNvSpPr txBox="1">
            <a:spLocks noChangeArrowheads="1"/>
          </p:cNvSpPr>
          <p:nvPr/>
        </p:nvSpPr>
        <p:spPr bwMode="auto">
          <a:xfrm>
            <a:off x="5843416" y="2781728"/>
            <a:ext cx="1815869" cy="4247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marL="0" marR="0" lvl="0" indent="0" algn="l" defTabSz="685776" rtl="0" eaLnBrk="0" fontAlgn="base" latinLnBrk="0" hangingPunct="0">
              <a:lnSpc>
                <a:spcPct val="100000"/>
              </a:lnSpc>
              <a:spcBef>
                <a:spcPct val="50000"/>
              </a:spcBef>
              <a:spcAft>
                <a:spcPct val="0"/>
              </a:spcAft>
              <a:buClrTx/>
              <a:buSzTx/>
              <a:buFontTx/>
              <a:buNone/>
              <a:tabLst/>
              <a:defRPr/>
            </a:pPr>
            <a:r>
              <a:rPr kumimoji="0" lang="en-US" sz="216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x 100 = 29%  </a:t>
            </a:r>
          </a:p>
        </p:txBody>
      </p:sp>
      <p:sp>
        <p:nvSpPr>
          <p:cNvPr id="9" name="Rectangle 8">
            <a:extLst>
              <a:ext uri="{FF2B5EF4-FFF2-40B4-BE49-F238E27FC236}">
                <a16:creationId xmlns:a16="http://schemas.microsoft.com/office/drawing/2014/main" id="{F2ED89F5-ED62-11A3-EC08-366D76572C95}"/>
              </a:ext>
            </a:extLst>
          </p:cNvPr>
          <p:cNvSpPr/>
          <p:nvPr/>
        </p:nvSpPr>
        <p:spPr>
          <a:xfrm>
            <a:off x="419100" y="3605625"/>
            <a:ext cx="8502153" cy="1061829"/>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Increase store sales (1st year) = $2,750,000</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Gross profit on sales is 20%</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Program Cost (25 participants) = $425,000</a:t>
            </a:r>
          </a:p>
        </p:txBody>
      </p:sp>
      <p:sp>
        <p:nvSpPr>
          <p:cNvPr id="10" name="TextBox 9">
            <a:extLst>
              <a:ext uri="{FF2B5EF4-FFF2-40B4-BE49-F238E27FC236}">
                <a16:creationId xmlns:a16="http://schemas.microsoft.com/office/drawing/2014/main" id="{372F963D-6B0C-EEC8-2888-34B58F5EE7BA}"/>
              </a:ext>
            </a:extLst>
          </p:cNvPr>
          <p:cNvSpPr txBox="1"/>
          <p:nvPr/>
        </p:nvSpPr>
        <p:spPr>
          <a:xfrm>
            <a:off x="5545092" y="1516408"/>
            <a:ext cx="4736726" cy="424732"/>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160" b="0" i="0" u="none" strike="noStrike" kern="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 1.29:1  </a:t>
            </a:r>
          </a:p>
        </p:txBody>
      </p:sp>
      <p:sp>
        <p:nvSpPr>
          <p:cNvPr id="3" name="TextBox 2">
            <a:extLst>
              <a:ext uri="{FF2B5EF4-FFF2-40B4-BE49-F238E27FC236}">
                <a16:creationId xmlns:a16="http://schemas.microsoft.com/office/drawing/2014/main" id="{2F5CC2F1-CE2A-82B3-5675-F2D98A8CEC90}"/>
              </a:ext>
            </a:extLst>
          </p:cNvPr>
          <p:cNvSpPr txBox="1"/>
          <p:nvPr/>
        </p:nvSpPr>
        <p:spPr>
          <a:xfrm>
            <a:off x="2552744" y="1231672"/>
            <a:ext cx="2586184"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($2,750,000 x .20)</a:t>
            </a:r>
          </a:p>
        </p:txBody>
      </p:sp>
      <p:sp>
        <p:nvSpPr>
          <p:cNvPr id="11" name="TextBox 10">
            <a:extLst>
              <a:ext uri="{FF2B5EF4-FFF2-40B4-BE49-F238E27FC236}">
                <a16:creationId xmlns:a16="http://schemas.microsoft.com/office/drawing/2014/main" id="{309A313B-62D0-B4AE-274C-987FB0991003}"/>
              </a:ext>
            </a:extLst>
          </p:cNvPr>
          <p:cNvSpPr txBox="1"/>
          <p:nvPr/>
        </p:nvSpPr>
        <p:spPr>
          <a:xfrm>
            <a:off x="2641536" y="1795162"/>
            <a:ext cx="2586184"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$425,000</a:t>
            </a:r>
          </a:p>
        </p:txBody>
      </p:sp>
      <p:sp>
        <p:nvSpPr>
          <p:cNvPr id="12" name="TextBox 11">
            <a:extLst>
              <a:ext uri="{FF2B5EF4-FFF2-40B4-BE49-F238E27FC236}">
                <a16:creationId xmlns:a16="http://schemas.microsoft.com/office/drawing/2014/main" id="{3588114B-896D-B42B-DD54-D34E44197CF6}"/>
              </a:ext>
            </a:extLst>
          </p:cNvPr>
          <p:cNvSpPr txBox="1"/>
          <p:nvPr/>
        </p:nvSpPr>
        <p:spPr>
          <a:xfrm>
            <a:off x="1828800" y="2501075"/>
            <a:ext cx="4224528"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($2,750,000 x .20) - $425,000</a:t>
            </a:r>
          </a:p>
        </p:txBody>
      </p:sp>
      <p:sp>
        <p:nvSpPr>
          <p:cNvPr id="13" name="TextBox 12">
            <a:extLst>
              <a:ext uri="{FF2B5EF4-FFF2-40B4-BE49-F238E27FC236}">
                <a16:creationId xmlns:a16="http://schemas.microsoft.com/office/drawing/2014/main" id="{6EC0A391-4ACD-7273-8F3F-770DAD6EDE62}"/>
              </a:ext>
            </a:extLst>
          </p:cNvPr>
          <p:cNvSpPr txBox="1"/>
          <p:nvPr/>
        </p:nvSpPr>
        <p:spPr>
          <a:xfrm>
            <a:off x="2793936" y="3086302"/>
            <a:ext cx="2586184" cy="4154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$425,000</a:t>
            </a:r>
          </a:p>
        </p:txBody>
      </p:sp>
      <p:sp>
        <p:nvSpPr>
          <p:cNvPr id="14" name="Arrow: Left 13">
            <a:extLst>
              <a:ext uri="{FF2B5EF4-FFF2-40B4-BE49-F238E27FC236}">
                <a16:creationId xmlns:a16="http://schemas.microsoft.com/office/drawing/2014/main" id="{B69099BD-CB07-F5B2-0019-DC77DC7778E1}"/>
              </a:ext>
            </a:extLst>
          </p:cNvPr>
          <p:cNvSpPr/>
          <p:nvPr/>
        </p:nvSpPr>
        <p:spPr>
          <a:xfrm>
            <a:off x="3845836" y="4013316"/>
            <a:ext cx="1170832" cy="246446"/>
          </a:xfrm>
          <a:prstGeom prst="leftArrow">
            <a:avLst/>
          </a:prstGeom>
          <a:solidFill>
            <a:srgbClr val="820E2E"/>
          </a:solidFill>
          <a:ln w="1905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1680888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3">
          <a:extLst>
            <a:ext uri="{FF2B5EF4-FFF2-40B4-BE49-F238E27FC236}">
              <a16:creationId xmlns:a16="http://schemas.microsoft.com/office/drawing/2014/main" id="{8040EA3E-DB5A-4364-0925-A1EEC2898E92}"/>
            </a:ext>
          </a:extLst>
        </p:cNvPr>
        <p:cNvGrpSpPr/>
        <p:nvPr/>
      </p:nvGrpSpPr>
      <p:grpSpPr>
        <a:xfrm>
          <a:off x="0" y="0"/>
          <a:ext cx="0" cy="0"/>
          <a:chOff x="0" y="0"/>
          <a:chExt cx="0" cy="0"/>
        </a:xfrm>
      </p:grpSpPr>
      <p:sp>
        <p:nvSpPr>
          <p:cNvPr id="114" name="Google Shape;114;p14">
            <a:extLst>
              <a:ext uri="{FF2B5EF4-FFF2-40B4-BE49-F238E27FC236}">
                <a16:creationId xmlns:a16="http://schemas.microsoft.com/office/drawing/2014/main" id="{232AF459-E57F-AAF4-C812-61600B8874B4}"/>
              </a:ext>
            </a:extLst>
          </p:cNvPr>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3600" dirty="0">
                <a:latin typeface="Roboto" panose="02000000000000000000" pitchFamily="2" charset="0"/>
                <a:ea typeface="Roboto" panose="02000000000000000000" pitchFamily="2" charset="0"/>
                <a:cs typeface="Roboto" panose="02000000000000000000" pitchFamily="2" charset="0"/>
              </a:rPr>
              <a:t>ROI Target – Options</a:t>
            </a:r>
            <a:endParaRPr sz="3600" dirty="0">
              <a:latin typeface="Roboto" panose="02000000000000000000" pitchFamily="2" charset="0"/>
              <a:ea typeface="Roboto" panose="02000000000000000000" pitchFamily="2" charset="0"/>
              <a:cs typeface="Roboto" panose="02000000000000000000" pitchFamily="2" charset="0"/>
            </a:endParaRPr>
          </a:p>
        </p:txBody>
      </p:sp>
      <p:sp>
        <p:nvSpPr>
          <p:cNvPr id="3" name="Text Placeholder 2">
            <a:extLst>
              <a:ext uri="{FF2B5EF4-FFF2-40B4-BE49-F238E27FC236}">
                <a16:creationId xmlns:a16="http://schemas.microsoft.com/office/drawing/2014/main" id="{965D8F4B-DA93-59E7-FEF9-DAD6AEA8DF1B}"/>
              </a:ext>
            </a:extLst>
          </p:cNvPr>
          <p:cNvSpPr>
            <a:spLocks noGrp="1"/>
          </p:cNvSpPr>
          <p:nvPr>
            <p:ph type="body" idx="4294967295"/>
          </p:nvPr>
        </p:nvSpPr>
        <p:spPr>
          <a:xfrm>
            <a:off x="419100" y="1200150"/>
            <a:ext cx="6083300" cy="2305050"/>
          </a:xfrm>
        </p:spPr>
        <p:txBody>
          <a:bodyPr numCol="1"/>
          <a:lstStyle/>
          <a:p>
            <a:pPr>
              <a:buClr>
                <a:schemeClr val="tx1"/>
              </a:buClr>
              <a:buSzPct val="100000"/>
              <a:buFont typeface="Arial" panose="020B0604020202020204" pitchFamily="34" charset="0"/>
              <a:buChar char="•"/>
            </a:pPr>
            <a:r>
              <a:rPr lang="en-US" sz="1800" dirty="0">
                <a:latin typeface="Roboto" panose="02000000000000000000" pitchFamily="2" charset="0"/>
                <a:ea typeface="Roboto" panose="02000000000000000000" pitchFamily="2" charset="0"/>
                <a:cs typeface="Roboto" panose="02000000000000000000" pitchFamily="2" charset="0"/>
              </a:rPr>
              <a:t>Set the value as with other investments, e.g., 15%</a:t>
            </a:r>
          </a:p>
          <a:p>
            <a:pPr>
              <a:buClr>
                <a:schemeClr val="tx1"/>
              </a:buClr>
              <a:buSzPct val="100000"/>
              <a:buFont typeface="Arial" panose="020B0604020202020204" pitchFamily="34" charset="0"/>
              <a:buChar char="•"/>
            </a:pPr>
            <a:r>
              <a:rPr lang="en-US" sz="1800" dirty="0">
                <a:latin typeface="Roboto" panose="02000000000000000000" pitchFamily="2" charset="0"/>
                <a:ea typeface="Roboto" panose="02000000000000000000" pitchFamily="2" charset="0"/>
                <a:cs typeface="Roboto" panose="02000000000000000000" pitchFamily="2" charset="0"/>
              </a:rPr>
              <a:t>Set slightly above other investments, e.g., 25%</a:t>
            </a:r>
          </a:p>
          <a:p>
            <a:pPr>
              <a:buClr>
                <a:schemeClr val="tx1"/>
              </a:buClr>
              <a:buSzPct val="100000"/>
              <a:buFont typeface="Arial" panose="020B0604020202020204" pitchFamily="34" charset="0"/>
              <a:buChar char="•"/>
            </a:pPr>
            <a:r>
              <a:rPr lang="en-US" sz="1800" dirty="0">
                <a:latin typeface="Roboto" panose="02000000000000000000" pitchFamily="2" charset="0"/>
                <a:ea typeface="Roboto" panose="02000000000000000000" pitchFamily="2" charset="0"/>
                <a:cs typeface="Roboto" panose="02000000000000000000" pitchFamily="2" charset="0"/>
              </a:rPr>
              <a:t>Set at break even: 0%</a:t>
            </a:r>
          </a:p>
          <a:p>
            <a:pPr>
              <a:buClr>
                <a:schemeClr val="tx1"/>
              </a:buClr>
              <a:buSzPct val="100000"/>
              <a:buFont typeface="Arial" panose="020B0604020202020204" pitchFamily="34" charset="0"/>
              <a:buChar char="•"/>
            </a:pPr>
            <a:r>
              <a:rPr lang="en-US" sz="1800" dirty="0">
                <a:latin typeface="Roboto" panose="02000000000000000000" pitchFamily="2" charset="0"/>
                <a:ea typeface="Roboto" panose="02000000000000000000" pitchFamily="2" charset="0"/>
                <a:cs typeface="Roboto" panose="02000000000000000000" pitchFamily="2" charset="0"/>
              </a:rPr>
              <a:t>Set at client expectations</a:t>
            </a:r>
          </a:p>
        </p:txBody>
      </p:sp>
      <p:sp>
        <p:nvSpPr>
          <p:cNvPr id="9" name="Text Placeholder 2">
            <a:extLst>
              <a:ext uri="{FF2B5EF4-FFF2-40B4-BE49-F238E27FC236}">
                <a16:creationId xmlns:a16="http://schemas.microsoft.com/office/drawing/2014/main" id="{2E6ED3E7-6935-63CA-BF94-50BC60C3E377}"/>
              </a:ext>
            </a:extLst>
          </p:cNvPr>
          <p:cNvSpPr txBox="1">
            <a:spLocks/>
          </p:cNvSpPr>
          <p:nvPr/>
        </p:nvSpPr>
        <p:spPr>
          <a:xfrm>
            <a:off x="419101" y="3505199"/>
            <a:ext cx="8305800" cy="1038839"/>
          </a:xfrm>
          <a:prstGeom prst="rect">
            <a:avLst/>
          </a:prstGeom>
          <a:noFill/>
          <a:ln>
            <a:noFill/>
          </a:ln>
        </p:spPr>
        <p:txBody>
          <a:bodyPr spcFirstLastPara="1" wrap="square" lIns="91425" tIns="91425" rIns="91425" bIns="91425" numCol="1" anchor="t" anchorCtr="0">
            <a:noAutofit/>
          </a:bodyPr>
          <a:lstStyle>
            <a:defPPr marR="0" lvl="0" algn="l" rtl="0">
              <a:lnSpc>
                <a:spcPct val="100000"/>
              </a:lnSpc>
              <a:spcBef>
                <a:spcPts val="0"/>
              </a:spcBef>
              <a:spcAft>
                <a:spcPts val="0"/>
              </a:spcAft>
            </a:defPPr>
            <a:lvl1pPr marL="457200" marR="0" lvl="0" indent="-393700" algn="l" rtl="0" eaLnBrk="1" hangingPunct="1">
              <a:lnSpc>
                <a:spcPct val="100000"/>
              </a:lnSpc>
              <a:spcBef>
                <a:spcPts val="600"/>
              </a:spcBef>
              <a:spcAft>
                <a:spcPts val="0"/>
              </a:spcAft>
              <a:buClr>
                <a:schemeClr val="tx1"/>
              </a:buClr>
              <a:buSzPts val="2600"/>
              <a:buFont typeface="Roboto"/>
              <a:buChar char="▸"/>
              <a:defRPr sz="2600" b="0" i="0" u="none" strike="noStrike" cap="none">
                <a:solidFill>
                  <a:schemeClr val="dk1"/>
                </a:solidFill>
                <a:latin typeface="Calibri" panose="020F0502020204030204" pitchFamily="34" charset="0"/>
                <a:ea typeface="Roboto"/>
                <a:cs typeface="Calibri" panose="020F0502020204030204" pitchFamily="34" charset="0"/>
                <a:sym typeface="Roboto"/>
              </a:defRPr>
            </a:lvl1pPr>
            <a:lvl2pPr marL="914400" marR="0" lvl="1" indent="-393700" algn="l" rtl="0" eaLnBrk="1" hangingPunct="1">
              <a:lnSpc>
                <a:spcPct val="100000"/>
              </a:lnSpc>
              <a:spcBef>
                <a:spcPts val="0"/>
              </a:spcBef>
              <a:spcAft>
                <a:spcPts val="0"/>
              </a:spcAft>
              <a:buClr>
                <a:schemeClr val="accent2"/>
              </a:buClr>
              <a:buSzPts val="2600"/>
              <a:buFont typeface="Roboto"/>
              <a:buChar char="▹"/>
              <a:defRPr sz="2600" b="0" i="0" u="none" strike="noStrike" cap="none">
                <a:solidFill>
                  <a:schemeClr val="dk1"/>
                </a:solidFill>
                <a:latin typeface="Roboto"/>
                <a:ea typeface="Roboto"/>
                <a:cs typeface="Roboto"/>
                <a:sym typeface="Roboto"/>
              </a:defRPr>
            </a:lvl2pPr>
            <a:lvl3pPr marL="1371600" marR="0" lvl="2" indent="-393700" algn="l" rtl="0" eaLnBrk="1" hangingPunct="1">
              <a:lnSpc>
                <a:spcPct val="100000"/>
              </a:lnSpc>
              <a:spcBef>
                <a:spcPts val="0"/>
              </a:spcBef>
              <a:spcAft>
                <a:spcPts val="0"/>
              </a:spcAft>
              <a:buClr>
                <a:schemeClr val="accent5"/>
              </a:buClr>
              <a:buSzPts val="2600"/>
              <a:buFont typeface="Roboto"/>
              <a:buChar char="▹"/>
              <a:defRPr sz="2600" b="0" i="0" u="none" strike="noStrike" cap="none">
                <a:solidFill>
                  <a:schemeClr val="dk1"/>
                </a:solidFill>
                <a:latin typeface="Roboto"/>
                <a:ea typeface="Roboto"/>
                <a:cs typeface="Roboto"/>
                <a:sym typeface="Roboto"/>
              </a:defRPr>
            </a:lvl3pPr>
            <a:lvl4pPr marL="1828800" marR="0" lvl="3" indent="-393700" algn="l" rtl="0" eaLnBrk="1" hangingPunct="1">
              <a:lnSpc>
                <a:spcPct val="100000"/>
              </a:lnSpc>
              <a:spcBef>
                <a:spcPts val="0"/>
              </a:spcBef>
              <a:spcAft>
                <a:spcPts val="0"/>
              </a:spcAft>
              <a:buClr>
                <a:schemeClr val="accent5"/>
              </a:buClr>
              <a:buSzPts val="2600"/>
              <a:buFont typeface="Roboto"/>
              <a:buChar char="▹"/>
              <a:defRPr sz="2600" b="0" i="0" u="none" strike="noStrike" cap="none">
                <a:solidFill>
                  <a:schemeClr val="dk1"/>
                </a:solidFill>
                <a:latin typeface="Roboto"/>
                <a:ea typeface="Roboto"/>
                <a:cs typeface="Roboto"/>
                <a:sym typeface="Roboto"/>
              </a:defRPr>
            </a:lvl4pPr>
            <a:lvl5pPr marL="2286000" marR="0" lvl="4" indent="-393700" algn="l" rtl="0" eaLnBrk="1" hangingPunct="1">
              <a:lnSpc>
                <a:spcPct val="100000"/>
              </a:lnSpc>
              <a:spcBef>
                <a:spcPts val="0"/>
              </a:spcBef>
              <a:spcAft>
                <a:spcPts val="0"/>
              </a:spcAft>
              <a:buClr>
                <a:schemeClr val="accent5"/>
              </a:buClr>
              <a:buSzPts val="2600"/>
              <a:buFont typeface="Roboto"/>
              <a:buChar char="▹"/>
              <a:defRPr sz="2600" b="0" i="0" u="none" strike="noStrike" cap="none">
                <a:solidFill>
                  <a:schemeClr val="dk1"/>
                </a:solidFill>
                <a:latin typeface="Roboto"/>
                <a:ea typeface="Roboto"/>
                <a:cs typeface="Roboto"/>
                <a:sym typeface="Roboto"/>
              </a:defRPr>
            </a:lvl5pPr>
            <a:lvl6pPr marL="2743200" marR="0" lvl="5" indent="-393700" algn="l" rtl="0" eaLnBrk="1" hangingPunct="1">
              <a:lnSpc>
                <a:spcPct val="100000"/>
              </a:lnSpc>
              <a:spcBef>
                <a:spcPts val="0"/>
              </a:spcBef>
              <a:spcAft>
                <a:spcPts val="0"/>
              </a:spcAft>
              <a:buClr>
                <a:schemeClr val="accent5"/>
              </a:buClr>
              <a:buSzPts val="2600"/>
              <a:buFont typeface="Roboto"/>
              <a:buChar char="▹"/>
              <a:defRPr sz="2600" b="0" i="0" u="none" strike="noStrike" cap="none">
                <a:solidFill>
                  <a:schemeClr val="dk1"/>
                </a:solidFill>
                <a:latin typeface="Roboto"/>
                <a:ea typeface="Roboto"/>
                <a:cs typeface="Roboto"/>
                <a:sym typeface="Roboto"/>
              </a:defRPr>
            </a:lvl6pPr>
            <a:lvl7pPr marL="3200400" marR="0" lvl="6" indent="-393700" algn="l" rtl="0" eaLnBrk="1" hangingPunct="1">
              <a:lnSpc>
                <a:spcPct val="100000"/>
              </a:lnSpc>
              <a:spcBef>
                <a:spcPts val="0"/>
              </a:spcBef>
              <a:spcAft>
                <a:spcPts val="0"/>
              </a:spcAft>
              <a:buClr>
                <a:schemeClr val="accent5"/>
              </a:buClr>
              <a:buSzPts val="2600"/>
              <a:buFont typeface="Roboto"/>
              <a:buChar char="▹"/>
              <a:defRPr sz="2600" b="0" i="0" u="none" strike="noStrike" cap="none">
                <a:solidFill>
                  <a:schemeClr val="dk1"/>
                </a:solidFill>
                <a:latin typeface="Roboto"/>
                <a:ea typeface="Roboto"/>
                <a:cs typeface="Roboto"/>
                <a:sym typeface="Roboto"/>
              </a:defRPr>
            </a:lvl7pPr>
            <a:lvl8pPr marL="3657600" marR="0" lvl="7" indent="-393700" algn="l" rtl="0" eaLnBrk="1" hangingPunct="1">
              <a:lnSpc>
                <a:spcPct val="100000"/>
              </a:lnSpc>
              <a:spcBef>
                <a:spcPts val="0"/>
              </a:spcBef>
              <a:spcAft>
                <a:spcPts val="0"/>
              </a:spcAft>
              <a:buClr>
                <a:schemeClr val="accent5"/>
              </a:buClr>
              <a:buSzPts val="2600"/>
              <a:buFont typeface="Roboto"/>
              <a:buChar char="▹"/>
              <a:defRPr sz="2600" b="0" i="0" u="none" strike="noStrike" cap="none">
                <a:solidFill>
                  <a:schemeClr val="dk1"/>
                </a:solidFill>
                <a:latin typeface="Roboto"/>
                <a:ea typeface="Roboto"/>
                <a:cs typeface="Roboto"/>
                <a:sym typeface="Roboto"/>
              </a:defRPr>
            </a:lvl8pPr>
            <a:lvl9pPr marL="4114800" marR="0" lvl="8" indent="-393700" algn="l" rtl="0" eaLnBrk="1" hangingPunct="1">
              <a:lnSpc>
                <a:spcPct val="100000"/>
              </a:lnSpc>
              <a:spcBef>
                <a:spcPts val="0"/>
              </a:spcBef>
              <a:spcAft>
                <a:spcPts val="0"/>
              </a:spcAft>
              <a:buClr>
                <a:schemeClr val="accent5"/>
              </a:buClr>
              <a:buSzPts val="2600"/>
              <a:buFont typeface="Roboto"/>
              <a:buChar char="▹"/>
              <a:defRPr sz="2600" b="0" i="0" u="none" strike="noStrike" cap="none">
                <a:solidFill>
                  <a:schemeClr val="dk1"/>
                </a:solidFill>
                <a:latin typeface="Roboto"/>
                <a:ea typeface="Roboto"/>
                <a:cs typeface="Roboto"/>
                <a:sym typeface="Roboto"/>
              </a:defRPr>
            </a:lvl9pPr>
          </a:lstStyle>
          <a:p>
            <a:pPr marL="63500" indent="0" algn="ctr">
              <a:buSzPct val="100000"/>
              <a:buNone/>
            </a:pPr>
            <a:r>
              <a:rPr lang="en-US" sz="1800" b="1" i="1" dirty="0">
                <a:latin typeface="Roboto" panose="02000000000000000000" pitchFamily="2" charset="0"/>
                <a:ea typeface="Roboto" panose="02000000000000000000" pitchFamily="2" charset="0"/>
                <a:cs typeface="Roboto" panose="02000000000000000000" pitchFamily="2" charset="0"/>
              </a:rPr>
              <a:t>What value would be appropriate in your organization?</a:t>
            </a:r>
          </a:p>
        </p:txBody>
      </p:sp>
      <p:sp>
        <p:nvSpPr>
          <p:cNvPr id="2" name="TextBox 1">
            <a:extLst>
              <a:ext uri="{FF2B5EF4-FFF2-40B4-BE49-F238E27FC236}">
                <a16:creationId xmlns:a16="http://schemas.microsoft.com/office/drawing/2014/main" id="{9C0E1A40-7336-391F-F9E0-1FC2E04CAF77}"/>
              </a:ext>
            </a:extLst>
          </p:cNvPr>
          <p:cNvSpPr txBox="1"/>
          <p:nvPr/>
        </p:nvSpPr>
        <p:spPr>
          <a:xfrm>
            <a:off x="11960" y="4786184"/>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8</a:t>
            </a:r>
          </a:p>
        </p:txBody>
      </p:sp>
    </p:spTree>
    <p:extLst>
      <p:ext uri="{BB962C8B-B14F-4D97-AF65-F5344CB8AC3E}">
        <p14:creationId xmlns:p14="http://schemas.microsoft.com/office/powerpoint/2010/main" val="6598549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2BEBE-EB47-3A91-0CB2-FCB8368E99B7}"/>
              </a:ext>
            </a:extLst>
          </p:cNvPr>
          <p:cNvSpPr>
            <a:spLocks noGrp="1"/>
          </p:cNvSpPr>
          <p:nvPr>
            <p:ph type="title"/>
          </p:nvPr>
        </p:nvSpPr>
        <p:spPr/>
        <p:txBody>
          <a:bodyPr/>
          <a:lstStyle/>
          <a:p>
            <a:r>
              <a:rPr lang="en-US" b="1" dirty="0"/>
              <a:t>Module 2:</a:t>
            </a:r>
            <a:br>
              <a:rPr lang="en-US" b="1" dirty="0"/>
            </a:br>
            <a:r>
              <a:rPr lang="en-US" b="1" dirty="0"/>
              <a:t>ROI Methodology</a:t>
            </a:r>
            <a:r>
              <a:rPr lang="en-US" b="1" baseline="30000" dirty="0"/>
              <a:t>®</a:t>
            </a:r>
            <a:r>
              <a:rPr lang="en-US" b="1" dirty="0"/>
              <a:t>  </a:t>
            </a:r>
          </a:p>
        </p:txBody>
      </p:sp>
      <p:sp>
        <p:nvSpPr>
          <p:cNvPr id="3" name="Google Shape;52;p6">
            <a:extLst>
              <a:ext uri="{FF2B5EF4-FFF2-40B4-BE49-F238E27FC236}">
                <a16:creationId xmlns:a16="http://schemas.microsoft.com/office/drawing/2014/main" id="{813677D4-1D3D-F385-AADF-C019546DF963}"/>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solidFill>
                  <a:schemeClr val="tx1"/>
                </a:solidFill>
                <a:latin typeface="Roboto" panose="02000000000000000000" pitchFamily="2" charset="0"/>
                <a:ea typeface="Roboto" panose="02000000000000000000" pitchFamily="2" charset="0"/>
                <a:cs typeface="Roboto" panose="02000000000000000000" pitchFamily="2" charset="0"/>
              </a:rPr>
              <a:pPr/>
              <a:t>28</a:t>
            </a:fld>
            <a:endParaRPr lang="en" b="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4" name="TextBox 3">
            <a:extLst>
              <a:ext uri="{FF2B5EF4-FFF2-40B4-BE49-F238E27FC236}">
                <a16:creationId xmlns:a16="http://schemas.microsoft.com/office/drawing/2014/main" id="{C1F1E536-56C7-50A9-D0BE-A20DE678A3AE}"/>
              </a:ext>
            </a:extLst>
          </p:cNvPr>
          <p:cNvSpPr txBox="1"/>
          <p:nvPr/>
        </p:nvSpPr>
        <p:spPr>
          <a:xfrm>
            <a:off x="11960" y="4786184"/>
            <a:ext cx="7788442"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9</a:t>
            </a:r>
          </a:p>
        </p:txBody>
      </p:sp>
    </p:spTree>
    <p:custDataLst>
      <p:tags r:id="rId1"/>
    </p:custDataLst>
    <p:extLst>
      <p:ext uri="{BB962C8B-B14F-4D97-AF65-F5344CB8AC3E}">
        <p14:creationId xmlns:p14="http://schemas.microsoft.com/office/powerpoint/2010/main" val="1555520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50638-5F02-ECC5-6167-25D1F8EEE178}"/>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A7C90ED2-D9F0-166C-F127-F3A79B749A2F}"/>
              </a:ext>
            </a:extLst>
          </p:cNvPr>
          <p:cNvSpPr>
            <a:spLocks noGrp="1"/>
          </p:cNvSpPr>
          <p:nvPr>
            <p:ph type="ctrTitle"/>
          </p:nvPr>
        </p:nvSpPr>
        <p:spPr>
          <a:xfrm>
            <a:off x="352351" y="432581"/>
            <a:ext cx="8535329" cy="595843"/>
          </a:xfrm>
        </p:spPr>
        <p:txBody>
          <a:bodyPr>
            <a:noAutofit/>
          </a:bodyPr>
          <a:lstStyle/>
          <a:p>
            <a:r>
              <a:rPr kumimoji="0" lang="en-US" sz="3600" b="1" i="0" u="none" strike="noStrike" kern="1200" cap="none" spc="0" normalizeH="0" baseline="0" noProof="0" dirty="0">
                <a:ln>
                  <a:noFill/>
                </a:ln>
                <a:solidFill>
                  <a:srgbClr val="636363">
                    <a:lumMod val="50000"/>
                  </a:srgbClr>
                </a:solidFill>
                <a:effectLst/>
                <a:uLnTx/>
                <a:uFillTx/>
                <a:latin typeface="Roboto Light"/>
                <a:ea typeface="+mj-ea"/>
                <a:cs typeface="Roboto Light"/>
              </a:rPr>
              <a:t>Pieces of the Results-Based Puzzle</a:t>
            </a:r>
            <a:endParaRPr lang="en-US" sz="4000" b="1" dirty="0">
              <a:latin typeface="Calibri" panose="020F0502020204030204" pitchFamily="34" charset="0"/>
              <a:cs typeface="Calibri" panose="020F0502020204030204" pitchFamily="34" charset="0"/>
            </a:endParaRPr>
          </a:p>
        </p:txBody>
      </p:sp>
      <p:sp>
        <p:nvSpPr>
          <p:cNvPr id="4" name="Slide Number Placeholder 1">
            <a:extLst>
              <a:ext uri="{FF2B5EF4-FFF2-40B4-BE49-F238E27FC236}">
                <a16:creationId xmlns:a16="http://schemas.microsoft.com/office/drawing/2014/main" id="{60078D62-62B8-E8CB-4AF2-BC5D411FF855}"/>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prstClr val="white"/>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29</a:t>
            </a:fld>
            <a:endParaRPr lang="en-US" sz="900" dirty="0">
              <a:solidFill>
                <a:prstClr val="white"/>
              </a:solidFill>
              <a:latin typeface="Roboto" panose="02000000000000000000" pitchFamily="2" charset="0"/>
              <a:ea typeface="Roboto" panose="02000000000000000000" pitchFamily="2" charset="0"/>
              <a:cs typeface="Roboto" panose="02000000000000000000" pitchFamily="2" charset="0"/>
            </a:endParaRPr>
          </a:p>
        </p:txBody>
      </p:sp>
      <p:grpSp>
        <p:nvGrpSpPr>
          <p:cNvPr id="16" name="Group 15">
            <a:extLst>
              <a:ext uri="{FF2B5EF4-FFF2-40B4-BE49-F238E27FC236}">
                <a16:creationId xmlns:a16="http://schemas.microsoft.com/office/drawing/2014/main" id="{34662A0A-7DF3-4F62-3579-9F02A3D6A1C6}"/>
              </a:ext>
            </a:extLst>
          </p:cNvPr>
          <p:cNvGrpSpPr/>
          <p:nvPr/>
        </p:nvGrpSpPr>
        <p:grpSpPr>
          <a:xfrm>
            <a:off x="1546998" y="1226881"/>
            <a:ext cx="6050004" cy="3423185"/>
            <a:chOff x="400050" y="1374367"/>
            <a:chExt cx="8401050" cy="4874033"/>
          </a:xfrm>
        </p:grpSpPr>
        <p:sp>
          <p:nvSpPr>
            <p:cNvPr id="17" name="Freeform 3">
              <a:extLst>
                <a:ext uri="{FF2B5EF4-FFF2-40B4-BE49-F238E27FC236}">
                  <a16:creationId xmlns:a16="http://schemas.microsoft.com/office/drawing/2014/main" id="{B0509AB3-2D84-92E7-01B1-30FF970F1C01}"/>
                </a:ext>
              </a:extLst>
            </p:cNvPr>
            <p:cNvSpPr>
              <a:spLocks/>
            </p:cNvSpPr>
            <p:nvPr/>
          </p:nvSpPr>
          <p:spPr bwMode="auto">
            <a:xfrm>
              <a:off x="4591051" y="1374367"/>
              <a:ext cx="4210049" cy="2976562"/>
            </a:xfrm>
            <a:custGeom>
              <a:avLst/>
              <a:gdLst/>
              <a:ahLst/>
              <a:cxnLst>
                <a:cxn ang="0">
                  <a:pos x="0" y="0"/>
                </a:cxn>
                <a:cxn ang="0">
                  <a:pos x="2652" y="1498"/>
                </a:cxn>
                <a:cxn ang="0">
                  <a:pos x="2413" y="1511"/>
                </a:cxn>
                <a:cxn ang="0">
                  <a:pos x="2406" y="1545"/>
                </a:cxn>
                <a:cxn ang="0">
                  <a:pos x="2418" y="1586"/>
                </a:cxn>
                <a:cxn ang="0">
                  <a:pos x="2436" y="1636"/>
                </a:cxn>
                <a:cxn ang="0">
                  <a:pos x="2448" y="1685"/>
                </a:cxn>
                <a:cxn ang="0">
                  <a:pos x="2443" y="1730"/>
                </a:cxn>
                <a:cxn ang="0">
                  <a:pos x="2425" y="1775"/>
                </a:cxn>
                <a:cxn ang="0">
                  <a:pos x="2381" y="1812"/>
                </a:cxn>
                <a:cxn ang="0">
                  <a:pos x="2333" y="1842"/>
                </a:cxn>
                <a:cxn ang="0">
                  <a:pos x="2273" y="1862"/>
                </a:cxn>
                <a:cxn ang="0">
                  <a:pos x="2197" y="1874"/>
                </a:cxn>
                <a:cxn ang="0">
                  <a:pos x="2130" y="1875"/>
                </a:cxn>
                <a:cxn ang="0">
                  <a:pos x="2073" y="1870"/>
                </a:cxn>
                <a:cxn ang="0">
                  <a:pos x="2013" y="1857"/>
                </a:cxn>
                <a:cxn ang="0">
                  <a:pos x="1964" y="1834"/>
                </a:cxn>
                <a:cxn ang="0">
                  <a:pos x="1918" y="1799"/>
                </a:cxn>
                <a:cxn ang="0">
                  <a:pos x="1882" y="1760"/>
                </a:cxn>
                <a:cxn ang="0">
                  <a:pos x="1861" y="1707"/>
                </a:cxn>
                <a:cxn ang="0">
                  <a:pos x="1870" y="1653"/>
                </a:cxn>
                <a:cxn ang="0">
                  <a:pos x="1889" y="1600"/>
                </a:cxn>
                <a:cxn ang="0">
                  <a:pos x="1905" y="1546"/>
                </a:cxn>
                <a:cxn ang="0">
                  <a:pos x="1902" y="1521"/>
                </a:cxn>
                <a:cxn ang="0">
                  <a:pos x="1454" y="1508"/>
                </a:cxn>
                <a:cxn ang="0">
                  <a:pos x="1458" y="1419"/>
                </a:cxn>
                <a:cxn ang="0">
                  <a:pos x="1449" y="1361"/>
                </a:cxn>
                <a:cxn ang="0">
                  <a:pos x="1431" y="1326"/>
                </a:cxn>
                <a:cxn ang="0">
                  <a:pos x="1394" y="1297"/>
                </a:cxn>
                <a:cxn ang="0">
                  <a:pos x="1343" y="1279"/>
                </a:cxn>
                <a:cxn ang="0">
                  <a:pos x="1281" y="1274"/>
                </a:cxn>
                <a:cxn ang="0">
                  <a:pos x="1192" y="1277"/>
                </a:cxn>
                <a:cxn ang="0">
                  <a:pos x="1106" y="1282"/>
                </a:cxn>
                <a:cxn ang="0">
                  <a:pos x="1019" y="1282"/>
                </a:cxn>
                <a:cxn ang="0">
                  <a:pos x="932" y="1270"/>
                </a:cxn>
                <a:cxn ang="0">
                  <a:pos x="865" y="1242"/>
                </a:cxn>
                <a:cxn ang="0">
                  <a:pos x="826" y="1204"/>
                </a:cxn>
                <a:cxn ang="0">
                  <a:pos x="810" y="1152"/>
                </a:cxn>
                <a:cxn ang="0">
                  <a:pos x="812" y="1093"/>
                </a:cxn>
                <a:cxn ang="0">
                  <a:pos x="800" y="1040"/>
                </a:cxn>
                <a:cxn ang="0">
                  <a:pos x="782" y="1006"/>
                </a:cxn>
                <a:cxn ang="0">
                  <a:pos x="754" y="985"/>
                </a:cxn>
                <a:cxn ang="0">
                  <a:pos x="690" y="963"/>
                </a:cxn>
                <a:cxn ang="0">
                  <a:pos x="605" y="946"/>
                </a:cxn>
                <a:cxn ang="0">
                  <a:pos x="511" y="935"/>
                </a:cxn>
                <a:cxn ang="0">
                  <a:pos x="439" y="918"/>
                </a:cxn>
                <a:cxn ang="0">
                  <a:pos x="377" y="893"/>
                </a:cxn>
                <a:cxn ang="0">
                  <a:pos x="327" y="858"/>
                </a:cxn>
                <a:cxn ang="0">
                  <a:pos x="294" y="814"/>
                </a:cxn>
                <a:cxn ang="0">
                  <a:pos x="290" y="766"/>
                </a:cxn>
                <a:cxn ang="0">
                  <a:pos x="308" y="712"/>
                </a:cxn>
                <a:cxn ang="0">
                  <a:pos x="324" y="652"/>
                </a:cxn>
                <a:cxn ang="0">
                  <a:pos x="338" y="595"/>
                </a:cxn>
                <a:cxn ang="0">
                  <a:pos x="324" y="538"/>
                </a:cxn>
                <a:cxn ang="0">
                  <a:pos x="292" y="487"/>
                </a:cxn>
                <a:cxn ang="0">
                  <a:pos x="260" y="455"/>
                </a:cxn>
                <a:cxn ang="0">
                  <a:pos x="218" y="427"/>
                </a:cxn>
                <a:cxn ang="0">
                  <a:pos x="170" y="406"/>
                </a:cxn>
                <a:cxn ang="0">
                  <a:pos x="108" y="393"/>
                </a:cxn>
                <a:cxn ang="0">
                  <a:pos x="34" y="391"/>
                </a:cxn>
              </a:cxnLst>
              <a:rect l="0" t="0" r="r" b="b"/>
              <a:pathLst>
                <a:path w="2652" h="1875">
                  <a:moveTo>
                    <a:pt x="0" y="391"/>
                  </a:moveTo>
                  <a:lnTo>
                    <a:pt x="0" y="0"/>
                  </a:lnTo>
                  <a:lnTo>
                    <a:pt x="2650" y="0"/>
                  </a:lnTo>
                  <a:lnTo>
                    <a:pt x="2652" y="1498"/>
                  </a:lnTo>
                  <a:lnTo>
                    <a:pt x="2422" y="1498"/>
                  </a:lnTo>
                  <a:lnTo>
                    <a:pt x="2413" y="1511"/>
                  </a:lnTo>
                  <a:lnTo>
                    <a:pt x="2406" y="1529"/>
                  </a:lnTo>
                  <a:lnTo>
                    <a:pt x="2406" y="1545"/>
                  </a:lnTo>
                  <a:lnTo>
                    <a:pt x="2408" y="1563"/>
                  </a:lnTo>
                  <a:lnTo>
                    <a:pt x="2418" y="1586"/>
                  </a:lnTo>
                  <a:lnTo>
                    <a:pt x="2427" y="1616"/>
                  </a:lnTo>
                  <a:lnTo>
                    <a:pt x="2436" y="1636"/>
                  </a:lnTo>
                  <a:lnTo>
                    <a:pt x="2443" y="1661"/>
                  </a:lnTo>
                  <a:lnTo>
                    <a:pt x="2448" y="1685"/>
                  </a:lnTo>
                  <a:lnTo>
                    <a:pt x="2448" y="1708"/>
                  </a:lnTo>
                  <a:lnTo>
                    <a:pt x="2443" y="1730"/>
                  </a:lnTo>
                  <a:lnTo>
                    <a:pt x="2436" y="1753"/>
                  </a:lnTo>
                  <a:lnTo>
                    <a:pt x="2425" y="1775"/>
                  </a:lnTo>
                  <a:lnTo>
                    <a:pt x="2406" y="1792"/>
                  </a:lnTo>
                  <a:lnTo>
                    <a:pt x="2381" y="1812"/>
                  </a:lnTo>
                  <a:lnTo>
                    <a:pt x="2356" y="1827"/>
                  </a:lnTo>
                  <a:lnTo>
                    <a:pt x="2333" y="1842"/>
                  </a:lnTo>
                  <a:lnTo>
                    <a:pt x="2305" y="1854"/>
                  </a:lnTo>
                  <a:lnTo>
                    <a:pt x="2273" y="1862"/>
                  </a:lnTo>
                  <a:lnTo>
                    <a:pt x="2234" y="1870"/>
                  </a:lnTo>
                  <a:lnTo>
                    <a:pt x="2197" y="1874"/>
                  </a:lnTo>
                  <a:lnTo>
                    <a:pt x="2165" y="1875"/>
                  </a:lnTo>
                  <a:lnTo>
                    <a:pt x="2130" y="1875"/>
                  </a:lnTo>
                  <a:lnTo>
                    <a:pt x="2098" y="1874"/>
                  </a:lnTo>
                  <a:lnTo>
                    <a:pt x="2073" y="1870"/>
                  </a:lnTo>
                  <a:lnTo>
                    <a:pt x="2043" y="1864"/>
                  </a:lnTo>
                  <a:lnTo>
                    <a:pt x="2013" y="1857"/>
                  </a:lnTo>
                  <a:lnTo>
                    <a:pt x="1990" y="1847"/>
                  </a:lnTo>
                  <a:lnTo>
                    <a:pt x="1964" y="1834"/>
                  </a:lnTo>
                  <a:lnTo>
                    <a:pt x="1941" y="1817"/>
                  </a:lnTo>
                  <a:lnTo>
                    <a:pt x="1918" y="1799"/>
                  </a:lnTo>
                  <a:lnTo>
                    <a:pt x="1898" y="1780"/>
                  </a:lnTo>
                  <a:lnTo>
                    <a:pt x="1882" y="1760"/>
                  </a:lnTo>
                  <a:lnTo>
                    <a:pt x="1870" y="1735"/>
                  </a:lnTo>
                  <a:lnTo>
                    <a:pt x="1861" y="1707"/>
                  </a:lnTo>
                  <a:lnTo>
                    <a:pt x="1861" y="1680"/>
                  </a:lnTo>
                  <a:lnTo>
                    <a:pt x="1870" y="1653"/>
                  </a:lnTo>
                  <a:lnTo>
                    <a:pt x="1879" y="1626"/>
                  </a:lnTo>
                  <a:lnTo>
                    <a:pt x="1889" y="1600"/>
                  </a:lnTo>
                  <a:lnTo>
                    <a:pt x="1900" y="1570"/>
                  </a:lnTo>
                  <a:lnTo>
                    <a:pt x="1905" y="1546"/>
                  </a:lnTo>
                  <a:lnTo>
                    <a:pt x="1905" y="1533"/>
                  </a:lnTo>
                  <a:lnTo>
                    <a:pt x="1902" y="1521"/>
                  </a:lnTo>
                  <a:lnTo>
                    <a:pt x="1895" y="1508"/>
                  </a:lnTo>
                  <a:lnTo>
                    <a:pt x="1454" y="1508"/>
                  </a:lnTo>
                  <a:lnTo>
                    <a:pt x="1461" y="1451"/>
                  </a:lnTo>
                  <a:lnTo>
                    <a:pt x="1458" y="1419"/>
                  </a:lnTo>
                  <a:lnTo>
                    <a:pt x="1454" y="1389"/>
                  </a:lnTo>
                  <a:lnTo>
                    <a:pt x="1449" y="1361"/>
                  </a:lnTo>
                  <a:lnTo>
                    <a:pt x="1442" y="1342"/>
                  </a:lnTo>
                  <a:lnTo>
                    <a:pt x="1431" y="1326"/>
                  </a:lnTo>
                  <a:lnTo>
                    <a:pt x="1417" y="1311"/>
                  </a:lnTo>
                  <a:lnTo>
                    <a:pt x="1394" y="1297"/>
                  </a:lnTo>
                  <a:lnTo>
                    <a:pt x="1369" y="1285"/>
                  </a:lnTo>
                  <a:lnTo>
                    <a:pt x="1343" y="1279"/>
                  </a:lnTo>
                  <a:lnTo>
                    <a:pt x="1320" y="1275"/>
                  </a:lnTo>
                  <a:lnTo>
                    <a:pt x="1281" y="1274"/>
                  </a:lnTo>
                  <a:lnTo>
                    <a:pt x="1235" y="1274"/>
                  </a:lnTo>
                  <a:lnTo>
                    <a:pt x="1192" y="1277"/>
                  </a:lnTo>
                  <a:lnTo>
                    <a:pt x="1143" y="1279"/>
                  </a:lnTo>
                  <a:lnTo>
                    <a:pt x="1106" y="1282"/>
                  </a:lnTo>
                  <a:lnTo>
                    <a:pt x="1058" y="1284"/>
                  </a:lnTo>
                  <a:lnTo>
                    <a:pt x="1019" y="1282"/>
                  </a:lnTo>
                  <a:lnTo>
                    <a:pt x="985" y="1279"/>
                  </a:lnTo>
                  <a:lnTo>
                    <a:pt x="932" y="1270"/>
                  </a:lnTo>
                  <a:lnTo>
                    <a:pt x="897" y="1259"/>
                  </a:lnTo>
                  <a:lnTo>
                    <a:pt x="865" y="1242"/>
                  </a:lnTo>
                  <a:lnTo>
                    <a:pt x="844" y="1224"/>
                  </a:lnTo>
                  <a:lnTo>
                    <a:pt x="826" y="1204"/>
                  </a:lnTo>
                  <a:lnTo>
                    <a:pt x="812" y="1179"/>
                  </a:lnTo>
                  <a:lnTo>
                    <a:pt x="810" y="1152"/>
                  </a:lnTo>
                  <a:lnTo>
                    <a:pt x="810" y="1118"/>
                  </a:lnTo>
                  <a:lnTo>
                    <a:pt x="812" y="1093"/>
                  </a:lnTo>
                  <a:lnTo>
                    <a:pt x="810" y="1068"/>
                  </a:lnTo>
                  <a:lnTo>
                    <a:pt x="800" y="1040"/>
                  </a:lnTo>
                  <a:lnTo>
                    <a:pt x="794" y="1023"/>
                  </a:lnTo>
                  <a:lnTo>
                    <a:pt x="782" y="1006"/>
                  </a:lnTo>
                  <a:lnTo>
                    <a:pt x="768" y="995"/>
                  </a:lnTo>
                  <a:lnTo>
                    <a:pt x="754" y="985"/>
                  </a:lnTo>
                  <a:lnTo>
                    <a:pt x="725" y="975"/>
                  </a:lnTo>
                  <a:lnTo>
                    <a:pt x="690" y="963"/>
                  </a:lnTo>
                  <a:lnTo>
                    <a:pt x="651" y="955"/>
                  </a:lnTo>
                  <a:lnTo>
                    <a:pt x="605" y="946"/>
                  </a:lnTo>
                  <a:lnTo>
                    <a:pt x="559" y="940"/>
                  </a:lnTo>
                  <a:lnTo>
                    <a:pt x="511" y="935"/>
                  </a:lnTo>
                  <a:lnTo>
                    <a:pt x="476" y="926"/>
                  </a:lnTo>
                  <a:lnTo>
                    <a:pt x="439" y="918"/>
                  </a:lnTo>
                  <a:lnTo>
                    <a:pt x="403" y="908"/>
                  </a:lnTo>
                  <a:lnTo>
                    <a:pt x="377" y="893"/>
                  </a:lnTo>
                  <a:lnTo>
                    <a:pt x="347" y="874"/>
                  </a:lnTo>
                  <a:lnTo>
                    <a:pt x="327" y="858"/>
                  </a:lnTo>
                  <a:lnTo>
                    <a:pt x="308" y="838"/>
                  </a:lnTo>
                  <a:lnTo>
                    <a:pt x="294" y="814"/>
                  </a:lnTo>
                  <a:lnTo>
                    <a:pt x="290" y="789"/>
                  </a:lnTo>
                  <a:lnTo>
                    <a:pt x="290" y="766"/>
                  </a:lnTo>
                  <a:lnTo>
                    <a:pt x="297" y="744"/>
                  </a:lnTo>
                  <a:lnTo>
                    <a:pt x="308" y="712"/>
                  </a:lnTo>
                  <a:lnTo>
                    <a:pt x="320" y="681"/>
                  </a:lnTo>
                  <a:lnTo>
                    <a:pt x="324" y="652"/>
                  </a:lnTo>
                  <a:lnTo>
                    <a:pt x="334" y="624"/>
                  </a:lnTo>
                  <a:lnTo>
                    <a:pt x="338" y="595"/>
                  </a:lnTo>
                  <a:lnTo>
                    <a:pt x="334" y="565"/>
                  </a:lnTo>
                  <a:lnTo>
                    <a:pt x="324" y="538"/>
                  </a:lnTo>
                  <a:lnTo>
                    <a:pt x="311" y="512"/>
                  </a:lnTo>
                  <a:lnTo>
                    <a:pt x="292" y="487"/>
                  </a:lnTo>
                  <a:lnTo>
                    <a:pt x="271" y="467"/>
                  </a:lnTo>
                  <a:lnTo>
                    <a:pt x="260" y="455"/>
                  </a:lnTo>
                  <a:lnTo>
                    <a:pt x="239" y="440"/>
                  </a:lnTo>
                  <a:lnTo>
                    <a:pt x="218" y="427"/>
                  </a:lnTo>
                  <a:lnTo>
                    <a:pt x="198" y="416"/>
                  </a:lnTo>
                  <a:lnTo>
                    <a:pt x="170" y="406"/>
                  </a:lnTo>
                  <a:lnTo>
                    <a:pt x="143" y="400"/>
                  </a:lnTo>
                  <a:lnTo>
                    <a:pt x="108" y="393"/>
                  </a:lnTo>
                  <a:lnTo>
                    <a:pt x="69" y="391"/>
                  </a:lnTo>
                  <a:lnTo>
                    <a:pt x="34" y="391"/>
                  </a:lnTo>
                  <a:lnTo>
                    <a:pt x="0" y="391"/>
                  </a:lnTo>
                  <a:close/>
                </a:path>
              </a:pathLst>
            </a:custGeom>
            <a:gradFill rotWithShape="0">
              <a:gsLst>
                <a:gs pos="0">
                  <a:srgbClr val="005B8E">
                    <a:gamma/>
                    <a:tint val="6275"/>
                    <a:invGamma/>
                  </a:srgbClr>
                </a:gs>
                <a:gs pos="100000">
                  <a:srgbClr val="005B8E"/>
                </a:gs>
              </a:gsLst>
              <a:lin ang="5400000" scaled="1"/>
            </a:gradFill>
            <a:ln w="38100">
              <a:solidFill>
                <a:srgbClr val="000000"/>
              </a:solidFill>
              <a:prstDash val="solid"/>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636363"/>
                </a:solidFill>
                <a:effectLst>
                  <a:outerShdw blurRad="38100" dist="38100" dir="2700000" algn="tl">
                    <a:srgbClr val="000000">
                      <a:alpha val="43137"/>
                    </a:srgbClr>
                  </a:outerShdw>
                </a:effectLst>
                <a:uLnTx/>
                <a:uFillTx/>
                <a:latin typeface="Calibri"/>
              </a:endParaRPr>
            </a:p>
          </p:txBody>
        </p:sp>
        <p:sp>
          <p:nvSpPr>
            <p:cNvPr id="18" name="Freeform 4">
              <a:extLst>
                <a:ext uri="{FF2B5EF4-FFF2-40B4-BE49-F238E27FC236}">
                  <a16:creationId xmlns:a16="http://schemas.microsoft.com/office/drawing/2014/main" id="{E89C0E96-04DB-60F8-6BF8-D4ACA0D6E69B}"/>
                </a:ext>
              </a:extLst>
            </p:cNvPr>
            <p:cNvSpPr>
              <a:spLocks/>
            </p:cNvSpPr>
            <p:nvPr/>
          </p:nvSpPr>
          <p:spPr bwMode="auto">
            <a:xfrm>
              <a:off x="4572000" y="3754438"/>
              <a:ext cx="4229100" cy="2493962"/>
            </a:xfrm>
            <a:custGeom>
              <a:avLst/>
              <a:gdLst/>
              <a:ahLst/>
              <a:cxnLst>
                <a:cxn ang="0">
                  <a:pos x="0" y="1571"/>
                </a:cxn>
                <a:cxn ang="0">
                  <a:pos x="2662" y="0"/>
                </a:cxn>
                <a:cxn ang="0">
                  <a:pos x="2414" y="30"/>
                </a:cxn>
                <a:cxn ang="0">
                  <a:pos x="2420" y="82"/>
                </a:cxn>
                <a:cxn ang="0">
                  <a:pos x="2448" y="152"/>
                </a:cxn>
                <a:cxn ang="0">
                  <a:pos x="2455" y="209"/>
                </a:cxn>
                <a:cxn ang="0">
                  <a:pos x="2439" y="267"/>
                </a:cxn>
                <a:cxn ang="0">
                  <a:pos x="2384" y="318"/>
                </a:cxn>
                <a:cxn ang="0">
                  <a:pos x="2315" y="354"/>
                </a:cxn>
                <a:cxn ang="0">
                  <a:pos x="2232" y="373"/>
                </a:cxn>
                <a:cxn ang="0">
                  <a:pos x="2112" y="371"/>
                </a:cxn>
                <a:cxn ang="0">
                  <a:pos x="2034" y="359"/>
                </a:cxn>
                <a:cxn ang="0">
                  <a:pos x="1956" y="319"/>
                </a:cxn>
                <a:cxn ang="0">
                  <a:pos x="1903" y="271"/>
                </a:cxn>
                <a:cxn ang="0">
                  <a:pos x="1880" y="219"/>
                </a:cxn>
                <a:cxn ang="0">
                  <a:pos x="1884" y="162"/>
                </a:cxn>
                <a:cxn ang="0">
                  <a:pos x="1903" y="110"/>
                </a:cxn>
                <a:cxn ang="0">
                  <a:pos x="1921" y="57"/>
                </a:cxn>
                <a:cxn ang="0">
                  <a:pos x="1912" y="7"/>
                </a:cxn>
                <a:cxn ang="0">
                  <a:pos x="1470" y="62"/>
                </a:cxn>
                <a:cxn ang="0">
                  <a:pos x="1463" y="132"/>
                </a:cxn>
                <a:cxn ang="0">
                  <a:pos x="1459" y="191"/>
                </a:cxn>
                <a:cxn ang="0">
                  <a:pos x="1438" y="241"/>
                </a:cxn>
                <a:cxn ang="0">
                  <a:pos x="1399" y="274"/>
                </a:cxn>
                <a:cxn ang="0">
                  <a:pos x="1344" y="292"/>
                </a:cxn>
                <a:cxn ang="0">
                  <a:pos x="1282" y="298"/>
                </a:cxn>
                <a:cxn ang="0">
                  <a:pos x="1206" y="294"/>
                </a:cxn>
                <a:cxn ang="0">
                  <a:pos x="1137" y="291"/>
                </a:cxn>
                <a:cxn ang="0">
                  <a:pos x="1049" y="287"/>
                </a:cxn>
                <a:cxn ang="0">
                  <a:pos x="971" y="294"/>
                </a:cxn>
                <a:cxn ang="0">
                  <a:pos x="900" y="314"/>
                </a:cxn>
                <a:cxn ang="0">
                  <a:pos x="847" y="349"/>
                </a:cxn>
                <a:cxn ang="0">
                  <a:pos x="817" y="393"/>
                </a:cxn>
                <a:cxn ang="0">
                  <a:pos x="817" y="443"/>
                </a:cxn>
                <a:cxn ang="0">
                  <a:pos x="817" y="498"/>
                </a:cxn>
                <a:cxn ang="0">
                  <a:pos x="801" y="543"/>
                </a:cxn>
                <a:cxn ang="0">
                  <a:pos x="769" y="580"/>
                </a:cxn>
                <a:cxn ang="0">
                  <a:pos x="702" y="605"/>
                </a:cxn>
                <a:cxn ang="0">
                  <a:pos x="631" y="620"/>
                </a:cxn>
                <a:cxn ang="0">
                  <a:pos x="546" y="633"/>
                </a:cxn>
                <a:cxn ang="0">
                  <a:pos x="470" y="647"/>
                </a:cxn>
                <a:cxn ang="0">
                  <a:pos x="405" y="665"/>
                </a:cxn>
                <a:cxn ang="0">
                  <a:pos x="357" y="692"/>
                </a:cxn>
                <a:cxn ang="0">
                  <a:pos x="316" y="734"/>
                </a:cxn>
                <a:cxn ang="0">
                  <a:pos x="295" y="785"/>
                </a:cxn>
                <a:cxn ang="0">
                  <a:pos x="304" y="839"/>
                </a:cxn>
                <a:cxn ang="0">
                  <a:pos x="327" y="906"/>
                </a:cxn>
                <a:cxn ang="0">
                  <a:pos x="341" y="963"/>
                </a:cxn>
                <a:cxn ang="0">
                  <a:pos x="336" y="1018"/>
                </a:cxn>
                <a:cxn ang="0">
                  <a:pos x="316" y="1068"/>
                </a:cxn>
                <a:cxn ang="0">
                  <a:pos x="283" y="1118"/>
                </a:cxn>
                <a:cxn ang="0">
                  <a:pos x="230" y="1173"/>
                </a:cxn>
                <a:cxn ang="0">
                  <a:pos x="178" y="1208"/>
                </a:cxn>
                <a:cxn ang="0">
                  <a:pos x="122" y="1230"/>
                </a:cxn>
                <a:cxn ang="0">
                  <a:pos x="40" y="1242"/>
                </a:cxn>
              </a:cxnLst>
              <a:rect l="0" t="0" r="r" b="b"/>
              <a:pathLst>
                <a:path w="2664" h="1571">
                  <a:moveTo>
                    <a:pt x="0" y="1242"/>
                  </a:moveTo>
                  <a:lnTo>
                    <a:pt x="0" y="1571"/>
                  </a:lnTo>
                  <a:lnTo>
                    <a:pt x="2664" y="1571"/>
                  </a:lnTo>
                  <a:lnTo>
                    <a:pt x="2662" y="0"/>
                  </a:lnTo>
                  <a:lnTo>
                    <a:pt x="2425" y="0"/>
                  </a:lnTo>
                  <a:lnTo>
                    <a:pt x="2414" y="30"/>
                  </a:lnTo>
                  <a:lnTo>
                    <a:pt x="2414" y="52"/>
                  </a:lnTo>
                  <a:lnTo>
                    <a:pt x="2420" y="82"/>
                  </a:lnTo>
                  <a:lnTo>
                    <a:pt x="2434" y="114"/>
                  </a:lnTo>
                  <a:lnTo>
                    <a:pt x="2448" y="152"/>
                  </a:lnTo>
                  <a:lnTo>
                    <a:pt x="2455" y="182"/>
                  </a:lnTo>
                  <a:lnTo>
                    <a:pt x="2455" y="209"/>
                  </a:lnTo>
                  <a:lnTo>
                    <a:pt x="2450" y="239"/>
                  </a:lnTo>
                  <a:lnTo>
                    <a:pt x="2439" y="267"/>
                  </a:lnTo>
                  <a:lnTo>
                    <a:pt x="2414" y="294"/>
                  </a:lnTo>
                  <a:lnTo>
                    <a:pt x="2384" y="318"/>
                  </a:lnTo>
                  <a:lnTo>
                    <a:pt x="2351" y="339"/>
                  </a:lnTo>
                  <a:lnTo>
                    <a:pt x="2315" y="354"/>
                  </a:lnTo>
                  <a:lnTo>
                    <a:pt x="2271" y="366"/>
                  </a:lnTo>
                  <a:lnTo>
                    <a:pt x="2232" y="373"/>
                  </a:lnTo>
                  <a:lnTo>
                    <a:pt x="2177" y="374"/>
                  </a:lnTo>
                  <a:lnTo>
                    <a:pt x="2112" y="371"/>
                  </a:lnTo>
                  <a:lnTo>
                    <a:pt x="2071" y="366"/>
                  </a:lnTo>
                  <a:lnTo>
                    <a:pt x="2034" y="359"/>
                  </a:lnTo>
                  <a:lnTo>
                    <a:pt x="1999" y="344"/>
                  </a:lnTo>
                  <a:lnTo>
                    <a:pt x="1956" y="319"/>
                  </a:lnTo>
                  <a:lnTo>
                    <a:pt x="1928" y="296"/>
                  </a:lnTo>
                  <a:lnTo>
                    <a:pt x="1903" y="271"/>
                  </a:lnTo>
                  <a:lnTo>
                    <a:pt x="1889" y="244"/>
                  </a:lnTo>
                  <a:lnTo>
                    <a:pt x="1880" y="219"/>
                  </a:lnTo>
                  <a:lnTo>
                    <a:pt x="1880" y="191"/>
                  </a:lnTo>
                  <a:lnTo>
                    <a:pt x="1884" y="162"/>
                  </a:lnTo>
                  <a:lnTo>
                    <a:pt x="1894" y="135"/>
                  </a:lnTo>
                  <a:lnTo>
                    <a:pt x="1903" y="110"/>
                  </a:lnTo>
                  <a:lnTo>
                    <a:pt x="1914" y="84"/>
                  </a:lnTo>
                  <a:lnTo>
                    <a:pt x="1921" y="57"/>
                  </a:lnTo>
                  <a:lnTo>
                    <a:pt x="1921" y="33"/>
                  </a:lnTo>
                  <a:lnTo>
                    <a:pt x="1912" y="7"/>
                  </a:lnTo>
                  <a:lnTo>
                    <a:pt x="1466" y="7"/>
                  </a:lnTo>
                  <a:lnTo>
                    <a:pt x="1470" y="62"/>
                  </a:lnTo>
                  <a:lnTo>
                    <a:pt x="1466" y="100"/>
                  </a:lnTo>
                  <a:lnTo>
                    <a:pt x="1463" y="132"/>
                  </a:lnTo>
                  <a:lnTo>
                    <a:pt x="1463" y="160"/>
                  </a:lnTo>
                  <a:lnTo>
                    <a:pt x="1459" y="191"/>
                  </a:lnTo>
                  <a:lnTo>
                    <a:pt x="1450" y="221"/>
                  </a:lnTo>
                  <a:lnTo>
                    <a:pt x="1438" y="241"/>
                  </a:lnTo>
                  <a:lnTo>
                    <a:pt x="1422" y="259"/>
                  </a:lnTo>
                  <a:lnTo>
                    <a:pt x="1399" y="274"/>
                  </a:lnTo>
                  <a:lnTo>
                    <a:pt x="1374" y="286"/>
                  </a:lnTo>
                  <a:lnTo>
                    <a:pt x="1344" y="292"/>
                  </a:lnTo>
                  <a:lnTo>
                    <a:pt x="1312" y="296"/>
                  </a:lnTo>
                  <a:lnTo>
                    <a:pt x="1282" y="298"/>
                  </a:lnTo>
                  <a:lnTo>
                    <a:pt x="1243" y="298"/>
                  </a:lnTo>
                  <a:lnTo>
                    <a:pt x="1206" y="294"/>
                  </a:lnTo>
                  <a:lnTo>
                    <a:pt x="1176" y="292"/>
                  </a:lnTo>
                  <a:lnTo>
                    <a:pt x="1137" y="291"/>
                  </a:lnTo>
                  <a:lnTo>
                    <a:pt x="1095" y="287"/>
                  </a:lnTo>
                  <a:lnTo>
                    <a:pt x="1049" y="287"/>
                  </a:lnTo>
                  <a:lnTo>
                    <a:pt x="1010" y="291"/>
                  </a:lnTo>
                  <a:lnTo>
                    <a:pt x="971" y="294"/>
                  </a:lnTo>
                  <a:lnTo>
                    <a:pt x="930" y="303"/>
                  </a:lnTo>
                  <a:lnTo>
                    <a:pt x="900" y="314"/>
                  </a:lnTo>
                  <a:lnTo>
                    <a:pt x="868" y="329"/>
                  </a:lnTo>
                  <a:lnTo>
                    <a:pt x="847" y="349"/>
                  </a:lnTo>
                  <a:lnTo>
                    <a:pt x="826" y="371"/>
                  </a:lnTo>
                  <a:lnTo>
                    <a:pt x="817" y="393"/>
                  </a:lnTo>
                  <a:lnTo>
                    <a:pt x="812" y="418"/>
                  </a:lnTo>
                  <a:lnTo>
                    <a:pt x="817" y="443"/>
                  </a:lnTo>
                  <a:lnTo>
                    <a:pt x="819" y="470"/>
                  </a:lnTo>
                  <a:lnTo>
                    <a:pt x="817" y="498"/>
                  </a:lnTo>
                  <a:lnTo>
                    <a:pt x="810" y="520"/>
                  </a:lnTo>
                  <a:lnTo>
                    <a:pt x="801" y="543"/>
                  </a:lnTo>
                  <a:lnTo>
                    <a:pt x="787" y="565"/>
                  </a:lnTo>
                  <a:lnTo>
                    <a:pt x="769" y="580"/>
                  </a:lnTo>
                  <a:lnTo>
                    <a:pt x="739" y="595"/>
                  </a:lnTo>
                  <a:lnTo>
                    <a:pt x="702" y="605"/>
                  </a:lnTo>
                  <a:lnTo>
                    <a:pt x="665" y="613"/>
                  </a:lnTo>
                  <a:lnTo>
                    <a:pt x="631" y="620"/>
                  </a:lnTo>
                  <a:lnTo>
                    <a:pt x="594" y="627"/>
                  </a:lnTo>
                  <a:lnTo>
                    <a:pt x="546" y="633"/>
                  </a:lnTo>
                  <a:lnTo>
                    <a:pt x="509" y="638"/>
                  </a:lnTo>
                  <a:lnTo>
                    <a:pt x="470" y="647"/>
                  </a:lnTo>
                  <a:lnTo>
                    <a:pt x="438" y="655"/>
                  </a:lnTo>
                  <a:lnTo>
                    <a:pt x="405" y="665"/>
                  </a:lnTo>
                  <a:lnTo>
                    <a:pt x="380" y="679"/>
                  </a:lnTo>
                  <a:lnTo>
                    <a:pt x="357" y="692"/>
                  </a:lnTo>
                  <a:lnTo>
                    <a:pt x="332" y="714"/>
                  </a:lnTo>
                  <a:lnTo>
                    <a:pt x="316" y="734"/>
                  </a:lnTo>
                  <a:lnTo>
                    <a:pt x="302" y="757"/>
                  </a:lnTo>
                  <a:lnTo>
                    <a:pt x="295" y="785"/>
                  </a:lnTo>
                  <a:lnTo>
                    <a:pt x="299" y="812"/>
                  </a:lnTo>
                  <a:lnTo>
                    <a:pt x="304" y="839"/>
                  </a:lnTo>
                  <a:lnTo>
                    <a:pt x="316" y="871"/>
                  </a:lnTo>
                  <a:lnTo>
                    <a:pt x="327" y="906"/>
                  </a:lnTo>
                  <a:lnTo>
                    <a:pt x="336" y="938"/>
                  </a:lnTo>
                  <a:lnTo>
                    <a:pt x="341" y="963"/>
                  </a:lnTo>
                  <a:lnTo>
                    <a:pt x="341" y="986"/>
                  </a:lnTo>
                  <a:lnTo>
                    <a:pt x="336" y="1018"/>
                  </a:lnTo>
                  <a:lnTo>
                    <a:pt x="325" y="1045"/>
                  </a:lnTo>
                  <a:lnTo>
                    <a:pt x="316" y="1068"/>
                  </a:lnTo>
                  <a:lnTo>
                    <a:pt x="302" y="1090"/>
                  </a:lnTo>
                  <a:lnTo>
                    <a:pt x="283" y="1118"/>
                  </a:lnTo>
                  <a:lnTo>
                    <a:pt x="258" y="1150"/>
                  </a:lnTo>
                  <a:lnTo>
                    <a:pt x="230" y="1173"/>
                  </a:lnTo>
                  <a:lnTo>
                    <a:pt x="203" y="1192"/>
                  </a:lnTo>
                  <a:lnTo>
                    <a:pt x="178" y="1208"/>
                  </a:lnTo>
                  <a:lnTo>
                    <a:pt x="150" y="1222"/>
                  </a:lnTo>
                  <a:lnTo>
                    <a:pt x="122" y="1230"/>
                  </a:lnTo>
                  <a:lnTo>
                    <a:pt x="83" y="1237"/>
                  </a:lnTo>
                  <a:lnTo>
                    <a:pt x="40" y="1242"/>
                  </a:lnTo>
                  <a:lnTo>
                    <a:pt x="0" y="1242"/>
                  </a:lnTo>
                  <a:close/>
                </a:path>
              </a:pathLst>
            </a:custGeom>
            <a:gradFill rotWithShape="0">
              <a:gsLst>
                <a:gs pos="0">
                  <a:srgbClr val="B7B7B7"/>
                </a:gs>
                <a:gs pos="100000">
                  <a:srgbClr val="B7B7B7">
                    <a:gamma/>
                    <a:tint val="9412"/>
                    <a:invGamma/>
                  </a:srgbClr>
                </a:gs>
              </a:gsLst>
              <a:lin ang="5400000" scaled="1"/>
            </a:gradFill>
            <a:ln w="38100">
              <a:solidFill>
                <a:srgbClr val="000000"/>
              </a:solidFill>
              <a:prstDash val="solid"/>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636363"/>
                </a:solidFill>
                <a:effectLst>
                  <a:outerShdw blurRad="38100" dist="38100" dir="2700000" algn="tl">
                    <a:srgbClr val="000000">
                      <a:alpha val="43137"/>
                    </a:srgbClr>
                  </a:outerShdw>
                </a:effectLst>
                <a:uLnTx/>
                <a:uFillTx/>
                <a:latin typeface="Calibri"/>
              </a:endParaRPr>
            </a:p>
          </p:txBody>
        </p:sp>
        <p:sp>
          <p:nvSpPr>
            <p:cNvPr id="19" name="Freeform 5">
              <a:extLst>
                <a:ext uri="{FF2B5EF4-FFF2-40B4-BE49-F238E27FC236}">
                  <a16:creationId xmlns:a16="http://schemas.microsoft.com/office/drawing/2014/main" id="{D8AD6142-C0F4-DFBB-FBFB-31EA76FBED73}"/>
                </a:ext>
              </a:extLst>
            </p:cNvPr>
            <p:cNvSpPr>
              <a:spLocks/>
            </p:cNvSpPr>
            <p:nvPr/>
          </p:nvSpPr>
          <p:spPr bwMode="auto">
            <a:xfrm>
              <a:off x="400050" y="3271838"/>
              <a:ext cx="4210050" cy="2976562"/>
            </a:xfrm>
            <a:custGeom>
              <a:avLst/>
              <a:gdLst/>
              <a:ahLst/>
              <a:cxnLst>
                <a:cxn ang="0">
                  <a:pos x="2652" y="1875"/>
                </a:cxn>
                <a:cxn ang="0">
                  <a:pos x="0" y="378"/>
                </a:cxn>
                <a:cxn ang="0">
                  <a:pos x="239" y="364"/>
                </a:cxn>
                <a:cxn ang="0">
                  <a:pos x="246" y="331"/>
                </a:cxn>
                <a:cxn ang="0">
                  <a:pos x="235" y="289"/>
                </a:cxn>
                <a:cxn ang="0">
                  <a:pos x="216" y="239"/>
                </a:cxn>
                <a:cxn ang="0">
                  <a:pos x="205" y="190"/>
                </a:cxn>
                <a:cxn ang="0">
                  <a:pos x="207" y="145"/>
                </a:cxn>
                <a:cxn ang="0">
                  <a:pos x="228" y="100"/>
                </a:cxn>
                <a:cxn ang="0">
                  <a:pos x="272" y="63"/>
                </a:cxn>
                <a:cxn ang="0">
                  <a:pos x="320" y="33"/>
                </a:cxn>
                <a:cxn ang="0">
                  <a:pos x="380" y="12"/>
                </a:cxn>
                <a:cxn ang="0">
                  <a:pos x="456" y="2"/>
                </a:cxn>
                <a:cxn ang="0">
                  <a:pos x="522" y="0"/>
                </a:cxn>
                <a:cxn ang="0">
                  <a:pos x="580" y="5"/>
                </a:cxn>
                <a:cxn ang="0">
                  <a:pos x="640" y="18"/>
                </a:cxn>
                <a:cxn ang="0">
                  <a:pos x="688" y="42"/>
                </a:cxn>
                <a:cxn ang="0">
                  <a:pos x="734" y="77"/>
                </a:cxn>
                <a:cxn ang="0">
                  <a:pos x="771" y="115"/>
                </a:cxn>
                <a:cxn ang="0">
                  <a:pos x="791" y="169"/>
                </a:cxn>
                <a:cxn ang="0">
                  <a:pos x="782" y="222"/>
                </a:cxn>
                <a:cxn ang="0">
                  <a:pos x="764" y="276"/>
                </a:cxn>
                <a:cxn ang="0">
                  <a:pos x="745" y="329"/>
                </a:cxn>
                <a:cxn ang="0">
                  <a:pos x="750" y="354"/>
                </a:cxn>
                <a:cxn ang="0">
                  <a:pos x="1196" y="368"/>
                </a:cxn>
                <a:cxn ang="0">
                  <a:pos x="1185" y="466"/>
                </a:cxn>
                <a:cxn ang="0">
                  <a:pos x="1189" y="525"/>
                </a:cxn>
                <a:cxn ang="0">
                  <a:pos x="1201" y="585"/>
                </a:cxn>
                <a:cxn ang="0">
                  <a:pos x="1231" y="622"/>
                </a:cxn>
                <a:cxn ang="0">
                  <a:pos x="1279" y="648"/>
                </a:cxn>
                <a:cxn ang="0">
                  <a:pos x="1339" y="660"/>
                </a:cxn>
                <a:cxn ang="0">
                  <a:pos x="1408" y="662"/>
                </a:cxn>
                <a:cxn ang="0">
                  <a:pos x="1475" y="657"/>
                </a:cxn>
                <a:cxn ang="0">
                  <a:pos x="1557" y="650"/>
                </a:cxn>
                <a:cxn ang="0">
                  <a:pos x="1643" y="653"/>
                </a:cxn>
                <a:cxn ang="0">
                  <a:pos x="1721" y="668"/>
                </a:cxn>
                <a:cxn ang="0">
                  <a:pos x="1785" y="695"/>
                </a:cxn>
                <a:cxn ang="0">
                  <a:pos x="1824" y="735"/>
                </a:cxn>
                <a:cxn ang="0">
                  <a:pos x="1840" y="782"/>
                </a:cxn>
                <a:cxn ang="0">
                  <a:pos x="1834" y="835"/>
                </a:cxn>
                <a:cxn ang="0">
                  <a:pos x="1840" y="886"/>
                </a:cxn>
                <a:cxn ang="0">
                  <a:pos x="1866" y="929"/>
                </a:cxn>
                <a:cxn ang="0">
                  <a:pos x="1912" y="959"/>
                </a:cxn>
                <a:cxn ang="0">
                  <a:pos x="1988" y="978"/>
                </a:cxn>
                <a:cxn ang="0">
                  <a:pos x="2059" y="991"/>
                </a:cxn>
                <a:cxn ang="0">
                  <a:pos x="2144" y="1003"/>
                </a:cxn>
                <a:cxn ang="0">
                  <a:pos x="2215" y="1019"/>
                </a:cxn>
                <a:cxn ang="0">
                  <a:pos x="2273" y="1043"/>
                </a:cxn>
                <a:cxn ang="0">
                  <a:pos x="2321" y="1078"/>
                </a:cxn>
                <a:cxn ang="0">
                  <a:pos x="2351" y="1120"/>
                </a:cxn>
                <a:cxn ang="0">
                  <a:pos x="2353" y="1178"/>
                </a:cxn>
                <a:cxn ang="0">
                  <a:pos x="2337" y="1235"/>
                </a:cxn>
                <a:cxn ang="0">
                  <a:pos x="2314" y="1302"/>
                </a:cxn>
                <a:cxn ang="0">
                  <a:pos x="2310" y="1350"/>
                </a:cxn>
                <a:cxn ang="0">
                  <a:pos x="2326" y="1409"/>
                </a:cxn>
                <a:cxn ang="0">
                  <a:pos x="2356" y="1449"/>
                </a:cxn>
                <a:cxn ang="0">
                  <a:pos x="2404" y="1492"/>
                </a:cxn>
                <a:cxn ang="0">
                  <a:pos x="2468" y="1526"/>
                </a:cxn>
                <a:cxn ang="0">
                  <a:pos x="2535" y="1541"/>
                </a:cxn>
                <a:cxn ang="0">
                  <a:pos x="2611" y="1546"/>
                </a:cxn>
              </a:cxnLst>
              <a:rect l="0" t="0" r="r" b="b"/>
              <a:pathLst>
                <a:path w="2652" h="1875">
                  <a:moveTo>
                    <a:pt x="2652" y="1544"/>
                  </a:moveTo>
                  <a:lnTo>
                    <a:pt x="2652" y="1875"/>
                  </a:lnTo>
                  <a:lnTo>
                    <a:pt x="2" y="1875"/>
                  </a:lnTo>
                  <a:lnTo>
                    <a:pt x="0" y="378"/>
                  </a:lnTo>
                  <a:lnTo>
                    <a:pt x="230" y="378"/>
                  </a:lnTo>
                  <a:lnTo>
                    <a:pt x="239" y="364"/>
                  </a:lnTo>
                  <a:lnTo>
                    <a:pt x="246" y="346"/>
                  </a:lnTo>
                  <a:lnTo>
                    <a:pt x="246" y="331"/>
                  </a:lnTo>
                  <a:lnTo>
                    <a:pt x="244" y="312"/>
                  </a:lnTo>
                  <a:lnTo>
                    <a:pt x="235" y="289"/>
                  </a:lnTo>
                  <a:lnTo>
                    <a:pt x="226" y="259"/>
                  </a:lnTo>
                  <a:lnTo>
                    <a:pt x="216" y="239"/>
                  </a:lnTo>
                  <a:lnTo>
                    <a:pt x="207" y="214"/>
                  </a:lnTo>
                  <a:lnTo>
                    <a:pt x="205" y="190"/>
                  </a:lnTo>
                  <a:lnTo>
                    <a:pt x="205" y="167"/>
                  </a:lnTo>
                  <a:lnTo>
                    <a:pt x="207" y="145"/>
                  </a:lnTo>
                  <a:lnTo>
                    <a:pt x="216" y="122"/>
                  </a:lnTo>
                  <a:lnTo>
                    <a:pt x="228" y="100"/>
                  </a:lnTo>
                  <a:lnTo>
                    <a:pt x="246" y="83"/>
                  </a:lnTo>
                  <a:lnTo>
                    <a:pt x="272" y="63"/>
                  </a:lnTo>
                  <a:lnTo>
                    <a:pt x="295" y="48"/>
                  </a:lnTo>
                  <a:lnTo>
                    <a:pt x="320" y="33"/>
                  </a:lnTo>
                  <a:lnTo>
                    <a:pt x="347" y="22"/>
                  </a:lnTo>
                  <a:lnTo>
                    <a:pt x="380" y="12"/>
                  </a:lnTo>
                  <a:lnTo>
                    <a:pt x="416" y="5"/>
                  </a:lnTo>
                  <a:lnTo>
                    <a:pt x="456" y="2"/>
                  </a:lnTo>
                  <a:lnTo>
                    <a:pt x="488" y="0"/>
                  </a:lnTo>
                  <a:lnTo>
                    <a:pt x="522" y="0"/>
                  </a:lnTo>
                  <a:lnTo>
                    <a:pt x="554" y="2"/>
                  </a:lnTo>
                  <a:lnTo>
                    <a:pt x="580" y="5"/>
                  </a:lnTo>
                  <a:lnTo>
                    <a:pt x="610" y="12"/>
                  </a:lnTo>
                  <a:lnTo>
                    <a:pt x="640" y="18"/>
                  </a:lnTo>
                  <a:lnTo>
                    <a:pt x="663" y="28"/>
                  </a:lnTo>
                  <a:lnTo>
                    <a:pt x="688" y="42"/>
                  </a:lnTo>
                  <a:lnTo>
                    <a:pt x="711" y="58"/>
                  </a:lnTo>
                  <a:lnTo>
                    <a:pt x="734" y="77"/>
                  </a:lnTo>
                  <a:lnTo>
                    <a:pt x="755" y="95"/>
                  </a:lnTo>
                  <a:lnTo>
                    <a:pt x="771" y="115"/>
                  </a:lnTo>
                  <a:lnTo>
                    <a:pt x="782" y="140"/>
                  </a:lnTo>
                  <a:lnTo>
                    <a:pt x="791" y="169"/>
                  </a:lnTo>
                  <a:lnTo>
                    <a:pt x="791" y="195"/>
                  </a:lnTo>
                  <a:lnTo>
                    <a:pt x="782" y="222"/>
                  </a:lnTo>
                  <a:lnTo>
                    <a:pt x="773" y="249"/>
                  </a:lnTo>
                  <a:lnTo>
                    <a:pt x="764" y="276"/>
                  </a:lnTo>
                  <a:lnTo>
                    <a:pt x="752" y="306"/>
                  </a:lnTo>
                  <a:lnTo>
                    <a:pt x="745" y="329"/>
                  </a:lnTo>
                  <a:lnTo>
                    <a:pt x="745" y="342"/>
                  </a:lnTo>
                  <a:lnTo>
                    <a:pt x="750" y="354"/>
                  </a:lnTo>
                  <a:lnTo>
                    <a:pt x="757" y="368"/>
                  </a:lnTo>
                  <a:lnTo>
                    <a:pt x="1196" y="368"/>
                  </a:lnTo>
                  <a:lnTo>
                    <a:pt x="1187" y="429"/>
                  </a:lnTo>
                  <a:lnTo>
                    <a:pt x="1185" y="466"/>
                  </a:lnTo>
                  <a:lnTo>
                    <a:pt x="1187" y="496"/>
                  </a:lnTo>
                  <a:lnTo>
                    <a:pt x="1189" y="525"/>
                  </a:lnTo>
                  <a:lnTo>
                    <a:pt x="1194" y="555"/>
                  </a:lnTo>
                  <a:lnTo>
                    <a:pt x="1201" y="585"/>
                  </a:lnTo>
                  <a:lnTo>
                    <a:pt x="1215" y="605"/>
                  </a:lnTo>
                  <a:lnTo>
                    <a:pt x="1231" y="622"/>
                  </a:lnTo>
                  <a:lnTo>
                    <a:pt x="1252" y="637"/>
                  </a:lnTo>
                  <a:lnTo>
                    <a:pt x="1279" y="648"/>
                  </a:lnTo>
                  <a:lnTo>
                    <a:pt x="1309" y="657"/>
                  </a:lnTo>
                  <a:lnTo>
                    <a:pt x="1339" y="660"/>
                  </a:lnTo>
                  <a:lnTo>
                    <a:pt x="1371" y="662"/>
                  </a:lnTo>
                  <a:lnTo>
                    <a:pt x="1408" y="662"/>
                  </a:lnTo>
                  <a:lnTo>
                    <a:pt x="1447" y="658"/>
                  </a:lnTo>
                  <a:lnTo>
                    <a:pt x="1475" y="657"/>
                  </a:lnTo>
                  <a:lnTo>
                    <a:pt x="1516" y="653"/>
                  </a:lnTo>
                  <a:lnTo>
                    <a:pt x="1557" y="650"/>
                  </a:lnTo>
                  <a:lnTo>
                    <a:pt x="1603" y="650"/>
                  </a:lnTo>
                  <a:lnTo>
                    <a:pt x="1643" y="653"/>
                  </a:lnTo>
                  <a:lnTo>
                    <a:pt x="1682" y="658"/>
                  </a:lnTo>
                  <a:lnTo>
                    <a:pt x="1721" y="668"/>
                  </a:lnTo>
                  <a:lnTo>
                    <a:pt x="1753" y="678"/>
                  </a:lnTo>
                  <a:lnTo>
                    <a:pt x="1785" y="695"/>
                  </a:lnTo>
                  <a:lnTo>
                    <a:pt x="1806" y="713"/>
                  </a:lnTo>
                  <a:lnTo>
                    <a:pt x="1824" y="735"/>
                  </a:lnTo>
                  <a:lnTo>
                    <a:pt x="1836" y="759"/>
                  </a:lnTo>
                  <a:lnTo>
                    <a:pt x="1840" y="782"/>
                  </a:lnTo>
                  <a:lnTo>
                    <a:pt x="1836" y="809"/>
                  </a:lnTo>
                  <a:lnTo>
                    <a:pt x="1834" y="835"/>
                  </a:lnTo>
                  <a:lnTo>
                    <a:pt x="1836" y="862"/>
                  </a:lnTo>
                  <a:lnTo>
                    <a:pt x="1840" y="886"/>
                  </a:lnTo>
                  <a:lnTo>
                    <a:pt x="1852" y="907"/>
                  </a:lnTo>
                  <a:lnTo>
                    <a:pt x="1866" y="929"/>
                  </a:lnTo>
                  <a:lnTo>
                    <a:pt x="1884" y="944"/>
                  </a:lnTo>
                  <a:lnTo>
                    <a:pt x="1912" y="959"/>
                  </a:lnTo>
                  <a:lnTo>
                    <a:pt x="1949" y="969"/>
                  </a:lnTo>
                  <a:lnTo>
                    <a:pt x="1988" y="978"/>
                  </a:lnTo>
                  <a:lnTo>
                    <a:pt x="2020" y="984"/>
                  </a:lnTo>
                  <a:lnTo>
                    <a:pt x="2059" y="991"/>
                  </a:lnTo>
                  <a:lnTo>
                    <a:pt x="2105" y="998"/>
                  </a:lnTo>
                  <a:lnTo>
                    <a:pt x="2144" y="1003"/>
                  </a:lnTo>
                  <a:lnTo>
                    <a:pt x="2183" y="1011"/>
                  </a:lnTo>
                  <a:lnTo>
                    <a:pt x="2215" y="1019"/>
                  </a:lnTo>
                  <a:lnTo>
                    <a:pt x="2248" y="1029"/>
                  </a:lnTo>
                  <a:lnTo>
                    <a:pt x="2273" y="1043"/>
                  </a:lnTo>
                  <a:lnTo>
                    <a:pt x="2294" y="1056"/>
                  </a:lnTo>
                  <a:lnTo>
                    <a:pt x="2321" y="1078"/>
                  </a:lnTo>
                  <a:lnTo>
                    <a:pt x="2337" y="1098"/>
                  </a:lnTo>
                  <a:lnTo>
                    <a:pt x="2351" y="1120"/>
                  </a:lnTo>
                  <a:lnTo>
                    <a:pt x="2358" y="1150"/>
                  </a:lnTo>
                  <a:lnTo>
                    <a:pt x="2353" y="1178"/>
                  </a:lnTo>
                  <a:lnTo>
                    <a:pt x="2346" y="1203"/>
                  </a:lnTo>
                  <a:lnTo>
                    <a:pt x="2337" y="1235"/>
                  </a:lnTo>
                  <a:lnTo>
                    <a:pt x="2326" y="1270"/>
                  </a:lnTo>
                  <a:lnTo>
                    <a:pt x="2314" y="1302"/>
                  </a:lnTo>
                  <a:lnTo>
                    <a:pt x="2310" y="1328"/>
                  </a:lnTo>
                  <a:lnTo>
                    <a:pt x="2310" y="1350"/>
                  </a:lnTo>
                  <a:lnTo>
                    <a:pt x="2317" y="1382"/>
                  </a:lnTo>
                  <a:lnTo>
                    <a:pt x="2326" y="1409"/>
                  </a:lnTo>
                  <a:lnTo>
                    <a:pt x="2340" y="1429"/>
                  </a:lnTo>
                  <a:lnTo>
                    <a:pt x="2356" y="1449"/>
                  </a:lnTo>
                  <a:lnTo>
                    <a:pt x="2379" y="1470"/>
                  </a:lnTo>
                  <a:lnTo>
                    <a:pt x="2404" y="1492"/>
                  </a:lnTo>
                  <a:lnTo>
                    <a:pt x="2434" y="1511"/>
                  </a:lnTo>
                  <a:lnTo>
                    <a:pt x="2468" y="1526"/>
                  </a:lnTo>
                  <a:lnTo>
                    <a:pt x="2501" y="1534"/>
                  </a:lnTo>
                  <a:lnTo>
                    <a:pt x="2535" y="1541"/>
                  </a:lnTo>
                  <a:lnTo>
                    <a:pt x="2570" y="1544"/>
                  </a:lnTo>
                  <a:lnTo>
                    <a:pt x="2611" y="1546"/>
                  </a:lnTo>
                  <a:lnTo>
                    <a:pt x="2652" y="1544"/>
                  </a:lnTo>
                  <a:close/>
                </a:path>
              </a:pathLst>
            </a:custGeom>
            <a:gradFill rotWithShape="0">
              <a:gsLst>
                <a:gs pos="0">
                  <a:srgbClr val="005B8E"/>
                </a:gs>
                <a:gs pos="100000">
                  <a:srgbClr val="005B8E">
                    <a:gamma/>
                    <a:tint val="0"/>
                    <a:invGamma/>
                  </a:srgbClr>
                </a:gs>
              </a:gsLst>
              <a:lin ang="5400000" scaled="1"/>
            </a:gradFill>
            <a:ln w="38100">
              <a:solidFill>
                <a:srgbClr val="000000"/>
              </a:solidFill>
              <a:prstDash val="solid"/>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636363"/>
                </a:solidFill>
                <a:effectLst>
                  <a:outerShdw blurRad="38100" dist="38100" dir="2700000" algn="tl">
                    <a:srgbClr val="000000">
                      <a:alpha val="43137"/>
                    </a:srgbClr>
                  </a:outerShdw>
                </a:effectLst>
                <a:uLnTx/>
                <a:uFillTx/>
                <a:latin typeface="Calibri"/>
              </a:endParaRPr>
            </a:p>
          </p:txBody>
        </p:sp>
        <p:sp>
          <p:nvSpPr>
            <p:cNvPr id="20" name="Freeform 6">
              <a:extLst>
                <a:ext uri="{FF2B5EF4-FFF2-40B4-BE49-F238E27FC236}">
                  <a16:creationId xmlns:a16="http://schemas.microsoft.com/office/drawing/2014/main" id="{ECDABF44-CD4A-9A53-DC3C-0D44DEF83AAD}"/>
                </a:ext>
              </a:extLst>
            </p:cNvPr>
            <p:cNvSpPr>
              <a:spLocks/>
            </p:cNvSpPr>
            <p:nvPr/>
          </p:nvSpPr>
          <p:spPr bwMode="auto">
            <a:xfrm>
              <a:off x="400050" y="1379538"/>
              <a:ext cx="4229100" cy="2493962"/>
            </a:xfrm>
            <a:custGeom>
              <a:avLst/>
              <a:gdLst/>
              <a:ahLst/>
              <a:cxnLst>
                <a:cxn ang="0">
                  <a:pos x="2664" y="0"/>
                </a:cxn>
                <a:cxn ang="0">
                  <a:pos x="2" y="1571"/>
                </a:cxn>
                <a:cxn ang="0">
                  <a:pos x="251" y="1541"/>
                </a:cxn>
                <a:cxn ang="0">
                  <a:pos x="244" y="1489"/>
                </a:cxn>
                <a:cxn ang="0">
                  <a:pos x="216" y="1419"/>
                </a:cxn>
                <a:cxn ang="0">
                  <a:pos x="207" y="1362"/>
                </a:cxn>
                <a:cxn ang="0">
                  <a:pos x="226" y="1304"/>
                </a:cxn>
                <a:cxn ang="0">
                  <a:pos x="281" y="1254"/>
                </a:cxn>
                <a:cxn ang="0">
                  <a:pos x="350" y="1217"/>
                </a:cxn>
                <a:cxn ang="0">
                  <a:pos x="433" y="1199"/>
                </a:cxn>
                <a:cxn ang="0">
                  <a:pos x="552" y="1200"/>
                </a:cxn>
                <a:cxn ang="0">
                  <a:pos x="630" y="1212"/>
                </a:cxn>
                <a:cxn ang="0">
                  <a:pos x="709" y="1252"/>
                </a:cxn>
                <a:cxn ang="0">
                  <a:pos x="762" y="1301"/>
                </a:cxn>
                <a:cxn ang="0">
                  <a:pos x="785" y="1352"/>
                </a:cxn>
                <a:cxn ang="0">
                  <a:pos x="780" y="1409"/>
                </a:cxn>
                <a:cxn ang="0">
                  <a:pos x="762" y="1461"/>
                </a:cxn>
                <a:cxn ang="0">
                  <a:pos x="743" y="1514"/>
                </a:cxn>
                <a:cxn ang="0">
                  <a:pos x="752" y="1565"/>
                </a:cxn>
                <a:cxn ang="0">
                  <a:pos x="1194" y="1509"/>
                </a:cxn>
                <a:cxn ang="0">
                  <a:pos x="1199" y="1439"/>
                </a:cxn>
                <a:cxn ang="0">
                  <a:pos x="1206" y="1381"/>
                </a:cxn>
                <a:cxn ang="0">
                  <a:pos x="1226" y="1331"/>
                </a:cxn>
                <a:cxn ang="0">
                  <a:pos x="1265" y="1297"/>
                </a:cxn>
                <a:cxn ang="0">
                  <a:pos x="1321" y="1279"/>
                </a:cxn>
                <a:cxn ang="0">
                  <a:pos x="1383" y="1274"/>
                </a:cxn>
                <a:cxn ang="0">
                  <a:pos x="1459" y="1275"/>
                </a:cxn>
                <a:cxn ang="0">
                  <a:pos x="1528" y="1280"/>
                </a:cxn>
                <a:cxn ang="0">
                  <a:pos x="1615" y="1284"/>
                </a:cxn>
                <a:cxn ang="0">
                  <a:pos x="1693" y="1275"/>
                </a:cxn>
                <a:cxn ang="0">
                  <a:pos x="1764" y="1257"/>
                </a:cxn>
                <a:cxn ang="0">
                  <a:pos x="1817" y="1222"/>
                </a:cxn>
                <a:cxn ang="0">
                  <a:pos x="1847" y="1179"/>
                </a:cxn>
                <a:cxn ang="0">
                  <a:pos x="1847" y="1128"/>
                </a:cxn>
                <a:cxn ang="0">
                  <a:pos x="1847" y="1073"/>
                </a:cxn>
                <a:cxn ang="0">
                  <a:pos x="1863" y="1028"/>
                </a:cxn>
                <a:cxn ang="0">
                  <a:pos x="1896" y="991"/>
                </a:cxn>
                <a:cxn ang="0">
                  <a:pos x="1962" y="966"/>
                </a:cxn>
                <a:cxn ang="0">
                  <a:pos x="2034" y="951"/>
                </a:cxn>
                <a:cxn ang="0">
                  <a:pos x="2119" y="938"/>
                </a:cxn>
                <a:cxn ang="0">
                  <a:pos x="2195" y="925"/>
                </a:cxn>
                <a:cxn ang="0">
                  <a:pos x="2259" y="906"/>
                </a:cxn>
                <a:cxn ang="0">
                  <a:pos x="2307" y="879"/>
                </a:cxn>
                <a:cxn ang="0">
                  <a:pos x="2349" y="838"/>
                </a:cxn>
                <a:cxn ang="0">
                  <a:pos x="2369" y="784"/>
                </a:cxn>
                <a:cxn ang="0">
                  <a:pos x="2360" y="732"/>
                </a:cxn>
                <a:cxn ang="0">
                  <a:pos x="2337" y="665"/>
                </a:cxn>
                <a:cxn ang="0">
                  <a:pos x="2323" y="609"/>
                </a:cxn>
                <a:cxn ang="0">
                  <a:pos x="2328" y="554"/>
                </a:cxn>
                <a:cxn ang="0">
                  <a:pos x="2351" y="507"/>
                </a:cxn>
                <a:cxn ang="0">
                  <a:pos x="2390" y="465"/>
                </a:cxn>
                <a:cxn ang="0">
                  <a:pos x="2448" y="425"/>
                </a:cxn>
                <a:cxn ang="0">
                  <a:pos x="2514" y="401"/>
                </a:cxn>
                <a:cxn ang="0">
                  <a:pos x="2581" y="391"/>
                </a:cxn>
                <a:cxn ang="0">
                  <a:pos x="2664" y="391"/>
                </a:cxn>
              </a:cxnLst>
              <a:rect l="0" t="0" r="r" b="b"/>
              <a:pathLst>
                <a:path w="2664" h="1571">
                  <a:moveTo>
                    <a:pt x="2664" y="391"/>
                  </a:moveTo>
                  <a:lnTo>
                    <a:pt x="2664" y="0"/>
                  </a:lnTo>
                  <a:lnTo>
                    <a:pt x="0" y="0"/>
                  </a:lnTo>
                  <a:lnTo>
                    <a:pt x="2" y="1571"/>
                  </a:lnTo>
                  <a:lnTo>
                    <a:pt x="239" y="1571"/>
                  </a:lnTo>
                  <a:lnTo>
                    <a:pt x="251" y="1541"/>
                  </a:lnTo>
                  <a:lnTo>
                    <a:pt x="251" y="1519"/>
                  </a:lnTo>
                  <a:lnTo>
                    <a:pt x="244" y="1489"/>
                  </a:lnTo>
                  <a:lnTo>
                    <a:pt x="230" y="1458"/>
                  </a:lnTo>
                  <a:lnTo>
                    <a:pt x="216" y="1419"/>
                  </a:lnTo>
                  <a:lnTo>
                    <a:pt x="209" y="1389"/>
                  </a:lnTo>
                  <a:lnTo>
                    <a:pt x="207" y="1362"/>
                  </a:lnTo>
                  <a:lnTo>
                    <a:pt x="214" y="1332"/>
                  </a:lnTo>
                  <a:lnTo>
                    <a:pt x="226" y="1304"/>
                  </a:lnTo>
                  <a:lnTo>
                    <a:pt x="251" y="1275"/>
                  </a:lnTo>
                  <a:lnTo>
                    <a:pt x="281" y="1254"/>
                  </a:lnTo>
                  <a:lnTo>
                    <a:pt x="313" y="1232"/>
                  </a:lnTo>
                  <a:lnTo>
                    <a:pt x="350" y="1217"/>
                  </a:lnTo>
                  <a:lnTo>
                    <a:pt x="393" y="1204"/>
                  </a:lnTo>
                  <a:lnTo>
                    <a:pt x="433" y="1199"/>
                  </a:lnTo>
                  <a:lnTo>
                    <a:pt x="488" y="1197"/>
                  </a:lnTo>
                  <a:lnTo>
                    <a:pt x="552" y="1200"/>
                  </a:lnTo>
                  <a:lnTo>
                    <a:pt x="594" y="1204"/>
                  </a:lnTo>
                  <a:lnTo>
                    <a:pt x="630" y="1212"/>
                  </a:lnTo>
                  <a:lnTo>
                    <a:pt x="665" y="1227"/>
                  </a:lnTo>
                  <a:lnTo>
                    <a:pt x="709" y="1252"/>
                  </a:lnTo>
                  <a:lnTo>
                    <a:pt x="736" y="1275"/>
                  </a:lnTo>
                  <a:lnTo>
                    <a:pt x="762" y="1301"/>
                  </a:lnTo>
                  <a:lnTo>
                    <a:pt x="775" y="1327"/>
                  </a:lnTo>
                  <a:lnTo>
                    <a:pt x="785" y="1352"/>
                  </a:lnTo>
                  <a:lnTo>
                    <a:pt x="785" y="1381"/>
                  </a:lnTo>
                  <a:lnTo>
                    <a:pt x="780" y="1409"/>
                  </a:lnTo>
                  <a:lnTo>
                    <a:pt x="771" y="1436"/>
                  </a:lnTo>
                  <a:lnTo>
                    <a:pt x="762" y="1461"/>
                  </a:lnTo>
                  <a:lnTo>
                    <a:pt x="750" y="1488"/>
                  </a:lnTo>
                  <a:lnTo>
                    <a:pt x="743" y="1514"/>
                  </a:lnTo>
                  <a:lnTo>
                    <a:pt x="743" y="1538"/>
                  </a:lnTo>
                  <a:lnTo>
                    <a:pt x="752" y="1565"/>
                  </a:lnTo>
                  <a:lnTo>
                    <a:pt x="1199" y="1565"/>
                  </a:lnTo>
                  <a:lnTo>
                    <a:pt x="1194" y="1509"/>
                  </a:lnTo>
                  <a:lnTo>
                    <a:pt x="1199" y="1469"/>
                  </a:lnTo>
                  <a:lnTo>
                    <a:pt x="1199" y="1439"/>
                  </a:lnTo>
                  <a:lnTo>
                    <a:pt x="1201" y="1411"/>
                  </a:lnTo>
                  <a:lnTo>
                    <a:pt x="1206" y="1381"/>
                  </a:lnTo>
                  <a:lnTo>
                    <a:pt x="1215" y="1351"/>
                  </a:lnTo>
                  <a:lnTo>
                    <a:pt x="1226" y="1331"/>
                  </a:lnTo>
                  <a:lnTo>
                    <a:pt x="1242" y="1312"/>
                  </a:lnTo>
                  <a:lnTo>
                    <a:pt x="1265" y="1297"/>
                  </a:lnTo>
                  <a:lnTo>
                    <a:pt x="1291" y="1285"/>
                  </a:lnTo>
                  <a:lnTo>
                    <a:pt x="1321" y="1279"/>
                  </a:lnTo>
                  <a:lnTo>
                    <a:pt x="1353" y="1275"/>
                  </a:lnTo>
                  <a:lnTo>
                    <a:pt x="1383" y="1274"/>
                  </a:lnTo>
                  <a:lnTo>
                    <a:pt x="1422" y="1274"/>
                  </a:lnTo>
                  <a:lnTo>
                    <a:pt x="1459" y="1275"/>
                  </a:lnTo>
                  <a:lnTo>
                    <a:pt x="1488" y="1279"/>
                  </a:lnTo>
                  <a:lnTo>
                    <a:pt x="1528" y="1280"/>
                  </a:lnTo>
                  <a:lnTo>
                    <a:pt x="1569" y="1284"/>
                  </a:lnTo>
                  <a:lnTo>
                    <a:pt x="1615" y="1284"/>
                  </a:lnTo>
                  <a:lnTo>
                    <a:pt x="1654" y="1280"/>
                  </a:lnTo>
                  <a:lnTo>
                    <a:pt x="1693" y="1275"/>
                  </a:lnTo>
                  <a:lnTo>
                    <a:pt x="1735" y="1269"/>
                  </a:lnTo>
                  <a:lnTo>
                    <a:pt x="1764" y="1257"/>
                  </a:lnTo>
                  <a:lnTo>
                    <a:pt x="1797" y="1242"/>
                  </a:lnTo>
                  <a:lnTo>
                    <a:pt x="1817" y="1222"/>
                  </a:lnTo>
                  <a:lnTo>
                    <a:pt x="1838" y="1200"/>
                  </a:lnTo>
                  <a:lnTo>
                    <a:pt x="1847" y="1179"/>
                  </a:lnTo>
                  <a:lnTo>
                    <a:pt x="1852" y="1153"/>
                  </a:lnTo>
                  <a:lnTo>
                    <a:pt x="1847" y="1128"/>
                  </a:lnTo>
                  <a:lnTo>
                    <a:pt x="1845" y="1102"/>
                  </a:lnTo>
                  <a:lnTo>
                    <a:pt x="1847" y="1073"/>
                  </a:lnTo>
                  <a:lnTo>
                    <a:pt x="1854" y="1052"/>
                  </a:lnTo>
                  <a:lnTo>
                    <a:pt x="1863" y="1028"/>
                  </a:lnTo>
                  <a:lnTo>
                    <a:pt x="1877" y="1006"/>
                  </a:lnTo>
                  <a:lnTo>
                    <a:pt x="1896" y="991"/>
                  </a:lnTo>
                  <a:lnTo>
                    <a:pt x="1926" y="976"/>
                  </a:lnTo>
                  <a:lnTo>
                    <a:pt x="1962" y="966"/>
                  </a:lnTo>
                  <a:lnTo>
                    <a:pt x="1999" y="958"/>
                  </a:lnTo>
                  <a:lnTo>
                    <a:pt x="2034" y="951"/>
                  </a:lnTo>
                  <a:lnTo>
                    <a:pt x="2070" y="945"/>
                  </a:lnTo>
                  <a:lnTo>
                    <a:pt x="2119" y="938"/>
                  </a:lnTo>
                  <a:lnTo>
                    <a:pt x="2156" y="933"/>
                  </a:lnTo>
                  <a:lnTo>
                    <a:pt x="2195" y="925"/>
                  </a:lnTo>
                  <a:lnTo>
                    <a:pt x="2227" y="916"/>
                  </a:lnTo>
                  <a:lnTo>
                    <a:pt x="2259" y="906"/>
                  </a:lnTo>
                  <a:lnTo>
                    <a:pt x="2284" y="893"/>
                  </a:lnTo>
                  <a:lnTo>
                    <a:pt x="2307" y="879"/>
                  </a:lnTo>
                  <a:lnTo>
                    <a:pt x="2333" y="858"/>
                  </a:lnTo>
                  <a:lnTo>
                    <a:pt x="2349" y="838"/>
                  </a:lnTo>
                  <a:lnTo>
                    <a:pt x="2363" y="814"/>
                  </a:lnTo>
                  <a:lnTo>
                    <a:pt x="2369" y="784"/>
                  </a:lnTo>
                  <a:lnTo>
                    <a:pt x="2365" y="759"/>
                  </a:lnTo>
                  <a:lnTo>
                    <a:pt x="2360" y="732"/>
                  </a:lnTo>
                  <a:lnTo>
                    <a:pt x="2349" y="701"/>
                  </a:lnTo>
                  <a:lnTo>
                    <a:pt x="2337" y="665"/>
                  </a:lnTo>
                  <a:lnTo>
                    <a:pt x="2326" y="634"/>
                  </a:lnTo>
                  <a:lnTo>
                    <a:pt x="2323" y="609"/>
                  </a:lnTo>
                  <a:lnTo>
                    <a:pt x="2323" y="585"/>
                  </a:lnTo>
                  <a:lnTo>
                    <a:pt x="2328" y="554"/>
                  </a:lnTo>
                  <a:lnTo>
                    <a:pt x="2340" y="527"/>
                  </a:lnTo>
                  <a:lnTo>
                    <a:pt x="2351" y="507"/>
                  </a:lnTo>
                  <a:lnTo>
                    <a:pt x="2367" y="487"/>
                  </a:lnTo>
                  <a:lnTo>
                    <a:pt x="2390" y="465"/>
                  </a:lnTo>
                  <a:lnTo>
                    <a:pt x="2416" y="443"/>
                  </a:lnTo>
                  <a:lnTo>
                    <a:pt x="2448" y="425"/>
                  </a:lnTo>
                  <a:lnTo>
                    <a:pt x="2482" y="410"/>
                  </a:lnTo>
                  <a:lnTo>
                    <a:pt x="2514" y="401"/>
                  </a:lnTo>
                  <a:lnTo>
                    <a:pt x="2547" y="395"/>
                  </a:lnTo>
                  <a:lnTo>
                    <a:pt x="2581" y="391"/>
                  </a:lnTo>
                  <a:lnTo>
                    <a:pt x="2623" y="391"/>
                  </a:lnTo>
                  <a:lnTo>
                    <a:pt x="2664" y="391"/>
                  </a:lnTo>
                  <a:close/>
                </a:path>
              </a:pathLst>
            </a:custGeom>
            <a:gradFill rotWithShape="0">
              <a:gsLst>
                <a:gs pos="0">
                  <a:srgbClr val="800000">
                    <a:gamma/>
                    <a:tint val="19216"/>
                    <a:invGamma/>
                  </a:srgbClr>
                </a:gs>
                <a:gs pos="100000">
                  <a:srgbClr val="800000"/>
                </a:gs>
              </a:gsLst>
              <a:lin ang="5400000" scaled="1"/>
            </a:gradFill>
            <a:ln w="38100">
              <a:solidFill>
                <a:srgbClr val="000000"/>
              </a:solidFill>
              <a:prstDash val="solid"/>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636363"/>
                </a:solidFill>
                <a:effectLst>
                  <a:outerShdw blurRad="38100" dist="38100" dir="2700000" algn="tl">
                    <a:srgbClr val="000000">
                      <a:alpha val="43137"/>
                    </a:srgbClr>
                  </a:outerShdw>
                </a:effectLst>
                <a:uLnTx/>
                <a:uFillTx/>
                <a:latin typeface="Calibri"/>
              </a:endParaRPr>
            </a:p>
          </p:txBody>
        </p:sp>
        <p:sp>
          <p:nvSpPr>
            <p:cNvPr id="21" name="Freeform 7">
              <a:extLst>
                <a:ext uri="{FF2B5EF4-FFF2-40B4-BE49-F238E27FC236}">
                  <a16:creationId xmlns:a16="http://schemas.microsoft.com/office/drawing/2014/main" id="{94E8E679-1FDE-6D0D-EEAA-60C0A9797FA9}"/>
                </a:ext>
              </a:extLst>
            </p:cNvPr>
            <p:cNvSpPr>
              <a:spLocks/>
            </p:cNvSpPr>
            <p:nvPr/>
          </p:nvSpPr>
          <p:spPr bwMode="auto">
            <a:xfrm>
              <a:off x="2266950" y="1995488"/>
              <a:ext cx="4687888" cy="3732212"/>
            </a:xfrm>
            <a:custGeom>
              <a:avLst/>
              <a:gdLst/>
              <a:ahLst/>
              <a:cxnLst>
                <a:cxn ang="0">
                  <a:pos x="1187" y="374"/>
                </a:cxn>
                <a:cxn ang="0">
                  <a:pos x="1145" y="179"/>
                </a:cxn>
                <a:cxn ang="0">
                  <a:pos x="1290" y="22"/>
                </a:cxn>
                <a:cxn ang="0">
                  <a:pos x="1621" y="5"/>
                </a:cxn>
                <a:cxn ang="0">
                  <a:pos x="1785" y="97"/>
                </a:cxn>
                <a:cxn ang="0">
                  <a:pos x="1822" y="257"/>
                </a:cxn>
                <a:cxn ang="0">
                  <a:pos x="1789" y="430"/>
                </a:cxn>
                <a:cxn ang="0">
                  <a:pos x="1950" y="532"/>
                </a:cxn>
                <a:cxn ang="0">
                  <a:pos x="2194" y="575"/>
                </a:cxn>
                <a:cxn ang="0">
                  <a:pos x="2295" y="655"/>
                </a:cxn>
                <a:cxn ang="0">
                  <a:pos x="2300" y="769"/>
                </a:cxn>
                <a:cxn ang="0">
                  <a:pos x="2394" y="871"/>
                </a:cxn>
                <a:cxn ang="0">
                  <a:pos x="2588" y="891"/>
                </a:cxn>
                <a:cxn ang="0">
                  <a:pos x="2797" y="882"/>
                </a:cxn>
                <a:cxn ang="0">
                  <a:pos x="2921" y="933"/>
                </a:cxn>
                <a:cxn ang="0">
                  <a:pos x="2951" y="1111"/>
                </a:cxn>
                <a:cxn ang="0">
                  <a:pos x="2921" y="1350"/>
                </a:cxn>
                <a:cxn ang="0">
                  <a:pos x="2795" y="1407"/>
                </a:cxn>
                <a:cxn ang="0">
                  <a:pos x="2567" y="1399"/>
                </a:cxn>
                <a:cxn ang="0">
                  <a:pos x="2399" y="1417"/>
                </a:cxn>
                <a:cxn ang="0">
                  <a:pos x="2305" y="1487"/>
                </a:cxn>
                <a:cxn ang="0">
                  <a:pos x="2295" y="1623"/>
                </a:cxn>
                <a:cxn ang="0">
                  <a:pos x="2187" y="1716"/>
                </a:cxn>
                <a:cxn ang="0">
                  <a:pos x="1992" y="1748"/>
                </a:cxn>
                <a:cxn ang="0">
                  <a:pos x="1822" y="1813"/>
                </a:cxn>
                <a:cxn ang="0">
                  <a:pos x="1785" y="1945"/>
                </a:cxn>
                <a:cxn ang="0">
                  <a:pos x="1822" y="2107"/>
                </a:cxn>
                <a:cxn ang="0">
                  <a:pos x="1741" y="2261"/>
                </a:cxn>
                <a:cxn ang="0">
                  <a:pos x="1598" y="2341"/>
                </a:cxn>
                <a:cxn ang="0">
                  <a:pos x="1378" y="2350"/>
                </a:cxn>
                <a:cxn ang="0">
                  <a:pos x="1212" y="2290"/>
                </a:cxn>
                <a:cxn ang="0">
                  <a:pos x="1134" y="2174"/>
                </a:cxn>
                <a:cxn ang="0">
                  <a:pos x="1154" y="2039"/>
                </a:cxn>
                <a:cxn ang="0">
                  <a:pos x="1166" y="1917"/>
                </a:cxn>
                <a:cxn ang="0">
                  <a:pos x="1055" y="1830"/>
                </a:cxn>
                <a:cxn ang="0">
                  <a:pos x="874" y="1797"/>
                </a:cxn>
                <a:cxn ang="0">
                  <a:pos x="699" y="1746"/>
                </a:cxn>
                <a:cxn ang="0">
                  <a:pos x="653" y="1611"/>
                </a:cxn>
                <a:cxn ang="0">
                  <a:pos x="600" y="1499"/>
                </a:cxn>
                <a:cxn ang="0">
                  <a:pos x="425" y="1457"/>
                </a:cxn>
                <a:cxn ang="0">
                  <a:pos x="248" y="1469"/>
                </a:cxn>
                <a:cxn ang="0">
                  <a:pos x="57" y="1434"/>
                </a:cxn>
                <a:cxn ang="0">
                  <a:pos x="2" y="1277"/>
                </a:cxn>
                <a:cxn ang="0">
                  <a:pos x="13" y="1051"/>
                </a:cxn>
                <a:cxn ang="0">
                  <a:pos x="71" y="916"/>
                </a:cxn>
                <a:cxn ang="0">
                  <a:pos x="218" y="881"/>
                </a:cxn>
                <a:cxn ang="0">
                  <a:pos x="437" y="892"/>
                </a:cxn>
                <a:cxn ang="0">
                  <a:pos x="630" y="839"/>
                </a:cxn>
                <a:cxn ang="0">
                  <a:pos x="664" y="714"/>
                </a:cxn>
                <a:cxn ang="0">
                  <a:pos x="736" y="590"/>
                </a:cxn>
                <a:cxn ang="0">
                  <a:pos x="940" y="547"/>
                </a:cxn>
              </a:cxnLst>
              <a:rect l="0" t="0" r="r" b="b"/>
              <a:pathLst>
                <a:path w="2953" h="2351">
                  <a:moveTo>
                    <a:pt x="1124" y="491"/>
                  </a:moveTo>
                  <a:lnTo>
                    <a:pt x="1154" y="465"/>
                  </a:lnTo>
                  <a:lnTo>
                    <a:pt x="1175" y="440"/>
                  </a:lnTo>
                  <a:lnTo>
                    <a:pt x="1187" y="411"/>
                  </a:lnTo>
                  <a:lnTo>
                    <a:pt x="1187" y="374"/>
                  </a:lnTo>
                  <a:lnTo>
                    <a:pt x="1173" y="333"/>
                  </a:lnTo>
                  <a:lnTo>
                    <a:pt x="1161" y="298"/>
                  </a:lnTo>
                  <a:lnTo>
                    <a:pt x="1145" y="254"/>
                  </a:lnTo>
                  <a:lnTo>
                    <a:pt x="1138" y="207"/>
                  </a:lnTo>
                  <a:lnTo>
                    <a:pt x="1145" y="179"/>
                  </a:lnTo>
                  <a:lnTo>
                    <a:pt x="1157" y="144"/>
                  </a:lnTo>
                  <a:lnTo>
                    <a:pt x="1180" y="107"/>
                  </a:lnTo>
                  <a:lnTo>
                    <a:pt x="1212" y="72"/>
                  </a:lnTo>
                  <a:lnTo>
                    <a:pt x="1253" y="44"/>
                  </a:lnTo>
                  <a:lnTo>
                    <a:pt x="1290" y="22"/>
                  </a:lnTo>
                  <a:lnTo>
                    <a:pt x="1341" y="8"/>
                  </a:lnTo>
                  <a:lnTo>
                    <a:pt x="1401" y="2"/>
                  </a:lnTo>
                  <a:lnTo>
                    <a:pt x="1465" y="0"/>
                  </a:lnTo>
                  <a:lnTo>
                    <a:pt x="1552" y="0"/>
                  </a:lnTo>
                  <a:lnTo>
                    <a:pt x="1621" y="5"/>
                  </a:lnTo>
                  <a:lnTo>
                    <a:pt x="1660" y="15"/>
                  </a:lnTo>
                  <a:lnTo>
                    <a:pt x="1690" y="28"/>
                  </a:lnTo>
                  <a:lnTo>
                    <a:pt x="1723" y="44"/>
                  </a:lnTo>
                  <a:lnTo>
                    <a:pt x="1755" y="67"/>
                  </a:lnTo>
                  <a:lnTo>
                    <a:pt x="1785" y="97"/>
                  </a:lnTo>
                  <a:lnTo>
                    <a:pt x="1808" y="124"/>
                  </a:lnTo>
                  <a:lnTo>
                    <a:pt x="1819" y="147"/>
                  </a:lnTo>
                  <a:lnTo>
                    <a:pt x="1828" y="187"/>
                  </a:lnTo>
                  <a:lnTo>
                    <a:pt x="1828" y="222"/>
                  </a:lnTo>
                  <a:lnTo>
                    <a:pt x="1822" y="257"/>
                  </a:lnTo>
                  <a:lnTo>
                    <a:pt x="1812" y="284"/>
                  </a:lnTo>
                  <a:lnTo>
                    <a:pt x="1801" y="328"/>
                  </a:lnTo>
                  <a:lnTo>
                    <a:pt x="1785" y="373"/>
                  </a:lnTo>
                  <a:lnTo>
                    <a:pt x="1778" y="401"/>
                  </a:lnTo>
                  <a:lnTo>
                    <a:pt x="1789" y="430"/>
                  </a:lnTo>
                  <a:lnTo>
                    <a:pt x="1803" y="450"/>
                  </a:lnTo>
                  <a:lnTo>
                    <a:pt x="1828" y="476"/>
                  </a:lnTo>
                  <a:lnTo>
                    <a:pt x="1865" y="498"/>
                  </a:lnTo>
                  <a:lnTo>
                    <a:pt x="1900" y="516"/>
                  </a:lnTo>
                  <a:lnTo>
                    <a:pt x="1950" y="532"/>
                  </a:lnTo>
                  <a:lnTo>
                    <a:pt x="2001" y="542"/>
                  </a:lnTo>
                  <a:lnTo>
                    <a:pt x="2049" y="550"/>
                  </a:lnTo>
                  <a:lnTo>
                    <a:pt x="2100" y="555"/>
                  </a:lnTo>
                  <a:lnTo>
                    <a:pt x="2153" y="565"/>
                  </a:lnTo>
                  <a:lnTo>
                    <a:pt x="2194" y="575"/>
                  </a:lnTo>
                  <a:lnTo>
                    <a:pt x="2226" y="587"/>
                  </a:lnTo>
                  <a:lnTo>
                    <a:pt x="2252" y="600"/>
                  </a:lnTo>
                  <a:lnTo>
                    <a:pt x="2270" y="615"/>
                  </a:lnTo>
                  <a:lnTo>
                    <a:pt x="2284" y="633"/>
                  </a:lnTo>
                  <a:lnTo>
                    <a:pt x="2295" y="655"/>
                  </a:lnTo>
                  <a:lnTo>
                    <a:pt x="2300" y="675"/>
                  </a:lnTo>
                  <a:lnTo>
                    <a:pt x="2305" y="694"/>
                  </a:lnTo>
                  <a:lnTo>
                    <a:pt x="2305" y="719"/>
                  </a:lnTo>
                  <a:lnTo>
                    <a:pt x="2300" y="747"/>
                  </a:lnTo>
                  <a:lnTo>
                    <a:pt x="2300" y="769"/>
                  </a:lnTo>
                  <a:lnTo>
                    <a:pt x="2307" y="796"/>
                  </a:lnTo>
                  <a:lnTo>
                    <a:pt x="2323" y="819"/>
                  </a:lnTo>
                  <a:lnTo>
                    <a:pt x="2341" y="839"/>
                  </a:lnTo>
                  <a:lnTo>
                    <a:pt x="2364" y="854"/>
                  </a:lnTo>
                  <a:lnTo>
                    <a:pt x="2394" y="871"/>
                  </a:lnTo>
                  <a:lnTo>
                    <a:pt x="2424" y="881"/>
                  </a:lnTo>
                  <a:lnTo>
                    <a:pt x="2470" y="887"/>
                  </a:lnTo>
                  <a:lnTo>
                    <a:pt x="2509" y="891"/>
                  </a:lnTo>
                  <a:lnTo>
                    <a:pt x="2546" y="892"/>
                  </a:lnTo>
                  <a:lnTo>
                    <a:pt x="2588" y="891"/>
                  </a:lnTo>
                  <a:lnTo>
                    <a:pt x="2638" y="887"/>
                  </a:lnTo>
                  <a:lnTo>
                    <a:pt x="2677" y="886"/>
                  </a:lnTo>
                  <a:lnTo>
                    <a:pt x="2716" y="882"/>
                  </a:lnTo>
                  <a:lnTo>
                    <a:pt x="2753" y="881"/>
                  </a:lnTo>
                  <a:lnTo>
                    <a:pt x="2797" y="882"/>
                  </a:lnTo>
                  <a:lnTo>
                    <a:pt x="2820" y="886"/>
                  </a:lnTo>
                  <a:lnTo>
                    <a:pt x="2847" y="891"/>
                  </a:lnTo>
                  <a:lnTo>
                    <a:pt x="2873" y="901"/>
                  </a:lnTo>
                  <a:lnTo>
                    <a:pt x="2900" y="916"/>
                  </a:lnTo>
                  <a:lnTo>
                    <a:pt x="2921" y="933"/>
                  </a:lnTo>
                  <a:lnTo>
                    <a:pt x="2937" y="958"/>
                  </a:lnTo>
                  <a:lnTo>
                    <a:pt x="2944" y="979"/>
                  </a:lnTo>
                  <a:lnTo>
                    <a:pt x="2949" y="1006"/>
                  </a:lnTo>
                  <a:lnTo>
                    <a:pt x="2953" y="1055"/>
                  </a:lnTo>
                  <a:lnTo>
                    <a:pt x="2951" y="1111"/>
                  </a:lnTo>
                  <a:lnTo>
                    <a:pt x="2953" y="1172"/>
                  </a:lnTo>
                  <a:lnTo>
                    <a:pt x="2946" y="1242"/>
                  </a:lnTo>
                  <a:lnTo>
                    <a:pt x="2939" y="1290"/>
                  </a:lnTo>
                  <a:lnTo>
                    <a:pt x="2933" y="1329"/>
                  </a:lnTo>
                  <a:lnTo>
                    <a:pt x="2921" y="1350"/>
                  </a:lnTo>
                  <a:lnTo>
                    <a:pt x="2903" y="1370"/>
                  </a:lnTo>
                  <a:lnTo>
                    <a:pt x="2882" y="1384"/>
                  </a:lnTo>
                  <a:lnTo>
                    <a:pt x="2854" y="1395"/>
                  </a:lnTo>
                  <a:lnTo>
                    <a:pt x="2822" y="1402"/>
                  </a:lnTo>
                  <a:lnTo>
                    <a:pt x="2795" y="1407"/>
                  </a:lnTo>
                  <a:lnTo>
                    <a:pt x="2737" y="1409"/>
                  </a:lnTo>
                  <a:lnTo>
                    <a:pt x="2686" y="1407"/>
                  </a:lnTo>
                  <a:lnTo>
                    <a:pt x="2645" y="1402"/>
                  </a:lnTo>
                  <a:lnTo>
                    <a:pt x="2608" y="1400"/>
                  </a:lnTo>
                  <a:lnTo>
                    <a:pt x="2567" y="1399"/>
                  </a:lnTo>
                  <a:lnTo>
                    <a:pt x="2530" y="1399"/>
                  </a:lnTo>
                  <a:lnTo>
                    <a:pt x="2498" y="1400"/>
                  </a:lnTo>
                  <a:lnTo>
                    <a:pt x="2463" y="1402"/>
                  </a:lnTo>
                  <a:lnTo>
                    <a:pt x="2422" y="1411"/>
                  </a:lnTo>
                  <a:lnTo>
                    <a:pt x="2399" y="1417"/>
                  </a:lnTo>
                  <a:lnTo>
                    <a:pt x="2378" y="1424"/>
                  </a:lnTo>
                  <a:lnTo>
                    <a:pt x="2351" y="1437"/>
                  </a:lnTo>
                  <a:lnTo>
                    <a:pt x="2332" y="1454"/>
                  </a:lnTo>
                  <a:lnTo>
                    <a:pt x="2318" y="1469"/>
                  </a:lnTo>
                  <a:lnTo>
                    <a:pt x="2305" y="1487"/>
                  </a:lnTo>
                  <a:lnTo>
                    <a:pt x="2298" y="1506"/>
                  </a:lnTo>
                  <a:lnTo>
                    <a:pt x="2295" y="1526"/>
                  </a:lnTo>
                  <a:lnTo>
                    <a:pt x="2298" y="1548"/>
                  </a:lnTo>
                  <a:lnTo>
                    <a:pt x="2298" y="1584"/>
                  </a:lnTo>
                  <a:lnTo>
                    <a:pt x="2295" y="1623"/>
                  </a:lnTo>
                  <a:lnTo>
                    <a:pt x="2282" y="1651"/>
                  </a:lnTo>
                  <a:lnTo>
                    <a:pt x="2268" y="1675"/>
                  </a:lnTo>
                  <a:lnTo>
                    <a:pt x="2247" y="1691"/>
                  </a:lnTo>
                  <a:lnTo>
                    <a:pt x="2217" y="1705"/>
                  </a:lnTo>
                  <a:lnTo>
                    <a:pt x="2187" y="1716"/>
                  </a:lnTo>
                  <a:lnTo>
                    <a:pt x="2153" y="1723"/>
                  </a:lnTo>
                  <a:lnTo>
                    <a:pt x="2109" y="1730"/>
                  </a:lnTo>
                  <a:lnTo>
                    <a:pt x="2072" y="1738"/>
                  </a:lnTo>
                  <a:lnTo>
                    <a:pt x="2029" y="1743"/>
                  </a:lnTo>
                  <a:lnTo>
                    <a:pt x="1992" y="1748"/>
                  </a:lnTo>
                  <a:lnTo>
                    <a:pt x="1950" y="1755"/>
                  </a:lnTo>
                  <a:lnTo>
                    <a:pt x="1918" y="1766"/>
                  </a:lnTo>
                  <a:lnTo>
                    <a:pt x="1881" y="1778"/>
                  </a:lnTo>
                  <a:lnTo>
                    <a:pt x="1847" y="1793"/>
                  </a:lnTo>
                  <a:lnTo>
                    <a:pt x="1822" y="1813"/>
                  </a:lnTo>
                  <a:lnTo>
                    <a:pt x="1799" y="1837"/>
                  </a:lnTo>
                  <a:lnTo>
                    <a:pt x="1780" y="1865"/>
                  </a:lnTo>
                  <a:lnTo>
                    <a:pt x="1775" y="1890"/>
                  </a:lnTo>
                  <a:lnTo>
                    <a:pt x="1778" y="1919"/>
                  </a:lnTo>
                  <a:lnTo>
                    <a:pt x="1785" y="1945"/>
                  </a:lnTo>
                  <a:lnTo>
                    <a:pt x="1796" y="1974"/>
                  </a:lnTo>
                  <a:lnTo>
                    <a:pt x="1805" y="2005"/>
                  </a:lnTo>
                  <a:lnTo>
                    <a:pt x="1812" y="2034"/>
                  </a:lnTo>
                  <a:lnTo>
                    <a:pt x="1822" y="2071"/>
                  </a:lnTo>
                  <a:lnTo>
                    <a:pt x="1822" y="2107"/>
                  </a:lnTo>
                  <a:lnTo>
                    <a:pt x="1810" y="2144"/>
                  </a:lnTo>
                  <a:lnTo>
                    <a:pt x="1799" y="2173"/>
                  </a:lnTo>
                  <a:lnTo>
                    <a:pt x="1785" y="2201"/>
                  </a:lnTo>
                  <a:lnTo>
                    <a:pt x="1766" y="2228"/>
                  </a:lnTo>
                  <a:lnTo>
                    <a:pt x="1741" y="2261"/>
                  </a:lnTo>
                  <a:lnTo>
                    <a:pt x="1713" y="2283"/>
                  </a:lnTo>
                  <a:lnTo>
                    <a:pt x="1690" y="2298"/>
                  </a:lnTo>
                  <a:lnTo>
                    <a:pt x="1660" y="2316"/>
                  </a:lnTo>
                  <a:lnTo>
                    <a:pt x="1628" y="2333"/>
                  </a:lnTo>
                  <a:lnTo>
                    <a:pt x="1598" y="2341"/>
                  </a:lnTo>
                  <a:lnTo>
                    <a:pt x="1571" y="2346"/>
                  </a:lnTo>
                  <a:lnTo>
                    <a:pt x="1525" y="2350"/>
                  </a:lnTo>
                  <a:lnTo>
                    <a:pt x="1472" y="2351"/>
                  </a:lnTo>
                  <a:lnTo>
                    <a:pt x="1407" y="2350"/>
                  </a:lnTo>
                  <a:lnTo>
                    <a:pt x="1378" y="2350"/>
                  </a:lnTo>
                  <a:lnTo>
                    <a:pt x="1338" y="2345"/>
                  </a:lnTo>
                  <a:lnTo>
                    <a:pt x="1297" y="2336"/>
                  </a:lnTo>
                  <a:lnTo>
                    <a:pt x="1260" y="2321"/>
                  </a:lnTo>
                  <a:lnTo>
                    <a:pt x="1237" y="2308"/>
                  </a:lnTo>
                  <a:lnTo>
                    <a:pt x="1212" y="2290"/>
                  </a:lnTo>
                  <a:lnTo>
                    <a:pt x="1191" y="2273"/>
                  </a:lnTo>
                  <a:lnTo>
                    <a:pt x="1170" y="2251"/>
                  </a:lnTo>
                  <a:lnTo>
                    <a:pt x="1154" y="2229"/>
                  </a:lnTo>
                  <a:lnTo>
                    <a:pt x="1141" y="2203"/>
                  </a:lnTo>
                  <a:lnTo>
                    <a:pt x="1134" y="2174"/>
                  </a:lnTo>
                  <a:lnTo>
                    <a:pt x="1131" y="2153"/>
                  </a:lnTo>
                  <a:lnTo>
                    <a:pt x="1131" y="2122"/>
                  </a:lnTo>
                  <a:lnTo>
                    <a:pt x="1134" y="2097"/>
                  </a:lnTo>
                  <a:lnTo>
                    <a:pt x="1145" y="2071"/>
                  </a:lnTo>
                  <a:lnTo>
                    <a:pt x="1154" y="2039"/>
                  </a:lnTo>
                  <a:lnTo>
                    <a:pt x="1166" y="2009"/>
                  </a:lnTo>
                  <a:lnTo>
                    <a:pt x="1173" y="1982"/>
                  </a:lnTo>
                  <a:lnTo>
                    <a:pt x="1175" y="1957"/>
                  </a:lnTo>
                  <a:lnTo>
                    <a:pt x="1173" y="1937"/>
                  </a:lnTo>
                  <a:lnTo>
                    <a:pt x="1166" y="1917"/>
                  </a:lnTo>
                  <a:lnTo>
                    <a:pt x="1147" y="1892"/>
                  </a:lnTo>
                  <a:lnTo>
                    <a:pt x="1129" y="1875"/>
                  </a:lnTo>
                  <a:lnTo>
                    <a:pt x="1106" y="1857"/>
                  </a:lnTo>
                  <a:lnTo>
                    <a:pt x="1081" y="1843"/>
                  </a:lnTo>
                  <a:lnTo>
                    <a:pt x="1055" y="1830"/>
                  </a:lnTo>
                  <a:lnTo>
                    <a:pt x="1019" y="1820"/>
                  </a:lnTo>
                  <a:lnTo>
                    <a:pt x="986" y="1813"/>
                  </a:lnTo>
                  <a:lnTo>
                    <a:pt x="945" y="1807"/>
                  </a:lnTo>
                  <a:lnTo>
                    <a:pt x="908" y="1803"/>
                  </a:lnTo>
                  <a:lnTo>
                    <a:pt x="874" y="1797"/>
                  </a:lnTo>
                  <a:lnTo>
                    <a:pt x="832" y="1790"/>
                  </a:lnTo>
                  <a:lnTo>
                    <a:pt x="798" y="1780"/>
                  </a:lnTo>
                  <a:lnTo>
                    <a:pt x="756" y="1771"/>
                  </a:lnTo>
                  <a:lnTo>
                    <a:pt x="724" y="1761"/>
                  </a:lnTo>
                  <a:lnTo>
                    <a:pt x="699" y="1746"/>
                  </a:lnTo>
                  <a:lnTo>
                    <a:pt x="678" y="1726"/>
                  </a:lnTo>
                  <a:lnTo>
                    <a:pt x="664" y="1701"/>
                  </a:lnTo>
                  <a:lnTo>
                    <a:pt x="653" y="1668"/>
                  </a:lnTo>
                  <a:lnTo>
                    <a:pt x="651" y="1641"/>
                  </a:lnTo>
                  <a:lnTo>
                    <a:pt x="653" y="1611"/>
                  </a:lnTo>
                  <a:lnTo>
                    <a:pt x="658" y="1588"/>
                  </a:lnTo>
                  <a:lnTo>
                    <a:pt x="653" y="1559"/>
                  </a:lnTo>
                  <a:lnTo>
                    <a:pt x="641" y="1538"/>
                  </a:lnTo>
                  <a:lnTo>
                    <a:pt x="621" y="1514"/>
                  </a:lnTo>
                  <a:lnTo>
                    <a:pt x="600" y="1499"/>
                  </a:lnTo>
                  <a:lnTo>
                    <a:pt x="575" y="1484"/>
                  </a:lnTo>
                  <a:lnTo>
                    <a:pt x="540" y="1474"/>
                  </a:lnTo>
                  <a:lnTo>
                    <a:pt x="501" y="1464"/>
                  </a:lnTo>
                  <a:lnTo>
                    <a:pt x="460" y="1461"/>
                  </a:lnTo>
                  <a:lnTo>
                    <a:pt x="425" y="1457"/>
                  </a:lnTo>
                  <a:lnTo>
                    <a:pt x="386" y="1457"/>
                  </a:lnTo>
                  <a:lnTo>
                    <a:pt x="352" y="1461"/>
                  </a:lnTo>
                  <a:lnTo>
                    <a:pt x="317" y="1462"/>
                  </a:lnTo>
                  <a:lnTo>
                    <a:pt x="283" y="1466"/>
                  </a:lnTo>
                  <a:lnTo>
                    <a:pt x="248" y="1469"/>
                  </a:lnTo>
                  <a:lnTo>
                    <a:pt x="191" y="1469"/>
                  </a:lnTo>
                  <a:lnTo>
                    <a:pt x="154" y="1467"/>
                  </a:lnTo>
                  <a:lnTo>
                    <a:pt x="115" y="1461"/>
                  </a:lnTo>
                  <a:lnTo>
                    <a:pt x="87" y="1451"/>
                  </a:lnTo>
                  <a:lnTo>
                    <a:pt x="57" y="1434"/>
                  </a:lnTo>
                  <a:lnTo>
                    <a:pt x="36" y="1416"/>
                  </a:lnTo>
                  <a:lnTo>
                    <a:pt x="23" y="1395"/>
                  </a:lnTo>
                  <a:lnTo>
                    <a:pt x="7" y="1357"/>
                  </a:lnTo>
                  <a:lnTo>
                    <a:pt x="4" y="1317"/>
                  </a:lnTo>
                  <a:lnTo>
                    <a:pt x="2" y="1277"/>
                  </a:lnTo>
                  <a:lnTo>
                    <a:pt x="0" y="1227"/>
                  </a:lnTo>
                  <a:lnTo>
                    <a:pt x="4" y="1183"/>
                  </a:lnTo>
                  <a:lnTo>
                    <a:pt x="7" y="1136"/>
                  </a:lnTo>
                  <a:lnTo>
                    <a:pt x="9" y="1095"/>
                  </a:lnTo>
                  <a:lnTo>
                    <a:pt x="13" y="1051"/>
                  </a:lnTo>
                  <a:lnTo>
                    <a:pt x="20" y="1018"/>
                  </a:lnTo>
                  <a:lnTo>
                    <a:pt x="27" y="981"/>
                  </a:lnTo>
                  <a:lnTo>
                    <a:pt x="36" y="953"/>
                  </a:lnTo>
                  <a:lnTo>
                    <a:pt x="50" y="934"/>
                  </a:lnTo>
                  <a:lnTo>
                    <a:pt x="71" y="916"/>
                  </a:lnTo>
                  <a:lnTo>
                    <a:pt x="92" y="904"/>
                  </a:lnTo>
                  <a:lnTo>
                    <a:pt x="119" y="891"/>
                  </a:lnTo>
                  <a:lnTo>
                    <a:pt x="145" y="887"/>
                  </a:lnTo>
                  <a:lnTo>
                    <a:pt x="177" y="882"/>
                  </a:lnTo>
                  <a:lnTo>
                    <a:pt x="218" y="881"/>
                  </a:lnTo>
                  <a:lnTo>
                    <a:pt x="255" y="882"/>
                  </a:lnTo>
                  <a:lnTo>
                    <a:pt x="306" y="887"/>
                  </a:lnTo>
                  <a:lnTo>
                    <a:pt x="349" y="889"/>
                  </a:lnTo>
                  <a:lnTo>
                    <a:pt x="386" y="891"/>
                  </a:lnTo>
                  <a:lnTo>
                    <a:pt x="437" y="892"/>
                  </a:lnTo>
                  <a:lnTo>
                    <a:pt x="490" y="887"/>
                  </a:lnTo>
                  <a:lnTo>
                    <a:pt x="533" y="881"/>
                  </a:lnTo>
                  <a:lnTo>
                    <a:pt x="575" y="869"/>
                  </a:lnTo>
                  <a:lnTo>
                    <a:pt x="602" y="857"/>
                  </a:lnTo>
                  <a:lnTo>
                    <a:pt x="630" y="839"/>
                  </a:lnTo>
                  <a:lnTo>
                    <a:pt x="651" y="816"/>
                  </a:lnTo>
                  <a:lnTo>
                    <a:pt x="664" y="792"/>
                  </a:lnTo>
                  <a:lnTo>
                    <a:pt x="669" y="767"/>
                  </a:lnTo>
                  <a:lnTo>
                    <a:pt x="667" y="749"/>
                  </a:lnTo>
                  <a:lnTo>
                    <a:pt x="664" y="714"/>
                  </a:lnTo>
                  <a:lnTo>
                    <a:pt x="667" y="679"/>
                  </a:lnTo>
                  <a:lnTo>
                    <a:pt x="676" y="652"/>
                  </a:lnTo>
                  <a:lnTo>
                    <a:pt x="687" y="627"/>
                  </a:lnTo>
                  <a:lnTo>
                    <a:pt x="704" y="608"/>
                  </a:lnTo>
                  <a:lnTo>
                    <a:pt x="736" y="590"/>
                  </a:lnTo>
                  <a:lnTo>
                    <a:pt x="770" y="577"/>
                  </a:lnTo>
                  <a:lnTo>
                    <a:pt x="814" y="567"/>
                  </a:lnTo>
                  <a:lnTo>
                    <a:pt x="858" y="558"/>
                  </a:lnTo>
                  <a:lnTo>
                    <a:pt x="894" y="552"/>
                  </a:lnTo>
                  <a:lnTo>
                    <a:pt x="940" y="547"/>
                  </a:lnTo>
                  <a:lnTo>
                    <a:pt x="984" y="540"/>
                  </a:lnTo>
                  <a:lnTo>
                    <a:pt x="1035" y="530"/>
                  </a:lnTo>
                  <a:lnTo>
                    <a:pt x="1083" y="515"/>
                  </a:lnTo>
                  <a:lnTo>
                    <a:pt x="1124" y="491"/>
                  </a:lnTo>
                  <a:close/>
                </a:path>
              </a:pathLst>
            </a:custGeom>
            <a:solidFill>
              <a:srgbClr val="820E2E"/>
            </a:solidFill>
            <a:ln w="38100">
              <a:solidFill>
                <a:srgbClr val="000000"/>
              </a:solidFill>
              <a:prstDash val="solid"/>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636363"/>
                </a:solidFill>
                <a:effectLst>
                  <a:outerShdw blurRad="38100" dist="38100" dir="2700000" algn="tl">
                    <a:srgbClr val="000000">
                      <a:alpha val="43137"/>
                    </a:srgbClr>
                  </a:outerShdw>
                </a:effectLst>
                <a:uLnTx/>
                <a:uFillTx/>
                <a:latin typeface="Calibri"/>
              </a:endParaRPr>
            </a:p>
          </p:txBody>
        </p:sp>
        <p:sp>
          <p:nvSpPr>
            <p:cNvPr id="22" name="Text Box 8">
              <a:extLst>
                <a:ext uri="{FF2B5EF4-FFF2-40B4-BE49-F238E27FC236}">
                  <a16:creationId xmlns:a16="http://schemas.microsoft.com/office/drawing/2014/main" id="{FE281794-FB2E-9124-CABB-D8033113D69E}"/>
                </a:ext>
              </a:extLst>
            </p:cNvPr>
            <p:cNvSpPr txBox="1">
              <a:spLocks noChangeArrowheads="1"/>
            </p:cNvSpPr>
            <p:nvPr/>
          </p:nvSpPr>
          <p:spPr bwMode="auto">
            <a:xfrm>
              <a:off x="552451" y="1538288"/>
              <a:ext cx="2590800" cy="1007909"/>
            </a:xfrm>
            <a:prstGeom prst="rect">
              <a:avLst/>
            </a:prstGeom>
            <a:noFill/>
            <a:ln w="12700">
              <a:noFill/>
              <a:miter lim="800000"/>
              <a:headEnd type="none" w="sm" len="sm"/>
              <a:tailEnd type="none" w="sm" len="sm"/>
            </a:ln>
          </p:spPr>
          <p:txBody>
            <a:bodyPr>
              <a:spAutoFit/>
            </a:bodyPr>
            <a:lstStyle/>
            <a:p>
              <a:pPr marL="0" marR="0" lvl="0" indent="0" defTabSz="914400" eaLnBrk="0" fontAlgn="auto" latinLnBrk="0" hangingPunct="0">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Calibri"/>
                </a:rPr>
                <a:t>An Evaluation</a:t>
              </a:r>
            </a:p>
            <a:p>
              <a:pPr marL="0" marR="0" lvl="0" indent="0" defTabSz="914400" eaLnBrk="0" fontAlgn="auto" latinLnBrk="0" hangingPunct="0">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Calibri"/>
                </a:rPr>
                <a:t>Framework</a:t>
              </a:r>
            </a:p>
          </p:txBody>
        </p:sp>
        <p:sp>
          <p:nvSpPr>
            <p:cNvPr id="23" name="Text Box 9">
              <a:extLst>
                <a:ext uri="{FF2B5EF4-FFF2-40B4-BE49-F238E27FC236}">
                  <a16:creationId xmlns:a16="http://schemas.microsoft.com/office/drawing/2014/main" id="{73276E02-5874-E081-638F-D57B924CFCC6}"/>
                </a:ext>
              </a:extLst>
            </p:cNvPr>
            <p:cNvSpPr txBox="1">
              <a:spLocks noChangeArrowheads="1"/>
            </p:cNvSpPr>
            <p:nvPr/>
          </p:nvSpPr>
          <p:spPr bwMode="auto">
            <a:xfrm>
              <a:off x="5505449" y="1614490"/>
              <a:ext cx="3124200" cy="1007909"/>
            </a:xfrm>
            <a:prstGeom prst="rect">
              <a:avLst/>
            </a:prstGeom>
            <a:noFill/>
            <a:ln w="12700">
              <a:noFill/>
              <a:miter lim="800000"/>
              <a:headEnd type="none" w="sm" len="sm"/>
              <a:tailEnd type="none" w="sm" len="sm"/>
            </a:ln>
          </p:spPr>
          <p:txBody>
            <a:bodyPr>
              <a:spAutoFit/>
            </a:bodyPr>
            <a:lstStyle/>
            <a:p>
              <a:pPr marL="0" marR="0" lvl="0" indent="0" algn="r" defTabSz="914400" eaLnBrk="0" fontAlgn="auto" latinLnBrk="0" hangingPunct="0">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Calibri"/>
                </a:rPr>
                <a:t>Applications</a:t>
              </a:r>
            </a:p>
            <a:p>
              <a:pPr marL="0" marR="0" lvl="0" indent="0" algn="r" defTabSz="914400" eaLnBrk="0" fontAlgn="auto" latinLnBrk="0" hangingPunct="0">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Calibri"/>
                </a:rPr>
                <a:t>and Practice</a:t>
              </a:r>
            </a:p>
          </p:txBody>
        </p:sp>
        <p:sp>
          <p:nvSpPr>
            <p:cNvPr id="24" name="Text Box 10">
              <a:extLst>
                <a:ext uri="{FF2B5EF4-FFF2-40B4-BE49-F238E27FC236}">
                  <a16:creationId xmlns:a16="http://schemas.microsoft.com/office/drawing/2014/main" id="{C84552CB-0AA3-7312-39B5-ACEC1317D458}"/>
                </a:ext>
              </a:extLst>
            </p:cNvPr>
            <p:cNvSpPr txBox="1">
              <a:spLocks noChangeArrowheads="1"/>
            </p:cNvSpPr>
            <p:nvPr/>
          </p:nvSpPr>
          <p:spPr bwMode="auto">
            <a:xfrm>
              <a:off x="552451" y="5195889"/>
              <a:ext cx="1981200" cy="1007909"/>
            </a:xfrm>
            <a:prstGeom prst="rect">
              <a:avLst/>
            </a:prstGeom>
            <a:noFill/>
            <a:ln w="12700">
              <a:noFill/>
              <a:miter lim="800000"/>
              <a:headEnd type="none" w="sm" len="sm"/>
              <a:tailEnd type="none" w="sm" len="sm"/>
            </a:ln>
          </p:spPr>
          <p:txBody>
            <a:bodyPr>
              <a:spAutoFit/>
            </a:bodyPr>
            <a:lstStyle/>
            <a:p>
              <a:pPr marL="0" marR="0" lvl="0" indent="0" defTabSz="914400" eaLnBrk="0" fontAlgn="auto" latinLnBrk="0" hangingPunct="0">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srgbClr val="000000"/>
                  </a:solidFill>
                  <a:effectLst/>
                  <a:uLnTx/>
                  <a:uFillTx/>
                  <a:latin typeface="Calibri"/>
                </a:rPr>
                <a:t>A Process</a:t>
              </a:r>
            </a:p>
            <a:p>
              <a:pPr marL="0" marR="0" lvl="0" indent="0" defTabSz="914400" eaLnBrk="0" fontAlgn="auto" latinLnBrk="0" hangingPunct="0">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srgbClr val="000000"/>
                  </a:solidFill>
                  <a:effectLst/>
                  <a:uLnTx/>
                  <a:uFillTx/>
                  <a:latin typeface="Calibri"/>
                </a:rPr>
                <a:t>Model</a:t>
              </a:r>
            </a:p>
          </p:txBody>
        </p:sp>
        <p:sp>
          <p:nvSpPr>
            <p:cNvPr id="25" name="Text Box 11">
              <a:extLst>
                <a:ext uri="{FF2B5EF4-FFF2-40B4-BE49-F238E27FC236}">
                  <a16:creationId xmlns:a16="http://schemas.microsoft.com/office/drawing/2014/main" id="{F99A7258-E523-328E-09FE-3F48ED87E603}"/>
                </a:ext>
              </a:extLst>
            </p:cNvPr>
            <p:cNvSpPr txBox="1">
              <a:spLocks noChangeArrowheads="1"/>
            </p:cNvSpPr>
            <p:nvPr/>
          </p:nvSpPr>
          <p:spPr bwMode="auto">
            <a:xfrm>
              <a:off x="5581650" y="4738690"/>
              <a:ext cx="3048000" cy="1446131"/>
            </a:xfrm>
            <a:prstGeom prst="rect">
              <a:avLst/>
            </a:prstGeom>
            <a:noFill/>
            <a:ln w="12700">
              <a:noFill/>
              <a:miter lim="800000"/>
              <a:headEnd type="none" w="sm" len="sm"/>
              <a:tailEnd type="none" w="sm" len="sm"/>
            </a:ln>
          </p:spPr>
          <p:txBody>
            <a:bodyPr>
              <a:spAutoFit/>
            </a:bodyPr>
            <a:lstStyle/>
            <a:p>
              <a:pPr marL="0" marR="0" lvl="0" indent="0" algn="r" defTabSz="914400" eaLnBrk="0" fontAlgn="auto" latinLnBrk="0" hangingPunct="0">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srgbClr val="000000"/>
                  </a:solidFill>
                  <a:effectLst/>
                  <a:uLnTx/>
                  <a:uFillTx/>
                  <a:latin typeface="Calibri"/>
                </a:rPr>
                <a:t>Operating Standards and Philosophy</a:t>
              </a:r>
            </a:p>
          </p:txBody>
        </p:sp>
        <p:sp>
          <p:nvSpPr>
            <p:cNvPr id="26" name="Text Box 12">
              <a:extLst>
                <a:ext uri="{FF2B5EF4-FFF2-40B4-BE49-F238E27FC236}">
                  <a16:creationId xmlns:a16="http://schemas.microsoft.com/office/drawing/2014/main" id="{792ECC28-DF25-E07B-DD65-013752D94388}"/>
                </a:ext>
              </a:extLst>
            </p:cNvPr>
            <p:cNvSpPr txBox="1">
              <a:spLocks noChangeArrowheads="1"/>
            </p:cNvSpPr>
            <p:nvPr/>
          </p:nvSpPr>
          <p:spPr bwMode="auto">
            <a:xfrm>
              <a:off x="3143251" y="3515378"/>
              <a:ext cx="3048000" cy="569689"/>
            </a:xfrm>
            <a:prstGeom prst="rect">
              <a:avLst/>
            </a:prstGeom>
            <a:noFill/>
            <a:ln w="12700">
              <a:noFill/>
              <a:miter lim="800000"/>
              <a:headEnd type="none" w="sm" len="sm"/>
              <a:tailEnd type="none" w="sm" len="sm"/>
            </a:ln>
          </p:spPr>
          <p:txBody>
            <a:bodyPr wrap="square">
              <a:spAutoFit/>
            </a:bodyPr>
            <a:lstStyle/>
            <a:p>
              <a:pPr marL="0" marR="0" lvl="0" indent="0" algn="ctr" defTabSz="914400" eaLnBrk="0" fontAlgn="auto" latinLnBrk="0" hangingPunct="0">
                <a:lnSpc>
                  <a:spcPct val="100000"/>
                </a:lnSpc>
                <a:spcBef>
                  <a:spcPct val="50000"/>
                </a:spcBef>
                <a:spcAft>
                  <a:spcPts val="0"/>
                </a:spcAft>
                <a:buClrTx/>
                <a:buSzTx/>
                <a:buFontTx/>
                <a:buNone/>
                <a:tabLst/>
                <a:defRPr/>
              </a:pPr>
              <a:r>
                <a:rPr kumimoji="0" lang="en-US" sz="2000" b="1" i="0" u="none" strike="noStrike" kern="0" cap="none" spc="0" normalizeH="0" baseline="0" noProof="0">
                  <a:ln>
                    <a:noFill/>
                  </a:ln>
                  <a:solidFill>
                    <a:srgbClr val="FFFFFF"/>
                  </a:solidFill>
                  <a:effectLst/>
                  <a:uLnTx/>
                  <a:uFillTx/>
                  <a:latin typeface="Calibri"/>
                </a:rPr>
                <a:t>Implementation</a:t>
              </a:r>
            </a:p>
          </p:txBody>
        </p:sp>
      </p:grpSp>
      <p:sp>
        <p:nvSpPr>
          <p:cNvPr id="2" name="TextBox 1">
            <a:extLst>
              <a:ext uri="{FF2B5EF4-FFF2-40B4-BE49-F238E27FC236}">
                <a16:creationId xmlns:a16="http://schemas.microsoft.com/office/drawing/2014/main" id="{3C280D1A-782B-4D49-B65A-059C509C6FEC}"/>
              </a:ext>
            </a:extLst>
          </p:cNvPr>
          <p:cNvSpPr txBox="1"/>
          <p:nvPr/>
        </p:nvSpPr>
        <p:spPr>
          <a:xfrm>
            <a:off x="234985" y="4595782"/>
            <a:ext cx="7788442"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10</a:t>
            </a:r>
          </a:p>
        </p:txBody>
      </p:sp>
    </p:spTree>
    <p:extLst>
      <p:ext uri="{BB962C8B-B14F-4D97-AF65-F5344CB8AC3E}">
        <p14:creationId xmlns:p14="http://schemas.microsoft.com/office/powerpoint/2010/main" val="3876693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4"/>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3600" dirty="0">
                <a:latin typeface="Roboto" panose="02000000000000000000" pitchFamily="2" charset="0"/>
                <a:ea typeface="Roboto" panose="02000000000000000000" pitchFamily="2" charset="0"/>
                <a:cs typeface="Roboto" panose="02000000000000000000" pitchFamily="2" charset="0"/>
              </a:rPr>
              <a:t>Workshop Components</a:t>
            </a:r>
            <a:endParaRPr sz="3600" dirty="0">
              <a:latin typeface="Roboto" panose="02000000000000000000" pitchFamily="2" charset="0"/>
              <a:ea typeface="Roboto" panose="02000000000000000000" pitchFamily="2" charset="0"/>
              <a:cs typeface="Roboto" panose="02000000000000000000" pitchFamily="2" charset="0"/>
            </a:endParaRPr>
          </a:p>
        </p:txBody>
      </p:sp>
      <p:sp>
        <p:nvSpPr>
          <p:cNvPr id="118" name="Google Shape;118;p14"/>
          <p:cNvSpPr txBox="1">
            <a:spLocks noGrp="1"/>
          </p:cNvSpPr>
          <p:nvPr>
            <p:ph type="sldNum" idx="12"/>
          </p:nvPr>
        </p:nvSpPr>
        <p:spPr>
          <a:prstGeom prst="rect">
            <a:avLst/>
          </a:prstGeom>
        </p:spPr>
        <p:txBody>
          <a:bodyPr spcFirstLastPara="1" wrap="square" lIns="91425" tIns="91425" rIns="91425" bIns="91425" anchor="b" anchorCtr="0">
            <a:noAutofit/>
          </a:bodyPr>
          <a:lstStyle/>
          <a:p>
            <a:pPr marL="0" marR="0" lvl="0" indent="0" algn="ctr" defTabSz="914400" rtl="0" eaLnBrk="1" fontAlgn="auto" latinLnBrk="0" hangingPunct="1">
              <a:lnSpc>
                <a:spcPct val="100000"/>
              </a:lnSpc>
              <a:spcBef>
                <a:spcPts val="0"/>
              </a:spcBef>
              <a:spcAft>
                <a:spcPts val="0"/>
              </a:spcAft>
              <a:buClr>
                <a:srgbClr val="222222"/>
              </a:buClr>
              <a:buSzTx/>
              <a:buFont typeface="Arial"/>
              <a:buNone/>
              <a:tabLst/>
              <a:defRPr/>
            </a:pPr>
            <a:fld id="{00000000-1234-1234-1234-123412341234}" type="slidenum">
              <a:rPr kumimoji="0" lang="en" i="0" u="none" strike="noStrike" kern="0" cap="none" spc="0" normalizeH="0" baseline="0" noProof="0">
                <a:ln>
                  <a:noFill/>
                </a:ln>
                <a:solidFill>
                  <a:srgbClr val="FFFFFF"/>
                </a:solidFill>
                <a:effectLst/>
                <a:uLnTx/>
                <a:uFillTx/>
                <a:sym typeface="Roboto"/>
              </a:rPr>
              <a:pPr marL="0" marR="0" lvl="0" indent="0" algn="ctr" defTabSz="914400" rtl="0" eaLnBrk="1" fontAlgn="auto" latinLnBrk="0" hangingPunct="1">
                <a:lnSpc>
                  <a:spcPct val="100000"/>
                </a:lnSpc>
                <a:spcBef>
                  <a:spcPts val="0"/>
                </a:spcBef>
                <a:spcAft>
                  <a:spcPts val="0"/>
                </a:spcAft>
                <a:buClr>
                  <a:srgbClr val="222222"/>
                </a:buClr>
                <a:buSzTx/>
                <a:buFont typeface="Arial"/>
                <a:buNone/>
                <a:tabLst/>
                <a:defRPr/>
              </a:pPr>
              <a:t>3</a:t>
            </a:fld>
            <a:endParaRPr kumimoji="0" i="0" u="none" strike="noStrike" kern="0" cap="none" spc="0" normalizeH="0" baseline="0" noProof="0" dirty="0">
              <a:ln>
                <a:noFill/>
              </a:ln>
              <a:solidFill>
                <a:srgbClr val="FFFFFF"/>
              </a:solidFill>
              <a:effectLst/>
              <a:uLnTx/>
              <a:uFillTx/>
              <a:sym typeface="Roboto"/>
            </a:endParaRPr>
          </a:p>
        </p:txBody>
      </p:sp>
      <p:sp>
        <p:nvSpPr>
          <p:cNvPr id="3" name="Text Placeholder 2">
            <a:extLst>
              <a:ext uri="{FF2B5EF4-FFF2-40B4-BE49-F238E27FC236}">
                <a16:creationId xmlns:a16="http://schemas.microsoft.com/office/drawing/2014/main" id="{B8477C61-906E-4D5A-9698-34B3D9F2E200}"/>
              </a:ext>
            </a:extLst>
          </p:cNvPr>
          <p:cNvSpPr>
            <a:spLocks noGrp="1"/>
          </p:cNvSpPr>
          <p:nvPr>
            <p:ph type="body" idx="1"/>
          </p:nvPr>
        </p:nvSpPr>
        <p:spPr>
          <a:xfrm>
            <a:off x="419100" y="1206500"/>
            <a:ext cx="8256687" cy="3430236"/>
          </a:xfrm>
        </p:spPr>
        <p:txBody>
          <a:bodyPr/>
          <a:lstStyle/>
          <a:p>
            <a:pPr>
              <a:buSzPct val="1000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Frequent short breaks</a:t>
            </a:r>
          </a:p>
          <a:p>
            <a:pPr>
              <a:buSzPct val="1000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Networking</a:t>
            </a:r>
          </a:p>
          <a:p>
            <a:pPr>
              <a:buSzPct val="1000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Participation and learning in small teams or groups</a:t>
            </a:r>
          </a:p>
          <a:p>
            <a:pPr>
              <a:buSzPct val="1000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Learn by doing</a:t>
            </a:r>
          </a:p>
          <a:p>
            <a:pPr>
              <a:buSzPct val="1000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Questions and sharing</a:t>
            </a:r>
          </a:p>
          <a:p>
            <a:pPr>
              <a:buSzPct val="1000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Capture action items from consideration</a:t>
            </a:r>
          </a:p>
          <a:p>
            <a:pPr>
              <a:buSzPct val="1000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Apply the evaluation planning process during the workshop</a:t>
            </a:r>
          </a:p>
          <a:p>
            <a:pPr>
              <a:buSzPct val="1000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A great beginning</a:t>
            </a:r>
          </a:p>
        </p:txBody>
      </p:sp>
      <p:sp>
        <p:nvSpPr>
          <p:cNvPr id="2" name="TextBox 1">
            <a:extLst>
              <a:ext uri="{FF2B5EF4-FFF2-40B4-BE49-F238E27FC236}">
                <a16:creationId xmlns:a16="http://schemas.microsoft.com/office/drawing/2014/main" id="{CAC56276-7843-058C-E4A5-1C3784BFD066}"/>
              </a:ext>
            </a:extLst>
          </p:cNvPr>
          <p:cNvSpPr txBox="1"/>
          <p:nvPr/>
        </p:nvSpPr>
        <p:spPr>
          <a:xfrm>
            <a:off x="11960" y="4786184"/>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11741241"/>
              </p:ext>
            </p:extLst>
          </p:nvPr>
        </p:nvGraphicFramePr>
        <p:xfrm>
          <a:off x="632880" y="1200150"/>
          <a:ext cx="8229600" cy="3550920"/>
        </p:xfrm>
        <a:graphic>
          <a:graphicData uri="http://schemas.openxmlformats.org/drawingml/2006/table">
            <a:tbl>
              <a:tblPr firstRow="1" bandRow="1">
                <a:tableStyleId>{2D5ABB26-0587-4C30-8999-92F81FD0307C}</a:tableStyleId>
              </a:tblPr>
              <a:tblGrid>
                <a:gridCol w="2319714">
                  <a:extLst>
                    <a:ext uri="{9D8B030D-6E8A-4147-A177-3AD203B41FA5}">
                      <a16:colId xmlns:a16="http://schemas.microsoft.com/office/drawing/2014/main" val="20000"/>
                    </a:ext>
                  </a:extLst>
                </a:gridCol>
                <a:gridCol w="5909886">
                  <a:extLst>
                    <a:ext uri="{9D8B030D-6E8A-4147-A177-3AD203B41FA5}">
                      <a16:colId xmlns:a16="http://schemas.microsoft.com/office/drawing/2014/main" val="20001"/>
                    </a:ext>
                  </a:extLst>
                </a:gridCol>
              </a:tblGrid>
              <a:tr h="36969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700" b="1" i="0" kern="1200" dirty="0">
                          <a:solidFill>
                            <a:srgbClr val="FFFFFF"/>
                          </a:solidFill>
                          <a:effectLst/>
                          <a:latin typeface="Roboto" panose="02000000000000000000" pitchFamily="2" charset="0"/>
                          <a:ea typeface="Roboto" panose="02000000000000000000" pitchFamily="2" charset="0"/>
                          <a:cs typeface="Roboto" panose="02000000000000000000" pitchFamily="2" charset="0"/>
                        </a:rPr>
                        <a:t>Level</a:t>
                      </a:r>
                    </a:p>
                  </a:txBody>
                  <a:tcPr marT="91440" marB="9144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20E2E"/>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700" b="1" i="0" kern="1200" dirty="0">
                          <a:solidFill>
                            <a:srgbClr val="FFFFFF"/>
                          </a:solidFill>
                          <a:effectLst/>
                          <a:latin typeface="Roboto" panose="02000000000000000000" pitchFamily="2" charset="0"/>
                          <a:ea typeface="Roboto" panose="02000000000000000000" pitchFamily="2" charset="0"/>
                          <a:cs typeface="Roboto" panose="02000000000000000000" pitchFamily="2" charset="0"/>
                        </a:rPr>
                        <a:t>Measurement Focus</a:t>
                      </a:r>
                    </a:p>
                  </a:txBody>
                  <a:tcPr marT="91440" marB="9144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20E2E"/>
                    </a:solidFill>
                  </a:tcPr>
                </a:tc>
                <a:extLst>
                  <a:ext uri="{0D108BD9-81ED-4DB2-BD59-A6C34878D82A}">
                    <a16:rowId xmlns:a16="http://schemas.microsoft.com/office/drawing/2014/main" val="10000"/>
                  </a:ext>
                </a:extLst>
              </a:tr>
              <a:tr h="369695">
                <a:tc>
                  <a:txBody>
                    <a:bodyPr/>
                    <a:lstStyle/>
                    <a:p>
                      <a:pPr marL="342900" marR="0" indent="-342900" algn="l" defTabSz="914400" rtl="0" eaLnBrk="1" fontAlgn="auto" latinLnBrk="0" hangingPunct="1">
                        <a:lnSpc>
                          <a:spcPct val="100000"/>
                        </a:lnSpc>
                        <a:spcBef>
                          <a:spcPts val="0"/>
                        </a:spcBef>
                        <a:spcAft>
                          <a:spcPts val="0"/>
                        </a:spcAft>
                        <a:buClrTx/>
                        <a:buSzTx/>
                        <a:buFont typeface="+mj-lt"/>
                        <a:buNone/>
                        <a:tabLst/>
                        <a:defRPr/>
                      </a:pPr>
                      <a:r>
                        <a:rPr lang="en-US" sz="1500" b="0" i="0" dirty="0">
                          <a:solidFill>
                            <a:srgbClr val="000000"/>
                          </a:solidFill>
                          <a:latin typeface="Roboto" panose="02000000000000000000" pitchFamily="2" charset="0"/>
                          <a:ea typeface="Roboto" panose="02000000000000000000" pitchFamily="2" charset="0"/>
                          <a:cs typeface="Roboto" panose="02000000000000000000" pitchFamily="2" charset="0"/>
                        </a:rPr>
                        <a:t>0. Input</a:t>
                      </a:r>
                    </a:p>
                  </a:txBody>
                  <a:tcPr marT="91440" marB="9144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0" i="0" dirty="0">
                          <a:solidFill>
                            <a:srgbClr val="000000"/>
                          </a:solidFill>
                          <a:latin typeface="Roboto" panose="02000000000000000000" pitchFamily="2" charset="0"/>
                          <a:ea typeface="Roboto" panose="02000000000000000000" pitchFamily="2" charset="0"/>
                          <a:cs typeface="Roboto" panose="02000000000000000000" pitchFamily="2" charset="0"/>
                        </a:rPr>
                        <a:t>Activities involved in the program</a:t>
                      </a:r>
                    </a:p>
                  </a:txBody>
                  <a:tcPr marT="91440" marB="9144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69695">
                <a:tc>
                  <a:txBody>
                    <a:bodyPr/>
                    <a:lstStyle/>
                    <a:p>
                      <a:pPr marL="342900" marR="0" indent="-342900" algn="l" defTabSz="914400" rtl="0" eaLnBrk="1" fontAlgn="auto" latinLnBrk="0" hangingPunct="1">
                        <a:lnSpc>
                          <a:spcPct val="100000"/>
                        </a:lnSpc>
                        <a:spcBef>
                          <a:spcPts val="0"/>
                        </a:spcBef>
                        <a:spcAft>
                          <a:spcPts val="0"/>
                        </a:spcAft>
                        <a:buClrTx/>
                        <a:buSzTx/>
                        <a:buFontTx/>
                        <a:buNone/>
                        <a:tabLst/>
                        <a:defRPr/>
                      </a:pPr>
                      <a:r>
                        <a:rPr lang="en-US" sz="1500" b="0" i="0" dirty="0">
                          <a:solidFill>
                            <a:srgbClr val="000000"/>
                          </a:solidFill>
                          <a:latin typeface="Roboto" panose="02000000000000000000" pitchFamily="2" charset="0"/>
                          <a:ea typeface="Roboto" panose="02000000000000000000" pitchFamily="2" charset="0"/>
                          <a:cs typeface="Roboto" panose="02000000000000000000" pitchFamily="2" charset="0"/>
                        </a:rPr>
                        <a:t>1. Reaction</a:t>
                      </a:r>
                    </a:p>
                  </a:txBody>
                  <a:tcPr marT="91440" marB="9144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0" i="0" dirty="0">
                          <a:solidFill>
                            <a:srgbClr val="000000"/>
                          </a:solidFill>
                          <a:latin typeface="Roboto" panose="02000000000000000000" pitchFamily="2" charset="0"/>
                          <a:ea typeface="Roboto" panose="02000000000000000000" pitchFamily="2" charset="0"/>
                          <a:cs typeface="Roboto" panose="02000000000000000000" pitchFamily="2" charset="0"/>
                        </a:rPr>
                        <a:t>Measures participant satisfaction with the program and captures planned action</a:t>
                      </a:r>
                    </a:p>
                  </a:txBody>
                  <a:tcPr marT="91440" marB="9144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65760">
                <a:tc>
                  <a:txBody>
                    <a:bodyPr/>
                    <a:lstStyle/>
                    <a:p>
                      <a:pPr marL="342900" marR="0" indent="-342900" algn="l" defTabSz="914400" rtl="0" eaLnBrk="1" fontAlgn="auto" latinLnBrk="0" hangingPunct="1">
                        <a:lnSpc>
                          <a:spcPct val="100000"/>
                        </a:lnSpc>
                        <a:spcBef>
                          <a:spcPts val="0"/>
                        </a:spcBef>
                        <a:spcAft>
                          <a:spcPts val="0"/>
                        </a:spcAft>
                        <a:buClrTx/>
                        <a:buSzTx/>
                        <a:buFontTx/>
                        <a:buNone/>
                        <a:tabLst/>
                        <a:defRPr/>
                      </a:pPr>
                      <a:r>
                        <a:rPr lang="en-US" sz="1500" b="0" i="0" dirty="0">
                          <a:solidFill>
                            <a:srgbClr val="000000"/>
                          </a:solidFill>
                          <a:latin typeface="Roboto" panose="02000000000000000000" pitchFamily="2" charset="0"/>
                          <a:ea typeface="Roboto" panose="02000000000000000000" pitchFamily="2" charset="0"/>
                          <a:cs typeface="Roboto" panose="02000000000000000000" pitchFamily="2" charset="0"/>
                        </a:rPr>
                        <a:t>2.</a:t>
                      </a:r>
                      <a:r>
                        <a:rPr lang="en-US" sz="1500" b="0" i="0" baseline="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1500" b="0" i="0" dirty="0">
                          <a:solidFill>
                            <a:srgbClr val="000000"/>
                          </a:solidFill>
                          <a:latin typeface="Roboto" panose="02000000000000000000" pitchFamily="2" charset="0"/>
                          <a:ea typeface="Roboto" panose="02000000000000000000" pitchFamily="2" charset="0"/>
                          <a:cs typeface="Roboto" panose="02000000000000000000" pitchFamily="2" charset="0"/>
                        </a:rPr>
                        <a:t>Learning</a:t>
                      </a:r>
                    </a:p>
                  </a:txBody>
                  <a:tcPr marT="91440" marB="9144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0" i="0" dirty="0">
                          <a:solidFill>
                            <a:srgbClr val="000000"/>
                          </a:solidFill>
                          <a:latin typeface="Roboto" panose="02000000000000000000" pitchFamily="2" charset="0"/>
                          <a:ea typeface="Roboto" panose="02000000000000000000" pitchFamily="2" charset="0"/>
                          <a:cs typeface="Roboto" panose="02000000000000000000" pitchFamily="2" charset="0"/>
                        </a:rPr>
                        <a:t>Measures changes in knowledge, skills, and attitudes</a:t>
                      </a:r>
                    </a:p>
                  </a:txBody>
                  <a:tcPr marT="91440" marB="9144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65760">
                <a:tc>
                  <a:txBody>
                    <a:bodyPr/>
                    <a:lstStyle/>
                    <a:p>
                      <a:pPr marL="342900" marR="0" indent="-342900" algn="l" defTabSz="914400" rtl="0" eaLnBrk="1" fontAlgn="auto" latinLnBrk="0" hangingPunct="1">
                        <a:lnSpc>
                          <a:spcPct val="100000"/>
                        </a:lnSpc>
                        <a:spcBef>
                          <a:spcPts val="0"/>
                        </a:spcBef>
                        <a:spcAft>
                          <a:spcPts val="0"/>
                        </a:spcAft>
                        <a:buClrTx/>
                        <a:buSzTx/>
                        <a:buFontTx/>
                        <a:buNone/>
                        <a:tabLst/>
                        <a:defRPr/>
                      </a:pPr>
                      <a:r>
                        <a:rPr lang="en-US" sz="1500" b="0" i="0" dirty="0">
                          <a:solidFill>
                            <a:srgbClr val="000000"/>
                          </a:solidFill>
                          <a:latin typeface="Roboto" panose="02000000000000000000" pitchFamily="2" charset="0"/>
                          <a:ea typeface="Roboto" panose="02000000000000000000" pitchFamily="2" charset="0"/>
                          <a:cs typeface="Roboto" panose="02000000000000000000" pitchFamily="2" charset="0"/>
                        </a:rPr>
                        <a:t>3. Application</a:t>
                      </a:r>
                    </a:p>
                  </a:txBody>
                  <a:tcPr marT="91440" marB="9144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0" i="0" dirty="0">
                          <a:solidFill>
                            <a:srgbClr val="000000"/>
                          </a:solidFill>
                          <a:latin typeface="Roboto" panose="02000000000000000000" pitchFamily="2" charset="0"/>
                          <a:ea typeface="Roboto" panose="02000000000000000000" pitchFamily="2" charset="0"/>
                          <a:cs typeface="Roboto" panose="02000000000000000000" pitchFamily="2" charset="0"/>
                        </a:rPr>
                        <a:t>Measures changes in on-the-job behavior</a:t>
                      </a:r>
                    </a:p>
                  </a:txBody>
                  <a:tcPr marT="91440" marB="9144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65760">
                <a:tc>
                  <a:txBody>
                    <a:bodyPr/>
                    <a:lstStyle/>
                    <a:p>
                      <a:pPr marL="342900" marR="0" indent="-342900" algn="l" defTabSz="914400" rtl="0" eaLnBrk="1" fontAlgn="auto" latinLnBrk="0" hangingPunct="1">
                        <a:lnSpc>
                          <a:spcPct val="100000"/>
                        </a:lnSpc>
                        <a:spcBef>
                          <a:spcPts val="0"/>
                        </a:spcBef>
                        <a:spcAft>
                          <a:spcPts val="0"/>
                        </a:spcAft>
                        <a:buClrTx/>
                        <a:buSzTx/>
                        <a:buFontTx/>
                        <a:buNone/>
                        <a:tabLst/>
                        <a:defRPr/>
                      </a:pPr>
                      <a:r>
                        <a:rPr lang="en-US" sz="1500" b="0" i="0" dirty="0">
                          <a:solidFill>
                            <a:srgbClr val="000000"/>
                          </a:solidFill>
                          <a:latin typeface="Roboto" panose="02000000000000000000" pitchFamily="2" charset="0"/>
                          <a:ea typeface="Roboto" panose="02000000000000000000" pitchFamily="2" charset="0"/>
                          <a:cs typeface="Roboto" panose="02000000000000000000" pitchFamily="2" charset="0"/>
                        </a:rPr>
                        <a:t>4. Business Impact</a:t>
                      </a:r>
                    </a:p>
                  </a:txBody>
                  <a:tcPr marT="91440" marB="9144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0" i="0" dirty="0">
                          <a:solidFill>
                            <a:srgbClr val="000000"/>
                          </a:solidFill>
                          <a:latin typeface="Roboto" panose="02000000000000000000" pitchFamily="2" charset="0"/>
                          <a:ea typeface="Roboto" panose="02000000000000000000" pitchFamily="2" charset="0"/>
                          <a:cs typeface="Roboto" panose="02000000000000000000" pitchFamily="2" charset="0"/>
                        </a:rPr>
                        <a:t>Measures changes in business impact measures</a:t>
                      </a:r>
                    </a:p>
                  </a:txBody>
                  <a:tcPr marT="91440" marB="9144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365760">
                <a:tc>
                  <a:txBody>
                    <a:bodyPr/>
                    <a:lstStyle/>
                    <a:p>
                      <a:pPr marL="342900" marR="0" indent="-342900" algn="l" defTabSz="914400" rtl="0" eaLnBrk="1" fontAlgn="auto" latinLnBrk="0" hangingPunct="1">
                        <a:lnSpc>
                          <a:spcPct val="100000"/>
                        </a:lnSpc>
                        <a:spcBef>
                          <a:spcPts val="0"/>
                        </a:spcBef>
                        <a:spcAft>
                          <a:spcPts val="0"/>
                        </a:spcAft>
                        <a:buClrTx/>
                        <a:buSzTx/>
                        <a:buFontTx/>
                        <a:buNone/>
                        <a:tabLst/>
                        <a:defRPr/>
                      </a:pPr>
                      <a:r>
                        <a:rPr lang="en-US" sz="1500" b="0" i="0" dirty="0">
                          <a:solidFill>
                            <a:srgbClr val="000000"/>
                          </a:solidFill>
                          <a:latin typeface="Roboto" panose="02000000000000000000" pitchFamily="2" charset="0"/>
                          <a:ea typeface="Roboto" panose="02000000000000000000" pitchFamily="2" charset="0"/>
                          <a:cs typeface="Roboto" panose="02000000000000000000" pitchFamily="2" charset="0"/>
                        </a:rPr>
                        <a:t>5. Return on Investment</a:t>
                      </a:r>
                    </a:p>
                  </a:txBody>
                  <a:tcPr marT="91440" marB="9144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0" i="0" dirty="0">
                          <a:solidFill>
                            <a:srgbClr val="000000"/>
                          </a:solidFill>
                          <a:latin typeface="Roboto" panose="02000000000000000000" pitchFamily="2" charset="0"/>
                          <a:ea typeface="Roboto" panose="02000000000000000000" pitchFamily="2" charset="0"/>
                          <a:cs typeface="Roboto" panose="02000000000000000000" pitchFamily="2" charset="0"/>
                        </a:rPr>
                        <a:t>Compares program benefits to the costs</a:t>
                      </a:r>
                    </a:p>
                  </a:txBody>
                  <a:tcPr marT="91440" marB="9144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365760">
                <a:tc>
                  <a:txBody>
                    <a:bodyPr/>
                    <a:lstStyle/>
                    <a:p>
                      <a:pPr marL="342900" marR="0" indent="-342900" algn="l" defTabSz="914400" rtl="0" eaLnBrk="1" fontAlgn="auto" latinLnBrk="0" hangingPunct="1">
                        <a:lnSpc>
                          <a:spcPct val="100000"/>
                        </a:lnSpc>
                        <a:spcBef>
                          <a:spcPts val="0"/>
                        </a:spcBef>
                        <a:spcAft>
                          <a:spcPts val="0"/>
                        </a:spcAft>
                        <a:buClrTx/>
                        <a:buSzTx/>
                        <a:buFontTx/>
                        <a:buNone/>
                        <a:tabLst/>
                        <a:defRPr/>
                      </a:pPr>
                      <a:r>
                        <a:rPr lang="en-US" sz="1500" b="0" i="0" dirty="0">
                          <a:solidFill>
                            <a:srgbClr val="000000"/>
                          </a:solidFill>
                          <a:latin typeface="Roboto" panose="02000000000000000000" pitchFamily="2" charset="0"/>
                          <a:ea typeface="Roboto" panose="02000000000000000000" pitchFamily="2" charset="0"/>
                          <a:cs typeface="Roboto" panose="02000000000000000000" pitchFamily="2" charset="0"/>
                        </a:rPr>
                        <a:t>Intangibles</a:t>
                      </a:r>
                    </a:p>
                  </a:txBody>
                  <a:tcPr marT="91440" marB="9144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0" i="0" dirty="0">
                          <a:solidFill>
                            <a:srgbClr val="000000"/>
                          </a:solidFill>
                          <a:latin typeface="Roboto" panose="02000000000000000000" pitchFamily="2" charset="0"/>
                          <a:ea typeface="Roboto" panose="02000000000000000000" pitchFamily="2" charset="0"/>
                          <a:cs typeface="Roboto" panose="02000000000000000000" pitchFamily="2" charset="0"/>
                        </a:rPr>
                        <a:t>Impact data not converted to money</a:t>
                      </a:r>
                    </a:p>
                  </a:txBody>
                  <a:tcPr marT="91440" marB="9144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bl>
          </a:graphicData>
        </a:graphic>
      </p:graphicFrame>
      <p:sp>
        <p:nvSpPr>
          <p:cNvPr id="30740" name="Title 3"/>
          <p:cNvSpPr>
            <a:spLocks noGrp="1"/>
          </p:cNvSpPr>
          <p:nvPr>
            <p:ph type="title"/>
          </p:nvPr>
        </p:nvSpPr>
        <p:spPr>
          <a:xfrm>
            <a:off x="419100" y="285749"/>
            <a:ext cx="8229600" cy="673247"/>
          </a:xfrm>
        </p:spPr>
        <p:txBody>
          <a:bodyPr/>
          <a:lstStyle/>
          <a:p>
            <a:r>
              <a:rPr lang="en-US" altLang="en-US" sz="3600" dirty="0"/>
              <a:t>Levels of Evaluation</a:t>
            </a:r>
          </a:p>
        </p:txBody>
      </p:sp>
      <p:grpSp>
        <p:nvGrpSpPr>
          <p:cNvPr id="4" name="Group 3">
            <a:extLst>
              <a:ext uri="{FF2B5EF4-FFF2-40B4-BE49-F238E27FC236}">
                <a16:creationId xmlns:a16="http://schemas.microsoft.com/office/drawing/2014/main" id="{432317EA-88FC-764A-A8D2-DB42BB17B37E}"/>
              </a:ext>
            </a:extLst>
          </p:cNvPr>
          <p:cNvGrpSpPr/>
          <p:nvPr/>
        </p:nvGrpSpPr>
        <p:grpSpPr>
          <a:xfrm>
            <a:off x="281520" y="3514494"/>
            <a:ext cx="264013" cy="852613"/>
            <a:chOff x="1301849" y="3476065"/>
            <a:chExt cx="298351" cy="1014827"/>
          </a:xfrm>
          <a:effectLst/>
        </p:grpSpPr>
        <p:cxnSp>
          <p:nvCxnSpPr>
            <p:cNvPr id="10" name="Straight Connector 9"/>
            <p:cNvCxnSpPr>
              <a:cxnSpLocks noChangeShapeType="1"/>
            </p:cNvCxnSpPr>
            <p:nvPr/>
          </p:nvCxnSpPr>
          <p:spPr bwMode="auto">
            <a:xfrm flipH="1">
              <a:off x="1301849" y="3476065"/>
              <a:ext cx="285750" cy="0"/>
            </a:xfrm>
            <a:prstGeom prst="line">
              <a:avLst/>
            </a:prstGeom>
            <a:ln w="38100">
              <a:solidFill>
                <a:srgbClr val="820E2E"/>
              </a:solidFill>
              <a:prstDash val="solid"/>
              <a:headEnd/>
              <a:tailEnd/>
            </a:ln>
            <a:extLst>
              <a:ext uri="{909E8E84-426E-40dd-AFC4-6F175D3DCCD1}">
                <a14:hiddenFill xmlns="" xmlns:a14="http://schemas.microsoft.com/office/drawing/2010/main">
                  <a:noFill/>
                </a14:hiddenFill>
              </a:ext>
            </a:extLst>
          </p:spPr>
          <p:style>
            <a:lnRef idx="1">
              <a:schemeClr val="accent5"/>
            </a:lnRef>
            <a:fillRef idx="0">
              <a:schemeClr val="accent5"/>
            </a:fillRef>
            <a:effectRef idx="0">
              <a:schemeClr val="accent5"/>
            </a:effectRef>
            <a:fontRef idx="minor">
              <a:schemeClr val="tx1"/>
            </a:fontRef>
          </p:style>
        </p:cxnSp>
        <p:cxnSp>
          <p:nvCxnSpPr>
            <p:cNvPr id="12" name="Straight Connector 11"/>
            <p:cNvCxnSpPr>
              <a:cxnSpLocks noChangeShapeType="1"/>
            </p:cNvCxnSpPr>
            <p:nvPr/>
          </p:nvCxnSpPr>
          <p:spPr bwMode="auto">
            <a:xfrm>
              <a:off x="1301849" y="3476783"/>
              <a:ext cx="4684" cy="1014109"/>
            </a:xfrm>
            <a:prstGeom prst="line">
              <a:avLst/>
            </a:prstGeom>
            <a:ln w="38100">
              <a:solidFill>
                <a:srgbClr val="820E2E"/>
              </a:solidFill>
              <a:prstDash val="solid"/>
              <a:headEnd/>
              <a:tailEnd/>
            </a:ln>
            <a:extLst>
              <a:ext uri="{909E8E84-426E-40dd-AFC4-6F175D3DCCD1}">
                <a14:hiddenFill xmlns="" xmlns:a14="http://schemas.microsoft.com/office/drawing/2010/main">
                  <a:noFill/>
                </a14:hiddenFill>
              </a:ext>
            </a:extLst>
          </p:spPr>
          <p:style>
            <a:lnRef idx="1">
              <a:schemeClr val="accent5"/>
            </a:lnRef>
            <a:fillRef idx="0">
              <a:schemeClr val="accent5"/>
            </a:fillRef>
            <a:effectRef idx="0">
              <a:schemeClr val="accent5"/>
            </a:effectRef>
            <a:fontRef idx="minor">
              <a:schemeClr val="tx1"/>
            </a:fontRef>
          </p:style>
        </p:cxnSp>
        <p:cxnSp>
          <p:nvCxnSpPr>
            <p:cNvPr id="14" name="Straight Arrow Connector 13"/>
            <p:cNvCxnSpPr>
              <a:cxnSpLocks noChangeShapeType="1"/>
            </p:cNvCxnSpPr>
            <p:nvPr/>
          </p:nvCxnSpPr>
          <p:spPr bwMode="auto">
            <a:xfrm>
              <a:off x="1314450" y="4471564"/>
              <a:ext cx="285750" cy="0"/>
            </a:xfrm>
            <a:prstGeom prst="straightConnector1">
              <a:avLst/>
            </a:prstGeom>
            <a:ln w="38100">
              <a:solidFill>
                <a:srgbClr val="820E2E"/>
              </a:solidFill>
              <a:prstDash val="solid"/>
              <a:headEnd/>
              <a:tailEnd type="arrow" w="med" len="med"/>
            </a:ln>
            <a:extLst>
              <a:ext uri="{909E8E84-426E-40dd-AFC4-6F175D3DCCD1}">
                <a14:hiddenFill xmlns="" xmlns:a14="http://schemas.microsoft.com/office/drawing/2010/main">
                  <a:noFill/>
                </a14:hiddenFill>
              </a:ext>
            </a:extLst>
          </p:spPr>
          <p:style>
            <a:lnRef idx="1">
              <a:schemeClr val="accent5"/>
            </a:lnRef>
            <a:fillRef idx="0">
              <a:schemeClr val="accent5"/>
            </a:fillRef>
            <a:effectRef idx="0">
              <a:schemeClr val="accent5"/>
            </a:effectRef>
            <a:fontRef idx="minor">
              <a:schemeClr val="tx1"/>
            </a:fontRef>
          </p:style>
        </p:cxnSp>
      </p:grpSp>
      <p:sp>
        <p:nvSpPr>
          <p:cNvPr id="3" name="TextBox 2">
            <a:extLst>
              <a:ext uri="{FF2B5EF4-FFF2-40B4-BE49-F238E27FC236}">
                <a16:creationId xmlns:a16="http://schemas.microsoft.com/office/drawing/2014/main" id="{89EDDE52-BCB9-47E2-8D5D-4BF12A203995}"/>
              </a:ext>
            </a:extLst>
          </p:cNvPr>
          <p:cNvSpPr txBox="1"/>
          <p:nvPr/>
        </p:nvSpPr>
        <p:spPr>
          <a:xfrm>
            <a:off x="23113" y="4809513"/>
            <a:ext cx="7788442" cy="276999"/>
          </a:xfrm>
          <a:prstGeom prst="rect">
            <a:avLst/>
          </a:prstGeom>
          <a:noFill/>
        </p:spPr>
        <p:txBody>
          <a:bodyPr wrap="square" rtlCol="0" anchor="ctr">
            <a:spAutoFit/>
          </a:bodyPr>
          <a:lstStyle/>
          <a:p>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WB page 11</a:t>
            </a:r>
          </a:p>
        </p:txBody>
      </p:sp>
      <p:sp>
        <p:nvSpPr>
          <p:cNvPr id="5" name="Google Shape;52;p6">
            <a:extLst>
              <a:ext uri="{FF2B5EF4-FFF2-40B4-BE49-F238E27FC236}">
                <a16:creationId xmlns:a16="http://schemas.microsoft.com/office/drawing/2014/main" id="{42F3286F-58F1-F178-AE71-0DA5E8CA87D2}"/>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solidFill>
                  <a:schemeClr val="tx1"/>
                </a:solidFill>
                <a:latin typeface="Roboto" panose="02000000000000000000" pitchFamily="2" charset="0"/>
                <a:ea typeface="Roboto" panose="02000000000000000000" pitchFamily="2" charset="0"/>
                <a:cs typeface="Roboto" panose="02000000000000000000" pitchFamily="2" charset="0"/>
              </a:rPr>
              <a:pPr/>
              <a:t>30</a:t>
            </a:fld>
            <a:endParaRPr lang="en" b="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50638-5F02-ECC5-6167-25D1F8EEE178}"/>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A7C90ED2-D9F0-166C-F127-F3A79B749A2F}"/>
              </a:ext>
            </a:extLst>
          </p:cNvPr>
          <p:cNvSpPr>
            <a:spLocks noGrp="1"/>
          </p:cNvSpPr>
          <p:nvPr>
            <p:ph type="ctrTitle"/>
          </p:nvPr>
        </p:nvSpPr>
        <p:spPr>
          <a:xfrm>
            <a:off x="419100" y="598472"/>
            <a:ext cx="2179134" cy="1174572"/>
          </a:xfrm>
        </p:spPr>
        <p:txBody>
          <a:bodyPr>
            <a:noAutofit/>
          </a:bodyPr>
          <a:lstStyle/>
          <a:p>
            <a:pPr algn="l">
              <a:lnSpc>
                <a:spcPct val="100000"/>
              </a:lnSpc>
            </a:pPr>
            <a:r>
              <a:rPr kumimoji="0" lang="en-US" sz="3600" b="1" i="0" u="none" strike="noStrike" kern="1200" cap="none" spc="0" normalizeH="0" baseline="0" noProof="0" dirty="0">
                <a:ln>
                  <a:noFill/>
                </a:ln>
                <a:solidFill>
                  <a:srgbClr val="636363">
                    <a:lumMod val="50000"/>
                  </a:srgbClr>
                </a:solidFill>
                <a:effectLst/>
                <a:uLnTx/>
                <a:uFillTx/>
                <a:latin typeface="Roboto Light"/>
                <a:ea typeface="+mj-ea"/>
                <a:cs typeface="Roboto Light"/>
              </a:rPr>
              <a:t>Chain of Impact</a:t>
            </a:r>
            <a:endParaRPr lang="en-US" sz="3600" b="1" dirty="0">
              <a:latin typeface="Calibri" panose="020F0502020204030204" pitchFamily="34" charset="0"/>
              <a:cs typeface="Calibri" panose="020F0502020204030204" pitchFamily="34" charset="0"/>
            </a:endParaRPr>
          </a:p>
        </p:txBody>
      </p:sp>
      <p:sp>
        <p:nvSpPr>
          <p:cNvPr id="4" name="Slide Number Placeholder 1">
            <a:extLst>
              <a:ext uri="{FF2B5EF4-FFF2-40B4-BE49-F238E27FC236}">
                <a16:creationId xmlns:a16="http://schemas.microsoft.com/office/drawing/2014/main" id="{60078D62-62B8-E8CB-4AF2-BC5D411FF855}"/>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prstClr val="white"/>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31</a:t>
            </a:fld>
            <a:endParaRPr lang="en-US" sz="900" dirty="0">
              <a:solidFill>
                <a:prstClr val="white"/>
              </a:solidFill>
              <a:latin typeface="Roboto" panose="02000000000000000000" pitchFamily="2" charset="0"/>
              <a:ea typeface="Roboto" panose="02000000000000000000" pitchFamily="2" charset="0"/>
              <a:cs typeface="Roboto" panose="02000000000000000000" pitchFamily="2" charset="0"/>
            </a:endParaRPr>
          </a:p>
        </p:txBody>
      </p:sp>
      <p:pic>
        <p:nvPicPr>
          <p:cNvPr id="2" name="Picture 1" descr="A diagram of a program&#10;&#10;Description automatically generated">
            <a:extLst>
              <a:ext uri="{FF2B5EF4-FFF2-40B4-BE49-F238E27FC236}">
                <a16:creationId xmlns:a16="http://schemas.microsoft.com/office/drawing/2014/main" id="{D4F5C805-8E0F-39D3-CA33-7C6FC933F96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6657" y="470217"/>
            <a:ext cx="4210685" cy="4203065"/>
          </a:xfrm>
          <a:prstGeom prst="rect">
            <a:avLst/>
          </a:prstGeom>
        </p:spPr>
      </p:pic>
      <p:sp>
        <p:nvSpPr>
          <p:cNvPr id="3" name="TextBox 2">
            <a:extLst>
              <a:ext uri="{FF2B5EF4-FFF2-40B4-BE49-F238E27FC236}">
                <a16:creationId xmlns:a16="http://schemas.microsoft.com/office/drawing/2014/main" id="{DC2E14AB-71C2-BB38-BAAC-68947F1BED5F}"/>
              </a:ext>
            </a:extLst>
          </p:cNvPr>
          <p:cNvSpPr txBox="1"/>
          <p:nvPr/>
        </p:nvSpPr>
        <p:spPr>
          <a:xfrm>
            <a:off x="234985" y="4595782"/>
            <a:ext cx="7788442"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13</a:t>
            </a:r>
          </a:p>
        </p:txBody>
      </p:sp>
    </p:spTree>
    <p:extLst>
      <p:ext uri="{BB962C8B-B14F-4D97-AF65-F5344CB8AC3E}">
        <p14:creationId xmlns:p14="http://schemas.microsoft.com/office/powerpoint/2010/main" val="37146875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E11E7185-F55C-5046-A549-B040149DE45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477" b="-2967"/>
          <a:stretch/>
        </p:blipFill>
        <p:spPr>
          <a:xfrm>
            <a:off x="4348555" y="979763"/>
            <a:ext cx="4517787" cy="3678863"/>
          </a:xfrm>
          <a:prstGeom prst="rect">
            <a:avLst/>
          </a:prstGeom>
        </p:spPr>
      </p:pic>
      <p:sp>
        <p:nvSpPr>
          <p:cNvPr id="6" name="Title 5">
            <a:extLst>
              <a:ext uri="{FF2B5EF4-FFF2-40B4-BE49-F238E27FC236}">
                <a16:creationId xmlns:a16="http://schemas.microsoft.com/office/drawing/2014/main" id="{3332AB7A-F1B3-4E1D-9D9B-7D0AD15C3FD3}"/>
              </a:ext>
            </a:extLst>
          </p:cNvPr>
          <p:cNvSpPr>
            <a:spLocks noGrp="1"/>
          </p:cNvSpPr>
          <p:nvPr>
            <p:ph type="title"/>
          </p:nvPr>
        </p:nvSpPr>
        <p:spPr>
          <a:xfrm>
            <a:off x="419100" y="285750"/>
            <a:ext cx="8229600" cy="541074"/>
          </a:xfrm>
        </p:spPr>
        <p:txBody>
          <a:bodyPr/>
          <a:lstStyle/>
          <a:p>
            <a:r>
              <a:rPr lang="en-US" sz="3600" b="1" dirty="0"/>
              <a:t>The ROI Methodology</a:t>
            </a:r>
            <a:r>
              <a:rPr lang="en-US" sz="3600" b="1" baseline="30000" dirty="0"/>
              <a:t>®</a:t>
            </a:r>
            <a:r>
              <a:rPr lang="en-US" sz="3600" b="1" dirty="0"/>
              <a:t> Process Model</a:t>
            </a:r>
          </a:p>
        </p:txBody>
      </p:sp>
      <p:pic>
        <p:nvPicPr>
          <p:cNvPr id="47" name="Picture 46">
            <a:extLst>
              <a:ext uri="{FF2B5EF4-FFF2-40B4-BE49-F238E27FC236}">
                <a16:creationId xmlns:a16="http://schemas.microsoft.com/office/drawing/2014/main" id="{8C0F7F05-36C1-1644-BE36-A374B94FC059}"/>
              </a:ext>
            </a:extLst>
          </p:cNvPr>
          <p:cNvPicPr>
            <a:picLocks noChangeAspect="1"/>
          </p:cNvPicPr>
          <p:nvPr/>
        </p:nvPicPr>
        <p:blipFill>
          <a:blip r:embed="rId5" cstate="email">
            <a:extLst>
              <a:ext uri="{28A0092B-C50C-407E-A947-70E740481C1C}">
                <a14:useLocalDpi xmlns:a14="http://schemas.microsoft.com/office/drawing/2010/main"/>
              </a:ext>
            </a:extLst>
          </a:blip>
          <a:srcRect t="1054" b="1054"/>
          <a:stretch/>
        </p:blipFill>
        <p:spPr>
          <a:xfrm>
            <a:off x="316085" y="1420715"/>
            <a:ext cx="4032470" cy="3114267"/>
          </a:xfrm>
          <a:prstGeom prst="rect">
            <a:avLst/>
          </a:prstGeom>
        </p:spPr>
      </p:pic>
      <p:sp>
        <p:nvSpPr>
          <p:cNvPr id="3" name="TextBox 1"/>
          <p:cNvSpPr txBox="1"/>
          <p:nvPr/>
        </p:nvSpPr>
        <p:spPr>
          <a:xfrm>
            <a:off x="6475858" y="4821290"/>
            <a:ext cx="262516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prstClr val="black"/>
                </a:solidFill>
                <a:latin typeface="Roboto Light" panose="02000000000000000000" pitchFamily="2" charset="0"/>
                <a:ea typeface="Roboto Light" panose="02000000000000000000" pitchFamily="2" charset="0"/>
              </a:rPr>
              <a:t>©2024 ROI Institute, Inc. All Rights Reserved.  </a:t>
            </a:r>
          </a:p>
        </p:txBody>
      </p:sp>
      <p:sp>
        <p:nvSpPr>
          <p:cNvPr id="2" name="TextBox 1">
            <a:extLst>
              <a:ext uri="{FF2B5EF4-FFF2-40B4-BE49-F238E27FC236}">
                <a16:creationId xmlns:a16="http://schemas.microsoft.com/office/drawing/2014/main" id="{53E76182-E6B6-1295-2800-C89CCADFB9EA}"/>
              </a:ext>
            </a:extLst>
          </p:cNvPr>
          <p:cNvSpPr txBox="1"/>
          <p:nvPr/>
        </p:nvSpPr>
        <p:spPr>
          <a:xfrm>
            <a:off x="0" y="4808157"/>
            <a:ext cx="7788442" cy="276999"/>
          </a:xfrm>
          <a:prstGeom prst="rect">
            <a:avLst/>
          </a:prstGeom>
          <a:noFill/>
        </p:spPr>
        <p:txBody>
          <a:bodyPr wrap="square" rtlCol="0" anchor="ctr">
            <a:spAutoFit/>
          </a:bodyPr>
          <a:lstStyle/>
          <a:p>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WB page 14</a:t>
            </a:r>
          </a:p>
        </p:txBody>
      </p:sp>
      <p:sp>
        <p:nvSpPr>
          <p:cNvPr id="4" name="Google Shape;52;p6">
            <a:extLst>
              <a:ext uri="{FF2B5EF4-FFF2-40B4-BE49-F238E27FC236}">
                <a16:creationId xmlns:a16="http://schemas.microsoft.com/office/drawing/2014/main" id="{AAB89922-6216-445A-6586-4BF6AA3D268E}"/>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solidFill>
                  <a:schemeClr val="tx1"/>
                </a:solidFill>
                <a:latin typeface="Roboto" panose="02000000000000000000" pitchFamily="2" charset="0"/>
                <a:ea typeface="Roboto" panose="02000000000000000000" pitchFamily="2" charset="0"/>
                <a:cs typeface="Roboto" panose="02000000000000000000" pitchFamily="2" charset="0"/>
              </a:rPr>
              <a:pPr/>
              <a:t>32</a:t>
            </a:fld>
            <a:endParaRPr lang="en" b="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33979362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E7A8F-712E-466E-8BD2-99DB560000D5}"/>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Twelve Guiding Principles</a:t>
            </a:r>
          </a:p>
        </p:txBody>
      </p:sp>
      <p:sp>
        <p:nvSpPr>
          <p:cNvPr id="4" name="Text Placeholder 3">
            <a:extLst>
              <a:ext uri="{FF2B5EF4-FFF2-40B4-BE49-F238E27FC236}">
                <a16:creationId xmlns:a16="http://schemas.microsoft.com/office/drawing/2014/main" id="{EACA537F-A62A-18A3-ECB0-0FCDA9C189E5}"/>
              </a:ext>
            </a:extLst>
          </p:cNvPr>
          <p:cNvSpPr>
            <a:spLocks noGrp="1"/>
          </p:cNvSpPr>
          <p:nvPr>
            <p:ph type="body" sz="quarter" idx="4294967295"/>
          </p:nvPr>
        </p:nvSpPr>
        <p:spPr>
          <a:xfrm>
            <a:off x="419100" y="1200150"/>
            <a:ext cx="8557631" cy="3538538"/>
          </a:xfrm>
        </p:spPr>
        <p:txBody>
          <a:bodyPr>
            <a:noAutofit/>
          </a:bodyPr>
          <a:lstStyle/>
          <a:p>
            <a:pPr marL="381000" indent="-342900">
              <a:spcBef>
                <a:spcPts val="100"/>
              </a:spcBef>
              <a:spcAft>
                <a:spcPts val="100"/>
              </a:spcAft>
              <a:buClr>
                <a:srgbClr val="000000"/>
              </a:buClr>
              <a:buSzPct val="100000"/>
              <a:buFont typeface="+mj-lt"/>
              <a:buAutoNum type="arabicPeriod"/>
            </a:pPr>
            <a:r>
              <a:rPr lang="en-US" sz="1400" dirty="0"/>
              <a:t>When conducting a higher-level evaluation, collect data at lower levels.</a:t>
            </a:r>
          </a:p>
          <a:p>
            <a:pPr marL="381000" indent="-342900">
              <a:spcBef>
                <a:spcPts val="100"/>
              </a:spcBef>
              <a:spcAft>
                <a:spcPts val="100"/>
              </a:spcAft>
              <a:buClr>
                <a:srgbClr val="000000"/>
              </a:buClr>
              <a:buSzPct val="100000"/>
              <a:buFont typeface="+mj-lt"/>
              <a:buAutoNum type="arabicPeriod"/>
            </a:pPr>
            <a:r>
              <a:rPr lang="en-US" sz="1400" dirty="0"/>
              <a:t>When planning a higher-level evaluation, the previous level of evaluation is not required to be comprehensive.</a:t>
            </a:r>
          </a:p>
          <a:p>
            <a:pPr marL="381000" indent="-342900">
              <a:spcBef>
                <a:spcPts val="100"/>
              </a:spcBef>
              <a:spcAft>
                <a:spcPts val="100"/>
              </a:spcAft>
              <a:buClr>
                <a:srgbClr val="000000"/>
              </a:buClr>
              <a:buSzPct val="100000"/>
              <a:buFont typeface="+mj-lt"/>
              <a:buAutoNum type="arabicPeriod"/>
            </a:pPr>
            <a:r>
              <a:rPr lang="en-US" sz="1400" dirty="0"/>
              <a:t>When collecting and analyzing data, use only the most credible sources.</a:t>
            </a:r>
          </a:p>
          <a:p>
            <a:pPr marL="381000" indent="-342900">
              <a:spcBef>
                <a:spcPts val="100"/>
              </a:spcBef>
              <a:spcAft>
                <a:spcPts val="100"/>
              </a:spcAft>
              <a:buClr>
                <a:srgbClr val="000000"/>
              </a:buClr>
              <a:buSzPct val="100000"/>
              <a:buFont typeface="+mj-lt"/>
              <a:buAutoNum type="arabicPeriod"/>
            </a:pPr>
            <a:r>
              <a:rPr lang="en-US" sz="1400" dirty="0"/>
              <a:t>When analyzing data, select the most conservative alternatives for calculations.</a:t>
            </a:r>
          </a:p>
          <a:p>
            <a:pPr marL="381000" indent="-342900">
              <a:spcBef>
                <a:spcPts val="100"/>
              </a:spcBef>
              <a:spcAft>
                <a:spcPts val="100"/>
              </a:spcAft>
              <a:buClr>
                <a:srgbClr val="000000"/>
              </a:buClr>
              <a:buSzPct val="100000"/>
              <a:buFont typeface="+mj-lt"/>
              <a:buAutoNum type="arabicPeriod"/>
            </a:pPr>
            <a:r>
              <a:rPr lang="en-US" sz="1400" dirty="0"/>
              <a:t>Use at least one method to isolate the effects of the program or project.</a:t>
            </a:r>
          </a:p>
          <a:p>
            <a:pPr marL="381000" indent="-342900">
              <a:spcBef>
                <a:spcPts val="100"/>
              </a:spcBef>
              <a:spcAft>
                <a:spcPts val="100"/>
              </a:spcAft>
              <a:buClr>
                <a:srgbClr val="000000"/>
              </a:buClr>
              <a:buSzPct val="100000"/>
              <a:buFont typeface="+mj-lt"/>
              <a:buAutoNum type="arabicPeriod"/>
            </a:pPr>
            <a:r>
              <a:rPr lang="en-US" sz="1400" dirty="0"/>
              <a:t>If no improvement data are available for a population or from a specific source, assume that no improvement has occurred.</a:t>
            </a:r>
          </a:p>
          <a:p>
            <a:pPr marL="381000" indent="-342900">
              <a:spcBef>
                <a:spcPts val="100"/>
              </a:spcBef>
              <a:spcAft>
                <a:spcPts val="100"/>
              </a:spcAft>
              <a:buClr>
                <a:srgbClr val="000000"/>
              </a:buClr>
              <a:buSzPct val="100000"/>
              <a:buFont typeface="+mj-lt"/>
              <a:buAutoNum type="arabicPeriod"/>
            </a:pPr>
            <a:r>
              <a:rPr lang="en-US" sz="1400" dirty="0"/>
              <a:t>Adjust estimates of improvements for the potential error of the estimates.</a:t>
            </a:r>
          </a:p>
          <a:p>
            <a:pPr marL="381000" indent="-342900">
              <a:spcBef>
                <a:spcPts val="100"/>
              </a:spcBef>
              <a:spcAft>
                <a:spcPts val="100"/>
              </a:spcAft>
              <a:buClr>
                <a:srgbClr val="000000"/>
              </a:buClr>
              <a:buSzPct val="100000"/>
              <a:buFont typeface="+mj-lt"/>
              <a:buAutoNum type="arabicPeriod"/>
            </a:pPr>
            <a:r>
              <a:rPr lang="en-US" sz="1400" dirty="0"/>
              <a:t>Avoid use of extreme data items and unsupported claims when calculating ROI.</a:t>
            </a:r>
          </a:p>
          <a:p>
            <a:pPr marL="381000" indent="-342900">
              <a:spcBef>
                <a:spcPts val="100"/>
              </a:spcBef>
              <a:spcAft>
                <a:spcPts val="100"/>
              </a:spcAft>
              <a:buClr>
                <a:srgbClr val="000000"/>
              </a:buClr>
              <a:buSzPct val="100000"/>
              <a:buFont typeface="+mj-lt"/>
              <a:buAutoNum type="arabicPeriod"/>
            </a:pPr>
            <a:r>
              <a:rPr lang="en-US" sz="1400" dirty="0"/>
              <a:t>Use only the first year of annual benefits in the ROI analysis of short-term solutions.</a:t>
            </a:r>
          </a:p>
          <a:p>
            <a:pPr marL="381000" indent="-342900">
              <a:spcBef>
                <a:spcPts val="100"/>
              </a:spcBef>
              <a:spcAft>
                <a:spcPts val="100"/>
              </a:spcAft>
              <a:buClr>
                <a:srgbClr val="000000"/>
              </a:buClr>
              <a:buSzPct val="100000"/>
              <a:buFont typeface="+mj-lt"/>
              <a:buAutoNum type="arabicPeriod"/>
            </a:pPr>
            <a:r>
              <a:rPr lang="en-US" sz="1400" dirty="0"/>
              <a:t>Fully load all costs of the solution, project, or program when analyzing ROI.</a:t>
            </a:r>
          </a:p>
          <a:p>
            <a:pPr marL="381000" indent="-342900">
              <a:spcBef>
                <a:spcPts val="100"/>
              </a:spcBef>
              <a:spcAft>
                <a:spcPts val="100"/>
              </a:spcAft>
              <a:buClr>
                <a:srgbClr val="000000"/>
              </a:buClr>
              <a:buSzPct val="100000"/>
              <a:buFont typeface="+mj-lt"/>
              <a:buAutoNum type="arabicPeriod"/>
            </a:pPr>
            <a:r>
              <a:rPr lang="en-US" sz="1400" dirty="0"/>
              <a:t>Define intangible measures as measures that are purposely not converted to monetary values.</a:t>
            </a:r>
          </a:p>
          <a:p>
            <a:pPr marL="381000" indent="-342900">
              <a:spcBef>
                <a:spcPts val="100"/>
              </a:spcBef>
              <a:spcAft>
                <a:spcPts val="100"/>
              </a:spcAft>
              <a:buClr>
                <a:srgbClr val="000000"/>
              </a:buClr>
              <a:buSzPct val="100000"/>
              <a:buFont typeface="+mj-lt"/>
              <a:buAutoNum type="arabicPeriod"/>
            </a:pPr>
            <a:r>
              <a:rPr lang="en-US" sz="1400" dirty="0"/>
              <a:t>Communicate the results of the ROI Methodology to all key stakeholders.</a:t>
            </a:r>
          </a:p>
        </p:txBody>
      </p:sp>
      <p:sp>
        <p:nvSpPr>
          <p:cNvPr id="3" name="TextBox 2">
            <a:extLst>
              <a:ext uri="{FF2B5EF4-FFF2-40B4-BE49-F238E27FC236}">
                <a16:creationId xmlns:a16="http://schemas.microsoft.com/office/drawing/2014/main" id="{2D156CBE-2A41-840B-F73A-4B84A81F2A72}"/>
              </a:ext>
            </a:extLst>
          </p:cNvPr>
          <p:cNvSpPr txBox="1"/>
          <p:nvPr/>
        </p:nvSpPr>
        <p:spPr>
          <a:xfrm>
            <a:off x="0" y="4808157"/>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16</a:t>
            </a:r>
          </a:p>
        </p:txBody>
      </p:sp>
    </p:spTree>
    <p:custDataLst>
      <p:tags r:id="rId1"/>
    </p:custDataLst>
    <p:extLst>
      <p:ext uri="{BB962C8B-B14F-4D97-AF65-F5344CB8AC3E}">
        <p14:creationId xmlns:p14="http://schemas.microsoft.com/office/powerpoint/2010/main" val="17302933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50638-5F02-ECC5-6167-25D1F8EEE178}"/>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A7C90ED2-D9F0-166C-F127-F3A79B749A2F}"/>
              </a:ext>
            </a:extLst>
          </p:cNvPr>
          <p:cNvSpPr>
            <a:spLocks noGrp="1"/>
          </p:cNvSpPr>
          <p:nvPr>
            <p:ph type="ctrTitle"/>
          </p:nvPr>
        </p:nvSpPr>
        <p:spPr>
          <a:xfrm>
            <a:off x="419100" y="590550"/>
            <a:ext cx="8312305" cy="601679"/>
          </a:xfrm>
        </p:spPr>
        <p:txBody>
          <a:bodyPr anchor="t">
            <a:noAutofit/>
          </a:bodyPr>
          <a:lstStyle/>
          <a:p>
            <a:pPr>
              <a:lnSpc>
                <a:spcPct val="100000"/>
              </a:lnSpc>
            </a:pPr>
            <a:r>
              <a:rPr kumimoji="0" lang="en-US" sz="3200" b="1" i="0" u="none" strike="noStrike" kern="1200" cap="none" spc="0" normalizeH="0" baseline="0" noProof="0" dirty="0">
                <a:ln>
                  <a:noFill/>
                </a:ln>
                <a:solidFill>
                  <a:srgbClr val="636363">
                    <a:lumMod val="50000"/>
                  </a:srgbClr>
                </a:solidFill>
                <a:effectLst/>
                <a:uLnTx/>
                <a:uFillTx/>
                <a:latin typeface="Roboto Light"/>
                <a:ea typeface="+mj-ea"/>
                <a:cs typeface="Roboto Light"/>
              </a:rPr>
              <a:t>Not All Programs Are Evaluated at All Levels</a:t>
            </a:r>
            <a:endParaRPr lang="en-US" sz="3200" b="1" dirty="0">
              <a:latin typeface="Calibri" panose="020F0502020204030204" pitchFamily="34" charset="0"/>
              <a:cs typeface="Calibri" panose="020F0502020204030204" pitchFamily="34" charset="0"/>
            </a:endParaRPr>
          </a:p>
        </p:txBody>
      </p:sp>
      <p:sp>
        <p:nvSpPr>
          <p:cNvPr id="4" name="Slide Number Placeholder 1">
            <a:extLst>
              <a:ext uri="{FF2B5EF4-FFF2-40B4-BE49-F238E27FC236}">
                <a16:creationId xmlns:a16="http://schemas.microsoft.com/office/drawing/2014/main" id="{60078D62-62B8-E8CB-4AF2-BC5D411FF855}"/>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prstClr val="white"/>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34</a:t>
            </a:fld>
            <a:endParaRPr lang="en-US" sz="1050" dirty="0">
              <a:solidFill>
                <a:prstClr val="white"/>
              </a:solidFill>
              <a:latin typeface="Roboto" panose="02000000000000000000" pitchFamily="2" charset="0"/>
              <a:ea typeface="Roboto" panose="02000000000000000000" pitchFamily="2" charset="0"/>
              <a:cs typeface="Roboto" panose="02000000000000000000" pitchFamily="2" charset="0"/>
            </a:endParaRPr>
          </a:p>
        </p:txBody>
      </p:sp>
      <p:sp>
        <p:nvSpPr>
          <p:cNvPr id="3" name="TextBox 2">
            <a:extLst>
              <a:ext uri="{FF2B5EF4-FFF2-40B4-BE49-F238E27FC236}">
                <a16:creationId xmlns:a16="http://schemas.microsoft.com/office/drawing/2014/main" id="{DC2E14AB-71C2-BB38-BAAC-68947F1BED5F}"/>
              </a:ext>
            </a:extLst>
          </p:cNvPr>
          <p:cNvSpPr txBox="1"/>
          <p:nvPr/>
        </p:nvSpPr>
        <p:spPr>
          <a:xfrm>
            <a:off x="234985" y="4595782"/>
            <a:ext cx="7788442"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18</a:t>
            </a:r>
          </a:p>
        </p:txBody>
      </p:sp>
      <p:pic>
        <p:nvPicPr>
          <p:cNvPr id="5" name="Picture 4">
            <a:extLst>
              <a:ext uri="{FF2B5EF4-FFF2-40B4-BE49-F238E27FC236}">
                <a16:creationId xmlns:a16="http://schemas.microsoft.com/office/drawing/2014/main" id="{400A2D92-0C48-175F-9766-EC6A53D39271}"/>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77572" y="1333656"/>
            <a:ext cx="5588856" cy="3394574"/>
          </a:xfrm>
          <a:prstGeom prst="rect">
            <a:avLst/>
          </a:prstGeom>
          <a:noFill/>
          <a:ln>
            <a:noFill/>
          </a:ln>
        </p:spPr>
      </p:pic>
    </p:spTree>
    <p:extLst>
      <p:ext uri="{BB962C8B-B14F-4D97-AF65-F5344CB8AC3E}">
        <p14:creationId xmlns:p14="http://schemas.microsoft.com/office/powerpoint/2010/main" val="41154359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1F73D-F836-8AD6-E60F-F2D34F83D4E9}"/>
              </a:ext>
            </a:extLst>
          </p:cNvPr>
          <p:cNvSpPr>
            <a:spLocks noGrp="1"/>
          </p:cNvSpPr>
          <p:nvPr>
            <p:ph type="title"/>
          </p:nvPr>
        </p:nvSpPr>
        <p:spPr>
          <a:xfrm>
            <a:off x="1104900" y="276075"/>
            <a:ext cx="6956534" cy="749100"/>
          </a:xfrm>
        </p:spPr>
        <p:txBody>
          <a:bodyPr/>
          <a:lstStyle/>
          <a:p>
            <a:r>
              <a:rPr lang="en-US" sz="2800" dirty="0"/>
              <a:t>Criteria for Level 4 and Level 5 Evaluations</a:t>
            </a:r>
          </a:p>
        </p:txBody>
      </p:sp>
      <p:sp>
        <p:nvSpPr>
          <p:cNvPr id="4" name="Text Placeholder 2">
            <a:extLst>
              <a:ext uri="{FF2B5EF4-FFF2-40B4-BE49-F238E27FC236}">
                <a16:creationId xmlns:a16="http://schemas.microsoft.com/office/drawing/2014/main" id="{C57D4B19-5D21-ABAF-EB82-7DF3501B2D9F}"/>
              </a:ext>
            </a:extLst>
          </p:cNvPr>
          <p:cNvSpPr txBox="1">
            <a:spLocks/>
          </p:cNvSpPr>
          <p:nvPr/>
        </p:nvSpPr>
        <p:spPr>
          <a:xfrm>
            <a:off x="419100" y="1200150"/>
            <a:ext cx="8441121" cy="3350829"/>
          </a:xfrm>
          <a:prstGeom prst="rect">
            <a:avLst/>
          </a:prstGeom>
        </p:spPr>
        <p:txBody>
          <a:bodyPr numCol="1"/>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lnSpc>
                <a:spcPct val="150000"/>
              </a:lnSpc>
              <a:buSzPct val="100000"/>
              <a:buFont typeface="Arial" panose="020B0604020202020204" pitchFamily="34" charset="0"/>
              <a:buChar char="•"/>
            </a:pPr>
            <a:r>
              <a:rPr lang="en-US" sz="1800" kern="0" dirty="0">
                <a:latin typeface="Roboto" panose="02000000000000000000" pitchFamily="2" charset="0"/>
                <a:ea typeface="Roboto" panose="02000000000000000000" pitchFamily="2" charset="0"/>
                <a:cs typeface="Roboto" panose="02000000000000000000" pitchFamily="2" charset="0"/>
              </a:rPr>
              <a:t> Expected life cycle of the program</a:t>
            </a:r>
          </a:p>
          <a:p>
            <a:pPr defTabSz="914400">
              <a:lnSpc>
                <a:spcPct val="150000"/>
              </a:lnSpc>
              <a:buSzPct val="100000"/>
              <a:buFont typeface="Arial" panose="020B0604020202020204" pitchFamily="34" charset="0"/>
              <a:buChar char="•"/>
            </a:pPr>
            <a:r>
              <a:rPr lang="en-US" sz="1800" kern="0" dirty="0">
                <a:latin typeface="Roboto" panose="02000000000000000000" pitchFamily="2" charset="0"/>
                <a:ea typeface="Roboto" panose="02000000000000000000" pitchFamily="2" charset="0"/>
                <a:cs typeface="Roboto" panose="02000000000000000000" pitchFamily="2" charset="0"/>
              </a:rPr>
              <a:t> The importance of the program in meeting the organization’s goals</a:t>
            </a:r>
          </a:p>
          <a:p>
            <a:pPr defTabSz="914400">
              <a:lnSpc>
                <a:spcPct val="150000"/>
              </a:lnSpc>
              <a:buSzPct val="100000"/>
              <a:buFont typeface="Arial" panose="020B0604020202020204" pitchFamily="34" charset="0"/>
              <a:buChar char="•"/>
            </a:pPr>
            <a:r>
              <a:rPr lang="en-US" sz="1800" kern="0" dirty="0">
                <a:latin typeface="Roboto" panose="02000000000000000000" pitchFamily="2" charset="0"/>
                <a:ea typeface="Roboto" panose="02000000000000000000" pitchFamily="2" charset="0"/>
                <a:cs typeface="Roboto" panose="02000000000000000000" pitchFamily="2" charset="0"/>
              </a:rPr>
              <a:t> The connection of the program to strategic objectives</a:t>
            </a:r>
          </a:p>
          <a:p>
            <a:pPr defTabSz="914400">
              <a:lnSpc>
                <a:spcPct val="150000"/>
              </a:lnSpc>
              <a:buSzPct val="100000"/>
              <a:buFont typeface="Arial" panose="020B0604020202020204" pitchFamily="34" charset="0"/>
              <a:buChar char="•"/>
            </a:pPr>
            <a:r>
              <a:rPr lang="en-US" sz="1800" kern="0" dirty="0">
                <a:latin typeface="Roboto" panose="02000000000000000000" pitchFamily="2" charset="0"/>
                <a:ea typeface="Roboto" panose="02000000000000000000" pitchFamily="2" charset="0"/>
                <a:cs typeface="Roboto" panose="02000000000000000000" pitchFamily="2" charset="0"/>
              </a:rPr>
              <a:t> Cost of the program</a:t>
            </a:r>
          </a:p>
          <a:p>
            <a:pPr defTabSz="914400">
              <a:lnSpc>
                <a:spcPct val="150000"/>
              </a:lnSpc>
              <a:buSzPct val="100000"/>
              <a:buFont typeface="Arial" panose="020B0604020202020204" pitchFamily="34" charset="0"/>
              <a:buChar char="•"/>
            </a:pPr>
            <a:r>
              <a:rPr lang="en-US" sz="1800" kern="0" dirty="0">
                <a:latin typeface="Roboto" panose="02000000000000000000" pitchFamily="2" charset="0"/>
                <a:ea typeface="Roboto" panose="02000000000000000000" pitchFamily="2" charset="0"/>
                <a:cs typeface="Roboto" panose="02000000000000000000" pitchFamily="2" charset="0"/>
              </a:rPr>
              <a:t> Visibility of the program</a:t>
            </a:r>
          </a:p>
          <a:p>
            <a:pPr defTabSz="914400">
              <a:lnSpc>
                <a:spcPct val="150000"/>
              </a:lnSpc>
              <a:buSzPct val="100000"/>
              <a:buFont typeface="Arial" panose="020B0604020202020204" pitchFamily="34" charset="0"/>
              <a:buChar char="•"/>
            </a:pPr>
            <a:r>
              <a:rPr lang="en-US" sz="1800" kern="0" dirty="0">
                <a:latin typeface="Roboto" panose="02000000000000000000" pitchFamily="2" charset="0"/>
                <a:ea typeface="Roboto" panose="02000000000000000000" pitchFamily="2" charset="0"/>
                <a:cs typeface="Roboto" panose="02000000000000000000" pitchFamily="2" charset="0"/>
              </a:rPr>
              <a:t> The size of the target audience</a:t>
            </a:r>
          </a:p>
          <a:p>
            <a:pPr defTabSz="914400">
              <a:lnSpc>
                <a:spcPct val="150000"/>
              </a:lnSpc>
              <a:buSzPct val="100000"/>
              <a:buFont typeface="Arial" panose="020B0604020202020204" pitchFamily="34" charset="0"/>
              <a:buChar char="•"/>
            </a:pPr>
            <a:r>
              <a:rPr lang="en-US" sz="1800" kern="0" dirty="0">
                <a:latin typeface="Roboto" panose="02000000000000000000" pitchFamily="2" charset="0"/>
                <a:ea typeface="Roboto" panose="02000000000000000000" pitchFamily="2" charset="0"/>
                <a:cs typeface="Roboto" panose="02000000000000000000" pitchFamily="2" charset="0"/>
              </a:rPr>
              <a:t> Extent of management interest</a:t>
            </a:r>
          </a:p>
        </p:txBody>
      </p:sp>
      <p:sp>
        <p:nvSpPr>
          <p:cNvPr id="3" name="TextBox 2">
            <a:extLst>
              <a:ext uri="{FF2B5EF4-FFF2-40B4-BE49-F238E27FC236}">
                <a16:creationId xmlns:a16="http://schemas.microsoft.com/office/drawing/2014/main" id="{B8884D04-0EC8-0D22-0297-D18FC4746CDA}"/>
              </a:ext>
            </a:extLst>
          </p:cNvPr>
          <p:cNvSpPr txBox="1"/>
          <p:nvPr/>
        </p:nvSpPr>
        <p:spPr>
          <a:xfrm>
            <a:off x="0" y="4834970"/>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18</a:t>
            </a:r>
          </a:p>
        </p:txBody>
      </p:sp>
    </p:spTree>
    <p:custDataLst>
      <p:tags r:id="rId1"/>
    </p:custDataLst>
    <p:extLst>
      <p:ext uri="{BB962C8B-B14F-4D97-AF65-F5344CB8AC3E}">
        <p14:creationId xmlns:p14="http://schemas.microsoft.com/office/powerpoint/2010/main" val="9185711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4" name="Freeform: Shape 53">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7" cy="51435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pic>
        <p:nvPicPr>
          <p:cNvPr id="6" name="Picture 5" descr="Close-up of documents and charts">
            <a:extLst>
              <a:ext uri="{FF2B5EF4-FFF2-40B4-BE49-F238E27FC236}">
                <a16:creationId xmlns:a16="http://schemas.microsoft.com/office/drawing/2014/main" id="{930E158F-3026-BB44-ABB1-A04EF758DF9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5" y="7"/>
            <a:ext cx="4518101" cy="5143493"/>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p:spPr>
      </p:pic>
      <p:cxnSp>
        <p:nvCxnSpPr>
          <p:cNvPr id="2" name="Straight Connector 1">
            <a:extLst>
              <a:ext uri="{FF2B5EF4-FFF2-40B4-BE49-F238E27FC236}">
                <a16:creationId xmlns:a16="http://schemas.microsoft.com/office/drawing/2014/main" id="{EA38944E-0A48-467B-85DF-E86376F6657F}"/>
              </a:ext>
            </a:extLst>
          </p:cNvPr>
          <p:cNvCxnSpPr/>
          <p:nvPr/>
        </p:nvCxnSpPr>
        <p:spPr>
          <a:xfrm>
            <a:off x="0" y="0"/>
            <a:ext cx="6858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40000" rotWithShape="0">
                    <a:srgbClr val="000000"/>
                  </a:outerShdw>
                </a:effectLst>
              </a14:hiddenEffects>
            </a:ext>
          </a:extLst>
        </p:spPr>
        <p:style>
          <a:lnRef idx="2">
            <a:schemeClr val="accent1"/>
          </a:lnRef>
          <a:fillRef idx="0">
            <a:schemeClr val="accent1"/>
          </a:fillRef>
          <a:effectRef idx="1">
            <a:schemeClr val="accent1"/>
          </a:effectRef>
          <a:fontRef idx="minor">
            <a:schemeClr val="tx1"/>
          </a:fontRef>
        </p:style>
      </p:cxnSp>
      <p:sp>
        <p:nvSpPr>
          <p:cNvPr id="3" name="Slide Number Placeholder 1">
            <a:extLst>
              <a:ext uri="{FF2B5EF4-FFF2-40B4-BE49-F238E27FC236}">
                <a16:creationId xmlns:a16="http://schemas.microsoft.com/office/drawing/2014/main" id="{01ED5BFE-AB4B-A4D0-8FA4-C3C0B89479DD}"/>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900">
                <a:solidFill>
                  <a:prstClr val="white"/>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36</a:t>
            </a:fld>
            <a:endParaRPr lang="en-US" sz="900" dirty="0">
              <a:solidFill>
                <a:prstClr val="white"/>
              </a:solidFill>
              <a:latin typeface="Roboto" panose="02000000000000000000" pitchFamily="2" charset="0"/>
              <a:ea typeface="Roboto" panose="02000000000000000000" pitchFamily="2" charset="0"/>
              <a:cs typeface="Roboto" panose="02000000000000000000" pitchFamily="2" charset="0"/>
            </a:endParaRPr>
          </a:p>
        </p:txBody>
      </p:sp>
      <p:sp>
        <p:nvSpPr>
          <p:cNvPr id="7" name="Title 1">
            <a:extLst>
              <a:ext uri="{FF2B5EF4-FFF2-40B4-BE49-F238E27FC236}">
                <a16:creationId xmlns:a16="http://schemas.microsoft.com/office/drawing/2014/main" id="{C84685B9-3E25-A39A-A834-E12EEA9D7CC7}"/>
              </a:ext>
            </a:extLst>
          </p:cNvPr>
          <p:cNvSpPr txBox="1">
            <a:spLocks/>
          </p:cNvSpPr>
          <p:nvPr/>
        </p:nvSpPr>
        <p:spPr>
          <a:xfrm>
            <a:off x="4766135" y="563033"/>
            <a:ext cx="4302266" cy="118745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100000"/>
              </a:lnSpc>
            </a:pPr>
            <a:r>
              <a:rPr lang="en-US" sz="3200" dirty="0">
                <a:latin typeface="Roboto" panose="02000000000000000000" pitchFamily="2" charset="0"/>
                <a:ea typeface="Roboto" panose="02000000000000000000" pitchFamily="2" charset="0"/>
                <a:cs typeface="Roboto" panose="02000000000000000000" pitchFamily="2" charset="0"/>
              </a:rPr>
              <a:t>Matching Evaluation Levels With Objectives</a:t>
            </a:r>
          </a:p>
        </p:txBody>
      </p:sp>
      <p:sp>
        <p:nvSpPr>
          <p:cNvPr id="8" name="Text Placeholder 2">
            <a:extLst>
              <a:ext uri="{FF2B5EF4-FFF2-40B4-BE49-F238E27FC236}">
                <a16:creationId xmlns:a16="http://schemas.microsoft.com/office/drawing/2014/main" id="{1A4F2F57-85AF-B4EA-B04E-720DE7D949D8}"/>
              </a:ext>
            </a:extLst>
          </p:cNvPr>
          <p:cNvSpPr txBox="1">
            <a:spLocks/>
          </p:cNvSpPr>
          <p:nvPr/>
        </p:nvSpPr>
        <p:spPr>
          <a:xfrm>
            <a:off x="4766135" y="1750483"/>
            <a:ext cx="4208531" cy="2516717"/>
          </a:xfrm>
          <a:prstGeom prst="rect">
            <a:avLst/>
          </a:prstGeom>
        </p:spPr>
        <p:txBody>
          <a:bodyPr vert="horz" lIns="91440" tIns="45720" rIns="91440" bIns="45720" rtlCol="0" anchor="t">
            <a:normAutofit/>
          </a:bodyPr>
          <a:lstStyle>
            <a:defPPr>
              <a:defRPr lang="en-US"/>
            </a:defPPr>
            <a:lvl1pPr marL="0" algn="l"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dirty="0">
                <a:latin typeface="Roboto" panose="02000000000000000000" pitchFamily="2" charset="0"/>
                <a:ea typeface="Roboto" panose="02000000000000000000" pitchFamily="2" charset="0"/>
                <a:cs typeface="Roboto" panose="02000000000000000000" pitchFamily="2" charset="0"/>
              </a:rPr>
              <a:t>For each objective, indicate the level of evaluation at which the objective is aimed.</a:t>
            </a:r>
          </a:p>
          <a:p>
            <a:endParaRPr lang="en-US" sz="1600" dirty="0">
              <a:latin typeface="Roboto" panose="02000000000000000000" pitchFamily="2" charset="0"/>
              <a:ea typeface="Roboto" panose="02000000000000000000" pitchFamily="2" charset="0"/>
              <a:cs typeface="Roboto" panose="02000000000000000000" pitchFamily="2" charset="0"/>
            </a:endParaRPr>
          </a:p>
          <a:p>
            <a:r>
              <a:rPr lang="en-US" sz="1600" dirty="0">
                <a:latin typeface="Roboto" panose="02000000000000000000" pitchFamily="2" charset="0"/>
                <a:ea typeface="Roboto" panose="02000000000000000000" pitchFamily="2" charset="0"/>
                <a:cs typeface="Roboto" panose="02000000000000000000" pitchFamily="2" charset="0"/>
              </a:rPr>
              <a:t>Level 1: Reaction</a:t>
            </a:r>
          </a:p>
          <a:p>
            <a:r>
              <a:rPr lang="en-US" sz="1600" dirty="0">
                <a:latin typeface="Roboto" panose="02000000000000000000" pitchFamily="2" charset="0"/>
                <a:ea typeface="Roboto" panose="02000000000000000000" pitchFamily="2" charset="0"/>
                <a:cs typeface="Roboto" panose="02000000000000000000" pitchFamily="2" charset="0"/>
              </a:rPr>
              <a:t>Level 2: Learning</a:t>
            </a:r>
          </a:p>
          <a:p>
            <a:r>
              <a:rPr lang="en-US" sz="1600" dirty="0">
                <a:latin typeface="Roboto" panose="02000000000000000000" pitchFamily="2" charset="0"/>
                <a:ea typeface="Roboto" panose="02000000000000000000" pitchFamily="2" charset="0"/>
                <a:cs typeface="Roboto" panose="02000000000000000000" pitchFamily="2" charset="0"/>
              </a:rPr>
              <a:t>Level 3: Application</a:t>
            </a:r>
          </a:p>
          <a:p>
            <a:r>
              <a:rPr lang="en-US" sz="1600" dirty="0">
                <a:latin typeface="Roboto" panose="02000000000000000000" pitchFamily="2" charset="0"/>
                <a:ea typeface="Roboto" panose="02000000000000000000" pitchFamily="2" charset="0"/>
                <a:cs typeface="Roboto" panose="02000000000000000000" pitchFamily="2" charset="0"/>
              </a:rPr>
              <a:t>Level 4: Impact</a:t>
            </a:r>
          </a:p>
          <a:p>
            <a:r>
              <a:rPr lang="en-US" sz="1600" dirty="0">
                <a:latin typeface="Roboto" panose="02000000000000000000" pitchFamily="2" charset="0"/>
                <a:ea typeface="Roboto" panose="02000000000000000000" pitchFamily="2" charset="0"/>
                <a:cs typeface="Roboto" panose="02000000000000000000" pitchFamily="2" charset="0"/>
              </a:rPr>
              <a:t>Level 5: Return on Investment</a:t>
            </a:r>
          </a:p>
        </p:txBody>
      </p:sp>
      <p:sp>
        <p:nvSpPr>
          <p:cNvPr id="9" name="TextBox 8">
            <a:extLst>
              <a:ext uri="{FF2B5EF4-FFF2-40B4-BE49-F238E27FC236}">
                <a16:creationId xmlns:a16="http://schemas.microsoft.com/office/drawing/2014/main" id="{D3C918EC-56C2-C14F-8502-F363EE5FA000}"/>
              </a:ext>
            </a:extLst>
          </p:cNvPr>
          <p:cNvSpPr txBox="1"/>
          <p:nvPr/>
        </p:nvSpPr>
        <p:spPr>
          <a:xfrm>
            <a:off x="2675466" y="4834970"/>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19</a:t>
            </a:r>
          </a:p>
        </p:txBody>
      </p:sp>
    </p:spTree>
    <p:extLst>
      <p:ext uri="{BB962C8B-B14F-4D97-AF65-F5344CB8AC3E}">
        <p14:creationId xmlns:p14="http://schemas.microsoft.com/office/powerpoint/2010/main" val="4084122689"/>
      </p:ext>
    </p:extLst>
  </p:cSld>
  <p:clrMapOvr>
    <a:overrideClrMapping bg1="dk1" tx1="lt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49770687"/>
              </p:ext>
            </p:extLst>
          </p:nvPr>
        </p:nvGraphicFramePr>
        <p:xfrm>
          <a:off x="419100" y="1047750"/>
          <a:ext cx="8433537" cy="3448600"/>
        </p:xfrm>
        <a:graphic>
          <a:graphicData uri="http://schemas.openxmlformats.org/drawingml/2006/table">
            <a:tbl>
              <a:tblPr firstRow="1" firstCol="1" lastRow="1" lastCol="1" bandRow="1" bandCol="1">
                <a:effectLst/>
                <a:tableStyleId>{5C22544A-7EE6-4342-B048-85BDC9FD1C3A}</a:tableStyleId>
              </a:tblPr>
              <a:tblGrid>
                <a:gridCol w="501822">
                  <a:extLst>
                    <a:ext uri="{9D8B030D-6E8A-4147-A177-3AD203B41FA5}">
                      <a16:colId xmlns:a16="http://schemas.microsoft.com/office/drawing/2014/main" val="20000"/>
                    </a:ext>
                  </a:extLst>
                </a:gridCol>
                <a:gridCol w="4323565">
                  <a:extLst>
                    <a:ext uri="{9D8B030D-6E8A-4147-A177-3AD203B41FA5}">
                      <a16:colId xmlns:a16="http://schemas.microsoft.com/office/drawing/2014/main" val="20001"/>
                    </a:ext>
                  </a:extLst>
                </a:gridCol>
                <a:gridCol w="979251">
                  <a:extLst>
                    <a:ext uri="{9D8B030D-6E8A-4147-A177-3AD203B41FA5}">
                      <a16:colId xmlns:a16="http://schemas.microsoft.com/office/drawing/2014/main" val="20002"/>
                    </a:ext>
                  </a:extLst>
                </a:gridCol>
                <a:gridCol w="1184563">
                  <a:extLst>
                    <a:ext uri="{9D8B030D-6E8A-4147-A177-3AD203B41FA5}">
                      <a16:colId xmlns:a16="http://schemas.microsoft.com/office/drawing/2014/main" val="20003"/>
                    </a:ext>
                  </a:extLst>
                </a:gridCol>
                <a:gridCol w="1444336">
                  <a:extLst>
                    <a:ext uri="{9D8B030D-6E8A-4147-A177-3AD203B41FA5}">
                      <a16:colId xmlns:a16="http://schemas.microsoft.com/office/drawing/2014/main" val="20004"/>
                    </a:ext>
                  </a:extLst>
                </a:gridCol>
              </a:tblGrid>
              <a:tr h="412241">
                <a:tc>
                  <a:txBody>
                    <a:bodyPr/>
                    <a:lstStyle/>
                    <a:p>
                      <a:pPr marL="42545" marR="0" indent="-1270" algn="ctr">
                        <a:spcBef>
                          <a:spcPts val="600"/>
                        </a:spcBef>
                        <a:spcAft>
                          <a:spcPts val="0"/>
                        </a:spcAft>
                        <a:tabLst>
                          <a:tab pos="0" algn="l"/>
                        </a:tabLst>
                      </a:pPr>
                      <a:r>
                        <a:rPr lang="en-US" sz="1200" b="1" i="0" dirty="0">
                          <a:solidFill>
                            <a:srgbClr val="FFFFFF"/>
                          </a:solidFill>
                          <a:effectLst/>
                          <a:latin typeface="Roboto" panose="02000000000000000000" pitchFamily="2" charset="0"/>
                          <a:ea typeface="Roboto" panose="02000000000000000000" pitchFamily="2" charset="0"/>
                          <a:cs typeface="Roboto Light" panose="02000000000000000000" pitchFamily="2" charset="0"/>
                        </a:rPr>
                        <a:t>Level</a:t>
                      </a:r>
                    </a:p>
                  </a:txBody>
                  <a:tcPr marL="46023" marR="46023"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20E2E"/>
                    </a:solidFill>
                  </a:tcPr>
                </a:tc>
                <a:tc>
                  <a:txBody>
                    <a:bodyPr/>
                    <a:lstStyle/>
                    <a:p>
                      <a:pPr marL="0" marR="0" algn="ctr">
                        <a:spcBef>
                          <a:spcPts val="600"/>
                        </a:spcBef>
                        <a:spcAft>
                          <a:spcPts val="0"/>
                        </a:spcAft>
                        <a:tabLst>
                          <a:tab pos="0" algn="l"/>
                        </a:tabLst>
                      </a:pPr>
                      <a:r>
                        <a:rPr lang="en-US" sz="1200" b="1" i="0" dirty="0">
                          <a:solidFill>
                            <a:srgbClr val="FFFFFF"/>
                          </a:solidFill>
                          <a:effectLst/>
                          <a:latin typeface="Roboto" panose="02000000000000000000" pitchFamily="2" charset="0"/>
                          <a:ea typeface="Roboto" panose="02000000000000000000" pitchFamily="2" charset="0"/>
                          <a:cs typeface="Roboto Light" panose="02000000000000000000" pitchFamily="2" charset="0"/>
                        </a:rPr>
                        <a:t>Measurement Category</a:t>
                      </a:r>
                    </a:p>
                  </a:txBody>
                  <a:tcPr marL="46023" marR="46023"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20E2E"/>
                    </a:solidFill>
                  </a:tcPr>
                </a:tc>
                <a:tc>
                  <a:txBody>
                    <a:bodyPr/>
                    <a:lstStyle/>
                    <a:p>
                      <a:pPr marL="6985" marR="0" algn="ctr">
                        <a:spcBef>
                          <a:spcPts val="600"/>
                        </a:spcBef>
                        <a:spcAft>
                          <a:spcPts val="0"/>
                        </a:spcAft>
                        <a:tabLst>
                          <a:tab pos="-125730" algn="l"/>
                        </a:tabLst>
                      </a:pPr>
                      <a:r>
                        <a:rPr lang="en-US" sz="1200" b="1" i="0" dirty="0">
                          <a:solidFill>
                            <a:srgbClr val="FFFFFF"/>
                          </a:solidFill>
                          <a:effectLst/>
                          <a:latin typeface="Roboto" panose="02000000000000000000" pitchFamily="2" charset="0"/>
                          <a:ea typeface="Roboto" panose="02000000000000000000" pitchFamily="2" charset="0"/>
                          <a:cs typeface="Roboto Light" panose="02000000000000000000" pitchFamily="2" charset="0"/>
                        </a:rPr>
                        <a:t>Current Status </a:t>
                      </a:r>
                    </a:p>
                  </a:txBody>
                  <a:tcPr marL="46023" marR="46023"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20E2E"/>
                    </a:solidFill>
                  </a:tcPr>
                </a:tc>
                <a:tc>
                  <a:txBody>
                    <a:bodyPr/>
                    <a:lstStyle/>
                    <a:p>
                      <a:pPr marL="6985" marR="0" algn="ctr">
                        <a:spcBef>
                          <a:spcPts val="600"/>
                        </a:spcBef>
                        <a:spcAft>
                          <a:spcPts val="0"/>
                        </a:spcAft>
                        <a:tabLst>
                          <a:tab pos="0" algn="l"/>
                        </a:tabLst>
                      </a:pPr>
                      <a:r>
                        <a:rPr lang="en-US" sz="1200" b="1" i="0" dirty="0">
                          <a:solidFill>
                            <a:srgbClr val="FFFFFF"/>
                          </a:solidFill>
                          <a:effectLst/>
                          <a:latin typeface="Roboto" panose="02000000000000000000" pitchFamily="2" charset="0"/>
                          <a:ea typeface="Roboto" panose="02000000000000000000" pitchFamily="2" charset="0"/>
                          <a:cs typeface="Roboto Light" panose="02000000000000000000" pitchFamily="2" charset="0"/>
                        </a:rPr>
                        <a:t>Recommended</a:t>
                      </a:r>
                    </a:p>
                  </a:txBody>
                  <a:tcPr marL="46023" marR="46023"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20E2E"/>
                    </a:solidFill>
                  </a:tcPr>
                </a:tc>
                <a:tc>
                  <a:txBody>
                    <a:bodyPr/>
                    <a:lstStyle/>
                    <a:p>
                      <a:pPr marL="6985" marR="0" algn="ctr">
                        <a:spcBef>
                          <a:spcPts val="600"/>
                        </a:spcBef>
                        <a:spcAft>
                          <a:spcPts val="0"/>
                        </a:spcAft>
                        <a:tabLst>
                          <a:tab pos="0" algn="l"/>
                        </a:tabLst>
                      </a:pPr>
                      <a:r>
                        <a:rPr lang="en-US" sz="1200" b="1" i="0" dirty="0">
                          <a:solidFill>
                            <a:srgbClr val="FFFFFF"/>
                          </a:solidFill>
                          <a:effectLst/>
                          <a:latin typeface="Roboto" panose="02000000000000000000" pitchFamily="2" charset="0"/>
                          <a:ea typeface="Roboto" panose="02000000000000000000" pitchFamily="2" charset="0"/>
                          <a:cs typeface="Roboto Light" panose="02000000000000000000" pitchFamily="2" charset="0"/>
                        </a:rPr>
                        <a:t>Comments About            Status</a:t>
                      </a:r>
                    </a:p>
                  </a:txBody>
                  <a:tcPr marL="46023" marR="46023"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20E2E"/>
                    </a:solidFill>
                  </a:tcPr>
                </a:tc>
                <a:extLst>
                  <a:ext uri="{0D108BD9-81ED-4DB2-BD59-A6C34878D82A}">
                    <a16:rowId xmlns:a16="http://schemas.microsoft.com/office/drawing/2014/main" val="10000"/>
                  </a:ext>
                </a:extLst>
              </a:tr>
              <a:tr h="455183">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38100" algn="l"/>
                          <a:tab pos="295275"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Inputs/Indicators: Measures the number of programs, participants, audience, costs, and efficiencies</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60960" marR="0" indent="-60960" algn="ctr">
                        <a:spcBef>
                          <a:spcPts val="720"/>
                        </a:spcBef>
                        <a:spcAft>
                          <a:spcPts val="0"/>
                        </a:spcAft>
                        <a:tabLst>
                          <a:tab pos="0" algn="l"/>
                        </a:tabLst>
                      </a:pPr>
                      <a:endParaRPr lang="en-US" sz="15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endParaRP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100%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0"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This is being </a:t>
                      </a:r>
                      <a:b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b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accomplished now</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44127">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1</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38100" algn="l"/>
                          <a:tab pos="295275"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Reaction and Planned Action: Measures reaction to, and satisfaction with, the experience, contents, and value of program</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3810" algn="ctr">
                        <a:spcBef>
                          <a:spcPts val="720"/>
                        </a:spcBef>
                        <a:spcAft>
                          <a:spcPts val="0"/>
                        </a:spcAft>
                        <a:tabLst>
                          <a:tab pos="0" algn="l"/>
                        </a:tabLst>
                      </a:pPr>
                      <a:endParaRPr lang="en-US" sz="15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endParaRP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10795"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100%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0"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Need more focus on content and perceived value </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55183">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2</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38100" algn="l"/>
                          <a:tab pos="295275"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Learning: Measures what participants learned in the program–information, knowledge, skills, and contacts (takeaways)</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6985" algn="ctr">
                        <a:spcBef>
                          <a:spcPts val="720"/>
                        </a:spcBef>
                        <a:spcAft>
                          <a:spcPts val="0"/>
                        </a:spcAft>
                        <a:tabLst>
                          <a:tab pos="0" algn="l"/>
                        </a:tabLst>
                      </a:pPr>
                      <a:endParaRPr lang="en-US" sz="15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endParaRP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6985"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80–90%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0"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Must use simple </a:t>
                      </a:r>
                      <a:b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b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learning measures</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55183">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3</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38100" algn="l"/>
                          <a:tab pos="295275"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Application: Measures progress after the program–the use of information, knowledge, skills, and contacts</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64135" marR="0" algn="ctr">
                        <a:spcBef>
                          <a:spcPts val="720"/>
                        </a:spcBef>
                        <a:spcAft>
                          <a:spcPts val="0"/>
                        </a:spcAft>
                        <a:tabLst>
                          <a:tab pos="0" algn="l"/>
                        </a:tabLst>
                      </a:pPr>
                      <a:endParaRPr lang="en-US" sz="15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endParaRP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30–40%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0"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Need more follow-up</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511704">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4</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38100" algn="l"/>
                          <a:tab pos="295275"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Business Impact:</a:t>
                      </a:r>
                      <a:r>
                        <a:rPr lang="en-US" sz="1100" b="0" i="0" baseline="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 </a:t>
                      </a: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Measures changes in business impact variables such as output, quality, time, and costs linked to the program</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6985" algn="ctr">
                        <a:spcBef>
                          <a:spcPts val="720"/>
                        </a:spcBef>
                        <a:spcAft>
                          <a:spcPts val="0"/>
                        </a:spcAft>
                        <a:tabLst>
                          <a:tab pos="0" algn="l"/>
                        </a:tabLst>
                      </a:pPr>
                      <a:endParaRPr lang="en-US" sz="15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endParaRP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6985"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10–20%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0"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This is the connection to business impact</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55183">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5</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38100" algn="l"/>
                          <a:tab pos="295275"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ROI: Compares the monetary benefits of the business impact measures to the costs of the program</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6985" algn="ctr">
                        <a:spcBef>
                          <a:spcPts val="720"/>
                        </a:spcBef>
                        <a:spcAft>
                          <a:spcPts val="0"/>
                        </a:spcAft>
                        <a:tabLst>
                          <a:tab pos="0" algn="l"/>
                        </a:tabLst>
                      </a:pPr>
                      <a:endParaRPr lang="en-US" sz="15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endParaRP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6985"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5–10%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0"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The ultimate level </a:t>
                      </a:r>
                      <a:b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b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of evaluation </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
        <p:nvSpPr>
          <p:cNvPr id="4" name="Title 3">
            <a:extLst>
              <a:ext uri="{FF2B5EF4-FFF2-40B4-BE49-F238E27FC236}">
                <a16:creationId xmlns:a16="http://schemas.microsoft.com/office/drawing/2014/main" id="{5A835E68-307B-4299-BDA2-FB3DE0BA7E69}"/>
              </a:ext>
            </a:extLst>
          </p:cNvPr>
          <p:cNvSpPr>
            <a:spLocks noGrp="1"/>
          </p:cNvSpPr>
          <p:nvPr>
            <p:ph type="title"/>
          </p:nvPr>
        </p:nvSpPr>
        <p:spPr>
          <a:xfrm>
            <a:off x="628650" y="361951"/>
            <a:ext cx="7886700" cy="609600"/>
          </a:xfrm>
        </p:spPr>
        <p:txBody>
          <a:bodyPr>
            <a:noAutofit/>
          </a:bodyPr>
          <a:lstStyle/>
          <a:p>
            <a:pPr algn="ctr"/>
            <a:r>
              <a:rPr lang="en-US" sz="3600" dirty="0">
                <a:latin typeface="Roboto" panose="02000000000000000000" pitchFamily="2" charset="0"/>
                <a:ea typeface="Roboto" panose="02000000000000000000" pitchFamily="2" charset="0"/>
                <a:cs typeface="Roboto" panose="02000000000000000000" pitchFamily="2" charset="0"/>
              </a:rPr>
              <a:t>The Value Chain</a:t>
            </a:r>
          </a:p>
        </p:txBody>
      </p:sp>
      <p:sp>
        <p:nvSpPr>
          <p:cNvPr id="5" name="TextBox 1">
            <a:extLst>
              <a:ext uri="{FF2B5EF4-FFF2-40B4-BE49-F238E27FC236}">
                <a16:creationId xmlns:a16="http://schemas.microsoft.com/office/drawing/2014/main" id="{8C9D834B-B098-92D2-4F5A-8E71E4CE43CE}"/>
              </a:ext>
            </a:extLst>
          </p:cNvPr>
          <p:cNvSpPr txBox="1"/>
          <p:nvPr/>
        </p:nvSpPr>
        <p:spPr>
          <a:xfrm>
            <a:off x="419100" y="4578898"/>
            <a:ext cx="5175738"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mn-cs"/>
              </a:rPr>
              <a:t>*Recommended minimum percentage of programs evaluated at each level for the typical large organization.</a:t>
            </a:r>
          </a:p>
        </p:txBody>
      </p:sp>
      <p:sp>
        <p:nvSpPr>
          <p:cNvPr id="6" name="TextBox 5">
            <a:extLst>
              <a:ext uri="{FF2B5EF4-FFF2-40B4-BE49-F238E27FC236}">
                <a16:creationId xmlns:a16="http://schemas.microsoft.com/office/drawing/2014/main" id="{BB3D2BD4-DDB4-F7A0-B2B7-7956F83FB29A}"/>
              </a:ext>
            </a:extLst>
          </p:cNvPr>
          <p:cNvSpPr txBox="1"/>
          <p:nvPr/>
        </p:nvSpPr>
        <p:spPr>
          <a:xfrm>
            <a:off x="135466" y="4876890"/>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20</a:t>
            </a:r>
          </a:p>
        </p:txBody>
      </p:sp>
      <p:sp>
        <p:nvSpPr>
          <p:cNvPr id="3" name="Google Shape;52;p6">
            <a:extLst>
              <a:ext uri="{FF2B5EF4-FFF2-40B4-BE49-F238E27FC236}">
                <a16:creationId xmlns:a16="http://schemas.microsoft.com/office/drawing/2014/main" id="{4921FA96-3964-747C-471F-D2CDD41F23F9}"/>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pPr/>
              <a:t>37</a:t>
            </a:fld>
            <a:endParaRPr lang="en" b="0" dirty="0"/>
          </a:p>
        </p:txBody>
      </p:sp>
    </p:spTree>
    <p:custDataLst>
      <p:tags r:id="rId1"/>
    </p:custDataLst>
    <p:extLst>
      <p:ext uri="{BB962C8B-B14F-4D97-AF65-F5344CB8AC3E}">
        <p14:creationId xmlns:p14="http://schemas.microsoft.com/office/powerpoint/2010/main" val="27389065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19100" y="1047750"/>
          <a:ext cx="8433537" cy="3448600"/>
        </p:xfrm>
        <a:graphic>
          <a:graphicData uri="http://schemas.openxmlformats.org/drawingml/2006/table">
            <a:tbl>
              <a:tblPr firstRow="1" firstCol="1" lastRow="1" lastCol="1" bandRow="1" bandCol="1">
                <a:effectLst/>
                <a:tableStyleId>{5C22544A-7EE6-4342-B048-85BDC9FD1C3A}</a:tableStyleId>
              </a:tblPr>
              <a:tblGrid>
                <a:gridCol w="501822">
                  <a:extLst>
                    <a:ext uri="{9D8B030D-6E8A-4147-A177-3AD203B41FA5}">
                      <a16:colId xmlns:a16="http://schemas.microsoft.com/office/drawing/2014/main" val="20000"/>
                    </a:ext>
                  </a:extLst>
                </a:gridCol>
                <a:gridCol w="4323565">
                  <a:extLst>
                    <a:ext uri="{9D8B030D-6E8A-4147-A177-3AD203B41FA5}">
                      <a16:colId xmlns:a16="http://schemas.microsoft.com/office/drawing/2014/main" val="20001"/>
                    </a:ext>
                  </a:extLst>
                </a:gridCol>
                <a:gridCol w="979251">
                  <a:extLst>
                    <a:ext uri="{9D8B030D-6E8A-4147-A177-3AD203B41FA5}">
                      <a16:colId xmlns:a16="http://schemas.microsoft.com/office/drawing/2014/main" val="20002"/>
                    </a:ext>
                  </a:extLst>
                </a:gridCol>
                <a:gridCol w="1184563">
                  <a:extLst>
                    <a:ext uri="{9D8B030D-6E8A-4147-A177-3AD203B41FA5}">
                      <a16:colId xmlns:a16="http://schemas.microsoft.com/office/drawing/2014/main" val="20003"/>
                    </a:ext>
                  </a:extLst>
                </a:gridCol>
                <a:gridCol w="1444336">
                  <a:extLst>
                    <a:ext uri="{9D8B030D-6E8A-4147-A177-3AD203B41FA5}">
                      <a16:colId xmlns:a16="http://schemas.microsoft.com/office/drawing/2014/main" val="20004"/>
                    </a:ext>
                  </a:extLst>
                </a:gridCol>
              </a:tblGrid>
              <a:tr h="412241">
                <a:tc>
                  <a:txBody>
                    <a:bodyPr/>
                    <a:lstStyle/>
                    <a:p>
                      <a:pPr marL="42545" marR="0" indent="-1270" algn="ctr">
                        <a:spcBef>
                          <a:spcPts val="600"/>
                        </a:spcBef>
                        <a:spcAft>
                          <a:spcPts val="0"/>
                        </a:spcAft>
                        <a:tabLst>
                          <a:tab pos="0" algn="l"/>
                        </a:tabLst>
                      </a:pPr>
                      <a:r>
                        <a:rPr lang="en-US" sz="1200" b="1" i="0" dirty="0">
                          <a:solidFill>
                            <a:srgbClr val="FFFFFF"/>
                          </a:solidFill>
                          <a:effectLst/>
                          <a:latin typeface="Roboto" panose="02000000000000000000" pitchFamily="2" charset="0"/>
                          <a:ea typeface="Roboto" panose="02000000000000000000" pitchFamily="2" charset="0"/>
                          <a:cs typeface="Roboto Light" panose="02000000000000000000" pitchFamily="2" charset="0"/>
                        </a:rPr>
                        <a:t>Level</a:t>
                      </a:r>
                    </a:p>
                  </a:txBody>
                  <a:tcPr marL="46023" marR="46023"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20E2E"/>
                    </a:solidFill>
                  </a:tcPr>
                </a:tc>
                <a:tc>
                  <a:txBody>
                    <a:bodyPr/>
                    <a:lstStyle/>
                    <a:p>
                      <a:pPr marL="0" marR="0" algn="ctr">
                        <a:spcBef>
                          <a:spcPts val="600"/>
                        </a:spcBef>
                        <a:spcAft>
                          <a:spcPts val="0"/>
                        </a:spcAft>
                        <a:tabLst>
                          <a:tab pos="0" algn="l"/>
                        </a:tabLst>
                      </a:pPr>
                      <a:r>
                        <a:rPr lang="en-US" sz="1200" b="1" i="0" dirty="0">
                          <a:solidFill>
                            <a:srgbClr val="FFFFFF"/>
                          </a:solidFill>
                          <a:effectLst/>
                          <a:latin typeface="Roboto" panose="02000000000000000000" pitchFamily="2" charset="0"/>
                          <a:ea typeface="Roboto" panose="02000000000000000000" pitchFamily="2" charset="0"/>
                          <a:cs typeface="Roboto Light" panose="02000000000000000000" pitchFamily="2" charset="0"/>
                        </a:rPr>
                        <a:t>Measurement Category</a:t>
                      </a:r>
                    </a:p>
                  </a:txBody>
                  <a:tcPr marL="46023" marR="46023"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20E2E"/>
                    </a:solidFill>
                  </a:tcPr>
                </a:tc>
                <a:tc>
                  <a:txBody>
                    <a:bodyPr/>
                    <a:lstStyle/>
                    <a:p>
                      <a:pPr marL="6985" marR="0" algn="ctr">
                        <a:spcBef>
                          <a:spcPts val="600"/>
                        </a:spcBef>
                        <a:spcAft>
                          <a:spcPts val="0"/>
                        </a:spcAft>
                        <a:tabLst>
                          <a:tab pos="-125730" algn="l"/>
                        </a:tabLst>
                      </a:pPr>
                      <a:r>
                        <a:rPr lang="en-US" sz="1200" b="1" i="0" dirty="0">
                          <a:solidFill>
                            <a:srgbClr val="FFFFFF"/>
                          </a:solidFill>
                          <a:effectLst/>
                          <a:latin typeface="Roboto" panose="02000000000000000000" pitchFamily="2" charset="0"/>
                          <a:ea typeface="Roboto" panose="02000000000000000000" pitchFamily="2" charset="0"/>
                          <a:cs typeface="Roboto Light" panose="02000000000000000000" pitchFamily="2" charset="0"/>
                        </a:rPr>
                        <a:t>Current Status </a:t>
                      </a:r>
                    </a:p>
                  </a:txBody>
                  <a:tcPr marL="46023" marR="46023"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20E2E"/>
                    </a:solidFill>
                  </a:tcPr>
                </a:tc>
                <a:tc>
                  <a:txBody>
                    <a:bodyPr/>
                    <a:lstStyle/>
                    <a:p>
                      <a:pPr marL="6985" marR="0" algn="ctr">
                        <a:spcBef>
                          <a:spcPts val="600"/>
                        </a:spcBef>
                        <a:spcAft>
                          <a:spcPts val="0"/>
                        </a:spcAft>
                        <a:tabLst>
                          <a:tab pos="0" algn="l"/>
                        </a:tabLst>
                      </a:pPr>
                      <a:r>
                        <a:rPr lang="en-US" sz="1200" b="1" i="0" dirty="0">
                          <a:solidFill>
                            <a:srgbClr val="FFFFFF"/>
                          </a:solidFill>
                          <a:effectLst/>
                          <a:latin typeface="Roboto" panose="02000000000000000000" pitchFamily="2" charset="0"/>
                          <a:ea typeface="Roboto" panose="02000000000000000000" pitchFamily="2" charset="0"/>
                          <a:cs typeface="Roboto Light" panose="02000000000000000000" pitchFamily="2" charset="0"/>
                        </a:rPr>
                        <a:t>Recommended</a:t>
                      </a:r>
                    </a:p>
                  </a:txBody>
                  <a:tcPr marL="46023" marR="46023"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20E2E"/>
                    </a:solidFill>
                  </a:tcPr>
                </a:tc>
                <a:tc>
                  <a:txBody>
                    <a:bodyPr/>
                    <a:lstStyle/>
                    <a:p>
                      <a:pPr marL="6985" marR="0" algn="ctr">
                        <a:spcBef>
                          <a:spcPts val="600"/>
                        </a:spcBef>
                        <a:spcAft>
                          <a:spcPts val="0"/>
                        </a:spcAft>
                        <a:tabLst>
                          <a:tab pos="0" algn="l"/>
                        </a:tabLst>
                      </a:pPr>
                      <a:r>
                        <a:rPr lang="en-US" sz="1200" b="1" i="0" dirty="0">
                          <a:solidFill>
                            <a:srgbClr val="FFFFFF"/>
                          </a:solidFill>
                          <a:effectLst/>
                          <a:latin typeface="Roboto" panose="02000000000000000000" pitchFamily="2" charset="0"/>
                          <a:ea typeface="Roboto" panose="02000000000000000000" pitchFamily="2" charset="0"/>
                          <a:cs typeface="Roboto Light" panose="02000000000000000000" pitchFamily="2" charset="0"/>
                        </a:rPr>
                        <a:t>Comments About            Status</a:t>
                      </a:r>
                    </a:p>
                  </a:txBody>
                  <a:tcPr marL="46023" marR="46023"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20E2E"/>
                    </a:solidFill>
                  </a:tcPr>
                </a:tc>
                <a:extLst>
                  <a:ext uri="{0D108BD9-81ED-4DB2-BD59-A6C34878D82A}">
                    <a16:rowId xmlns:a16="http://schemas.microsoft.com/office/drawing/2014/main" val="10000"/>
                  </a:ext>
                </a:extLst>
              </a:tr>
              <a:tr h="455183">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38100" algn="l"/>
                          <a:tab pos="295275"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Inputs/Indicators: Measures the number of programs, participants, audience, costs, and efficiencies</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60960" marR="0" indent="-60960" algn="ctr">
                        <a:spcBef>
                          <a:spcPts val="720"/>
                        </a:spcBef>
                        <a:spcAft>
                          <a:spcPts val="0"/>
                        </a:spcAft>
                        <a:tabLst>
                          <a:tab pos="0" algn="l"/>
                        </a:tabLst>
                      </a:pPr>
                      <a:endParaRPr lang="en-US" sz="15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endParaRP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100%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0"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This is being </a:t>
                      </a:r>
                      <a:b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b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accomplished now</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44127">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1</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38100" algn="l"/>
                          <a:tab pos="295275"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Reaction and Planned Action: Measures reaction to, and satisfaction with, the experience, contents, and value of program</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3810" algn="ctr">
                        <a:spcBef>
                          <a:spcPts val="720"/>
                        </a:spcBef>
                        <a:spcAft>
                          <a:spcPts val="0"/>
                        </a:spcAft>
                        <a:tabLst>
                          <a:tab pos="0" algn="l"/>
                        </a:tabLst>
                      </a:pPr>
                      <a:endParaRPr lang="en-US" sz="15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endParaRP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10795"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100%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0"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Need more focus on content and perceived value </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55183">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2</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38100" algn="l"/>
                          <a:tab pos="295275"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Learning: Measures what participants learned in the program–information, knowledge, skills, and contacts (takeaways)</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6985" algn="ctr">
                        <a:spcBef>
                          <a:spcPts val="720"/>
                        </a:spcBef>
                        <a:spcAft>
                          <a:spcPts val="0"/>
                        </a:spcAft>
                        <a:tabLst>
                          <a:tab pos="0" algn="l"/>
                        </a:tabLst>
                      </a:pPr>
                      <a:endParaRPr lang="en-US" sz="15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endParaRP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6985"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80–90%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0"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Must use simple </a:t>
                      </a:r>
                      <a:b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b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learning measures</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55183">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3</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38100" algn="l"/>
                          <a:tab pos="295275"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Application: Measures progress after the program–the use of information, knowledge, skills, and contacts</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64135" marR="0" algn="ctr">
                        <a:spcBef>
                          <a:spcPts val="720"/>
                        </a:spcBef>
                        <a:spcAft>
                          <a:spcPts val="0"/>
                        </a:spcAft>
                        <a:tabLst>
                          <a:tab pos="0" algn="l"/>
                        </a:tabLst>
                      </a:pPr>
                      <a:endParaRPr lang="en-US" sz="15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endParaRP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30–40%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0"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Need more follow-up</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511704">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4</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38100" algn="l"/>
                          <a:tab pos="295275"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Business Impact:</a:t>
                      </a:r>
                      <a:r>
                        <a:rPr lang="en-US" sz="1100" b="0" i="0" baseline="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 </a:t>
                      </a: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Measures changes in business impact variables such as output, quality, time, and costs linked to the program</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6985" algn="ctr">
                        <a:spcBef>
                          <a:spcPts val="720"/>
                        </a:spcBef>
                        <a:spcAft>
                          <a:spcPts val="0"/>
                        </a:spcAft>
                        <a:tabLst>
                          <a:tab pos="0" algn="l"/>
                        </a:tabLst>
                      </a:pPr>
                      <a:endParaRPr lang="en-US" sz="15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endParaRP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6985"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10–20%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0"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This is the connection to business impact</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55183">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5</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38100" algn="l"/>
                          <a:tab pos="295275"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ROI: Compares the monetary benefits of the business impact measures to the costs of the program</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6985" algn="ctr">
                        <a:spcBef>
                          <a:spcPts val="720"/>
                        </a:spcBef>
                        <a:spcAft>
                          <a:spcPts val="0"/>
                        </a:spcAft>
                        <a:tabLst>
                          <a:tab pos="0" algn="l"/>
                        </a:tabLst>
                      </a:pPr>
                      <a:endParaRPr lang="en-US" sz="15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endParaRP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6985"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5–10%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0"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The ultimate level </a:t>
                      </a:r>
                      <a:b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b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of evaluation </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
        <p:nvSpPr>
          <p:cNvPr id="5" name="TextBox 1">
            <a:extLst>
              <a:ext uri="{FF2B5EF4-FFF2-40B4-BE49-F238E27FC236}">
                <a16:creationId xmlns:a16="http://schemas.microsoft.com/office/drawing/2014/main" id="{8C9D834B-B098-92D2-4F5A-8E71E4CE43CE}"/>
              </a:ext>
            </a:extLst>
          </p:cNvPr>
          <p:cNvSpPr txBox="1"/>
          <p:nvPr/>
        </p:nvSpPr>
        <p:spPr>
          <a:xfrm>
            <a:off x="419100" y="4578898"/>
            <a:ext cx="8433536"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mn-cs"/>
              </a:rPr>
              <a:t>*Recommended minimum percentage of programs evaluated at each level for the typical large organization compared to 2020 ROI Institute Benchmarking Study results..</a:t>
            </a:r>
          </a:p>
        </p:txBody>
      </p:sp>
      <p:sp>
        <p:nvSpPr>
          <p:cNvPr id="6" name="TextBox 5">
            <a:extLst>
              <a:ext uri="{FF2B5EF4-FFF2-40B4-BE49-F238E27FC236}">
                <a16:creationId xmlns:a16="http://schemas.microsoft.com/office/drawing/2014/main" id="{BB3D2BD4-DDB4-F7A0-B2B7-7956F83FB29A}"/>
              </a:ext>
            </a:extLst>
          </p:cNvPr>
          <p:cNvSpPr txBox="1"/>
          <p:nvPr/>
        </p:nvSpPr>
        <p:spPr>
          <a:xfrm>
            <a:off x="135466" y="4876890"/>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20</a:t>
            </a:r>
          </a:p>
        </p:txBody>
      </p:sp>
      <p:sp>
        <p:nvSpPr>
          <p:cNvPr id="3" name="TextBox 2">
            <a:extLst>
              <a:ext uri="{FF2B5EF4-FFF2-40B4-BE49-F238E27FC236}">
                <a16:creationId xmlns:a16="http://schemas.microsoft.com/office/drawing/2014/main" id="{3C497523-92F6-D404-3207-F468BFF6D157}"/>
              </a:ext>
            </a:extLst>
          </p:cNvPr>
          <p:cNvSpPr txBox="1"/>
          <p:nvPr/>
        </p:nvSpPr>
        <p:spPr>
          <a:xfrm>
            <a:off x="6480298" y="526047"/>
            <a:ext cx="2670795" cy="369332"/>
          </a:xfrm>
          <a:prstGeom prst="rect">
            <a:avLst/>
          </a:prstGeom>
          <a:noFill/>
        </p:spPr>
        <p:txBody>
          <a:bodyPr wrap="square" rtlCol="0">
            <a:spAutoFit/>
          </a:bodyPr>
          <a:lstStyle/>
          <a:p>
            <a:r>
              <a:rPr lang="en-US" b="1" dirty="0">
                <a:latin typeface="Roboto" panose="02000000000000000000" pitchFamily="2" charset="0"/>
                <a:ea typeface="Roboto" panose="02000000000000000000" pitchFamily="2" charset="0"/>
              </a:rPr>
              <a:t>What is your status?</a:t>
            </a:r>
          </a:p>
        </p:txBody>
      </p:sp>
      <p:pic>
        <p:nvPicPr>
          <p:cNvPr id="7" name="Graphic 6" descr="Arrow: Clockwise curve">
            <a:extLst>
              <a:ext uri="{FF2B5EF4-FFF2-40B4-BE49-F238E27FC236}">
                <a16:creationId xmlns:a16="http://schemas.microsoft.com/office/drawing/2014/main" id="{A70EC0BC-63A5-3EB2-62A1-A5E55BC7E52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14358281" flipH="1">
            <a:off x="5882904" y="286902"/>
            <a:ext cx="473593" cy="939611"/>
          </a:xfrm>
          <a:prstGeom prst="rect">
            <a:avLst/>
          </a:prstGeom>
        </p:spPr>
      </p:pic>
      <p:sp>
        <p:nvSpPr>
          <p:cNvPr id="4" name="Google Shape;52;p6">
            <a:extLst>
              <a:ext uri="{FF2B5EF4-FFF2-40B4-BE49-F238E27FC236}">
                <a16:creationId xmlns:a16="http://schemas.microsoft.com/office/drawing/2014/main" id="{2065E059-32B7-7F58-AB7D-596C1AEE72E1}"/>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pPr/>
              <a:t>38</a:t>
            </a:fld>
            <a:endParaRPr lang="en" b="0" dirty="0"/>
          </a:p>
        </p:txBody>
      </p:sp>
    </p:spTree>
    <p:custDataLst>
      <p:tags r:id="rId1"/>
    </p:custDataLst>
    <p:extLst>
      <p:ext uri="{BB962C8B-B14F-4D97-AF65-F5344CB8AC3E}">
        <p14:creationId xmlns:p14="http://schemas.microsoft.com/office/powerpoint/2010/main" val="34435914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489833705"/>
              </p:ext>
            </p:extLst>
          </p:nvPr>
        </p:nvGraphicFramePr>
        <p:xfrm>
          <a:off x="419100" y="1047750"/>
          <a:ext cx="8433537" cy="3448601"/>
        </p:xfrm>
        <a:graphic>
          <a:graphicData uri="http://schemas.openxmlformats.org/drawingml/2006/table">
            <a:tbl>
              <a:tblPr firstRow="1" firstCol="1" lastRow="1" lastCol="1" bandRow="1" bandCol="1">
                <a:effectLst/>
                <a:tableStyleId>{5C22544A-7EE6-4342-B048-85BDC9FD1C3A}</a:tableStyleId>
              </a:tblPr>
              <a:tblGrid>
                <a:gridCol w="501822">
                  <a:extLst>
                    <a:ext uri="{9D8B030D-6E8A-4147-A177-3AD203B41FA5}">
                      <a16:colId xmlns:a16="http://schemas.microsoft.com/office/drawing/2014/main" val="20000"/>
                    </a:ext>
                  </a:extLst>
                </a:gridCol>
                <a:gridCol w="4323565">
                  <a:extLst>
                    <a:ext uri="{9D8B030D-6E8A-4147-A177-3AD203B41FA5}">
                      <a16:colId xmlns:a16="http://schemas.microsoft.com/office/drawing/2014/main" val="20001"/>
                    </a:ext>
                  </a:extLst>
                </a:gridCol>
                <a:gridCol w="979251">
                  <a:extLst>
                    <a:ext uri="{9D8B030D-6E8A-4147-A177-3AD203B41FA5}">
                      <a16:colId xmlns:a16="http://schemas.microsoft.com/office/drawing/2014/main" val="20002"/>
                    </a:ext>
                  </a:extLst>
                </a:gridCol>
                <a:gridCol w="1184563">
                  <a:extLst>
                    <a:ext uri="{9D8B030D-6E8A-4147-A177-3AD203B41FA5}">
                      <a16:colId xmlns:a16="http://schemas.microsoft.com/office/drawing/2014/main" val="20003"/>
                    </a:ext>
                  </a:extLst>
                </a:gridCol>
                <a:gridCol w="1444336">
                  <a:extLst>
                    <a:ext uri="{9D8B030D-6E8A-4147-A177-3AD203B41FA5}">
                      <a16:colId xmlns:a16="http://schemas.microsoft.com/office/drawing/2014/main" val="20004"/>
                    </a:ext>
                  </a:extLst>
                </a:gridCol>
              </a:tblGrid>
              <a:tr h="419515">
                <a:tc>
                  <a:txBody>
                    <a:bodyPr/>
                    <a:lstStyle/>
                    <a:p>
                      <a:pPr marL="42545" marR="0" indent="-1270" algn="ctr">
                        <a:spcBef>
                          <a:spcPts val="600"/>
                        </a:spcBef>
                        <a:spcAft>
                          <a:spcPts val="0"/>
                        </a:spcAft>
                        <a:tabLst>
                          <a:tab pos="0" algn="l"/>
                        </a:tabLst>
                      </a:pPr>
                      <a:r>
                        <a:rPr lang="en-US" sz="1200" b="1" i="0" dirty="0">
                          <a:solidFill>
                            <a:srgbClr val="FFFFFF"/>
                          </a:solidFill>
                          <a:effectLst/>
                          <a:latin typeface="Roboto" panose="02000000000000000000" pitchFamily="2" charset="0"/>
                          <a:ea typeface="Roboto" panose="02000000000000000000" pitchFamily="2" charset="0"/>
                          <a:cs typeface="Roboto Light" panose="02000000000000000000" pitchFamily="2" charset="0"/>
                        </a:rPr>
                        <a:t>Level</a:t>
                      </a:r>
                    </a:p>
                  </a:txBody>
                  <a:tcPr marL="46023" marR="46023"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20E2E"/>
                    </a:solidFill>
                  </a:tcPr>
                </a:tc>
                <a:tc>
                  <a:txBody>
                    <a:bodyPr/>
                    <a:lstStyle/>
                    <a:p>
                      <a:pPr marL="0" marR="0" algn="ctr">
                        <a:spcBef>
                          <a:spcPts val="600"/>
                        </a:spcBef>
                        <a:spcAft>
                          <a:spcPts val="0"/>
                        </a:spcAft>
                        <a:tabLst>
                          <a:tab pos="0" algn="l"/>
                        </a:tabLst>
                      </a:pPr>
                      <a:r>
                        <a:rPr lang="en-US" sz="1200" b="1" i="0" dirty="0">
                          <a:solidFill>
                            <a:srgbClr val="FFFFFF"/>
                          </a:solidFill>
                          <a:effectLst/>
                          <a:latin typeface="Roboto" panose="02000000000000000000" pitchFamily="2" charset="0"/>
                          <a:ea typeface="Roboto" panose="02000000000000000000" pitchFamily="2" charset="0"/>
                          <a:cs typeface="Roboto Light" panose="02000000000000000000" pitchFamily="2" charset="0"/>
                        </a:rPr>
                        <a:t>Measurement Category</a:t>
                      </a:r>
                    </a:p>
                  </a:txBody>
                  <a:tcPr marL="46023" marR="46023"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20E2E"/>
                    </a:solidFill>
                  </a:tcPr>
                </a:tc>
                <a:tc>
                  <a:txBody>
                    <a:bodyPr/>
                    <a:lstStyle/>
                    <a:p>
                      <a:pPr marL="6985" marR="0" algn="ctr">
                        <a:spcBef>
                          <a:spcPts val="600"/>
                        </a:spcBef>
                        <a:spcAft>
                          <a:spcPts val="0"/>
                        </a:spcAft>
                        <a:tabLst>
                          <a:tab pos="-125730" algn="l"/>
                        </a:tabLst>
                      </a:pPr>
                      <a:r>
                        <a:rPr lang="en-US" sz="1200" b="1" i="0" dirty="0">
                          <a:solidFill>
                            <a:srgbClr val="FFFFFF"/>
                          </a:solidFill>
                          <a:effectLst/>
                          <a:latin typeface="Roboto" panose="02000000000000000000" pitchFamily="2" charset="0"/>
                          <a:ea typeface="Roboto" panose="02000000000000000000" pitchFamily="2" charset="0"/>
                          <a:cs typeface="Roboto Light" panose="02000000000000000000" pitchFamily="2" charset="0"/>
                        </a:rPr>
                        <a:t>Current Status </a:t>
                      </a:r>
                    </a:p>
                  </a:txBody>
                  <a:tcPr marL="46023" marR="46023"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20E2E"/>
                    </a:solidFill>
                  </a:tcPr>
                </a:tc>
                <a:tc>
                  <a:txBody>
                    <a:bodyPr/>
                    <a:lstStyle/>
                    <a:p>
                      <a:pPr marL="6985" marR="0" algn="ctr">
                        <a:spcBef>
                          <a:spcPts val="600"/>
                        </a:spcBef>
                        <a:spcAft>
                          <a:spcPts val="0"/>
                        </a:spcAft>
                        <a:tabLst>
                          <a:tab pos="0" algn="l"/>
                        </a:tabLst>
                      </a:pPr>
                      <a:r>
                        <a:rPr lang="en-US" sz="1200" b="1" i="0" dirty="0">
                          <a:solidFill>
                            <a:srgbClr val="FFFFFF"/>
                          </a:solidFill>
                          <a:effectLst/>
                          <a:latin typeface="Roboto" panose="02000000000000000000" pitchFamily="2" charset="0"/>
                          <a:ea typeface="Roboto" panose="02000000000000000000" pitchFamily="2" charset="0"/>
                          <a:cs typeface="Roboto Light" panose="02000000000000000000" pitchFamily="2" charset="0"/>
                        </a:rPr>
                        <a:t>Recommended</a:t>
                      </a:r>
                    </a:p>
                  </a:txBody>
                  <a:tcPr marL="46023" marR="46023"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20E2E"/>
                    </a:solidFill>
                  </a:tcPr>
                </a:tc>
                <a:tc>
                  <a:txBody>
                    <a:bodyPr/>
                    <a:lstStyle/>
                    <a:p>
                      <a:pPr marL="6985" marR="0" algn="ctr">
                        <a:spcBef>
                          <a:spcPts val="600"/>
                        </a:spcBef>
                        <a:spcAft>
                          <a:spcPts val="0"/>
                        </a:spcAft>
                        <a:tabLst>
                          <a:tab pos="0" algn="l"/>
                        </a:tabLst>
                      </a:pPr>
                      <a:r>
                        <a:rPr lang="en-US" sz="1200" b="1" i="0" dirty="0">
                          <a:solidFill>
                            <a:srgbClr val="FFFFFF"/>
                          </a:solidFill>
                          <a:effectLst/>
                          <a:latin typeface="Roboto" panose="02000000000000000000" pitchFamily="2" charset="0"/>
                          <a:ea typeface="Roboto" panose="02000000000000000000" pitchFamily="2" charset="0"/>
                          <a:cs typeface="Roboto Light" panose="02000000000000000000" pitchFamily="2" charset="0"/>
                        </a:rPr>
                        <a:t>2020 Benchmarks*</a:t>
                      </a:r>
                    </a:p>
                  </a:txBody>
                  <a:tcPr marL="46023" marR="46023"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820E2E"/>
                    </a:solidFill>
                  </a:tcPr>
                </a:tc>
                <a:extLst>
                  <a:ext uri="{0D108BD9-81ED-4DB2-BD59-A6C34878D82A}">
                    <a16:rowId xmlns:a16="http://schemas.microsoft.com/office/drawing/2014/main" val="10000"/>
                  </a:ext>
                </a:extLst>
              </a:tr>
              <a:tr h="463215">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38100" algn="l"/>
                          <a:tab pos="295275"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Inputs/Indicators: Measures the number of programs, participants, audience, costs, and efficiencies</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60960" marR="0" indent="-60960" algn="ctr">
                        <a:spcBef>
                          <a:spcPts val="720"/>
                        </a:spcBef>
                        <a:spcAft>
                          <a:spcPts val="0"/>
                        </a:spcAft>
                        <a:tabLst>
                          <a:tab pos="0" algn="l"/>
                        </a:tabLst>
                      </a:pPr>
                      <a:endParaRPr lang="en-US" sz="15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endParaRP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100%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100%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55493">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1</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38100" algn="l"/>
                          <a:tab pos="295275"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Reaction and Planned Action: Measures reaction to, and satisfaction with, the experience, contents, and value of program</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3810" algn="ctr">
                        <a:spcBef>
                          <a:spcPts val="720"/>
                        </a:spcBef>
                        <a:spcAft>
                          <a:spcPts val="0"/>
                        </a:spcAft>
                        <a:tabLst>
                          <a:tab pos="0" algn="l"/>
                        </a:tabLst>
                      </a:pPr>
                      <a:endParaRPr lang="en-US" sz="15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endParaRP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10795"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100%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80%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63215">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2</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38100" algn="l"/>
                          <a:tab pos="295275"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Learning: Measures what participants learned in the program–information, knowledge, skills, and contacts (takeaways)</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6985" algn="ctr">
                        <a:spcBef>
                          <a:spcPts val="720"/>
                        </a:spcBef>
                        <a:spcAft>
                          <a:spcPts val="0"/>
                        </a:spcAft>
                        <a:tabLst>
                          <a:tab pos="0" algn="l"/>
                        </a:tabLst>
                      </a:pPr>
                      <a:endParaRPr lang="en-US" sz="15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endParaRP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6985"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80–90%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70%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63215">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3</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38100" algn="l"/>
                          <a:tab pos="295275"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Application: Measures progress after the program–the use of information, knowledge, skills, and contacts</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64135" marR="0" algn="ctr">
                        <a:spcBef>
                          <a:spcPts val="720"/>
                        </a:spcBef>
                        <a:spcAft>
                          <a:spcPts val="0"/>
                        </a:spcAft>
                        <a:tabLst>
                          <a:tab pos="0" algn="l"/>
                        </a:tabLst>
                      </a:pPr>
                      <a:endParaRPr lang="en-US" sz="15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endParaRP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30–40%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49%</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520733">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4</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38100" algn="l"/>
                          <a:tab pos="295275"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Business Impact:</a:t>
                      </a:r>
                      <a:r>
                        <a:rPr lang="en-US" sz="1100" b="0" i="0" baseline="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 </a:t>
                      </a: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Measures changes in business impact variables such as output, quality, time, and costs linked to the program</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6985" algn="ctr">
                        <a:spcBef>
                          <a:spcPts val="720"/>
                        </a:spcBef>
                        <a:spcAft>
                          <a:spcPts val="0"/>
                        </a:spcAft>
                        <a:tabLst>
                          <a:tab pos="0" algn="l"/>
                        </a:tabLst>
                      </a:pPr>
                      <a:endParaRPr lang="en-US" sz="15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endParaRP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6985"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10–20%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37%</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63215">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5</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spcBef>
                          <a:spcPts val="720"/>
                        </a:spcBef>
                        <a:spcAft>
                          <a:spcPts val="0"/>
                        </a:spcAft>
                        <a:tabLst>
                          <a:tab pos="-38100" algn="l"/>
                          <a:tab pos="295275" algn="l"/>
                        </a:tabLst>
                      </a:pPr>
                      <a:r>
                        <a:rPr lang="en-US" sz="11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ROI: Compares the monetary benefits of the business impact measures to the costs of the program</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6985" algn="ctr">
                        <a:spcBef>
                          <a:spcPts val="720"/>
                        </a:spcBef>
                        <a:spcAft>
                          <a:spcPts val="0"/>
                        </a:spcAft>
                        <a:tabLst>
                          <a:tab pos="0" algn="l"/>
                        </a:tabLst>
                      </a:pPr>
                      <a:endParaRPr lang="en-US" sz="15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endParaRP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indent="-6985"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5–10%</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720"/>
                        </a:spcBef>
                        <a:spcAft>
                          <a:spcPts val="0"/>
                        </a:spcAft>
                        <a:tabLst>
                          <a:tab pos="0" algn="l"/>
                        </a:tabLst>
                      </a:pPr>
                      <a:r>
                        <a:rPr lang="en-US" sz="1300" b="0" i="0" dirty="0">
                          <a:solidFill>
                            <a:srgbClr val="000000"/>
                          </a:solidFill>
                          <a:effectLst/>
                          <a:latin typeface="Roboto" panose="02000000000000000000" pitchFamily="2" charset="0"/>
                          <a:ea typeface="Roboto" panose="02000000000000000000" pitchFamily="2" charset="0"/>
                          <a:cs typeface="Roboto Light" panose="02000000000000000000" pitchFamily="2" charset="0"/>
                        </a:rPr>
                        <a:t>18%</a:t>
                      </a:r>
                    </a:p>
                  </a:txBody>
                  <a:tcPr marL="68580" marR="68580" marT="34290" marB="3429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
        <p:nvSpPr>
          <p:cNvPr id="5" name="TextBox 1">
            <a:extLst>
              <a:ext uri="{FF2B5EF4-FFF2-40B4-BE49-F238E27FC236}">
                <a16:creationId xmlns:a16="http://schemas.microsoft.com/office/drawing/2014/main" id="{8C9D834B-B098-92D2-4F5A-8E71E4CE43CE}"/>
              </a:ext>
            </a:extLst>
          </p:cNvPr>
          <p:cNvSpPr txBox="1"/>
          <p:nvPr/>
        </p:nvSpPr>
        <p:spPr>
          <a:xfrm>
            <a:off x="419100" y="4578898"/>
            <a:ext cx="8433536" cy="21544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mn-cs"/>
              </a:rPr>
              <a:t>*Recommended minimum percentage of programs evaluated at each level for the typical large organization compared to 2020 ROI Institute Benchmarking Study results..</a:t>
            </a:r>
          </a:p>
        </p:txBody>
      </p:sp>
      <p:sp>
        <p:nvSpPr>
          <p:cNvPr id="6" name="TextBox 5">
            <a:extLst>
              <a:ext uri="{FF2B5EF4-FFF2-40B4-BE49-F238E27FC236}">
                <a16:creationId xmlns:a16="http://schemas.microsoft.com/office/drawing/2014/main" id="{BB3D2BD4-DDB4-F7A0-B2B7-7956F83FB29A}"/>
              </a:ext>
            </a:extLst>
          </p:cNvPr>
          <p:cNvSpPr txBox="1"/>
          <p:nvPr/>
        </p:nvSpPr>
        <p:spPr>
          <a:xfrm>
            <a:off x="135466" y="4876890"/>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20</a:t>
            </a:r>
          </a:p>
        </p:txBody>
      </p:sp>
      <p:sp>
        <p:nvSpPr>
          <p:cNvPr id="3" name="TextBox 2">
            <a:extLst>
              <a:ext uri="{FF2B5EF4-FFF2-40B4-BE49-F238E27FC236}">
                <a16:creationId xmlns:a16="http://schemas.microsoft.com/office/drawing/2014/main" id="{3C497523-92F6-D404-3207-F468BFF6D157}"/>
              </a:ext>
            </a:extLst>
          </p:cNvPr>
          <p:cNvSpPr txBox="1"/>
          <p:nvPr/>
        </p:nvSpPr>
        <p:spPr>
          <a:xfrm>
            <a:off x="6480298" y="526047"/>
            <a:ext cx="2670795" cy="369332"/>
          </a:xfrm>
          <a:prstGeom prst="rect">
            <a:avLst/>
          </a:prstGeom>
          <a:noFill/>
        </p:spPr>
        <p:txBody>
          <a:bodyPr wrap="square" rtlCol="0">
            <a:spAutoFit/>
          </a:bodyPr>
          <a:lstStyle/>
          <a:p>
            <a:r>
              <a:rPr lang="en-US" b="1" dirty="0">
                <a:latin typeface="Roboto" panose="02000000000000000000" pitchFamily="2" charset="0"/>
                <a:ea typeface="Roboto" panose="02000000000000000000" pitchFamily="2" charset="0"/>
              </a:rPr>
              <a:t>What is your status?</a:t>
            </a:r>
          </a:p>
        </p:txBody>
      </p:sp>
      <p:pic>
        <p:nvPicPr>
          <p:cNvPr id="7" name="Graphic 6" descr="Arrow: Clockwise curve">
            <a:extLst>
              <a:ext uri="{FF2B5EF4-FFF2-40B4-BE49-F238E27FC236}">
                <a16:creationId xmlns:a16="http://schemas.microsoft.com/office/drawing/2014/main" id="{A70EC0BC-63A5-3EB2-62A1-A5E55BC7E52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14358281" flipH="1">
            <a:off x="5882904" y="286902"/>
            <a:ext cx="473593" cy="939611"/>
          </a:xfrm>
          <a:prstGeom prst="rect">
            <a:avLst/>
          </a:prstGeom>
        </p:spPr>
      </p:pic>
      <p:sp>
        <p:nvSpPr>
          <p:cNvPr id="4" name="Google Shape;52;p6">
            <a:extLst>
              <a:ext uri="{FF2B5EF4-FFF2-40B4-BE49-F238E27FC236}">
                <a16:creationId xmlns:a16="http://schemas.microsoft.com/office/drawing/2014/main" id="{BB532702-CE5B-DE30-FC18-69CCF489EEC2}"/>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pPr/>
              <a:t>39</a:t>
            </a:fld>
            <a:endParaRPr lang="en" b="0" dirty="0"/>
          </a:p>
        </p:txBody>
      </p:sp>
    </p:spTree>
    <p:custDataLst>
      <p:tags r:id="rId1"/>
    </p:custDataLst>
    <p:extLst>
      <p:ext uri="{BB962C8B-B14F-4D97-AF65-F5344CB8AC3E}">
        <p14:creationId xmlns:p14="http://schemas.microsoft.com/office/powerpoint/2010/main" val="2412897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a:extLst>
            <a:ext uri="{FF2B5EF4-FFF2-40B4-BE49-F238E27FC236}">
              <a16:creationId xmlns:a16="http://schemas.microsoft.com/office/drawing/2014/main" id="{602059C1-40B0-07D1-4D6F-F4C2A3D2E81F}"/>
            </a:ext>
          </a:extLst>
        </p:cNvPr>
        <p:cNvGrpSpPr/>
        <p:nvPr/>
      </p:nvGrpSpPr>
      <p:grpSpPr>
        <a:xfrm>
          <a:off x="0" y="0"/>
          <a:ext cx="0" cy="0"/>
          <a:chOff x="0" y="0"/>
          <a:chExt cx="0" cy="0"/>
        </a:xfrm>
      </p:grpSpPr>
      <p:sp>
        <p:nvSpPr>
          <p:cNvPr id="114" name="Google Shape;114;p14">
            <a:extLst>
              <a:ext uri="{FF2B5EF4-FFF2-40B4-BE49-F238E27FC236}">
                <a16:creationId xmlns:a16="http://schemas.microsoft.com/office/drawing/2014/main" id="{A2226442-60D9-DD60-3AB2-DA61779D36C9}"/>
              </a:ext>
            </a:extLst>
          </p:cNvPr>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3600" dirty="0">
                <a:latin typeface="Roboto" panose="02000000000000000000" pitchFamily="2" charset="0"/>
                <a:ea typeface="Roboto" panose="02000000000000000000" pitchFamily="2" charset="0"/>
                <a:cs typeface="Roboto" panose="02000000000000000000" pitchFamily="2" charset="0"/>
              </a:rPr>
              <a:t>Reaction Objectives</a:t>
            </a:r>
            <a:endParaRPr sz="3600" dirty="0">
              <a:latin typeface="Roboto" panose="02000000000000000000" pitchFamily="2" charset="0"/>
              <a:ea typeface="Roboto" panose="02000000000000000000" pitchFamily="2" charset="0"/>
              <a:cs typeface="Roboto" panose="02000000000000000000" pitchFamily="2" charset="0"/>
            </a:endParaRPr>
          </a:p>
        </p:txBody>
      </p:sp>
      <p:sp>
        <p:nvSpPr>
          <p:cNvPr id="118" name="Google Shape;118;p14">
            <a:extLst>
              <a:ext uri="{FF2B5EF4-FFF2-40B4-BE49-F238E27FC236}">
                <a16:creationId xmlns:a16="http://schemas.microsoft.com/office/drawing/2014/main" id="{33A03A71-6CF1-BEA7-EE92-21BE7200ACE8}"/>
              </a:ext>
            </a:extLst>
          </p:cNvPr>
          <p:cNvSpPr txBox="1">
            <a:spLocks noGrp="1"/>
          </p:cNvSpPr>
          <p:nvPr>
            <p:ph type="sldNum" idx="12"/>
          </p:nvPr>
        </p:nvSpPr>
        <p:spPr>
          <a:prstGeom prst="rect">
            <a:avLst/>
          </a:prstGeom>
        </p:spPr>
        <p:txBody>
          <a:bodyPr spcFirstLastPara="1" wrap="square" lIns="91425" tIns="91425" rIns="91425" bIns="91425" anchor="b" anchorCtr="0">
            <a:noAutofit/>
          </a:bodyPr>
          <a:lstStyle/>
          <a:p>
            <a:pPr marL="0" marR="0" lvl="0" indent="0" algn="ctr" defTabSz="914400" rtl="0" eaLnBrk="1" fontAlgn="auto" latinLnBrk="0" hangingPunct="1">
              <a:lnSpc>
                <a:spcPct val="100000"/>
              </a:lnSpc>
              <a:spcBef>
                <a:spcPts val="0"/>
              </a:spcBef>
              <a:spcAft>
                <a:spcPts val="0"/>
              </a:spcAft>
              <a:buClr>
                <a:srgbClr val="222222"/>
              </a:buClr>
              <a:buSzTx/>
              <a:buFont typeface="Arial"/>
              <a:buNone/>
              <a:tabLst/>
              <a:defRPr/>
            </a:pPr>
            <a:fld id="{00000000-1234-1234-1234-123412341234}" type="slidenum">
              <a:rPr kumimoji="0" lang="en" i="0" u="none" strike="noStrike" kern="0" cap="none" spc="0" normalizeH="0" baseline="0" noProof="0">
                <a:ln>
                  <a:noFill/>
                </a:ln>
                <a:solidFill>
                  <a:srgbClr val="FFFFFF"/>
                </a:solidFill>
                <a:effectLst/>
                <a:uLnTx/>
                <a:uFillTx/>
                <a:sym typeface="Roboto"/>
              </a:rPr>
              <a:pPr marL="0" marR="0" lvl="0" indent="0" algn="ctr" defTabSz="914400" rtl="0" eaLnBrk="1" fontAlgn="auto" latinLnBrk="0" hangingPunct="1">
                <a:lnSpc>
                  <a:spcPct val="100000"/>
                </a:lnSpc>
                <a:spcBef>
                  <a:spcPts val="0"/>
                </a:spcBef>
                <a:spcAft>
                  <a:spcPts val="0"/>
                </a:spcAft>
                <a:buClr>
                  <a:srgbClr val="222222"/>
                </a:buClr>
                <a:buSzTx/>
                <a:buFont typeface="Arial"/>
                <a:buNone/>
                <a:tabLst/>
                <a:defRPr/>
              </a:pPr>
              <a:t>4</a:t>
            </a:fld>
            <a:endParaRPr kumimoji="0" i="0" u="none" strike="noStrike" kern="0" cap="none" spc="0" normalizeH="0" baseline="0" noProof="0" dirty="0">
              <a:ln>
                <a:noFill/>
              </a:ln>
              <a:solidFill>
                <a:srgbClr val="FFFFFF"/>
              </a:solidFill>
              <a:effectLst/>
              <a:uLnTx/>
              <a:uFillTx/>
              <a:sym typeface="Roboto"/>
            </a:endParaRPr>
          </a:p>
        </p:txBody>
      </p:sp>
      <p:sp>
        <p:nvSpPr>
          <p:cNvPr id="3" name="Text Placeholder 2">
            <a:extLst>
              <a:ext uri="{FF2B5EF4-FFF2-40B4-BE49-F238E27FC236}">
                <a16:creationId xmlns:a16="http://schemas.microsoft.com/office/drawing/2014/main" id="{305820E5-A888-4559-5F48-41DF3108B33A}"/>
              </a:ext>
            </a:extLst>
          </p:cNvPr>
          <p:cNvSpPr>
            <a:spLocks noGrp="1"/>
          </p:cNvSpPr>
          <p:nvPr>
            <p:ph type="body" idx="1"/>
          </p:nvPr>
        </p:nvSpPr>
        <p:spPr>
          <a:xfrm>
            <a:off x="419100" y="1200150"/>
            <a:ext cx="7781749" cy="3436586"/>
          </a:xfrm>
        </p:spPr>
        <p:txBody>
          <a:bodyPr/>
          <a:lstStyle/>
          <a:p>
            <a:pPr marL="63500" indent="0">
              <a:buSzPct val="100000"/>
              <a:buNone/>
            </a:pPr>
            <a:r>
              <a:rPr lang="en-US" sz="2000" dirty="0">
                <a:latin typeface="Roboto" panose="02000000000000000000" pitchFamily="2" charset="0"/>
                <a:ea typeface="Roboto" panose="02000000000000000000" pitchFamily="2" charset="0"/>
                <a:cs typeface="Roboto" panose="02000000000000000000" pitchFamily="2" charset="0"/>
              </a:rPr>
              <a:t>After participating in this workshop, you should:</a:t>
            </a:r>
          </a:p>
          <a:p>
            <a:pPr>
              <a:buSzPct val="1000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Perceive the workshop content to be relevant to your work.</a:t>
            </a:r>
          </a:p>
          <a:p>
            <a:pPr>
              <a:buSzPct val="1000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Find it important to your success on the job.</a:t>
            </a:r>
          </a:p>
          <a:p>
            <a:pPr>
              <a:buSzPct val="1000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Immediately apply it in your work.</a:t>
            </a:r>
          </a:p>
          <a:p>
            <a:pPr>
              <a:buSzPct val="1000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Find the content to be new information.</a:t>
            </a:r>
          </a:p>
        </p:txBody>
      </p:sp>
      <p:sp>
        <p:nvSpPr>
          <p:cNvPr id="2" name="TextBox 1">
            <a:extLst>
              <a:ext uri="{FF2B5EF4-FFF2-40B4-BE49-F238E27FC236}">
                <a16:creationId xmlns:a16="http://schemas.microsoft.com/office/drawing/2014/main" id="{AF81A985-9795-F323-D6C1-68A4056FB0E4}"/>
              </a:ext>
            </a:extLst>
          </p:cNvPr>
          <p:cNvSpPr txBox="1"/>
          <p:nvPr/>
        </p:nvSpPr>
        <p:spPr>
          <a:xfrm>
            <a:off x="11960" y="4786184"/>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2</a:t>
            </a:r>
          </a:p>
        </p:txBody>
      </p:sp>
    </p:spTree>
    <p:extLst>
      <p:ext uri="{BB962C8B-B14F-4D97-AF65-F5344CB8AC3E}">
        <p14:creationId xmlns:p14="http://schemas.microsoft.com/office/powerpoint/2010/main" val="15414928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3BFB9-0B7A-5136-1495-5E4D2FD2D323}"/>
              </a:ext>
            </a:extLst>
          </p:cNvPr>
          <p:cNvSpPr>
            <a:spLocks noGrp="1"/>
          </p:cNvSpPr>
          <p:nvPr>
            <p:ph type="title"/>
          </p:nvPr>
        </p:nvSpPr>
        <p:spPr>
          <a:xfrm>
            <a:off x="1104900" y="276075"/>
            <a:ext cx="7051548" cy="749100"/>
          </a:xfrm>
        </p:spPr>
        <p:txBody>
          <a:bodyPr/>
          <a:lstStyle/>
          <a:p>
            <a:r>
              <a:rPr lang="en-US" sz="3000" dirty="0">
                <a:latin typeface="Roboto" panose="02000000000000000000" pitchFamily="2" charset="0"/>
                <a:ea typeface="Roboto" panose="02000000000000000000" pitchFamily="2" charset="0"/>
                <a:cs typeface="Roboto" panose="02000000000000000000" pitchFamily="2" charset="0"/>
              </a:rPr>
              <a:t>What Can You Do With the ROI Process?</a:t>
            </a:r>
          </a:p>
        </p:txBody>
      </p:sp>
      <p:sp>
        <p:nvSpPr>
          <p:cNvPr id="5" name="Text Placeholder 2">
            <a:extLst>
              <a:ext uri="{FF2B5EF4-FFF2-40B4-BE49-F238E27FC236}">
                <a16:creationId xmlns:a16="http://schemas.microsoft.com/office/drawing/2014/main" id="{107D996E-BC81-4EBF-F97E-BE91BDDCD8ED}"/>
              </a:ext>
            </a:extLst>
          </p:cNvPr>
          <p:cNvSpPr txBox="1">
            <a:spLocks/>
          </p:cNvSpPr>
          <p:nvPr/>
        </p:nvSpPr>
        <p:spPr>
          <a:xfrm>
            <a:off x="419100" y="1200150"/>
            <a:ext cx="8441121" cy="3350829"/>
          </a:xfrm>
          <a:prstGeom prst="rect">
            <a:avLst/>
          </a:prstGeom>
        </p:spPr>
        <p:txBody>
          <a:bodyPr numCol="1"/>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lnSpc>
                <a:spcPct val="150000"/>
              </a:lnSpc>
              <a:buSzPct val="100000"/>
              <a:buFont typeface="Arial" panose="020B0604020202020204" pitchFamily="34" charset="0"/>
              <a:buChar char="•"/>
            </a:pPr>
            <a:r>
              <a:rPr lang="en-US" sz="1500" kern="0" dirty="0">
                <a:latin typeface="Roboto" panose="02000000000000000000" pitchFamily="2" charset="0"/>
                <a:ea typeface="Roboto" panose="02000000000000000000" pitchFamily="2" charset="0"/>
                <a:cs typeface="Roboto" panose="02000000000000000000" pitchFamily="2" charset="0"/>
              </a:rPr>
              <a:t> Justify/defend budgets.</a:t>
            </a:r>
          </a:p>
          <a:p>
            <a:pPr defTabSz="914400">
              <a:lnSpc>
                <a:spcPct val="150000"/>
              </a:lnSpc>
              <a:buSzPct val="100000"/>
              <a:buFont typeface="Arial" panose="020B0604020202020204" pitchFamily="34" charset="0"/>
              <a:buChar char="•"/>
            </a:pPr>
            <a:r>
              <a:rPr lang="en-US" sz="1500" kern="0" dirty="0">
                <a:latin typeface="Roboto" panose="02000000000000000000" pitchFamily="2" charset="0"/>
                <a:ea typeface="Roboto" panose="02000000000000000000" pitchFamily="2" charset="0"/>
                <a:cs typeface="Roboto" panose="02000000000000000000" pitchFamily="2" charset="0"/>
              </a:rPr>
              <a:t> Improve support for projects.</a:t>
            </a:r>
          </a:p>
          <a:p>
            <a:pPr defTabSz="914400">
              <a:lnSpc>
                <a:spcPct val="150000"/>
              </a:lnSpc>
              <a:buSzPct val="100000"/>
              <a:buFont typeface="Arial" panose="020B0604020202020204" pitchFamily="34" charset="0"/>
              <a:buChar char="•"/>
            </a:pPr>
            <a:r>
              <a:rPr lang="en-US" sz="1500" kern="0" dirty="0">
                <a:latin typeface="Roboto" panose="02000000000000000000" pitchFamily="2" charset="0"/>
                <a:ea typeface="Roboto" panose="02000000000000000000" pitchFamily="2" charset="0"/>
                <a:cs typeface="Roboto" panose="02000000000000000000" pitchFamily="2" charset="0"/>
              </a:rPr>
              <a:t> Enhance design and implementation processes.</a:t>
            </a:r>
          </a:p>
          <a:p>
            <a:pPr defTabSz="914400">
              <a:lnSpc>
                <a:spcPct val="150000"/>
              </a:lnSpc>
              <a:buSzPct val="100000"/>
              <a:buFont typeface="Arial" panose="020B0604020202020204" pitchFamily="34" charset="0"/>
              <a:buChar char="•"/>
            </a:pPr>
            <a:r>
              <a:rPr lang="en-US" sz="1500" kern="0" dirty="0">
                <a:latin typeface="Roboto" panose="02000000000000000000" pitchFamily="2" charset="0"/>
                <a:ea typeface="Roboto" panose="02000000000000000000" pitchFamily="2" charset="0"/>
                <a:cs typeface="Roboto" panose="02000000000000000000" pitchFamily="2" charset="0"/>
              </a:rPr>
              <a:t> Identify inefficient programs that need to be redesigned or eliminated.</a:t>
            </a:r>
          </a:p>
          <a:p>
            <a:pPr defTabSz="914400">
              <a:lnSpc>
                <a:spcPct val="150000"/>
              </a:lnSpc>
              <a:buSzPct val="100000"/>
              <a:buFont typeface="Arial" panose="020B0604020202020204" pitchFamily="34" charset="0"/>
              <a:buChar char="•"/>
            </a:pPr>
            <a:r>
              <a:rPr lang="en-US" sz="1500" kern="0" dirty="0">
                <a:latin typeface="Roboto" panose="02000000000000000000" pitchFamily="2" charset="0"/>
                <a:ea typeface="Roboto" panose="02000000000000000000" pitchFamily="2" charset="0"/>
                <a:cs typeface="Roboto" panose="02000000000000000000" pitchFamily="2" charset="0"/>
              </a:rPr>
              <a:t> Identify successful programs that can be implemented in other areas.</a:t>
            </a:r>
          </a:p>
          <a:p>
            <a:pPr defTabSz="914400">
              <a:lnSpc>
                <a:spcPct val="150000"/>
              </a:lnSpc>
              <a:buSzPct val="100000"/>
              <a:buFont typeface="Arial" panose="020B0604020202020204" pitchFamily="34" charset="0"/>
              <a:buChar char="•"/>
            </a:pPr>
            <a:r>
              <a:rPr lang="en-US" sz="1500" kern="0" dirty="0">
                <a:latin typeface="Roboto" panose="02000000000000000000" pitchFamily="2" charset="0"/>
                <a:ea typeface="Roboto" panose="02000000000000000000" pitchFamily="2" charset="0"/>
                <a:cs typeface="Roboto" panose="02000000000000000000" pitchFamily="2" charset="0"/>
              </a:rPr>
              <a:t> Align projects or programs to business needs.</a:t>
            </a:r>
          </a:p>
          <a:p>
            <a:pPr defTabSz="914400">
              <a:lnSpc>
                <a:spcPct val="150000"/>
              </a:lnSpc>
              <a:buSzPct val="100000"/>
              <a:buFont typeface="Arial" panose="020B0604020202020204" pitchFamily="34" charset="0"/>
              <a:buChar char="•"/>
            </a:pPr>
            <a:r>
              <a:rPr lang="en-US" sz="1500" kern="0" dirty="0">
                <a:latin typeface="Roboto" panose="02000000000000000000" pitchFamily="2" charset="0"/>
                <a:ea typeface="Roboto" panose="02000000000000000000" pitchFamily="2" charset="0"/>
                <a:cs typeface="Roboto" panose="02000000000000000000" pitchFamily="2" charset="0"/>
              </a:rPr>
              <a:t> Show contributions of selected programs.</a:t>
            </a:r>
          </a:p>
          <a:p>
            <a:pPr defTabSz="914400">
              <a:lnSpc>
                <a:spcPct val="150000"/>
              </a:lnSpc>
              <a:buSzPct val="100000"/>
              <a:buFont typeface="Arial" panose="020B0604020202020204" pitchFamily="34" charset="0"/>
              <a:buChar char="•"/>
            </a:pPr>
            <a:r>
              <a:rPr lang="en-US" sz="1500" kern="0" dirty="0">
                <a:latin typeface="Roboto" panose="02000000000000000000" pitchFamily="2" charset="0"/>
                <a:ea typeface="Roboto" panose="02000000000000000000" pitchFamily="2" charset="0"/>
                <a:cs typeface="Roboto" panose="02000000000000000000" pitchFamily="2" charset="0"/>
              </a:rPr>
              <a:t> Earn respect of senior management/administrators.</a:t>
            </a:r>
          </a:p>
          <a:p>
            <a:pPr defTabSz="914400">
              <a:lnSpc>
                <a:spcPct val="150000"/>
              </a:lnSpc>
              <a:buSzPct val="100000"/>
              <a:buFont typeface="Arial" panose="020B0604020202020204" pitchFamily="34" charset="0"/>
              <a:buChar char="•"/>
            </a:pPr>
            <a:r>
              <a:rPr lang="en-US" sz="1500" kern="0" dirty="0">
                <a:latin typeface="Roboto" panose="02000000000000000000" pitchFamily="2" charset="0"/>
                <a:ea typeface="Roboto" panose="02000000000000000000" pitchFamily="2" charset="0"/>
                <a:cs typeface="Roboto" panose="02000000000000000000" pitchFamily="2" charset="0"/>
              </a:rPr>
              <a:t> Build staff morale.</a:t>
            </a:r>
          </a:p>
          <a:p>
            <a:pPr defTabSz="914400">
              <a:lnSpc>
                <a:spcPct val="150000"/>
              </a:lnSpc>
              <a:buSzPct val="100000"/>
              <a:buFont typeface="Arial" panose="020B0604020202020204" pitchFamily="34" charset="0"/>
              <a:buChar char="•"/>
            </a:pPr>
            <a:r>
              <a:rPr lang="en-US" sz="1500" kern="0" dirty="0">
                <a:latin typeface="Roboto" panose="02000000000000000000" pitchFamily="2" charset="0"/>
                <a:ea typeface="Roboto" panose="02000000000000000000" pitchFamily="2" charset="0"/>
                <a:cs typeface="Roboto" panose="02000000000000000000" pitchFamily="2" charset="0"/>
              </a:rPr>
              <a:t> Earn a “seat at the table.”</a:t>
            </a:r>
          </a:p>
        </p:txBody>
      </p:sp>
      <p:sp>
        <p:nvSpPr>
          <p:cNvPr id="6" name="TextBox 5">
            <a:extLst>
              <a:ext uri="{FF2B5EF4-FFF2-40B4-BE49-F238E27FC236}">
                <a16:creationId xmlns:a16="http://schemas.microsoft.com/office/drawing/2014/main" id="{EFC63125-05FB-DF7B-051A-8A334ED39BE0}"/>
              </a:ext>
            </a:extLst>
          </p:cNvPr>
          <p:cNvSpPr txBox="1"/>
          <p:nvPr/>
        </p:nvSpPr>
        <p:spPr>
          <a:xfrm>
            <a:off x="135466" y="4876890"/>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21</a:t>
            </a:r>
          </a:p>
        </p:txBody>
      </p:sp>
    </p:spTree>
    <p:custDataLst>
      <p:tags r:id="rId1"/>
    </p:custDataLst>
    <p:extLst>
      <p:ext uri="{BB962C8B-B14F-4D97-AF65-F5344CB8AC3E}">
        <p14:creationId xmlns:p14="http://schemas.microsoft.com/office/powerpoint/2010/main" val="28991013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722A2-7444-427A-7091-FB1EA3EACB5F}"/>
              </a:ext>
            </a:extLst>
          </p:cNvPr>
          <p:cNvSpPr>
            <a:spLocks noGrp="1"/>
          </p:cNvSpPr>
          <p:nvPr>
            <p:ph type="ctrTitle"/>
          </p:nvPr>
        </p:nvSpPr>
        <p:spPr>
          <a:xfrm>
            <a:off x="455597" y="224988"/>
            <a:ext cx="8342295" cy="716404"/>
          </a:xfrm>
        </p:spPr>
        <p:txBody>
          <a:bodyPr>
            <a:noAutofit/>
          </a:bodyPr>
          <a:lstStyle/>
          <a:p>
            <a:r>
              <a:rPr lang="en-US" sz="3600" dirty="0">
                <a:latin typeface="Roboto" panose="02000000000000000000" pitchFamily="2" charset="0"/>
                <a:ea typeface="Roboto" panose="02000000000000000000" pitchFamily="2" charset="0"/>
                <a:cs typeface="Roboto" panose="02000000000000000000" pitchFamily="2" charset="0"/>
              </a:rPr>
              <a:t>Characteristics of Evaluation Levels</a:t>
            </a:r>
          </a:p>
        </p:txBody>
      </p:sp>
      <p:sp>
        <p:nvSpPr>
          <p:cNvPr id="4" name="Rectangle 20">
            <a:extLst>
              <a:ext uri="{FF2B5EF4-FFF2-40B4-BE49-F238E27FC236}">
                <a16:creationId xmlns:a16="http://schemas.microsoft.com/office/drawing/2014/main" id="{DA8F4C6D-C305-2986-7720-F25F670D33E4}"/>
              </a:ext>
            </a:extLst>
          </p:cNvPr>
          <p:cNvSpPr>
            <a:spLocks noChangeArrowheads="1"/>
          </p:cNvSpPr>
          <p:nvPr/>
        </p:nvSpPr>
        <p:spPr bwMode="auto">
          <a:xfrm>
            <a:off x="1572093" y="1438093"/>
            <a:ext cx="6156976" cy="33244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69056" tIns="34529" rIns="69056" bIns="34529">
            <a:spAutoFit/>
          </a:bodyPr>
          <a:lstStyle>
            <a:lvl1pPr>
              <a:tabLst>
                <a:tab pos="1951038" algn="l"/>
                <a:tab pos="3600450" algn="l"/>
                <a:tab pos="4808538" algn="l"/>
                <a:tab pos="6342063" algn="l"/>
              </a:tabLst>
              <a:defRPr sz="4000" b="1">
                <a:solidFill>
                  <a:schemeClr val="tx1"/>
                </a:solidFill>
                <a:latin typeface="Times New Roman" panose="02020603050405020304" pitchFamily="18" charset="0"/>
                <a:ea typeface="MS PGothic" panose="020B0600070205080204" pitchFamily="34" charset="-128"/>
              </a:defRPr>
            </a:lvl1pPr>
            <a:lvl2pPr marL="742950" indent="-285750">
              <a:tabLst>
                <a:tab pos="1951038" algn="l"/>
                <a:tab pos="3600450" algn="l"/>
                <a:tab pos="4808538" algn="l"/>
                <a:tab pos="6342063" algn="l"/>
              </a:tabLst>
              <a:defRPr sz="4000" b="1">
                <a:solidFill>
                  <a:schemeClr val="tx1"/>
                </a:solidFill>
                <a:latin typeface="Times New Roman" panose="02020603050405020304" pitchFamily="18" charset="0"/>
                <a:ea typeface="MS PGothic" panose="020B0600070205080204" pitchFamily="34" charset="-128"/>
              </a:defRPr>
            </a:lvl2pPr>
            <a:lvl3pPr marL="1143000" indent="-228600">
              <a:tabLst>
                <a:tab pos="1951038" algn="l"/>
                <a:tab pos="3600450" algn="l"/>
                <a:tab pos="4808538" algn="l"/>
                <a:tab pos="6342063" algn="l"/>
              </a:tabLst>
              <a:defRPr sz="4000" b="1">
                <a:solidFill>
                  <a:schemeClr val="tx1"/>
                </a:solidFill>
                <a:latin typeface="Times New Roman" panose="02020603050405020304" pitchFamily="18" charset="0"/>
                <a:ea typeface="MS PGothic" panose="020B0600070205080204" pitchFamily="34" charset="-128"/>
              </a:defRPr>
            </a:lvl3pPr>
            <a:lvl4pPr marL="1600200" indent="-228600">
              <a:tabLst>
                <a:tab pos="1951038" algn="l"/>
                <a:tab pos="3600450" algn="l"/>
                <a:tab pos="4808538" algn="l"/>
                <a:tab pos="6342063" algn="l"/>
              </a:tabLst>
              <a:defRPr sz="4000" b="1">
                <a:solidFill>
                  <a:schemeClr val="tx1"/>
                </a:solidFill>
                <a:latin typeface="Times New Roman" panose="02020603050405020304" pitchFamily="18" charset="0"/>
                <a:ea typeface="MS PGothic" panose="020B0600070205080204" pitchFamily="34" charset="-128"/>
              </a:defRPr>
            </a:lvl4pPr>
            <a:lvl5pPr marL="2057400" indent="-228600">
              <a:tabLst>
                <a:tab pos="1951038" algn="l"/>
                <a:tab pos="3600450" algn="l"/>
                <a:tab pos="4808538" algn="l"/>
                <a:tab pos="6342063" algn="l"/>
              </a:tabLst>
              <a:defRPr sz="4000" b="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tabLst>
                <a:tab pos="1951038" algn="l"/>
                <a:tab pos="3600450" algn="l"/>
                <a:tab pos="4808538" algn="l"/>
                <a:tab pos="6342063" algn="l"/>
              </a:tabLst>
              <a:defRPr sz="4000" b="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tabLst>
                <a:tab pos="1951038" algn="l"/>
                <a:tab pos="3600450" algn="l"/>
                <a:tab pos="4808538" algn="l"/>
                <a:tab pos="6342063" algn="l"/>
              </a:tabLst>
              <a:defRPr sz="4000" b="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tabLst>
                <a:tab pos="1951038" algn="l"/>
                <a:tab pos="3600450" algn="l"/>
                <a:tab pos="4808538" algn="l"/>
                <a:tab pos="6342063" algn="l"/>
              </a:tabLst>
              <a:defRPr sz="4000" b="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tabLst>
                <a:tab pos="1951038" algn="l"/>
                <a:tab pos="3600450" algn="l"/>
                <a:tab pos="4808538" algn="l"/>
                <a:tab pos="6342063" algn="l"/>
              </a:tabLst>
              <a:defRPr sz="4000" b="1">
                <a:solidFill>
                  <a:schemeClr val="tx1"/>
                </a:solidFill>
                <a:latin typeface="Times New Roman" panose="02020603050405020304" pitchFamily="18" charset="0"/>
                <a:ea typeface="MS PGothic" panose="020B0600070205080204" pitchFamily="34" charset="-128"/>
              </a:defRPr>
            </a:lvl9pPr>
          </a:lstStyle>
          <a:p>
            <a:r>
              <a:rPr lang="en-US" altLang="en-US" sz="1350" b="0" dirty="0">
                <a:solidFill>
                  <a:srgbClr val="000000"/>
                </a:solidFill>
                <a:latin typeface="Roboto" panose="02000000000000000000" pitchFamily="2" charset="0"/>
              </a:rPr>
              <a:t>    </a:t>
            </a:r>
            <a:r>
              <a:rPr lang="en-US" altLang="en-US" sz="1350" dirty="0">
                <a:solidFill>
                  <a:srgbClr val="000000"/>
                </a:solidFill>
                <a:latin typeface="Roboto" panose="02000000000000000000" pitchFamily="2" charset="0"/>
                <a:ea typeface="Roboto" panose="02000000000000000000" pitchFamily="2" charset="0"/>
                <a:cs typeface="Roboto" panose="02000000000000000000" pitchFamily="2" charset="0"/>
              </a:rPr>
              <a:t>Chain of             Value of         Customer	  Frequency	  Difficulty of</a:t>
            </a:r>
          </a:p>
          <a:p>
            <a:r>
              <a:rPr lang="en-US" altLang="en-US" sz="1350" dirty="0">
                <a:solidFill>
                  <a:srgbClr val="000000"/>
                </a:solidFill>
                <a:latin typeface="Roboto" panose="02000000000000000000" pitchFamily="2" charset="0"/>
                <a:ea typeface="Roboto" panose="02000000000000000000" pitchFamily="2" charset="0"/>
                <a:cs typeface="Roboto" panose="02000000000000000000" pitchFamily="2" charset="0"/>
              </a:rPr>
              <a:t>     Impact            Information         Focus	      of Use	  Assessment</a:t>
            </a:r>
            <a:endParaRPr lang="en-US" altLang="en-US" sz="1350" b="0" dirty="0">
              <a:solidFill>
                <a:srgbClr val="000000"/>
              </a:solidFill>
              <a:latin typeface="Roboto" panose="02000000000000000000" pitchFamily="2" charset="0"/>
              <a:ea typeface="Roboto" panose="02000000000000000000" pitchFamily="2" charset="0"/>
              <a:cs typeface="Roboto" panose="02000000000000000000" pitchFamily="2" charset="0"/>
            </a:endParaRPr>
          </a:p>
          <a:p>
            <a:endParaRPr lang="en-US" altLang="en-US" sz="1350" b="0" dirty="0">
              <a:solidFill>
                <a:srgbClr val="000000"/>
              </a:solidFill>
              <a:latin typeface="Roboto" panose="02000000000000000000" pitchFamily="2" charset="0"/>
              <a:ea typeface="Roboto" panose="02000000000000000000" pitchFamily="2" charset="0"/>
              <a:cs typeface="Roboto" panose="02000000000000000000" pitchFamily="2" charset="0"/>
            </a:endParaRPr>
          </a:p>
          <a:p>
            <a:r>
              <a:rPr lang="en-US" altLang="en-US" sz="1350" b="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altLang="en-US" sz="1200" b="0" dirty="0">
                <a:solidFill>
                  <a:srgbClr val="000000"/>
                </a:solidFill>
                <a:latin typeface="Roboto" panose="02000000000000000000" pitchFamily="2" charset="0"/>
                <a:ea typeface="Roboto" panose="02000000000000000000" pitchFamily="2" charset="0"/>
                <a:cs typeface="Roboto" panose="02000000000000000000" pitchFamily="2" charset="0"/>
              </a:rPr>
              <a:t>Reaction                 Lowest             Participants	       Frequent	          Easy</a:t>
            </a:r>
          </a:p>
          <a:p>
            <a:endParaRPr lang="en-US" altLang="en-US" sz="1200" b="0" dirty="0">
              <a:solidFill>
                <a:srgbClr val="000000"/>
              </a:solidFill>
              <a:latin typeface="Roboto" panose="02000000000000000000" pitchFamily="2" charset="0"/>
              <a:ea typeface="Roboto" panose="02000000000000000000" pitchFamily="2" charset="0"/>
              <a:cs typeface="Roboto" panose="02000000000000000000" pitchFamily="2" charset="0"/>
            </a:endParaRPr>
          </a:p>
          <a:p>
            <a:endParaRPr lang="en-US" altLang="en-US" sz="1200" b="0" dirty="0">
              <a:solidFill>
                <a:srgbClr val="000000"/>
              </a:solidFill>
              <a:latin typeface="Roboto" panose="02000000000000000000" pitchFamily="2" charset="0"/>
              <a:ea typeface="Roboto" panose="02000000000000000000" pitchFamily="2" charset="0"/>
              <a:cs typeface="Roboto" panose="02000000000000000000" pitchFamily="2" charset="0"/>
            </a:endParaRPr>
          </a:p>
          <a:p>
            <a:r>
              <a:rPr lang="en-US" altLang="en-US" sz="1200" b="0" dirty="0">
                <a:solidFill>
                  <a:srgbClr val="000000"/>
                </a:solidFill>
                <a:latin typeface="Roboto" panose="02000000000000000000" pitchFamily="2" charset="0"/>
                <a:ea typeface="Roboto" panose="02000000000000000000" pitchFamily="2" charset="0"/>
                <a:cs typeface="Roboto" panose="02000000000000000000" pitchFamily="2" charset="0"/>
              </a:rPr>
              <a:t>     Learning</a:t>
            </a:r>
          </a:p>
          <a:p>
            <a:endParaRPr lang="en-US" altLang="en-US" sz="1200" b="0" dirty="0">
              <a:solidFill>
                <a:srgbClr val="000000"/>
              </a:solidFill>
              <a:latin typeface="Roboto" panose="02000000000000000000" pitchFamily="2" charset="0"/>
              <a:ea typeface="Roboto" panose="02000000000000000000" pitchFamily="2" charset="0"/>
              <a:cs typeface="Roboto" panose="02000000000000000000" pitchFamily="2" charset="0"/>
            </a:endParaRPr>
          </a:p>
          <a:p>
            <a:r>
              <a:rPr lang="en-US" altLang="en-US" sz="1200" b="0" dirty="0">
                <a:solidFill>
                  <a:srgbClr val="000000"/>
                </a:solidFill>
                <a:latin typeface="Roboto" panose="02000000000000000000" pitchFamily="2" charset="0"/>
                <a:ea typeface="Roboto" panose="02000000000000000000" pitchFamily="2" charset="0"/>
                <a:cs typeface="Roboto" panose="02000000000000000000" pitchFamily="2" charset="0"/>
              </a:rPr>
              <a:t> </a:t>
            </a:r>
          </a:p>
          <a:p>
            <a:r>
              <a:rPr lang="en-US" altLang="en-US" sz="1200" b="0" dirty="0">
                <a:solidFill>
                  <a:srgbClr val="000000"/>
                </a:solidFill>
                <a:latin typeface="Roboto" panose="02000000000000000000" pitchFamily="2" charset="0"/>
                <a:ea typeface="Roboto" panose="02000000000000000000" pitchFamily="2" charset="0"/>
                <a:cs typeface="Roboto" panose="02000000000000000000" pitchFamily="2" charset="0"/>
              </a:rPr>
              <a:t>    Application</a:t>
            </a:r>
          </a:p>
          <a:p>
            <a:endParaRPr lang="en-US" altLang="en-US" sz="1200" b="0" dirty="0">
              <a:solidFill>
                <a:srgbClr val="000000"/>
              </a:solidFill>
              <a:latin typeface="Roboto" panose="02000000000000000000" pitchFamily="2" charset="0"/>
              <a:ea typeface="Roboto" panose="02000000000000000000" pitchFamily="2" charset="0"/>
              <a:cs typeface="Roboto" panose="02000000000000000000" pitchFamily="2" charset="0"/>
            </a:endParaRPr>
          </a:p>
          <a:p>
            <a:r>
              <a:rPr lang="en-US" altLang="en-US" sz="1200" b="0" dirty="0">
                <a:solidFill>
                  <a:srgbClr val="000000"/>
                </a:solidFill>
                <a:latin typeface="Roboto" panose="02000000000000000000" pitchFamily="2" charset="0"/>
                <a:ea typeface="Roboto" panose="02000000000000000000" pitchFamily="2" charset="0"/>
                <a:cs typeface="Roboto" panose="02000000000000000000" pitchFamily="2" charset="0"/>
              </a:rPr>
              <a:t> </a:t>
            </a:r>
          </a:p>
          <a:p>
            <a:r>
              <a:rPr lang="en-US" altLang="en-US" sz="1200" b="0" dirty="0">
                <a:solidFill>
                  <a:srgbClr val="000000"/>
                </a:solidFill>
                <a:latin typeface="Roboto" panose="02000000000000000000" pitchFamily="2" charset="0"/>
                <a:ea typeface="Roboto" panose="02000000000000000000" pitchFamily="2" charset="0"/>
                <a:cs typeface="Roboto" panose="02000000000000000000" pitchFamily="2" charset="0"/>
              </a:rPr>
              <a:t>        Impact</a:t>
            </a:r>
          </a:p>
          <a:p>
            <a:endParaRPr lang="en-US" altLang="en-US" sz="1200" b="0" dirty="0">
              <a:solidFill>
                <a:srgbClr val="000000"/>
              </a:solidFill>
              <a:latin typeface="Roboto" panose="02000000000000000000" pitchFamily="2" charset="0"/>
              <a:ea typeface="Roboto" panose="02000000000000000000" pitchFamily="2" charset="0"/>
              <a:cs typeface="Roboto" panose="02000000000000000000" pitchFamily="2" charset="0"/>
            </a:endParaRPr>
          </a:p>
          <a:p>
            <a:endParaRPr lang="en-US" altLang="en-US" sz="1200" b="0" dirty="0">
              <a:solidFill>
                <a:srgbClr val="000000"/>
              </a:solidFill>
              <a:latin typeface="Roboto" panose="02000000000000000000" pitchFamily="2" charset="0"/>
              <a:ea typeface="Roboto" panose="02000000000000000000" pitchFamily="2" charset="0"/>
              <a:cs typeface="Roboto" panose="02000000000000000000" pitchFamily="2" charset="0"/>
            </a:endParaRPr>
          </a:p>
          <a:p>
            <a:r>
              <a:rPr lang="en-US" altLang="en-US" sz="1200" b="0" dirty="0">
                <a:solidFill>
                  <a:srgbClr val="000000"/>
                </a:solidFill>
                <a:latin typeface="Roboto" panose="02000000000000000000" pitchFamily="2" charset="0"/>
                <a:ea typeface="Roboto" panose="02000000000000000000" pitchFamily="2" charset="0"/>
                <a:cs typeface="Roboto" panose="02000000000000000000" pitchFamily="2" charset="0"/>
              </a:rPr>
              <a:t>         ROI                   Highest             Leadership/Execs       </a:t>
            </a:r>
            <a:r>
              <a:rPr lang="en-US" altLang="ja-JP" sz="1200" b="0" dirty="0">
                <a:solidFill>
                  <a:srgbClr val="000000"/>
                </a:solidFill>
                <a:latin typeface="Roboto" panose="02000000000000000000" pitchFamily="2" charset="0"/>
                <a:ea typeface="Roboto" panose="02000000000000000000" pitchFamily="2" charset="0"/>
                <a:cs typeface="Roboto" panose="02000000000000000000" pitchFamily="2" charset="0"/>
              </a:rPr>
              <a:t>Infrequent              Difficult</a:t>
            </a:r>
          </a:p>
          <a:p>
            <a:r>
              <a:rPr lang="en-US" altLang="en-US" sz="1350" b="0" dirty="0">
                <a:solidFill>
                  <a:srgbClr val="000000"/>
                </a:solidFill>
                <a:latin typeface="Roboto" panose="02000000000000000000" pitchFamily="2" charset="0"/>
                <a:ea typeface="Roboto" panose="02000000000000000000" pitchFamily="2" charset="0"/>
                <a:cs typeface="Roboto" panose="02000000000000000000" pitchFamily="2" charset="0"/>
              </a:rPr>
              <a:t>	                   		</a:t>
            </a:r>
          </a:p>
        </p:txBody>
      </p:sp>
      <p:sp>
        <p:nvSpPr>
          <p:cNvPr id="5" name="Line 21">
            <a:extLst>
              <a:ext uri="{FF2B5EF4-FFF2-40B4-BE49-F238E27FC236}">
                <a16:creationId xmlns:a16="http://schemas.microsoft.com/office/drawing/2014/main" id="{C863481E-5FD3-43CD-3871-8C930798367B}"/>
              </a:ext>
            </a:extLst>
          </p:cNvPr>
          <p:cNvSpPr>
            <a:spLocks noChangeShapeType="1"/>
          </p:cNvSpPr>
          <p:nvPr/>
        </p:nvSpPr>
        <p:spPr bwMode="auto">
          <a:xfrm>
            <a:off x="1685457" y="1393457"/>
            <a:ext cx="5886450" cy="0"/>
          </a:xfrm>
          <a:prstGeom prst="line">
            <a:avLst/>
          </a:prstGeom>
          <a:noFill/>
          <a:ln w="19050">
            <a:solidFill>
              <a:srgbClr val="000000"/>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sz="1350" dirty="0"/>
          </a:p>
        </p:txBody>
      </p:sp>
      <p:sp>
        <p:nvSpPr>
          <p:cNvPr id="6" name="Line 22">
            <a:extLst>
              <a:ext uri="{FF2B5EF4-FFF2-40B4-BE49-F238E27FC236}">
                <a16:creationId xmlns:a16="http://schemas.microsoft.com/office/drawing/2014/main" id="{DC99187E-BD70-4C7E-24FD-965E964DE251}"/>
              </a:ext>
            </a:extLst>
          </p:cNvPr>
          <p:cNvSpPr>
            <a:spLocks noChangeShapeType="1"/>
          </p:cNvSpPr>
          <p:nvPr/>
        </p:nvSpPr>
        <p:spPr bwMode="auto">
          <a:xfrm flipH="1">
            <a:off x="3253355" y="2407259"/>
            <a:ext cx="2824" cy="1841103"/>
          </a:xfrm>
          <a:prstGeom prst="line">
            <a:avLst/>
          </a:prstGeom>
          <a:noFill/>
          <a:ln w="38100">
            <a:solidFill>
              <a:srgbClr val="820E2E"/>
            </a:solidFill>
            <a:round/>
            <a:headEnd type="none" w="sm" len="sm"/>
            <a:tailEnd type="stealth" w="med" len="lg"/>
          </a:ln>
          <a:effectLst/>
          <a:extLst>
            <a:ext uri="{909E8E84-426E-40dd-AFC4-6F175D3DCCD1}">
              <a14:hiddenFill xmlns="" xmlns:a14="http://schemas.microsoft.com/office/drawing/2010/main">
                <a:noFill/>
              </a14:hiddenFill>
            </a:ext>
          </a:extLst>
        </p:spPr>
        <p:txBody>
          <a:bodyPr wrap="none" anchor="ctr"/>
          <a:lstStyle/>
          <a:p>
            <a:endParaRPr lang="en-US" sz="1350" dirty="0"/>
          </a:p>
        </p:txBody>
      </p:sp>
      <p:sp>
        <p:nvSpPr>
          <p:cNvPr id="7" name="Line 23">
            <a:extLst>
              <a:ext uri="{FF2B5EF4-FFF2-40B4-BE49-F238E27FC236}">
                <a16:creationId xmlns:a16="http://schemas.microsoft.com/office/drawing/2014/main" id="{5C4012C4-FDDD-4A3D-DBD1-B88F08B27A75}"/>
              </a:ext>
            </a:extLst>
          </p:cNvPr>
          <p:cNvSpPr>
            <a:spLocks noChangeShapeType="1"/>
          </p:cNvSpPr>
          <p:nvPr/>
        </p:nvSpPr>
        <p:spPr bwMode="auto">
          <a:xfrm flipH="1">
            <a:off x="4571999" y="2418483"/>
            <a:ext cx="9625" cy="1829879"/>
          </a:xfrm>
          <a:prstGeom prst="line">
            <a:avLst/>
          </a:prstGeom>
          <a:noFill/>
          <a:ln w="38100">
            <a:solidFill>
              <a:srgbClr val="820E2E"/>
            </a:solidFill>
            <a:round/>
            <a:headEnd type="none" w="sm" len="sm"/>
            <a:tailEnd type="stealth" w="med" len="lg"/>
          </a:ln>
          <a:effectLst/>
          <a:extLst>
            <a:ext uri="{909E8E84-426E-40dd-AFC4-6F175D3DCCD1}">
              <a14:hiddenFill xmlns="" xmlns:a14="http://schemas.microsoft.com/office/drawing/2010/main">
                <a:noFill/>
              </a14:hiddenFill>
            </a:ext>
          </a:extLst>
        </p:spPr>
        <p:txBody>
          <a:bodyPr wrap="none" anchor="ctr"/>
          <a:lstStyle/>
          <a:p>
            <a:endParaRPr lang="en-US" sz="1350" dirty="0"/>
          </a:p>
        </p:txBody>
      </p:sp>
      <p:sp>
        <p:nvSpPr>
          <p:cNvPr id="8" name="Line 24">
            <a:extLst>
              <a:ext uri="{FF2B5EF4-FFF2-40B4-BE49-F238E27FC236}">
                <a16:creationId xmlns:a16="http://schemas.microsoft.com/office/drawing/2014/main" id="{B3AE42A5-B932-1D9C-D22E-3309E69B8A1F}"/>
              </a:ext>
            </a:extLst>
          </p:cNvPr>
          <p:cNvSpPr>
            <a:spLocks noChangeShapeType="1"/>
          </p:cNvSpPr>
          <p:nvPr/>
        </p:nvSpPr>
        <p:spPr bwMode="auto">
          <a:xfrm>
            <a:off x="7002211" y="2418483"/>
            <a:ext cx="14" cy="1829875"/>
          </a:xfrm>
          <a:prstGeom prst="line">
            <a:avLst/>
          </a:prstGeom>
          <a:noFill/>
          <a:ln w="38100">
            <a:solidFill>
              <a:srgbClr val="820E2E"/>
            </a:solidFill>
            <a:round/>
            <a:headEnd type="none" w="sm" len="sm"/>
            <a:tailEnd type="stealth" w="med" len="lg"/>
          </a:ln>
          <a:effectLst/>
          <a:extLst>
            <a:ext uri="{909E8E84-426E-40dd-AFC4-6F175D3DCCD1}">
              <a14:hiddenFill xmlns="" xmlns:a14="http://schemas.microsoft.com/office/drawing/2010/main">
                <a:noFill/>
              </a14:hiddenFill>
            </a:ext>
          </a:extLst>
        </p:spPr>
        <p:txBody>
          <a:bodyPr wrap="none" anchor="ctr"/>
          <a:lstStyle/>
          <a:p>
            <a:endParaRPr lang="en-US" sz="1350" dirty="0"/>
          </a:p>
        </p:txBody>
      </p:sp>
      <p:sp>
        <p:nvSpPr>
          <p:cNvPr id="10" name="Line 26">
            <a:extLst>
              <a:ext uri="{FF2B5EF4-FFF2-40B4-BE49-F238E27FC236}">
                <a16:creationId xmlns:a16="http://schemas.microsoft.com/office/drawing/2014/main" id="{95EE05A7-F890-8417-CA0D-344F79C3ED83}"/>
              </a:ext>
            </a:extLst>
          </p:cNvPr>
          <p:cNvSpPr>
            <a:spLocks noChangeShapeType="1"/>
          </p:cNvSpPr>
          <p:nvPr/>
        </p:nvSpPr>
        <p:spPr bwMode="auto">
          <a:xfrm>
            <a:off x="2120835" y="2330260"/>
            <a:ext cx="0" cy="342900"/>
          </a:xfrm>
          <a:prstGeom prst="line">
            <a:avLst/>
          </a:prstGeom>
          <a:noFill/>
          <a:ln w="38100">
            <a:solidFill>
              <a:srgbClr val="820E2E"/>
            </a:solidFill>
            <a:round/>
            <a:headEnd type="none" w="sm" len="sm"/>
            <a:tailEnd type="stealth" w="med" len="lg"/>
          </a:ln>
          <a:effectLst/>
          <a:extLst>
            <a:ext uri="{909E8E84-426E-40dd-AFC4-6F175D3DCCD1}">
              <a14:hiddenFill xmlns="" xmlns:a14="http://schemas.microsoft.com/office/drawing/2010/main">
                <a:noFill/>
              </a14:hiddenFill>
            </a:ext>
          </a:extLst>
        </p:spPr>
        <p:txBody>
          <a:bodyPr wrap="none" anchor="ctr"/>
          <a:lstStyle/>
          <a:p>
            <a:endParaRPr lang="en-US" sz="1350" dirty="0"/>
          </a:p>
        </p:txBody>
      </p:sp>
      <p:sp>
        <p:nvSpPr>
          <p:cNvPr id="11" name="Line 27">
            <a:extLst>
              <a:ext uri="{FF2B5EF4-FFF2-40B4-BE49-F238E27FC236}">
                <a16:creationId xmlns:a16="http://schemas.microsoft.com/office/drawing/2014/main" id="{230A77FC-E905-FB68-95B1-1CE9F286380F}"/>
              </a:ext>
            </a:extLst>
          </p:cNvPr>
          <p:cNvSpPr>
            <a:spLocks noChangeShapeType="1"/>
          </p:cNvSpPr>
          <p:nvPr/>
        </p:nvSpPr>
        <p:spPr bwMode="auto">
          <a:xfrm>
            <a:off x="2124009" y="3972563"/>
            <a:ext cx="0" cy="342900"/>
          </a:xfrm>
          <a:prstGeom prst="line">
            <a:avLst/>
          </a:prstGeom>
          <a:noFill/>
          <a:ln w="38100">
            <a:solidFill>
              <a:srgbClr val="820E2E"/>
            </a:solidFill>
            <a:round/>
            <a:headEnd type="none" w="sm" len="sm"/>
            <a:tailEnd type="stealth" w="med" len="lg"/>
          </a:ln>
          <a:effectLst/>
          <a:extLst>
            <a:ext uri="{909E8E84-426E-40dd-AFC4-6F175D3DCCD1}">
              <a14:hiddenFill xmlns="" xmlns:a14="http://schemas.microsoft.com/office/drawing/2010/main">
                <a:noFill/>
              </a14:hiddenFill>
            </a:ext>
          </a:extLst>
        </p:spPr>
        <p:txBody>
          <a:bodyPr wrap="none" anchor="ctr"/>
          <a:lstStyle/>
          <a:p>
            <a:endParaRPr lang="en-US" sz="1350" dirty="0"/>
          </a:p>
        </p:txBody>
      </p:sp>
      <p:sp>
        <p:nvSpPr>
          <p:cNvPr id="12" name="Line 28">
            <a:extLst>
              <a:ext uri="{FF2B5EF4-FFF2-40B4-BE49-F238E27FC236}">
                <a16:creationId xmlns:a16="http://schemas.microsoft.com/office/drawing/2014/main" id="{5638095C-98C9-7BCF-5218-7EA28408E09F}"/>
              </a:ext>
            </a:extLst>
          </p:cNvPr>
          <p:cNvSpPr>
            <a:spLocks noChangeShapeType="1"/>
          </p:cNvSpPr>
          <p:nvPr/>
        </p:nvSpPr>
        <p:spPr bwMode="auto">
          <a:xfrm>
            <a:off x="2124009" y="2853437"/>
            <a:ext cx="0" cy="342900"/>
          </a:xfrm>
          <a:prstGeom prst="line">
            <a:avLst/>
          </a:prstGeom>
          <a:noFill/>
          <a:ln w="38100">
            <a:solidFill>
              <a:srgbClr val="820E2E"/>
            </a:solidFill>
            <a:round/>
            <a:headEnd type="none" w="sm" len="sm"/>
            <a:tailEnd type="stealth" w="med" len="lg"/>
          </a:ln>
          <a:effectLst/>
          <a:extLst>
            <a:ext uri="{909E8E84-426E-40dd-AFC4-6F175D3DCCD1}">
              <a14:hiddenFill xmlns="" xmlns:a14="http://schemas.microsoft.com/office/drawing/2010/main">
                <a:noFill/>
              </a14:hiddenFill>
            </a:ext>
          </a:extLst>
        </p:spPr>
        <p:txBody>
          <a:bodyPr wrap="none" anchor="ctr"/>
          <a:lstStyle/>
          <a:p>
            <a:endParaRPr lang="en-US" sz="1350" dirty="0"/>
          </a:p>
        </p:txBody>
      </p:sp>
      <p:sp>
        <p:nvSpPr>
          <p:cNvPr id="13" name="Line 29">
            <a:extLst>
              <a:ext uri="{FF2B5EF4-FFF2-40B4-BE49-F238E27FC236}">
                <a16:creationId xmlns:a16="http://schemas.microsoft.com/office/drawing/2014/main" id="{02E9A6BE-B460-3BCB-FD03-B6314567039F}"/>
              </a:ext>
            </a:extLst>
          </p:cNvPr>
          <p:cNvSpPr>
            <a:spLocks noChangeShapeType="1"/>
          </p:cNvSpPr>
          <p:nvPr/>
        </p:nvSpPr>
        <p:spPr bwMode="auto">
          <a:xfrm>
            <a:off x="2124009" y="3410088"/>
            <a:ext cx="0" cy="342900"/>
          </a:xfrm>
          <a:prstGeom prst="line">
            <a:avLst/>
          </a:prstGeom>
          <a:noFill/>
          <a:ln w="38100">
            <a:solidFill>
              <a:srgbClr val="820E2E"/>
            </a:solidFill>
            <a:round/>
            <a:headEnd type="none" w="sm" len="sm"/>
            <a:tailEnd type="stealth" w="med" len="lg"/>
          </a:ln>
          <a:effectLst/>
          <a:extLst>
            <a:ext uri="{909E8E84-426E-40dd-AFC4-6F175D3DCCD1}">
              <a14:hiddenFill xmlns="" xmlns:a14="http://schemas.microsoft.com/office/drawing/2010/main">
                <a:noFill/>
              </a14:hiddenFill>
            </a:ext>
          </a:extLst>
        </p:spPr>
        <p:txBody>
          <a:bodyPr wrap="none" anchor="ctr"/>
          <a:lstStyle/>
          <a:p>
            <a:endParaRPr lang="en-US" sz="1350" dirty="0"/>
          </a:p>
        </p:txBody>
      </p:sp>
      <p:sp>
        <p:nvSpPr>
          <p:cNvPr id="14" name="Line 30">
            <a:extLst>
              <a:ext uri="{FF2B5EF4-FFF2-40B4-BE49-F238E27FC236}">
                <a16:creationId xmlns:a16="http://schemas.microsoft.com/office/drawing/2014/main" id="{24881515-6E6A-12AC-9E8B-17E0D0269A2E}"/>
              </a:ext>
            </a:extLst>
          </p:cNvPr>
          <p:cNvSpPr>
            <a:spLocks noChangeShapeType="1"/>
          </p:cNvSpPr>
          <p:nvPr/>
        </p:nvSpPr>
        <p:spPr bwMode="auto">
          <a:xfrm>
            <a:off x="1685457" y="2003869"/>
            <a:ext cx="5886450" cy="0"/>
          </a:xfrm>
          <a:prstGeom prst="line">
            <a:avLst/>
          </a:prstGeom>
          <a:noFill/>
          <a:ln w="19050">
            <a:solidFill>
              <a:srgbClr val="000000"/>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sz="1350" dirty="0"/>
          </a:p>
        </p:txBody>
      </p:sp>
      <p:sp>
        <p:nvSpPr>
          <p:cNvPr id="15" name="Line 31">
            <a:extLst>
              <a:ext uri="{FF2B5EF4-FFF2-40B4-BE49-F238E27FC236}">
                <a16:creationId xmlns:a16="http://schemas.microsoft.com/office/drawing/2014/main" id="{9F6A393C-1E41-BB8B-83FE-AD91175D0985}"/>
              </a:ext>
            </a:extLst>
          </p:cNvPr>
          <p:cNvSpPr>
            <a:spLocks noChangeShapeType="1"/>
          </p:cNvSpPr>
          <p:nvPr/>
        </p:nvSpPr>
        <p:spPr bwMode="auto">
          <a:xfrm>
            <a:off x="1685457" y="4651007"/>
            <a:ext cx="5886450" cy="0"/>
          </a:xfrm>
          <a:prstGeom prst="line">
            <a:avLst/>
          </a:prstGeom>
          <a:noFill/>
          <a:ln w="19050">
            <a:solidFill>
              <a:srgbClr val="000000"/>
            </a:solidFill>
            <a:round/>
            <a:headEnd type="none" w="sm" len="sm"/>
            <a:tailEnd type="none" w="sm" len="sm"/>
          </a:ln>
          <a:extLst>
            <a:ext uri="{909E8E84-426E-40dd-AFC4-6F175D3DCCD1}">
              <a14:hiddenFill xmlns="" xmlns:a14="http://schemas.microsoft.com/office/drawing/2010/main">
                <a:noFill/>
              </a14:hiddenFill>
            </a:ext>
          </a:extLst>
        </p:spPr>
        <p:txBody>
          <a:bodyPr wrap="none" anchor="ctr"/>
          <a:lstStyle/>
          <a:p>
            <a:endParaRPr lang="en-US" sz="1350" dirty="0"/>
          </a:p>
        </p:txBody>
      </p:sp>
      <p:sp>
        <p:nvSpPr>
          <p:cNvPr id="16" name="Text Box 32">
            <a:extLst>
              <a:ext uri="{FF2B5EF4-FFF2-40B4-BE49-F238E27FC236}">
                <a16:creationId xmlns:a16="http://schemas.microsoft.com/office/drawing/2014/main" id="{7456470A-7F1A-6CB3-65EC-1CF2E342ED19}"/>
              </a:ext>
            </a:extLst>
          </p:cNvPr>
          <p:cNvSpPr txBox="1">
            <a:spLocks noChangeArrowheads="1"/>
          </p:cNvSpPr>
          <p:nvPr/>
        </p:nvSpPr>
        <p:spPr bwMode="auto">
          <a:xfrm>
            <a:off x="419100" y="904510"/>
            <a:ext cx="8378792"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tabLst>
                <a:tab pos="1428750" algn="l"/>
              </a:tabLst>
              <a:defRPr sz="4000" b="1">
                <a:solidFill>
                  <a:schemeClr val="tx1"/>
                </a:solidFill>
                <a:latin typeface="Times New Roman" panose="02020603050405020304" pitchFamily="18" charset="0"/>
                <a:ea typeface="MS PGothic" panose="020B0600070205080204" pitchFamily="34" charset="-128"/>
              </a:defRPr>
            </a:lvl1pPr>
            <a:lvl2pPr marL="742950" indent="-285750">
              <a:tabLst>
                <a:tab pos="1428750" algn="l"/>
              </a:tabLst>
              <a:defRPr sz="4000" b="1">
                <a:solidFill>
                  <a:schemeClr val="tx1"/>
                </a:solidFill>
                <a:latin typeface="Times New Roman" panose="02020603050405020304" pitchFamily="18" charset="0"/>
                <a:ea typeface="MS PGothic" panose="020B0600070205080204" pitchFamily="34" charset="-128"/>
              </a:defRPr>
            </a:lvl2pPr>
            <a:lvl3pPr marL="1143000" indent="-228600">
              <a:tabLst>
                <a:tab pos="1428750" algn="l"/>
              </a:tabLst>
              <a:defRPr sz="4000" b="1">
                <a:solidFill>
                  <a:schemeClr val="tx1"/>
                </a:solidFill>
                <a:latin typeface="Times New Roman" panose="02020603050405020304" pitchFamily="18" charset="0"/>
                <a:ea typeface="MS PGothic" panose="020B0600070205080204" pitchFamily="34" charset="-128"/>
              </a:defRPr>
            </a:lvl3pPr>
            <a:lvl4pPr marL="1600200" indent="-228600">
              <a:tabLst>
                <a:tab pos="1428750" algn="l"/>
              </a:tabLst>
              <a:defRPr sz="4000" b="1">
                <a:solidFill>
                  <a:schemeClr val="tx1"/>
                </a:solidFill>
                <a:latin typeface="Times New Roman" panose="02020603050405020304" pitchFamily="18" charset="0"/>
                <a:ea typeface="MS PGothic" panose="020B0600070205080204" pitchFamily="34" charset="-128"/>
              </a:defRPr>
            </a:lvl4pPr>
            <a:lvl5pPr marL="2057400" indent="-228600">
              <a:tabLst>
                <a:tab pos="1428750" algn="l"/>
              </a:tabLst>
              <a:defRPr sz="4000" b="1">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tabLst>
                <a:tab pos="1428750" algn="l"/>
              </a:tabLst>
              <a:defRPr sz="4000" b="1">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tabLst>
                <a:tab pos="1428750" algn="l"/>
              </a:tabLst>
              <a:defRPr sz="4000" b="1">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tabLst>
                <a:tab pos="1428750" algn="l"/>
              </a:tabLst>
              <a:defRPr sz="4000" b="1">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tabLst>
                <a:tab pos="1428750" algn="l"/>
              </a:tabLst>
              <a:defRPr sz="4000" b="1">
                <a:solidFill>
                  <a:schemeClr val="tx1"/>
                </a:solidFill>
                <a:latin typeface="Times New Roman" panose="02020603050405020304" pitchFamily="18" charset="0"/>
                <a:ea typeface="MS PGothic" panose="020B0600070205080204" pitchFamily="34" charset="-128"/>
              </a:defRPr>
            </a:lvl9pPr>
          </a:lstStyle>
          <a:p>
            <a:pPr algn="ctr"/>
            <a:r>
              <a:rPr lang="en-US" altLang="en-US" sz="1200" b="0" i="1" dirty="0">
                <a:solidFill>
                  <a:srgbClr val="000000"/>
                </a:solidFill>
                <a:latin typeface="Roboto" panose="02000000000000000000" pitchFamily="2" charset="0"/>
                <a:cs typeface="Roboto" panose="02000000000000000000" pitchFamily="2" charset="0"/>
              </a:rPr>
              <a:t>Consumers are customers who are actively involved in the program/solution. </a:t>
            </a:r>
          </a:p>
          <a:p>
            <a:pPr algn="ctr"/>
            <a:r>
              <a:rPr lang="en-US" altLang="en-US" sz="1200" b="0" i="1" dirty="0">
                <a:solidFill>
                  <a:srgbClr val="000000"/>
                </a:solidFill>
                <a:latin typeface="Roboto" panose="02000000000000000000" pitchFamily="2" charset="0"/>
                <a:cs typeface="Roboto" panose="02000000000000000000" pitchFamily="2" charset="0"/>
              </a:rPr>
              <a:t>Clients are customers who fund, support, and approve the program/solution. </a:t>
            </a:r>
          </a:p>
        </p:txBody>
      </p:sp>
      <p:sp>
        <p:nvSpPr>
          <p:cNvPr id="9" name="Line 24">
            <a:extLst>
              <a:ext uri="{FF2B5EF4-FFF2-40B4-BE49-F238E27FC236}">
                <a16:creationId xmlns:a16="http://schemas.microsoft.com/office/drawing/2014/main" id="{FA836438-EF14-6F17-AB74-C51FC00F4755}"/>
              </a:ext>
            </a:extLst>
          </p:cNvPr>
          <p:cNvSpPr>
            <a:spLocks noChangeShapeType="1"/>
          </p:cNvSpPr>
          <p:nvPr/>
        </p:nvSpPr>
        <p:spPr bwMode="auto">
          <a:xfrm>
            <a:off x="5887809" y="2408768"/>
            <a:ext cx="14" cy="1829875"/>
          </a:xfrm>
          <a:prstGeom prst="line">
            <a:avLst/>
          </a:prstGeom>
          <a:noFill/>
          <a:ln w="38100">
            <a:solidFill>
              <a:srgbClr val="820E2E"/>
            </a:solidFill>
            <a:round/>
            <a:headEnd type="none" w="sm" len="sm"/>
            <a:tailEnd type="stealth" w="med" len="lg"/>
          </a:ln>
          <a:effectLst/>
          <a:extLst>
            <a:ext uri="{909E8E84-426E-40dd-AFC4-6F175D3DCCD1}">
              <a14:hiddenFill xmlns="" xmlns:a14="http://schemas.microsoft.com/office/drawing/2010/main">
                <a:noFill/>
              </a14:hiddenFill>
            </a:ext>
          </a:extLst>
        </p:spPr>
        <p:txBody>
          <a:bodyPr wrap="none" anchor="ctr"/>
          <a:lstStyle/>
          <a:p>
            <a:endParaRPr lang="en-US" sz="1350" dirty="0"/>
          </a:p>
        </p:txBody>
      </p:sp>
      <p:sp>
        <p:nvSpPr>
          <p:cNvPr id="17" name="TextBox 16">
            <a:extLst>
              <a:ext uri="{FF2B5EF4-FFF2-40B4-BE49-F238E27FC236}">
                <a16:creationId xmlns:a16="http://schemas.microsoft.com/office/drawing/2014/main" id="{0A2B41E6-F2E9-DDC9-3DAA-805676D86444}"/>
              </a:ext>
            </a:extLst>
          </p:cNvPr>
          <p:cNvSpPr txBox="1"/>
          <p:nvPr/>
        </p:nvSpPr>
        <p:spPr>
          <a:xfrm>
            <a:off x="135466" y="4876890"/>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22</a:t>
            </a:r>
          </a:p>
        </p:txBody>
      </p:sp>
      <p:sp>
        <p:nvSpPr>
          <p:cNvPr id="3" name="Google Shape;52;p6">
            <a:extLst>
              <a:ext uri="{FF2B5EF4-FFF2-40B4-BE49-F238E27FC236}">
                <a16:creationId xmlns:a16="http://schemas.microsoft.com/office/drawing/2014/main" id="{8E1D877C-9006-3372-04D6-25864653EBB9}"/>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latin typeface="Roboto" panose="02000000000000000000" pitchFamily="2" charset="0"/>
                <a:ea typeface="Roboto" panose="02000000000000000000" pitchFamily="2" charset="0"/>
                <a:cs typeface="Roboto" panose="02000000000000000000" pitchFamily="2" charset="0"/>
              </a:rPr>
              <a:pPr/>
              <a:t>41</a:t>
            </a:fld>
            <a:endParaRPr lang="en" b="0" dirty="0">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15341783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4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8BDE8-6E20-1245-1BA8-9A6F3912B872}"/>
              </a:ext>
            </a:extLst>
          </p:cNvPr>
          <p:cNvSpPr>
            <a:spLocks noGrp="1"/>
          </p:cNvSpPr>
          <p:nvPr>
            <p:ph type="title"/>
          </p:nvPr>
        </p:nvSpPr>
        <p:spPr>
          <a:xfrm>
            <a:off x="440266" y="2108124"/>
            <a:ext cx="8229600" cy="857250"/>
          </a:xfrm>
        </p:spPr>
        <p:txBody>
          <a:bodyPr/>
          <a:lstStyle/>
          <a:p>
            <a:r>
              <a:rPr lang="en-US" b="1" dirty="0"/>
              <a:t>Module 3:</a:t>
            </a:r>
            <a:br>
              <a:rPr lang="en-US" b="1" dirty="0"/>
            </a:br>
            <a:r>
              <a:rPr lang="en-US" b="1" dirty="0"/>
              <a:t>Evaluation Planning</a:t>
            </a:r>
          </a:p>
        </p:txBody>
      </p:sp>
      <p:sp>
        <p:nvSpPr>
          <p:cNvPr id="3" name="TextBox 2">
            <a:extLst>
              <a:ext uri="{FF2B5EF4-FFF2-40B4-BE49-F238E27FC236}">
                <a16:creationId xmlns:a16="http://schemas.microsoft.com/office/drawing/2014/main" id="{373856D8-7B5C-3D10-10A5-2F47238504A8}"/>
              </a:ext>
            </a:extLst>
          </p:cNvPr>
          <p:cNvSpPr txBox="1"/>
          <p:nvPr/>
        </p:nvSpPr>
        <p:spPr>
          <a:xfrm>
            <a:off x="84666" y="4758357"/>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23</a:t>
            </a:r>
          </a:p>
        </p:txBody>
      </p:sp>
      <p:sp>
        <p:nvSpPr>
          <p:cNvPr id="4" name="Google Shape;52;p6">
            <a:extLst>
              <a:ext uri="{FF2B5EF4-FFF2-40B4-BE49-F238E27FC236}">
                <a16:creationId xmlns:a16="http://schemas.microsoft.com/office/drawing/2014/main" id="{BD70DBD4-ED30-384F-5F72-BC6FD3FCA4B9}"/>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solidFill>
                  <a:schemeClr val="tx1"/>
                </a:solidFill>
                <a:latin typeface="Roboto" panose="02000000000000000000" pitchFamily="2" charset="0"/>
                <a:ea typeface="Roboto" panose="02000000000000000000" pitchFamily="2" charset="0"/>
                <a:cs typeface="Roboto" panose="02000000000000000000" pitchFamily="2" charset="0"/>
              </a:rPr>
              <a:pPr/>
              <a:t>42</a:t>
            </a:fld>
            <a:endParaRPr lang="en" b="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37948379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sp>
        <p:nvSpPr>
          <p:cNvPr id="1574" name="Google Shape;1574;p25"/>
          <p:cNvSpPr txBox="1"/>
          <p:nvPr/>
        </p:nvSpPr>
        <p:spPr>
          <a:xfrm>
            <a:off x="127290" y="4812229"/>
            <a:ext cx="7065442" cy="19232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000"/>
              <a:buFontTx/>
              <a:buNone/>
              <a:tabLst/>
              <a:defRPr/>
            </a:pPr>
            <a:r>
              <a:rPr kumimoji="0" lang="en-US" sz="80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Calibri"/>
                <a:sym typeface="Calibri"/>
              </a:rPr>
              <a:t>©2024 ROI Institute Inc. All Rights Reserved.</a:t>
            </a:r>
            <a:endParaRPr kumimoji="0" lang="en-US" sz="80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Arial"/>
              <a:sym typeface="Arial"/>
            </a:endParaRPr>
          </a:p>
        </p:txBody>
      </p:sp>
      <p:grpSp>
        <p:nvGrpSpPr>
          <p:cNvPr id="2" name="Group 1">
            <a:extLst>
              <a:ext uri="{FF2B5EF4-FFF2-40B4-BE49-F238E27FC236}">
                <a16:creationId xmlns:a16="http://schemas.microsoft.com/office/drawing/2014/main" id="{DCAAEC8B-EF6C-284E-B6F4-4BF21964710C}"/>
              </a:ext>
            </a:extLst>
          </p:cNvPr>
          <p:cNvGrpSpPr/>
          <p:nvPr/>
        </p:nvGrpSpPr>
        <p:grpSpPr>
          <a:xfrm>
            <a:off x="55286" y="1781925"/>
            <a:ext cx="8985466" cy="2461908"/>
            <a:chOff x="73714" y="2375900"/>
            <a:chExt cx="11980621" cy="3282544"/>
          </a:xfrm>
        </p:grpSpPr>
        <p:sp>
          <p:nvSpPr>
            <p:cNvPr id="53" name="Google Shape;1864;p37">
              <a:extLst>
                <a:ext uri="{FF2B5EF4-FFF2-40B4-BE49-F238E27FC236}">
                  <a16:creationId xmlns:a16="http://schemas.microsoft.com/office/drawing/2014/main" id="{1D08158E-3CD9-F847-9C62-C9E375E87E44}"/>
                </a:ext>
              </a:extLst>
            </p:cNvPr>
            <p:cNvSpPr/>
            <p:nvPr/>
          </p:nvSpPr>
          <p:spPr>
            <a:xfrm rot="10800000">
              <a:off x="9356818" y="2382109"/>
              <a:ext cx="2682483" cy="3276335"/>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29" name="Google Shape;1529;p25"/>
            <p:cNvSpPr/>
            <p:nvPr/>
          </p:nvSpPr>
          <p:spPr>
            <a:xfrm rot="10800000">
              <a:off x="2920149" y="2376252"/>
              <a:ext cx="2646372" cy="3276335"/>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1530" name="Google Shape;1530;p25"/>
            <p:cNvCxnSpPr/>
            <p:nvPr/>
          </p:nvCxnSpPr>
          <p:spPr>
            <a:xfrm>
              <a:off x="3215790" y="4059602"/>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34" name="Google Shape;1534;p25"/>
            <p:cNvSpPr/>
            <p:nvPr/>
          </p:nvSpPr>
          <p:spPr>
            <a:xfrm rot="10800000">
              <a:off x="73714" y="2376252"/>
              <a:ext cx="2746281" cy="3276335"/>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8" name="Google Shape;1538;p25"/>
            <p:cNvSpPr/>
            <p:nvPr/>
          </p:nvSpPr>
          <p:spPr>
            <a:xfrm rot="10800000">
              <a:off x="5645829" y="2375900"/>
              <a:ext cx="3685053" cy="3276335"/>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9" name="Google Shape;1539;p25"/>
            <p:cNvSpPr/>
            <p:nvPr/>
          </p:nvSpPr>
          <p:spPr>
            <a:xfrm>
              <a:off x="6102754" y="2547061"/>
              <a:ext cx="2017007" cy="338505"/>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ANALYZE DATA</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0" name="Google Shape;1540;p25"/>
            <p:cNvSpPr/>
            <p:nvPr/>
          </p:nvSpPr>
          <p:spPr>
            <a:xfrm>
              <a:off x="9403788" y="2531617"/>
              <a:ext cx="254096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OPTIMIZE RESULTS</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1" name="Google Shape;1541;p25"/>
            <p:cNvSpPr/>
            <p:nvPr/>
          </p:nvSpPr>
          <p:spPr>
            <a:xfrm>
              <a:off x="8014728" y="4336283"/>
              <a:ext cx="1194655"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5: ROI</a:t>
              </a:r>
              <a:endParaRPr kumimoji="0" sz="135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42" name="Google Shape;1542;p25"/>
            <p:cNvSpPr/>
            <p:nvPr/>
          </p:nvSpPr>
          <p:spPr>
            <a:xfrm>
              <a:off x="3124837" y="3162203"/>
              <a:ext cx="1515940" cy="3692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1: REACTION AND PLANNED ACTION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3" name="Google Shape;1543;p25"/>
            <p:cNvSpPr/>
            <p:nvPr/>
          </p:nvSpPr>
          <p:spPr>
            <a:xfrm>
              <a:off x="4569589" y="3163129"/>
              <a:ext cx="1025761" cy="374413"/>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3:</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APPLICATION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4" name="Google Shape;1544;p25"/>
            <p:cNvSpPr/>
            <p:nvPr/>
          </p:nvSpPr>
          <p:spPr>
            <a:xfrm>
              <a:off x="3126510" y="4702311"/>
              <a:ext cx="1396887"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2: LEARNING</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5" name="Google Shape;1545;p25"/>
            <p:cNvSpPr/>
            <p:nvPr/>
          </p:nvSpPr>
          <p:spPr>
            <a:xfrm>
              <a:off x="4510379" y="4698479"/>
              <a:ext cx="1183544"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4: IMPACT</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6" name="Google Shape;1546;p25"/>
            <p:cNvSpPr/>
            <p:nvPr/>
          </p:nvSpPr>
          <p:spPr>
            <a:xfrm>
              <a:off x="7847978" y="5413044"/>
              <a:ext cx="1638192" cy="235913"/>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INTANGIBLE BENEFITS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47" name="Google Shape;1547;p25"/>
            <p:cNvCxnSpPr/>
            <p:nvPr/>
          </p:nvCxnSpPr>
          <p:spPr>
            <a:xfrm>
              <a:off x="1088882" y="4042435"/>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8" name="Google Shape;1548;p25"/>
            <p:cNvCxnSpPr/>
            <p:nvPr/>
          </p:nvCxnSpPr>
          <p:spPr>
            <a:xfrm>
              <a:off x="8558776" y="3370898"/>
              <a:ext cx="0" cy="27429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9" name="Google Shape;1549;p25"/>
            <p:cNvCxnSpPr/>
            <p:nvPr/>
          </p:nvCxnSpPr>
          <p:spPr>
            <a:xfrm rot="10800000" flipH="1">
              <a:off x="8790762" y="4053050"/>
              <a:ext cx="614135" cy="13104"/>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0" name="Google Shape;1550;p25"/>
            <p:cNvCxnSpPr/>
            <p:nvPr/>
          </p:nvCxnSpPr>
          <p:spPr>
            <a:xfrm rot="10800000">
              <a:off x="9311737" y="4616254"/>
              <a:ext cx="0" cy="53335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1" name="Google Shape;1551;p25"/>
            <p:cNvCxnSpPr/>
            <p:nvPr/>
          </p:nvCxnSpPr>
          <p:spPr>
            <a:xfrm rot="10800000">
              <a:off x="8367216" y="5133813"/>
              <a:ext cx="947080"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2" name="Google Shape;1552;p25"/>
            <p:cNvCxnSpPr/>
            <p:nvPr/>
          </p:nvCxnSpPr>
          <p:spPr>
            <a:xfrm>
              <a:off x="7804300" y="4044380"/>
              <a:ext cx="419673"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3" name="Google Shape;1553;p25"/>
            <p:cNvCxnSpPr/>
            <p:nvPr/>
          </p:nvCxnSpPr>
          <p:spPr>
            <a:xfrm rot="10800000" flipH="1">
              <a:off x="7898457" y="4032250"/>
              <a:ext cx="20256" cy="1052278"/>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4" name="Google Shape;1554;p25"/>
            <p:cNvCxnSpPr/>
            <p:nvPr/>
          </p:nvCxnSpPr>
          <p:spPr>
            <a:xfrm rot="10800000" flipH="1">
              <a:off x="7898457" y="5084528"/>
              <a:ext cx="231358" cy="1283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5" name="Google Shape;1555;p25"/>
            <p:cNvCxnSpPr/>
            <p:nvPr/>
          </p:nvCxnSpPr>
          <p:spPr>
            <a:xfrm>
              <a:off x="4362431" y="4026218"/>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6" name="Google Shape;1556;p25"/>
            <p:cNvCxnSpPr/>
            <p:nvPr/>
          </p:nvCxnSpPr>
          <p:spPr>
            <a:xfrm>
              <a:off x="2256788" y="4042435"/>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7" name="Google Shape;1557;p25"/>
            <p:cNvCxnSpPr/>
            <p:nvPr/>
          </p:nvCxnSpPr>
          <p:spPr>
            <a:xfrm>
              <a:off x="5476690" y="4044367"/>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8" name="Google Shape;1558;p25"/>
            <p:cNvCxnSpPr/>
            <p:nvPr/>
          </p:nvCxnSpPr>
          <p:spPr>
            <a:xfrm>
              <a:off x="6419190" y="4036970"/>
              <a:ext cx="27429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59" name="Google Shape;1559;p25"/>
            <p:cNvSpPr/>
            <p:nvPr/>
          </p:nvSpPr>
          <p:spPr>
            <a:xfrm>
              <a:off x="164317" y="3508047"/>
              <a:ext cx="929454" cy="1121192"/>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Start With Why</a:t>
              </a: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Align Programs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With the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Business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0" name="Google Shape;1560;p25"/>
            <p:cNvSpPr/>
            <p:nvPr/>
          </p:nvSpPr>
          <p:spPr>
            <a:xfrm>
              <a:off x="1264936" y="3530525"/>
              <a:ext cx="1056962" cy="1108363"/>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Feasible</a:t>
              </a: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Select the Right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Solution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1" name="Google Shape;1561;p25"/>
            <p:cNvSpPr/>
            <p:nvPr/>
          </p:nvSpPr>
          <p:spPr>
            <a:xfrm>
              <a:off x="3412528" y="3543912"/>
              <a:ext cx="949903" cy="1121192"/>
            </a:xfrm>
            <a:prstGeom prst="roundRect">
              <a:avLst>
                <a:gd name="adj" fmla="val 16667"/>
              </a:avLst>
            </a:prstGeom>
            <a:solidFill>
              <a:srgbClr val="898989"/>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Matter:</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Design for Input,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Reaction, and</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Learning</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2" name="Google Shape;1562;p25"/>
            <p:cNvSpPr/>
            <p:nvPr/>
          </p:nvSpPr>
          <p:spPr>
            <a:xfrm>
              <a:off x="5692624" y="3525017"/>
              <a:ext cx="856791" cy="1108362"/>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Make it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 Credible: </a:t>
              </a:r>
              <a:endParaRPr kumimoji="0"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Isolate the</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Effects</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of the</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3" name="Google Shape;1563;p25"/>
            <p:cNvSpPr/>
            <p:nvPr/>
          </p:nvSpPr>
          <p:spPr>
            <a:xfrm>
              <a:off x="6688130" y="3508048"/>
              <a:ext cx="1169573" cy="1144331"/>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Convert Data to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Monetary Value</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4" name="Google Shape;1564;p25"/>
            <p:cNvSpPr/>
            <p:nvPr/>
          </p:nvSpPr>
          <p:spPr>
            <a:xfrm>
              <a:off x="7973600" y="2523853"/>
              <a:ext cx="1278916" cy="932425"/>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Capture Costs of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5" name="Google Shape;1565;p25"/>
            <p:cNvSpPr/>
            <p:nvPr/>
          </p:nvSpPr>
          <p:spPr>
            <a:xfrm>
              <a:off x="7983126" y="3611029"/>
              <a:ext cx="1269392" cy="712441"/>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Calculate ROI</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6" name="Google Shape;1566;p25"/>
            <p:cNvSpPr/>
            <p:nvPr/>
          </p:nvSpPr>
          <p:spPr>
            <a:xfrm>
              <a:off x="7857704" y="4588378"/>
              <a:ext cx="1394814" cy="775322"/>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50"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Identify Intangible Measures</a:t>
              </a:r>
              <a:endParaRPr kumimoji="0" lang="en-US" sz="9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7" name="Google Shape;1567;p25"/>
            <p:cNvSpPr/>
            <p:nvPr/>
          </p:nvSpPr>
          <p:spPr>
            <a:xfrm>
              <a:off x="9349740" y="3432821"/>
              <a:ext cx="1247674" cy="1193757"/>
            </a:xfrm>
            <a:prstGeom prst="ellipse">
              <a:avLst/>
            </a:prstGeom>
            <a:solidFill>
              <a:srgbClr val="898989"/>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8" name="Google Shape;1568;p25"/>
            <p:cNvSpPr/>
            <p:nvPr/>
          </p:nvSpPr>
          <p:spPr>
            <a:xfrm>
              <a:off x="2472770" y="3544016"/>
              <a:ext cx="758418" cy="1108363"/>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Expect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Success</a:t>
              </a: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 Plan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9" name="Google Shape;1569;p25"/>
            <p:cNvSpPr/>
            <p:nvPr/>
          </p:nvSpPr>
          <p:spPr>
            <a:xfrm>
              <a:off x="4552576" y="3544870"/>
              <a:ext cx="949903" cy="1121192"/>
            </a:xfrm>
            <a:prstGeom prst="roundRect">
              <a:avLst>
                <a:gd name="adj" fmla="val 16667"/>
              </a:avLst>
            </a:prstGeom>
            <a:solidFill>
              <a:srgbClr val="898989"/>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Stick:</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Design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Application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and Impact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70" name="Google Shape;1570;p25"/>
            <p:cNvCxnSpPr/>
            <p:nvPr/>
          </p:nvCxnSpPr>
          <p:spPr>
            <a:xfrm>
              <a:off x="10597413" y="4044367"/>
              <a:ext cx="17393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71" name="Google Shape;1571;p25"/>
            <p:cNvSpPr/>
            <p:nvPr/>
          </p:nvSpPr>
          <p:spPr>
            <a:xfrm>
              <a:off x="10754753" y="3358177"/>
              <a:ext cx="1284548" cy="1347375"/>
            </a:xfrm>
            <a:prstGeom prst="diamond">
              <a:avLst/>
            </a:prstGeom>
            <a:solidFill>
              <a:srgbClr val="898989"/>
            </a:solidFill>
            <a:ln>
              <a:noFill/>
            </a:ln>
            <a:effectLst>
              <a:outerShdw blurRad="50800" dist="38100" dir="5400000" algn="t" rotWithShape="0">
                <a:srgbClr val="000000">
                  <a:alpha val="40000"/>
                </a:srgbClr>
              </a:outerShdw>
            </a:effectLst>
          </p:spPr>
          <p:txBody>
            <a:bodyPr spcFirstLastPara="1" wrap="square" lIns="68564" tIns="34272" rIns="68564" bIns="34272" anchor="b"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72" name="Google Shape;1572;p25"/>
            <p:cNvSpPr/>
            <p:nvPr/>
          </p:nvSpPr>
          <p:spPr>
            <a:xfrm>
              <a:off x="920297" y="3294273"/>
              <a:ext cx="1515940" cy="23078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0: INPUT</a:t>
              </a:r>
              <a:endParaRPr kumimoji="0" sz="675"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76" name="Google Shape;1576;p25"/>
            <p:cNvSpPr txBox="1"/>
            <p:nvPr/>
          </p:nvSpPr>
          <p:spPr>
            <a:xfrm>
              <a:off x="10743603" y="3516924"/>
              <a:ext cx="1310732" cy="1034081"/>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Optimize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765"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Use Black Box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Thinking to</a:t>
              </a:r>
              <a:r>
                <a:rPr kumimoji="0" lang="en-US" sz="765" b="0" i="0" u="none" strike="noStrike" kern="0" cap="none" spc="0" normalizeH="0" baseline="0" noProof="0">
                  <a:ln>
                    <a:noFill/>
                  </a:ln>
                  <a:solidFill>
                    <a:srgbClr val="FFFFFF"/>
                  </a:solidFill>
                  <a:effectLst/>
                  <a:uLnTx/>
                  <a:uFillTx/>
                  <a:latin typeface="Arial"/>
                  <a:ea typeface="Arial"/>
                  <a:cs typeface="Arial"/>
                  <a:sym typeface="Arial"/>
                </a:rPr>
                <a:t> </a:t>
              </a:r>
              <a:br>
                <a:rPr kumimoji="0" lang="en-US" sz="765" b="0" i="0" u="none" strike="noStrike" kern="0" cap="none" spc="0" normalizeH="0" baseline="0" noProof="0">
                  <a:ln>
                    <a:noFill/>
                  </a:ln>
                  <a:solidFill>
                    <a:srgbClr val="FFFFFF"/>
                  </a:solidFill>
                  <a:effectLst/>
                  <a:uLnTx/>
                  <a:uFillTx/>
                  <a:latin typeface="Arial"/>
                  <a:ea typeface="Arial"/>
                  <a:cs typeface="Arial"/>
                  <a:sym typeface="Arial"/>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Increase </a:t>
              </a:r>
              <a:b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Funding</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577" name="Google Shape;1577;p25"/>
            <p:cNvSpPr txBox="1"/>
            <p:nvPr/>
          </p:nvSpPr>
          <p:spPr>
            <a:xfrm>
              <a:off x="9300340" y="3666407"/>
              <a:ext cx="1353553" cy="738957"/>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Tell the Story:</a:t>
              </a:r>
              <a:endParaRPr kumimoji="0" sz="105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Communicate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Results to Key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Stakeholder</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1" name="Google Shape;1914;p38">
              <a:extLst>
                <a:ext uri="{FF2B5EF4-FFF2-40B4-BE49-F238E27FC236}">
                  <a16:creationId xmlns:a16="http://schemas.microsoft.com/office/drawing/2014/main" id="{EE237759-6466-8E4A-AD95-D5617E2C59E0}"/>
                </a:ext>
              </a:extLst>
            </p:cNvPr>
            <p:cNvSpPr/>
            <p:nvPr/>
          </p:nvSpPr>
          <p:spPr>
            <a:xfrm>
              <a:off x="107313" y="2546839"/>
              <a:ext cx="2893845"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PLAN THE EVALUATION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52" name="Google Shape;1915;p38">
              <a:extLst>
                <a:ext uri="{FF2B5EF4-FFF2-40B4-BE49-F238E27FC236}">
                  <a16:creationId xmlns:a16="http://schemas.microsoft.com/office/drawing/2014/main" id="{A20BA418-A330-5C4D-8E57-A594DC6F5540}"/>
                </a:ext>
              </a:extLst>
            </p:cNvPr>
            <p:cNvSpPr/>
            <p:nvPr/>
          </p:nvSpPr>
          <p:spPr>
            <a:xfrm>
              <a:off x="3001157" y="2525208"/>
              <a:ext cx="265839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COLLECT DATA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sp>
        <p:nvSpPr>
          <p:cNvPr id="3" name="Title 2">
            <a:extLst>
              <a:ext uri="{FF2B5EF4-FFF2-40B4-BE49-F238E27FC236}">
                <a16:creationId xmlns:a16="http://schemas.microsoft.com/office/drawing/2014/main" id="{14189DDA-F640-6B46-B0B1-DAC2A35ED1F7}"/>
              </a:ext>
            </a:extLst>
          </p:cNvPr>
          <p:cNvSpPr>
            <a:spLocks noGrp="1"/>
          </p:cNvSpPr>
          <p:nvPr>
            <p:ph type="title"/>
          </p:nvPr>
        </p:nvSpPr>
        <p:spPr>
          <a:xfrm>
            <a:off x="419100" y="306269"/>
            <a:ext cx="8229600" cy="541074"/>
          </a:xfrm>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The ROI Methodology Process Model</a:t>
            </a:r>
          </a:p>
        </p:txBody>
      </p:sp>
      <p:pic>
        <p:nvPicPr>
          <p:cNvPr id="50" name="Graphic 49" descr="Arrow: Clockwise curve">
            <a:extLst>
              <a:ext uri="{FF2B5EF4-FFF2-40B4-BE49-F238E27FC236}">
                <a16:creationId xmlns:a16="http://schemas.microsoft.com/office/drawing/2014/main" id="{60781EA1-30BB-E541-BB6A-9B1830E012AE}"/>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14358281" flipH="1">
            <a:off x="1236767" y="1104161"/>
            <a:ext cx="473593" cy="939611"/>
          </a:xfrm>
          <a:prstGeom prst="rect">
            <a:avLst/>
          </a:prstGeom>
        </p:spPr>
      </p:pic>
      <p:sp>
        <p:nvSpPr>
          <p:cNvPr id="4" name="Google Shape;52;p6">
            <a:extLst>
              <a:ext uri="{FF2B5EF4-FFF2-40B4-BE49-F238E27FC236}">
                <a16:creationId xmlns:a16="http://schemas.microsoft.com/office/drawing/2014/main" id="{8A5DB2EF-3728-1408-DFAD-F3E168983DE0}"/>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solidFill>
                  <a:schemeClr val="tx1"/>
                </a:solidFill>
                <a:latin typeface="Roboto" panose="02000000000000000000" pitchFamily="2" charset="0"/>
                <a:ea typeface="Roboto" panose="02000000000000000000" pitchFamily="2" charset="0"/>
                <a:cs typeface="Roboto" panose="02000000000000000000" pitchFamily="2" charset="0"/>
              </a:rPr>
              <a:pPr/>
              <a:t>43</a:t>
            </a:fld>
            <a:endParaRPr lang="en" b="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0274260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722A2-7444-427A-7091-FB1EA3EACB5F}"/>
              </a:ext>
            </a:extLst>
          </p:cNvPr>
          <p:cNvSpPr>
            <a:spLocks noGrp="1"/>
          </p:cNvSpPr>
          <p:nvPr>
            <p:ph type="title"/>
          </p:nvPr>
        </p:nvSpPr>
        <p:spPr>
          <a:xfrm>
            <a:off x="628650" y="493776"/>
            <a:ext cx="7886700" cy="706374"/>
          </a:xfrm>
        </p:spPr>
        <p:txBody>
          <a:bodyPr>
            <a:noAutofit/>
          </a:bodyPr>
          <a:lstStyle/>
          <a:p>
            <a:r>
              <a:rPr lang="en-US" sz="3600" dirty="0">
                <a:latin typeface="Roboto" panose="02000000000000000000" pitchFamily="2" charset="0"/>
                <a:ea typeface="Roboto" panose="02000000000000000000" pitchFamily="2" charset="0"/>
                <a:cs typeface="Roboto" panose="02000000000000000000" pitchFamily="2" charset="0"/>
              </a:rPr>
              <a:t>Four Major Categories of Hard Data</a:t>
            </a:r>
          </a:p>
        </p:txBody>
      </p:sp>
      <p:sp>
        <p:nvSpPr>
          <p:cNvPr id="17" name="TextBox 16">
            <a:extLst>
              <a:ext uri="{FF2B5EF4-FFF2-40B4-BE49-F238E27FC236}">
                <a16:creationId xmlns:a16="http://schemas.microsoft.com/office/drawing/2014/main" id="{0A2B41E6-F2E9-DDC9-3DAA-805676D86444}"/>
              </a:ext>
            </a:extLst>
          </p:cNvPr>
          <p:cNvSpPr txBox="1"/>
          <p:nvPr/>
        </p:nvSpPr>
        <p:spPr>
          <a:xfrm>
            <a:off x="135466" y="4876890"/>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27</a:t>
            </a:r>
          </a:p>
        </p:txBody>
      </p:sp>
      <p:graphicFrame>
        <p:nvGraphicFramePr>
          <p:cNvPr id="18" name="Diagram 17">
            <a:extLst>
              <a:ext uri="{FF2B5EF4-FFF2-40B4-BE49-F238E27FC236}">
                <a16:creationId xmlns:a16="http://schemas.microsoft.com/office/drawing/2014/main" id="{697085CB-1374-F619-3481-B45318139780}"/>
              </a:ext>
            </a:extLst>
          </p:cNvPr>
          <p:cNvGraphicFramePr/>
          <p:nvPr>
            <p:extLst>
              <p:ext uri="{D42A27DB-BD31-4B8C-83A1-F6EECF244321}">
                <p14:modId xmlns:p14="http://schemas.microsoft.com/office/powerpoint/2010/main" val="3700119789"/>
              </p:ext>
            </p:extLst>
          </p:nvPr>
        </p:nvGraphicFramePr>
        <p:xfrm>
          <a:off x="1654944" y="1294975"/>
          <a:ext cx="5943600" cy="32823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Google Shape;52;p6">
            <a:extLst>
              <a:ext uri="{FF2B5EF4-FFF2-40B4-BE49-F238E27FC236}">
                <a16:creationId xmlns:a16="http://schemas.microsoft.com/office/drawing/2014/main" id="{C45DC243-255F-4C5B-8ED0-6D1BF69568C4}"/>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latin typeface="Roboto" panose="02000000000000000000" pitchFamily="2" charset="0"/>
                <a:ea typeface="Roboto" panose="02000000000000000000" pitchFamily="2" charset="0"/>
                <a:cs typeface="Roboto" panose="02000000000000000000" pitchFamily="2" charset="0"/>
              </a:rPr>
              <a:pPr/>
              <a:t>44</a:t>
            </a:fld>
            <a:endParaRPr lang="en" b="0" dirty="0">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23592383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3BFB9-0B7A-5136-1495-5E4D2FD2D323}"/>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Characteristics of Hard Data</a:t>
            </a:r>
          </a:p>
        </p:txBody>
      </p:sp>
      <p:sp>
        <p:nvSpPr>
          <p:cNvPr id="5" name="Text Placeholder 2">
            <a:extLst>
              <a:ext uri="{FF2B5EF4-FFF2-40B4-BE49-F238E27FC236}">
                <a16:creationId xmlns:a16="http://schemas.microsoft.com/office/drawing/2014/main" id="{107D996E-BC81-4EBF-F97E-BE91BDDCD8ED}"/>
              </a:ext>
            </a:extLst>
          </p:cNvPr>
          <p:cNvSpPr txBox="1">
            <a:spLocks/>
          </p:cNvSpPr>
          <p:nvPr/>
        </p:nvSpPr>
        <p:spPr>
          <a:xfrm>
            <a:off x="419100" y="1147956"/>
            <a:ext cx="4152900" cy="3350829"/>
          </a:xfrm>
          <a:prstGeom prst="rect">
            <a:avLst/>
          </a:prstGeom>
        </p:spPr>
        <p:txBody>
          <a:bodyPr numCol="1"/>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lnSpc>
                <a:spcPct val="150000"/>
              </a:lnSpc>
              <a:buSzPct val="100000"/>
            </a:pPr>
            <a:r>
              <a:rPr lang="en-US" sz="1600" b="1" kern="0" dirty="0">
                <a:latin typeface="Roboto" panose="02000000000000000000" pitchFamily="2" charset="0"/>
                <a:ea typeface="Roboto" panose="02000000000000000000" pitchFamily="2" charset="0"/>
                <a:cs typeface="Roboto" panose="02000000000000000000" pitchFamily="2" charset="0"/>
              </a:rPr>
              <a:t>Hard data are:</a:t>
            </a:r>
          </a:p>
          <a:p>
            <a:pPr defTabSz="914400">
              <a:lnSpc>
                <a:spcPct val="150000"/>
              </a:lnSpc>
              <a:buSzPct val="100000"/>
              <a:buFont typeface="Arial" panose="020B0604020202020204" pitchFamily="34" charset="0"/>
              <a:buChar char="•"/>
            </a:pPr>
            <a:r>
              <a:rPr lang="en-US" sz="1600" kern="0" dirty="0">
                <a:latin typeface="Roboto" panose="02000000000000000000" pitchFamily="2" charset="0"/>
                <a:ea typeface="Roboto" panose="02000000000000000000" pitchFamily="2" charset="0"/>
                <a:cs typeface="Roboto" panose="02000000000000000000" pitchFamily="2" charset="0"/>
              </a:rPr>
              <a:t> Easy to measure and quantify</a:t>
            </a:r>
          </a:p>
          <a:p>
            <a:pPr defTabSz="914400">
              <a:lnSpc>
                <a:spcPct val="150000"/>
              </a:lnSpc>
              <a:buSzPct val="100000"/>
              <a:buFont typeface="Arial" panose="020B0604020202020204" pitchFamily="34" charset="0"/>
              <a:buChar char="•"/>
            </a:pPr>
            <a:r>
              <a:rPr lang="en-US" sz="1600" kern="0" dirty="0">
                <a:latin typeface="Roboto" panose="02000000000000000000" pitchFamily="2" charset="0"/>
                <a:ea typeface="Roboto" panose="02000000000000000000" pitchFamily="2" charset="0"/>
                <a:cs typeface="Roboto" panose="02000000000000000000" pitchFamily="2" charset="0"/>
              </a:rPr>
              <a:t> Relatively easy to assign monetary values</a:t>
            </a:r>
          </a:p>
          <a:p>
            <a:pPr defTabSz="914400">
              <a:lnSpc>
                <a:spcPct val="150000"/>
              </a:lnSpc>
              <a:buSzPct val="100000"/>
              <a:buFont typeface="Arial" panose="020B0604020202020204" pitchFamily="34" charset="0"/>
              <a:buChar char="•"/>
            </a:pPr>
            <a:r>
              <a:rPr lang="en-US" sz="1600" kern="0" dirty="0">
                <a:latin typeface="Roboto" panose="02000000000000000000" pitchFamily="2" charset="0"/>
                <a:ea typeface="Roboto" panose="02000000000000000000" pitchFamily="2" charset="0"/>
                <a:cs typeface="Roboto" panose="02000000000000000000" pitchFamily="2" charset="0"/>
              </a:rPr>
              <a:t> Objectively based</a:t>
            </a:r>
          </a:p>
          <a:p>
            <a:pPr defTabSz="914400">
              <a:lnSpc>
                <a:spcPct val="150000"/>
              </a:lnSpc>
              <a:buSzPct val="100000"/>
              <a:buFont typeface="Arial" panose="020B0604020202020204" pitchFamily="34" charset="0"/>
              <a:buChar char="•"/>
            </a:pPr>
            <a:r>
              <a:rPr lang="en-US" sz="1600" kern="0" dirty="0">
                <a:latin typeface="Roboto" panose="02000000000000000000" pitchFamily="2" charset="0"/>
                <a:ea typeface="Roboto" panose="02000000000000000000" pitchFamily="2" charset="0"/>
                <a:cs typeface="Roboto" panose="02000000000000000000" pitchFamily="2" charset="0"/>
              </a:rPr>
              <a:t> Common measures of organizational performance</a:t>
            </a:r>
          </a:p>
          <a:p>
            <a:pPr defTabSz="914400">
              <a:lnSpc>
                <a:spcPct val="150000"/>
              </a:lnSpc>
              <a:buSzPct val="100000"/>
              <a:buFont typeface="Arial" panose="020B0604020202020204" pitchFamily="34" charset="0"/>
              <a:buChar char="•"/>
            </a:pPr>
            <a:r>
              <a:rPr lang="en-US" sz="1600" kern="0" dirty="0">
                <a:latin typeface="Roboto" panose="02000000000000000000" pitchFamily="2" charset="0"/>
                <a:ea typeface="Roboto" panose="02000000000000000000" pitchFamily="2" charset="0"/>
                <a:cs typeface="Roboto" panose="02000000000000000000" pitchFamily="2" charset="0"/>
              </a:rPr>
              <a:t> Very credible with management</a:t>
            </a:r>
          </a:p>
          <a:p>
            <a:pPr defTabSz="914400">
              <a:lnSpc>
                <a:spcPct val="150000"/>
              </a:lnSpc>
              <a:buSzPct val="100000"/>
              <a:buFont typeface="Arial" panose="020B0604020202020204" pitchFamily="34" charset="0"/>
              <a:buChar char="•"/>
            </a:pPr>
            <a:endParaRPr lang="en-US" sz="1600" kern="0" dirty="0">
              <a:latin typeface="Roboto" panose="02000000000000000000" pitchFamily="2" charset="0"/>
              <a:ea typeface="Roboto" panose="02000000000000000000" pitchFamily="2" charset="0"/>
              <a:cs typeface="Roboto" panose="02000000000000000000" pitchFamily="2" charset="0"/>
            </a:endParaRPr>
          </a:p>
        </p:txBody>
      </p:sp>
      <p:sp>
        <p:nvSpPr>
          <p:cNvPr id="6" name="TextBox 5">
            <a:extLst>
              <a:ext uri="{FF2B5EF4-FFF2-40B4-BE49-F238E27FC236}">
                <a16:creationId xmlns:a16="http://schemas.microsoft.com/office/drawing/2014/main" id="{EFC63125-05FB-DF7B-051A-8A334ED39BE0}"/>
              </a:ext>
            </a:extLst>
          </p:cNvPr>
          <p:cNvSpPr txBox="1"/>
          <p:nvPr/>
        </p:nvSpPr>
        <p:spPr>
          <a:xfrm>
            <a:off x="0" y="4849692"/>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27</a:t>
            </a:r>
          </a:p>
        </p:txBody>
      </p:sp>
      <p:sp>
        <p:nvSpPr>
          <p:cNvPr id="7" name="Text Placeholder 3">
            <a:extLst>
              <a:ext uri="{FF2B5EF4-FFF2-40B4-BE49-F238E27FC236}">
                <a16:creationId xmlns:a16="http://schemas.microsoft.com/office/drawing/2014/main" id="{106C6940-EB14-4E39-8D1F-BB59BFEBCCEA}"/>
              </a:ext>
            </a:extLst>
          </p:cNvPr>
          <p:cNvSpPr txBox="1">
            <a:spLocks/>
          </p:cNvSpPr>
          <p:nvPr/>
        </p:nvSpPr>
        <p:spPr>
          <a:xfrm>
            <a:off x="4667314" y="1200150"/>
            <a:ext cx="3939697" cy="3263900"/>
          </a:xfrm>
          <a:prstGeom prst="rect">
            <a:avLst/>
          </a:prstGeom>
        </p:spPr>
        <p:txBody>
          <a:bodyPr vert="horz" lIns="91440" tIns="45720" rIns="91440" bIns="45720" rtlCol="0">
            <a:normAutofit/>
          </a:bodyPr>
          <a:lstStyle>
            <a:lvl1pPr marL="228600" indent="-228600" algn="l" defTabSz="457200" rtl="0" eaLnBrk="1" latinLnBrk="0" hangingPunct="1">
              <a:lnSpc>
                <a:spcPts val="1800"/>
              </a:lnSpc>
              <a:spcBef>
                <a:spcPts val="600"/>
              </a:spcBef>
              <a:spcAft>
                <a:spcPts val="600"/>
              </a:spcAft>
              <a:buFont typeface="Arial"/>
              <a:buChar char="•"/>
              <a:tabLst/>
              <a:defRPr sz="1500" b="0" i="0" kern="1200" baseline="0">
                <a:solidFill>
                  <a:srgbClr val="000000"/>
                </a:solidFill>
                <a:latin typeface="Roboto Light"/>
                <a:ea typeface="+mn-ea"/>
                <a:cs typeface="Roboto Light"/>
              </a:defRPr>
            </a:lvl1pPr>
            <a:lvl2pPr marL="457200" indent="-228600" algn="l" defTabSz="457200" rtl="0" eaLnBrk="1" latinLnBrk="0" hangingPunct="1">
              <a:lnSpc>
                <a:spcPts val="1800"/>
              </a:lnSpc>
              <a:spcBef>
                <a:spcPts val="600"/>
              </a:spcBef>
              <a:spcAft>
                <a:spcPts val="600"/>
              </a:spcAft>
              <a:buFont typeface="Courier New" panose="02070309020205020404" pitchFamily="49" charset="0"/>
              <a:buChar char="o"/>
              <a:tabLst/>
              <a:defRPr sz="1500" b="0" i="0" kern="1200">
                <a:solidFill>
                  <a:srgbClr val="000000"/>
                </a:solidFill>
                <a:latin typeface="Roboto Light"/>
                <a:ea typeface="+mn-ea"/>
                <a:cs typeface="Roboto Light"/>
              </a:defRPr>
            </a:lvl2pPr>
            <a:lvl3pPr marL="685800" indent="-228600" algn="l" defTabSz="457200" rtl="0" eaLnBrk="1" latinLnBrk="0" hangingPunct="1">
              <a:lnSpc>
                <a:spcPts val="1800"/>
              </a:lnSpc>
              <a:spcBef>
                <a:spcPts val="600"/>
              </a:spcBef>
              <a:spcAft>
                <a:spcPts val="600"/>
              </a:spcAft>
              <a:buClr>
                <a:srgbClr val="000000"/>
              </a:buClr>
              <a:buFont typeface="System Font Regular"/>
              <a:buChar char="–"/>
              <a:tabLst/>
              <a:defRPr sz="1500" b="0" i="0" kern="1200">
                <a:solidFill>
                  <a:srgbClr val="000000"/>
                </a:solidFill>
                <a:latin typeface="Roboto Light"/>
                <a:ea typeface="+mn-ea"/>
                <a:cs typeface="Roboto Light"/>
              </a:defRPr>
            </a:lvl3pPr>
            <a:lvl4pPr marL="1600200" indent="-228600" algn="l" defTabSz="457200" rtl="0" eaLnBrk="1" latinLnBrk="0" hangingPunct="1">
              <a:spcBef>
                <a:spcPct val="20000"/>
              </a:spcBef>
              <a:buClr>
                <a:srgbClr val="1F7EB1"/>
              </a:buClr>
              <a:buFont typeface="Arial"/>
              <a:buChar char="–"/>
              <a:defRPr sz="1500" b="0" i="0" kern="1200">
                <a:solidFill>
                  <a:srgbClr val="000000"/>
                </a:solidFill>
                <a:latin typeface="Roboto Light"/>
                <a:ea typeface="+mn-ea"/>
                <a:cs typeface="Roboto Light"/>
              </a:defRPr>
            </a:lvl4pPr>
            <a:lvl5pPr marL="2057400" indent="-228600" algn="l" defTabSz="457200" rtl="0" eaLnBrk="1" latinLnBrk="0" hangingPunct="1">
              <a:spcBef>
                <a:spcPct val="20000"/>
              </a:spcBef>
              <a:buFont typeface="Arial"/>
              <a:buChar char="»"/>
              <a:defRPr sz="1500" b="0" i="0" kern="1200">
                <a:solidFill>
                  <a:srgbClr val="000000"/>
                </a:solidFill>
                <a:latin typeface="Roboto Light"/>
                <a:ea typeface="+mn-ea"/>
                <a:cs typeface="Robo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ts val="1800"/>
              </a:lnSpc>
              <a:spcBef>
                <a:spcPts val="600"/>
              </a:spcBef>
              <a:spcAft>
                <a:spcPts val="600"/>
              </a:spcAft>
              <a:buClrTx/>
              <a:buSzTx/>
              <a:buFont typeface="Arial"/>
              <a:buNone/>
              <a:tabLst/>
              <a:defRPr/>
            </a:pPr>
            <a:r>
              <a:rPr kumimoji="0" lang="en-US" sz="16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Examples are:</a:t>
            </a:r>
          </a:p>
          <a:p>
            <a:pPr marL="228600" marR="0" lvl="0" indent="-228600" algn="l" defTabSz="457200" rtl="0" eaLnBrk="1" fontAlgn="auto" latinLnBrk="0" hangingPunct="1">
              <a:lnSpc>
                <a:spcPts val="1800"/>
              </a:lnSpc>
              <a:spcBef>
                <a:spcPts val="60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Citizens vaccinated</a:t>
            </a:r>
          </a:p>
          <a:p>
            <a:pPr marL="228600" marR="0" lvl="0" indent="-228600" algn="l" defTabSz="457200" rtl="0" eaLnBrk="1" fontAlgn="auto" latinLnBrk="0" hangingPunct="1">
              <a:lnSpc>
                <a:spcPts val="1800"/>
              </a:lnSpc>
              <a:spcBef>
                <a:spcPts val="60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Loans approved</a:t>
            </a:r>
          </a:p>
          <a:p>
            <a:pPr marL="228600" marR="0" lvl="0" indent="-228600" algn="l" defTabSz="457200" rtl="0" eaLnBrk="1" fontAlgn="auto" latinLnBrk="0" hangingPunct="1">
              <a:lnSpc>
                <a:spcPts val="1800"/>
              </a:lnSpc>
              <a:spcBef>
                <a:spcPts val="60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Patients discharged</a:t>
            </a:r>
          </a:p>
          <a:p>
            <a:pPr marL="228600" marR="0" lvl="0" indent="-228600" algn="l" defTabSz="457200" rtl="0" eaLnBrk="1" fontAlgn="auto" latinLnBrk="0" hangingPunct="1">
              <a:lnSpc>
                <a:spcPts val="1800"/>
              </a:lnSpc>
              <a:spcBef>
                <a:spcPts val="60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Length of stay</a:t>
            </a:r>
          </a:p>
          <a:p>
            <a:pPr marL="228600" marR="0" lvl="0" indent="-228600" algn="l" defTabSz="457200" rtl="0" eaLnBrk="1" fontAlgn="auto" latinLnBrk="0" hangingPunct="1">
              <a:lnSpc>
                <a:spcPts val="1800"/>
              </a:lnSpc>
              <a:spcBef>
                <a:spcPts val="60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Repair time</a:t>
            </a:r>
          </a:p>
          <a:p>
            <a:pPr marL="228600" marR="0" lvl="0" indent="-228600" algn="l" defTabSz="457200" rtl="0" eaLnBrk="1" fontAlgn="auto" latinLnBrk="0" hangingPunct="1">
              <a:lnSpc>
                <a:spcPts val="1800"/>
              </a:lnSpc>
              <a:spcBef>
                <a:spcPts val="60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Operating costs</a:t>
            </a:r>
          </a:p>
          <a:p>
            <a:pPr marL="228600" marR="0" lvl="0" indent="-228600" algn="l" defTabSz="457200" rtl="0" eaLnBrk="1" fontAlgn="auto" latinLnBrk="0" hangingPunct="1">
              <a:lnSpc>
                <a:spcPts val="1800"/>
              </a:lnSpc>
              <a:spcBef>
                <a:spcPts val="60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Cost per day</a:t>
            </a:r>
          </a:p>
        </p:txBody>
      </p:sp>
    </p:spTree>
    <p:custDataLst>
      <p:tags r:id="rId1"/>
    </p:custDataLst>
    <p:extLst>
      <p:ext uri="{BB962C8B-B14F-4D97-AF65-F5344CB8AC3E}">
        <p14:creationId xmlns:p14="http://schemas.microsoft.com/office/powerpoint/2010/main" val="7564986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722A2-7444-427A-7091-FB1EA3EACB5F}"/>
              </a:ext>
            </a:extLst>
          </p:cNvPr>
          <p:cNvSpPr>
            <a:spLocks noGrp="1"/>
          </p:cNvSpPr>
          <p:nvPr>
            <p:ph type="title"/>
          </p:nvPr>
        </p:nvSpPr>
        <p:spPr/>
        <p:txBody>
          <a:bodyPr>
            <a:noAutofit/>
          </a:bodyPr>
          <a:lstStyle/>
          <a:p>
            <a:r>
              <a:rPr lang="en-US" sz="3600" dirty="0">
                <a:latin typeface="Roboto" panose="02000000000000000000" pitchFamily="2" charset="0"/>
                <a:ea typeface="Roboto" panose="02000000000000000000" pitchFamily="2" charset="0"/>
                <a:cs typeface="Roboto" panose="02000000000000000000" pitchFamily="2" charset="0"/>
              </a:rPr>
              <a:t>Major Categories of Soft Data</a:t>
            </a:r>
          </a:p>
        </p:txBody>
      </p:sp>
      <p:sp>
        <p:nvSpPr>
          <p:cNvPr id="17" name="TextBox 16">
            <a:extLst>
              <a:ext uri="{FF2B5EF4-FFF2-40B4-BE49-F238E27FC236}">
                <a16:creationId xmlns:a16="http://schemas.microsoft.com/office/drawing/2014/main" id="{0A2B41E6-F2E9-DDC9-3DAA-805676D86444}"/>
              </a:ext>
            </a:extLst>
          </p:cNvPr>
          <p:cNvSpPr txBox="1"/>
          <p:nvPr/>
        </p:nvSpPr>
        <p:spPr>
          <a:xfrm>
            <a:off x="135466" y="4876890"/>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30</a:t>
            </a:r>
          </a:p>
        </p:txBody>
      </p:sp>
      <p:graphicFrame>
        <p:nvGraphicFramePr>
          <p:cNvPr id="4" name="Diagram 3">
            <a:extLst>
              <a:ext uri="{FF2B5EF4-FFF2-40B4-BE49-F238E27FC236}">
                <a16:creationId xmlns:a16="http://schemas.microsoft.com/office/drawing/2014/main" id="{061B66F6-2CEB-CAEC-C7BA-C73182BD871E}"/>
              </a:ext>
            </a:extLst>
          </p:cNvPr>
          <p:cNvGraphicFramePr/>
          <p:nvPr>
            <p:extLst>
              <p:ext uri="{D42A27DB-BD31-4B8C-83A1-F6EECF244321}">
                <p14:modId xmlns:p14="http://schemas.microsoft.com/office/powerpoint/2010/main" val="931740363"/>
              </p:ext>
            </p:extLst>
          </p:nvPr>
        </p:nvGraphicFramePr>
        <p:xfrm>
          <a:off x="1714315" y="1200150"/>
          <a:ext cx="5824855" cy="34150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Google Shape;52;p6">
            <a:extLst>
              <a:ext uri="{FF2B5EF4-FFF2-40B4-BE49-F238E27FC236}">
                <a16:creationId xmlns:a16="http://schemas.microsoft.com/office/drawing/2014/main" id="{DD9C81F1-914F-0799-4E04-4DB86906596E}"/>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latin typeface="Roboto" panose="02000000000000000000" pitchFamily="2" charset="0"/>
                <a:ea typeface="Roboto" panose="02000000000000000000" pitchFamily="2" charset="0"/>
                <a:cs typeface="Roboto" panose="02000000000000000000" pitchFamily="2" charset="0"/>
              </a:rPr>
              <a:pPr/>
              <a:t>46</a:t>
            </a:fld>
            <a:endParaRPr lang="en" b="0" dirty="0">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33838401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3BFB9-0B7A-5136-1495-5E4D2FD2D323}"/>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Characteristics of Soft Data</a:t>
            </a:r>
          </a:p>
        </p:txBody>
      </p:sp>
      <p:sp>
        <p:nvSpPr>
          <p:cNvPr id="6" name="TextBox 5">
            <a:extLst>
              <a:ext uri="{FF2B5EF4-FFF2-40B4-BE49-F238E27FC236}">
                <a16:creationId xmlns:a16="http://schemas.microsoft.com/office/drawing/2014/main" id="{EFC63125-05FB-DF7B-051A-8A334ED39BE0}"/>
              </a:ext>
            </a:extLst>
          </p:cNvPr>
          <p:cNvSpPr txBox="1"/>
          <p:nvPr/>
        </p:nvSpPr>
        <p:spPr>
          <a:xfrm>
            <a:off x="0" y="4849692"/>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30</a:t>
            </a:r>
          </a:p>
        </p:txBody>
      </p:sp>
      <p:sp>
        <p:nvSpPr>
          <p:cNvPr id="3" name="Text Placeholder 2">
            <a:extLst>
              <a:ext uri="{FF2B5EF4-FFF2-40B4-BE49-F238E27FC236}">
                <a16:creationId xmlns:a16="http://schemas.microsoft.com/office/drawing/2014/main" id="{C3156B92-262F-4605-5150-1C48CAFAC5C6}"/>
              </a:ext>
            </a:extLst>
          </p:cNvPr>
          <p:cNvSpPr txBox="1">
            <a:spLocks/>
          </p:cNvSpPr>
          <p:nvPr/>
        </p:nvSpPr>
        <p:spPr>
          <a:xfrm>
            <a:off x="414338" y="1384300"/>
            <a:ext cx="4056062" cy="3263900"/>
          </a:xfrm>
          <a:prstGeom prst="rect">
            <a:avLst/>
          </a:prstGeom>
        </p:spPr>
        <p:txBody>
          <a:bodyPr vert="horz" lIns="91440" tIns="45720" rIns="91440" bIns="45720" rtlCol="0">
            <a:normAutofit/>
          </a:bodyPr>
          <a:lstStyle>
            <a:lvl1pPr marL="228600" indent="-228600" algn="l" defTabSz="457200" rtl="0" eaLnBrk="1" latinLnBrk="0" hangingPunct="1">
              <a:lnSpc>
                <a:spcPts val="1800"/>
              </a:lnSpc>
              <a:spcBef>
                <a:spcPts val="600"/>
              </a:spcBef>
              <a:spcAft>
                <a:spcPts val="600"/>
              </a:spcAft>
              <a:buFont typeface="Arial"/>
              <a:buChar char="•"/>
              <a:tabLst/>
              <a:defRPr sz="1500" b="0" i="0" kern="1200" baseline="0">
                <a:solidFill>
                  <a:srgbClr val="000000"/>
                </a:solidFill>
                <a:latin typeface="Roboto Light"/>
                <a:ea typeface="+mn-ea"/>
                <a:cs typeface="Roboto Light"/>
              </a:defRPr>
            </a:lvl1pPr>
            <a:lvl2pPr marL="457200" indent="-228600" algn="l" defTabSz="457200" rtl="0" eaLnBrk="1" latinLnBrk="0" hangingPunct="1">
              <a:lnSpc>
                <a:spcPts val="1800"/>
              </a:lnSpc>
              <a:spcBef>
                <a:spcPts val="600"/>
              </a:spcBef>
              <a:spcAft>
                <a:spcPts val="600"/>
              </a:spcAft>
              <a:buFont typeface="Courier New" panose="02070309020205020404" pitchFamily="49" charset="0"/>
              <a:buChar char="o"/>
              <a:tabLst/>
              <a:defRPr sz="1500" b="0" i="0" kern="1200">
                <a:solidFill>
                  <a:srgbClr val="000000"/>
                </a:solidFill>
                <a:latin typeface="Roboto Light"/>
                <a:ea typeface="+mn-ea"/>
                <a:cs typeface="Roboto Light"/>
              </a:defRPr>
            </a:lvl2pPr>
            <a:lvl3pPr marL="685800" indent="-228600" algn="l" defTabSz="457200" rtl="0" eaLnBrk="1" latinLnBrk="0" hangingPunct="1">
              <a:lnSpc>
                <a:spcPts val="1800"/>
              </a:lnSpc>
              <a:spcBef>
                <a:spcPts val="600"/>
              </a:spcBef>
              <a:spcAft>
                <a:spcPts val="600"/>
              </a:spcAft>
              <a:buClr>
                <a:srgbClr val="000000"/>
              </a:buClr>
              <a:buFont typeface="System Font Regular"/>
              <a:buChar char="–"/>
              <a:tabLst/>
              <a:defRPr sz="1500" b="0" i="0" kern="1200">
                <a:solidFill>
                  <a:srgbClr val="000000"/>
                </a:solidFill>
                <a:latin typeface="Roboto Light"/>
                <a:ea typeface="+mn-ea"/>
                <a:cs typeface="Roboto Light"/>
              </a:defRPr>
            </a:lvl3pPr>
            <a:lvl4pPr marL="1600200" indent="-228600" algn="l" defTabSz="457200" rtl="0" eaLnBrk="1" latinLnBrk="0" hangingPunct="1">
              <a:spcBef>
                <a:spcPct val="20000"/>
              </a:spcBef>
              <a:buClr>
                <a:srgbClr val="1F7EB1"/>
              </a:buClr>
              <a:buFont typeface="Arial"/>
              <a:buChar char="–"/>
              <a:defRPr sz="1500" b="0" i="0" kern="1200">
                <a:solidFill>
                  <a:srgbClr val="000000"/>
                </a:solidFill>
                <a:latin typeface="Roboto Light"/>
                <a:ea typeface="+mn-ea"/>
                <a:cs typeface="Roboto Light"/>
              </a:defRPr>
            </a:lvl4pPr>
            <a:lvl5pPr marL="2057400" indent="-228600" algn="l" defTabSz="457200" rtl="0" eaLnBrk="1" latinLnBrk="0" hangingPunct="1">
              <a:spcBef>
                <a:spcPct val="20000"/>
              </a:spcBef>
              <a:buFont typeface="Arial"/>
              <a:buChar char="»"/>
              <a:defRPr sz="1500" b="0" i="0" kern="1200">
                <a:solidFill>
                  <a:srgbClr val="000000"/>
                </a:solidFill>
                <a:latin typeface="Roboto Light"/>
                <a:ea typeface="+mn-ea"/>
                <a:cs typeface="Robo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ts val="1800"/>
              </a:lnSpc>
              <a:spcBef>
                <a:spcPts val="600"/>
              </a:spcBef>
              <a:spcAft>
                <a:spcPts val="600"/>
              </a:spcAft>
              <a:buClrTx/>
              <a:buSzTx/>
              <a:buFont typeface="Arial"/>
              <a:buNone/>
              <a:tabLst/>
              <a:defRPr/>
            </a:pPr>
            <a:r>
              <a:rPr kumimoji="0" lang="en-US" sz="16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Soft data are:</a:t>
            </a:r>
          </a:p>
          <a:p>
            <a:pPr marL="228600" marR="0" lvl="0" indent="-228600" algn="l" defTabSz="457200" rtl="0" eaLnBrk="1" fontAlgn="auto" latinLnBrk="0" hangingPunct="1">
              <a:lnSpc>
                <a:spcPts val="1800"/>
              </a:lnSpc>
              <a:spcBef>
                <a:spcPts val="60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Difficult to measure and quantify directly</a:t>
            </a:r>
          </a:p>
          <a:p>
            <a:pPr marL="228600" marR="0" lvl="0" indent="-228600" algn="l" defTabSz="457200" rtl="0" eaLnBrk="1" fontAlgn="auto" latinLnBrk="0" hangingPunct="1">
              <a:lnSpc>
                <a:spcPts val="1800"/>
              </a:lnSpc>
              <a:spcBef>
                <a:spcPts val="60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Difficult to assign dollar values</a:t>
            </a:r>
          </a:p>
          <a:p>
            <a:pPr marL="228600" marR="0" lvl="0" indent="-228600" algn="l" defTabSz="457200" rtl="0" eaLnBrk="1" fontAlgn="auto" latinLnBrk="0" hangingPunct="1">
              <a:lnSpc>
                <a:spcPts val="1800"/>
              </a:lnSpc>
              <a:spcBef>
                <a:spcPts val="60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Subjectively based in many cases</a:t>
            </a:r>
          </a:p>
          <a:p>
            <a:pPr marL="228600" marR="0" lvl="0" indent="-228600" algn="l" defTabSz="457200" rtl="0" eaLnBrk="1" fontAlgn="auto" latinLnBrk="0" hangingPunct="1">
              <a:lnSpc>
                <a:spcPts val="1800"/>
              </a:lnSpc>
              <a:spcBef>
                <a:spcPts val="60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Less credible as a performance measure</a:t>
            </a:r>
          </a:p>
          <a:p>
            <a:pPr marL="228600" marR="0" lvl="0" indent="-228600" algn="l" defTabSz="457200" rtl="0" eaLnBrk="1" fontAlgn="auto" latinLnBrk="0" hangingPunct="1">
              <a:lnSpc>
                <a:spcPts val="1800"/>
              </a:lnSpc>
              <a:spcBef>
                <a:spcPts val="60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Usually behaviorally oriented</a:t>
            </a:r>
          </a:p>
        </p:txBody>
      </p:sp>
      <p:sp>
        <p:nvSpPr>
          <p:cNvPr id="4" name="Text Placeholder 3">
            <a:extLst>
              <a:ext uri="{FF2B5EF4-FFF2-40B4-BE49-F238E27FC236}">
                <a16:creationId xmlns:a16="http://schemas.microsoft.com/office/drawing/2014/main" id="{65DA043D-0FA2-1F54-85A2-9BFD290FB4B2}"/>
              </a:ext>
            </a:extLst>
          </p:cNvPr>
          <p:cNvSpPr txBox="1">
            <a:spLocks/>
          </p:cNvSpPr>
          <p:nvPr/>
        </p:nvSpPr>
        <p:spPr>
          <a:xfrm>
            <a:off x="4588403" y="1384300"/>
            <a:ext cx="4056062" cy="3263900"/>
          </a:xfrm>
          <a:prstGeom prst="rect">
            <a:avLst/>
          </a:prstGeom>
        </p:spPr>
        <p:txBody>
          <a:bodyPr vert="horz" lIns="91440" tIns="45720" rIns="91440" bIns="45720" rtlCol="0">
            <a:normAutofit/>
          </a:bodyPr>
          <a:lstStyle>
            <a:lvl1pPr marL="228600" indent="-228600" algn="l" defTabSz="457200" rtl="0" eaLnBrk="1" latinLnBrk="0" hangingPunct="1">
              <a:lnSpc>
                <a:spcPts val="1800"/>
              </a:lnSpc>
              <a:spcBef>
                <a:spcPts val="600"/>
              </a:spcBef>
              <a:spcAft>
                <a:spcPts val="600"/>
              </a:spcAft>
              <a:buFont typeface="Arial"/>
              <a:buChar char="•"/>
              <a:tabLst/>
              <a:defRPr sz="1500" b="0" i="0" kern="1200" baseline="0">
                <a:solidFill>
                  <a:srgbClr val="000000"/>
                </a:solidFill>
                <a:latin typeface="Roboto Light"/>
                <a:ea typeface="+mn-ea"/>
                <a:cs typeface="Roboto Light"/>
              </a:defRPr>
            </a:lvl1pPr>
            <a:lvl2pPr marL="457200" indent="-228600" algn="l" defTabSz="457200" rtl="0" eaLnBrk="1" latinLnBrk="0" hangingPunct="1">
              <a:lnSpc>
                <a:spcPts val="1800"/>
              </a:lnSpc>
              <a:spcBef>
                <a:spcPts val="600"/>
              </a:spcBef>
              <a:spcAft>
                <a:spcPts val="600"/>
              </a:spcAft>
              <a:buFont typeface="Courier New" panose="02070309020205020404" pitchFamily="49" charset="0"/>
              <a:buChar char="o"/>
              <a:tabLst/>
              <a:defRPr sz="1500" b="0" i="0" kern="1200">
                <a:solidFill>
                  <a:srgbClr val="000000"/>
                </a:solidFill>
                <a:latin typeface="Roboto Light"/>
                <a:ea typeface="+mn-ea"/>
                <a:cs typeface="Roboto Light"/>
              </a:defRPr>
            </a:lvl2pPr>
            <a:lvl3pPr marL="685800" indent="-228600" algn="l" defTabSz="457200" rtl="0" eaLnBrk="1" latinLnBrk="0" hangingPunct="1">
              <a:lnSpc>
                <a:spcPts val="1800"/>
              </a:lnSpc>
              <a:spcBef>
                <a:spcPts val="600"/>
              </a:spcBef>
              <a:spcAft>
                <a:spcPts val="600"/>
              </a:spcAft>
              <a:buClr>
                <a:srgbClr val="000000"/>
              </a:buClr>
              <a:buFont typeface="System Font Regular"/>
              <a:buChar char="–"/>
              <a:tabLst/>
              <a:defRPr sz="1500" b="0" i="0" kern="1200">
                <a:solidFill>
                  <a:srgbClr val="000000"/>
                </a:solidFill>
                <a:latin typeface="Roboto Light"/>
                <a:ea typeface="+mn-ea"/>
                <a:cs typeface="Roboto Light"/>
              </a:defRPr>
            </a:lvl3pPr>
            <a:lvl4pPr marL="1600200" indent="-228600" algn="l" defTabSz="457200" rtl="0" eaLnBrk="1" latinLnBrk="0" hangingPunct="1">
              <a:spcBef>
                <a:spcPct val="20000"/>
              </a:spcBef>
              <a:buClr>
                <a:srgbClr val="1F7EB1"/>
              </a:buClr>
              <a:buFont typeface="Arial"/>
              <a:buChar char="–"/>
              <a:defRPr sz="1500" b="0" i="0" kern="1200">
                <a:solidFill>
                  <a:srgbClr val="000000"/>
                </a:solidFill>
                <a:latin typeface="Roboto Light"/>
                <a:ea typeface="+mn-ea"/>
                <a:cs typeface="Roboto Light"/>
              </a:defRPr>
            </a:lvl4pPr>
            <a:lvl5pPr marL="2057400" indent="-228600" algn="l" defTabSz="457200" rtl="0" eaLnBrk="1" latinLnBrk="0" hangingPunct="1">
              <a:spcBef>
                <a:spcPct val="20000"/>
              </a:spcBef>
              <a:buFont typeface="Arial"/>
              <a:buChar char="»"/>
              <a:defRPr sz="1500" b="0" i="0" kern="1200">
                <a:solidFill>
                  <a:srgbClr val="000000"/>
                </a:solidFill>
                <a:latin typeface="Roboto Light"/>
                <a:ea typeface="+mn-ea"/>
                <a:cs typeface="Robo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ts val="1800"/>
              </a:lnSpc>
              <a:spcBef>
                <a:spcPts val="600"/>
              </a:spcBef>
              <a:spcAft>
                <a:spcPts val="600"/>
              </a:spcAft>
              <a:buClrTx/>
              <a:buSzTx/>
              <a:buFont typeface="Arial"/>
              <a:buNone/>
              <a:tabLst/>
              <a:defRPr/>
            </a:pPr>
            <a:r>
              <a:rPr kumimoji="0" lang="en-US" sz="16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Examples are:</a:t>
            </a:r>
          </a:p>
          <a:p>
            <a:pPr marL="228600" marR="0" lvl="0" indent="-228600" algn="l" defTabSz="457200" rtl="0" eaLnBrk="1" fontAlgn="auto" latinLnBrk="0" hangingPunct="1">
              <a:lnSpc>
                <a:spcPts val="1800"/>
              </a:lnSpc>
              <a:spcBef>
                <a:spcPts val="600"/>
              </a:spcBef>
              <a:spcAft>
                <a:spcPts val="600"/>
              </a:spcAft>
              <a:buClrTx/>
              <a:buSzTx/>
              <a:buFont typeface="Arial"/>
              <a:buChar char="•"/>
              <a:tabLst/>
              <a:defRPr/>
            </a:pPr>
            <a:r>
              <a:rPr kumimoji="0" lang="en-US" sz="16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Teamwork</a:t>
            </a:r>
          </a:p>
          <a:p>
            <a:pPr marL="228600" marR="0" lvl="0" indent="-228600" algn="l" defTabSz="457200" rtl="0" eaLnBrk="1" fontAlgn="auto" latinLnBrk="0" hangingPunct="1">
              <a:lnSpc>
                <a:spcPts val="1800"/>
              </a:lnSpc>
              <a:spcBef>
                <a:spcPts val="600"/>
              </a:spcBef>
              <a:spcAft>
                <a:spcPts val="600"/>
              </a:spcAft>
              <a:buClrTx/>
              <a:buSzTx/>
              <a:buFont typeface="Arial"/>
              <a:buChar char="•"/>
              <a:tabLst/>
              <a:defRPr/>
            </a:pPr>
            <a:r>
              <a:rPr kumimoji="0" lang="en-US" sz="16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Decisiveness</a:t>
            </a:r>
          </a:p>
          <a:p>
            <a:pPr marL="228600" marR="0" lvl="0" indent="-228600" algn="l" defTabSz="457200" rtl="0" eaLnBrk="1" fontAlgn="auto" latinLnBrk="0" hangingPunct="1">
              <a:lnSpc>
                <a:spcPts val="1800"/>
              </a:lnSpc>
              <a:spcBef>
                <a:spcPts val="600"/>
              </a:spcBef>
              <a:spcAft>
                <a:spcPts val="600"/>
              </a:spcAft>
              <a:buClrTx/>
              <a:buSzTx/>
              <a:buFont typeface="Arial"/>
              <a:buChar char="•"/>
              <a:tabLst/>
              <a:defRPr/>
            </a:pPr>
            <a:r>
              <a:rPr kumimoji="0" lang="en-US" sz="16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Grievances</a:t>
            </a:r>
          </a:p>
          <a:p>
            <a:pPr marL="228600" marR="0" lvl="0" indent="-228600" algn="l" defTabSz="457200" rtl="0" eaLnBrk="1" fontAlgn="auto" latinLnBrk="0" hangingPunct="1">
              <a:lnSpc>
                <a:spcPts val="1800"/>
              </a:lnSpc>
              <a:spcBef>
                <a:spcPts val="600"/>
              </a:spcBef>
              <a:spcAft>
                <a:spcPts val="600"/>
              </a:spcAft>
              <a:buClrTx/>
              <a:buSzTx/>
              <a:buFont typeface="Arial"/>
              <a:buChar char="•"/>
              <a:tabLst/>
              <a:defRPr/>
            </a:pPr>
            <a:r>
              <a:rPr kumimoji="0" lang="en-US" sz="16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Employee Engagement</a:t>
            </a:r>
          </a:p>
          <a:p>
            <a:pPr marL="228600" marR="0" lvl="0" indent="-228600" algn="l" defTabSz="457200" rtl="0" eaLnBrk="1" fontAlgn="auto" latinLnBrk="0" hangingPunct="1">
              <a:lnSpc>
                <a:spcPts val="1800"/>
              </a:lnSpc>
              <a:spcBef>
                <a:spcPts val="600"/>
              </a:spcBef>
              <a:spcAft>
                <a:spcPts val="600"/>
              </a:spcAft>
              <a:buClrTx/>
              <a:buSzTx/>
              <a:buFont typeface="Arial"/>
              <a:buChar char="•"/>
              <a:tabLst/>
              <a:defRPr/>
            </a:pPr>
            <a:r>
              <a:rPr kumimoji="0" lang="en-US" sz="16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New ideas</a:t>
            </a:r>
          </a:p>
          <a:p>
            <a:pPr marL="228600" marR="0" lvl="0" indent="-228600" algn="l" defTabSz="457200" rtl="0" eaLnBrk="1" fontAlgn="auto" latinLnBrk="0" hangingPunct="1">
              <a:lnSpc>
                <a:spcPts val="1800"/>
              </a:lnSpc>
              <a:spcBef>
                <a:spcPts val="600"/>
              </a:spcBef>
              <a:spcAft>
                <a:spcPts val="600"/>
              </a:spcAft>
              <a:buClrTx/>
              <a:buSzTx/>
              <a:buFont typeface="Arial"/>
              <a:buChar char="•"/>
              <a:tabLst/>
              <a:defRPr/>
            </a:pPr>
            <a:r>
              <a:rPr kumimoji="0" lang="en-US" sz="16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Trademarks</a:t>
            </a:r>
          </a:p>
          <a:p>
            <a:pPr marL="228600" marR="0" lvl="0" indent="-228600" algn="l" defTabSz="457200" rtl="0" eaLnBrk="1" fontAlgn="auto" latinLnBrk="0" hangingPunct="1">
              <a:lnSpc>
                <a:spcPts val="1800"/>
              </a:lnSpc>
              <a:spcBef>
                <a:spcPts val="600"/>
              </a:spcBef>
              <a:spcAft>
                <a:spcPts val="600"/>
              </a:spcAft>
              <a:buClrTx/>
              <a:buSzTx/>
              <a:buFont typeface="Arial"/>
              <a:buChar char="•"/>
              <a:tabLst/>
              <a:defRPr/>
            </a:pPr>
            <a:r>
              <a:rPr kumimoji="0" lang="en-US" sz="16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Readiness</a:t>
            </a:r>
            <a:endParaRPr kumimoji="0" lang="en-US" sz="16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8355817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grpSp>
        <p:nvGrpSpPr>
          <p:cNvPr id="2" name="Group 1">
            <a:extLst>
              <a:ext uri="{FF2B5EF4-FFF2-40B4-BE49-F238E27FC236}">
                <a16:creationId xmlns:a16="http://schemas.microsoft.com/office/drawing/2014/main" id="{DCAAEC8B-EF6C-284E-B6F4-4BF21964710C}"/>
              </a:ext>
            </a:extLst>
          </p:cNvPr>
          <p:cNvGrpSpPr/>
          <p:nvPr/>
        </p:nvGrpSpPr>
        <p:grpSpPr>
          <a:xfrm>
            <a:off x="55286" y="1781925"/>
            <a:ext cx="8985466" cy="2461908"/>
            <a:chOff x="73714" y="2375900"/>
            <a:chExt cx="11980621" cy="3282544"/>
          </a:xfrm>
        </p:grpSpPr>
        <p:sp>
          <p:nvSpPr>
            <p:cNvPr id="53" name="Google Shape;1864;p37">
              <a:extLst>
                <a:ext uri="{FF2B5EF4-FFF2-40B4-BE49-F238E27FC236}">
                  <a16:creationId xmlns:a16="http://schemas.microsoft.com/office/drawing/2014/main" id="{1D08158E-3CD9-F847-9C62-C9E375E87E44}"/>
                </a:ext>
              </a:extLst>
            </p:cNvPr>
            <p:cNvSpPr/>
            <p:nvPr/>
          </p:nvSpPr>
          <p:spPr>
            <a:xfrm rot="10800000">
              <a:off x="9356818" y="2382109"/>
              <a:ext cx="2682483" cy="3276335"/>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29" name="Google Shape;1529;p25"/>
            <p:cNvSpPr/>
            <p:nvPr/>
          </p:nvSpPr>
          <p:spPr>
            <a:xfrm rot="10800000">
              <a:off x="2920149" y="2376252"/>
              <a:ext cx="2646372" cy="3276335"/>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1530" name="Google Shape;1530;p25"/>
            <p:cNvCxnSpPr/>
            <p:nvPr/>
          </p:nvCxnSpPr>
          <p:spPr>
            <a:xfrm>
              <a:off x="3215790" y="4059602"/>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34" name="Google Shape;1534;p25"/>
            <p:cNvSpPr/>
            <p:nvPr/>
          </p:nvSpPr>
          <p:spPr>
            <a:xfrm rot="10800000">
              <a:off x="73714" y="2376252"/>
              <a:ext cx="2746281" cy="3276335"/>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8" name="Google Shape;1538;p25"/>
            <p:cNvSpPr/>
            <p:nvPr/>
          </p:nvSpPr>
          <p:spPr>
            <a:xfrm rot="10800000">
              <a:off x="5645829" y="2375900"/>
              <a:ext cx="3685053" cy="3276335"/>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9" name="Google Shape;1539;p25"/>
            <p:cNvSpPr/>
            <p:nvPr/>
          </p:nvSpPr>
          <p:spPr>
            <a:xfrm>
              <a:off x="6102754" y="2547061"/>
              <a:ext cx="2017007" cy="338505"/>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ANALYZE DATA</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0" name="Google Shape;1540;p25"/>
            <p:cNvSpPr/>
            <p:nvPr/>
          </p:nvSpPr>
          <p:spPr>
            <a:xfrm>
              <a:off x="9403788" y="2531617"/>
              <a:ext cx="254096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OPTIMIZE RESULTS</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1" name="Google Shape;1541;p25"/>
            <p:cNvSpPr/>
            <p:nvPr/>
          </p:nvSpPr>
          <p:spPr>
            <a:xfrm>
              <a:off x="8014728" y="4336283"/>
              <a:ext cx="1194655"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5: ROI</a:t>
              </a:r>
              <a:endParaRPr kumimoji="0" sz="135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42" name="Google Shape;1542;p25"/>
            <p:cNvSpPr/>
            <p:nvPr/>
          </p:nvSpPr>
          <p:spPr>
            <a:xfrm>
              <a:off x="3124837" y="3162203"/>
              <a:ext cx="1515940" cy="3692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1: REACTION AND PLANNED ACTION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3" name="Google Shape;1543;p25"/>
            <p:cNvSpPr/>
            <p:nvPr/>
          </p:nvSpPr>
          <p:spPr>
            <a:xfrm>
              <a:off x="4569589" y="3163129"/>
              <a:ext cx="1025761" cy="374413"/>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3:</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APPLICATION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4" name="Google Shape;1544;p25"/>
            <p:cNvSpPr/>
            <p:nvPr/>
          </p:nvSpPr>
          <p:spPr>
            <a:xfrm>
              <a:off x="3126510" y="4702311"/>
              <a:ext cx="1396887"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2: LEARNING</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5" name="Google Shape;1545;p25"/>
            <p:cNvSpPr/>
            <p:nvPr/>
          </p:nvSpPr>
          <p:spPr>
            <a:xfrm>
              <a:off x="4510379" y="4698479"/>
              <a:ext cx="1183544"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4: IMPACT</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6" name="Google Shape;1546;p25"/>
            <p:cNvSpPr/>
            <p:nvPr/>
          </p:nvSpPr>
          <p:spPr>
            <a:xfrm>
              <a:off x="7847978" y="5413044"/>
              <a:ext cx="1638192" cy="235913"/>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INTANGIBLE BENEFITS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47" name="Google Shape;1547;p25"/>
            <p:cNvCxnSpPr/>
            <p:nvPr/>
          </p:nvCxnSpPr>
          <p:spPr>
            <a:xfrm>
              <a:off x="1088882" y="4042435"/>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8" name="Google Shape;1548;p25"/>
            <p:cNvCxnSpPr/>
            <p:nvPr/>
          </p:nvCxnSpPr>
          <p:spPr>
            <a:xfrm>
              <a:off x="8558776" y="3370898"/>
              <a:ext cx="0" cy="27429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9" name="Google Shape;1549;p25"/>
            <p:cNvCxnSpPr/>
            <p:nvPr/>
          </p:nvCxnSpPr>
          <p:spPr>
            <a:xfrm rot="10800000" flipH="1">
              <a:off x="8790762" y="4053050"/>
              <a:ext cx="614135" cy="13104"/>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0" name="Google Shape;1550;p25"/>
            <p:cNvCxnSpPr/>
            <p:nvPr/>
          </p:nvCxnSpPr>
          <p:spPr>
            <a:xfrm rot="10800000">
              <a:off x="9311737" y="4616254"/>
              <a:ext cx="0" cy="53335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1" name="Google Shape;1551;p25"/>
            <p:cNvCxnSpPr/>
            <p:nvPr/>
          </p:nvCxnSpPr>
          <p:spPr>
            <a:xfrm rot="10800000">
              <a:off x="8367216" y="5133813"/>
              <a:ext cx="947080"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2" name="Google Shape;1552;p25"/>
            <p:cNvCxnSpPr/>
            <p:nvPr/>
          </p:nvCxnSpPr>
          <p:spPr>
            <a:xfrm>
              <a:off x="7804300" y="4044380"/>
              <a:ext cx="419673"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3" name="Google Shape;1553;p25"/>
            <p:cNvCxnSpPr/>
            <p:nvPr/>
          </p:nvCxnSpPr>
          <p:spPr>
            <a:xfrm rot="10800000" flipH="1">
              <a:off x="7898457" y="4032250"/>
              <a:ext cx="20256" cy="1052278"/>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4" name="Google Shape;1554;p25"/>
            <p:cNvCxnSpPr/>
            <p:nvPr/>
          </p:nvCxnSpPr>
          <p:spPr>
            <a:xfrm rot="10800000" flipH="1">
              <a:off x="7898457" y="5084528"/>
              <a:ext cx="231358" cy="1283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5" name="Google Shape;1555;p25"/>
            <p:cNvCxnSpPr/>
            <p:nvPr/>
          </p:nvCxnSpPr>
          <p:spPr>
            <a:xfrm>
              <a:off x="4362431" y="4026218"/>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6" name="Google Shape;1556;p25"/>
            <p:cNvCxnSpPr/>
            <p:nvPr/>
          </p:nvCxnSpPr>
          <p:spPr>
            <a:xfrm>
              <a:off x="2256788" y="4042435"/>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7" name="Google Shape;1557;p25"/>
            <p:cNvCxnSpPr/>
            <p:nvPr/>
          </p:nvCxnSpPr>
          <p:spPr>
            <a:xfrm>
              <a:off x="5476690" y="4044367"/>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8" name="Google Shape;1558;p25"/>
            <p:cNvCxnSpPr/>
            <p:nvPr/>
          </p:nvCxnSpPr>
          <p:spPr>
            <a:xfrm>
              <a:off x="6419190" y="4036970"/>
              <a:ext cx="27429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59" name="Google Shape;1559;p25"/>
            <p:cNvSpPr/>
            <p:nvPr/>
          </p:nvSpPr>
          <p:spPr>
            <a:xfrm>
              <a:off x="164317" y="3508047"/>
              <a:ext cx="929454" cy="1121192"/>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Start With Why</a:t>
              </a: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Align Programs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With the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Business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0" name="Google Shape;1560;p25"/>
            <p:cNvSpPr/>
            <p:nvPr/>
          </p:nvSpPr>
          <p:spPr>
            <a:xfrm>
              <a:off x="1264936" y="3530525"/>
              <a:ext cx="1056962" cy="1108363"/>
            </a:xfrm>
            <a:prstGeom prst="roundRect">
              <a:avLst>
                <a:gd name="adj" fmla="val 16667"/>
              </a:avLst>
            </a:prstGeom>
            <a:solidFill>
              <a:srgbClr val="840A2C"/>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Feasible</a:t>
              </a: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Select the Right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Solution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1" name="Google Shape;1561;p25"/>
            <p:cNvSpPr/>
            <p:nvPr/>
          </p:nvSpPr>
          <p:spPr>
            <a:xfrm>
              <a:off x="3412528" y="3543912"/>
              <a:ext cx="949903" cy="1121192"/>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Matter:</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Design for Input,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Reaction, and</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Learning</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2" name="Google Shape;1562;p25"/>
            <p:cNvSpPr/>
            <p:nvPr/>
          </p:nvSpPr>
          <p:spPr>
            <a:xfrm>
              <a:off x="5692624" y="3525017"/>
              <a:ext cx="856791" cy="110836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Make it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 Credible: </a:t>
              </a:r>
              <a:endParaRPr kumimoji="0"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Isolate the</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Effects</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of the</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3" name="Google Shape;1563;p25"/>
            <p:cNvSpPr/>
            <p:nvPr/>
          </p:nvSpPr>
          <p:spPr>
            <a:xfrm>
              <a:off x="6688130" y="3508048"/>
              <a:ext cx="1169573" cy="1144331"/>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Convert Data to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Monetary Value</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4" name="Google Shape;1564;p25"/>
            <p:cNvSpPr/>
            <p:nvPr/>
          </p:nvSpPr>
          <p:spPr>
            <a:xfrm>
              <a:off x="7973600" y="2523853"/>
              <a:ext cx="1278916" cy="932425"/>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Capture Costs of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5" name="Google Shape;1565;p25"/>
            <p:cNvSpPr/>
            <p:nvPr/>
          </p:nvSpPr>
          <p:spPr>
            <a:xfrm>
              <a:off x="7983126" y="3611029"/>
              <a:ext cx="1269392" cy="712441"/>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Calculate ROI</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6" name="Google Shape;1566;p25"/>
            <p:cNvSpPr/>
            <p:nvPr/>
          </p:nvSpPr>
          <p:spPr>
            <a:xfrm>
              <a:off x="7857704" y="4588378"/>
              <a:ext cx="1394814" cy="77532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50"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Identify Intangible Measures</a:t>
              </a:r>
              <a:endParaRPr kumimoji="0" lang="en-US" sz="9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7" name="Google Shape;1567;p25"/>
            <p:cNvSpPr/>
            <p:nvPr/>
          </p:nvSpPr>
          <p:spPr>
            <a:xfrm>
              <a:off x="9349740" y="3432821"/>
              <a:ext cx="1247674" cy="1193757"/>
            </a:xfrm>
            <a:prstGeom prst="ellipse">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8" name="Google Shape;1568;p25"/>
            <p:cNvSpPr/>
            <p:nvPr/>
          </p:nvSpPr>
          <p:spPr>
            <a:xfrm>
              <a:off x="2472770" y="3544016"/>
              <a:ext cx="758418"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Expect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Success</a:t>
              </a: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 Plan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9" name="Google Shape;1569;p25"/>
            <p:cNvSpPr/>
            <p:nvPr/>
          </p:nvSpPr>
          <p:spPr>
            <a:xfrm>
              <a:off x="4552576" y="3544870"/>
              <a:ext cx="949903" cy="1121192"/>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Stick:</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Design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Application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and Impact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70" name="Google Shape;1570;p25"/>
            <p:cNvCxnSpPr/>
            <p:nvPr/>
          </p:nvCxnSpPr>
          <p:spPr>
            <a:xfrm>
              <a:off x="10597413" y="4044367"/>
              <a:ext cx="17393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71" name="Google Shape;1571;p25"/>
            <p:cNvSpPr/>
            <p:nvPr/>
          </p:nvSpPr>
          <p:spPr>
            <a:xfrm>
              <a:off x="10754753" y="3358177"/>
              <a:ext cx="1284548" cy="1347375"/>
            </a:xfrm>
            <a:prstGeom prst="diamond">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b"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72" name="Google Shape;1572;p25"/>
            <p:cNvSpPr/>
            <p:nvPr/>
          </p:nvSpPr>
          <p:spPr>
            <a:xfrm>
              <a:off x="920297" y="3294273"/>
              <a:ext cx="1515940" cy="23078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0: INPUT</a:t>
              </a:r>
              <a:endParaRPr kumimoji="0" sz="675"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76" name="Google Shape;1576;p25"/>
            <p:cNvSpPr txBox="1"/>
            <p:nvPr/>
          </p:nvSpPr>
          <p:spPr>
            <a:xfrm>
              <a:off x="10743603" y="3516924"/>
              <a:ext cx="1310732" cy="1034081"/>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Optimize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765"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Use Black Box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Thinking to</a:t>
              </a:r>
              <a:r>
                <a:rPr kumimoji="0" lang="en-US" sz="765" b="0" i="0" u="none" strike="noStrike" kern="0" cap="none" spc="0" normalizeH="0" baseline="0" noProof="0">
                  <a:ln>
                    <a:noFill/>
                  </a:ln>
                  <a:solidFill>
                    <a:srgbClr val="FFFFFF"/>
                  </a:solidFill>
                  <a:effectLst/>
                  <a:uLnTx/>
                  <a:uFillTx/>
                  <a:latin typeface="Arial"/>
                  <a:ea typeface="Arial"/>
                  <a:cs typeface="Arial"/>
                  <a:sym typeface="Arial"/>
                </a:rPr>
                <a:t> </a:t>
              </a:r>
              <a:br>
                <a:rPr kumimoji="0" lang="en-US" sz="765" b="0" i="0" u="none" strike="noStrike" kern="0" cap="none" spc="0" normalizeH="0" baseline="0" noProof="0">
                  <a:ln>
                    <a:noFill/>
                  </a:ln>
                  <a:solidFill>
                    <a:srgbClr val="FFFFFF"/>
                  </a:solidFill>
                  <a:effectLst/>
                  <a:uLnTx/>
                  <a:uFillTx/>
                  <a:latin typeface="Arial"/>
                  <a:ea typeface="Arial"/>
                  <a:cs typeface="Arial"/>
                  <a:sym typeface="Arial"/>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Increase </a:t>
              </a:r>
              <a:b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Funding</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577" name="Google Shape;1577;p25"/>
            <p:cNvSpPr txBox="1"/>
            <p:nvPr/>
          </p:nvSpPr>
          <p:spPr>
            <a:xfrm>
              <a:off x="9300340" y="3666407"/>
              <a:ext cx="1353553" cy="738957"/>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Tell the Story:</a:t>
              </a:r>
              <a:endParaRPr kumimoji="0" sz="105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Communicate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Results to Key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Stakeholder</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1" name="Google Shape;1914;p38">
              <a:extLst>
                <a:ext uri="{FF2B5EF4-FFF2-40B4-BE49-F238E27FC236}">
                  <a16:creationId xmlns:a16="http://schemas.microsoft.com/office/drawing/2014/main" id="{EE237759-6466-8E4A-AD95-D5617E2C59E0}"/>
                </a:ext>
              </a:extLst>
            </p:cNvPr>
            <p:cNvSpPr/>
            <p:nvPr/>
          </p:nvSpPr>
          <p:spPr>
            <a:xfrm>
              <a:off x="107313" y="2546839"/>
              <a:ext cx="2893845"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PLAN THE EVALUATION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52" name="Google Shape;1915;p38">
              <a:extLst>
                <a:ext uri="{FF2B5EF4-FFF2-40B4-BE49-F238E27FC236}">
                  <a16:creationId xmlns:a16="http://schemas.microsoft.com/office/drawing/2014/main" id="{A20BA418-A330-5C4D-8E57-A594DC6F5540}"/>
                </a:ext>
              </a:extLst>
            </p:cNvPr>
            <p:cNvSpPr/>
            <p:nvPr/>
          </p:nvSpPr>
          <p:spPr>
            <a:xfrm>
              <a:off x="3001157" y="2525208"/>
              <a:ext cx="265839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COLLECT DATA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sp>
        <p:nvSpPr>
          <p:cNvPr id="3" name="Title 2">
            <a:extLst>
              <a:ext uri="{FF2B5EF4-FFF2-40B4-BE49-F238E27FC236}">
                <a16:creationId xmlns:a16="http://schemas.microsoft.com/office/drawing/2014/main" id="{14189DDA-F640-6B46-B0B1-DAC2A35ED1F7}"/>
              </a:ext>
            </a:extLst>
          </p:cNvPr>
          <p:cNvSpPr>
            <a:spLocks noGrp="1"/>
          </p:cNvSpPr>
          <p:nvPr>
            <p:ph type="title"/>
          </p:nvPr>
        </p:nvSpPr>
        <p:spPr>
          <a:xfrm>
            <a:off x="441805" y="285750"/>
            <a:ext cx="8229600" cy="541074"/>
          </a:xfrm>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The ROI Methodology Process Model</a:t>
            </a:r>
          </a:p>
        </p:txBody>
      </p:sp>
      <p:sp>
        <p:nvSpPr>
          <p:cNvPr id="4" name="Slide Number Placeholder 1">
            <a:extLst>
              <a:ext uri="{FF2B5EF4-FFF2-40B4-BE49-F238E27FC236}">
                <a16:creationId xmlns:a16="http://schemas.microsoft.com/office/drawing/2014/main" id="{0F2DF401-ECE1-0F48-3944-AD3A790890A1}"/>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48</a:t>
            </a:fld>
            <a:endParaRPr lang="en-US" sz="105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0389985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oup 47">
            <a:extLst>
              <a:ext uri="{FF2B5EF4-FFF2-40B4-BE49-F238E27FC236}">
                <a16:creationId xmlns:a16="http://schemas.microsoft.com/office/drawing/2014/main" id="{98E165BD-75DE-A349-ACFF-62828A826223}"/>
              </a:ext>
            </a:extLst>
          </p:cNvPr>
          <p:cNvGrpSpPr>
            <a:grpSpLocks/>
          </p:cNvGrpSpPr>
          <p:nvPr/>
        </p:nvGrpSpPr>
        <p:grpSpPr bwMode="auto">
          <a:xfrm>
            <a:off x="1073056" y="629843"/>
            <a:ext cx="6412802" cy="4125896"/>
            <a:chOff x="10175" y="839107"/>
            <a:chExt cx="8621047" cy="5591977"/>
          </a:xfrm>
        </p:grpSpPr>
        <p:sp>
          <p:nvSpPr>
            <p:cNvPr id="20494" name="Oval 3">
              <a:extLst>
                <a:ext uri="{FF2B5EF4-FFF2-40B4-BE49-F238E27FC236}">
                  <a16:creationId xmlns:a16="http://schemas.microsoft.com/office/drawing/2014/main" id="{1B2B61F8-E28F-F849-80EB-97EFDE1D5934}"/>
                </a:ext>
              </a:extLst>
            </p:cNvPr>
            <p:cNvSpPr>
              <a:spLocks noChangeArrowheads="1"/>
            </p:cNvSpPr>
            <p:nvPr/>
          </p:nvSpPr>
          <p:spPr bwMode="auto">
            <a:xfrm>
              <a:off x="3580176" y="5625554"/>
              <a:ext cx="1998800" cy="80553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ct val="0"/>
                </a:spcAft>
                <a:buClrTx/>
                <a:buSzTx/>
                <a:buNone/>
                <a:defRPr/>
              </a:pPr>
              <a:r>
                <a:rPr lang="en-US" altLang="en-US" sz="1200" dirty="0">
                  <a:solidFill>
                    <a:prstClr val="black"/>
                  </a:solidFill>
                  <a:latin typeface="Calibri" panose="020F0502020204030204" pitchFamily="34" charset="0"/>
                  <a:cs typeface="Calibri" panose="020F0502020204030204" pitchFamily="34" charset="0"/>
                </a:rPr>
                <a:t>Program Process Initiative</a:t>
              </a:r>
            </a:p>
          </p:txBody>
        </p:sp>
        <p:sp>
          <p:nvSpPr>
            <p:cNvPr id="20495" name="Line 4">
              <a:extLst>
                <a:ext uri="{FF2B5EF4-FFF2-40B4-BE49-F238E27FC236}">
                  <a16:creationId xmlns:a16="http://schemas.microsoft.com/office/drawing/2014/main" id="{F8AA17EC-8BF2-4648-AFDD-17FFE2FCE962}"/>
                </a:ext>
              </a:extLst>
            </p:cNvPr>
            <p:cNvSpPr>
              <a:spLocks noChangeShapeType="1"/>
            </p:cNvSpPr>
            <p:nvPr/>
          </p:nvSpPr>
          <p:spPr bwMode="auto">
            <a:xfrm>
              <a:off x="22186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n-US"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496" name="Line 5">
              <a:extLst>
                <a:ext uri="{FF2B5EF4-FFF2-40B4-BE49-F238E27FC236}">
                  <a16:creationId xmlns:a16="http://schemas.microsoft.com/office/drawing/2014/main" id="{43952FD1-0BB4-B64F-9466-B0699D8EBC46}"/>
                </a:ext>
              </a:extLst>
            </p:cNvPr>
            <p:cNvSpPr>
              <a:spLocks noChangeShapeType="1"/>
            </p:cNvSpPr>
            <p:nvPr/>
          </p:nvSpPr>
          <p:spPr bwMode="auto">
            <a:xfrm>
              <a:off x="53428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n-US"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497" name="Text Box 6">
              <a:extLst>
                <a:ext uri="{FF2B5EF4-FFF2-40B4-BE49-F238E27FC236}">
                  <a16:creationId xmlns:a16="http://schemas.microsoft.com/office/drawing/2014/main" id="{160EC2DA-13FB-2B45-AA79-228DEE6966C4}"/>
                </a:ext>
              </a:extLst>
            </p:cNvPr>
            <p:cNvSpPr txBox="1">
              <a:spLocks noChangeArrowheads="1"/>
            </p:cNvSpPr>
            <p:nvPr/>
          </p:nvSpPr>
          <p:spPr bwMode="auto">
            <a:xfrm>
              <a:off x="429259" y="6078262"/>
              <a:ext cx="3051068" cy="276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r" defTabSz="685800" eaLnBrk="1" fontAlgn="base" hangingPunct="1">
                <a:spcBef>
                  <a:spcPct val="0"/>
                </a:spcBef>
                <a:spcAft>
                  <a:spcPts val="750"/>
                </a:spcAft>
                <a:buClrTx/>
                <a:buSzTx/>
                <a:buNone/>
                <a:defRPr/>
              </a:pPr>
              <a:r>
                <a:rPr lang="en-US" altLang="en-US" sz="1200" b="1" dirty="0">
                  <a:solidFill>
                    <a:prstClr val="black"/>
                  </a:solidFill>
                  <a:latin typeface="Calibri" panose="020F0502020204030204" pitchFamily="34" charset="0"/>
                  <a:cs typeface="Calibri" panose="020F0502020204030204" pitchFamily="34" charset="0"/>
                </a:rPr>
                <a:t>Alignment and Forecasting</a:t>
              </a:r>
              <a:endParaRPr lang="en-US" altLang="en-US" sz="1800" b="1" dirty="0">
                <a:solidFill>
                  <a:prstClr val="black"/>
                </a:solidFill>
                <a:latin typeface="Calibri" panose="020F0502020204030204" pitchFamily="34" charset="0"/>
                <a:cs typeface="Calibri" panose="020F0502020204030204" pitchFamily="34" charset="0"/>
              </a:endParaRPr>
            </a:p>
          </p:txBody>
        </p:sp>
        <p:sp>
          <p:nvSpPr>
            <p:cNvPr id="20498" name="Text Box 7">
              <a:extLst>
                <a:ext uri="{FF2B5EF4-FFF2-40B4-BE49-F238E27FC236}">
                  <a16:creationId xmlns:a16="http://schemas.microsoft.com/office/drawing/2014/main" id="{AFADF891-2734-924C-BBCA-80C007E8DAE2}"/>
                </a:ext>
              </a:extLst>
            </p:cNvPr>
            <p:cNvSpPr txBox="1">
              <a:spLocks noChangeArrowheads="1"/>
            </p:cNvSpPr>
            <p:nvPr/>
          </p:nvSpPr>
          <p:spPr bwMode="auto">
            <a:xfrm>
              <a:off x="5495112" y="6099849"/>
              <a:ext cx="2286000" cy="331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685800" eaLnBrk="1" fontAlgn="base" hangingPunct="1">
                <a:spcBef>
                  <a:spcPct val="0"/>
                </a:spcBef>
                <a:spcAft>
                  <a:spcPts val="750"/>
                </a:spcAft>
                <a:buClrTx/>
                <a:buSzTx/>
                <a:buNone/>
                <a:defRPr/>
              </a:pPr>
              <a:r>
                <a:rPr lang="en-US" altLang="en-US" sz="1200" b="1" dirty="0">
                  <a:solidFill>
                    <a:prstClr val="black"/>
                  </a:solidFill>
                  <a:latin typeface="Calibri" panose="020F0502020204030204" pitchFamily="34" charset="0"/>
                  <a:cs typeface="Calibri" panose="020F0502020204030204" pitchFamily="34" charset="0"/>
                </a:rPr>
                <a:t>The ROI Process Model</a:t>
              </a:r>
              <a:endParaRPr lang="en-US" altLang="en-US" sz="1800" b="1" dirty="0">
                <a:solidFill>
                  <a:prstClr val="black"/>
                </a:solidFill>
                <a:latin typeface="Calibri" panose="020F0502020204030204" pitchFamily="34" charset="0"/>
                <a:cs typeface="Calibri" panose="020F0502020204030204" pitchFamily="34" charset="0"/>
              </a:endParaRPr>
            </a:p>
          </p:txBody>
        </p:sp>
        <p:sp>
          <p:nvSpPr>
            <p:cNvPr id="20500" name="Text Box 9">
              <a:extLst>
                <a:ext uri="{FF2B5EF4-FFF2-40B4-BE49-F238E27FC236}">
                  <a16:creationId xmlns:a16="http://schemas.microsoft.com/office/drawing/2014/main" id="{CC31D7A6-946C-9148-AE24-B9EF5CABA821}"/>
                </a:ext>
              </a:extLst>
            </p:cNvPr>
            <p:cNvSpPr txBox="1">
              <a:spLocks noChangeArrowheads="1"/>
            </p:cNvSpPr>
            <p:nvPr/>
          </p:nvSpPr>
          <p:spPr bwMode="auto">
            <a:xfrm>
              <a:off x="805801" y="3609642"/>
              <a:ext cx="160458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200" dirty="0">
                  <a:solidFill>
                    <a:prstClr val="black"/>
                  </a:solidFill>
                  <a:latin typeface="Calibri" panose="020F0502020204030204" pitchFamily="34" charset="0"/>
                  <a:cs typeface="Calibri" panose="020F0502020204030204" pitchFamily="34" charset="0"/>
                </a:rPr>
                <a:t>Learning Needs</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01" name="Text Box 10">
              <a:extLst>
                <a:ext uri="{FF2B5EF4-FFF2-40B4-BE49-F238E27FC236}">
                  <a16:creationId xmlns:a16="http://schemas.microsoft.com/office/drawing/2014/main" id="{70B780DD-B2F2-B143-A7BC-EAC090982DD6}"/>
                </a:ext>
              </a:extLst>
            </p:cNvPr>
            <p:cNvSpPr txBox="1">
              <a:spLocks noChangeArrowheads="1"/>
            </p:cNvSpPr>
            <p:nvPr/>
          </p:nvSpPr>
          <p:spPr bwMode="auto">
            <a:xfrm>
              <a:off x="1046460" y="4603947"/>
              <a:ext cx="1782382"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200" dirty="0">
                  <a:solidFill>
                    <a:prstClr val="black"/>
                  </a:solidFill>
                  <a:latin typeface="Calibri" panose="020F0502020204030204" pitchFamily="34" charset="0"/>
                  <a:cs typeface="Calibri" panose="020F0502020204030204" pitchFamily="34" charset="0"/>
                </a:rPr>
                <a:t>Preference Needs</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02" name="Text Box 12">
              <a:extLst>
                <a:ext uri="{FF2B5EF4-FFF2-40B4-BE49-F238E27FC236}">
                  <a16:creationId xmlns:a16="http://schemas.microsoft.com/office/drawing/2014/main" id="{C33792CA-4D13-7E49-A54C-4F5CD2195F9A}"/>
                </a:ext>
              </a:extLst>
            </p:cNvPr>
            <p:cNvSpPr txBox="1">
              <a:spLocks noChangeArrowheads="1"/>
            </p:cNvSpPr>
            <p:nvPr/>
          </p:nvSpPr>
          <p:spPr bwMode="auto">
            <a:xfrm>
              <a:off x="6359952" y="4603947"/>
              <a:ext cx="1028664"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685800" eaLnBrk="1" fontAlgn="base" hangingPunct="1">
                <a:spcBef>
                  <a:spcPct val="0"/>
                </a:spcBef>
                <a:spcAft>
                  <a:spcPts val="750"/>
                </a:spcAft>
                <a:buClrTx/>
                <a:buSzTx/>
                <a:buNone/>
                <a:defRPr/>
              </a:pPr>
              <a:r>
                <a:rPr lang="en-US" altLang="en-US" sz="1200" dirty="0">
                  <a:solidFill>
                    <a:prstClr val="black"/>
                  </a:solidFill>
                  <a:latin typeface="Calibri" panose="020F0502020204030204" pitchFamily="34" charset="0"/>
                  <a:cs typeface="Calibri" panose="020F0502020204030204" pitchFamily="34" charset="0"/>
                </a:rPr>
                <a:t>Reaction</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03" name="Text Box 13">
              <a:extLst>
                <a:ext uri="{FF2B5EF4-FFF2-40B4-BE49-F238E27FC236}">
                  <a16:creationId xmlns:a16="http://schemas.microsoft.com/office/drawing/2014/main" id="{5AF095C8-C03C-DE40-B195-FCF9B8C82F28}"/>
                </a:ext>
              </a:extLst>
            </p:cNvPr>
            <p:cNvSpPr txBox="1">
              <a:spLocks noChangeArrowheads="1"/>
            </p:cNvSpPr>
            <p:nvPr/>
          </p:nvSpPr>
          <p:spPr bwMode="auto">
            <a:xfrm>
              <a:off x="6709825" y="3625516"/>
              <a:ext cx="108708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685800" eaLnBrk="1" fontAlgn="base" hangingPunct="1">
                <a:spcBef>
                  <a:spcPct val="0"/>
                </a:spcBef>
                <a:spcAft>
                  <a:spcPts val="750"/>
                </a:spcAft>
                <a:buClrTx/>
                <a:buSzTx/>
                <a:buNone/>
                <a:defRPr/>
              </a:pPr>
              <a:r>
                <a:rPr lang="en-US" altLang="en-US" sz="1200" dirty="0">
                  <a:solidFill>
                    <a:prstClr val="black"/>
                  </a:solidFill>
                  <a:latin typeface="Calibri" panose="020F0502020204030204" pitchFamily="34" charset="0"/>
                  <a:cs typeface="Calibri" panose="020F0502020204030204" pitchFamily="34" charset="0"/>
                </a:rPr>
                <a:t>Learning</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04" name="Text Box 14">
              <a:extLst>
                <a:ext uri="{FF2B5EF4-FFF2-40B4-BE49-F238E27FC236}">
                  <a16:creationId xmlns:a16="http://schemas.microsoft.com/office/drawing/2014/main" id="{602F40E7-9B3B-1944-AD32-60D79608244E}"/>
                </a:ext>
              </a:extLst>
            </p:cNvPr>
            <p:cNvSpPr txBox="1">
              <a:spLocks noChangeArrowheads="1"/>
            </p:cNvSpPr>
            <p:nvPr/>
          </p:nvSpPr>
          <p:spPr bwMode="auto">
            <a:xfrm>
              <a:off x="6980479" y="2773425"/>
              <a:ext cx="1501723" cy="342864"/>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200" dirty="0">
                  <a:solidFill>
                    <a:prstClr val="black"/>
                  </a:solidFill>
                  <a:latin typeface="Calibri" panose="020F0502020204030204" pitchFamily="34" charset="0"/>
                  <a:cs typeface="Calibri" panose="020F0502020204030204" pitchFamily="34" charset="0"/>
                </a:rPr>
                <a:t>Application</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05" name="Text Box 15">
              <a:extLst>
                <a:ext uri="{FF2B5EF4-FFF2-40B4-BE49-F238E27FC236}">
                  <a16:creationId xmlns:a16="http://schemas.microsoft.com/office/drawing/2014/main" id="{8ADDF47B-9141-7B4A-956F-5720696F53CD}"/>
                </a:ext>
              </a:extLst>
            </p:cNvPr>
            <p:cNvSpPr txBox="1">
              <a:spLocks noChangeArrowheads="1"/>
            </p:cNvSpPr>
            <p:nvPr/>
          </p:nvSpPr>
          <p:spPr bwMode="auto">
            <a:xfrm>
              <a:off x="7388616" y="1946118"/>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200" dirty="0">
                  <a:solidFill>
                    <a:prstClr val="black"/>
                  </a:solidFill>
                  <a:latin typeface="Calibri" panose="020F0502020204030204" pitchFamily="34" charset="0"/>
                  <a:cs typeface="Calibri" panose="020F0502020204030204" pitchFamily="34" charset="0"/>
                </a:rPr>
                <a:t>Impact</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06" name="Text Box 16">
              <a:extLst>
                <a:ext uri="{FF2B5EF4-FFF2-40B4-BE49-F238E27FC236}">
                  <a16:creationId xmlns:a16="http://schemas.microsoft.com/office/drawing/2014/main" id="{6E8B50F1-EF77-B842-92A0-862A7B806133}"/>
                </a:ext>
              </a:extLst>
            </p:cNvPr>
            <p:cNvSpPr txBox="1">
              <a:spLocks noChangeArrowheads="1"/>
            </p:cNvSpPr>
            <p:nvPr/>
          </p:nvSpPr>
          <p:spPr bwMode="auto">
            <a:xfrm>
              <a:off x="7617208" y="1207056"/>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200" dirty="0">
                  <a:solidFill>
                    <a:prstClr val="black"/>
                  </a:solidFill>
                  <a:latin typeface="Calibri" panose="020F0502020204030204" pitchFamily="34" charset="0"/>
                  <a:cs typeface="Calibri" panose="020F0502020204030204" pitchFamily="34" charset="0"/>
                </a:rPr>
                <a:t>ROI</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07" name="Text Box 17">
              <a:extLst>
                <a:ext uri="{FF2B5EF4-FFF2-40B4-BE49-F238E27FC236}">
                  <a16:creationId xmlns:a16="http://schemas.microsoft.com/office/drawing/2014/main" id="{A1F2F947-5B6C-FD42-B618-8C1FA783A62C}"/>
                </a:ext>
              </a:extLst>
            </p:cNvPr>
            <p:cNvSpPr txBox="1">
              <a:spLocks noChangeArrowheads="1"/>
            </p:cNvSpPr>
            <p:nvPr/>
          </p:nvSpPr>
          <p:spPr bwMode="auto">
            <a:xfrm>
              <a:off x="3582157" y="4571446"/>
              <a:ext cx="1926814"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200" dirty="0">
                  <a:solidFill>
                    <a:prstClr val="black"/>
                  </a:solidFill>
                  <a:latin typeface="Calibri" panose="020F0502020204030204" pitchFamily="34" charset="0"/>
                  <a:cs typeface="Calibri" panose="020F0502020204030204" pitchFamily="34" charset="0"/>
                </a:rPr>
                <a:t>Reaction Objectives</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08" name="Text Box 18">
              <a:extLst>
                <a:ext uri="{FF2B5EF4-FFF2-40B4-BE49-F238E27FC236}">
                  <a16:creationId xmlns:a16="http://schemas.microsoft.com/office/drawing/2014/main" id="{56BC1812-5E44-654A-964A-DAD791897CF6}"/>
                </a:ext>
              </a:extLst>
            </p:cNvPr>
            <p:cNvSpPr txBox="1">
              <a:spLocks noChangeArrowheads="1"/>
            </p:cNvSpPr>
            <p:nvPr/>
          </p:nvSpPr>
          <p:spPr bwMode="auto">
            <a:xfrm>
              <a:off x="3582157" y="3570568"/>
              <a:ext cx="1924618" cy="318102"/>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200" dirty="0">
                  <a:solidFill>
                    <a:prstClr val="black"/>
                  </a:solidFill>
                  <a:latin typeface="Calibri" panose="020F0502020204030204" pitchFamily="34" charset="0"/>
                  <a:cs typeface="Calibri" panose="020F0502020204030204" pitchFamily="34" charset="0"/>
                </a:rPr>
                <a:t>Learning Objectives</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09" name="Text Box 19">
              <a:extLst>
                <a:ext uri="{FF2B5EF4-FFF2-40B4-BE49-F238E27FC236}">
                  <a16:creationId xmlns:a16="http://schemas.microsoft.com/office/drawing/2014/main" id="{0D92099F-4AC1-A34C-8B02-5FBDCD86BCB1}"/>
                </a:ext>
              </a:extLst>
            </p:cNvPr>
            <p:cNvSpPr txBox="1">
              <a:spLocks noChangeArrowheads="1"/>
            </p:cNvSpPr>
            <p:nvPr/>
          </p:nvSpPr>
          <p:spPr bwMode="auto">
            <a:xfrm>
              <a:off x="3524620" y="2730868"/>
              <a:ext cx="2128358" cy="302863"/>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200" dirty="0">
                  <a:solidFill>
                    <a:prstClr val="black"/>
                  </a:solidFill>
                  <a:latin typeface="Calibri" panose="020F0502020204030204" pitchFamily="34" charset="0"/>
                  <a:cs typeface="Calibri" panose="020F0502020204030204" pitchFamily="34" charset="0"/>
                </a:rPr>
                <a:t>Application Objectives</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10" name="Text Box 20">
              <a:extLst>
                <a:ext uri="{FF2B5EF4-FFF2-40B4-BE49-F238E27FC236}">
                  <a16:creationId xmlns:a16="http://schemas.microsoft.com/office/drawing/2014/main" id="{36BB031C-7155-5646-96E2-3A5DB880578F}"/>
                </a:ext>
              </a:extLst>
            </p:cNvPr>
            <p:cNvSpPr txBox="1">
              <a:spLocks noChangeArrowheads="1"/>
            </p:cNvSpPr>
            <p:nvPr/>
          </p:nvSpPr>
          <p:spPr bwMode="auto">
            <a:xfrm>
              <a:off x="279633" y="2769943"/>
              <a:ext cx="1917633"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685800" eaLnBrk="1" fontAlgn="base" hangingPunct="1">
                <a:spcBef>
                  <a:spcPct val="0"/>
                </a:spcBef>
                <a:spcAft>
                  <a:spcPts val="750"/>
                </a:spcAft>
                <a:buClrTx/>
                <a:buSzTx/>
                <a:buNone/>
                <a:defRPr/>
              </a:pPr>
              <a:r>
                <a:rPr lang="en-US" altLang="en-US" sz="1200" dirty="0">
                  <a:solidFill>
                    <a:prstClr val="black"/>
                  </a:solidFill>
                  <a:latin typeface="Calibri" panose="020F0502020204030204" pitchFamily="34" charset="0"/>
                  <a:cs typeface="Calibri" panose="020F0502020204030204" pitchFamily="34" charset="0"/>
                </a:rPr>
                <a:t>Performance Needs</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11" name="Text Box 21">
              <a:extLst>
                <a:ext uri="{FF2B5EF4-FFF2-40B4-BE49-F238E27FC236}">
                  <a16:creationId xmlns:a16="http://schemas.microsoft.com/office/drawing/2014/main" id="{0B0637AB-9EF4-5E43-9B6E-9E54B2C3CF0D}"/>
                </a:ext>
              </a:extLst>
            </p:cNvPr>
            <p:cNvSpPr txBox="1">
              <a:spLocks noChangeArrowheads="1"/>
            </p:cNvSpPr>
            <p:nvPr/>
          </p:nvSpPr>
          <p:spPr bwMode="auto">
            <a:xfrm>
              <a:off x="3655582" y="1909423"/>
              <a:ext cx="1812227"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200" dirty="0">
                  <a:solidFill>
                    <a:prstClr val="black"/>
                  </a:solidFill>
                  <a:latin typeface="Calibri" panose="020F0502020204030204" pitchFamily="34" charset="0"/>
                  <a:cs typeface="Calibri" panose="020F0502020204030204" pitchFamily="34" charset="0"/>
                </a:rPr>
                <a:t>Impact Objectives</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12" name="Text Box 22">
              <a:extLst>
                <a:ext uri="{FF2B5EF4-FFF2-40B4-BE49-F238E27FC236}">
                  <a16:creationId xmlns:a16="http://schemas.microsoft.com/office/drawing/2014/main" id="{6DDB57B0-F0AF-164A-9FC6-E6AD84335E71}"/>
                </a:ext>
              </a:extLst>
            </p:cNvPr>
            <p:cNvSpPr txBox="1">
              <a:spLocks noChangeArrowheads="1"/>
            </p:cNvSpPr>
            <p:nvPr/>
          </p:nvSpPr>
          <p:spPr bwMode="auto">
            <a:xfrm>
              <a:off x="300359" y="1946118"/>
              <a:ext cx="1562680"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200" dirty="0">
                  <a:solidFill>
                    <a:prstClr val="black"/>
                  </a:solidFill>
                  <a:latin typeface="Calibri" panose="020F0502020204030204" pitchFamily="34" charset="0"/>
                  <a:cs typeface="Calibri" panose="020F0502020204030204" pitchFamily="34" charset="0"/>
                </a:rPr>
                <a:t>Business Needs</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13" name="Text Box 23">
              <a:extLst>
                <a:ext uri="{FF2B5EF4-FFF2-40B4-BE49-F238E27FC236}">
                  <a16:creationId xmlns:a16="http://schemas.microsoft.com/office/drawing/2014/main" id="{5DAB46D5-6D6A-2D42-B713-8F5543FF26F3}"/>
                </a:ext>
              </a:extLst>
            </p:cNvPr>
            <p:cNvSpPr txBox="1">
              <a:spLocks noChangeArrowheads="1"/>
            </p:cNvSpPr>
            <p:nvPr/>
          </p:nvSpPr>
          <p:spPr bwMode="auto">
            <a:xfrm>
              <a:off x="10175" y="1191183"/>
              <a:ext cx="1438224" cy="31937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200" dirty="0">
                  <a:solidFill>
                    <a:prstClr val="black"/>
                  </a:solidFill>
                  <a:latin typeface="Calibri" panose="020F0502020204030204" pitchFamily="34" charset="0"/>
                  <a:cs typeface="Calibri" panose="020F0502020204030204" pitchFamily="34" charset="0"/>
                </a:rPr>
                <a:t>Payoff Needs</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14" name="Text Box 24">
              <a:extLst>
                <a:ext uri="{FF2B5EF4-FFF2-40B4-BE49-F238E27FC236}">
                  <a16:creationId xmlns:a16="http://schemas.microsoft.com/office/drawing/2014/main" id="{08E5C134-8214-6541-8080-48DD4CD8ABE8}"/>
                </a:ext>
              </a:extLst>
            </p:cNvPr>
            <p:cNvSpPr txBox="1">
              <a:spLocks noChangeArrowheads="1"/>
            </p:cNvSpPr>
            <p:nvPr/>
          </p:nvSpPr>
          <p:spPr bwMode="auto">
            <a:xfrm>
              <a:off x="3837235" y="1207056"/>
              <a:ext cx="149214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200" dirty="0">
                  <a:solidFill>
                    <a:prstClr val="black"/>
                  </a:solidFill>
                  <a:latin typeface="Calibri" panose="020F0502020204030204" pitchFamily="34" charset="0"/>
                  <a:cs typeface="Calibri" panose="020F0502020204030204" pitchFamily="34" charset="0"/>
                </a:rPr>
                <a:t>ROI Objectives</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15" name="Text Box 25">
              <a:extLst>
                <a:ext uri="{FF2B5EF4-FFF2-40B4-BE49-F238E27FC236}">
                  <a16:creationId xmlns:a16="http://schemas.microsoft.com/office/drawing/2014/main" id="{46FFC744-D423-6442-8458-DB4AADD6BB6C}"/>
                </a:ext>
              </a:extLst>
            </p:cNvPr>
            <p:cNvSpPr txBox="1">
              <a:spLocks noChangeArrowheads="1"/>
            </p:cNvSpPr>
            <p:nvPr/>
          </p:nvSpPr>
          <p:spPr bwMode="auto">
            <a:xfrm>
              <a:off x="7462863" y="874020"/>
              <a:ext cx="116835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685800" eaLnBrk="1" fontAlgn="base" hangingPunct="1">
                <a:spcBef>
                  <a:spcPct val="0"/>
                </a:spcBef>
                <a:spcAft>
                  <a:spcPts val="750"/>
                </a:spcAft>
                <a:buClrTx/>
                <a:buSzTx/>
                <a:buNone/>
                <a:defRPr/>
              </a:pPr>
              <a:r>
                <a:rPr lang="en-US" altLang="en-US" sz="1200" b="1" dirty="0">
                  <a:solidFill>
                    <a:prstClr val="black"/>
                  </a:solidFill>
                  <a:latin typeface="Calibri" panose="020F0502020204030204" pitchFamily="34" charset="0"/>
                  <a:cs typeface="Calibri" panose="020F0502020204030204" pitchFamily="34" charset="0"/>
                </a:rPr>
                <a:t>End Here</a:t>
              </a:r>
              <a:endParaRPr lang="en-US" altLang="en-US" sz="1800" b="1" dirty="0">
                <a:solidFill>
                  <a:prstClr val="black"/>
                </a:solidFill>
                <a:latin typeface="Calibri" panose="020F0502020204030204" pitchFamily="34" charset="0"/>
                <a:cs typeface="Calibri" panose="020F0502020204030204" pitchFamily="34" charset="0"/>
              </a:endParaRPr>
            </a:p>
          </p:txBody>
        </p:sp>
        <p:sp>
          <p:nvSpPr>
            <p:cNvPr id="20516" name="Text Box 26">
              <a:extLst>
                <a:ext uri="{FF2B5EF4-FFF2-40B4-BE49-F238E27FC236}">
                  <a16:creationId xmlns:a16="http://schemas.microsoft.com/office/drawing/2014/main" id="{56D39A50-3739-3043-A10F-86750DF85862}"/>
                </a:ext>
              </a:extLst>
            </p:cNvPr>
            <p:cNvSpPr txBox="1">
              <a:spLocks noChangeArrowheads="1"/>
            </p:cNvSpPr>
            <p:nvPr/>
          </p:nvSpPr>
          <p:spPr bwMode="auto">
            <a:xfrm>
              <a:off x="369135" y="839107"/>
              <a:ext cx="126805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200" b="1" dirty="0">
                  <a:solidFill>
                    <a:prstClr val="black"/>
                  </a:solidFill>
                  <a:latin typeface="Calibri" panose="020F0502020204030204" pitchFamily="34" charset="0"/>
                  <a:cs typeface="Calibri" panose="020F0502020204030204" pitchFamily="34" charset="0"/>
                </a:rPr>
                <a:t>Start Here</a:t>
              </a:r>
              <a:endParaRPr lang="en-US" altLang="en-US" sz="1800" b="1" dirty="0">
                <a:solidFill>
                  <a:prstClr val="black"/>
                </a:solidFill>
                <a:latin typeface="Calibri" panose="020F0502020204030204" pitchFamily="34" charset="0"/>
                <a:cs typeface="Calibri" panose="020F0502020204030204" pitchFamily="34" charset="0"/>
              </a:endParaRPr>
            </a:p>
          </p:txBody>
        </p:sp>
        <p:sp>
          <p:nvSpPr>
            <p:cNvPr id="20517" name="Text Box 27">
              <a:extLst>
                <a:ext uri="{FF2B5EF4-FFF2-40B4-BE49-F238E27FC236}">
                  <a16:creationId xmlns:a16="http://schemas.microsoft.com/office/drawing/2014/main" id="{B08901F2-CB51-9848-BD63-4ABBC65E42BF}"/>
                </a:ext>
              </a:extLst>
            </p:cNvPr>
            <p:cNvSpPr txBox="1">
              <a:spLocks noChangeArrowheads="1"/>
            </p:cNvSpPr>
            <p:nvPr/>
          </p:nvSpPr>
          <p:spPr bwMode="auto">
            <a:xfrm>
              <a:off x="6810786" y="1191183"/>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500" dirty="0">
                  <a:solidFill>
                    <a:prstClr val="black"/>
                  </a:solidFill>
                  <a:latin typeface="Calibri" panose="020F0502020204030204" pitchFamily="34" charset="0"/>
                  <a:cs typeface="Calibri" panose="020F0502020204030204" pitchFamily="34" charset="0"/>
                </a:rPr>
                <a:t>5</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18" name="Text Box 28">
              <a:extLst>
                <a:ext uri="{FF2B5EF4-FFF2-40B4-BE49-F238E27FC236}">
                  <a16:creationId xmlns:a16="http://schemas.microsoft.com/office/drawing/2014/main" id="{FD204173-2C5B-5D4E-81B5-EEC61CD217BB}"/>
                </a:ext>
              </a:extLst>
            </p:cNvPr>
            <p:cNvSpPr txBox="1">
              <a:spLocks noChangeArrowheads="1"/>
            </p:cNvSpPr>
            <p:nvPr/>
          </p:nvSpPr>
          <p:spPr bwMode="auto">
            <a:xfrm>
              <a:off x="6598704" y="1930245"/>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500" dirty="0">
                  <a:solidFill>
                    <a:prstClr val="black"/>
                  </a:solidFill>
                  <a:latin typeface="Calibri" panose="020F0502020204030204" pitchFamily="34" charset="0"/>
                  <a:cs typeface="Calibri" panose="020F0502020204030204" pitchFamily="34" charset="0"/>
                </a:rPr>
                <a:t>4</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19" name="Text Box 29">
              <a:extLst>
                <a:ext uri="{FF2B5EF4-FFF2-40B4-BE49-F238E27FC236}">
                  <a16:creationId xmlns:a16="http://schemas.microsoft.com/office/drawing/2014/main" id="{1B3E4150-CF58-A346-B7D8-E4AFC1B64D33}"/>
                </a:ext>
              </a:extLst>
            </p:cNvPr>
            <p:cNvSpPr txBox="1">
              <a:spLocks noChangeArrowheads="1"/>
            </p:cNvSpPr>
            <p:nvPr/>
          </p:nvSpPr>
          <p:spPr bwMode="auto">
            <a:xfrm>
              <a:off x="6274865" y="2744864"/>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500" dirty="0">
                  <a:solidFill>
                    <a:prstClr val="black"/>
                  </a:solidFill>
                  <a:latin typeface="Calibri" panose="020F0502020204030204" pitchFamily="34" charset="0"/>
                  <a:cs typeface="Calibri" panose="020F0502020204030204" pitchFamily="34" charset="0"/>
                </a:rPr>
                <a:t>3</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20" name="Text Box 30">
              <a:extLst>
                <a:ext uri="{FF2B5EF4-FFF2-40B4-BE49-F238E27FC236}">
                  <a16:creationId xmlns:a16="http://schemas.microsoft.com/office/drawing/2014/main" id="{D1EBE336-3A0E-C94C-83FA-AC9DE6BA8588}"/>
                </a:ext>
              </a:extLst>
            </p:cNvPr>
            <p:cNvSpPr txBox="1">
              <a:spLocks noChangeArrowheads="1"/>
            </p:cNvSpPr>
            <p:nvPr/>
          </p:nvSpPr>
          <p:spPr bwMode="auto">
            <a:xfrm>
              <a:off x="5911023" y="3566467"/>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500" dirty="0">
                  <a:solidFill>
                    <a:prstClr val="black"/>
                  </a:solidFill>
                  <a:latin typeface="Calibri" panose="020F0502020204030204" pitchFamily="34" charset="0"/>
                  <a:cs typeface="Calibri" panose="020F0502020204030204" pitchFamily="34" charset="0"/>
                </a:rPr>
                <a:t>2</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21" name="Line 31">
              <a:extLst>
                <a:ext uri="{FF2B5EF4-FFF2-40B4-BE49-F238E27FC236}">
                  <a16:creationId xmlns:a16="http://schemas.microsoft.com/office/drawing/2014/main" id="{65CA78DE-52B8-FC42-80C1-FBD6222C67C8}"/>
                </a:ext>
              </a:extLst>
            </p:cNvPr>
            <p:cNvSpPr>
              <a:spLocks noChangeShapeType="1"/>
            </p:cNvSpPr>
            <p:nvPr/>
          </p:nvSpPr>
          <p:spPr bwMode="auto">
            <a:xfrm>
              <a:off x="2485342" y="2094057"/>
              <a:ext cx="1163279"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n-US"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2" name="Line 32">
              <a:extLst>
                <a:ext uri="{FF2B5EF4-FFF2-40B4-BE49-F238E27FC236}">
                  <a16:creationId xmlns:a16="http://schemas.microsoft.com/office/drawing/2014/main" id="{55AB3418-1F6B-1647-A51E-6D13E61749AD}"/>
                </a:ext>
              </a:extLst>
            </p:cNvPr>
            <p:cNvSpPr>
              <a:spLocks noChangeShapeType="1"/>
            </p:cNvSpPr>
            <p:nvPr/>
          </p:nvSpPr>
          <p:spPr bwMode="auto">
            <a:xfrm>
              <a:off x="5495112" y="2094057"/>
              <a:ext cx="1142960"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n-US"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3" name="Line 33">
              <a:extLst>
                <a:ext uri="{FF2B5EF4-FFF2-40B4-BE49-F238E27FC236}">
                  <a16:creationId xmlns:a16="http://schemas.microsoft.com/office/drawing/2014/main" id="{E7ED0653-6718-AA44-ACC7-350746E05289}"/>
                </a:ext>
              </a:extLst>
            </p:cNvPr>
            <p:cNvSpPr>
              <a:spLocks noChangeShapeType="1"/>
            </p:cNvSpPr>
            <p:nvPr/>
          </p:nvSpPr>
          <p:spPr bwMode="auto">
            <a:xfrm flipV="1">
              <a:off x="2713942" y="2924545"/>
              <a:ext cx="82121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n-US"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4" name="Line 34">
              <a:extLst>
                <a:ext uri="{FF2B5EF4-FFF2-40B4-BE49-F238E27FC236}">
                  <a16:creationId xmlns:a16="http://schemas.microsoft.com/office/drawing/2014/main" id="{A42818B8-BD04-6345-968B-3C5542AAAC8F}"/>
                </a:ext>
              </a:extLst>
            </p:cNvPr>
            <p:cNvSpPr>
              <a:spLocks noChangeShapeType="1"/>
            </p:cNvSpPr>
            <p:nvPr/>
          </p:nvSpPr>
          <p:spPr bwMode="auto">
            <a:xfrm>
              <a:off x="5559880" y="2915026"/>
              <a:ext cx="887064"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n-US"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5" name="Line 35">
              <a:extLst>
                <a:ext uri="{FF2B5EF4-FFF2-40B4-BE49-F238E27FC236}">
                  <a16:creationId xmlns:a16="http://schemas.microsoft.com/office/drawing/2014/main" id="{F000BDA7-B788-3240-A038-8021DF4D61E3}"/>
                </a:ext>
              </a:extLst>
            </p:cNvPr>
            <p:cNvSpPr>
              <a:spLocks noChangeShapeType="1"/>
            </p:cNvSpPr>
            <p:nvPr/>
          </p:nvSpPr>
          <p:spPr bwMode="auto">
            <a:xfrm flipV="1">
              <a:off x="5454473" y="3778532"/>
              <a:ext cx="562591"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n-US"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26" name="Text Box 36">
              <a:extLst>
                <a:ext uri="{FF2B5EF4-FFF2-40B4-BE49-F238E27FC236}">
                  <a16:creationId xmlns:a16="http://schemas.microsoft.com/office/drawing/2014/main" id="{A9A564E1-8CAB-F143-AA17-24D561093A98}"/>
                </a:ext>
              </a:extLst>
            </p:cNvPr>
            <p:cNvSpPr txBox="1">
              <a:spLocks noChangeArrowheads="1"/>
            </p:cNvSpPr>
            <p:nvPr/>
          </p:nvSpPr>
          <p:spPr bwMode="auto">
            <a:xfrm>
              <a:off x="1722074" y="1191183"/>
              <a:ext cx="535921" cy="3771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500" dirty="0">
                  <a:solidFill>
                    <a:prstClr val="black"/>
                  </a:solidFill>
                  <a:latin typeface="Calibri" panose="020F0502020204030204" pitchFamily="34" charset="0"/>
                  <a:cs typeface="Calibri" panose="020F0502020204030204" pitchFamily="34" charset="0"/>
                </a:rPr>
                <a:t>5</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27" name="Text Box 37">
              <a:extLst>
                <a:ext uri="{FF2B5EF4-FFF2-40B4-BE49-F238E27FC236}">
                  <a16:creationId xmlns:a16="http://schemas.microsoft.com/office/drawing/2014/main" id="{EE6A07A4-AE28-8E47-BF03-DDC28347FD7E}"/>
                </a:ext>
              </a:extLst>
            </p:cNvPr>
            <p:cNvSpPr txBox="1">
              <a:spLocks noChangeArrowheads="1"/>
            </p:cNvSpPr>
            <p:nvPr/>
          </p:nvSpPr>
          <p:spPr bwMode="auto">
            <a:xfrm>
              <a:off x="1988130" y="1833735"/>
              <a:ext cx="535921" cy="3771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500" dirty="0">
                  <a:solidFill>
                    <a:prstClr val="black"/>
                  </a:solidFill>
                  <a:latin typeface="Calibri" panose="020F0502020204030204" pitchFamily="34" charset="0"/>
                  <a:cs typeface="Calibri" panose="020F0502020204030204" pitchFamily="34" charset="0"/>
                </a:rPr>
                <a:t>4</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28" name="Text Box 38">
              <a:extLst>
                <a:ext uri="{FF2B5EF4-FFF2-40B4-BE49-F238E27FC236}">
                  <a16:creationId xmlns:a16="http://schemas.microsoft.com/office/drawing/2014/main" id="{9ED46D8F-3DFF-4840-8BC3-7DA6AA4BEB54}"/>
                </a:ext>
              </a:extLst>
            </p:cNvPr>
            <p:cNvSpPr txBox="1">
              <a:spLocks noChangeArrowheads="1"/>
            </p:cNvSpPr>
            <p:nvPr/>
          </p:nvSpPr>
          <p:spPr bwMode="auto">
            <a:xfrm>
              <a:off x="2322128" y="2744864"/>
              <a:ext cx="535921" cy="3771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500" dirty="0">
                  <a:solidFill>
                    <a:prstClr val="black"/>
                  </a:solidFill>
                  <a:latin typeface="Calibri" panose="020F0502020204030204" pitchFamily="34" charset="0"/>
                  <a:cs typeface="Calibri" panose="020F0502020204030204" pitchFamily="34" charset="0"/>
                </a:rPr>
                <a:t>3</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29" name="Text Box 39">
              <a:extLst>
                <a:ext uri="{FF2B5EF4-FFF2-40B4-BE49-F238E27FC236}">
                  <a16:creationId xmlns:a16="http://schemas.microsoft.com/office/drawing/2014/main" id="{765D3061-6999-774C-A77A-DD61FFE0E751}"/>
                </a:ext>
              </a:extLst>
            </p:cNvPr>
            <p:cNvSpPr txBox="1">
              <a:spLocks noChangeArrowheads="1"/>
            </p:cNvSpPr>
            <p:nvPr/>
          </p:nvSpPr>
          <p:spPr bwMode="auto">
            <a:xfrm>
              <a:off x="2644697" y="3609642"/>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500" dirty="0">
                  <a:solidFill>
                    <a:prstClr val="black"/>
                  </a:solidFill>
                  <a:latin typeface="Calibri" panose="020F0502020204030204" pitchFamily="34" charset="0"/>
                  <a:cs typeface="Calibri" panose="020F0502020204030204" pitchFamily="34" charset="0"/>
                </a:rPr>
                <a:t>2</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30" name="Text Box 40">
              <a:extLst>
                <a:ext uri="{FF2B5EF4-FFF2-40B4-BE49-F238E27FC236}">
                  <a16:creationId xmlns:a16="http://schemas.microsoft.com/office/drawing/2014/main" id="{4D637B5B-AEF9-9B41-AD15-C92C7FE8A6DB}"/>
                </a:ext>
              </a:extLst>
            </p:cNvPr>
            <p:cNvSpPr txBox="1">
              <a:spLocks noChangeArrowheads="1"/>
            </p:cNvSpPr>
            <p:nvPr/>
          </p:nvSpPr>
          <p:spPr bwMode="auto">
            <a:xfrm>
              <a:off x="28956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500" dirty="0">
                  <a:solidFill>
                    <a:prstClr val="black"/>
                  </a:solidFill>
                  <a:latin typeface="Calibri" panose="020F0502020204030204" pitchFamily="34" charset="0"/>
                  <a:cs typeface="Calibri" panose="020F0502020204030204" pitchFamily="34" charset="0"/>
                </a:rPr>
                <a:t>1</a:t>
              </a:r>
              <a:endParaRPr lang="en-US" altLang="en-US" sz="1800" dirty="0">
                <a:solidFill>
                  <a:prstClr val="black"/>
                </a:solidFill>
                <a:latin typeface="Calibri" panose="020F0502020204030204" pitchFamily="34" charset="0"/>
                <a:cs typeface="Calibri" panose="020F0502020204030204" pitchFamily="34" charset="0"/>
              </a:endParaRPr>
            </a:p>
          </p:txBody>
        </p:sp>
        <p:cxnSp>
          <p:nvCxnSpPr>
            <p:cNvPr id="20531" name="AutoShape 41">
              <a:extLst>
                <a:ext uri="{FF2B5EF4-FFF2-40B4-BE49-F238E27FC236}">
                  <a16:creationId xmlns:a16="http://schemas.microsoft.com/office/drawing/2014/main" id="{71F92259-C376-0640-95F7-D8831B07A888}"/>
                </a:ext>
              </a:extLst>
            </p:cNvPr>
            <p:cNvCxnSpPr>
              <a:cxnSpLocks noChangeShapeType="1"/>
            </p:cNvCxnSpPr>
            <p:nvPr/>
          </p:nvCxnSpPr>
          <p:spPr bwMode="auto">
            <a:xfrm>
              <a:off x="1562488" y="1235297"/>
              <a:ext cx="1782383" cy="4702949"/>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2" name="Line 42">
              <a:extLst>
                <a:ext uri="{FF2B5EF4-FFF2-40B4-BE49-F238E27FC236}">
                  <a16:creationId xmlns:a16="http://schemas.microsoft.com/office/drawing/2014/main" id="{72A70D04-9408-1D46-BAEE-8C5E88186625}"/>
                </a:ext>
              </a:extLst>
            </p:cNvPr>
            <p:cNvSpPr>
              <a:spLocks noChangeShapeType="1"/>
            </p:cNvSpPr>
            <p:nvPr/>
          </p:nvSpPr>
          <p:spPr bwMode="auto">
            <a:xfrm>
              <a:off x="3314660" y="4743633"/>
              <a:ext cx="300282" cy="8452"/>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n-US"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533" name="Text Box 43">
              <a:extLst>
                <a:ext uri="{FF2B5EF4-FFF2-40B4-BE49-F238E27FC236}">
                  <a16:creationId xmlns:a16="http://schemas.microsoft.com/office/drawing/2014/main" id="{2CCB8635-600A-974F-9E00-3796137395C0}"/>
                </a:ext>
              </a:extLst>
            </p:cNvPr>
            <p:cNvSpPr txBox="1">
              <a:spLocks noChangeArrowheads="1"/>
            </p:cNvSpPr>
            <p:nvPr/>
          </p:nvSpPr>
          <p:spPr bwMode="auto">
            <a:xfrm>
              <a:off x="57150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500" dirty="0">
                  <a:solidFill>
                    <a:prstClr val="black"/>
                  </a:solidFill>
                  <a:latin typeface="Calibri" panose="020F0502020204030204" pitchFamily="34" charset="0"/>
                  <a:cs typeface="Calibri" panose="020F0502020204030204" pitchFamily="34" charset="0"/>
                </a:rPr>
                <a:t>1</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534" name="Line 44">
              <a:extLst>
                <a:ext uri="{FF2B5EF4-FFF2-40B4-BE49-F238E27FC236}">
                  <a16:creationId xmlns:a16="http://schemas.microsoft.com/office/drawing/2014/main" id="{6213C319-DA3C-E043-BC52-BC673D6FEEE1}"/>
                </a:ext>
              </a:extLst>
            </p:cNvPr>
            <p:cNvSpPr>
              <a:spLocks noChangeShapeType="1"/>
            </p:cNvSpPr>
            <p:nvPr/>
          </p:nvSpPr>
          <p:spPr bwMode="auto">
            <a:xfrm flipV="1">
              <a:off x="5445668" y="4752085"/>
              <a:ext cx="353786"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n-US"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cxnSp>
          <p:nvCxnSpPr>
            <p:cNvPr id="20535" name="AutoShape 45">
              <a:extLst>
                <a:ext uri="{FF2B5EF4-FFF2-40B4-BE49-F238E27FC236}">
                  <a16:creationId xmlns:a16="http://schemas.microsoft.com/office/drawing/2014/main" id="{7024779D-C197-9040-91D2-8799F5B435E1}"/>
                </a:ext>
              </a:extLst>
            </p:cNvPr>
            <p:cNvCxnSpPr>
              <a:cxnSpLocks noChangeShapeType="1"/>
            </p:cNvCxnSpPr>
            <p:nvPr/>
          </p:nvCxnSpPr>
          <p:spPr bwMode="auto">
            <a:xfrm flipV="1">
              <a:off x="5832727" y="1207057"/>
              <a:ext cx="1785369" cy="4702948"/>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6" name="Line 47">
              <a:extLst>
                <a:ext uri="{FF2B5EF4-FFF2-40B4-BE49-F238E27FC236}">
                  <a16:creationId xmlns:a16="http://schemas.microsoft.com/office/drawing/2014/main" id="{C4EC49AB-8E00-E249-8358-FF7884B87C31}"/>
                </a:ext>
              </a:extLst>
            </p:cNvPr>
            <p:cNvSpPr>
              <a:spLocks noChangeShapeType="1"/>
            </p:cNvSpPr>
            <p:nvPr/>
          </p:nvSpPr>
          <p:spPr bwMode="auto">
            <a:xfrm>
              <a:off x="3045368" y="3772928"/>
              <a:ext cx="629263"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n-US"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grpSp>
      <p:sp>
        <p:nvSpPr>
          <p:cNvPr id="20486" name="Text Box 10">
            <a:extLst>
              <a:ext uri="{FF2B5EF4-FFF2-40B4-BE49-F238E27FC236}">
                <a16:creationId xmlns:a16="http://schemas.microsoft.com/office/drawing/2014/main" id="{2E6F9D7A-A7F4-0441-890F-58567731F385}"/>
              </a:ext>
            </a:extLst>
          </p:cNvPr>
          <p:cNvSpPr txBox="1">
            <a:spLocks noChangeArrowheads="1"/>
          </p:cNvSpPr>
          <p:nvPr/>
        </p:nvSpPr>
        <p:spPr bwMode="auto">
          <a:xfrm>
            <a:off x="1443532" y="3867178"/>
            <a:ext cx="1851602" cy="224885"/>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200" dirty="0">
                <a:solidFill>
                  <a:prstClr val="black"/>
                </a:solidFill>
                <a:latin typeface="Calibri" panose="020F0502020204030204" pitchFamily="34" charset="0"/>
                <a:cs typeface="Calibri" panose="020F0502020204030204" pitchFamily="34" charset="0"/>
              </a:rPr>
              <a:t>Input Needs</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487" name="Text Box 10">
            <a:extLst>
              <a:ext uri="{FF2B5EF4-FFF2-40B4-BE49-F238E27FC236}">
                <a16:creationId xmlns:a16="http://schemas.microsoft.com/office/drawing/2014/main" id="{209628BE-7719-AF49-9DFE-0F5960D039BB}"/>
              </a:ext>
            </a:extLst>
          </p:cNvPr>
          <p:cNvSpPr txBox="1">
            <a:spLocks noChangeArrowheads="1"/>
          </p:cNvSpPr>
          <p:nvPr/>
        </p:nvSpPr>
        <p:spPr bwMode="auto">
          <a:xfrm>
            <a:off x="3672381" y="3867178"/>
            <a:ext cx="1700451" cy="224885"/>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200" dirty="0">
                <a:solidFill>
                  <a:prstClr val="black"/>
                </a:solidFill>
                <a:latin typeface="Calibri" panose="020F0502020204030204" pitchFamily="34" charset="0"/>
                <a:cs typeface="Calibri" panose="020F0502020204030204" pitchFamily="34" charset="0"/>
              </a:rPr>
              <a:t>Input Objectives</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488" name="Text Box 10">
            <a:extLst>
              <a:ext uri="{FF2B5EF4-FFF2-40B4-BE49-F238E27FC236}">
                <a16:creationId xmlns:a16="http://schemas.microsoft.com/office/drawing/2014/main" id="{FCC64BB4-66E8-4042-9127-17B09020537F}"/>
              </a:ext>
            </a:extLst>
          </p:cNvPr>
          <p:cNvSpPr txBox="1">
            <a:spLocks noChangeArrowheads="1"/>
          </p:cNvSpPr>
          <p:nvPr/>
        </p:nvSpPr>
        <p:spPr bwMode="auto">
          <a:xfrm>
            <a:off x="5729782" y="3867178"/>
            <a:ext cx="1851602" cy="224885"/>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685800" eaLnBrk="1" fontAlgn="base" hangingPunct="1">
              <a:spcBef>
                <a:spcPct val="0"/>
              </a:spcBef>
              <a:spcAft>
                <a:spcPts val="750"/>
              </a:spcAft>
              <a:buClrTx/>
              <a:buSzTx/>
              <a:buNone/>
              <a:defRPr/>
            </a:pPr>
            <a:r>
              <a:rPr lang="en-US" altLang="en-US" sz="1200" dirty="0">
                <a:solidFill>
                  <a:prstClr val="black"/>
                </a:solidFill>
                <a:latin typeface="Calibri" panose="020F0502020204030204" pitchFamily="34" charset="0"/>
                <a:cs typeface="Calibri" panose="020F0502020204030204" pitchFamily="34" charset="0"/>
              </a:rPr>
              <a:t>Input</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489" name="Text Box 40">
            <a:extLst>
              <a:ext uri="{FF2B5EF4-FFF2-40B4-BE49-F238E27FC236}">
                <a16:creationId xmlns:a16="http://schemas.microsoft.com/office/drawing/2014/main" id="{A89A41FA-32FE-F746-8FF9-3BCB21FB976F}"/>
              </a:ext>
            </a:extLst>
          </p:cNvPr>
          <p:cNvSpPr txBox="1">
            <a:spLocks noChangeArrowheads="1"/>
          </p:cNvSpPr>
          <p:nvPr/>
        </p:nvSpPr>
        <p:spPr bwMode="auto">
          <a:xfrm>
            <a:off x="3329482" y="3867179"/>
            <a:ext cx="399134" cy="278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500" dirty="0">
                <a:solidFill>
                  <a:prstClr val="black"/>
                </a:solidFill>
                <a:latin typeface="Calibri" panose="020F0502020204030204" pitchFamily="34" charset="0"/>
                <a:cs typeface="Calibri" panose="020F0502020204030204" pitchFamily="34" charset="0"/>
              </a:rPr>
              <a:t>0</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490" name="Text Box 40">
            <a:extLst>
              <a:ext uri="{FF2B5EF4-FFF2-40B4-BE49-F238E27FC236}">
                <a16:creationId xmlns:a16="http://schemas.microsoft.com/office/drawing/2014/main" id="{7E6EB98C-2121-0A42-9998-118F274325D4}"/>
              </a:ext>
            </a:extLst>
          </p:cNvPr>
          <p:cNvSpPr txBox="1">
            <a:spLocks noChangeArrowheads="1"/>
          </p:cNvSpPr>
          <p:nvPr/>
        </p:nvSpPr>
        <p:spPr bwMode="auto">
          <a:xfrm>
            <a:off x="5215432" y="3867179"/>
            <a:ext cx="399134" cy="278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ctr" defTabSz="685800" eaLnBrk="1" fontAlgn="base" hangingPunct="1">
              <a:spcBef>
                <a:spcPct val="0"/>
              </a:spcBef>
              <a:spcAft>
                <a:spcPts val="750"/>
              </a:spcAft>
              <a:buClrTx/>
              <a:buSzTx/>
              <a:buNone/>
              <a:defRPr/>
            </a:pPr>
            <a:r>
              <a:rPr lang="en-US" altLang="en-US" sz="1500" dirty="0">
                <a:solidFill>
                  <a:prstClr val="black"/>
                </a:solidFill>
                <a:latin typeface="Calibri" panose="020F0502020204030204" pitchFamily="34" charset="0"/>
                <a:cs typeface="Calibri" panose="020F0502020204030204" pitchFamily="34" charset="0"/>
              </a:rPr>
              <a:t>0</a:t>
            </a:r>
            <a:endParaRPr lang="en-US" altLang="en-US" sz="1800" dirty="0">
              <a:solidFill>
                <a:prstClr val="black"/>
              </a:solidFill>
              <a:latin typeface="Calibri" panose="020F0502020204030204" pitchFamily="34" charset="0"/>
              <a:cs typeface="Calibri" panose="020F0502020204030204" pitchFamily="34" charset="0"/>
            </a:endParaRPr>
          </a:p>
        </p:txBody>
      </p:sp>
      <p:sp>
        <p:nvSpPr>
          <p:cNvPr id="20491" name="Line 42">
            <a:extLst>
              <a:ext uri="{FF2B5EF4-FFF2-40B4-BE49-F238E27FC236}">
                <a16:creationId xmlns:a16="http://schemas.microsoft.com/office/drawing/2014/main" id="{A3159C21-38E6-DF4D-B3A2-1CA51C679508}"/>
              </a:ext>
            </a:extLst>
          </p:cNvPr>
          <p:cNvSpPr>
            <a:spLocks noChangeShapeType="1"/>
          </p:cNvSpPr>
          <p:nvPr/>
        </p:nvSpPr>
        <p:spPr bwMode="auto">
          <a:xfrm>
            <a:off x="3639066" y="3981478"/>
            <a:ext cx="210174"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n-US"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sp>
        <p:nvSpPr>
          <p:cNvPr id="20492" name="Line 42">
            <a:extLst>
              <a:ext uri="{FF2B5EF4-FFF2-40B4-BE49-F238E27FC236}">
                <a16:creationId xmlns:a16="http://schemas.microsoft.com/office/drawing/2014/main" id="{4ADD624E-5DD1-2241-B6A0-55EFBF905047}"/>
              </a:ext>
            </a:extLst>
          </p:cNvPr>
          <p:cNvSpPr>
            <a:spLocks noChangeShapeType="1"/>
          </p:cNvSpPr>
          <p:nvPr/>
        </p:nvSpPr>
        <p:spPr bwMode="auto">
          <a:xfrm>
            <a:off x="5062462" y="3981478"/>
            <a:ext cx="215483"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defTabSz="685800" eaLnBrk="0" fontAlgn="base" hangingPunct="0">
              <a:spcBef>
                <a:spcPct val="0"/>
              </a:spcBef>
              <a:spcAft>
                <a:spcPct val="0"/>
              </a:spcAft>
              <a:defRPr/>
            </a:pPr>
            <a:endParaRPr lang="en-US" dirty="0">
              <a:solidFill>
                <a:prstClr val="black"/>
              </a:solidFill>
              <a:latin typeface="Calibri" panose="020F0502020204030204" pitchFamily="34" charset="0"/>
              <a:ea typeface="ＭＳ Ｐゴシック" pitchFamily="-111" charset="-128"/>
              <a:cs typeface="Calibri" panose="020F0502020204030204" pitchFamily="34" charset="0"/>
            </a:endParaRPr>
          </a:p>
        </p:txBody>
      </p:sp>
      <p:cxnSp>
        <p:nvCxnSpPr>
          <p:cNvPr id="3" name="Straight Connector 2">
            <a:extLst>
              <a:ext uri="{FF2B5EF4-FFF2-40B4-BE49-F238E27FC236}">
                <a16:creationId xmlns:a16="http://schemas.microsoft.com/office/drawing/2014/main" id="{432057FC-45CD-1743-A084-33B7476D93EA}"/>
              </a:ext>
            </a:extLst>
          </p:cNvPr>
          <p:cNvCxnSpPr>
            <a:cxnSpLocks noChangeShapeType="1"/>
          </p:cNvCxnSpPr>
          <p:nvPr/>
        </p:nvCxnSpPr>
        <p:spPr bwMode="auto">
          <a:xfrm>
            <a:off x="1329232" y="3810028"/>
            <a:ext cx="6234986" cy="0"/>
          </a:xfrm>
          <a:prstGeom prst="line">
            <a:avLst/>
          </a:prstGeom>
          <a:noFill/>
          <a:ln w="15875">
            <a:solidFill>
              <a:srgbClr val="7F7F7F"/>
            </a:solidFill>
            <a:prstDash val="dash"/>
            <a:round/>
            <a:headEnd/>
            <a:tailEnd/>
          </a:ln>
          <a:effectLst>
            <a:outerShdw blurRad="38100" dist="25400" dir="5400000" algn="t" rotWithShape="0">
              <a:srgbClr val="808080">
                <a:alpha val="50000"/>
              </a:srgbClr>
            </a:outerShdw>
          </a:effectLst>
          <a:extLst>
            <a:ext uri="{909E8E84-426E-40DD-AFC4-6F175D3DCCD1}">
              <a14:hiddenFill xmlns:a14="http://schemas.microsoft.com/office/drawing/2010/main">
                <a:noFill/>
              </a14:hiddenFill>
            </a:ext>
          </a:extLst>
        </p:spPr>
      </p:cxnSp>
      <p:sp>
        <p:nvSpPr>
          <p:cNvPr id="6" name="Text Box 43">
            <a:extLst>
              <a:ext uri="{FF2B5EF4-FFF2-40B4-BE49-F238E27FC236}">
                <a16:creationId xmlns:a16="http://schemas.microsoft.com/office/drawing/2014/main" id="{1F161E5D-AE67-0D4A-4A32-92D059A85FAE}"/>
              </a:ext>
            </a:extLst>
          </p:cNvPr>
          <p:cNvSpPr txBox="1">
            <a:spLocks noChangeArrowheads="1"/>
          </p:cNvSpPr>
          <p:nvPr/>
        </p:nvSpPr>
        <p:spPr bwMode="auto">
          <a:xfrm>
            <a:off x="401550" y="3360185"/>
            <a:ext cx="1289096" cy="32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defTabSz="685800" eaLnBrk="1" fontAlgn="base" hangingPunct="1">
              <a:spcBef>
                <a:spcPct val="0"/>
              </a:spcBef>
              <a:spcAft>
                <a:spcPct val="0"/>
              </a:spcAft>
              <a:buClrTx/>
              <a:buSzTx/>
              <a:buNone/>
              <a:defRPr/>
            </a:pPr>
            <a:r>
              <a:rPr lang="en-US" altLang="en-US" sz="1350" b="1" dirty="0">
                <a:solidFill>
                  <a:srgbClr val="820E2E"/>
                </a:solidFill>
                <a:latin typeface="Calibri" panose="020F0502020204030204" pitchFamily="34" charset="0"/>
                <a:cs typeface="Calibri" panose="020F0502020204030204" pitchFamily="34" charset="0"/>
              </a:rPr>
              <a:t>Initial Analysis</a:t>
            </a:r>
          </a:p>
        </p:txBody>
      </p:sp>
      <p:sp>
        <p:nvSpPr>
          <p:cNvPr id="7" name="Text Box 43">
            <a:extLst>
              <a:ext uri="{FF2B5EF4-FFF2-40B4-BE49-F238E27FC236}">
                <a16:creationId xmlns:a16="http://schemas.microsoft.com/office/drawing/2014/main" id="{7390827F-5660-74D1-B47A-82446C97CB92}"/>
              </a:ext>
            </a:extLst>
          </p:cNvPr>
          <p:cNvSpPr txBox="1">
            <a:spLocks noChangeArrowheads="1"/>
          </p:cNvSpPr>
          <p:nvPr/>
        </p:nvSpPr>
        <p:spPr bwMode="auto">
          <a:xfrm>
            <a:off x="6912097" y="3267079"/>
            <a:ext cx="1328054" cy="281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algn="r" defTabSz="685800" eaLnBrk="1" fontAlgn="base" hangingPunct="1">
              <a:spcBef>
                <a:spcPct val="0"/>
              </a:spcBef>
              <a:spcAft>
                <a:spcPct val="0"/>
              </a:spcAft>
              <a:buClrTx/>
              <a:buSzTx/>
              <a:buNone/>
              <a:defRPr/>
            </a:pPr>
            <a:r>
              <a:rPr lang="en-US" altLang="en-US" sz="1350" b="1" dirty="0">
                <a:solidFill>
                  <a:srgbClr val="820E2E"/>
                </a:solidFill>
                <a:latin typeface="Calibri" panose="020F0502020204030204" pitchFamily="34" charset="0"/>
                <a:cs typeface="Calibri" panose="020F0502020204030204" pitchFamily="34" charset="0"/>
              </a:rPr>
              <a:t>Measurement and Evaluation</a:t>
            </a:r>
          </a:p>
        </p:txBody>
      </p:sp>
      <p:sp>
        <p:nvSpPr>
          <p:cNvPr id="8" name="TextBox 1">
            <a:extLst>
              <a:ext uri="{FF2B5EF4-FFF2-40B4-BE49-F238E27FC236}">
                <a16:creationId xmlns:a16="http://schemas.microsoft.com/office/drawing/2014/main" id="{B34CEECE-4293-14D9-E37D-2C72D82EF1D4}"/>
              </a:ext>
            </a:extLst>
          </p:cNvPr>
          <p:cNvSpPr txBox="1"/>
          <p:nvPr/>
        </p:nvSpPr>
        <p:spPr>
          <a:xfrm>
            <a:off x="7003721" y="4667775"/>
            <a:ext cx="2011618" cy="20005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dirty="0">
                <a:solidFill>
                  <a:prstClr val="black"/>
                </a:solidFill>
                <a:latin typeface="Roboto" panose="02000000000000000000" pitchFamily="2" charset="0"/>
                <a:ea typeface="Roboto" panose="02000000000000000000" pitchFamily="2" charset="0"/>
              </a:rPr>
              <a:t>©2024 ROI Institute, Inc. All Rights Reserved.  </a:t>
            </a:r>
          </a:p>
        </p:txBody>
      </p:sp>
      <p:sp>
        <p:nvSpPr>
          <p:cNvPr id="4" name="TextBox 3">
            <a:extLst>
              <a:ext uri="{FF2B5EF4-FFF2-40B4-BE49-F238E27FC236}">
                <a16:creationId xmlns:a16="http://schemas.microsoft.com/office/drawing/2014/main" id="{1D873751-4494-F482-746A-BE459AF149DF}"/>
              </a:ext>
            </a:extLst>
          </p:cNvPr>
          <p:cNvSpPr txBox="1"/>
          <p:nvPr/>
        </p:nvSpPr>
        <p:spPr>
          <a:xfrm>
            <a:off x="19765" y="4883560"/>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33</a:t>
            </a:r>
          </a:p>
        </p:txBody>
      </p:sp>
      <p:sp>
        <p:nvSpPr>
          <p:cNvPr id="5" name="Title 1">
            <a:extLst>
              <a:ext uri="{FF2B5EF4-FFF2-40B4-BE49-F238E27FC236}">
                <a16:creationId xmlns:a16="http://schemas.microsoft.com/office/drawing/2014/main" id="{6BC0A090-585E-D6E7-CDD8-EF0C515811F5}"/>
              </a:ext>
            </a:extLst>
          </p:cNvPr>
          <p:cNvSpPr txBox="1">
            <a:spLocks/>
          </p:cNvSpPr>
          <p:nvPr/>
        </p:nvSpPr>
        <p:spPr>
          <a:xfrm>
            <a:off x="636377" y="209183"/>
            <a:ext cx="7886700" cy="481866"/>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en-US" sz="2800">
                <a:latin typeface="Roboto" panose="02000000000000000000" pitchFamily="2" charset="0"/>
                <a:ea typeface="Roboto" panose="02000000000000000000" pitchFamily="2" charset="0"/>
                <a:cs typeface="Roboto" panose="02000000000000000000" pitchFamily="2" charset="0"/>
              </a:rPr>
              <a:t>The Alignment Model </a:t>
            </a:r>
            <a:r>
              <a:rPr lang="en-US" sz="1400">
                <a:latin typeface="Roboto" panose="02000000000000000000" pitchFamily="2" charset="0"/>
                <a:ea typeface="Roboto" panose="02000000000000000000" pitchFamily="2" charset="0"/>
                <a:cs typeface="Roboto" panose="02000000000000000000" pitchFamily="2" charset="0"/>
              </a:rPr>
              <a:t>(aka V-Model)</a:t>
            </a:r>
            <a:endParaRPr lang="en-US" sz="2800" dirty="0">
              <a:latin typeface="Roboto" panose="02000000000000000000" pitchFamily="2" charset="0"/>
              <a:ea typeface="Roboto" panose="02000000000000000000" pitchFamily="2" charset="0"/>
              <a:cs typeface="Roboto" panose="02000000000000000000" pitchFamily="2" charset="0"/>
            </a:endParaRPr>
          </a:p>
        </p:txBody>
      </p:sp>
      <p:sp>
        <p:nvSpPr>
          <p:cNvPr id="9" name="Slide Number Placeholder 1">
            <a:extLst>
              <a:ext uri="{FF2B5EF4-FFF2-40B4-BE49-F238E27FC236}">
                <a16:creationId xmlns:a16="http://schemas.microsoft.com/office/drawing/2014/main" id="{24CA9EC6-F6D2-F1EC-2A03-D2CB3B2FBB69}"/>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bg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49</a:t>
            </a:fld>
            <a:endParaRPr lang="en-US" sz="105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817525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a:extLst>
            <a:ext uri="{FF2B5EF4-FFF2-40B4-BE49-F238E27FC236}">
              <a16:creationId xmlns:a16="http://schemas.microsoft.com/office/drawing/2014/main" id="{8040EA3E-DB5A-4364-0925-A1EEC2898E92}"/>
            </a:ext>
          </a:extLst>
        </p:cNvPr>
        <p:cNvGrpSpPr/>
        <p:nvPr/>
      </p:nvGrpSpPr>
      <p:grpSpPr>
        <a:xfrm>
          <a:off x="0" y="0"/>
          <a:ext cx="0" cy="0"/>
          <a:chOff x="0" y="0"/>
          <a:chExt cx="0" cy="0"/>
        </a:xfrm>
      </p:grpSpPr>
      <p:sp>
        <p:nvSpPr>
          <p:cNvPr id="114" name="Google Shape;114;p14">
            <a:extLst>
              <a:ext uri="{FF2B5EF4-FFF2-40B4-BE49-F238E27FC236}">
                <a16:creationId xmlns:a16="http://schemas.microsoft.com/office/drawing/2014/main" id="{232AF459-E57F-AAF4-C812-61600B8874B4}"/>
              </a:ext>
            </a:extLst>
          </p:cNvPr>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3600" dirty="0">
                <a:latin typeface="Roboto" panose="02000000000000000000" pitchFamily="2" charset="0"/>
                <a:ea typeface="Roboto" panose="02000000000000000000" pitchFamily="2" charset="0"/>
                <a:cs typeface="Roboto" panose="02000000000000000000" pitchFamily="2" charset="0"/>
              </a:rPr>
              <a:t>Learning Objectives</a:t>
            </a:r>
            <a:endParaRPr sz="3600" dirty="0">
              <a:latin typeface="Roboto" panose="02000000000000000000" pitchFamily="2" charset="0"/>
              <a:ea typeface="Roboto" panose="02000000000000000000" pitchFamily="2" charset="0"/>
              <a:cs typeface="Roboto" panose="02000000000000000000" pitchFamily="2" charset="0"/>
            </a:endParaRPr>
          </a:p>
        </p:txBody>
      </p:sp>
      <p:sp>
        <p:nvSpPr>
          <p:cNvPr id="118" name="Google Shape;118;p14">
            <a:extLst>
              <a:ext uri="{FF2B5EF4-FFF2-40B4-BE49-F238E27FC236}">
                <a16:creationId xmlns:a16="http://schemas.microsoft.com/office/drawing/2014/main" id="{E7AD24D8-8FEB-A47C-6C7A-38450F4D5B4C}"/>
              </a:ext>
            </a:extLst>
          </p:cNvPr>
          <p:cNvSpPr txBox="1">
            <a:spLocks noGrp="1"/>
          </p:cNvSpPr>
          <p:nvPr>
            <p:ph type="sldNum" idx="12"/>
          </p:nvPr>
        </p:nvSpPr>
        <p:spPr>
          <a:prstGeom prst="rect">
            <a:avLst/>
          </a:prstGeom>
        </p:spPr>
        <p:txBody>
          <a:bodyPr spcFirstLastPara="1" wrap="square" lIns="91425" tIns="91425" rIns="91425" bIns="91425" anchor="b" anchorCtr="0">
            <a:noAutofit/>
          </a:bodyPr>
          <a:lstStyle/>
          <a:p>
            <a:pPr marL="0" marR="0" lvl="0" indent="0" algn="ctr" defTabSz="914400" rtl="0" eaLnBrk="1" fontAlgn="auto" latinLnBrk="0" hangingPunct="1">
              <a:lnSpc>
                <a:spcPct val="100000"/>
              </a:lnSpc>
              <a:spcBef>
                <a:spcPts val="0"/>
              </a:spcBef>
              <a:spcAft>
                <a:spcPts val="0"/>
              </a:spcAft>
              <a:buClr>
                <a:srgbClr val="222222"/>
              </a:buClr>
              <a:buSzTx/>
              <a:buFont typeface="Arial"/>
              <a:buNone/>
              <a:tabLst/>
              <a:defRPr/>
            </a:pPr>
            <a:fld id="{00000000-1234-1234-1234-123412341234}" type="slidenum">
              <a:rPr kumimoji="0" lang="en" i="0" u="none" strike="noStrike" kern="0" cap="none" spc="0" normalizeH="0" baseline="0" noProof="0">
                <a:ln>
                  <a:noFill/>
                </a:ln>
                <a:solidFill>
                  <a:srgbClr val="FFFFFF"/>
                </a:solidFill>
                <a:effectLst/>
                <a:uLnTx/>
                <a:uFillTx/>
                <a:sym typeface="Roboto"/>
              </a:rPr>
              <a:pPr marL="0" marR="0" lvl="0" indent="0" algn="ctr" defTabSz="914400" rtl="0" eaLnBrk="1" fontAlgn="auto" latinLnBrk="0" hangingPunct="1">
                <a:lnSpc>
                  <a:spcPct val="100000"/>
                </a:lnSpc>
                <a:spcBef>
                  <a:spcPts val="0"/>
                </a:spcBef>
                <a:spcAft>
                  <a:spcPts val="0"/>
                </a:spcAft>
                <a:buClr>
                  <a:srgbClr val="222222"/>
                </a:buClr>
                <a:buSzTx/>
                <a:buFont typeface="Arial"/>
                <a:buNone/>
                <a:tabLst/>
                <a:defRPr/>
              </a:pPr>
              <a:t>5</a:t>
            </a:fld>
            <a:endParaRPr kumimoji="0" i="0" u="none" strike="noStrike" kern="0" cap="none" spc="0" normalizeH="0" baseline="0" noProof="0" dirty="0">
              <a:ln>
                <a:noFill/>
              </a:ln>
              <a:solidFill>
                <a:srgbClr val="FFFFFF"/>
              </a:solidFill>
              <a:effectLst/>
              <a:uLnTx/>
              <a:uFillTx/>
              <a:sym typeface="Roboto"/>
            </a:endParaRPr>
          </a:p>
        </p:txBody>
      </p:sp>
      <p:sp>
        <p:nvSpPr>
          <p:cNvPr id="3" name="Text Placeholder 2">
            <a:extLst>
              <a:ext uri="{FF2B5EF4-FFF2-40B4-BE49-F238E27FC236}">
                <a16:creationId xmlns:a16="http://schemas.microsoft.com/office/drawing/2014/main" id="{965D8F4B-DA93-59E7-FEF9-DAD6AEA8DF1B}"/>
              </a:ext>
            </a:extLst>
          </p:cNvPr>
          <p:cNvSpPr>
            <a:spLocks noGrp="1"/>
          </p:cNvSpPr>
          <p:nvPr>
            <p:ph type="body" idx="1"/>
          </p:nvPr>
        </p:nvSpPr>
        <p:spPr>
          <a:xfrm>
            <a:off x="419101" y="1200150"/>
            <a:ext cx="4312536" cy="3436586"/>
          </a:xfrm>
        </p:spPr>
        <p:txBody>
          <a:bodyPr numCol="1"/>
          <a:lstStyle/>
          <a:p>
            <a:pPr>
              <a:buSzPct val="100000"/>
              <a:buFont typeface="Arial" panose="020B0604020202020204" pitchFamily="34" charset="0"/>
              <a:buChar char="•"/>
            </a:pPr>
            <a:r>
              <a:rPr lang="en-US" sz="1800" dirty="0">
                <a:latin typeface="Roboto" panose="02000000000000000000" pitchFamily="2" charset="0"/>
                <a:ea typeface="Roboto" panose="02000000000000000000" pitchFamily="2" charset="0"/>
                <a:cs typeface="Roboto" panose="02000000000000000000" pitchFamily="2" charset="0"/>
              </a:rPr>
              <a:t>Identify the drivers for ROI accountability.</a:t>
            </a:r>
          </a:p>
          <a:p>
            <a:pPr>
              <a:buSzPct val="100000"/>
              <a:buFont typeface="Arial" panose="020B0604020202020204" pitchFamily="34" charset="0"/>
              <a:buChar char="•"/>
            </a:pPr>
            <a:r>
              <a:rPr lang="en-US" sz="1800" dirty="0">
                <a:latin typeface="Roboto" panose="02000000000000000000" pitchFamily="2" charset="0"/>
                <a:ea typeface="Roboto" panose="02000000000000000000" pitchFamily="2" charset="0"/>
                <a:cs typeface="Roboto" panose="02000000000000000000" pitchFamily="2" charset="0"/>
              </a:rPr>
              <a:t>Link program objectives to </a:t>
            </a:r>
            <a:br>
              <a:rPr lang="en-US" sz="1800" dirty="0">
                <a:latin typeface="Roboto" panose="02000000000000000000" pitchFamily="2" charset="0"/>
                <a:ea typeface="Roboto" panose="02000000000000000000" pitchFamily="2" charset="0"/>
                <a:cs typeface="Roboto" panose="02000000000000000000" pitchFamily="2" charset="0"/>
              </a:rPr>
            </a:br>
            <a:r>
              <a:rPr lang="en-US" sz="1800" dirty="0">
                <a:latin typeface="Roboto" panose="02000000000000000000" pitchFamily="2" charset="0"/>
                <a:ea typeface="Roboto" panose="02000000000000000000" pitchFamily="2" charset="0"/>
                <a:cs typeface="Roboto" panose="02000000000000000000" pitchFamily="2" charset="0"/>
              </a:rPr>
              <a:t>business results.</a:t>
            </a:r>
          </a:p>
          <a:p>
            <a:pPr>
              <a:buSzPct val="100000"/>
              <a:buFont typeface="Arial" panose="020B0604020202020204" pitchFamily="34" charset="0"/>
              <a:buChar char="•"/>
            </a:pPr>
            <a:r>
              <a:rPr lang="en-US" sz="1800" dirty="0">
                <a:latin typeface="Roboto" panose="02000000000000000000" pitchFamily="2" charset="0"/>
                <a:ea typeface="Roboto" panose="02000000000000000000" pitchFamily="2" charset="0"/>
                <a:cs typeface="Roboto" panose="02000000000000000000" pitchFamily="2" charset="0"/>
              </a:rPr>
              <a:t>Identify at least three ways to collect data.</a:t>
            </a:r>
          </a:p>
          <a:p>
            <a:pPr>
              <a:buSzPct val="100000"/>
              <a:buFont typeface="Arial" panose="020B0604020202020204" pitchFamily="34" charset="0"/>
              <a:buChar char="•"/>
            </a:pPr>
            <a:r>
              <a:rPr lang="en-US" sz="1800" dirty="0">
                <a:latin typeface="Roboto" panose="02000000000000000000" pitchFamily="2" charset="0"/>
                <a:ea typeface="Roboto" panose="02000000000000000000" pitchFamily="2" charset="0"/>
                <a:cs typeface="Roboto" panose="02000000000000000000" pitchFamily="2" charset="0"/>
              </a:rPr>
              <a:t>Describe at least three ways to isolate the effects of a program.</a:t>
            </a:r>
          </a:p>
          <a:p>
            <a:pPr>
              <a:buSzPct val="100000"/>
              <a:buFont typeface="Arial" panose="020B0604020202020204" pitchFamily="34" charset="0"/>
              <a:buChar char="•"/>
            </a:pPr>
            <a:r>
              <a:rPr lang="en-US" sz="1800" dirty="0">
                <a:latin typeface="Roboto" panose="02000000000000000000" pitchFamily="2" charset="0"/>
                <a:ea typeface="Roboto" panose="02000000000000000000" pitchFamily="2" charset="0"/>
                <a:cs typeface="Roboto" panose="02000000000000000000" pitchFamily="2" charset="0"/>
              </a:rPr>
              <a:t>Describe at least three ways to convert data to monetary values.</a:t>
            </a:r>
          </a:p>
        </p:txBody>
      </p:sp>
      <p:sp>
        <p:nvSpPr>
          <p:cNvPr id="9" name="Text Placeholder 2">
            <a:extLst>
              <a:ext uri="{FF2B5EF4-FFF2-40B4-BE49-F238E27FC236}">
                <a16:creationId xmlns:a16="http://schemas.microsoft.com/office/drawing/2014/main" id="{2E6ED3E7-6935-63CA-BF94-50BC60C3E377}"/>
              </a:ext>
            </a:extLst>
          </p:cNvPr>
          <p:cNvSpPr txBox="1">
            <a:spLocks/>
          </p:cNvSpPr>
          <p:nvPr/>
        </p:nvSpPr>
        <p:spPr>
          <a:xfrm>
            <a:off x="4633501" y="1200151"/>
            <a:ext cx="4312536" cy="3343888"/>
          </a:xfrm>
          <a:prstGeom prst="rect">
            <a:avLst/>
          </a:prstGeom>
          <a:noFill/>
          <a:ln>
            <a:noFill/>
          </a:ln>
        </p:spPr>
        <p:txBody>
          <a:bodyPr spcFirstLastPara="1" wrap="square" lIns="91425" tIns="91425" rIns="91425" bIns="91425" numCol="1" anchor="t" anchorCtr="0">
            <a:noAutofit/>
          </a:bodyPr>
          <a:lstStyle>
            <a:defPPr marR="0" lvl="0" algn="l" rtl="0">
              <a:lnSpc>
                <a:spcPct val="100000"/>
              </a:lnSpc>
              <a:spcBef>
                <a:spcPts val="0"/>
              </a:spcBef>
              <a:spcAft>
                <a:spcPts val="0"/>
              </a:spcAft>
            </a:defPPr>
            <a:lvl1pPr marL="457200" marR="0" lvl="0" indent="-393700" algn="l" rtl="0" eaLnBrk="1" hangingPunct="1">
              <a:lnSpc>
                <a:spcPct val="100000"/>
              </a:lnSpc>
              <a:spcBef>
                <a:spcPts val="600"/>
              </a:spcBef>
              <a:spcAft>
                <a:spcPts val="0"/>
              </a:spcAft>
              <a:buClr>
                <a:schemeClr val="tx1"/>
              </a:buClr>
              <a:buSzPts val="2600"/>
              <a:buFont typeface="Roboto"/>
              <a:buChar char="▸"/>
              <a:defRPr sz="2600" b="0" i="0" u="none" strike="noStrike" cap="none">
                <a:solidFill>
                  <a:schemeClr val="dk1"/>
                </a:solidFill>
                <a:latin typeface="Calibri" panose="020F0502020204030204" pitchFamily="34" charset="0"/>
                <a:ea typeface="Roboto"/>
                <a:cs typeface="Calibri" panose="020F0502020204030204" pitchFamily="34" charset="0"/>
                <a:sym typeface="Roboto"/>
              </a:defRPr>
            </a:lvl1pPr>
            <a:lvl2pPr marL="914400" marR="0" lvl="1" indent="-393700" algn="l" rtl="0" eaLnBrk="1" hangingPunct="1">
              <a:lnSpc>
                <a:spcPct val="100000"/>
              </a:lnSpc>
              <a:spcBef>
                <a:spcPts val="0"/>
              </a:spcBef>
              <a:spcAft>
                <a:spcPts val="0"/>
              </a:spcAft>
              <a:buClr>
                <a:schemeClr val="accent2"/>
              </a:buClr>
              <a:buSzPts val="2600"/>
              <a:buFont typeface="Roboto"/>
              <a:buChar char="▹"/>
              <a:defRPr sz="2600" b="0" i="0" u="none" strike="noStrike" cap="none">
                <a:solidFill>
                  <a:schemeClr val="dk1"/>
                </a:solidFill>
                <a:latin typeface="Roboto"/>
                <a:ea typeface="Roboto"/>
                <a:cs typeface="Roboto"/>
                <a:sym typeface="Roboto"/>
              </a:defRPr>
            </a:lvl2pPr>
            <a:lvl3pPr marL="1371600" marR="0" lvl="2" indent="-393700" algn="l" rtl="0" eaLnBrk="1" hangingPunct="1">
              <a:lnSpc>
                <a:spcPct val="100000"/>
              </a:lnSpc>
              <a:spcBef>
                <a:spcPts val="0"/>
              </a:spcBef>
              <a:spcAft>
                <a:spcPts val="0"/>
              </a:spcAft>
              <a:buClr>
                <a:schemeClr val="accent5"/>
              </a:buClr>
              <a:buSzPts val="2600"/>
              <a:buFont typeface="Roboto"/>
              <a:buChar char="▹"/>
              <a:defRPr sz="2600" b="0" i="0" u="none" strike="noStrike" cap="none">
                <a:solidFill>
                  <a:schemeClr val="dk1"/>
                </a:solidFill>
                <a:latin typeface="Roboto"/>
                <a:ea typeface="Roboto"/>
                <a:cs typeface="Roboto"/>
                <a:sym typeface="Roboto"/>
              </a:defRPr>
            </a:lvl3pPr>
            <a:lvl4pPr marL="1828800" marR="0" lvl="3" indent="-393700" algn="l" rtl="0" eaLnBrk="1" hangingPunct="1">
              <a:lnSpc>
                <a:spcPct val="100000"/>
              </a:lnSpc>
              <a:spcBef>
                <a:spcPts val="0"/>
              </a:spcBef>
              <a:spcAft>
                <a:spcPts val="0"/>
              </a:spcAft>
              <a:buClr>
                <a:schemeClr val="accent5"/>
              </a:buClr>
              <a:buSzPts val="2600"/>
              <a:buFont typeface="Roboto"/>
              <a:buChar char="▹"/>
              <a:defRPr sz="2600" b="0" i="0" u="none" strike="noStrike" cap="none">
                <a:solidFill>
                  <a:schemeClr val="dk1"/>
                </a:solidFill>
                <a:latin typeface="Roboto"/>
                <a:ea typeface="Roboto"/>
                <a:cs typeface="Roboto"/>
                <a:sym typeface="Roboto"/>
              </a:defRPr>
            </a:lvl4pPr>
            <a:lvl5pPr marL="2286000" marR="0" lvl="4" indent="-393700" algn="l" rtl="0" eaLnBrk="1" hangingPunct="1">
              <a:lnSpc>
                <a:spcPct val="100000"/>
              </a:lnSpc>
              <a:spcBef>
                <a:spcPts val="0"/>
              </a:spcBef>
              <a:spcAft>
                <a:spcPts val="0"/>
              </a:spcAft>
              <a:buClr>
                <a:schemeClr val="accent5"/>
              </a:buClr>
              <a:buSzPts val="2600"/>
              <a:buFont typeface="Roboto"/>
              <a:buChar char="▹"/>
              <a:defRPr sz="2600" b="0" i="0" u="none" strike="noStrike" cap="none">
                <a:solidFill>
                  <a:schemeClr val="dk1"/>
                </a:solidFill>
                <a:latin typeface="Roboto"/>
                <a:ea typeface="Roboto"/>
                <a:cs typeface="Roboto"/>
                <a:sym typeface="Roboto"/>
              </a:defRPr>
            </a:lvl5pPr>
            <a:lvl6pPr marL="2743200" marR="0" lvl="5" indent="-393700" algn="l" rtl="0" eaLnBrk="1" hangingPunct="1">
              <a:lnSpc>
                <a:spcPct val="100000"/>
              </a:lnSpc>
              <a:spcBef>
                <a:spcPts val="0"/>
              </a:spcBef>
              <a:spcAft>
                <a:spcPts val="0"/>
              </a:spcAft>
              <a:buClr>
                <a:schemeClr val="accent5"/>
              </a:buClr>
              <a:buSzPts val="2600"/>
              <a:buFont typeface="Roboto"/>
              <a:buChar char="▹"/>
              <a:defRPr sz="2600" b="0" i="0" u="none" strike="noStrike" cap="none">
                <a:solidFill>
                  <a:schemeClr val="dk1"/>
                </a:solidFill>
                <a:latin typeface="Roboto"/>
                <a:ea typeface="Roboto"/>
                <a:cs typeface="Roboto"/>
                <a:sym typeface="Roboto"/>
              </a:defRPr>
            </a:lvl6pPr>
            <a:lvl7pPr marL="3200400" marR="0" lvl="6" indent="-393700" algn="l" rtl="0" eaLnBrk="1" hangingPunct="1">
              <a:lnSpc>
                <a:spcPct val="100000"/>
              </a:lnSpc>
              <a:spcBef>
                <a:spcPts val="0"/>
              </a:spcBef>
              <a:spcAft>
                <a:spcPts val="0"/>
              </a:spcAft>
              <a:buClr>
                <a:schemeClr val="accent5"/>
              </a:buClr>
              <a:buSzPts val="2600"/>
              <a:buFont typeface="Roboto"/>
              <a:buChar char="▹"/>
              <a:defRPr sz="2600" b="0" i="0" u="none" strike="noStrike" cap="none">
                <a:solidFill>
                  <a:schemeClr val="dk1"/>
                </a:solidFill>
                <a:latin typeface="Roboto"/>
                <a:ea typeface="Roboto"/>
                <a:cs typeface="Roboto"/>
                <a:sym typeface="Roboto"/>
              </a:defRPr>
            </a:lvl7pPr>
            <a:lvl8pPr marL="3657600" marR="0" lvl="7" indent="-393700" algn="l" rtl="0" eaLnBrk="1" hangingPunct="1">
              <a:lnSpc>
                <a:spcPct val="100000"/>
              </a:lnSpc>
              <a:spcBef>
                <a:spcPts val="0"/>
              </a:spcBef>
              <a:spcAft>
                <a:spcPts val="0"/>
              </a:spcAft>
              <a:buClr>
                <a:schemeClr val="accent5"/>
              </a:buClr>
              <a:buSzPts val="2600"/>
              <a:buFont typeface="Roboto"/>
              <a:buChar char="▹"/>
              <a:defRPr sz="2600" b="0" i="0" u="none" strike="noStrike" cap="none">
                <a:solidFill>
                  <a:schemeClr val="dk1"/>
                </a:solidFill>
                <a:latin typeface="Roboto"/>
                <a:ea typeface="Roboto"/>
                <a:cs typeface="Roboto"/>
                <a:sym typeface="Roboto"/>
              </a:defRPr>
            </a:lvl8pPr>
            <a:lvl9pPr marL="4114800" marR="0" lvl="8" indent="-393700" algn="l" rtl="0" eaLnBrk="1" hangingPunct="1">
              <a:lnSpc>
                <a:spcPct val="100000"/>
              </a:lnSpc>
              <a:spcBef>
                <a:spcPts val="0"/>
              </a:spcBef>
              <a:spcAft>
                <a:spcPts val="0"/>
              </a:spcAft>
              <a:buClr>
                <a:schemeClr val="accent5"/>
              </a:buClr>
              <a:buSzPts val="2600"/>
              <a:buFont typeface="Roboto"/>
              <a:buChar char="▹"/>
              <a:defRPr sz="2600" b="0" i="0" u="none" strike="noStrike" cap="none">
                <a:solidFill>
                  <a:schemeClr val="dk1"/>
                </a:solidFill>
                <a:latin typeface="Roboto"/>
                <a:ea typeface="Roboto"/>
                <a:cs typeface="Roboto"/>
                <a:sym typeface="Roboto"/>
              </a:defRPr>
            </a:lvl9pPr>
          </a:lstStyle>
          <a:p>
            <a:pPr defTabSz="914400">
              <a:buSzPct val="100000"/>
              <a:buFont typeface="Arial" panose="020B0604020202020204" pitchFamily="34" charset="0"/>
              <a:buChar char="•"/>
            </a:pPr>
            <a:r>
              <a:rPr lang="en-US" sz="1800" kern="0" dirty="0">
                <a:latin typeface="Roboto" panose="02000000000000000000" pitchFamily="2" charset="0"/>
                <a:ea typeface="Roboto" panose="02000000000000000000" pitchFamily="2" charset="0"/>
                <a:cs typeface="Roboto" panose="02000000000000000000" pitchFamily="2" charset="0"/>
              </a:rPr>
              <a:t>Identify all costs of a program.</a:t>
            </a:r>
          </a:p>
          <a:p>
            <a:pPr defTabSz="914400">
              <a:buSzPct val="100000"/>
              <a:buFont typeface="Arial" panose="020B0604020202020204" pitchFamily="34" charset="0"/>
              <a:buChar char="•"/>
            </a:pPr>
            <a:r>
              <a:rPr lang="en-US" sz="1800" kern="0" dirty="0">
                <a:latin typeface="Roboto" panose="02000000000000000000" pitchFamily="2" charset="0"/>
                <a:ea typeface="Roboto" panose="02000000000000000000" pitchFamily="2" charset="0"/>
                <a:cs typeface="Roboto" panose="02000000000000000000" pitchFamily="2" charset="0"/>
              </a:rPr>
              <a:t>Calculate ROI, given benefits and costs.</a:t>
            </a:r>
          </a:p>
          <a:p>
            <a:pPr defTabSz="914400">
              <a:buSzPct val="100000"/>
              <a:buFont typeface="Arial" panose="020B0604020202020204" pitchFamily="34" charset="0"/>
              <a:buChar char="•"/>
            </a:pPr>
            <a:r>
              <a:rPr lang="en-US" sz="1800" kern="0" dirty="0">
                <a:latin typeface="Roboto" panose="02000000000000000000" pitchFamily="2" charset="0"/>
                <a:ea typeface="Roboto" panose="02000000000000000000" pitchFamily="2" charset="0"/>
                <a:cs typeface="Roboto" panose="02000000000000000000" pitchFamily="2" charset="0"/>
              </a:rPr>
              <a:t>Identify intangible measures.</a:t>
            </a:r>
          </a:p>
          <a:p>
            <a:pPr defTabSz="914400">
              <a:buSzPct val="100000"/>
              <a:buFont typeface="Arial" panose="020B0604020202020204" pitchFamily="34" charset="0"/>
              <a:buChar char="•"/>
            </a:pPr>
            <a:r>
              <a:rPr lang="en-US" sz="1800" kern="0" dirty="0">
                <a:latin typeface="Roboto" panose="02000000000000000000" pitchFamily="2" charset="0"/>
                <a:ea typeface="Roboto" panose="02000000000000000000" pitchFamily="2" charset="0"/>
                <a:cs typeface="Roboto" panose="02000000000000000000" pitchFamily="2" charset="0"/>
              </a:rPr>
              <a:t>Plan a follow-up evaluation for one of your programs.</a:t>
            </a:r>
          </a:p>
          <a:p>
            <a:pPr defTabSz="914400">
              <a:buSzPct val="100000"/>
              <a:buFont typeface="Arial" panose="020B0604020202020204" pitchFamily="34" charset="0"/>
              <a:buChar char="•"/>
            </a:pPr>
            <a:r>
              <a:rPr lang="en-US" sz="1800" kern="0" dirty="0">
                <a:latin typeface="Roboto" panose="02000000000000000000" pitchFamily="2" charset="0"/>
                <a:ea typeface="Roboto" panose="02000000000000000000" pitchFamily="2" charset="0"/>
                <a:cs typeface="Roboto" panose="02000000000000000000" pitchFamily="2" charset="0"/>
              </a:rPr>
              <a:t>Describe the 12 steps in the </a:t>
            </a:r>
            <a:br>
              <a:rPr lang="en-US" sz="1800" kern="0" dirty="0">
                <a:latin typeface="Roboto" panose="02000000000000000000" pitchFamily="2" charset="0"/>
                <a:ea typeface="Roboto" panose="02000000000000000000" pitchFamily="2" charset="0"/>
                <a:cs typeface="Roboto" panose="02000000000000000000" pitchFamily="2" charset="0"/>
              </a:rPr>
            </a:br>
            <a:r>
              <a:rPr lang="en-US" sz="1800" kern="0" dirty="0">
                <a:latin typeface="Roboto" panose="02000000000000000000" pitchFamily="2" charset="0"/>
                <a:ea typeface="Roboto" panose="02000000000000000000" pitchFamily="2" charset="0"/>
                <a:cs typeface="Roboto" panose="02000000000000000000" pitchFamily="2" charset="0"/>
              </a:rPr>
              <a:t>ROI Methodology®. </a:t>
            </a:r>
          </a:p>
          <a:p>
            <a:pPr defTabSz="914400">
              <a:buSzPct val="100000"/>
              <a:buFont typeface="Arial" panose="020B0604020202020204" pitchFamily="34" charset="0"/>
              <a:buChar char="•"/>
            </a:pPr>
            <a:endParaRPr lang="en-US" sz="1800" kern="0" dirty="0">
              <a:latin typeface="Roboto" panose="02000000000000000000" pitchFamily="2" charset="0"/>
              <a:ea typeface="Roboto" panose="02000000000000000000" pitchFamily="2" charset="0"/>
              <a:cs typeface="Roboto" panose="02000000000000000000" pitchFamily="2" charset="0"/>
            </a:endParaRPr>
          </a:p>
        </p:txBody>
      </p:sp>
      <p:sp>
        <p:nvSpPr>
          <p:cNvPr id="2" name="TextBox 1">
            <a:extLst>
              <a:ext uri="{FF2B5EF4-FFF2-40B4-BE49-F238E27FC236}">
                <a16:creationId xmlns:a16="http://schemas.microsoft.com/office/drawing/2014/main" id="{9C0E1A40-7336-391F-F9E0-1FC2E04CAF77}"/>
              </a:ext>
            </a:extLst>
          </p:cNvPr>
          <p:cNvSpPr txBox="1"/>
          <p:nvPr/>
        </p:nvSpPr>
        <p:spPr>
          <a:xfrm>
            <a:off x="11960" y="4786184"/>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3</a:t>
            </a:r>
          </a:p>
        </p:txBody>
      </p:sp>
    </p:spTree>
    <p:extLst>
      <p:ext uri="{BB962C8B-B14F-4D97-AF65-F5344CB8AC3E}">
        <p14:creationId xmlns:p14="http://schemas.microsoft.com/office/powerpoint/2010/main" val="9270598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725FB-6A39-BC9C-9409-8769CFBDF83B}"/>
            </a:ext>
          </a:extLst>
        </p:cNvPr>
        <p:cNvGrpSpPr/>
        <p:nvPr/>
      </p:nvGrpSpPr>
      <p:grpSpPr>
        <a:xfrm>
          <a:off x="0" y="0"/>
          <a:ext cx="0" cy="0"/>
          <a:chOff x="0" y="0"/>
          <a:chExt cx="0" cy="0"/>
        </a:xfrm>
      </p:grpSpPr>
      <p:grpSp>
        <p:nvGrpSpPr>
          <p:cNvPr id="20482" name="Group 47">
            <a:extLst>
              <a:ext uri="{FF2B5EF4-FFF2-40B4-BE49-F238E27FC236}">
                <a16:creationId xmlns:a16="http://schemas.microsoft.com/office/drawing/2014/main" id="{8FB72FFA-D9B3-250A-D181-35670787FB4E}"/>
              </a:ext>
            </a:extLst>
          </p:cNvPr>
          <p:cNvGrpSpPr>
            <a:grpSpLocks/>
          </p:cNvGrpSpPr>
          <p:nvPr/>
        </p:nvGrpSpPr>
        <p:grpSpPr bwMode="auto">
          <a:xfrm>
            <a:off x="1073056" y="629843"/>
            <a:ext cx="6412802" cy="4125896"/>
            <a:chOff x="10175" y="839107"/>
            <a:chExt cx="8621047" cy="5591977"/>
          </a:xfrm>
        </p:grpSpPr>
        <p:sp>
          <p:nvSpPr>
            <p:cNvPr id="20494" name="Oval 3">
              <a:extLst>
                <a:ext uri="{FF2B5EF4-FFF2-40B4-BE49-F238E27FC236}">
                  <a16:creationId xmlns:a16="http://schemas.microsoft.com/office/drawing/2014/main" id="{0BFA50E5-E5BF-0688-9384-1365F810B515}"/>
                </a:ext>
              </a:extLst>
            </p:cNvPr>
            <p:cNvSpPr>
              <a:spLocks noChangeArrowheads="1"/>
            </p:cNvSpPr>
            <p:nvPr/>
          </p:nvSpPr>
          <p:spPr bwMode="auto">
            <a:xfrm>
              <a:off x="3580176" y="5625554"/>
              <a:ext cx="1998800" cy="80553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ct val="0"/>
                </a:spcAft>
                <a:buClrTx/>
                <a:buSzTx/>
                <a:buFont typeface="Wingdings 2"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Program Process Initiative</a:t>
              </a:r>
            </a:p>
          </p:txBody>
        </p:sp>
        <p:sp>
          <p:nvSpPr>
            <p:cNvPr id="20495" name="Line 4">
              <a:extLst>
                <a:ext uri="{FF2B5EF4-FFF2-40B4-BE49-F238E27FC236}">
                  <a16:creationId xmlns:a16="http://schemas.microsoft.com/office/drawing/2014/main" id="{4001A4C9-F44C-EFBC-7EC4-8710DE5B1B6E}"/>
                </a:ext>
              </a:extLst>
            </p:cNvPr>
            <p:cNvSpPr>
              <a:spLocks noChangeShapeType="1"/>
            </p:cNvSpPr>
            <p:nvPr/>
          </p:nvSpPr>
          <p:spPr bwMode="auto">
            <a:xfrm>
              <a:off x="22186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20496" name="Line 5">
              <a:extLst>
                <a:ext uri="{FF2B5EF4-FFF2-40B4-BE49-F238E27FC236}">
                  <a16:creationId xmlns:a16="http://schemas.microsoft.com/office/drawing/2014/main" id="{586F33AE-5B90-7D79-2952-1C2C06EE66E0}"/>
                </a:ext>
              </a:extLst>
            </p:cNvPr>
            <p:cNvSpPr>
              <a:spLocks noChangeShapeType="1"/>
            </p:cNvSpPr>
            <p:nvPr/>
          </p:nvSpPr>
          <p:spPr bwMode="auto">
            <a:xfrm>
              <a:off x="5342894" y="1360710"/>
              <a:ext cx="148584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20497" name="Text Box 6">
              <a:extLst>
                <a:ext uri="{FF2B5EF4-FFF2-40B4-BE49-F238E27FC236}">
                  <a16:creationId xmlns:a16="http://schemas.microsoft.com/office/drawing/2014/main" id="{B566A9DF-BC89-2979-7152-BD8045416772}"/>
                </a:ext>
              </a:extLst>
            </p:cNvPr>
            <p:cNvSpPr txBox="1">
              <a:spLocks noChangeArrowheads="1"/>
            </p:cNvSpPr>
            <p:nvPr/>
          </p:nvSpPr>
          <p:spPr bwMode="auto">
            <a:xfrm>
              <a:off x="429259" y="6078262"/>
              <a:ext cx="3051068" cy="276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Alignment and Forecasting</a:t>
              </a:r>
              <a:endParaRPr kumimoji="0" lang="en-US" altLang="en-US" sz="1800"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498" name="Text Box 7">
              <a:extLst>
                <a:ext uri="{FF2B5EF4-FFF2-40B4-BE49-F238E27FC236}">
                  <a16:creationId xmlns:a16="http://schemas.microsoft.com/office/drawing/2014/main" id="{488F5DDC-66B4-DFC3-F554-89E1AA051B31}"/>
                </a:ext>
              </a:extLst>
            </p:cNvPr>
            <p:cNvSpPr txBox="1">
              <a:spLocks noChangeArrowheads="1"/>
            </p:cNvSpPr>
            <p:nvPr/>
          </p:nvSpPr>
          <p:spPr bwMode="auto">
            <a:xfrm>
              <a:off x="5495112" y="6099849"/>
              <a:ext cx="2286000" cy="331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l"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The ROI Process Model</a:t>
              </a:r>
              <a:endParaRPr kumimoji="0" lang="en-US" altLang="en-US" sz="1800"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00" name="Text Box 9">
              <a:extLst>
                <a:ext uri="{FF2B5EF4-FFF2-40B4-BE49-F238E27FC236}">
                  <a16:creationId xmlns:a16="http://schemas.microsoft.com/office/drawing/2014/main" id="{60A303A6-F3AB-7A27-F09F-83907BB44208}"/>
                </a:ext>
              </a:extLst>
            </p:cNvPr>
            <p:cNvSpPr txBox="1">
              <a:spLocks noChangeArrowheads="1"/>
            </p:cNvSpPr>
            <p:nvPr/>
          </p:nvSpPr>
          <p:spPr bwMode="auto">
            <a:xfrm>
              <a:off x="805801" y="3609642"/>
              <a:ext cx="160458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Learning Needs</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01" name="Text Box 10">
              <a:extLst>
                <a:ext uri="{FF2B5EF4-FFF2-40B4-BE49-F238E27FC236}">
                  <a16:creationId xmlns:a16="http://schemas.microsoft.com/office/drawing/2014/main" id="{1EF27E9F-DBA8-20BD-43E5-7968A268C451}"/>
                </a:ext>
              </a:extLst>
            </p:cNvPr>
            <p:cNvSpPr txBox="1">
              <a:spLocks noChangeArrowheads="1"/>
            </p:cNvSpPr>
            <p:nvPr/>
          </p:nvSpPr>
          <p:spPr bwMode="auto">
            <a:xfrm>
              <a:off x="1046460" y="4603947"/>
              <a:ext cx="1782382"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Preference Needs</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02" name="Text Box 12">
              <a:extLst>
                <a:ext uri="{FF2B5EF4-FFF2-40B4-BE49-F238E27FC236}">
                  <a16:creationId xmlns:a16="http://schemas.microsoft.com/office/drawing/2014/main" id="{EA0FBD37-45A9-10AF-6770-36D2412C4A75}"/>
                </a:ext>
              </a:extLst>
            </p:cNvPr>
            <p:cNvSpPr txBox="1">
              <a:spLocks noChangeArrowheads="1"/>
            </p:cNvSpPr>
            <p:nvPr/>
          </p:nvSpPr>
          <p:spPr bwMode="auto">
            <a:xfrm>
              <a:off x="6359952" y="4603947"/>
              <a:ext cx="1028664"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l"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Reaction</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03" name="Text Box 13">
              <a:extLst>
                <a:ext uri="{FF2B5EF4-FFF2-40B4-BE49-F238E27FC236}">
                  <a16:creationId xmlns:a16="http://schemas.microsoft.com/office/drawing/2014/main" id="{842D79A9-6B77-CC1A-FF41-DE7F808918B9}"/>
                </a:ext>
              </a:extLst>
            </p:cNvPr>
            <p:cNvSpPr txBox="1">
              <a:spLocks noChangeArrowheads="1"/>
            </p:cNvSpPr>
            <p:nvPr/>
          </p:nvSpPr>
          <p:spPr bwMode="auto">
            <a:xfrm>
              <a:off x="6709825" y="3625516"/>
              <a:ext cx="108708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l"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Learning</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04" name="Text Box 14">
              <a:extLst>
                <a:ext uri="{FF2B5EF4-FFF2-40B4-BE49-F238E27FC236}">
                  <a16:creationId xmlns:a16="http://schemas.microsoft.com/office/drawing/2014/main" id="{465CC441-7642-2FB3-E531-93AE0B3E15B2}"/>
                </a:ext>
              </a:extLst>
            </p:cNvPr>
            <p:cNvSpPr txBox="1">
              <a:spLocks noChangeArrowheads="1"/>
            </p:cNvSpPr>
            <p:nvPr/>
          </p:nvSpPr>
          <p:spPr bwMode="auto">
            <a:xfrm>
              <a:off x="6980479" y="2773425"/>
              <a:ext cx="1501723" cy="342864"/>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Application</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05" name="Text Box 15">
              <a:extLst>
                <a:ext uri="{FF2B5EF4-FFF2-40B4-BE49-F238E27FC236}">
                  <a16:creationId xmlns:a16="http://schemas.microsoft.com/office/drawing/2014/main" id="{C322639F-8A9B-051F-C7B4-6A425C579A3D}"/>
                </a:ext>
              </a:extLst>
            </p:cNvPr>
            <p:cNvSpPr txBox="1">
              <a:spLocks noChangeArrowheads="1"/>
            </p:cNvSpPr>
            <p:nvPr/>
          </p:nvSpPr>
          <p:spPr bwMode="auto">
            <a:xfrm>
              <a:off x="7388616" y="1946118"/>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Impact</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06" name="Text Box 16">
              <a:extLst>
                <a:ext uri="{FF2B5EF4-FFF2-40B4-BE49-F238E27FC236}">
                  <a16:creationId xmlns:a16="http://schemas.microsoft.com/office/drawing/2014/main" id="{FB295B39-D257-F2EB-8E4F-1696029B1E81}"/>
                </a:ext>
              </a:extLst>
            </p:cNvPr>
            <p:cNvSpPr txBox="1">
              <a:spLocks noChangeArrowheads="1"/>
            </p:cNvSpPr>
            <p:nvPr/>
          </p:nvSpPr>
          <p:spPr bwMode="auto">
            <a:xfrm>
              <a:off x="7617208" y="1207056"/>
              <a:ext cx="91436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ROI</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07" name="Text Box 17">
              <a:extLst>
                <a:ext uri="{FF2B5EF4-FFF2-40B4-BE49-F238E27FC236}">
                  <a16:creationId xmlns:a16="http://schemas.microsoft.com/office/drawing/2014/main" id="{E32F5A5C-53AD-19DB-081F-A078960B4196}"/>
                </a:ext>
              </a:extLst>
            </p:cNvPr>
            <p:cNvSpPr txBox="1">
              <a:spLocks noChangeArrowheads="1"/>
            </p:cNvSpPr>
            <p:nvPr/>
          </p:nvSpPr>
          <p:spPr bwMode="auto">
            <a:xfrm>
              <a:off x="3582157" y="4571446"/>
              <a:ext cx="1926814"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Reaction Objectives</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08" name="Text Box 18">
              <a:extLst>
                <a:ext uri="{FF2B5EF4-FFF2-40B4-BE49-F238E27FC236}">
                  <a16:creationId xmlns:a16="http://schemas.microsoft.com/office/drawing/2014/main" id="{39D45CC4-52C9-64E8-19CC-479E1DE16887}"/>
                </a:ext>
              </a:extLst>
            </p:cNvPr>
            <p:cNvSpPr txBox="1">
              <a:spLocks noChangeArrowheads="1"/>
            </p:cNvSpPr>
            <p:nvPr/>
          </p:nvSpPr>
          <p:spPr bwMode="auto">
            <a:xfrm>
              <a:off x="3582157" y="3570568"/>
              <a:ext cx="1924618" cy="318102"/>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Learning Objectives</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09" name="Text Box 19">
              <a:extLst>
                <a:ext uri="{FF2B5EF4-FFF2-40B4-BE49-F238E27FC236}">
                  <a16:creationId xmlns:a16="http://schemas.microsoft.com/office/drawing/2014/main" id="{7EAB83FD-3ADB-B76F-D2F8-A8A75622B73A}"/>
                </a:ext>
              </a:extLst>
            </p:cNvPr>
            <p:cNvSpPr txBox="1">
              <a:spLocks noChangeArrowheads="1"/>
            </p:cNvSpPr>
            <p:nvPr/>
          </p:nvSpPr>
          <p:spPr bwMode="auto">
            <a:xfrm>
              <a:off x="3524620" y="2730868"/>
              <a:ext cx="2128358" cy="302863"/>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Application Objectives</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10" name="Text Box 20">
              <a:extLst>
                <a:ext uri="{FF2B5EF4-FFF2-40B4-BE49-F238E27FC236}">
                  <a16:creationId xmlns:a16="http://schemas.microsoft.com/office/drawing/2014/main" id="{A59D8F29-3B63-86D2-3306-10BDACB42E50}"/>
                </a:ext>
              </a:extLst>
            </p:cNvPr>
            <p:cNvSpPr txBox="1">
              <a:spLocks noChangeArrowheads="1"/>
            </p:cNvSpPr>
            <p:nvPr/>
          </p:nvSpPr>
          <p:spPr bwMode="auto">
            <a:xfrm>
              <a:off x="279633" y="2769943"/>
              <a:ext cx="1917633"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l"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Performance Needs</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11" name="Text Box 21">
              <a:extLst>
                <a:ext uri="{FF2B5EF4-FFF2-40B4-BE49-F238E27FC236}">
                  <a16:creationId xmlns:a16="http://schemas.microsoft.com/office/drawing/2014/main" id="{E035F4C3-CD62-2BE9-13AF-F7607A50CD66}"/>
                </a:ext>
              </a:extLst>
            </p:cNvPr>
            <p:cNvSpPr txBox="1">
              <a:spLocks noChangeArrowheads="1"/>
            </p:cNvSpPr>
            <p:nvPr/>
          </p:nvSpPr>
          <p:spPr bwMode="auto">
            <a:xfrm>
              <a:off x="3655582" y="1909423"/>
              <a:ext cx="1812227"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Impact Objectives</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12" name="Text Box 22">
              <a:extLst>
                <a:ext uri="{FF2B5EF4-FFF2-40B4-BE49-F238E27FC236}">
                  <a16:creationId xmlns:a16="http://schemas.microsoft.com/office/drawing/2014/main" id="{FEFB74AB-2E49-5CF3-BC1D-0CB8FB1A3053}"/>
                </a:ext>
              </a:extLst>
            </p:cNvPr>
            <p:cNvSpPr txBox="1">
              <a:spLocks noChangeArrowheads="1"/>
            </p:cNvSpPr>
            <p:nvPr/>
          </p:nvSpPr>
          <p:spPr bwMode="auto">
            <a:xfrm>
              <a:off x="300359" y="1946118"/>
              <a:ext cx="1562680"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Business Needs</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13" name="Text Box 23">
              <a:extLst>
                <a:ext uri="{FF2B5EF4-FFF2-40B4-BE49-F238E27FC236}">
                  <a16:creationId xmlns:a16="http://schemas.microsoft.com/office/drawing/2014/main" id="{1B594D45-F99C-556F-BA26-73507B05A715}"/>
                </a:ext>
              </a:extLst>
            </p:cNvPr>
            <p:cNvSpPr txBox="1">
              <a:spLocks noChangeArrowheads="1"/>
            </p:cNvSpPr>
            <p:nvPr/>
          </p:nvSpPr>
          <p:spPr bwMode="auto">
            <a:xfrm>
              <a:off x="10175" y="1191183"/>
              <a:ext cx="1438224" cy="31937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Payoff Needs</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14" name="Text Box 24">
              <a:extLst>
                <a:ext uri="{FF2B5EF4-FFF2-40B4-BE49-F238E27FC236}">
                  <a16:creationId xmlns:a16="http://schemas.microsoft.com/office/drawing/2014/main" id="{B3EF683F-EF7F-750F-69CD-2AD6ABCAB4A0}"/>
                </a:ext>
              </a:extLst>
            </p:cNvPr>
            <p:cNvSpPr txBox="1">
              <a:spLocks noChangeArrowheads="1"/>
            </p:cNvSpPr>
            <p:nvPr/>
          </p:nvSpPr>
          <p:spPr bwMode="auto">
            <a:xfrm>
              <a:off x="3837235" y="1207056"/>
              <a:ext cx="1492148"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ROI Objectives</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15" name="Text Box 25">
              <a:extLst>
                <a:ext uri="{FF2B5EF4-FFF2-40B4-BE49-F238E27FC236}">
                  <a16:creationId xmlns:a16="http://schemas.microsoft.com/office/drawing/2014/main" id="{030E9B2C-32E1-5B5C-B368-A27FD5116271}"/>
                </a:ext>
              </a:extLst>
            </p:cNvPr>
            <p:cNvSpPr txBox="1">
              <a:spLocks noChangeArrowheads="1"/>
            </p:cNvSpPr>
            <p:nvPr/>
          </p:nvSpPr>
          <p:spPr bwMode="auto">
            <a:xfrm>
              <a:off x="7462863" y="874020"/>
              <a:ext cx="1168359"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l"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End Here</a:t>
              </a:r>
              <a:endParaRPr kumimoji="0" lang="en-US" altLang="en-US" sz="1800"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16" name="Text Box 26">
              <a:extLst>
                <a:ext uri="{FF2B5EF4-FFF2-40B4-BE49-F238E27FC236}">
                  <a16:creationId xmlns:a16="http://schemas.microsoft.com/office/drawing/2014/main" id="{9F24D84C-BF9E-1245-7953-0881D4475B6C}"/>
                </a:ext>
              </a:extLst>
            </p:cNvPr>
            <p:cNvSpPr txBox="1">
              <a:spLocks noChangeArrowheads="1"/>
            </p:cNvSpPr>
            <p:nvPr/>
          </p:nvSpPr>
          <p:spPr bwMode="auto">
            <a:xfrm>
              <a:off x="369135" y="839107"/>
              <a:ext cx="1268051" cy="36127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Start Here</a:t>
              </a:r>
              <a:endParaRPr kumimoji="0" lang="en-US" altLang="en-US" sz="1800"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17" name="Text Box 27">
              <a:extLst>
                <a:ext uri="{FF2B5EF4-FFF2-40B4-BE49-F238E27FC236}">
                  <a16:creationId xmlns:a16="http://schemas.microsoft.com/office/drawing/2014/main" id="{FBC6C494-1A0D-7EFE-4C21-1913DEA87DC7}"/>
                </a:ext>
              </a:extLst>
            </p:cNvPr>
            <p:cNvSpPr txBox="1">
              <a:spLocks noChangeArrowheads="1"/>
            </p:cNvSpPr>
            <p:nvPr/>
          </p:nvSpPr>
          <p:spPr bwMode="auto">
            <a:xfrm>
              <a:off x="6810786" y="1191183"/>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5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5</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18" name="Text Box 28">
              <a:extLst>
                <a:ext uri="{FF2B5EF4-FFF2-40B4-BE49-F238E27FC236}">
                  <a16:creationId xmlns:a16="http://schemas.microsoft.com/office/drawing/2014/main" id="{689FE373-5BE2-B1F7-4FFF-1781636341DD}"/>
                </a:ext>
              </a:extLst>
            </p:cNvPr>
            <p:cNvSpPr txBox="1">
              <a:spLocks noChangeArrowheads="1"/>
            </p:cNvSpPr>
            <p:nvPr/>
          </p:nvSpPr>
          <p:spPr bwMode="auto">
            <a:xfrm>
              <a:off x="6598704" y="1930245"/>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5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4</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19" name="Text Box 29">
              <a:extLst>
                <a:ext uri="{FF2B5EF4-FFF2-40B4-BE49-F238E27FC236}">
                  <a16:creationId xmlns:a16="http://schemas.microsoft.com/office/drawing/2014/main" id="{FBD2BDB3-506C-0F2F-F282-E30DD05278AC}"/>
                </a:ext>
              </a:extLst>
            </p:cNvPr>
            <p:cNvSpPr txBox="1">
              <a:spLocks noChangeArrowheads="1"/>
            </p:cNvSpPr>
            <p:nvPr/>
          </p:nvSpPr>
          <p:spPr bwMode="auto">
            <a:xfrm>
              <a:off x="6274865" y="2744864"/>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5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3</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20" name="Text Box 30">
              <a:extLst>
                <a:ext uri="{FF2B5EF4-FFF2-40B4-BE49-F238E27FC236}">
                  <a16:creationId xmlns:a16="http://schemas.microsoft.com/office/drawing/2014/main" id="{43F39C64-F9A5-88DA-A5C6-40DCCEF04DDF}"/>
                </a:ext>
              </a:extLst>
            </p:cNvPr>
            <p:cNvSpPr txBox="1">
              <a:spLocks noChangeArrowheads="1"/>
            </p:cNvSpPr>
            <p:nvPr/>
          </p:nvSpPr>
          <p:spPr bwMode="auto">
            <a:xfrm>
              <a:off x="5911023" y="3566467"/>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5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2</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21" name="Line 31">
              <a:extLst>
                <a:ext uri="{FF2B5EF4-FFF2-40B4-BE49-F238E27FC236}">
                  <a16:creationId xmlns:a16="http://schemas.microsoft.com/office/drawing/2014/main" id="{A33E6AD3-F952-B8EF-F8E6-C117B599E95B}"/>
                </a:ext>
              </a:extLst>
            </p:cNvPr>
            <p:cNvSpPr>
              <a:spLocks noChangeShapeType="1"/>
            </p:cNvSpPr>
            <p:nvPr/>
          </p:nvSpPr>
          <p:spPr bwMode="auto">
            <a:xfrm>
              <a:off x="2485342" y="2094057"/>
              <a:ext cx="1163279"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20522" name="Line 32">
              <a:extLst>
                <a:ext uri="{FF2B5EF4-FFF2-40B4-BE49-F238E27FC236}">
                  <a16:creationId xmlns:a16="http://schemas.microsoft.com/office/drawing/2014/main" id="{3FE9B32B-BBE2-EB1B-F1FF-B13E8F8FA2D1}"/>
                </a:ext>
              </a:extLst>
            </p:cNvPr>
            <p:cNvSpPr>
              <a:spLocks noChangeShapeType="1"/>
            </p:cNvSpPr>
            <p:nvPr/>
          </p:nvSpPr>
          <p:spPr bwMode="auto">
            <a:xfrm>
              <a:off x="5495112" y="2094057"/>
              <a:ext cx="1142960"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20523" name="Line 33">
              <a:extLst>
                <a:ext uri="{FF2B5EF4-FFF2-40B4-BE49-F238E27FC236}">
                  <a16:creationId xmlns:a16="http://schemas.microsoft.com/office/drawing/2014/main" id="{12E07BBE-6D0C-FB0E-E14A-00B2CBD0068A}"/>
                </a:ext>
              </a:extLst>
            </p:cNvPr>
            <p:cNvSpPr>
              <a:spLocks noChangeShapeType="1"/>
            </p:cNvSpPr>
            <p:nvPr/>
          </p:nvSpPr>
          <p:spPr bwMode="auto">
            <a:xfrm flipV="1">
              <a:off x="2713942" y="2924545"/>
              <a:ext cx="821218"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20524" name="Line 34">
              <a:extLst>
                <a:ext uri="{FF2B5EF4-FFF2-40B4-BE49-F238E27FC236}">
                  <a16:creationId xmlns:a16="http://schemas.microsoft.com/office/drawing/2014/main" id="{9E4E7734-B758-0C9C-D688-97058A8AEB4C}"/>
                </a:ext>
              </a:extLst>
            </p:cNvPr>
            <p:cNvSpPr>
              <a:spLocks noChangeShapeType="1"/>
            </p:cNvSpPr>
            <p:nvPr/>
          </p:nvSpPr>
          <p:spPr bwMode="auto">
            <a:xfrm>
              <a:off x="5559880" y="2915026"/>
              <a:ext cx="887064"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20525" name="Line 35">
              <a:extLst>
                <a:ext uri="{FF2B5EF4-FFF2-40B4-BE49-F238E27FC236}">
                  <a16:creationId xmlns:a16="http://schemas.microsoft.com/office/drawing/2014/main" id="{1566DBA7-0667-7417-8278-9029BA85CC8F}"/>
                </a:ext>
              </a:extLst>
            </p:cNvPr>
            <p:cNvSpPr>
              <a:spLocks noChangeShapeType="1"/>
            </p:cNvSpPr>
            <p:nvPr/>
          </p:nvSpPr>
          <p:spPr bwMode="auto">
            <a:xfrm flipV="1">
              <a:off x="5454473" y="3778532"/>
              <a:ext cx="562591"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20526" name="Text Box 36">
              <a:extLst>
                <a:ext uri="{FF2B5EF4-FFF2-40B4-BE49-F238E27FC236}">
                  <a16:creationId xmlns:a16="http://schemas.microsoft.com/office/drawing/2014/main" id="{26E4B74B-C8F4-55AF-C0CE-314960BD91FA}"/>
                </a:ext>
              </a:extLst>
            </p:cNvPr>
            <p:cNvSpPr txBox="1">
              <a:spLocks noChangeArrowheads="1"/>
            </p:cNvSpPr>
            <p:nvPr/>
          </p:nvSpPr>
          <p:spPr bwMode="auto">
            <a:xfrm>
              <a:off x="1722074" y="1191183"/>
              <a:ext cx="535921" cy="3771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5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5</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27" name="Text Box 37">
              <a:extLst>
                <a:ext uri="{FF2B5EF4-FFF2-40B4-BE49-F238E27FC236}">
                  <a16:creationId xmlns:a16="http://schemas.microsoft.com/office/drawing/2014/main" id="{4E9AD50A-8FCF-CAE2-9E36-5445F81835DB}"/>
                </a:ext>
              </a:extLst>
            </p:cNvPr>
            <p:cNvSpPr txBox="1">
              <a:spLocks noChangeArrowheads="1"/>
            </p:cNvSpPr>
            <p:nvPr/>
          </p:nvSpPr>
          <p:spPr bwMode="auto">
            <a:xfrm>
              <a:off x="1988130" y="1833735"/>
              <a:ext cx="535921" cy="3771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5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4</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28" name="Text Box 38">
              <a:extLst>
                <a:ext uri="{FF2B5EF4-FFF2-40B4-BE49-F238E27FC236}">
                  <a16:creationId xmlns:a16="http://schemas.microsoft.com/office/drawing/2014/main" id="{230D7CFD-64DC-9974-1D55-E4B0BD3F67B8}"/>
                </a:ext>
              </a:extLst>
            </p:cNvPr>
            <p:cNvSpPr txBox="1">
              <a:spLocks noChangeArrowheads="1"/>
            </p:cNvSpPr>
            <p:nvPr/>
          </p:nvSpPr>
          <p:spPr bwMode="auto">
            <a:xfrm>
              <a:off x="2322128" y="2744864"/>
              <a:ext cx="535921" cy="3771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5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3</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29" name="Text Box 39">
              <a:extLst>
                <a:ext uri="{FF2B5EF4-FFF2-40B4-BE49-F238E27FC236}">
                  <a16:creationId xmlns:a16="http://schemas.microsoft.com/office/drawing/2014/main" id="{F71930E7-3F41-F5E2-43F3-047044ADB413}"/>
                </a:ext>
              </a:extLst>
            </p:cNvPr>
            <p:cNvSpPr txBox="1">
              <a:spLocks noChangeArrowheads="1"/>
            </p:cNvSpPr>
            <p:nvPr/>
          </p:nvSpPr>
          <p:spPr bwMode="auto">
            <a:xfrm>
              <a:off x="2644697" y="3609642"/>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5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2</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30" name="Text Box 40">
              <a:extLst>
                <a:ext uri="{FF2B5EF4-FFF2-40B4-BE49-F238E27FC236}">
                  <a16:creationId xmlns:a16="http://schemas.microsoft.com/office/drawing/2014/main" id="{712C5D22-97E0-E6AF-5164-9AFA7FB6D091}"/>
                </a:ext>
              </a:extLst>
            </p:cNvPr>
            <p:cNvSpPr txBox="1">
              <a:spLocks noChangeArrowheads="1"/>
            </p:cNvSpPr>
            <p:nvPr/>
          </p:nvSpPr>
          <p:spPr bwMode="auto">
            <a:xfrm>
              <a:off x="28956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5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1</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cxnSp>
          <p:nvCxnSpPr>
            <p:cNvPr id="20531" name="AutoShape 41">
              <a:extLst>
                <a:ext uri="{FF2B5EF4-FFF2-40B4-BE49-F238E27FC236}">
                  <a16:creationId xmlns:a16="http://schemas.microsoft.com/office/drawing/2014/main" id="{CD4CD3D0-AAD7-4442-2FFD-852EB692EC1A}"/>
                </a:ext>
              </a:extLst>
            </p:cNvPr>
            <p:cNvCxnSpPr>
              <a:cxnSpLocks noChangeShapeType="1"/>
            </p:cNvCxnSpPr>
            <p:nvPr/>
          </p:nvCxnSpPr>
          <p:spPr bwMode="auto">
            <a:xfrm>
              <a:off x="1562488" y="1235297"/>
              <a:ext cx="1782383" cy="4702949"/>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2" name="Line 42">
              <a:extLst>
                <a:ext uri="{FF2B5EF4-FFF2-40B4-BE49-F238E27FC236}">
                  <a16:creationId xmlns:a16="http://schemas.microsoft.com/office/drawing/2014/main" id="{1DB27C3A-0DB8-B5D6-FDBD-6CB73B253A60}"/>
                </a:ext>
              </a:extLst>
            </p:cNvPr>
            <p:cNvSpPr>
              <a:spLocks noChangeShapeType="1"/>
            </p:cNvSpPr>
            <p:nvPr/>
          </p:nvSpPr>
          <p:spPr bwMode="auto">
            <a:xfrm>
              <a:off x="3314660" y="4743633"/>
              <a:ext cx="300282" cy="8452"/>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20533" name="Text Box 43">
              <a:extLst>
                <a:ext uri="{FF2B5EF4-FFF2-40B4-BE49-F238E27FC236}">
                  <a16:creationId xmlns:a16="http://schemas.microsoft.com/office/drawing/2014/main" id="{A48344C2-DD2B-A9F2-6BD3-D7DA80962454}"/>
                </a:ext>
              </a:extLst>
            </p:cNvPr>
            <p:cNvSpPr txBox="1">
              <a:spLocks noChangeArrowheads="1"/>
            </p:cNvSpPr>
            <p:nvPr/>
          </p:nvSpPr>
          <p:spPr bwMode="auto">
            <a:xfrm>
              <a:off x="5715000" y="4572000"/>
              <a:ext cx="535921" cy="37715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5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1</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534" name="Line 44">
              <a:extLst>
                <a:ext uri="{FF2B5EF4-FFF2-40B4-BE49-F238E27FC236}">
                  <a16:creationId xmlns:a16="http://schemas.microsoft.com/office/drawing/2014/main" id="{F9ECF285-1263-1F6F-BEA8-A2D4E6BC38E0}"/>
                </a:ext>
              </a:extLst>
            </p:cNvPr>
            <p:cNvSpPr>
              <a:spLocks noChangeShapeType="1"/>
            </p:cNvSpPr>
            <p:nvPr/>
          </p:nvSpPr>
          <p:spPr bwMode="auto">
            <a:xfrm flipV="1">
              <a:off x="5445668" y="4752085"/>
              <a:ext cx="353786" cy="11429"/>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cxnSp>
          <p:nvCxnSpPr>
            <p:cNvPr id="20535" name="AutoShape 45">
              <a:extLst>
                <a:ext uri="{FF2B5EF4-FFF2-40B4-BE49-F238E27FC236}">
                  <a16:creationId xmlns:a16="http://schemas.microsoft.com/office/drawing/2014/main" id="{43598372-EB9F-4371-21C7-E694CAAAC580}"/>
                </a:ext>
              </a:extLst>
            </p:cNvPr>
            <p:cNvCxnSpPr>
              <a:cxnSpLocks noChangeShapeType="1"/>
            </p:cNvCxnSpPr>
            <p:nvPr/>
          </p:nvCxnSpPr>
          <p:spPr bwMode="auto">
            <a:xfrm flipV="1">
              <a:off x="5832727" y="1207057"/>
              <a:ext cx="1785369" cy="4702948"/>
            </a:xfrm>
            <a:prstGeom prst="straightConnector1">
              <a:avLst/>
            </a:prstGeom>
            <a:noFill/>
            <a:ln w="5080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0536" name="Line 47">
              <a:extLst>
                <a:ext uri="{FF2B5EF4-FFF2-40B4-BE49-F238E27FC236}">
                  <a16:creationId xmlns:a16="http://schemas.microsoft.com/office/drawing/2014/main" id="{D7A30F76-8588-6946-2417-322EF5A396BE}"/>
                </a:ext>
              </a:extLst>
            </p:cNvPr>
            <p:cNvSpPr>
              <a:spLocks noChangeShapeType="1"/>
            </p:cNvSpPr>
            <p:nvPr/>
          </p:nvSpPr>
          <p:spPr bwMode="auto">
            <a:xfrm>
              <a:off x="3045368" y="3772928"/>
              <a:ext cx="629263" cy="0"/>
            </a:xfrm>
            <a:prstGeom prst="line">
              <a:avLst/>
            </a:prstGeom>
            <a:noFill/>
            <a:ln w="1905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grpSp>
      <p:sp>
        <p:nvSpPr>
          <p:cNvPr id="20486" name="Text Box 10">
            <a:extLst>
              <a:ext uri="{FF2B5EF4-FFF2-40B4-BE49-F238E27FC236}">
                <a16:creationId xmlns:a16="http://schemas.microsoft.com/office/drawing/2014/main" id="{87B01399-7B1C-14E7-E3A3-12EF83F2B801}"/>
              </a:ext>
            </a:extLst>
          </p:cNvPr>
          <p:cNvSpPr txBox="1">
            <a:spLocks noChangeArrowheads="1"/>
          </p:cNvSpPr>
          <p:nvPr/>
        </p:nvSpPr>
        <p:spPr bwMode="auto">
          <a:xfrm>
            <a:off x="1443532" y="3867178"/>
            <a:ext cx="1851602" cy="224885"/>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Input Needs</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487" name="Text Box 10">
            <a:extLst>
              <a:ext uri="{FF2B5EF4-FFF2-40B4-BE49-F238E27FC236}">
                <a16:creationId xmlns:a16="http://schemas.microsoft.com/office/drawing/2014/main" id="{4357C8A6-48E1-35B0-65AD-6FD6A5516821}"/>
              </a:ext>
            </a:extLst>
          </p:cNvPr>
          <p:cNvSpPr txBox="1">
            <a:spLocks noChangeArrowheads="1"/>
          </p:cNvSpPr>
          <p:nvPr/>
        </p:nvSpPr>
        <p:spPr bwMode="auto">
          <a:xfrm>
            <a:off x="3672381" y="3867178"/>
            <a:ext cx="1700451" cy="224885"/>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Input Objectives</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488" name="Text Box 10">
            <a:extLst>
              <a:ext uri="{FF2B5EF4-FFF2-40B4-BE49-F238E27FC236}">
                <a16:creationId xmlns:a16="http://schemas.microsoft.com/office/drawing/2014/main" id="{DDDD743F-0907-F6D8-6CBC-B4E37AA2B902}"/>
              </a:ext>
            </a:extLst>
          </p:cNvPr>
          <p:cNvSpPr txBox="1">
            <a:spLocks noChangeArrowheads="1"/>
          </p:cNvSpPr>
          <p:nvPr/>
        </p:nvSpPr>
        <p:spPr bwMode="auto">
          <a:xfrm>
            <a:off x="5729782" y="3867178"/>
            <a:ext cx="1851602" cy="224885"/>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l"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Input</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489" name="Text Box 40">
            <a:extLst>
              <a:ext uri="{FF2B5EF4-FFF2-40B4-BE49-F238E27FC236}">
                <a16:creationId xmlns:a16="http://schemas.microsoft.com/office/drawing/2014/main" id="{417B07A9-6F94-A5D7-6AC8-3F93575EFE78}"/>
              </a:ext>
            </a:extLst>
          </p:cNvPr>
          <p:cNvSpPr txBox="1">
            <a:spLocks noChangeArrowheads="1"/>
          </p:cNvSpPr>
          <p:nvPr/>
        </p:nvSpPr>
        <p:spPr bwMode="auto">
          <a:xfrm>
            <a:off x="3329482" y="3867179"/>
            <a:ext cx="399134" cy="278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5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0</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490" name="Text Box 40">
            <a:extLst>
              <a:ext uri="{FF2B5EF4-FFF2-40B4-BE49-F238E27FC236}">
                <a16:creationId xmlns:a16="http://schemas.microsoft.com/office/drawing/2014/main" id="{25C8C373-2408-2392-8D7D-3C9A15D5862C}"/>
              </a:ext>
            </a:extLst>
          </p:cNvPr>
          <p:cNvSpPr txBox="1">
            <a:spLocks noChangeArrowheads="1"/>
          </p:cNvSpPr>
          <p:nvPr/>
        </p:nvSpPr>
        <p:spPr bwMode="auto">
          <a:xfrm>
            <a:off x="5215432" y="3867179"/>
            <a:ext cx="399134" cy="278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575"/>
              </a:spcBef>
              <a:buClr>
                <a:schemeClr val="accent1"/>
              </a:buClr>
              <a:buSzPct val="85000"/>
              <a:buFont typeface="Wingdings 2" pitchFamily="2" charset="2"/>
              <a:buChar char=""/>
              <a:defRPr sz="2600">
                <a:solidFill>
                  <a:schemeClr val="tx1"/>
                </a:solidFill>
                <a:latin typeface="Franklin Gothic Book" panose="020B0503020102020204" pitchFamily="34" charset="0"/>
                <a:ea typeface="ＭＳ Ｐゴシック" panose="020B0600070205080204" pitchFamily="34" charset="-128"/>
              </a:defRPr>
            </a:lvl1pPr>
            <a:lvl2pPr marL="742950" indent="-285750" eaLnBrk="0" hangingPunct="0">
              <a:spcBef>
                <a:spcPts val="375"/>
              </a:spcBef>
              <a:buClr>
                <a:schemeClr val="accent2"/>
              </a:buClr>
              <a:buSzPct val="85000"/>
              <a:buFont typeface="Wingdings 2" pitchFamily="2" charset="2"/>
              <a:buChar char=""/>
              <a:defRPr sz="2400">
                <a:solidFill>
                  <a:schemeClr val="tx1"/>
                </a:solidFill>
                <a:latin typeface="Franklin Gothic Book" panose="020B0503020102020204" pitchFamily="34" charset="0"/>
                <a:ea typeface="ＭＳ Ｐゴシック" panose="020B0600070205080204" pitchFamily="34" charset="-128"/>
              </a:defRPr>
            </a:lvl2pPr>
            <a:lvl3pPr marL="1143000" indent="-228600" eaLnBrk="0" hangingPunct="0">
              <a:spcBef>
                <a:spcPts val="375"/>
              </a:spcBef>
              <a:buClr>
                <a:srgbClr val="BCABAB"/>
              </a:buClr>
              <a:buSzPct val="85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3pPr>
            <a:lvl4pPr marL="1600200" indent="-228600" eaLnBrk="0" hangingPunct="0">
              <a:spcBef>
                <a:spcPts val="375"/>
              </a:spcBef>
              <a:buClr>
                <a:srgbClr val="524733"/>
              </a:buClr>
              <a:buSzPct val="80000"/>
              <a:buFont typeface="Wingdings 2" pitchFamily="2" charset="2"/>
              <a:buChar char=""/>
              <a:defRPr sz="2000">
                <a:solidFill>
                  <a:schemeClr val="tx1"/>
                </a:solidFill>
                <a:latin typeface="Franklin Gothic Book" panose="020B0503020102020204" pitchFamily="34" charset="0"/>
                <a:ea typeface="ＭＳ Ｐゴシック" panose="020B0600070205080204" pitchFamily="34" charset="-128"/>
              </a:defRPr>
            </a:lvl4pPr>
            <a:lvl5pPr marL="2057400" indent="-228600" eaLnBrk="0" hangingPunct="0">
              <a:spcBef>
                <a:spcPts val="375"/>
              </a:spcBef>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5pPr>
            <a:lvl6pPr marL="25146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6pPr>
            <a:lvl7pPr marL="29718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7pPr>
            <a:lvl8pPr marL="34290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8pPr>
            <a:lvl9pPr marL="3886200" indent="-228600" eaLnBrk="0" fontAlgn="base" hangingPunct="0">
              <a:spcBef>
                <a:spcPts val="375"/>
              </a:spcBef>
              <a:spcAft>
                <a:spcPct val="0"/>
              </a:spcAft>
              <a:buClr>
                <a:srgbClr val="524733"/>
              </a:buClr>
              <a:buChar char="o"/>
              <a:defRPr sz="2000">
                <a:solidFill>
                  <a:schemeClr val="tx1"/>
                </a:solidFill>
                <a:latin typeface="Franklin Gothic Book" panose="020B0503020102020204" pitchFamily="34" charset="0"/>
                <a:ea typeface="ＭＳ Ｐゴシック" panose="020B0600070205080204" pitchFamily="34" charset="-128"/>
              </a:defRPr>
            </a:lvl9pPr>
          </a:lstStyle>
          <a:p>
            <a:pPr marL="0" marR="0" lvl="0" indent="0" algn="ctr" defTabSz="685800" rtl="0" eaLnBrk="1" fontAlgn="base" latinLnBrk="0" hangingPunct="1">
              <a:lnSpc>
                <a:spcPct val="100000"/>
              </a:lnSpc>
              <a:spcBef>
                <a:spcPct val="0"/>
              </a:spcBef>
              <a:spcAft>
                <a:spcPts val="750"/>
              </a:spcAft>
              <a:buClrTx/>
              <a:buSzTx/>
              <a:buFont typeface="Wingdings 2" pitchFamily="2" charset="2"/>
              <a:buNone/>
              <a:tabLst/>
              <a:defRPr/>
            </a:pPr>
            <a:r>
              <a:rPr kumimoji="0" lang="en-US" altLang="en-US" sz="15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rPr>
              <a:t>0</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Calibri" panose="020F0502020204030204" pitchFamily="34" charset="0"/>
            </a:endParaRPr>
          </a:p>
        </p:txBody>
      </p:sp>
      <p:sp>
        <p:nvSpPr>
          <p:cNvPr id="20491" name="Line 42">
            <a:extLst>
              <a:ext uri="{FF2B5EF4-FFF2-40B4-BE49-F238E27FC236}">
                <a16:creationId xmlns:a16="http://schemas.microsoft.com/office/drawing/2014/main" id="{22A710A2-E681-C70B-C1DE-0B9CCC7FC830}"/>
              </a:ext>
            </a:extLst>
          </p:cNvPr>
          <p:cNvSpPr>
            <a:spLocks noChangeShapeType="1"/>
          </p:cNvSpPr>
          <p:nvPr/>
        </p:nvSpPr>
        <p:spPr bwMode="auto">
          <a:xfrm>
            <a:off x="3639066" y="3981478"/>
            <a:ext cx="210174"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sp>
        <p:nvSpPr>
          <p:cNvPr id="20492" name="Line 42">
            <a:extLst>
              <a:ext uri="{FF2B5EF4-FFF2-40B4-BE49-F238E27FC236}">
                <a16:creationId xmlns:a16="http://schemas.microsoft.com/office/drawing/2014/main" id="{150E9F39-BB3F-8C19-A944-E4E593F00AF8}"/>
              </a:ext>
            </a:extLst>
          </p:cNvPr>
          <p:cNvSpPr>
            <a:spLocks noChangeShapeType="1"/>
          </p:cNvSpPr>
          <p:nvPr/>
        </p:nvSpPr>
        <p:spPr bwMode="auto">
          <a:xfrm>
            <a:off x="5062462" y="3981478"/>
            <a:ext cx="215483" cy="0"/>
          </a:xfrm>
          <a:prstGeom prst="line">
            <a:avLst/>
          </a:prstGeom>
          <a:noFill/>
          <a:ln w="12700">
            <a:solidFill>
              <a:srgbClr val="000000"/>
            </a:solidFill>
            <a:round/>
            <a:headEnd/>
            <a:tailEnd type="triangle" w="lg" len="lg"/>
          </a:ln>
          <a:extLst>
            <a:ext uri="{909E8E84-426E-40DD-AFC4-6F175D3DCCD1}">
              <a14:hiddenFill xmlns:a14="http://schemas.microsoft.com/office/drawing/2010/main">
                <a:noFill/>
              </a14:hiddenFill>
            </a:ext>
          </a:extLst>
        </p:spPr>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ＭＳ Ｐゴシック" pitchFamily="-111" charset="-128"/>
              <a:cs typeface="Calibri" panose="020F0502020204030204" pitchFamily="34" charset="0"/>
            </a:endParaRPr>
          </a:p>
        </p:txBody>
      </p:sp>
      <p:cxnSp>
        <p:nvCxnSpPr>
          <p:cNvPr id="3" name="Straight Connector 2">
            <a:extLst>
              <a:ext uri="{FF2B5EF4-FFF2-40B4-BE49-F238E27FC236}">
                <a16:creationId xmlns:a16="http://schemas.microsoft.com/office/drawing/2014/main" id="{2AD94B83-BF68-1E69-63E0-31A80680C000}"/>
              </a:ext>
            </a:extLst>
          </p:cNvPr>
          <p:cNvCxnSpPr>
            <a:cxnSpLocks noChangeShapeType="1"/>
          </p:cNvCxnSpPr>
          <p:nvPr/>
        </p:nvCxnSpPr>
        <p:spPr bwMode="auto">
          <a:xfrm>
            <a:off x="1329232" y="3810028"/>
            <a:ext cx="6234986" cy="0"/>
          </a:xfrm>
          <a:prstGeom prst="line">
            <a:avLst/>
          </a:prstGeom>
          <a:noFill/>
          <a:ln w="15875">
            <a:solidFill>
              <a:srgbClr val="7F7F7F"/>
            </a:solidFill>
            <a:prstDash val="dash"/>
            <a:round/>
            <a:headEnd/>
            <a:tailEnd/>
          </a:ln>
          <a:effectLst>
            <a:outerShdw blurRad="38100" dist="25400" dir="5400000" algn="t" rotWithShape="0">
              <a:srgbClr val="808080">
                <a:alpha val="50000"/>
              </a:srgbClr>
            </a:outerShdw>
          </a:effectLst>
          <a:extLst>
            <a:ext uri="{909E8E84-426E-40DD-AFC4-6F175D3DCCD1}">
              <a14:hiddenFill xmlns:a14="http://schemas.microsoft.com/office/drawing/2010/main">
                <a:noFill/>
              </a14:hiddenFill>
            </a:ext>
          </a:extLst>
        </p:spPr>
      </p:cxnSp>
      <p:sp>
        <p:nvSpPr>
          <p:cNvPr id="8" name="TextBox 1">
            <a:extLst>
              <a:ext uri="{FF2B5EF4-FFF2-40B4-BE49-F238E27FC236}">
                <a16:creationId xmlns:a16="http://schemas.microsoft.com/office/drawing/2014/main" id="{F75C943E-574B-AC0E-815B-9E9316366DAB}"/>
              </a:ext>
            </a:extLst>
          </p:cNvPr>
          <p:cNvSpPr txBox="1"/>
          <p:nvPr/>
        </p:nvSpPr>
        <p:spPr>
          <a:xfrm>
            <a:off x="7003721" y="4667775"/>
            <a:ext cx="2011618" cy="20005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©2024 ROI Institute, Inc. All Rights Reserved.  </a:t>
            </a:r>
          </a:p>
        </p:txBody>
      </p:sp>
      <p:sp>
        <p:nvSpPr>
          <p:cNvPr id="4" name="TextBox 3">
            <a:extLst>
              <a:ext uri="{FF2B5EF4-FFF2-40B4-BE49-F238E27FC236}">
                <a16:creationId xmlns:a16="http://schemas.microsoft.com/office/drawing/2014/main" id="{1F51277D-318B-FF5D-06CA-5B37BC65FA51}"/>
              </a:ext>
            </a:extLst>
          </p:cNvPr>
          <p:cNvSpPr txBox="1"/>
          <p:nvPr/>
        </p:nvSpPr>
        <p:spPr>
          <a:xfrm>
            <a:off x="19765" y="4883560"/>
            <a:ext cx="5112975" cy="276999"/>
          </a:xfrm>
          <a:prstGeom prst="rect">
            <a:avLst/>
          </a:prstGeom>
          <a:noFill/>
        </p:spPr>
        <p:txBody>
          <a:bodyPr wrap="square"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rPr>
              <a:t>WB page 33</a:t>
            </a:r>
          </a:p>
        </p:txBody>
      </p:sp>
      <p:sp>
        <p:nvSpPr>
          <p:cNvPr id="5" name="Title 1">
            <a:extLst>
              <a:ext uri="{FF2B5EF4-FFF2-40B4-BE49-F238E27FC236}">
                <a16:creationId xmlns:a16="http://schemas.microsoft.com/office/drawing/2014/main" id="{5AB39003-DD80-2B3B-26D7-9D6940237117}"/>
              </a:ext>
            </a:extLst>
          </p:cNvPr>
          <p:cNvSpPr txBox="1">
            <a:spLocks/>
          </p:cNvSpPr>
          <p:nvPr/>
        </p:nvSpPr>
        <p:spPr>
          <a:xfrm>
            <a:off x="636377" y="209183"/>
            <a:ext cx="7886700" cy="481866"/>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a:ln>
                  <a:noFill/>
                </a:ln>
                <a:solidFill>
                  <a:srgbClr val="171616"/>
                </a:solidFill>
                <a:effectLst/>
                <a:uLnTx/>
                <a:uFillTx/>
                <a:latin typeface="Roboto" panose="02000000000000000000" pitchFamily="2" charset="0"/>
                <a:ea typeface="Roboto" panose="02000000000000000000" pitchFamily="2" charset="0"/>
                <a:cs typeface="Roboto" panose="02000000000000000000" pitchFamily="2" charset="0"/>
              </a:rPr>
              <a:t>The Alignment Model </a:t>
            </a:r>
            <a:r>
              <a:rPr kumimoji="0" lang="en-US" sz="1400" b="0" i="0" u="none" strike="noStrike" kern="1200" cap="none" spc="0" normalizeH="0" baseline="0" noProof="0">
                <a:ln>
                  <a:noFill/>
                </a:ln>
                <a:solidFill>
                  <a:srgbClr val="171616"/>
                </a:solidFill>
                <a:effectLst/>
                <a:uLnTx/>
                <a:uFillTx/>
                <a:latin typeface="Roboto" panose="02000000000000000000" pitchFamily="2" charset="0"/>
                <a:ea typeface="Roboto" panose="02000000000000000000" pitchFamily="2" charset="0"/>
                <a:cs typeface="Roboto" panose="02000000000000000000" pitchFamily="2" charset="0"/>
              </a:rPr>
              <a:t>(aka V-Model)</a:t>
            </a:r>
            <a:endParaRPr kumimoji="0" lang="en-US" sz="2800" b="0" i="0" u="none" strike="noStrike" kern="1200" cap="none" spc="0" normalizeH="0" baseline="0" noProof="0" dirty="0">
              <a:ln>
                <a:noFill/>
              </a:ln>
              <a:solidFill>
                <a:srgbClr val="171616"/>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9" name="Slide Number Placeholder 1">
            <a:extLst>
              <a:ext uri="{FF2B5EF4-FFF2-40B4-BE49-F238E27FC236}">
                <a16:creationId xmlns:a16="http://schemas.microsoft.com/office/drawing/2014/main" id="{E3F1A085-924E-9600-882D-C60CA28563B1}"/>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ts val="0"/>
              </a:spcBef>
              <a:spcAft>
                <a:spcPts val="450"/>
              </a:spcAft>
              <a:buClrTx/>
              <a:buSzTx/>
              <a:buFontTx/>
              <a:buNone/>
              <a:tabLst/>
              <a:defRPr/>
            </a:pPr>
            <a:fld id="{798BDFA3-3F45-4374-B800-2FC8FD908A4F}" type="slidenum">
              <a:rPr kumimoji="0" lang="en-US" sz="105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rPr>
              <a:pPr marL="0" marR="0" lvl="0" indent="0" algn="r" defTabSz="685800" rtl="0" eaLnBrk="1" fontAlgn="auto" latinLnBrk="0" hangingPunct="1">
                <a:lnSpc>
                  <a:spcPct val="100000"/>
                </a:lnSpc>
                <a:spcBef>
                  <a:spcPts val="0"/>
                </a:spcBef>
                <a:spcAft>
                  <a:spcPts val="450"/>
                </a:spcAft>
                <a:buClrTx/>
                <a:buSzTx/>
                <a:buFontTx/>
                <a:buNone/>
                <a:tabLst/>
                <a:defRPr/>
              </a:pPr>
              <a:t>50</a:t>
            </a:fld>
            <a:endParaRPr kumimoji="0" lang="en-US" sz="105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2" name="Left Brace 1">
            <a:extLst>
              <a:ext uri="{FF2B5EF4-FFF2-40B4-BE49-F238E27FC236}">
                <a16:creationId xmlns:a16="http://schemas.microsoft.com/office/drawing/2014/main" id="{3D823D80-643E-3011-C4C3-F8FCBEAD283A}"/>
              </a:ext>
            </a:extLst>
          </p:cNvPr>
          <p:cNvSpPr/>
          <p:nvPr/>
        </p:nvSpPr>
        <p:spPr>
          <a:xfrm>
            <a:off x="818366" y="1056976"/>
            <a:ext cx="281365" cy="608044"/>
          </a:xfrm>
          <a:prstGeom prst="leftBrace">
            <a:avLst/>
          </a:prstGeom>
          <a:ln w="19050">
            <a:solidFill>
              <a:srgbClr val="820E2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p>
        </p:txBody>
      </p:sp>
      <p:sp>
        <p:nvSpPr>
          <p:cNvPr id="10" name="TextBox 9">
            <a:extLst>
              <a:ext uri="{FF2B5EF4-FFF2-40B4-BE49-F238E27FC236}">
                <a16:creationId xmlns:a16="http://schemas.microsoft.com/office/drawing/2014/main" id="{8FD962B0-4152-63BC-090B-D1B1305EEBBA}"/>
              </a:ext>
            </a:extLst>
          </p:cNvPr>
          <p:cNvSpPr txBox="1"/>
          <p:nvPr/>
        </p:nvSpPr>
        <p:spPr>
          <a:xfrm>
            <a:off x="356014" y="1043045"/>
            <a:ext cx="522907" cy="646331"/>
          </a:xfrm>
          <a:prstGeom prst="rect">
            <a:avLst/>
          </a:prstGeom>
          <a:noFill/>
        </p:spPr>
        <p:txBody>
          <a:bodyPr wrap="square" rtlCol="0">
            <a:spAutoFit/>
          </a:bodyPr>
          <a:lstStyle/>
          <a:p>
            <a:r>
              <a:rPr lang="en-US" sz="1200" dirty="0">
                <a:latin typeface="Roboto Medium" panose="02000000000000000000" pitchFamily="2" charset="0"/>
                <a:ea typeface="Roboto Medium" panose="02000000000000000000" pitchFamily="2" charset="0"/>
                <a:cs typeface="Roboto Medium" panose="02000000000000000000" pitchFamily="2" charset="0"/>
              </a:rPr>
              <a:t>Start With Why</a:t>
            </a:r>
          </a:p>
        </p:txBody>
      </p:sp>
      <p:sp>
        <p:nvSpPr>
          <p:cNvPr id="11" name="Left Brace 10">
            <a:extLst>
              <a:ext uri="{FF2B5EF4-FFF2-40B4-BE49-F238E27FC236}">
                <a16:creationId xmlns:a16="http://schemas.microsoft.com/office/drawing/2014/main" id="{1EE69EF3-3B04-89D0-3B2C-769327C48AD9}"/>
              </a:ext>
            </a:extLst>
          </p:cNvPr>
          <p:cNvSpPr/>
          <p:nvPr/>
        </p:nvSpPr>
        <p:spPr>
          <a:xfrm>
            <a:off x="871505" y="2154559"/>
            <a:ext cx="331003" cy="1348713"/>
          </a:xfrm>
          <a:prstGeom prst="leftBrace">
            <a:avLst/>
          </a:prstGeom>
          <a:ln w="19050">
            <a:solidFill>
              <a:srgbClr val="820E2E"/>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C2C91D58-C98A-0E3A-CEAC-45366A08A26C}"/>
              </a:ext>
            </a:extLst>
          </p:cNvPr>
          <p:cNvSpPr txBox="1"/>
          <p:nvPr/>
        </p:nvSpPr>
        <p:spPr>
          <a:xfrm>
            <a:off x="192010" y="2567656"/>
            <a:ext cx="95185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Roboto Medium" panose="02000000000000000000" pitchFamily="2" charset="0"/>
                <a:ea typeface="Roboto Medium" panose="02000000000000000000" pitchFamily="2" charset="0"/>
                <a:cs typeface="Roboto Medium" panose="02000000000000000000" pitchFamily="2" charset="0"/>
              </a:rPr>
              <a:t>Select a Feasible Solution</a:t>
            </a:r>
          </a:p>
        </p:txBody>
      </p:sp>
    </p:spTree>
    <p:extLst>
      <p:ext uri="{BB962C8B-B14F-4D97-AF65-F5344CB8AC3E}">
        <p14:creationId xmlns:p14="http://schemas.microsoft.com/office/powerpoint/2010/main" val="50641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5958A-38B3-5B37-CB6B-71181AB7D37B}"/>
              </a:ext>
            </a:extLst>
          </p:cNvPr>
          <p:cNvSpPr>
            <a:spLocks noGrp="1"/>
          </p:cNvSpPr>
          <p:nvPr>
            <p:ph type="title"/>
          </p:nvPr>
        </p:nvSpPr>
        <p:spPr>
          <a:xfrm>
            <a:off x="628650" y="413835"/>
            <a:ext cx="7886700" cy="481866"/>
          </a:xfrm>
        </p:spPr>
        <p:txBody>
          <a:bodyPr anchor="ctr">
            <a:normAutofit/>
          </a:bodyPr>
          <a:lstStyle/>
          <a:p>
            <a:pPr algn="ctr"/>
            <a:r>
              <a:rPr lang="en-US" sz="2800" dirty="0">
                <a:latin typeface="Roboto" panose="02000000000000000000" pitchFamily="2" charset="0"/>
                <a:ea typeface="Roboto" panose="02000000000000000000" pitchFamily="2" charset="0"/>
                <a:cs typeface="Roboto" panose="02000000000000000000" pitchFamily="2" charset="0"/>
              </a:rPr>
              <a:t>The Alignment Process</a:t>
            </a:r>
          </a:p>
        </p:txBody>
      </p:sp>
      <p:pic>
        <p:nvPicPr>
          <p:cNvPr id="3" name="Picture 2">
            <a:extLst>
              <a:ext uri="{FF2B5EF4-FFF2-40B4-BE49-F238E27FC236}">
                <a16:creationId xmlns:a16="http://schemas.microsoft.com/office/drawing/2014/main" id="{3F2C2178-1E41-4FD0-6573-607AE25DC76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3867" y="822873"/>
            <a:ext cx="6812225" cy="3979620"/>
          </a:xfrm>
          <a:prstGeom prst="rect">
            <a:avLst/>
          </a:prstGeom>
          <a:ln w="19050">
            <a:noFill/>
          </a:ln>
        </p:spPr>
      </p:pic>
      <p:sp>
        <p:nvSpPr>
          <p:cNvPr id="7" name="TextBox 6">
            <a:extLst>
              <a:ext uri="{FF2B5EF4-FFF2-40B4-BE49-F238E27FC236}">
                <a16:creationId xmlns:a16="http://schemas.microsoft.com/office/drawing/2014/main" id="{0347B4F4-01EE-2B7E-69B0-0D8154D8047F}"/>
              </a:ext>
            </a:extLst>
          </p:cNvPr>
          <p:cNvSpPr txBox="1"/>
          <p:nvPr/>
        </p:nvSpPr>
        <p:spPr>
          <a:xfrm>
            <a:off x="0" y="4866501"/>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34</a:t>
            </a:r>
          </a:p>
        </p:txBody>
      </p:sp>
      <p:sp>
        <p:nvSpPr>
          <p:cNvPr id="4" name="Slide Number Placeholder 1">
            <a:extLst>
              <a:ext uri="{FF2B5EF4-FFF2-40B4-BE49-F238E27FC236}">
                <a16:creationId xmlns:a16="http://schemas.microsoft.com/office/drawing/2014/main" id="{A859F73C-2F43-81EF-46A6-B4597C783F0A}"/>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bg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51</a:t>
            </a:fld>
            <a:endParaRPr lang="en-US" sz="105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21231606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5958A-38B3-5B37-CB6B-71181AB7D37B}"/>
              </a:ext>
            </a:extLst>
          </p:cNvPr>
          <p:cNvSpPr>
            <a:spLocks noGrp="1"/>
          </p:cNvSpPr>
          <p:nvPr>
            <p:ph type="title"/>
          </p:nvPr>
        </p:nvSpPr>
        <p:spPr>
          <a:xfrm>
            <a:off x="628650" y="377583"/>
            <a:ext cx="7886700" cy="509298"/>
          </a:xfrm>
        </p:spPr>
        <p:txBody>
          <a:bodyPr anchor="t">
            <a:normAutofit/>
          </a:bodyPr>
          <a:lstStyle/>
          <a:p>
            <a:pPr algn="ctr"/>
            <a:r>
              <a:rPr lang="en-US" sz="2800" dirty="0">
                <a:latin typeface="Roboto" panose="02000000000000000000" pitchFamily="2" charset="0"/>
                <a:ea typeface="Roboto" panose="02000000000000000000" pitchFamily="2" charset="0"/>
                <a:cs typeface="Roboto" panose="02000000000000000000" pitchFamily="2" charset="0"/>
              </a:rPr>
              <a:t>The Alignment Process — Example</a:t>
            </a:r>
          </a:p>
        </p:txBody>
      </p:sp>
      <p:sp>
        <p:nvSpPr>
          <p:cNvPr id="7" name="TextBox 6">
            <a:extLst>
              <a:ext uri="{FF2B5EF4-FFF2-40B4-BE49-F238E27FC236}">
                <a16:creationId xmlns:a16="http://schemas.microsoft.com/office/drawing/2014/main" id="{0347B4F4-01EE-2B7E-69B0-0D8154D8047F}"/>
              </a:ext>
            </a:extLst>
          </p:cNvPr>
          <p:cNvSpPr txBox="1"/>
          <p:nvPr/>
        </p:nvSpPr>
        <p:spPr>
          <a:xfrm>
            <a:off x="0" y="4866501"/>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35</a:t>
            </a:r>
          </a:p>
        </p:txBody>
      </p:sp>
      <p:pic>
        <p:nvPicPr>
          <p:cNvPr id="4" name="Picture 3">
            <a:extLst>
              <a:ext uri="{FF2B5EF4-FFF2-40B4-BE49-F238E27FC236}">
                <a16:creationId xmlns:a16="http://schemas.microsoft.com/office/drawing/2014/main" id="{A1357AD5-B1FF-9929-2262-83EEAE7E02D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80934" y="820163"/>
            <a:ext cx="6211278" cy="3945754"/>
          </a:xfrm>
          <a:prstGeom prst="rect">
            <a:avLst/>
          </a:prstGeom>
          <a:ln w="19050">
            <a:noFill/>
          </a:ln>
        </p:spPr>
      </p:pic>
      <p:sp>
        <p:nvSpPr>
          <p:cNvPr id="3" name="Slide Number Placeholder 1">
            <a:extLst>
              <a:ext uri="{FF2B5EF4-FFF2-40B4-BE49-F238E27FC236}">
                <a16:creationId xmlns:a16="http://schemas.microsoft.com/office/drawing/2014/main" id="{C9ED2F7A-0FA7-4C90-7201-0929116A9B83}"/>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bg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52</a:t>
            </a:fld>
            <a:endParaRPr lang="en-US" sz="105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35503954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4AF5A04-BA38-19C9-4832-0F39D41564A6}"/>
              </a:ext>
            </a:extLst>
          </p:cNvPr>
          <p:cNvGraphicFramePr>
            <a:graphicFrameLocks noGrp="1"/>
          </p:cNvGraphicFramePr>
          <p:nvPr>
            <p:extLst>
              <p:ext uri="{D42A27DB-BD31-4B8C-83A1-F6EECF244321}">
                <p14:modId xmlns:p14="http://schemas.microsoft.com/office/powerpoint/2010/main" val="851914964"/>
              </p:ext>
            </p:extLst>
          </p:nvPr>
        </p:nvGraphicFramePr>
        <p:xfrm>
          <a:off x="0" y="2"/>
          <a:ext cx="9151952" cy="5143498"/>
        </p:xfrm>
        <a:graphic>
          <a:graphicData uri="http://schemas.openxmlformats.org/drawingml/2006/table">
            <a:tbl>
              <a:tblPr>
                <a:tableStyleId>{2D5ABB26-0587-4C30-8999-92F81FD0307C}</a:tableStyleId>
              </a:tblPr>
              <a:tblGrid>
                <a:gridCol w="515603">
                  <a:extLst>
                    <a:ext uri="{9D8B030D-6E8A-4147-A177-3AD203B41FA5}">
                      <a16:colId xmlns:a16="http://schemas.microsoft.com/office/drawing/2014/main" val="769899082"/>
                    </a:ext>
                  </a:extLst>
                </a:gridCol>
                <a:gridCol w="2695903">
                  <a:extLst>
                    <a:ext uri="{9D8B030D-6E8A-4147-A177-3AD203B41FA5}">
                      <a16:colId xmlns:a16="http://schemas.microsoft.com/office/drawing/2014/main" val="930644290"/>
                    </a:ext>
                  </a:extLst>
                </a:gridCol>
                <a:gridCol w="2695903">
                  <a:extLst>
                    <a:ext uri="{9D8B030D-6E8A-4147-A177-3AD203B41FA5}">
                      <a16:colId xmlns:a16="http://schemas.microsoft.com/office/drawing/2014/main" val="3327376591"/>
                    </a:ext>
                  </a:extLst>
                </a:gridCol>
                <a:gridCol w="2695903">
                  <a:extLst>
                    <a:ext uri="{9D8B030D-6E8A-4147-A177-3AD203B41FA5}">
                      <a16:colId xmlns:a16="http://schemas.microsoft.com/office/drawing/2014/main" val="3929452891"/>
                    </a:ext>
                  </a:extLst>
                </a:gridCol>
                <a:gridCol w="548640">
                  <a:extLst>
                    <a:ext uri="{9D8B030D-6E8A-4147-A177-3AD203B41FA5}">
                      <a16:colId xmlns:a16="http://schemas.microsoft.com/office/drawing/2014/main" val="3839640166"/>
                    </a:ext>
                  </a:extLst>
                </a:gridCol>
              </a:tblGrid>
              <a:tr h="426187">
                <a:tc gridSpan="5">
                  <a:txBody>
                    <a:bodyPr/>
                    <a:lstStyle/>
                    <a:p>
                      <a:pPr marL="0" marR="0" algn="ctr">
                        <a:spcBef>
                          <a:spcPts val="0"/>
                        </a:spcBef>
                        <a:spcAft>
                          <a:spcPts val="0"/>
                        </a:spcAft>
                      </a:pPr>
                      <a:r>
                        <a:rPr lang="en-US" sz="2400" b="1" dirty="0">
                          <a:solidFill>
                            <a:schemeClr val="tx1">
                              <a:lumMod val="50000"/>
                            </a:schemeClr>
                          </a:solidFill>
                          <a:effectLst/>
                          <a:latin typeface="Roboto Light" panose="02000000000000000000" pitchFamily="2" charset="0"/>
                          <a:ea typeface="Roboto Light" panose="02000000000000000000" pitchFamily="2" charset="0"/>
                          <a:cs typeface="Roboto Light" panose="02000000000000000000" pitchFamily="2" charset="0"/>
                        </a:rPr>
                        <a:t>Farmer Production Program</a:t>
                      </a:r>
                    </a:p>
                  </a:txBody>
                  <a:tcPr marL="46531" marR="4653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167005" marR="0" algn="ctr">
                        <a:spcBef>
                          <a:spcPts val="0"/>
                        </a:spcBef>
                        <a:spcAft>
                          <a:spcPts val="0"/>
                        </a:spcAft>
                      </a:pPr>
                      <a:endParaRPr lang="en-US" sz="1400" b="1" dirty="0">
                        <a:effectLst/>
                        <a:latin typeface="Calibri" panose="020F0502020204030204" pitchFamily="34" charset="0"/>
                        <a:ea typeface="Calibri" panose="020F0502020204030204" pitchFamily="34" charset="0"/>
                      </a:endParaRPr>
                    </a:p>
                  </a:txBody>
                  <a:tcPr marL="46531" marR="46531" marT="0" marB="0" anchor="ctr">
                    <a:lnL>
                      <a:noFill/>
                    </a:lnL>
                    <a:lnR>
                      <a:noFill/>
                    </a:lnR>
                    <a:lnT>
                      <a:noFill/>
                    </a:lnT>
                    <a:lnB>
                      <a:noFill/>
                    </a:lnB>
                    <a:solidFill>
                      <a:srgbClr val="CCCCCC"/>
                    </a:solidFill>
                  </a:tcPr>
                </a:tc>
                <a:tc hMerge="1">
                  <a:txBody>
                    <a:bodyPr/>
                    <a:lstStyle/>
                    <a:p>
                      <a:pPr marL="0" marR="0" algn="ctr">
                        <a:spcBef>
                          <a:spcPts val="0"/>
                        </a:spcBef>
                        <a:spcAft>
                          <a:spcPts val="0"/>
                        </a:spcAft>
                      </a:pPr>
                      <a:endParaRPr lang="en-US" sz="1400" b="1" dirty="0">
                        <a:effectLst/>
                        <a:latin typeface="Calibri" panose="020F0502020204030204" pitchFamily="34" charset="0"/>
                        <a:ea typeface="Calibri" panose="020F0502020204030204" pitchFamily="34" charset="0"/>
                      </a:endParaRPr>
                    </a:p>
                  </a:txBody>
                  <a:tcPr marL="46531" marR="46531" marT="0" marB="0" anchor="ctr">
                    <a:lnL>
                      <a:noFill/>
                    </a:lnL>
                    <a:lnR>
                      <a:noFill/>
                    </a:lnR>
                    <a:lnT>
                      <a:noFill/>
                    </a:lnT>
                    <a:lnB>
                      <a:noFill/>
                    </a:lnB>
                    <a:solidFill>
                      <a:srgbClr val="CCCCCC"/>
                    </a:solidFill>
                  </a:tcPr>
                </a:tc>
                <a:tc hMerge="1">
                  <a:txBody>
                    <a:bodyPr/>
                    <a:lstStyle/>
                    <a:p>
                      <a:pPr marL="0" marR="0" lvl="0" indent="0" algn="ctr">
                        <a:spcBef>
                          <a:spcPts val="0"/>
                        </a:spcBef>
                        <a:spcAft>
                          <a:spcPts val="0"/>
                        </a:spcAft>
                        <a:buFont typeface="Arial" panose="020B0604020202020204" pitchFamily="34" charset="0"/>
                        <a:buNone/>
                      </a:pPr>
                      <a:endParaRPr lang="en-US" sz="1400" b="1" dirty="0">
                        <a:effectLst/>
                        <a:latin typeface="Noto Sans Symbols"/>
                        <a:ea typeface="Noto Sans Symbols"/>
                        <a:cs typeface="Noto Sans Symbols"/>
                      </a:endParaRPr>
                    </a:p>
                  </a:txBody>
                  <a:tcPr marL="46531" marR="46531" marT="0" marB="0" anchor="ctr">
                    <a:lnL>
                      <a:noFill/>
                    </a:lnL>
                    <a:lnR>
                      <a:noFill/>
                    </a:lnR>
                    <a:lnT>
                      <a:noFill/>
                    </a:lnT>
                    <a:lnB>
                      <a:noFill/>
                    </a:lnB>
                    <a:solidFill>
                      <a:srgbClr val="CCCCCC"/>
                    </a:solidFill>
                  </a:tcPr>
                </a:tc>
                <a:tc hMerge="1">
                  <a:txBody>
                    <a:bodyPr/>
                    <a:lstStyle/>
                    <a:p>
                      <a:pPr marL="0" marR="0" algn="ctr">
                        <a:spcBef>
                          <a:spcPts val="0"/>
                        </a:spcBef>
                        <a:spcAft>
                          <a:spcPts val="0"/>
                        </a:spcAft>
                      </a:pPr>
                      <a:endParaRPr lang="en-US" sz="1400" b="1" dirty="0">
                        <a:effectLst/>
                        <a:latin typeface="Calibri" panose="020F0502020204030204" pitchFamily="34" charset="0"/>
                        <a:ea typeface="Calibri" panose="020F0502020204030204" pitchFamily="34" charset="0"/>
                      </a:endParaRPr>
                    </a:p>
                  </a:txBody>
                  <a:tcPr marL="46531" marR="46531" marT="0" marB="0" anchor="ctr">
                    <a:lnL>
                      <a:noFill/>
                    </a:lnL>
                    <a:lnR>
                      <a:noFill/>
                    </a:lnR>
                    <a:lnT>
                      <a:noFill/>
                    </a:lnT>
                    <a:lnB>
                      <a:noFill/>
                    </a:lnB>
                    <a:solidFill>
                      <a:srgbClr val="CCCCCC"/>
                    </a:solidFill>
                  </a:tcPr>
                </a:tc>
                <a:extLst>
                  <a:ext uri="{0D108BD9-81ED-4DB2-BD59-A6C34878D82A}">
                    <a16:rowId xmlns:a16="http://schemas.microsoft.com/office/drawing/2014/main" val="1729428122"/>
                  </a:ext>
                </a:extLst>
              </a:tr>
              <a:tr h="217533">
                <a:tc>
                  <a:txBody>
                    <a:bodyPr/>
                    <a:lstStyle/>
                    <a:p>
                      <a:pPr marL="0" marR="0" algn="ctr">
                        <a:spcBef>
                          <a:spcPts val="0"/>
                        </a:spcBef>
                        <a:spcAft>
                          <a:spcPts val="0"/>
                        </a:spcAft>
                      </a:pPr>
                      <a:r>
                        <a:rPr lang="en-US" sz="1400" b="1" dirty="0">
                          <a:solidFill>
                            <a:srgbClr val="FFFFFF"/>
                          </a:solidFill>
                          <a:effectLst/>
                        </a:rPr>
                        <a:t>Level</a:t>
                      </a:r>
                      <a:endParaRPr lang="en-US" sz="1400" b="1" dirty="0">
                        <a:solidFill>
                          <a:srgbClr val="FFFFFF"/>
                        </a:solidFill>
                        <a:effectLst/>
                        <a:latin typeface="Calibri" panose="020F0502020204030204" pitchFamily="34" charset="0"/>
                        <a:ea typeface="Calibri" panose="020F0502020204030204" pitchFamily="34"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marL="167005" marR="0" algn="ctr">
                        <a:spcBef>
                          <a:spcPts val="0"/>
                        </a:spcBef>
                        <a:spcAft>
                          <a:spcPts val="0"/>
                        </a:spcAft>
                      </a:pPr>
                      <a:r>
                        <a:rPr lang="en-US" sz="1400" b="1" dirty="0">
                          <a:solidFill>
                            <a:srgbClr val="FFFFFF"/>
                          </a:solidFill>
                          <a:effectLst/>
                        </a:rPr>
                        <a:t>Needs</a:t>
                      </a:r>
                      <a:endParaRPr lang="en-US" sz="1400" b="1" dirty="0">
                        <a:solidFill>
                          <a:srgbClr val="FFFFFF"/>
                        </a:solidFill>
                        <a:effectLst/>
                        <a:latin typeface="Calibri" panose="020F0502020204030204" pitchFamily="34" charset="0"/>
                        <a:ea typeface="Calibri" panose="020F0502020204030204" pitchFamily="34"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marL="0" marR="0" algn="ctr">
                        <a:spcBef>
                          <a:spcPts val="0"/>
                        </a:spcBef>
                        <a:spcAft>
                          <a:spcPts val="0"/>
                        </a:spcAft>
                      </a:pPr>
                      <a:r>
                        <a:rPr lang="en-US" sz="1400" b="1" dirty="0">
                          <a:solidFill>
                            <a:srgbClr val="FFFFFF"/>
                          </a:solidFill>
                          <a:effectLst/>
                        </a:rPr>
                        <a:t>Objectives</a:t>
                      </a:r>
                      <a:endParaRPr lang="en-US" sz="1400" b="1" dirty="0">
                        <a:solidFill>
                          <a:srgbClr val="FFFFFF"/>
                        </a:solidFill>
                        <a:effectLst/>
                        <a:latin typeface="Calibri" panose="020F0502020204030204" pitchFamily="34" charset="0"/>
                        <a:ea typeface="Calibri" panose="020F0502020204030204" pitchFamily="34"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marL="0" marR="0" lvl="0" indent="0" algn="ctr">
                        <a:spcBef>
                          <a:spcPts val="0"/>
                        </a:spcBef>
                        <a:spcAft>
                          <a:spcPts val="0"/>
                        </a:spcAft>
                        <a:buFont typeface="Arial" panose="020B0604020202020204" pitchFamily="34" charset="0"/>
                        <a:buNone/>
                      </a:pPr>
                      <a:r>
                        <a:rPr lang="en-US" sz="1400" b="1" dirty="0">
                          <a:solidFill>
                            <a:srgbClr val="FFFFFF"/>
                          </a:solidFill>
                          <a:effectLst/>
                        </a:rPr>
                        <a:t>Evaluation</a:t>
                      </a:r>
                      <a:endParaRPr lang="en-US" sz="1400" b="1" dirty="0">
                        <a:solidFill>
                          <a:srgbClr val="FFFFFF"/>
                        </a:solidFill>
                        <a:effectLst/>
                        <a:latin typeface="Noto Sans Symbols"/>
                        <a:ea typeface="Noto Sans Symbols"/>
                        <a:cs typeface="Noto Sans Symbols"/>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marL="0" marR="0" algn="ctr">
                        <a:spcBef>
                          <a:spcPts val="0"/>
                        </a:spcBef>
                        <a:spcAft>
                          <a:spcPts val="0"/>
                        </a:spcAft>
                      </a:pPr>
                      <a:r>
                        <a:rPr lang="en-US" sz="1400" b="1" dirty="0">
                          <a:solidFill>
                            <a:srgbClr val="FFFFFF"/>
                          </a:solidFill>
                          <a:effectLst/>
                        </a:rPr>
                        <a:t>Level</a:t>
                      </a:r>
                      <a:endParaRPr lang="en-US" sz="1400" b="1" dirty="0">
                        <a:solidFill>
                          <a:srgbClr val="FFFFFF"/>
                        </a:solidFill>
                        <a:effectLst/>
                        <a:latin typeface="Calibri" panose="020F0502020204030204" pitchFamily="34" charset="0"/>
                        <a:ea typeface="Calibri" panose="020F0502020204030204" pitchFamily="34"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extLst>
                  <a:ext uri="{0D108BD9-81ED-4DB2-BD59-A6C34878D82A}">
                    <a16:rowId xmlns:a16="http://schemas.microsoft.com/office/drawing/2014/main" val="395418700"/>
                  </a:ext>
                </a:extLst>
              </a:tr>
              <a:tr h="466142">
                <a:tc>
                  <a:txBody>
                    <a:bodyPr/>
                    <a:lstStyle/>
                    <a:p>
                      <a:pPr marL="0" marR="0" algn="ctr">
                        <a:spcBef>
                          <a:spcPts val="0"/>
                        </a:spcBef>
                        <a:spcAft>
                          <a:spcPts val="0"/>
                        </a:spcAft>
                      </a:pPr>
                      <a:r>
                        <a:rPr lang="en-US" sz="1000" b="1" dirty="0">
                          <a:solidFill>
                            <a:srgbClr val="000000"/>
                          </a:solidFill>
                          <a:effectLst/>
                          <a:latin typeface="Roboto Medium" panose="02000000000000000000" pitchFamily="2" charset="0"/>
                          <a:ea typeface="Roboto Medium" panose="02000000000000000000" pitchFamily="2" charset="0"/>
                          <a:cs typeface="Roboto Medium" panose="02000000000000000000" pitchFamily="2" charset="0"/>
                        </a:rPr>
                        <a:t>5</a:t>
                      </a:r>
                      <a:endParaRPr lang="en-US" sz="1000" dirty="0">
                        <a:effectLst/>
                        <a:latin typeface="Roboto Medium" panose="02000000000000000000" pitchFamily="2" charset="0"/>
                        <a:ea typeface="Roboto Medium" panose="02000000000000000000" pitchFamily="2" charset="0"/>
                        <a:cs typeface="Roboto Medium" panose="02000000000000000000" pitchFamily="2"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a:spcBef>
                          <a:spcPts val="0"/>
                        </a:spcBef>
                        <a:spcAft>
                          <a:spcPts val="0"/>
                        </a:spcAft>
                        <a:buFontTx/>
                        <a:buNone/>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 </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228600" marR="0" lvl="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Country must produce food for citizens</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0" marR="0" indent="0" algn="l">
                        <a:spcBef>
                          <a:spcPts val="0"/>
                        </a:spcBef>
                        <a:spcAft>
                          <a:spcPts val="0"/>
                        </a:spcAft>
                        <a:buFontTx/>
                        <a:buNone/>
                      </a:pPr>
                      <a:r>
                        <a:rPr lang="en-US" sz="1000" b="0" i="0" dirty="0">
                          <a:effectLst/>
                          <a:latin typeface="Roboto Light" panose="02000000000000000000" pitchFamily="2" charset="0"/>
                          <a:ea typeface="Roboto Light" panose="02000000000000000000" pitchFamily="2" charset="0"/>
                          <a:cs typeface="Roboto Medium" panose="02000000000000000000" pitchFamily="2" charset="0"/>
                        </a:rPr>
                        <a:t> </a:t>
                      </a: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a:spcBef>
                          <a:spcPts val="0"/>
                        </a:spcBef>
                        <a:spcAft>
                          <a:spcPts val="0"/>
                        </a:spcAft>
                        <a:buFontTx/>
                        <a:buNone/>
                      </a:pPr>
                      <a:r>
                        <a:rPr lang="en-US" sz="1000" b="0" i="0" dirty="0">
                          <a:effectLst/>
                          <a:latin typeface="Roboto Light" panose="02000000000000000000" pitchFamily="2" charset="0"/>
                          <a:ea typeface="Roboto Light" panose="02000000000000000000" pitchFamily="2" charset="0"/>
                          <a:cs typeface="Roboto Medium" panose="02000000000000000000" pitchFamily="2" charset="0"/>
                        </a:rPr>
                        <a:t> </a:t>
                      </a:r>
                    </a:p>
                    <a:p>
                      <a:pPr marL="228600" marR="0" lvl="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Break-even (BCR = 1:1)</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0" marR="0" indent="0" algn="l">
                        <a:spcBef>
                          <a:spcPts val="0"/>
                        </a:spcBef>
                        <a:spcAft>
                          <a:spcPts val="0"/>
                        </a:spcAft>
                        <a:buFontTx/>
                        <a:buNone/>
                      </a:pPr>
                      <a:r>
                        <a:rPr lang="en-US" sz="1000" b="0" i="0" dirty="0">
                          <a:effectLst/>
                          <a:latin typeface="Roboto Light" panose="02000000000000000000" pitchFamily="2" charset="0"/>
                          <a:ea typeface="Roboto Light" panose="02000000000000000000" pitchFamily="2" charset="0"/>
                          <a:cs typeface="Roboto Medium" panose="02000000000000000000" pitchFamily="2" charset="0"/>
                        </a:rPr>
                        <a:t> </a:t>
                      </a: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a:spcBef>
                          <a:spcPts val="0"/>
                        </a:spcBef>
                        <a:spcAft>
                          <a:spcPts val="0"/>
                        </a:spcAft>
                        <a:buFontTx/>
                        <a:buNone/>
                      </a:pPr>
                      <a:r>
                        <a:rPr lang="en-US" sz="1000" b="0" i="0" dirty="0">
                          <a:effectLst/>
                          <a:latin typeface="Roboto Light" panose="02000000000000000000" pitchFamily="2" charset="0"/>
                          <a:ea typeface="Roboto Light" panose="02000000000000000000" pitchFamily="2" charset="0"/>
                          <a:cs typeface="Roboto Medium" panose="02000000000000000000" pitchFamily="2" charset="0"/>
                        </a:rPr>
                        <a:t> </a:t>
                      </a:r>
                    </a:p>
                    <a:p>
                      <a:pPr marL="228600" marR="0" lvl="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Program benefits compared to </a:t>
                      </a:r>
                      <a:b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b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program costs</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000" b="1" dirty="0">
                          <a:effectLst/>
                          <a:latin typeface="Roboto Medium" panose="02000000000000000000" pitchFamily="2" charset="0"/>
                          <a:ea typeface="Roboto Medium" panose="02000000000000000000" pitchFamily="2" charset="0"/>
                          <a:cs typeface="Roboto Medium" panose="02000000000000000000" pitchFamily="2" charset="0"/>
                        </a:rPr>
                        <a:t> </a:t>
                      </a:r>
                      <a:endParaRPr lang="en-US" sz="1000" dirty="0">
                        <a:effectLst/>
                        <a:latin typeface="Roboto Medium" panose="02000000000000000000" pitchFamily="2" charset="0"/>
                        <a:ea typeface="Roboto Medium" panose="02000000000000000000" pitchFamily="2" charset="0"/>
                        <a:cs typeface="Roboto Medium" panose="02000000000000000000" pitchFamily="2" charset="0"/>
                      </a:endParaRPr>
                    </a:p>
                    <a:p>
                      <a:pPr marL="0" marR="0" algn="ctr">
                        <a:spcBef>
                          <a:spcPts val="0"/>
                        </a:spcBef>
                        <a:spcAft>
                          <a:spcPts val="0"/>
                        </a:spcAft>
                      </a:pPr>
                      <a:r>
                        <a:rPr lang="en-US" sz="1000" b="1" dirty="0">
                          <a:effectLst/>
                          <a:latin typeface="Roboto Medium" panose="02000000000000000000" pitchFamily="2" charset="0"/>
                          <a:ea typeface="Roboto Medium" panose="02000000000000000000" pitchFamily="2" charset="0"/>
                          <a:cs typeface="Roboto Medium" panose="02000000000000000000" pitchFamily="2" charset="0"/>
                        </a:rPr>
                        <a:t> </a:t>
                      </a:r>
                      <a:r>
                        <a:rPr lang="en-US" sz="1000" b="1" dirty="0">
                          <a:solidFill>
                            <a:srgbClr val="000000"/>
                          </a:solidFill>
                          <a:effectLst/>
                          <a:latin typeface="Roboto Medium" panose="02000000000000000000" pitchFamily="2" charset="0"/>
                          <a:ea typeface="Roboto Medium" panose="02000000000000000000" pitchFamily="2" charset="0"/>
                          <a:cs typeface="Roboto Medium" panose="02000000000000000000" pitchFamily="2" charset="0"/>
                        </a:rPr>
                        <a:t>5</a:t>
                      </a:r>
                      <a:endParaRPr lang="en-US" sz="1000" dirty="0">
                        <a:effectLst/>
                        <a:latin typeface="Roboto Medium" panose="02000000000000000000" pitchFamily="2" charset="0"/>
                        <a:ea typeface="Roboto Medium" panose="02000000000000000000" pitchFamily="2" charset="0"/>
                        <a:cs typeface="Roboto Medium" panose="02000000000000000000" pitchFamily="2"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38446511"/>
                  </a:ext>
                </a:extLst>
              </a:tr>
              <a:tr h="776903">
                <a:tc>
                  <a:txBody>
                    <a:bodyPr/>
                    <a:lstStyle/>
                    <a:p>
                      <a:pPr marL="0" marR="0" algn="ctr">
                        <a:spcBef>
                          <a:spcPts val="0"/>
                        </a:spcBef>
                        <a:spcAft>
                          <a:spcPts val="0"/>
                        </a:spcAft>
                      </a:pPr>
                      <a:r>
                        <a:rPr lang="en-US" sz="1000" b="1" dirty="0">
                          <a:effectLst/>
                          <a:latin typeface="Roboto Medium" panose="02000000000000000000" pitchFamily="2" charset="0"/>
                          <a:ea typeface="Roboto Medium" panose="02000000000000000000" pitchFamily="2" charset="0"/>
                          <a:cs typeface="Roboto Medium" panose="02000000000000000000" pitchFamily="2" charset="0"/>
                        </a:rPr>
                        <a:t> </a:t>
                      </a:r>
                      <a:endParaRPr lang="en-US" sz="1000" dirty="0">
                        <a:effectLst/>
                        <a:latin typeface="Roboto Medium" panose="02000000000000000000" pitchFamily="2" charset="0"/>
                        <a:ea typeface="Roboto Medium" panose="02000000000000000000" pitchFamily="2" charset="0"/>
                        <a:cs typeface="Roboto Medium" panose="02000000000000000000" pitchFamily="2" charset="0"/>
                      </a:endParaRPr>
                    </a:p>
                    <a:p>
                      <a:pPr marL="0" marR="0" algn="ctr">
                        <a:spcBef>
                          <a:spcPts val="0"/>
                        </a:spcBef>
                        <a:spcAft>
                          <a:spcPts val="0"/>
                        </a:spcAft>
                      </a:pPr>
                      <a:r>
                        <a:rPr lang="en-US" sz="1000" b="1" dirty="0">
                          <a:solidFill>
                            <a:srgbClr val="000000"/>
                          </a:solidFill>
                          <a:effectLst/>
                          <a:latin typeface="Roboto Medium" panose="02000000000000000000" pitchFamily="2" charset="0"/>
                          <a:ea typeface="Roboto Medium" panose="02000000000000000000" pitchFamily="2" charset="0"/>
                          <a:cs typeface="Roboto Medium" panose="02000000000000000000" pitchFamily="2" charset="0"/>
                        </a:rPr>
                        <a:t>4</a:t>
                      </a:r>
                      <a:endParaRPr lang="en-US" sz="1000" dirty="0">
                        <a:effectLst/>
                        <a:latin typeface="Roboto Medium" panose="02000000000000000000" pitchFamily="2" charset="0"/>
                        <a:ea typeface="Roboto Medium" panose="02000000000000000000" pitchFamily="2" charset="0"/>
                        <a:cs typeface="Roboto Medium" panose="02000000000000000000" pitchFamily="2"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a:spcBef>
                          <a:spcPts val="0"/>
                        </a:spcBef>
                        <a:spcAft>
                          <a:spcPts val="0"/>
                        </a:spcAft>
                        <a:buFontTx/>
                        <a:buNone/>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 </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228600" marR="0" lvl="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Farmer profits are negative</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228600" marR="0" lvl="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Food produced is not to WFP standards</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228600" marR="0" lvl="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Food not purchased by WFP</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0" marR="0" indent="0" algn="l">
                        <a:spcBef>
                          <a:spcPts val="0"/>
                        </a:spcBef>
                        <a:spcAft>
                          <a:spcPts val="0"/>
                        </a:spcAft>
                        <a:buFontTx/>
                        <a:buNone/>
                      </a:pPr>
                      <a:r>
                        <a:rPr lang="en-US" sz="1000" b="0" i="0" dirty="0">
                          <a:effectLst/>
                          <a:latin typeface="Roboto Light" panose="02000000000000000000" pitchFamily="2" charset="0"/>
                          <a:ea typeface="Roboto Light" panose="02000000000000000000" pitchFamily="2" charset="0"/>
                          <a:cs typeface="Roboto Medium" panose="02000000000000000000" pitchFamily="2" charset="0"/>
                        </a:rPr>
                        <a:t> </a:t>
                      </a: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a:spcBef>
                          <a:spcPts val="0"/>
                        </a:spcBef>
                        <a:spcAft>
                          <a:spcPts val="0"/>
                        </a:spcAft>
                        <a:buFontTx/>
                        <a:buNone/>
                      </a:pPr>
                      <a:r>
                        <a:rPr lang="en-US" sz="1000" b="0" i="0" dirty="0">
                          <a:effectLst/>
                          <a:latin typeface="Roboto Light" panose="02000000000000000000" pitchFamily="2" charset="0"/>
                          <a:ea typeface="Roboto Light" panose="02000000000000000000" pitchFamily="2" charset="0"/>
                          <a:cs typeface="Roboto Medium" panose="02000000000000000000" pitchFamily="2" charset="0"/>
                        </a:rPr>
                        <a:t> </a:t>
                      </a:r>
                    </a:p>
                    <a:p>
                      <a:pPr marL="228600" marR="0" lvl="0" indent="-228600" algn="l">
                        <a:spcBef>
                          <a:spcPts val="0"/>
                        </a:spcBef>
                        <a:spcAft>
                          <a:spcPts val="0"/>
                        </a:spcAft>
                        <a:buSzPts val="1000"/>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Farmer profit at ___</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228600" marR="0" lvl="0" indent="-228600" algn="l">
                        <a:spcBef>
                          <a:spcPts val="0"/>
                        </a:spcBef>
                        <a:spcAft>
                          <a:spcPts val="0"/>
                        </a:spcAft>
                        <a:buSzPts val="1000"/>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___% of food meets WFP standards</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228600" marR="0" lvl="0" indent="-228600" algn="l">
                        <a:spcBef>
                          <a:spcPts val="0"/>
                        </a:spcBef>
                        <a:spcAft>
                          <a:spcPts val="0"/>
                        </a:spcAft>
                        <a:buSzPts val="1000"/>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WFP purchase ____% of production</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0" marR="0" indent="0" algn="l">
                        <a:spcBef>
                          <a:spcPts val="0"/>
                        </a:spcBef>
                        <a:spcAft>
                          <a:spcPts val="0"/>
                        </a:spcAft>
                        <a:buFontTx/>
                        <a:buNone/>
                      </a:pPr>
                      <a:r>
                        <a:rPr lang="en-US" sz="1000" b="0" i="0" dirty="0">
                          <a:effectLst/>
                          <a:latin typeface="Roboto Light" panose="02000000000000000000" pitchFamily="2" charset="0"/>
                          <a:ea typeface="Roboto Light" panose="02000000000000000000" pitchFamily="2" charset="0"/>
                          <a:cs typeface="Roboto Medium" panose="02000000000000000000" pitchFamily="2" charset="0"/>
                        </a:rPr>
                        <a:t> </a:t>
                      </a: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a:spcBef>
                          <a:spcPts val="0"/>
                        </a:spcBef>
                        <a:spcAft>
                          <a:spcPts val="0"/>
                        </a:spcAft>
                        <a:buFontTx/>
                        <a:buNone/>
                      </a:pPr>
                      <a:r>
                        <a:rPr lang="en-US" sz="1000" b="0" i="0" dirty="0">
                          <a:effectLst/>
                          <a:latin typeface="Roboto Light" panose="02000000000000000000" pitchFamily="2" charset="0"/>
                          <a:ea typeface="Roboto Light" panose="02000000000000000000" pitchFamily="2" charset="0"/>
                          <a:cs typeface="Roboto Medium" panose="02000000000000000000" pitchFamily="2" charset="0"/>
                        </a:rPr>
                        <a:t> </a:t>
                      </a:r>
                    </a:p>
                    <a:p>
                      <a:pPr marL="228600" marR="0" lvl="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Farm records</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228600" marR="0" lvl="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WFP records</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000" b="1" dirty="0">
                          <a:effectLst/>
                          <a:latin typeface="Roboto Medium" panose="02000000000000000000" pitchFamily="2" charset="0"/>
                          <a:ea typeface="Roboto Medium" panose="02000000000000000000" pitchFamily="2" charset="0"/>
                          <a:cs typeface="Roboto Medium" panose="02000000000000000000" pitchFamily="2" charset="0"/>
                        </a:rPr>
                        <a:t> </a:t>
                      </a:r>
                      <a:endParaRPr lang="en-US" sz="1000" dirty="0">
                        <a:effectLst/>
                        <a:latin typeface="Roboto Medium" panose="02000000000000000000" pitchFamily="2" charset="0"/>
                        <a:ea typeface="Roboto Medium" panose="02000000000000000000" pitchFamily="2" charset="0"/>
                        <a:cs typeface="Roboto Medium" panose="02000000000000000000" pitchFamily="2" charset="0"/>
                      </a:endParaRPr>
                    </a:p>
                    <a:p>
                      <a:pPr marL="0" marR="0" algn="ctr">
                        <a:spcBef>
                          <a:spcPts val="0"/>
                        </a:spcBef>
                        <a:spcAft>
                          <a:spcPts val="0"/>
                        </a:spcAft>
                      </a:pPr>
                      <a:r>
                        <a:rPr lang="en-US" sz="1000" b="1" dirty="0">
                          <a:solidFill>
                            <a:srgbClr val="000000"/>
                          </a:solidFill>
                          <a:effectLst/>
                          <a:latin typeface="Roboto Medium" panose="02000000000000000000" pitchFamily="2" charset="0"/>
                          <a:ea typeface="Roboto Medium" panose="02000000000000000000" pitchFamily="2" charset="0"/>
                          <a:cs typeface="Roboto Medium" panose="02000000000000000000" pitchFamily="2" charset="0"/>
                        </a:rPr>
                        <a:t>4</a:t>
                      </a:r>
                      <a:endParaRPr lang="en-US" sz="1000" dirty="0">
                        <a:effectLst/>
                        <a:latin typeface="Roboto Medium" panose="02000000000000000000" pitchFamily="2" charset="0"/>
                        <a:ea typeface="Roboto Medium" panose="02000000000000000000" pitchFamily="2" charset="0"/>
                        <a:cs typeface="Roboto Medium" panose="02000000000000000000" pitchFamily="2"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590456109"/>
                  </a:ext>
                </a:extLst>
              </a:tr>
              <a:tr h="817258">
                <a:tc>
                  <a:txBody>
                    <a:bodyPr/>
                    <a:lstStyle/>
                    <a:p>
                      <a:pPr marL="0" marR="0" algn="ctr">
                        <a:spcBef>
                          <a:spcPts val="0"/>
                        </a:spcBef>
                        <a:spcAft>
                          <a:spcPts val="0"/>
                        </a:spcAft>
                      </a:pPr>
                      <a:r>
                        <a:rPr lang="en-US" sz="1000" b="1" dirty="0">
                          <a:effectLst/>
                          <a:latin typeface="Roboto Medium" panose="02000000000000000000" pitchFamily="2" charset="0"/>
                          <a:ea typeface="Roboto Medium" panose="02000000000000000000" pitchFamily="2" charset="0"/>
                          <a:cs typeface="Roboto Medium" panose="02000000000000000000" pitchFamily="2" charset="0"/>
                        </a:rPr>
                        <a:t> </a:t>
                      </a:r>
                      <a:r>
                        <a:rPr lang="en-US" sz="1000" b="1" dirty="0">
                          <a:solidFill>
                            <a:srgbClr val="000000"/>
                          </a:solidFill>
                          <a:effectLst/>
                          <a:latin typeface="Roboto Medium" panose="02000000000000000000" pitchFamily="2" charset="0"/>
                          <a:ea typeface="Roboto Medium" panose="02000000000000000000" pitchFamily="2" charset="0"/>
                          <a:cs typeface="Roboto Medium" panose="02000000000000000000" pitchFamily="2" charset="0"/>
                        </a:rPr>
                        <a:t>3</a:t>
                      </a:r>
                      <a:endParaRPr lang="en-US" sz="1000" dirty="0">
                        <a:effectLst/>
                        <a:latin typeface="Roboto Medium" panose="02000000000000000000" pitchFamily="2" charset="0"/>
                        <a:ea typeface="Roboto Medium" panose="02000000000000000000" pitchFamily="2" charset="0"/>
                        <a:cs typeface="Roboto Medium" panose="02000000000000000000" pitchFamily="2"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228600" marR="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 Efficient farming methods not used</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228600" marR="0" lvl="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Standards not followed</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228600" marR="0" lvl="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Land not properly utilized</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228600" marR="0" indent="-228600" algn="l">
                        <a:spcBef>
                          <a:spcPts val="0"/>
                        </a:spcBef>
                        <a:spcAft>
                          <a:spcPts val="0"/>
                        </a:spcAft>
                        <a:buFont typeface="Arial" panose="020B0604020202020204" pitchFamily="34" charset="0"/>
                        <a:buChar char="•"/>
                      </a:pPr>
                      <a:r>
                        <a:rPr lang="en-US" sz="1000" b="0" i="0" dirty="0">
                          <a:effectLst/>
                          <a:latin typeface="Roboto Light" panose="02000000000000000000" pitchFamily="2" charset="0"/>
                          <a:ea typeface="Roboto Light" panose="02000000000000000000" pitchFamily="2" charset="0"/>
                          <a:cs typeface="Roboto Medium" panose="02000000000000000000" pitchFamily="2" charset="0"/>
                        </a:rPr>
                        <a:t> </a:t>
                      </a: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Farmers will:</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457200" marR="0" lvl="1" indent="-228600" algn="l">
                        <a:spcBef>
                          <a:spcPts val="0"/>
                        </a:spcBef>
                        <a:spcAft>
                          <a:spcPts val="0"/>
                        </a:spcAft>
                        <a:buFont typeface="Courier New" panose="02070309020205020404" pitchFamily="49" charset="0"/>
                        <a:buChar char="o"/>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Follow standards</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457200" marR="0" lvl="1" indent="-228600" algn="l">
                        <a:spcBef>
                          <a:spcPts val="0"/>
                        </a:spcBef>
                        <a:spcAft>
                          <a:spcPts val="0"/>
                        </a:spcAft>
                        <a:buFont typeface="Courier New" panose="02070309020205020404" pitchFamily="49" charset="0"/>
                        <a:buChar char="o"/>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Utilize land resources</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457200" marR="0" lvl="1" indent="-228600" algn="l">
                        <a:spcBef>
                          <a:spcPts val="0"/>
                        </a:spcBef>
                        <a:spcAft>
                          <a:spcPts val="0"/>
                        </a:spcAft>
                        <a:buFont typeface="Courier New" panose="02070309020205020404" pitchFamily="49" charset="0"/>
                        <a:buChar char="o"/>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Sell food to WFP</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a:spcBef>
                          <a:spcPts val="0"/>
                        </a:spcBef>
                        <a:spcAft>
                          <a:spcPts val="0"/>
                        </a:spcAft>
                        <a:buFontTx/>
                        <a:buNone/>
                      </a:pPr>
                      <a:r>
                        <a:rPr lang="en-US" sz="1000" b="0" i="0" dirty="0">
                          <a:effectLst/>
                          <a:latin typeface="Roboto Light" panose="02000000000000000000" pitchFamily="2" charset="0"/>
                          <a:ea typeface="Roboto Light" panose="02000000000000000000" pitchFamily="2" charset="0"/>
                          <a:cs typeface="Roboto Medium" panose="02000000000000000000" pitchFamily="2" charset="0"/>
                        </a:rPr>
                        <a:t> </a:t>
                      </a:r>
                    </a:p>
                    <a:p>
                      <a:pPr marL="228600" marR="0" lvl="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Interviews</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228600" marR="0" lvl="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Action plans</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228600" marR="0" lvl="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Questionnaires</a:t>
                      </a:r>
                    </a:p>
                    <a:p>
                      <a:pPr marL="0" marR="0" indent="0" algn="l">
                        <a:spcBef>
                          <a:spcPts val="0"/>
                        </a:spcBef>
                        <a:spcAft>
                          <a:spcPts val="0"/>
                        </a:spcAft>
                        <a:buFontTx/>
                        <a:buNone/>
                      </a:pPr>
                      <a:r>
                        <a:rPr lang="en-US" sz="1000" b="0" i="0" dirty="0">
                          <a:effectLst/>
                          <a:latin typeface="Roboto Light" panose="02000000000000000000" pitchFamily="2" charset="0"/>
                          <a:ea typeface="Roboto Light" panose="02000000000000000000" pitchFamily="2" charset="0"/>
                          <a:cs typeface="Roboto Medium" panose="02000000000000000000" pitchFamily="2" charset="0"/>
                        </a:rPr>
                        <a:t> </a:t>
                      </a: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000" b="1" dirty="0">
                          <a:effectLst/>
                          <a:latin typeface="Roboto Medium" panose="02000000000000000000" pitchFamily="2" charset="0"/>
                          <a:ea typeface="Roboto Medium" panose="02000000000000000000" pitchFamily="2" charset="0"/>
                          <a:cs typeface="Roboto Medium" panose="02000000000000000000" pitchFamily="2" charset="0"/>
                        </a:rPr>
                        <a:t> </a:t>
                      </a:r>
                      <a:endParaRPr lang="en-US" sz="1000" dirty="0">
                        <a:effectLst/>
                        <a:latin typeface="Roboto Medium" panose="02000000000000000000" pitchFamily="2" charset="0"/>
                        <a:ea typeface="Roboto Medium" panose="02000000000000000000" pitchFamily="2" charset="0"/>
                        <a:cs typeface="Roboto Medium" panose="02000000000000000000" pitchFamily="2" charset="0"/>
                      </a:endParaRPr>
                    </a:p>
                    <a:p>
                      <a:pPr marL="0" marR="0" algn="ctr">
                        <a:spcBef>
                          <a:spcPts val="0"/>
                        </a:spcBef>
                        <a:spcAft>
                          <a:spcPts val="0"/>
                        </a:spcAft>
                      </a:pPr>
                      <a:r>
                        <a:rPr lang="en-US" sz="1000" b="1" dirty="0">
                          <a:solidFill>
                            <a:srgbClr val="000000"/>
                          </a:solidFill>
                          <a:effectLst/>
                          <a:latin typeface="Roboto Medium" panose="02000000000000000000" pitchFamily="2" charset="0"/>
                          <a:ea typeface="Roboto Medium" panose="02000000000000000000" pitchFamily="2" charset="0"/>
                          <a:cs typeface="Roboto Medium" panose="02000000000000000000" pitchFamily="2" charset="0"/>
                        </a:rPr>
                        <a:t>3</a:t>
                      </a:r>
                      <a:endParaRPr lang="en-US" sz="1000" dirty="0">
                        <a:effectLst/>
                        <a:latin typeface="Roboto Medium" panose="02000000000000000000" pitchFamily="2" charset="0"/>
                        <a:ea typeface="Roboto Medium" panose="02000000000000000000" pitchFamily="2" charset="0"/>
                        <a:cs typeface="Roboto Medium" panose="02000000000000000000" pitchFamily="2"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246741174"/>
                  </a:ext>
                </a:extLst>
              </a:tr>
              <a:tr h="1243045">
                <a:tc>
                  <a:txBody>
                    <a:bodyPr/>
                    <a:lstStyle/>
                    <a:p>
                      <a:pPr marL="0" marR="0" algn="ctr">
                        <a:spcBef>
                          <a:spcPts val="0"/>
                        </a:spcBef>
                        <a:spcAft>
                          <a:spcPts val="0"/>
                        </a:spcAft>
                      </a:pPr>
                      <a:r>
                        <a:rPr lang="en-US" sz="1000" b="1" dirty="0">
                          <a:solidFill>
                            <a:srgbClr val="000000"/>
                          </a:solidFill>
                          <a:effectLst/>
                          <a:latin typeface="Roboto Medium" panose="02000000000000000000" pitchFamily="2" charset="0"/>
                          <a:ea typeface="Roboto Medium" panose="02000000000000000000" pitchFamily="2" charset="0"/>
                          <a:cs typeface="Roboto Medium" panose="02000000000000000000" pitchFamily="2" charset="0"/>
                        </a:rPr>
                        <a:t>2</a:t>
                      </a:r>
                      <a:endParaRPr lang="en-US" sz="1000" dirty="0">
                        <a:effectLst/>
                        <a:latin typeface="Roboto Medium" panose="02000000000000000000" pitchFamily="2" charset="0"/>
                        <a:ea typeface="Roboto Medium" panose="02000000000000000000" pitchFamily="2" charset="0"/>
                        <a:cs typeface="Roboto Medium" panose="02000000000000000000" pitchFamily="2"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228600" marR="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Operations</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228600" marR="0" lvl="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Equipment</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228600" marR="0" lvl="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Finance/accounting</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228600" marR="0" lvl="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Management</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228600" marR="0" lvl="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Technology</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228600" marR="0" lvl="0" indent="-228600" algn="l">
                        <a:spcBef>
                          <a:spcPts val="0"/>
                        </a:spcBef>
                        <a:spcAft>
                          <a:spcPts val="0"/>
                        </a:spcAft>
                        <a:buSzPts val="1000"/>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Farmers will demonstrate their </a:t>
                      </a:r>
                      <a:b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b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knowledge of:</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457200" marR="0" lvl="1" indent="-228600" algn="l">
                        <a:spcBef>
                          <a:spcPts val="0"/>
                        </a:spcBef>
                        <a:spcAft>
                          <a:spcPts val="0"/>
                        </a:spcAft>
                        <a:buFont typeface="Courier New" panose="02070309020205020404" pitchFamily="49" charset="0"/>
                        <a:buChar char="o"/>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Operations</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457200" marR="0" lvl="1" indent="-228600" algn="l">
                        <a:spcBef>
                          <a:spcPts val="0"/>
                        </a:spcBef>
                        <a:spcAft>
                          <a:spcPts val="0"/>
                        </a:spcAft>
                        <a:buFont typeface="Courier New" panose="02070309020205020404" pitchFamily="49" charset="0"/>
                        <a:buChar char="o"/>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Equipment utilization</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457200" marR="0" lvl="1" indent="-228600" algn="l">
                        <a:spcBef>
                          <a:spcPts val="0"/>
                        </a:spcBef>
                        <a:spcAft>
                          <a:spcPts val="0"/>
                        </a:spcAft>
                        <a:buFont typeface="Courier New" panose="02070309020205020404" pitchFamily="49" charset="0"/>
                        <a:buChar char="o"/>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Finance/accounting principles</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457200" marR="0" lvl="1" indent="-228600" algn="l">
                        <a:spcBef>
                          <a:spcPts val="0"/>
                        </a:spcBef>
                        <a:spcAft>
                          <a:spcPts val="0"/>
                        </a:spcAft>
                        <a:buFont typeface="Courier New" panose="02070309020205020404" pitchFamily="49" charset="0"/>
                        <a:buChar char="o"/>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Operations management</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457200" marR="0" lvl="1" indent="-228600" algn="l">
                        <a:spcBef>
                          <a:spcPts val="0"/>
                        </a:spcBef>
                        <a:spcAft>
                          <a:spcPts val="0"/>
                        </a:spcAft>
                        <a:buFont typeface="Courier New" panose="02070309020205020404" pitchFamily="49" charset="0"/>
                        <a:buChar char="o"/>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Technology</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l">
                        <a:spcBef>
                          <a:spcPts val="0"/>
                        </a:spcBef>
                        <a:spcAft>
                          <a:spcPts val="0"/>
                        </a:spcAft>
                        <a:buFontTx/>
                        <a:buNone/>
                      </a:pPr>
                      <a:r>
                        <a:rPr lang="en-US" sz="1000" b="0" i="0" dirty="0">
                          <a:effectLst/>
                          <a:latin typeface="Roboto Light" panose="02000000000000000000" pitchFamily="2" charset="0"/>
                          <a:ea typeface="Roboto Light" panose="02000000000000000000" pitchFamily="2" charset="0"/>
                          <a:cs typeface="Roboto Medium" panose="02000000000000000000" pitchFamily="2" charset="0"/>
                        </a:rPr>
                        <a:t> </a:t>
                      </a:r>
                    </a:p>
                    <a:p>
                      <a:pPr marL="228600" marR="0" lvl="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Simple quiz</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228600" marR="0" lvl="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Checklists</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228600" marR="0" lvl="0" indent="-228600" algn="l">
                        <a:spcBef>
                          <a:spcPts val="0"/>
                        </a:spcBef>
                        <a:spcAft>
                          <a:spcPts val="0"/>
                        </a:spcAft>
                        <a:buFont typeface="Arial" panose="020B0604020202020204" pitchFamily="34" charset="0"/>
                        <a:buChar char="•"/>
                      </a:pPr>
                      <a:r>
                        <a:rPr lang="en-US" sz="10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Demonstrations</a:t>
                      </a:r>
                      <a:endParaRPr lang="en-US" sz="1000" b="0" i="0" dirty="0">
                        <a:effectLst/>
                        <a:latin typeface="Roboto Light" panose="02000000000000000000" pitchFamily="2" charset="0"/>
                        <a:ea typeface="Roboto Light" panose="02000000000000000000" pitchFamily="2" charset="0"/>
                        <a:cs typeface="Roboto Medium" panose="02000000000000000000" pitchFamily="2"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000" b="1" dirty="0">
                          <a:solidFill>
                            <a:srgbClr val="000000"/>
                          </a:solidFill>
                          <a:effectLst/>
                          <a:latin typeface="Roboto Medium" panose="02000000000000000000" pitchFamily="2" charset="0"/>
                          <a:ea typeface="Roboto Medium" panose="02000000000000000000" pitchFamily="2" charset="0"/>
                          <a:cs typeface="Roboto Medium" panose="02000000000000000000" pitchFamily="2" charset="0"/>
                        </a:rPr>
                        <a:t>2</a:t>
                      </a:r>
                      <a:endParaRPr lang="en-US" sz="1000" dirty="0">
                        <a:effectLst/>
                        <a:latin typeface="Roboto Medium" panose="02000000000000000000" pitchFamily="2" charset="0"/>
                        <a:ea typeface="Roboto Medium" panose="02000000000000000000" pitchFamily="2" charset="0"/>
                        <a:cs typeface="Roboto Medium" panose="02000000000000000000" pitchFamily="2"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250651719"/>
                  </a:ext>
                </a:extLst>
              </a:tr>
              <a:tr h="1196430">
                <a:tc>
                  <a:txBody>
                    <a:bodyPr/>
                    <a:lstStyle/>
                    <a:p>
                      <a:pPr marL="0" marR="0" algn="ctr">
                        <a:spcBef>
                          <a:spcPts val="0"/>
                        </a:spcBef>
                        <a:spcAft>
                          <a:spcPts val="0"/>
                        </a:spcAft>
                      </a:pPr>
                      <a:r>
                        <a:rPr lang="en-US" sz="1000" b="1" dirty="0">
                          <a:solidFill>
                            <a:srgbClr val="000000"/>
                          </a:solidFill>
                          <a:effectLst/>
                          <a:latin typeface="Roboto Medium" panose="02000000000000000000" pitchFamily="2" charset="0"/>
                          <a:ea typeface="Roboto Medium" panose="02000000000000000000" pitchFamily="2" charset="0"/>
                          <a:cs typeface="Roboto Medium" panose="02000000000000000000" pitchFamily="2" charset="0"/>
                        </a:rPr>
                        <a:t>1</a:t>
                      </a:r>
                      <a:endParaRPr lang="en-US" sz="1000" dirty="0">
                        <a:effectLst/>
                        <a:latin typeface="Roboto Medium" panose="02000000000000000000" pitchFamily="2" charset="0"/>
                        <a:ea typeface="Roboto Medium" panose="02000000000000000000" pitchFamily="2" charset="0"/>
                        <a:cs typeface="Roboto Medium" panose="02000000000000000000" pitchFamily="2"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228600" marR="0" lvl="0" indent="-228600" algn="l">
                        <a:spcBef>
                          <a:spcPts val="0"/>
                        </a:spcBef>
                        <a:spcAft>
                          <a:spcPts val="0"/>
                        </a:spcAft>
                        <a:buFont typeface="Arial" panose="020B0604020202020204" pitchFamily="34" charset="0"/>
                        <a:buChar char="•"/>
                      </a:pPr>
                      <a:r>
                        <a:rPr lang="en-US" sz="11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Farmers must see program as:</a:t>
                      </a:r>
                      <a:endParaRPr lang="en-US" sz="11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457200" marR="0" lvl="1" indent="-228600" algn="l">
                        <a:spcBef>
                          <a:spcPts val="0"/>
                        </a:spcBef>
                        <a:spcAft>
                          <a:spcPts val="0"/>
                        </a:spcAft>
                        <a:buFont typeface="Courier New" panose="02070309020205020404" pitchFamily="49" charset="0"/>
                        <a:buChar char="o"/>
                      </a:pPr>
                      <a:r>
                        <a:rPr lang="en-US" sz="11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Feasible</a:t>
                      </a:r>
                      <a:endParaRPr lang="en-US" sz="11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457200" marR="0" lvl="1" indent="-228600" algn="l">
                        <a:spcBef>
                          <a:spcPts val="0"/>
                        </a:spcBef>
                        <a:spcAft>
                          <a:spcPts val="0"/>
                        </a:spcAft>
                        <a:buFont typeface="Courier New" panose="02070309020205020404" pitchFamily="49" charset="0"/>
                        <a:buChar char="o"/>
                      </a:pPr>
                      <a:r>
                        <a:rPr lang="en-US" sz="11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Important to their survival</a:t>
                      </a:r>
                      <a:endParaRPr lang="en-US" sz="11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457200" marR="0" lvl="1" indent="-228600" algn="l">
                        <a:spcBef>
                          <a:spcPts val="0"/>
                        </a:spcBef>
                        <a:spcAft>
                          <a:spcPts val="0"/>
                        </a:spcAft>
                        <a:buFont typeface="Courier New" panose="02070309020205020404" pitchFamily="49" charset="0"/>
                        <a:buChar char="o"/>
                      </a:pPr>
                      <a:r>
                        <a:rPr lang="en-US" sz="11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Relevant to their work</a:t>
                      </a:r>
                      <a:endParaRPr lang="en-US" sz="11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457200" marR="0" lvl="1" indent="-228600" algn="l">
                        <a:spcBef>
                          <a:spcPts val="0"/>
                        </a:spcBef>
                        <a:spcAft>
                          <a:spcPts val="0"/>
                        </a:spcAft>
                        <a:buFont typeface="Courier New" panose="02070309020205020404" pitchFamily="49" charset="0"/>
                        <a:buChar char="o"/>
                      </a:pPr>
                      <a:r>
                        <a:rPr lang="en-US" sz="11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Something they will use</a:t>
                      </a:r>
                      <a:endParaRPr lang="en-US" sz="1100" b="0" i="0" dirty="0">
                        <a:effectLst/>
                        <a:latin typeface="Roboto Light" panose="02000000000000000000" pitchFamily="2" charset="0"/>
                        <a:ea typeface="Roboto Light" panose="02000000000000000000" pitchFamily="2" charset="0"/>
                        <a:cs typeface="Roboto Medium" panose="02000000000000000000" pitchFamily="2"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228600" marR="0" indent="-228600" algn="l">
                        <a:spcBef>
                          <a:spcPts val="0"/>
                        </a:spcBef>
                        <a:spcAft>
                          <a:spcPts val="0"/>
                        </a:spcAft>
                        <a:buFont typeface="Arial" panose="020B0604020202020204" pitchFamily="34" charset="0"/>
                        <a:buChar char="•"/>
                      </a:pPr>
                      <a:r>
                        <a:rPr lang="en-US" sz="11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Program receives favorable rating of 4 out of 5 on feasibility, importance, relevance, and usefulness</a:t>
                      </a:r>
                      <a:endParaRPr lang="en-US" sz="1100" b="0" i="0" dirty="0">
                        <a:effectLst/>
                        <a:latin typeface="Roboto Light" panose="02000000000000000000" pitchFamily="2" charset="0"/>
                        <a:ea typeface="Roboto Light" panose="02000000000000000000" pitchFamily="2" charset="0"/>
                        <a:cs typeface="Roboto Medium" panose="02000000000000000000" pitchFamily="2" charset="0"/>
                      </a:endParaRPr>
                    </a:p>
                    <a:p>
                      <a:pPr marL="228600" marR="0" lvl="0" indent="-228600" algn="l">
                        <a:spcBef>
                          <a:spcPts val="0"/>
                        </a:spcBef>
                        <a:spcAft>
                          <a:spcPts val="0"/>
                        </a:spcAft>
                        <a:buSzPts val="1000"/>
                        <a:buFont typeface="Arial" panose="020B0604020202020204" pitchFamily="34" charset="0"/>
                        <a:buChar char="•"/>
                      </a:pPr>
                      <a:r>
                        <a:rPr lang="en-US" sz="11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Farmers commit to follow processes</a:t>
                      </a:r>
                      <a:endParaRPr lang="en-US" sz="1100" b="0" i="0" dirty="0">
                        <a:effectLst/>
                        <a:latin typeface="Roboto Light" panose="02000000000000000000" pitchFamily="2" charset="0"/>
                        <a:ea typeface="Roboto Light" panose="02000000000000000000" pitchFamily="2" charset="0"/>
                        <a:cs typeface="Roboto Medium" panose="02000000000000000000" pitchFamily="2"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228600" marR="0" lvl="0" indent="-228600" algn="l">
                        <a:spcBef>
                          <a:spcPts val="0"/>
                        </a:spcBef>
                        <a:spcAft>
                          <a:spcPts val="0"/>
                        </a:spcAft>
                        <a:buFont typeface="Arial" panose="020B0604020202020204" pitchFamily="34" charset="0"/>
                        <a:buChar char="•"/>
                      </a:pPr>
                      <a:r>
                        <a:rPr lang="en-US" sz="1100" b="0" i="0" dirty="0">
                          <a:solidFill>
                            <a:srgbClr val="000000"/>
                          </a:solidFill>
                          <a:effectLst/>
                          <a:latin typeface="Roboto Light" panose="02000000000000000000" pitchFamily="2" charset="0"/>
                          <a:ea typeface="Roboto Light" panose="02000000000000000000" pitchFamily="2" charset="0"/>
                          <a:cs typeface="Roboto Medium" panose="02000000000000000000" pitchFamily="2" charset="0"/>
                        </a:rPr>
                        <a:t>Reaction questionnaire administered to farmers</a:t>
                      </a:r>
                      <a:endParaRPr lang="en-US" sz="1100" b="0" i="0" dirty="0">
                        <a:effectLst/>
                        <a:latin typeface="Roboto Light" panose="02000000000000000000" pitchFamily="2" charset="0"/>
                        <a:ea typeface="Roboto Light" panose="02000000000000000000" pitchFamily="2" charset="0"/>
                        <a:cs typeface="Roboto Medium" panose="02000000000000000000" pitchFamily="2"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000" b="1" dirty="0">
                          <a:effectLst/>
                          <a:latin typeface="Roboto Medium" panose="02000000000000000000" pitchFamily="2" charset="0"/>
                          <a:ea typeface="Roboto Medium" panose="02000000000000000000" pitchFamily="2" charset="0"/>
                          <a:cs typeface="Roboto Medium" panose="02000000000000000000" pitchFamily="2" charset="0"/>
                        </a:rPr>
                        <a:t> </a:t>
                      </a:r>
                      <a:r>
                        <a:rPr lang="en-US" sz="1000" b="1" dirty="0">
                          <a:solidFill>
                            <a:srgbClr val="000000"/>
                          </a:solidFill>
                          <a:effectLst/>
                          <a:latin typeface="Roboto Medium" panose="02000000000000000000" pitchFamily="2" charset="0"/>
                          <a:ea typeface="Roboto Medium" panose="02000000000000000000" pitchFamily="2" charset="0"/>
                          <a:cs typeface="Roboto Medium" panose="02000000000000000000" pitchFamily="2" charset="0"/>
                        </a:rPr>
                        <a:t>1</a:t>
                      </a:r>
                      <a:endParaRPr lang="en-US" sz="1000" dirty="0">
                        <a:effectLst/>
                        <a:latin typeface="Roboto Medium" panose="02000000000000000000" pitchFamily="2" charset="0"/>
                        <a:ea typeface="Roboto Medium" panose="02000000000000000000" pitchFamily="2" charset="0"/>
                        <a:cs typeface="Roboto Medium" panose="02000000000000000000" pitchFamily="2" charset="0"/>
                      </a:endParaRPr>
                    </a:p>
                  </a:txBody>
                  <a:tcPr marL="46531" marR="465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36869806"/>
                  </a:ext>
                </a:extLst>
              </a:tr>
            </a:tbl>
          </a:graphicData>
        </a:graphic>
      </p:graphicFrame>
    </p:spTree>
    <p:extLst>
      <p:ext uri="{BB962C8B-B14F-4D97-AF65-F5344CB8AC3E}">
        <p14:creationId xmlns:p14="http://schemas.microsoft.com/office/powerpoint/2010/main" val="31879749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sp>
        <p:nvSpPr>
          <p:cNvPr id="1574" name="Google Shape;1574;p25"/>
          <p:cNvSpPr txBox="1"/>
          <p:nvPr/>
        </p:nvSpPr>
        <p:spPr>
          <a:xfrm>
            <a:off x="127290" y="4812229"/>
            <a:ext cx="7065442" cy="19232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000"/>
              <a:buFontTx/>
              <a:buNone/>
              <a:tabLst/>
              <a:defRPr/>
            </a:pPr>
            <a:r>
              <a:rPr kumimoji="0" lang="en-US" sz="80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Calibri"/>
                <a:sym typeface="Calibri"/>
              </a:rPr>
              <a:t>©2024 ROI Institute Inc. All Rights Reserved.</a:t>
            </a:r>
            <a:endParaRPr kumimoji="0" lang="en-US" sz="80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Arial"/>
              <a:sym typeface="Arial"/>
            </a:endParaRPr>
          </a:p>
        </p:txBody>
      </p:sp>
      <p:grpSp>
        <p:nvGrpSpPr>
          <p:cNvPr id="2" name="Group 1">
            <a:extLst>
              <a:ext uri="{FF2B5EF4-FFF2-40B4-BE49-F238E27FC236}">
                <a16:creationId xmlns:a16="http://schemas.microsoft.com/office/drawing/2014/main" id="{DCAAEC8B-EF6C-284E-B6F4-4BF21964710C}"/>
              </a:ext>
            </a:extLst>
          </p:cNvPr>
          <p:cNvGrpSpPr/>
          <p:nvPr/>
        </p:nvGrpSpPr>
        <p:grpSpPr>
          <a:xfrm>
            <a:off x="55286" y="1781925"/>
            <a:ext cx="8985466" cy="2461908"/>
            <a:chOff x="73714" y="2375900"/>
            <a:chExt cx="11980621" cy="3282544"/>
          </a:xfrm>
        </p:grpSpPr>
        <p:sp>
          <p:nvSpPr>
            <p:cNvPr id="53" name="Google Shape;1864;p37">
              <a:extLst>
                <a:ext uri="{FF2B5EF4-FFF2-40B4-BE49-F238E27FC236}">
                  <a16:creationId xmlns:a16="http://schemas.microsoft.com/office/drawing/2014/main" id="{1D08158E-3CD9-F847-9C62-C9E375E87E44}"/>
                </a:ext>
              </a:extLst>
            </p:cNvPr>
            <p:cNvSpPr/>
            <p:nvPr/>
          </p:nvSpPr>
          <p:spPr>
            <a:xfrm rot="10800000">
              <a:off x="9356818" y="2382109"/>
              <a:ext cx="2682483" cy="3276335"/>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29" name="Google Shape;1529;p25"/>
            <p:cNvSpPr/>
            <p:nvPr/>
          </p:nvSpPr>
          <p:spPr>
            <a:xfrm rot="10800000">
              <a:off x="2920149" y="2376252"/>
              <a:ext cx="2646372" cy="3276335"/>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1530" name="Google Shape;1530;p25"/>
            <p:cNvCxnSpPr/>
            <p:nvPr/>
          </p:nvCxnSpPr>
          <p:spPr>
            <a:xfrm>
              <a:off x="3215790" y="4059602"/>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34" name="Google Shape;1534;p25"/>
            <p:cNvSpPr/>
            <p:nvPr/>
          </p:nvSpPr>
          <p:spPr>
            <a:xfrm rot="10800000">
              <a:off x="73714" y="2376252"/>
              <a:ext cx="2746281" cy="3276335"/>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8" name="Google Shape;1538;p25"/>
            <p:cNvSpPr/>
            <p:nvPr/>
          </p:nvSpPr>
          <p:spPr>
            <a:xfrm rot="10800000">
              <a:off x="5645829" y="2375900"/>
              <a:ext cx="3685053" cy="3276335"/>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9" name="Google Shape;1539;p25"/>
            <p:cNvSpPr/>
            <p:nvPr/>
          </p:nvSpPr>
          <p:spPr>
            <a:xfrm>
              <a:off x="6102754" y="2547061"/>
              <a:ext cx="2017007" cy="338505"/>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ANALYZE DATA</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0" name="Google Shape;1540;p25"/>
            <p:cNvSpPr/>
            <p:nvPr/>
          </p:nvSpPr>
          <p:spPr>
            <a:xfrm>
              <a:off x="9403788" y="2531617"/>
              <a:ext cx="254096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OPTIMIZE RESULTS</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1" name="Google Shape;1541;p25"/>
            <p:cNvSpPr/>
            <p:nvPr/>
          </p:nvSpPr>
          <p:spPr>
            <a:xfrm>
              <a:off x="8014728" y="4336283"/>
              <a:ext cx="1194655"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5: ROI</a:t>
              </a:r>
              <a:endParaRPr kumimoji="0" sz="135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42" name="Google Shape;1542;p25"/>
            <p:cNvSpPr/>
            <p:nvPr/>
          </p:nvSpPr>
          <p:spPr>
            <a:xfrm>
              <a:off x="3124837" y="3162203"/>
              <a:ext cx="1515940" cy="3692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1: REACTION AND PLANNED ACTION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3" name="Google Shape;1543;p25"/>
            <p:cNvSpPr/>
            <p:nvPr/>
          </p:nvSpPr>
          <p:spPr>
            <a:xfrm>
              <a:off x="4569589" y="3163129"/>
              <a:ext cx="1025761" cy="374413"/>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3:</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APPLICATION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4" name="Google Shape;1544;p25"/>
            <p:cNvSpPr/>
            <p:nvPr/>
          </p:nvSpPr>
          <p:spPr>
            <a:xfrm>
              <a:off x="3126510" y="4702311"/>
              <a:ext cx="1396887"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2: LEARNING</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5" name="Google Shape;1545;p25"/>
            <p:cNvSpPr/>
            <p:nvPr/>
          </p:nvSpPr>
          <p:spPr>
            <a:xfrm>
              <a:off x="4510379" y="4698479"/>
              <a:ext cx="1183544"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4: IMPACT</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6" name="Google Shape;1546;p25"/>
            <p:cNvSpPr/>
            <p:nvPr/>
          </p:nvSpPr>
          <p:spPr>
            <a:xfrm>
              <a:off x="7847978" y="5413044"/>
              <a:ext cx="1638192" cy="235913"/>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INTANGIBLE BENEFITS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47" name="Google Shape;1547;p25"/>
            <p:cNvCxnSpPr/>
            <p:nvPr/>
          </p:nvCxnSpPr>
          <p:spPr>
            <a:xfrm>
              <a:off x="1088882" y="4042435"/>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8" name="Google Shape;1548;p25"/>
            <p:cNvCxnSpPr/>
            <p:nvPr/>
          </p:nvCxnSpPr>
          <p:spPr>
            <a:xfrm>
              <a:off x="8558776" y="3370898"/>
              <a:ext cx="0" cy="27429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9" name="Google Shape;1549;p25"/>
            <p:cNvCxnSpPr/>
            <p:nvPr/>
          </p:nvCxnSpPr>
          <p:spPr>
            <a:xfrm rot="10800000" flipH="1">
              <a:off x="8790762" y="4053050"/>
              <a:ext cx="614135" cy="13104"/>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0" name="Google Shape;1550;p25"/>
            <p:cNvCxnSpPr/>
            <p:nvPr/>
          </p:nvCxnSpPr>
          <p:spPr>
            <a:xfrm rot="10800000">
              <a:off x="9311737" y="4616254"/>
              <a:ext cx="0" cy="53335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1" name="Google Shape;1551;p25"/>
            <p:cNvCxnSpPr/>
            <p:nvPr/>
          </p:nvCxnSpPr>
          <p:spPr>
            <a:xfrm rot="10800000">
              <a:off x="8367216" y="5133813"/>
              <a:ext cx="947080"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2" name="Google Shape;1552;p25"/>
            <p:cNvCxnSpPr/>
            <p:nvPr/>
          </p:nvCxnSpPr>
          <p:spPr>
            <a:xfrm>
              <a:off x="7804300" y="4044380"/>
              <a:ext cx="419673"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3" name="Google Shape;1553;p25"/>
            <p:cNvCxnSpPr/>
            <p:nvPr/>
          </p:nvCxnSpPr>
          <p:spPr>
            <a:xfrm rot="10800000" flipH="1">
              <a:off x="7898457" y="4032250"/>
              <a:ext cx="20256" cy="1052278"/>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4" name="Google Shape;1554;p25"/>
            <p:cNvCxnSpPr/>
            <p:nvPr/>
          </p:nvCxnSpPr>
          <p:spPr>
            <a:xfrm rot="10800000" flipH="1">
              <a:off x="7898457" y="5084528"/>
              <a:ext cx="231358" cy="1283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5" name="Google Shape;1555;p25"/>
            <p:cNvCxnSpPr/>
            <p:nvPr/>
          </p:nvCxnSpPr>
          <p:spPr>
            <a:xfrm>
              <a:off x="4362431" y="4026218"/>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6" name="Google Shape;1556;p25"/>
            <p:cNvCxnSpPr/>
            <p:nvPr/>
          </p:nvCxnSpPr>
          <p:spPr>
            <a:xfrm>
              <a:off x="2256788" y="4042435"/>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7" name="Google Shape;1557;p25"/>
            <p:cNvCxnSpPr/>
            <p:nvPr/>
          </p:nvCxnSpPr>
          <p:spPr>
            <a:xfrm>
              <a:off x="5476690" y="4044367"/>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8" name="Google Shape;1558;p25"/>
            <p:cNvCxnSpPr/>
            <p:nvPr/>
          </p:nvCxnSpPr>
          <p:spPr>
            <a:xfrm>
              <a:off x="6419190" y="4036970"/>
              <a:ext cx="27429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59" name="Google Shape;1559;p25"/>
            <p:cNvSpPr/>
            <p:nvPr/>
          </p:nvSpPr>
          <p:spPr>
            <a:xfrm>
              <a:off x="164317" y="3508047"/>
              <a:ext cx="929454" cy="112119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Start with Why</a:t>
              </a: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Align Programs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 With the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Business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0" name="Google Shape;1560;p25"/>
            <p:cNvSpPr/>
            <p:nvPr/>
          </p:nvSpPr>
          <p:spPr>
            <a:xfrm>
              <a:off x="1264936" y="3530525"/>
              <a:ext cx="1056962"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Feasible</a:t>
              </a: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Select the Right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Solution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1" name="Google Shape;1561;p25"/>
            <p:cNvSpPr/>
            <p:nvPr/>
          </p:nvSpPr>
          <p:spPr>
            <a:xfrm>
              <a:off x="3412528" y="3543912"/>
              <a:ext cx="949903" cy="1121192"/>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Matter:</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Design for Input,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Reaction, and</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Learning</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2" name="Google Shape;1562;p25"/>
            <p:cNvSpPr/>
            <p:nvPr/>
          </p:nvSpPr>
          <p:spPr>
            <a:xfrm>
              <a:off x="5692624" y="3525017"/>
              <a:ext cx="856791" cy="110836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Make it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 Credible: </a:t>
              </a:r>
              <a:endParaRPr kumimoji="0"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Isolate the</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Effects</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of the</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3" name="Google Shape;1563;p25"/>
            <p:cNvSpPr/>
            <p:nvPr/>
          </p:nvSpPr>
          <p:spPr>
            <a:xfrm>
              <a:off x="6688130" y="3508048"/>
              <a:ext cx="1169573" cy="1144331"/>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Convert Data to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Monetary Value</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4" name="Google Shape;1564;p25"/>
            <p:cNvSpPr/>
            <p:nvPr/>
          </p:nvSpPr>
          <p:spPr>
            <a:xfrm>
              <a:off x="7973600" y="2523853"/>
              <a:ext cx="1278916" cy="932425"/>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Capture Costs of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5" name="Google Shape;1565;p25"/>
            <p:cNvSpPr/>
            <p:nvPr/>
          </p:nvSpPr>
          <p:spPr>
            <a:xfrm>
              <a:off x="7983126" y="3611029"/>
              <a:ext cx="1269392" cy="712441"/>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Calculate ROI</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6" name="Google Shape;1566;p25"/>
            <p:cNvSpPr/>
            <p:nvPr/>
          </p:nvSpPr>
          <p:spPr>
            <a:xfrm>
              <a:off x="7857704" y="4588378"/>
              <a:ext cx="1394814" cy="77532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50"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Identify Intangible Measures</a:t>
              </a:r>
              <a:endParaRPr kumimoji="0" lang="en-US" sz="9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7" name="Google Shape;1567;p25"/>
            <p:cNvSpPr/>
            <p:nvPr/>
          </p:nvSpPr>
          <p:spPr>
            <a:xfrm>
              <a:off x="9349740" y="3432821"/>
              <a:ext cx="1247674" cy="1193757"/>
            </a:xfrm>
            <a:prstGeom prst="ellipse">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8" name="Google Shape;1568;p25"/>
            <p:cNvSpPr/>
            <p:nvPr/>
          </p:nvSpPr>
          <p:spPr>
            <a:xfrm>
              <a:off x="2472770" y="3544016"/>
              <a:ext cx="758418" cy="1108363"/>
            </a:xfrm>
            <a:prstGeom prst="roundRect">
              <a:avLst>
                <a:gd name="adj" fmla="val 16667"/>
              </a:avLst>
            </a:prstGeom>
            <a:solidFill>
              <a:srgbClr val="820D2D"/>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Expect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Success</a:t>
              </a: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 Plan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9" name="Google Shape;1569;p25"/>
            <p:cNvSpPr/>
            <p:nvPr/>
          </p:nvSpPr>
          <p:spPr>
            <a:xfrm>
              <a:off x="4552576" y="3544870"/>
              <a:ext cx="949903" cy="1121192"/>
            </a:xfrm>
            <a:prstGeom prst="roundRect">
              <a:avLst>
                <a:gd name="adj" fmla="val 16667"/>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Stick:</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Design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Application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and Impact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70" name="Google Shape;1570;p25"/>
            <p:cNvCxnSpPr/>
            <p:nvPr/>
          </p:nvCxnSpPr>
          <p:spPr>
            <a:xfrm>
              <a:off x="10597413" y="4044367"/>
              <a:ext cx="17393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71" name="Google Shape;1571;p25"/>
            <p:cNvSpPr/>
            <p:nvPr/>
          </p:nvSpPr>
          <p:spPr>
            <a:xfrm>
              <a:off x="10754753" y="3358177"/>
              <a:ext cx="1284548" cy="1347375"/>
            </a:xfrm>
            <a:prstGeom prst="diamond">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b"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72" name="Google Shape;1572;p25"/>
            <p:cNvSpPr/>
            <p:nvPr/>
          </p:nvSpPr>
          <p:spPr>
            <a:xfrm>
              <a:off x="920297" y="3294273"/>
              <a:ext cx="1515940" cy="23078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0: INPUT</a:t>
              </a:r>
              <a:endParaRPr kumimoji="0" sz="675"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76" name="Google Shape;1576;p25"/>
            <p:cNvSpPr txBox="1"/>
            <p:nvPr/>
          </p:nvSpPr>
          <p:spPr>
            <a:xfrm>
              <a:off x="10743603" y="3516924"/>
              <a:ext cx="1310732" cy="1034081"/>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Optimize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765"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Use Black Box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Thinking to</a:t>
              </a:r>
              <a:r>
                <a:rPr kumimoji="0" lang="en-US" sz="765" b="0" i="0" u="none" strike="noStrike" kern="0" cap="none" spc="0" normalizeH="0" baseline="0" noProof="0">
                  <a:ln>
                    <a:noFill/>
                  </a:ln>
                  <a:solidFill>
                    <a:srgbClr val="FFFFFF"/>
                  </a:solidFill>
                  <a:effectLst/>
                  <a:uLnTx/>
                  <a:uFillTx/>
                  <a:latin typeface="Arial"/>
                  <a:ea typeface="Arial"/>
                  <a:cs typeface="Arial"/>
                  <a:sym typeface="Arial"/>
                </a:rPr>
                <a:t> </a:t>
              </a:r>
              <a:br>
                <a:rPr kumimoji="0" lang="en-US" sz="765" b="0" i="0" u="none" strike="noStrike" kern="0" cap="none" spc="0" normalizeH="0" baseline="0" noProof="0">
                  <a:ln>
                    <a:noFill/>
                  </a:ln>
                  <a:solidFill>
                    <a:srgbClr val="FFFFFF"/>
                  </a:solidFill>
                  <a:effectLst/>
                  <a:uLnTx/>
                  <a:uFillTx/>
                  <a:latin typeface="Arial"/>
                  <a:ea typeface="Arial"/>
                  <a:cs typeface="Arial"/>
                  <a:sym typeface="Arial"/>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Increase </a:t>
              </a:r>
              <a:b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Funding</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577" name="Google Shape;1577;p25"/>
            <p:cNvSpPr txBox="1"/>
            <p:nvPr/>
          </p:nvSpPr>
          <p:spPr>
            <a:xfrm>
              <a:off x="9300340" y="3666407"/>
              <a:ext cx="1353553" cy="738957"/>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Tell the Story:</a:t>
              </a:r>
              <a:endParaRPr kumimoji="0" sz="105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Communicate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Results to Key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Stakeholder</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1" name="Google Shape;1914;p38">
              <a:extLst>
                <a:ext uri="{FF2B5EF4-FFF2-40B4-BE49-F238E27FC236}">
                  <a16:creationId xmlns:a16="http://schemas.microsoft.com/office/drawing/2014/main" id="{EE237759-6466-8E4A-AD95-D5617E2C59E0}"/>
                </a:ext>
              </a:extLst>
            </p:cNvPr>
            <p:cNvSpPr/>
            <p:nvPr/>
          </p:nvSpPr>
          <p:spPr>
            <a:xfrm>
              <a:off x="107313" y="2546839"/>
              <a:ext cx="2893845"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PLAN THE EVALUATION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52" name="Google Shape;1915;p38">
              <a:extLst>
                <a:ext uri="{FF2B5EF4-FFF2-40B4-BE49-F238E27FC236}">
                  <a16:creationId xmlns:a16="http://schemas.microsoft.com/office/drawing/2014/main" id="{A20BA418-A330-5C4D-8E57-A594DC6F5540}"/>
                </a:ext>
              </a:extLst>
            </p:cNvPr>
            <p:cNvSpPr/>
            <p:nvPr/>
          </p:nvSpPr>
          <p:spPr>
            <a:xfrm>
              <a:off x="3001157" y="2525208"/>
              <a:ext cx="265839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COLLECT DATA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sp>
        <p:nvSpPr>
          <p:cNvPr id="3" name="Title 2">
            <a:extLst>
              <a:ext uri="{FF2B5EF4-FFF2-40B4-BE49-F238E27FC236}">
                <a16:creationId xmlns:a16="http://schemas.microsoft.com/office/drawing/2014/main" id="{14189DDA-F640-6B46-B0B1-DAC2A35ED1F7}"/>
              </a:ext>
            </a:extLst>
          </p:cNvPr>
          <p:cNvSpPr>
            <a:spLocks noGrp="1"/>
          </p:cNvSpPr>
          <p:nvPr>
            <p:ph type="title"/>
          </p:nvPr>
        </p:nvSpPr>
        <p:spPr>
          <a:xfrm>
            <a:off x="419100" y="306269"/>
            <a:ext cx="8229600" cy="541074"/>
          </a:xfrm>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The ROI Methodology Process Model</a:t>
            </a:r>
          </a:p>
        </p:txBody>
      </p:sp>
      <p:sp>
        <p:nvSpPr>
          <p:cNvPr id="4" name="Google Shape;52;p6">
            <a:extLst>
              <a:ext uri="{FF2B5EF4-FFF2-40B4-BE49-F238E27FC236}">
                <a16:creationId xmlns:a16="http://schemas.microsoft.com/office/drawing/2014/main" id="{A06DCA92-EB6C-E867-B663-3ECA5BE36E71}"/>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solidFill>
                  <a:schemeClr val="tx1"/>
                </a:solidFill>
                <a:latin typeface="Roboto" panose="02000000000000000000" pitchFamily="2" charset="0"/>
                <a:ea typeface="Roboto" panose="02000000000000000000" pitchFamily="2" charset="0"/>
                <a:cs typeface="Roboto" panose="02000000000000000000" pitchFamily="2" charset="0"/>
              </a:rPr>
              <a:pPr/>
              <a:t>54</a:t>
            </a:fld>
            <a:endParaRPr lang="en" b="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9909514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9799A-266B-165F-54B1-04A083CCF06A}"/>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PCA, Inc.    </a:t>
            </a:r>
          </a:p>
        </p:txBody>
      </p:sp>
      <p:sp>
        <p:nvSpPr>
          <p:cNvPr id="4" name="Text Placeholder 2">
            <a:extLst>
              <a:ext uri="{FF2B5EF4-FFF2-40B4-BE49-F238E27FC236}">
                <a16:creationId xmlns:a16="http://schemas.microsoft.com/office/drawing/2014/main" id="{945EEF05-A679-1BE3-2078-500A0C6EAF0C}"/>
              </a:ext>
            </a:extLst>
          </p:cNvPr>
          <p:cNvSpPr txBox="1">
            <a:spLocks/>
          </p:cNvSpPr>
          <p:nvPr/>
        </p:nvSpPr>
        <p:spPr>
          <a:xfrm>
            <a:off x="414337" y="1200150"/>
            <a:ext cx="8136995" cy="3448050"/>
          </a:xfrm>
          <a:prstGeom prst="rect">
            <a:avLst/>
          </a:prstGeom>
        </p:spPr>
        <p:txBody>
          <a:bodyPr vert="horz" lIns="91440" tIns="45720" rIns="91440" bIns="45720" rtlCol="0">
            <a:normAutofit/>
          </a:bodyPr>
          <a:lstStyle>
            <a:lvl1pPr marL="228600" indent="-228600" algn="l" defTabSz="457200" rtl="0" eaLnBrk="1" latinLnBrk="0" hangingPunct="1">
              <a:lnSpc>
                <a:spcPts val="1800"/>
              </a:lnSpc>
              <a:spcBef>
                <a:spcPts val="600"/>
              </a:spcBef>
              <a:spcAft>
                <a:spcPts val="600"/>
              </a:spcAft>
              <a:buFont typeface="Arial"/>
              <a:buChar char="•"/>
              <a:tabLst/>
              <a:defRPr sz="1500" b="0" i="0" kern="1200" baseline="0">
                <a:solidFill>
                  <a:srgbClr val="000000"/>
                </a:solidFill>
                <a:latin typeface="Roboto Light"/>
                <a:ea typeface="+mn-ea"/>
                <a:cs typeface="Roboto Light"/>
              </a:defRPr>
            </a:lvl1pPr>
            <a:lvl2pPr marL="457200" indent="-228600" algn="l" defTabSz="457200" rtl="0" eaLnBrk="1" latinLnBrk="0" hangingPunct="1">
              <a:lnSpc>
                <a:spcPts val="1800"/>
              </a:lnSpc>
              <a:spcBef>
                <a:spcPts val="600"/>
              </a:spcBef>
              <a:spcAft>
                <a:spcPts val="600"/>
              </a:spcAft>
              <a:buFont typeface="Courier New" panose="02070309020205020404" pitchFamily="49" charset="0"/>
              <a:buChar char="o"/>
              <a:tabLst/>
              <a:defRPr sz="1500" b="0" i="0" kern="1200">
                <a:solidFill>
                  <a:srgbClr val="000000"/>
                </a:solidFill>
                <a:latin typeface="Roboto Light"/>
                <a:ea typeface="+mn-ea"/>
                <a:cs typeface="Roboto Light"/>
              </a:defRPr>
            </a:lvl2pPr>
            <a:lvl3pPr marL="685800" indent="-228600" algn="l" defTabSz="457200" rtl="0" eaLnBrk="1" latinLnBrk="0" hangingPunct="1">
              <a:lnSpc>
                <a:spcPts val="1800"/>
              </a:lnSpc>
              <a:spcBef>
                <a:spcPts val="600"/>
              </a:spcBef>
              <a:spcAft>
                <a:spcPts val="600"/>
              </a:spcAft>
              <a:buClr>
                <a:srgbClr val="000000"/>
              </a:buClr>
              <a:buFont typeface="System Font Regular"/>
              <a:buChar char="–"/>
              <a:tabLst/>
              <a:defRPr sz="1500" b="0" i="0" kern="1200">
                <a:solidFill>
                  <a:srgbClr val="000000"/>
                </a:solidFill>
                <a:latin typeface="Roboto Light"/>
                <a:ea typeface="+mn-ea"/>
                <a:cs typeface="Roboto Light"/>
              </a:defRPr>
            </a:lvl3pPr>
            <a:lvl4pPr marL="1600200" indent="-228600" algn="l" defTabSz="457200" rtl="0" eaLnBrk="1" latinLnBrk="0" hangingPunct="1">
              <a:spcBef>
                <a:spcPct val="20000"/>
              </a:spcBef>
              <a:buClr>
                <a:srgbClr val="1F7EB1"/>
              </a:buClr>
              <a:buFont typeface="Arial"/>
              <a:buChar char="–"/>
              <a:defRPr sz="1500" b="0" i="0" kern="1200">
                <a:solidFill>
                  <a:srgbClr val="000000"/>
                </a:solidFill>
                <a:latin typeface="Roboto Light"/>
                <a:ea typeface="+mn-ea"/>
                <a:cs typeface="Roboto Light"/>
              </a:defRPr>
            </a:lvl4pPr>
            <a:lvl5pPr marL="2057400" indent="-228600" algn="l" defTabSz="457200" rtl="0" eaLnBrk="1" latinLnBrk="0" hangingPunct="1">
              <a:spcBef>
                <a:spcPct val="20000"/>
              </a:spcBef>
              <a:buFont typeface="Arial"/>
              <a:buChar char="»"/>
              <a:defRPr sz="1500" b="0" i="0" kern="1200">
                <a:solidFill>
                  <a:srgbClr val="000000"/>
                </a:solidFill>
                <a:latin typeface="Roboto Light"/>
                <a:ea typeface="+mn-ea"/>
                <a:cs typeface="Robo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600"/>
              </a:spcBef>
              <a:spcAft>
                <a:spcPts val="600"/>
              </a:spcAft>
              <a:buClrTx/>
              <a:buSzTx/>
              <a:buFont typeface="Arial"/>
              <a:buNone/>
              <a:tabLst/>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PCA, a large printing company, has developed a three-day leadership workshop for supervisors and managers with the following objectives. </a:t>
            </a:r>
          </a:p>
          <a:p>
            <a:pPr marL="0" marR="0" lvl="0" indent="0" algn="l" defTabSz="457200" rtl="0" eaLnBrk="1" fontAlgn="auto" latinLnBrk="0" hangingPunct="1">
              <a:lnSpc>
                <a:spcPct val="100000"/>
              </a:lnSpc>
              <a:spcBef>
                <a:spcPts val="600"/>
              </a:spcBef>
              <a:spcAft>
                <a:spcPts val="600"/>
              </a:spcAft>
              <a:buClrTx/>
              <a:buSzTx/>
              <a:buFont typeface="Arial"/>
              <a:buNone/>
              <a:tabLst/>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After attending this program, participants should be able to:</a:t>
            </a:r>
          </a:p>
          <a:p>
            <a:pPr lvl="1">
              <a:lnSpc>
                <a:spcPct val="100000"/>
              </a:lnSpc>
              <a:buFont typeface="Arial" panose="020B0604020202020204" pitchFamily="34" charset="0"/>
              <a:buChar char="•"/>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Examine their own leadership style.</a:t>
            </a:r>
          </a:p>
          <a:p>
            <a:pPr lvl="1">
              <a:lnSpc>
                <a:spcPct val="100000"/>
              </a:lnSpc>
              <a:buFont typeface="Arial" panose="020B0604020202020204" pitchFamily="34" charset="0"/>
              <a:buChar char="•"/>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Identify and discuss various leadership models and theories.</a:t>
            </a:r>
          </a:p>
          <a:p>
            <a:pPr lvl="1">
              <a:lnSpc>
                <a:spcPct val="100000"/>
              </a:lnSpc>
              <a:buFont typeface="Arial" panose="020B0604020202020204" pitchFamily="34" charset="0"/>
              <a:buChar char="•"/>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Select the appropriate leadership style for a particular situation.</a:t>
            </a:r>
          </a:p>
          <a:p>
            <a:pPr lvl="1">
              <a:lnSpc>
                <a:spcPct val="100000"/>
              </a:lnSpc>
              <a:buFont typeface="Arial" panose="020B0604020202020204" pitchFamily="34" charset="0"/>
              <a:buChar char="•"/>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Serve as a positive role model for appropriate leadership behavior.</a:t>
            </a:r>
          </a:p>
        </p:txBody>
      </p:sp>
      <p:sp>
        <p:nvSpPr>
          <p:cNvPr id="5" name="TextBox 4">
            <a:extLst>
              <a:ext uri="{FF2B5EF4-FFF2-40B4-BE49-F238E27FC236}">
                <a16:creationId xmlns:a16="http://schemas.microsoft.com/office/drawing/2014/main" id="{D8F604FD-DA5C-1801-8EAC-801424DEC0DB}"/>
              </a:ext>
            </a:extLst>
          </p:cNvPr>
          <p:cNvSpPr txBox="1"/>
          <p:nvPr/>
        </p:nvSpPr>
        <p:spPr>
          <a:xfrm>
            <a:off x="0" y="4849692"/>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36</a:t>
            </a:r>
          </a:p>
        </p:txBody>
      </p:sp>
    </p:spTree>
    <p:custDataLst>
      <p:tags r:id="rId1"/>
    </p:custDataLst>
    <p:extLst>
      <p:ext uri="{BB962C8B-B14F-4D97-AF65-F5344CB8AC3E}">
        <p14:creationId xmlns:p14="http://schemas.microsoft.com/office/powerpoint/2010/main" val="34384551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9799A-266B-165F-54B1-04A083CCF06A}"/>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API, Inc.    </a:t>
            </a:r>
          </a:p>
        </p:txBody>
      </p:sp>
      <p:sp>
        <p:nvSpPr>
          <p:cNvPr id="4" name="Text Placeholder 2">
            <a:extLst>
              <a:ext uri="{FF2B5EF4-FFF2-40B4-BE49-F238E27FC236}">
                <a16:creationId xmlns:a16="http://schemas.microsoft.com/office/drawing/2014/main" id="{945EEF05-A679-1BE3-2078-500A0C6EAF0C}"/>
              </a:ext>
            </a:extLst>
          </p:cNvPr>
          <p:cNvSpPr txBox="1">
            <a:spLocks/>
          </p:cNvSpPr>
          <p:nvPr/>
        </p:nvSpPr>
        <p:spPr>
          <a:xfrm>
            <a:off x="414337" y="1200150"/>
            <a:ext cx="8136995" cy="3448050"/>
          </a:xfrm>
          <a:prstGeom prst="rect">
            <a:avLst/>
          </a:prstGeom>
        </p:spPr>
        <p:txBody>
          <a:bodyPr vert="horz" lIns="91440" tIns="45720" rIns="91440" bIns="45720" rtlCol="0">
            <a:normAutofit/>
          </a:bodyPr>
          <a:lstStyle>
            <a:lvl1pPr marL="228600" indent="-228600" algn="l" defTabSz="457200" rtl="0" eaLnBrk="1" latinLnBrk="0" hangingPunct="1">
              <a:lnSpc>
                <a:spcPts val="1800"/>
              </a:lnSpc>
              <a:spcBef>
                <a:spcPts val="600"/>
              </a:spcBef>
              <a:spcAft>
                <a:spcPts val="600"/>
              </a:spcAft>
              <a:buFont typeface="Arial"/>
              <a:buChar char="•"/>
              <a:tabLst/>
              <a:defRPr sz="1500" b="0" i="0" kern="1200" baseline="0">
                <a:solidFill>
                  <a:srgbClr val="000000"/>
                </a:solidFill>
                <a:latin typeface="Roboto Light"/>
                <a:ea typeface="+mn-ea"/>
                <a:cs typeface="Roboto Light"/>
              </a:defRPr>
            </a:lvl1pPr>
            <a:lvl2pPr marL="457200" indent="-228600" algn="l" defTabSz="457200" rtl="0" eaLnBrk="1" latinLnBrk="0" hangingPunct="1">
              <a:lnSpc>
                <a:spcPts val="1800"/>
              </a:lnSpc>
              <a:spcBef>
                <a:spcPts val="600"/>
              </a:spcBef>
              <a:spcAft>
                <a:spcPts val="600"/>
              </a:spcAft>
              <a:buFont typeface="Courier New" panose="02070309020205020404" pitchFamily="49" charset="0"/>
              <a:buChar char="o"/>
              <a:tabLst/>
              <a:defRPr sz="1500" b="0" i="0" kern="1200">
                <a:solidFill>
                  <a:srgbClr val="000000"/>
                </a:solidFill>
                <a:latin typeface="Roboto Light"/>
                <a:ea typeface="+mn-ea"/>
                <a:cs typeface="Roboto Light"/>
              </a:defRPr>
            </a:lvl2pPr>
            <a:lvl3pPr marL="685800" indent="-228600" algn="l" defTabSz="457200" rtl="0" eaLnBrk="1" latinLnBrk="0" hangingPunct="1">
              <a:lnSpc>
                <a:spcPts val="1800"/>
              </a:lnSpc>
              <a:spcBef>
                <a:spcPts val="600"/>
              </a:spcBef>
              <a:spcAft>
                <a:spcPts val="600"/>
              </a:spcAft>
              <a:buClr>
                <a:srgbClr val="000000"/>
              </a:buClr>
              <a:buFont typeface="System Font Regular"/>
              <a:buChar char="–"/>
              <a:tabLst/>
              <a:defRPr sz="1500" b="0" i="0" kern="1200">
                <a:solidFill>
                  <a:srgbClr val="000000"/>
                </a:solidFill>
                <a:latin typeface="Roboto Light"/>
                <a:ea typeface="+mn-ea"/>
                <a:cs typeface="Roboto Light"/>
              </a:defRPr>
            </a:lvl3pPr>
            <a:lvl4pPr marL="1600200" indent="-228600" algn="l" defTabSz="457200" rtl="0" eaLnBrk="1" latinLnBrk="0" hangingPunct="1">
              <a:spcBef>
                <a:spcPct val="20000"/>
              </a:spcBef>
              <a:buClr>
                <a:srgbClr val="1F7EB1"/>
              </a:buClr>
              <a:buFont typeface="Arial"/>
              <a:buChar char="–"/>
              <a:defRPr sz="1500" b="0" i="0" kern="1200">
                <a:solidFill>
                  <a:srgbClr val="000000"/>
                </a:solidFill>
                <a:latin typeface="Roboto Light"/>
                <a:ea typeface="+mn-ea"/>
                <a:cs typeface="Roboto Light"/>
              </a:defRPr>
            </a:lvl4pPr>
            <a:lvl5pPr marL="2057400" indent="-228600" algn="l" defTabSz="457200" rtl="0" eaLnBrk="1" latinLnBrk="0" hangingPunct="1">
              <a:spcBef>
                <a:spcPct val="20000"/>
              </a:spcBef>
              <a:buFont typeface="Arial"/>
              <a:buChar char="»"/>
              <a:defRPr sz="1500" b="0" i="0" kern="1200">
                <a:solidFill>
                  <a:srgbClr val="000000"/>
                </a:solidFill>
                <a:latin typeface="Roboto Light"/>
                <a:ea typeface="+mn-ea"/>
                <a:cs typeface="Robo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Your goal is to determine the levels at which to evaluate a program, the methods you would use, and the possibility of time-based objectives.</a:t>
            </a:r>
          </a:p>
          <a:p>
            <a:pPr lvl="1">
              <a:lnSpc>
                <a:spcPct val="100000"/>
              </a:lnSpc>
              <a:buFont typeface="Arial" panose="020B0604020202020204" pitchFamily="34" charset="0"/>
              <a:buChar char="•"/>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Read the scenario in the Participant Workbook.</a:t>
            </a:r>
          </a:p>
          <a:p>
            <a:pPr lvl="1">
              <a:lnSpc>
                <a:spcPct val="100000"/>
              </a:lnSpc>
              <a:buFont typeface="Arial" panose="020B0604020202020204" pitchFamily="34" charset="0"/>
              <a:buChar char="•"/>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Respond to the discussion questions.</a:t>
            </a:r>
          </a:p>
          <a:p>
            <a:pPr lvl="1">
              <a:lnSpc>
                <a:spcPct val="100000"/>
              </a:lnSpc>
              <a:buFont typeface="Arial" panose="020B0604020202020204" pitchFamily="34" charset="0"/>
              <a:buChar char="•"/>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Be prepared to share your responses with the class.</a:t>
            </a:r>
          </a:p>
          <a:p>
            <a:pPr>
              <a:lnSpc>
                <a:spcPct val="100000"/>
              </a:lnSpc>
              <a:defRPr/>
            </a:pPr>
            <a:endPar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5" name="TextBox 4">
            <a:extLst>
              <a:ext uri="{FF2B5EF4-FFF2-40B4-BE49-F238E27FC236}">
                <a16:creationId xmlns:a16="http://schemas.microsoft.com/office/drawing/2014/main" id="{D8F604FD-DA5C-1801-8EAC-801424DEC0DB}"/>
              </a:ext>
            </a:extLst>
          </p:cNvPr>
          <p:cNvSpPr txBox="1"/>
          <p:nvPr/>
        </p:nvSpPr>
        <p:spPr>
          <a:xfrm>
            <a:off x="0" y="4849692"/>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37</a:t>
            </a:r>
          </a:p>
        </p:txBody>
      </p:sp>
    </p:spTree>
    <p:custDataLst>
      <p:tags r:id="rId1"/>
    </p:custDataLst>
    <p:extLst>
      <p:ext uri="{BB962C8B-B14F-4D97-AF65-F5344CB8AC3E}">
        <p14:creationId xmlns:p14="http://schemas.microsoft.com/office/powerpoint/2010/main" val="5997353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9799A-266B-165F-54B1-04A083CCF06A}"/>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API, Inc. Debrief   </a:t>
            </a:r>
          </a:p>
        </p:txBody>
      </p:sp>
      <p:sp>
        <p:nvSpPr>
          <p:cNvPr id="4" name="Text Placeholder 2">
            <a:extLst>
              <a:ext uri="{FF2B5EF4-FFF2-40B4-BE49-F238E27FC236}">
                <a16:creationId xmlns:a16="http://schemas.microsoft.com/office/drawing/2014/main" id="{945EEF05-A679-1BE3-2078-500A0C6EAF0C}"/>
              </a:ext>
            </a:extLst>
          </p:cNvPr>
          <p:cNvSpPr txBox="1">
            <a:spLocks/>
          </p:cNvSpPr>
          <p:nvPr/>
        </p:nvSpPr>
        <p:spPr>
          <a:xfrm>
            <a:off x="414337" y="1200150"/>
            <a:ext cx="8136995" cy="3448050"/>
          </a:xfrm>
          <a:prstGeom prst="rect">
            <a:avLst/>
          </a:prstGeom>
        </p:spPr>
        <p:txBody>
          <a:bodyPr vert="horz" lIns="91440" tIns="45720" rIns="91440" bIns="45720" rtlCol="0">
            <a:normAutofit/>
          </a:bodyPr>
          <a:lstStyle>
            <a:lvl1pPr marL="228600" indent="-228600" algn="l" defTabSz="457200" rtl="0" eaLnBrk="1" latinLnBrk="0" hangingPunct="1">
              <a:lnSpc>
                <a:spcPts val="1800"/>
              </a:lnSpc>
              <a:spcBef>
                <a:spcPts val="600"/>
              </a:spcBef>
              <a:spcAft>
                <a:spcPts val="600"/>
              </a:spcAft>
              <a:buFont typeface="Arial"/>
              <a:buChar char="•"/>
              <a:tabLst/>
              <a:defRPr sz="1500" b="0" i="0" kern="1200" baseline="0">
                <a:solidFill>
                  <a:srgbClr val="000000"/>
                </a:solidFill>
                <a:latin typeface="Roboto Light"/>
                <a:ea typeface="+mn-ea"/>
                <a:cs typeface="Roboto Light"/>
              </a:defRPr>
            </a:lvl1pPr>
            <a:lvl2pPr marL="457200" indent="-228600" algn="l" defTabSz="457200" rtl="0" eaLnBrk="1" latinLnBrk="0" hangingPunct="1">
              <a:lnSpc>
                <a:spcPts val="1800"/>
              </a:lnSpc>
              <a:spcBef>
                <a:spcPts val="600"/>
              </a:spcBef>
              <a:spcAft>
                <a:spcPts val="600"/>
              </a:spcAft>
              <a:buFont typeface="Courier New" panose="02070309020205020404" pitchFamily="49" charset="0"/>
              <a:buChar char="o"/>
              <a:tabLst/>
              <a:defRPr sz="1500" b="0" i="0" kern="1200">
                <a:solidFill>
                  <a:srgbClr val="000000"/>
                </a:solidFill>
                <a:latin typeface="Roboto Light"/>
                <a:ea typeface="+mn-ea"/>
                <a:cs typeface="Roboto Light"/>
              </a:defRPr>
            </a:lvl2pPr>
            <a:lvl3pPr marL="685800" indent="-228600" algn="l" defTabSz="457200" rtl="0" eaLnBrk="1" latinLnBrk="0" hangingPunct="1">
              <a:lnSpc>
                <a:spcPts val="1800"/>
              </a:lnSpc>
              <a:spcBef>
                <a:spcPts val="600"/>
              </a:spcBef>
              <a:spcAft>
                <a:spcPts val="600"/>
              </a:spcAft>
              <a:buClr>
                <a:srgbClr val="000000"/>
              </a:buClr>
              <a:buFont typeface="System Font Regular"/>
              <a:buChar char="–"/>
              <a:tabLst/>
              <a:defRPr sz="1500" b="0" i="0" kern="1200">
                <a:solidFill>
                  <a:srgbClr val="000000"/>
                </a:solidFill>
                <a:latin typeface="Roboto Light"/>
                <a:ea typeface="+mn-ea"/>
                <a:cs typeface="Roboto Light"/>
              </a:defRPr>
            </a:lvl3pPr>
            <a:lvl4pPr marL="1600200" indent="-228600" algn="l" defTabSz="457200" rtl="0" eaLnBrk="1" latinLnBrk="0" hangingPunct="1">
              <a:spcBef>
                <a:spcPct val="20000"/>
              </a:spcBef>
              <a:buClr>
                <a:srgbClr val="1F7EB1"/>
              </a:buClr>
              <a:buFont typeface="Arial"/>
              <a:buChar char="–"/>
              <a:defRPr sz="1500" b="0" i="0" kern="1200">
                <a:solidFill>
                  <a:srgbClr val="000000"/>
                </a:solidFill>
                <a:latin typeface="Roboto Light"/>
                <a:ea typeface="+mn-ea"/>
                <a:cs typeface="Roboto Light"/>
              </a:defRPr>
            </a:lvl4pPr>
            <a:lvl5pPr marL="2057400" indent="-228600" algn="l" defTabSz="457200" rtl="0" eaLnBrk="1" latinLnBrk="0" hangingPunct="1">
              <a:spcBef>
                <a:spcPct val="20000"/>
              </a:spcBef>
              <a:buFont typeface="Arial"/>
              <a:buChar char="»"/>
              <a:defRPr sz="1500" b="0" i="0" kern="1200">
                <a:solidFill>
                  <a:srgbClr val="000000"/>
                </a:solidFill>
                <a:latin typeface="Roboto Light"/>
                <a:ea typeface="+mn-ea"/>
                <a:cs typeface="Robo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lnSpc>
                <a:spcPct val="100000"/>
              </a:lnSpc>
              <a:buFont typeface="+mj-lt"/>
              <a:buAutoNum type="arabicPeriod"/>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At what levels could you evaluate this program?</a:t>
            </a:r>
          </a:p>
          <a:p>
            <a:pPr marL="457200" indent="-457200">
              <a:lnSpc>
                <a:spcPct val="100000"/>
              </a:lnSpc>
              <a:buFont typeface="+mj-lt"/>
              <a:buAutoNum type="arabicPeriod"/>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What methods would you use to evaluate at Levels 3 and 4?</a:t>
            </a:r>
          </a:p>
          <a:p>
            <a:pPr marL="457200" indent="-457200">
              <a:lnSpc>
                <a:spcPct val="100000"/>
              </a:lnSpc>
              <a:buFont typeface="+mj-lt"/>
              <a:buAutoNum type="arabicPeriod"/>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Is it possible to have specific, time-based objectives for Level 4 evaluations?</a:t>
            </a:r>
          </a:p>
        </p:txBody>
      </p:sp>
      <p:sp>
        <p:nvSpPr>
          <p:cNvPr id="5" name="TextBox 4">
            <a:extLst>
              <a:ext uri="{FF2B5EF4-FFF2-40B4-BE49-F238E27FC236}">
                <a16:creationId xmlns:a16="http://schemas.microsoft.com/office/drawing/2014/main" id="{D8F604FD-DA5C-1801-8EAC-801424DEC0DB}"/>
              </a:ext>
            </a:extLst>
          </p:cNvPr>
          <p:cNvSpPr txBox="1"/>
          <p:nvPr/>
        </p:nvSpPr>
        <p:spPr>
          <a:xfrm>
            <a:off x="0" y="4849692"/>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38</a:t>
            </a:r>
          </a:p>
        </p:txBody>
      </p:sp>
    </p:spTree>
    <p:custDataLst>
      <p:tags r:id="rId1"/>
    </p:custDataLst>
    <p:extLst>
      <p:ext uri="{BB962C8B-B14F-4D97-AF65-F5344CB8AC3E}">
        <p14:creationId xmlns:p14="http://schemas.microsoft.com/office/powerpoint/2010/main" val="22124618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4" name="Freeform: Shape 53">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629587" cy="51435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pic>
        <p:nvPicPr>
          <p:cNvPr id="6" name="Picture 5" descr="Close-up of documents and charts">
            <a:extLst>
              <a:ext uri="{FF2B5EF4-FFF2-40B4-BE49-F238E27FC236}">
                <a16:creationId xmlns:a16="http://schemas.microsoft.com/office/drawing/2014/main" id="{930E158F-3026-BB44-ABB1-A04EF758DF9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5" y="7"/>
            <a:ext cx="4518101" cy="5143493"/>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p:spPr>
      </p:pic>
      <p:cxnSp>
        <p:nvCxnSpPr>
          <p:cNvPr id="2" name="Straight Connector 1">
            <a:extLst>
              <a:ext uri="{FF2B5EF4-FFF2-40B4-BE49-F238E27FC236}">
                <a16:creationId xmlns:a16="http://schemas.microsoft.com/office/drawing/2014/main" id="{EA38944E-0A48-467B-85DF-E86376F6657F}"/>
              </a:ext>
            </a:extLst>
          </p:cNvPr>
          <p:cNvCxnSpPr/>
          <p:nvPr/>
        </p:nvCxnSpPr>
        <p:spPr>
          <a:xfrm>
            <a:off x="0" y="0"/>
            <a:ext cx="6858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40000" rotWithShape="0">
                    <a:srgbClr val="000000"/>
                  </a:outerShdw>
                </a:effectLst>
              </a14:hiddenEffects>
            </a:ext>
          </a:extLst>
        </p:spPr>
        <p:style>
          <a:lnRef idx="2">
            <a:schemeClr val="accent1"/>
          </a:lnRef>
          <a:fillRef idx="0">
            <a:schemeClr val="accent1"/>
          </a:fillRef>
          <a:effectRef idx="1">
            <a:schemeClr val="accent1"/>
          </a:effectRef>
          <a:fontRef idx="minor">
            <a:schemeClr val="tx1"/>
          </a:fontRef>
        </p:style>
      </p:cxnSp>
      <p:sp>
        <p:nvSpPr>
          <p:cNvPr id="3" name="Slide Number Placeholder 1">
            <a:extLst>
              <a:ext uri="{FF2B5EF4-FFF2-40B4-BE49-F238E27FC236}">
                <a16:creationId xmlns:a16="http://schemas.microsoft.com/office/drawing/2014/main" id="{01ED5BFE-AB4B-A4D0-8FA4-C3C0B89479DD}"/>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prstClr val="white"/>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58</a:t>
            </a:fld>
            <a:endParaRPr lang="en-US" sz="1050" dirty="0">
              <a:solidFill>
                <a:prstClr val="white"/>
              </a:solidFill>
              <a:latin typeface="Roboto" panose="02000000000000000000" pitchFamily="2" charset="0"/>
              <a:ea typeface="Roboto" panose="02000000000000000000" pitchFamily="2" charset="0"/>
              <a:cs typeface="Roboto" panose="02000000000000000000" pitchFamily="2" charset="0"/>
            </a:endParaRPr>
          </a:p>
        </p:txBody>
      </p:sp>
      <p:sp>
        <p:nvSpPr>
          <p:cNvPr id="7" name="Title 1">
            <a:extLst>
              <a:ext uri="{FF2B5EF4-FFF2-40B4-BE49-F238E27FC236}">
                <a16:creationId xmlns:a16="http://schemas.microsoft.com/office/drawing/2014/main" id="{C84685B9-3E25-A39A-A834-E12EEA9D7CC7}"/>
              </a:ext>
            </a:extLst>
          </p:cNvPr>
          <p:cNvSpPr txBox="1">
            <a:spLocks/>
          </p:cNvSpPr>
          <p:nvPr/>
        </p:nvSpPr>
        <p:spPr>
          <a:xfrm>
            <a:off x="4766135" y="392376"/>
            <a:ext cx="4302266" cy="118745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100000"/>
              </a:lnSpc>
            </a:pPr>
            <a:r>
              <a:rPr lang="en-US" sz="3200" dirty="0">
                <a:latin typeface="Roboto" panose="02000000000000000000" pitchFamily="2" charset="0"/>
                <a:ea typeface="Roboto" panose="02000000000000000000" pitchFamily="2" charset="0"/>
                <a:cs typeface="Roboto" panose="02000000000000000000" pitchFamily="2" charset="0"/>
              </a:rPr>
              <a:t>Matching Evaluation Levels With Objectives</a:t>
            </a:r>
          </a:p>
        </p:txBody>
      </p:sp>
      <p:sp>
        <p:nvSpPr>
          <p:cNvPr id="8" name="Text Placeholder 2">
            <a:extLst>
              <a:ext uri="{FF2B5EF4-FFF2-40B4-BE49-F238E27FC236}">
                <a16:creationId xmlns:a16="http://schemas.microsoft.com/office/drawing/2014/main" id="{1A4F2F57-85AF-B4EA-B04E-720DE7D949D8}"/>
              </a:ext>
            </a:extLst>
          </p:cNvPr>
          <p:cNvSpPr txBox="1">
            <a:spLocks/>
          </p:cNvSpPr>
          <p:nvPr/>
        </p:nvSpPr>
        <p:spPr>
          <a:xfrm>
            <a:off x="4766135" y="1579827"/>
            <a:ext cx="4302266" cy="3119174"/>
          </a:xfrm>
          <a:prstGeom prst="rect">
            <a:avLst/>
          </a:prstGeom>
        </p:spPr>
        <p:txBody>
          <a:bodyPr vert="horz" lIns="91440" tIns="45720" rIns="91440" bIns="45720" rtlCol="0" anchor="t">
            <a:normAutofit/>
          </a:bodyPr>
          <a:lstStyle>
            <a:defPPr>
              <a:defRPr lang="en-US"/>
            </a:defPPr>
            <a:lvl1pPr marL="0" algn="l"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a:latin typeface="Roboto" panose="02000000000000000000" pitchFamily="2" charset="0"/>
                <a:ea typeface="Roboto" panose="02000000000000000000" pitchFamily="2" charset="0"/>
                <a:cs typeface="Roboto" panose="02000000000000000000" pitchFamily="2" charset="0"/>
              </a:rPr>
              <a:t>For each objective, indicate the level of evaluation at which the objective is aimed.</a:t>
            </a:r>
          </a:p>
          <a:p>
            <a:endParaRPr lang="en-US" sz="2000" dirty="0">
              <a:latin typeface="Roboto" panose="02000000000000000000" pitchFamily="2" charset="0"/>
              <a:ea typeface="Roboto" panose="02000000000000000000" pitchFamily="2" charset="0"/>
              <a:cs typeface="Roboto" panose="02000000000000000000" pitchFamily="2" charset="0"/>
            </a:endParaRPr>
          </a:p>
          <a:p>
            <a:r>
              <a:rPr lang="en-US" sz="2000" dirty="0">
                <a:latin typeface="Roboto" panose="02000000000000000000" pitchFamily="2" charset="0"/>
                <a:ea typeface="Roboto" panose="02000000000000000000" pitchFamily="2" charset="0"/>
                <a:cs typeface="Roboto" panose="02000000000000000000" pitchFamily="2" charset="0"/>
              </a:rPr>
              <a:t>Level 1: Reaction</a:t>
            </a:r>
          </a:p>
          <a:p>
            <a:r>
              <a:rPr lang="en-US" sz="2000" dirty="0">
                <a:latin typeface="Roboto" panose="02000000000000000000" pitchFamily="2" charset="0"/>
                <a:ea typeface="Roboto" panose="02000000000000000000" pitchFamily="2" charset="0"/>
                <a:cs typeface="Roboto" panose="02000000000000000000" pitchFamily="2" charset="0"/>
              </a:rPr>
              <a:t>Level 2: Learning</a:t>
            </a:r>
          </a:p>
          <a:p>
            <a:r>
              <a:rPr lang="en-US" sz="2000" dirty="0">
                <a:latin typeface="Roboto" panose="02000000000000000000" pitchFamily="2" charset="0"/>
                <a:ea typeface="Roboto" panose="02000000000000000000" pitchFamily="2" charset="0"/>
                <a:cs typeface="Roboto" panose="02000000000000000000" pitchFamily="2" charset="0"/>
              </a:rPr>
              <a:t>Level 3: Application</a:t>
            </a:r>
          </a:p>
          <a:p>
            <a:r>
              <a:rPr lang="en-US" sz="2000" dirty="0">
                <a:latin typeface="Roboto" panose="02000000000000000000" pitchFamily="2" charset="0"/>
                <a:ea typeface="Roboto" panose="02000000000000000000" pitchFamily="2" charset="0"/>
                <a:cs typeface="Roboto" panose="02000000000000000000" pitchFamily="2" charset="0"/>
              </a:rPr>
              <a:t>Level 4: Impact</a:t>
            </a:r>
          </a:p>
          <a:p>
            <a:r>
              <a:rPr lang="en-US" sz="2000" dirty="0">
                <a:latin typeface="Roboto" panose="02000000000000000000" pitchFamily="2" charset="0"/>
                <a:ea typeface="Roboto" panose="02000000000000000000" pitchFamily="2" charset="0"/>
                <a:cs typeface="Roboto" panose="02000000000000000000" pitchFamily="2" charset="0"/>
              </a:rPr>
              <a:t>Level 5: Return on Investment</a:t>
            </a:r>
          </a:p>
        </p:txBody>
      </p:sp>
      <p:sp>
        <p:nvSpPr>
          <p:cNvPr id="9" name="TextBox 8">
            <a:extLst>
              <a:ext uri="{FF2B5EF4-FFF2-40B4-BE49-F238E27FC236}">
                <a16:creationId xmlns:a16="http://schemas.microsoft.com/office/drawing/2014/main" id="{D3C918EC-56C2-C14F-8502-F363EE5FA000}"/>
              </a:ext>
            </a:extLst>
          </p:cNvPr>
          <p:cNvSpPr txBox="1"/>
          <p:nvPr/>
        </p:nvSpPr>
        <p:spPr>
          <a:xfrm>
            <a:off x="2675466" y="4834970"/>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39</a:t>
            </a:r>
          </a:p>
        </p:txBody>
      </p:sp>
    </p:spTree>
    <p:extLst>
      <p:ext uri="{BB962C8B-B14F-4D97-AF65-F5344CB8AC3E}">
        <p14:creationId xmlns:p14="http://schemas.microsoft.com/office/powerpoint/2010/main" val="1980293017"/>
      </p:ext>
    </p:extLst>
  </p:cSld>
  <p:clrMapOvr>
    <a:overrideClrMapping bg1="dk1" tx1="lt1" bg2="dk2" tx2="lt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FAB68-6324-D395-F1F2-23741880C66B}"/>
              </a:ext>
            </a:extLst>
          </p:cNvPr>
          <p:cNvSpPr>
            <a:spLocks noGrp="1"/>
          </p:cNvSpPr>
          <p:nvPr>
            <p:ph type="title"/>
          </p:nvPr>
        </p:nvSpPr>
        <p:spPr>
          <a:xfrm>
            <a:off x="517296" y="341819"/>
            <a:ext cx="8109408" cy="718941"/>
          </a:xfrm>
        </p:spPr>
        <p:txBody>
          <a:bodyPr>
            <a:normAutofit/>
          </a:bodyPr>
          <a:lstStyle/>
          <a:p>
            <a:pPr algn="ctr"/>
            <a:r>
              <a:rPr lang="en-US" sz="3600" dirty="0">
                <a:latin typeface="Roboto" panose="02000000000000000000" pitchFamily="2" charset="0"/>
                <a:ea typeface="Roboto" panose="02000000000000000000" pitchFamily="2" charset="0"/>
                <a:cs typeface="Roboto" panose="02000000000000000000" pitchFamily="2" charset="0"/>
              </a:rPr>
              <a:t>Developing Objectives for Each Level</a:t>
            </a:r>
          </a:p>
        </p:txBody>
      </p:sp>
      <p:sp>
        <p:nvSpPr>
          <p:cNvPr id="4" name="Content Placeholder 3">
            <a:extLst>
              <a:ext uri="{FF2B5EF4-FFF2-40B4-BE49-F238E27FC236}">
                <a16:creationId xmlns:a16="http://schemas.microsoft.com/office/drawing/2014/main" id="{445A817D-C870-AFE1-69B8-36CB098E5B8A}"/>
              </a:ext>
            </a:extLst>
          </p:cNvPr>
          <p:cNvSpPr>
            <a:spLocks noGrp="1"/>
          </p:cNvSpPr>
          <p:nvPr>
            <p:ph idx="1"/>
          </p:nvPr>
        </p:nvSpPr>
        <p:spPr/>
        <p:txBody>
          <a:bodyPr/>
          <a:lstStyle/>
          <a:p>
            <a:endParaRPr lang="en-US"/>
          </a:p>
        </p:txBody>
      </p:sp>
      <p:graphicFrame>
        <p:nvGraphicFramePr>
          <p:cNvPr id="3" name="Table 2">
            <a:extLst>
              <a:ext uri="{FF2B5EF4-FFF2-40B4-BE49-F238E27FC236}">
                <a16:creationId xmlns:a16="http://schemas.microsoft.com/office/drawing/2014/main" id="{95D7687E-3644-96D7-1A30-EEA66E3B27A5}"/>
              </a:ext>
            </a:extLst>
          </p:cNvPr>
          <p:cNvGraphicFramePr>
            <a:graphicFrameLocks noGrp="1"/>
          </p:cNvGraphicFramePr>
          <p:nvPr>
            <p:extLst>
              <p:ext uri="{D42A27DB-BD31-4B8C-83A1-F6EECF244321}">
                <p14:modId xmlns:p14="http://schemas.microsoft.com/office/powerpoint/2010/main" val="2159518570"/>
              </p:ext>
            </p:extLst>
          </p:nvPr>
        </p:nvGraphicFramePr>
        <p:xfrm>
          <a:off x="517296" y="1060760"/>
          <a:ext cx="8109408" cy="3639938"/>
        </p:xfrm>
        <a:graphic>
          <a:graphicData uri="http://schemas.openxmlformats.org/drawingml/2006/table">
            <a:tbl>
              <a:tblPr firstRow="1" bandRow="1">
                <a:tableStyleId>{9D7B26C5-4107-4FEC-AEDC-1716B250A1EF}</a:tableStyleId>
              </a:tblPr>
              <a:tblGrid>
                <a:gridCol w="1810207">
                  <a:extLst>
                    <a:ext uri="{9D8B030D-6E8A-4147-A177-3AD203B41FA5}">
                      <a16:colId xmlns:a16="http://schemas.microsoft.com/office/drawing/2014/main" val="1119737817"/>
                    </a:ext>
                  </a:extLst>
                </a:gridCol>
                <a:gridCol w="6299201">
                  <a:extLst>
                    <a:ext uri="{9D8B030D-6E8A-4147-A177-3AD203B41FA5}">
                      <a16:colId xmlns:a16="http://schemas.microsoft.com/office/drawing/2014/main" val="1922670532"/>
                    </a:ext>
                  </a:extLst>
                </a:gridCol>
              </a:tblGrid>
              <a:tr h="405352">
                <a:tc>
                  <a:txBody>
                    <a:bodyPr/>
                    <a:lstStyle/>
                    <a:p>
                      <a:pPr marL="0" marR="0">
                        <a:lnSpc>
                          <a:spcPct val="115000"/>
                        </a:lnSpc>
                        <a:spcBef>
                          <a:spcPts val="600"/>
                        </a:spcBef>
                        <a:spcAft>
                          <a:spcPts val="600"/>
                        </a:spcAft>
                      </a:pPr>
                      <a:r>
                        <a:rPr lang="en-US" sz="1400" b="1" dirty="0">
                          <a:solidFill>
                            <a:srgbClr val="FFFFFF"/>
                          </a:solidFill>
                          <a:effectLst/>
                          <a:latin typeface="Roboto" panose="02000000000000000000" pitchFamily="2" charset="0"/>
                          <a:ea typeface="Roboto" panose="02000000000000000000" pitchFamily="2" charset="0"/>
                          <a:cs typeface="Roboto" panose="02000000000000000000" pitchFamily="2" charset="0"/>
                        </a:rPr>
                        <a:t>Levels of Objectives</a:t>
                      </a:r>
                      <a:endParaRPr lang="en-US" sz="1400" dirty="0">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marL="0" marR="0">
                        <a:lnSpc>
                          <a:spcPct val="115000"/>
                        </a:lnSpc>
                        <a:spcBef>
                          <a:spcPts val="600"/>
                        </a:spcBef>
                        <a:spcAft>
                          <a:spcPts val="600"/>
                        </a:spcAft>
                      </a:pPr>
                      <a:r>
                        <a:rPr lang="en-US" sz="1400" b="1" dirty="0">
                          <a:solidFill>
                            <a:srgbClr val="FFFFFF"/>
                          </a:solidFill>
                          <a:effectLst/>
                          <a:latin typeface="Roboto" panose="02000000000000000000" pitchFamily="2" charset="0"/>
                          <a:ea typeface="Roboto" panose="02000000000000000000" pitchFamily="2" charset="0"/>
                          <a:cs typeface="Roboto" panose="02000000000000000000" pitchFamily="2" charset="0"/>
                        </a:rPr>
                        <a:t>Focus of Objectives</a:t>
                      </a:r>
                      <a:endParaRPr lang="en-US" sz="1400" dirty="0">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extLst>
                  <a:ext uri="{0D108BD9-81ED-4DB2-BD59-A6C34878D82A}">
                    <a16:rowId xmlns:a16="http://schemas.microsoft.com/office/drawing/2014/main" val="2153399916"/>
                  </a:ext>
                </a:extLst>
              </a:tr>
              <a:tr h="645717">
                <a:tc>
                  <a:txBody>
                    <a:bodyPr/>
                    <a:lstStyle/>
                    <a:p>
                      <a:pPr marL="0" marR="0">
                        <a:lnSpc>
                          <a:spcPct val="115000"/>
                        </a:lnSpc>
                        <a:spcBef>
                          <a:spcPts val="600"/>
                        </a:spcBef>
                        <a:spcAft>
                          <a:spcPts val="600"/>
                        </a:spcAft>
                      </a:pPr>
                      <a:r>
                        <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rPr>
                        <a:t>Level 1, Reaction</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600"/>
                        </a:spcBef>
                        <a:spcAft>
                          <a:spcPts val="600"/>
                        </a:spcAft>
                      </a:pPr>
                      <a:r>
                        <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rPr>
                        <a:t>Defines specific measures of expected reaction to the program as it is revealed and communicated to the stakeholders</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97316362"/>
                  </a:ext>
                </a:extLst>
              </a:tr>
              <a:tr h="645717">
                <a:tc>
                  <a:txBody>
                    <a:bodyPr/>
                    <a:lstStyle/>
                    <a:p>
                      <a:pPr marL="0" marR="0">
                        <a:lnSpc>
                          <a:spcPct val="115000"/>
                        </a:lnSpc>
                        <a:spcBef>
                          <a:spcPts val="600"/>
                        </a:spcBef>
                        <a:spcAft>
                          <a:spcPts val="600"/>
                        </a:spcAft>
                      </a:pPr>
                      <a:r>
                        <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rPr>
                        <a:t>Level 2, Learning</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600"/>
                        </a:spcBef>
                        <a:spcAft>
                          <a:spcPts val="600"/>
                        </a:spcAft>
                      </a:pPr>
                      <a:r>
                        <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rPr>
                        <a:t>Defines specific measures of improvement in knowledge, information, contacts, and skills as the participants and other stakeholders learn how to make the program successful</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38959091"/>
                  </a:ext>
                </a:extLst>
              </a:tr>
              <a:tr h="645717">
                <a:tc>
                  <a:txBody>
                    <a:bodyPr/>
                    <a:lstStyle/>
                    <a:p>
                      <a:pPr marL="0" marR="0">
                        <a:lnSpc>
                          <a:spcPct val="115000"/>
                        </a:lnSpc>
                        <a:spcBef>
                          <a:spcPts val="600"/>
                        </a:spcBef>
                        <a:spcAft>
                          <a:spcPts val="600"/>
                        </a:spcAft>
                      </a:pPr>
                      <a:r>
                        <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rPr>
                        <a:t>Level 3, Application</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600"/>
                        </a:spcBef>
                        <a:spcAft>
                          <a:spcPts val="600"/>
                        </a:spcAft>
                      </a:pPr>
                      <a:r>
                        <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rPr>
                        <a:t>Defines specific measures of actions taken that define success with application and implementation of the program</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21575292"/>
                  </a:ext>
                </a:extLst>
              </a:tr>
              <a:tr h="645717">
                <a:tc>
                  <a:txBody>
                    <a:bodyPr/>
                    <a:lstStyle/>
                    <a:p>
                      <a:pPr marL="0" marR="0">
                        <a:lnSpc>
                          <a:spcPct val="115000"/>
                        </a:lnSpc>
                        <a:spcBef>
                          <a:spcPts val="600"/>
                        </a:spcBef>
                        <a:spcAft>
                          <a:spcPts val="600"/>
                        </a:spcAft>
                      </a:pPr>
                      <a:r>
                        <a:rPr lang="en-US" sz="1200">
                          <a:solidFill>
                            <a:srgbClr val="000000"/>
                          </a:solidFill>
                          <a:effectLst/>
                          <a:latin typeface="Roboto" panose="02000000000000000000" pitchFamily="2" charset="0"/>
                          <a:ea typeface="Roboto" panose="02000000000000000000" pitchFamily="2" charset="0"/>
                          <a:cs typeface="Roboto" panose="02000000000000000000" pitchFamily="2" charset="0"/>
                        </a:rPr>
                        <a:t>Level 4, Impact</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600"/>
                        </a:spcBef>
                        <a:spcAft>
                          <a:spcPts val="600"/>
                        </a:spcAft>
                      </a:pPr>
                      <a:r>
                        <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rPr>
                        <a:t>Defines the specific impact measures that will change or improve as a consequence of the program’s implementation</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23863461"/>
                  </a:ext>
                </a:extLst>
              </a:tr>
              <a:tr h="645717">
                <a:tc>
                  <a:txBody>
                    <a:bodyPr/>
                    <a:lstStyle/>
                    <a:p>
                      <a:pPr marL="0" marR="0">
                        <a:lnSpc>
                          <a:spcPct val="115000"/>
                        </a:lnSpc>
                        <a:spcBef>
                          <a:spcPts val="600"/>
                        </a:spcBef>
                        <a:spcAft>
                          <a:spcPts val="600"/>
                        </a:spcAft>
                      </a:pPr>
                      <a:r>
                        <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rPr>
                        <a:t>Level 5, ROI</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600"/>
                        </a:spcBef>
                        <a:spcAft>
                          <a:spcPts val="600"/>
                        </a:spcAft>
                      </a:pPr>
                      <a:r>
                        <a:rPr lang="en-US" sz="1200" dirty="0">
                          <a:solidFill>
                            <a:srgbClr val="000000"/>
                          </a:solidFill>
                          <a:effectLst/>
                          <a:latin typeface="Roboto" panose="02000000000000000000" pitchFamily="2" charset="0"/>
                          <a:ea typeface="Roboto" panose="02000000000000000000" pitchFamily="2" charset="0"/>
                          <a:cs typeface="Roboto" panose="02000000000000000000" pitchFamily="2" charset="0"/>
                        </a:rPr>
                        <a:t>Defines the minimum return on investment from the program, comparing program costs with monetary benefits from the program</a:t>
                      </a:r>
                    </a:p>
                  </a:txBody>
                  <a:tcPr marT="91440" marB="914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235853"/>
                  </a:ext>
                </a:extLst>
              </a:tr>
            </a:tbl>
          </a:graphicData>
        </a:graphic>
      </p:graphicFrame>
      <p:sp>
        <p:nvSpPr>
          <p:cNvPr id="5" name="TextBox 4">
            <a:extLst>
              <a:ext uri="{FF2B5EF4-FFF2-40B4-BE49-F238E27FC236}">
                <a16:creationId xmlns:a16="http://schemas.microsoft.com/office/drawing/2014/main" id="{10943931-7E0B-988C-B080-9C97AC0F7AFF}"/>
              </a:ext>
            </a:extLst>
          </p:cNvPr>
          <p:cNvSpPr txBox="1"/>
          <p:nvPr/>
        </p:nvSpPr>
        <p:spPr>
          <a:xfrm>
            <a:off x="0" y="4880693"/>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41</a:t>
            </a:r>
          </a:p>
        </p:txBody>
      </p:sp>
      <p:sp>
        <p:nvSpPr>
          <p:cNvPr id="6" name="Google Shape;52;p6">
            <a:extLst>
              <a:ext uri="{FF2B5EF4-FFF2-40B4-BE49-F238E27FC236}">
                <a16:creationId xmlns:a16="http://schemas.microsoft.com/office/drawing/2014/main" id="{C76F3B83-3938-A72F-2FFF-FC5415981C4D}"/>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latin typeface="Roboto" panose="02000000000000000000" pitchFamily="2" charset="0"/>
                <a:ea typeface="Roboto" panose="02000000000000000000" pitchFamily="2" charset="0"/>
                <a:cs typeface="Roboto" panose="02000000000000000000" pitchFamily="2" charset="0"/>
              </a:rPr>
              <a:pPr/>
              <a:t>59</a:t>
            </a:fld>
            <a:endParaRPr lang="en" b="0" dirty="0">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124723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a:extLst>
            <a:ext uri="{FF2B5EF4-FFF2-40B4-BE49-F238E27FC236}">
              <a16:creationId xmlns:a16="http://schemas.microsoft.com/office/drawing/2014/main" id="{7B9F172D-6887-D4EB-B482-D7C47F92E1CC}"/>
            </a:ext>
          </a:extLst>
        </p:cNvPr>
        <p:cNvGrpSpPr/>
        <p:nvPr/>
      </p:nvGrpSpPr>
      <p:grpSpPr>
        <a:xfrm>
          <a:off x="0" y="0"/>
          <a:ext cx="0" cy="0"/>
          <a:chOff x="0" y="0"/>
          <a:chExt cx="0" cy="0"/>
        </a:xfrm>
      </p:grpSpPr>
      <p:sp>
        <p:nvSpPr>
          <p:cNvPr id="114" name="Google Shape;114;p14">
            <a:extLst>
              <a:ext uri="{FF2B5EF4-FFF2-40B4-BE49-F238E27FC236}">
                <a16:creationId xmlns:a16="http://schemas.microsoft.com/office/drawing/2014/main" id="{69F604B3-4517-B92A-D3C2-1FDFA66D6718}"/>
              </a:ext>
            </a:extLst>
          </p:cNvPr>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3600" dirty="0">
                <a:latin typeface="Roboto" panose="02000000000000000000" pitchFamily="2" charset="0"/>
                <a:ea typeface="Roboto" panose="02000000000000000000" pitchFamily="2" charset="0"/>
                <a:cs typeface="Roboto" panose="02000000000000000000" pitchFamily="2" charset="0"/>
              </a:rPr>
              <a:t>Application Objectives</a:t>
            </a:r>
            <a:endParaRPr sz="3600" dirty="0">
              <a:latin typeface="Roboto" panose="02000000000000000000" pitchFamily="2" charset="0"/>
              <a:ea typeface="Roboto" panose="02000000000000000000" pitchFamily="2" charset="0"/>
              <a:cs typeface="Roboto" panose="02000000000000000000" pitchFamily="2" charset="0"/>
            </a:endParaRPr>
          </a:p>
        </p:txBody>
      </p:sp>
      <p:sp>
        <p:nvSpPr>
          <p:cNvPr id="118" name="Google Shape;118;p14">
            <a:extLst>
              <a:ext uri="{FF2B5EF4-FFF2-40B4-BE49-F238E27FC236}">
                <a16:creationId xmlns:a16="http://schemas.microsoft.com/office/drawing/2014/main" id="{782D6345-FDDB-64D1-F4EB-0D723003ADC8}"/>
              </a:ext>
            </a:extLst>
          </p:cNvPr>
          <p:cNvSpPr txBox="1">
            <a:spLocks noGrp="1"/>
          </p:cNvSpPr>
          <p:nvPr>
            <p:ph type="sldNum" idx="12"/>
          </p:nvPr>
        </p:nvSpPr>
        <p:spPr>
          <a:prstGeom prst="rect">
            <a:avLst/>
          </a:prstGeom>
        </p:spPr>
        <p:txBody>
          <a:bodyPr spcFirstLastPara="1" wrap="square" lIns="91425" tIns="91425" rIns="91425" bIns="91425" anchor="b" anchorCtr="0">
            <a:noAutofit/>
          </a:bodyPr>
          <a:lstStyle/>
          <a:p>
            <a:pPr marL="0" marR="0" lvl="0" indent="0" algn="ctr" defTabSz="914400" rtl="0" eaLnBrk="1" fontAlgn="auto" latinLnBrk="0" hangingPunct="1">
              <a:lnSpc>
                <a:spcPct val="100000"/>
              </a:lnSpc>
              <a:spcBef>
                <a:spcPts val="0"/>
              </a:spcBef>
              <a:spcAft>
                <a:spcPts val="0"/>
              </a:spcAft>
              <a:buClr>
                <a:srgbClr val="222222"/>
              </a:buClr>
              <a:buSzTx/>
              <a:buFont typeface="Arial"/>
              <a:buNone/>
              <a:tabLst/>
              <a:defRPr/>
            </a:pPr>
            <a:fld id="{00000000-1234-1234-1234-123412341234}" type="slidenum">
              <a:rPr kumimoji="0" lang="en" i="0" u="none" strike="noStrike" kern="0" cap="none" spc="0" normalizeH="0" baseline="0" noProof="0">
                <a:ln>
                  <a:noFill/>
                </a:ln>
                <a:solidFill>
                  <a:srgbClr val="FFFFFF"/>
                </a:solidFill>
                <a:effectLst/>
                <a:uLnTx/>
                <a:uFillTx/>
                <a:sym typeface="Roboto"/>
              </a:rPr>
              <a:pPr marL="0" marR="0" lvl="0" indent="0" algn="ctr" defTabSz="914400" rtl="0" eaLnBrk="1" fontAlgn="auto" latinLnBrk="0" hangingPunct="1">
                <a:lnSpc>
                  <a:spcPct val="100000"/>
                </a:lnSpc>
                <a:spcBef>
                  <a:spcPts val="0"/>
                </a:spcBef>
                <a:spcAft>
                  <a:spcPts val="0"/>
                </a:spcAft>
                <a:buClr>
                  <a:srgbClr val="222222"/>
                </a:buClr>
                <a:buSzTx/>
                <a:buFont typeface="Arial"/>
                <a:buNone/>
                <a:tabLst/>
                <a:defRPr/>
              </a:pPr>
              <a:t>6</a:t>
            </a:fld>
            <a:endParaRPr kumimoji="0" i="0" u="none" strike="noStrike" kern="0" cap="none" spc="0" normalizeH="0" baseline="0" noProof="0" dirty="0">
              <a:ln>
                <a:noFill/>
              </a:ln>
              <a:solidFill>
                <a:srgbClr val="FFFFFF"/>
              </a:solidFill>
              <a:effectLst/>
              <a:uLnTx/>
              <a:uFillTx/>
              <a:sym typeface="Roboto"/>
            </a:endParaRPr>
          </a:p>
        </p:txBody>
      </p:sp>
      <p:sp>
        <p:nvSpPr>
          <p:cNvPr id="3" name="Text Placeholder 2">
            <a:extLst>
              <a:ext uri="{FF2B5EF4-FFF2-40B4-BE49-F238E27FC236}">
                <a16:creationId xmlns:a16="http://schemas.microsoft.com/office/drawing/2014/main" id="{3828E1C7-E393-5DE5-2D22-6B546F5246B3}"/>
              </a:ext>
            </a:extLst>
          </p:cNvPr>
          <p:cNvSpPr>
            <a:spLocks noGrp="1"/>
          </p:cNvSpPr>
          <p:nvPr>
            <p:ph type="body" idx="1"/>
          </p:nvPr>
        </p:nvSpPr>
        <p:spPr>
          <a:xfrm>
            <a:off x="419100" y="1200150"/>
            <a:ext cx="8404389" cy="3436586"/>
          </a:xfrm>
        </p:spPr>
        <p:txBody>
          <a:bodyPr numCol="1"/>
          <a:lstStyle/>
          <a:p>
            <a:pPr marL="63500" indent="0">
              <a:buSzPct val="100000"/>
              <a:buNone/>
            </a:pPr>
            <a:r>
              <a:rPr lang="en-US" sz="1800" dirty="0">
                <a:latin typeface="Roboto" panose="02000000000000000000" pitchFamily="2" charset="0"/>
                <a:ea typeface="Roboto" panose="02000000000000000000" pitchFamily="2" charset="0"/>
                <a:cs typeface="Roboto" panose="02000000000000000000" pitchFamily="2" charset="0"/>
              </a:rPr>
              <a:t>When you return to your workplace, you should:</a:t>
            </a:r>
          </a:p>
          <a:p>
            <a:pPr>
              <a:buSzPct val="100000"/>
              <a:buFont typeface="Arial" panose="020B0604020202020204" pitchFamily="34" charset="0"/>
              <a:buChar char="•"/>
            </a:pPr>
            <a:r>
              <a:rPr lang="en-US" sz="1800" dirty="0">
                <a:latin typeface="Roboto" panose="02000000000000000000" pitchFamily="2" charset="0"/>
                <a:ea typeface="Roboto" panose="02000000000000000000" pitchFamily="2" charset="0"/>
                <a:cs typeface="Roboto" panose="02000000000000000000" pitchFamily="2" charset="0"/>
              </a:rPr>
              <a:t>Develop an evaluation plan for a specific program within two weeks.</a:t>
            </a:r>
          </a:p>
          <a:p>
            <a:pPr>
              <a:buSzPct val="100000"/>
              <a:buFont typeface="Arial" panose="020B0604020202020204" pitchFamily="34" charset="0"/>
              <a:buChar char="•"/>
            </a:pPr>
            <a:r>
              <a:rPr lang="en-US" sz="1800" dirty="0">
                <a:latin typeface="Roboto" panose="02000000000000000000" pitchFamily="2" charset="0"/>
                <a:ea typeface="Roboto" panose="02000000000000000000" pitchFamily="2" charset="0"/>
                <a:cs typeface="Roboto" panose="02000000000000000000" pitchFamily="2" charset="0"/>
              </a:rPr>
              <a:t>Revise/update internal policies on evaluation within 30 days.</a:t>
            </a:r>
          </a:p>
          <a:p>
            <a:pPr>
              <a:buSzPct val="100000"/>
              <a:buFont typeface="Arial" panose="020B0604020202020204" pitchFamily="34" charset="0"/>
              <a:buChar char="•"/>
            </a:pPr>
            <a:r>
              <a:rPr lang="en-US" sz="1800" dirty="0">
                <a:latin typeface="Roboto" panose="02000000000000000000" pitchFamily="2" charset="0"/>
                <a:ea typeface="Roboto" panose="02000000000000000000" pitchFamily="2" charset="0"/>
                <a:cs typeface="Roboto" panose="02000000000000000000" pitchFamily="2" charset="0"/>
              </a:rPr>
              <a:t>Select appropriate data collection methods when conducting impact studies.</a:t>
            </a:r>
          </a:p>
          <a:p>
            <a:pPr>
              <a:buSzPct val="100000"/>
              <a:buFont typeface="Arial" panose="020B0604020202020204" pitchFamily="34" charset="0"/>
              <a:buChar char="•"/>
            </a:pPr>
            <a:r>
              <a:rPr lang="en-US" sz="1800" dirty="0">
                <a:latin typeface="Roboto" panose="02000000000000000000" pitchFamily="2" charset="0"/>
                <a:ea typeface="Roboto" panose="02000000000000000000" pitchFamily="2" charset="0"/>
                <a:cs typeface="Roboto" panose="02000000000000000000" pitchFamily="2" charset="0"/>
              </a:rPr>
              <a:t>Use appropriate methods to isolate the effects of programs.</a:t>
            </a:r>
          </a:p>
          <a:p>
            <a:pPr>
              <a:buSzPct val="100000"/>
              <a:buFont typeface="Arial" panose="020B0604020202020204" pitchFamily="34" charset="0"/>
              <a:buChar char="•"/>
            </a:pPr>
            <a:r>
              <a:rPr lang="en-US" sz="1800" dirty="0">
                <a:latin typeface="Roboto" panose="02000000000000000000" pitchFamily="2" charset="0"/>
                <a:ea typeface="Roboto" panose="02000000000000000000" pitchFamily="2" charset="0"/>
                <a:cs typeface="Roboto" panose="02000000000000000000" pitchFamily="2" charset="0"/>
              </a:rPr>
              <a:t>Use appropriate methods to convert data to monetary values.</a:t>
            </a:r>
          </a:p>
          <a:p>
            <a:pPr>
              <a:buSzPct val="100000"/>
              <a:buFont typeface="Arial" panose="020B0604020202020204" pitchFamily="34" charset="0"/>
              <a:buChar char="•"/>
            </a:pPr>
            <a:r>
              <a:rPr lang="en-US" sz="1800" dirty="0">
                <a:latin typeface="Roboto" panose="02000000000000000000" pitchFamily="2" charset="0"/>
                <a:ea typeface="Roboto" panose="02000000000000000000" pitchFamily="2" charset="0"/>
                <a:cs typeface="Roboto" panose="02000000000000000000" pitchFamily="2" charset="0"/>
              </a:rPr>
              <a:t>Capture fully loaded costs when conducting an ROI study.</a:t>
            </a:r>
          </a:p>
          <a:p>
            <a:pPr>
              <a:buSzPct val="100000"/>
              <a:buFont typeface="Arial" panose="020B0604020202020204" pitchFamily="34" charset="0"/>
              <a:buChar char="•"/>
            </a:pPr>
            <a:r>
              <a:rPr lang="en-US" sz="1800" dirty="0">
                <a:latin typeface="Roboto" panose="02000000000000000000" pitchFamily="2" charset="0"/>
                <a:ea typeface="Roboto" panose="02000000000000000000" pitchFamily="2" charset="0"/>
                <a:cs typeface="Roboto" panose="02000000000000000000" pitchFamily="2" charset="0"/>
              </a:rPr>
              <a:t>Calculate the return on investment for a simple ROI study.</a:t>
            </a:r>
          </a:p>
        </p:txBody>
      </p:sp>
      <p:sp>
        <p:nvSpPr>
          <p:cNvPr id="2" name="TextBox 1">
            <a:extLst>
              <a:ext uri="{FF2B5EF4-FFF2-40B4-BE49-F238E27FC236}">
                <a16:creationId xmlns:a16="http://schemas.microsoft.com/office/drawing/2014/main" id="{C1143D4D-8F79-41D4-A7BC-86D3128733E5}"/>
              </a:ext>
            </a:extLst>
          </p:cNvPr>
          <p:cNvSpPr txBox="1"/>
          <p:nvPr/>
        </p:nvSpPr>
        <p:spPr>
          <a:xfrm>
            <a:off x="11960" y="4786184"/>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3</a:t>
            </a:r>
          </a:p>
        </p:txBody>
      </p:sp>
    </p:spTree>
    <p:extLst>
      <p:ext uri="{BB962C8B-B14F-4D97-AF65-F5344CB8AC3E}">
        <p14:creationId xmlns:p14="http://schemas.microsoft.com/office/powerpoint/2010/main" val="33553406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9799A-266B-165F-54B1-04A083CCF06A}"/>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Rules for Objectives</a:t>
            </a:r>
          </a:p>
        </p:txBody>
      </p:sp>
      <p:sp>
        <p:nvSpPr>
          <p:cNvPr id="4" name="Text Placeholder 2">
            <a:extLst>
              <a:ext uri="{FF2B5EF4-FFF2-40B4-BE49-F238E27FC236}">
                <a16:creationId xmlns:a16="http://schemas.microsoft.com/office/drawing/2014/main" id="{945EEF05-A679-1BE3-2078-500A0C6EAF0C}"/>
              </a:ext>
            </a:extLst>
          </p:cNvPr>
          <p:cNvSpPr txBox="1">
            <a:spLocks/>
          </p:cNvSpPr>
          <p:nvPr/>
        </p:nvSpPr>
        <p:spPr>
          <a:xfrm>
            <a:off x="414337" y="1200150"/>
            <a:ext cx="8136995" cy="3270250"/>
          </a:xfrm>
          <a:prstGeom prst="rect">
            <a:avLst/>
          </a:prstGeom>
        </p:spPr>
        <p:txBody>
          <a:bodyPr vert="horz" lIns="91440" tIns="45720" rIns="91440" bIns="45720" rtlCol="0">
            <a:normAutofit fontScale="70000" lnSpcReduction="20000"/>
          </a:bodyPr>
          <a:lstStyle>
            <a:lvl1pPr marL="228600" indent="-228600" algn="l" defTabSz="457200" rtl="0" eaLnBrk="1" latinLnBrk="0" hangingPunct="1">
              <a:lnSpc>
                <a:spcPts val="1800"/>
              </a:lnSpc>
              <a:spcBef>
                <a:spcPts val="600"/>
              </a:spcBef>
              <a:spcAft>
                <a:spcPts val="600"/>
              </a:spcAft>
              <a:buFont typeface="Arial"/>
              <a:buChar char="•"/>
              <a:tabLst/>
              <a:defRPr sz="1500" b="0" i="0" kern="1200" baseline="0">
                <a:solidFill>
                  <a:srgbClr val="000000"/>
                </a:solidFill>
                <a:latin typeface="Roboto Light"/>
                <a:ea typeface="+mn-ea"/>
                <a:cs typeface="Roboto Light"/>
              </a:defRPr>
            </a:lvl1pPr>
            <a:lvl2pPr marL="457200" indent="-228600" algn="l" defTabSz="457200" rtl="0" eaLnBrk="1" latinLnBrk="0" hangingPunct="1">
              <a:lnSpc>
                <a:spcPts val="1800"/>
              </a:lnSpc>
              <a:spcBef>
                <a:spcPts val="600"/>
              </a:spcBef>
              <a:spcAft>
                <a:spcPts val="600"/>
              </a:spcAft>
              <a:buFont typeface="Courier New" panose="02070309020205020404" pitchFamily="49" charset="0"/>
              <a:buChar char="o"/>
              <a:tabLst/>
              <a:defRPr sz="1500" b="0" i="0" kern="1200">
                <a:solidFill>
                  <a:srgbClr val="000000"/>
                </a:solidFill>
                <a:latin typeface="Roboto Light"/>
                <a:ea typeface="+mn-ea"/>
                <a:cs typeface="Roboto Light"/>
              </a:defRPr>
            </a:lvl2pPr>
            <a:lvl3pPr marL="685800" indent="-228600" algn="l" defTabSz="457200" rtl="0" eaLnBrk="1" latinLnBrk="0" hangingPunct="1">
              <a:lnSpc>
                <a:spcPts val="1800"/>
              </a:lnSpc>
              <a:spcBef>
                <a:spcPts val="600"/>
              </a:spcBef>
              <a:spcAft>
                <a:spcPts val="600"/>
              </a:spcAft>
              <a:buClr>
                <a:srgbClr val="000000"/>
              </a:buClr>
              <a:buFont typeface="System Font Regular"/>
              <a:buChar char="–"/>
              <a:tabLst/>
              <a:defRPr sz="1500" b="0" i="0" kern="1200">
                <a:solidFill>
                  <a:srgbClr val="000000"/>
                </a:solidFill>
                <a:latin typeface="Roboto Light"/>
                <a:ea typeface="+mn-ea"/>
                <a:cs typeface="Roboto Light"/>
              </a:defRPr>
            </a:lvl3pPr>
            <a:lvl4pPr marL="1600200" indent="-228600" algn="l" defTabSz="457200" rtl="0" eaLnBrk="1" latinLnBrk="0" hangingPunct="1">
              <a:spcBef>
                <a:spcPct val="20000"/>
              </a:spcBef>
              <a:buClr>
                <a:srgbClr val="1F7EB1"/>
              </a:buClr>
              <a:buFont typeface="Arial"/>
              <a:buChar char="–"/>
              <a:defRPr sz="1500" b="0" i="0" kern="1200">
                <a:solidFill>
                  <a:srgbClr val="000000"/>
                </a:solidFill>
                <a:latin typeface="Roboto Light"/>
                <a:ea typeface="+mn-ea"/>
                <a:cs typeface="Roboto Light"/>
              </a:defRPr>
            </a:lvl4pPr>
            <a:lvl5pPr marL="2057400" indent="-228600" algn="l" defTabSz="457200" rtl="0" eaLnBrk="1" latinLnBrk="0" hangingPunct="1">
              <a:spcBef>
                <a:spcPct val="20000"/>
              </a:spcBef>
              <a:buFont typeface="Arial"/>
              <a:buChar char="»"/>
              <a:defRPr sz="1500" b="0" i="0" kern="1200">
                <a:solidFill>
                  <a:srgbClr val="000000"/>
                </a:solidFill>
                <a:latin typeface="Roboto Light"/>
                <a:ea typeface="+mn-ea"/>
                <a:cs typeface="Robo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a:lnSpc>
                <a:spcPct val="100000"/>
              </a:lnSpc>
              <a:buFont typeface="+mj-lt"/>
              <a:buAutoNum type="arabicPeriod"/>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Must be measurable and represent minimum acceptable performance.</a:t>
            </a:r>
          </a:p>
          <a:p>
            <a:pPr marL="457200" indent="-457200">
              <a:lnSpc>
                <a:spcPct val="100000"/>
              </a:lnSpc>
              <a:buFont typeface="+mj-lt"/>
              <a:buAutoNum type="arabicPeriod"/>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Fewer objectives are better than many objectives.</a:t>
            </a:r>
          </a:p>
          <a:p>
            <a:pPr marL="457200" indent="-457200">
              <a:lnSpc>
                <a:spcPct val="100000"/>
              </a:lnSpc>
              <a:buFont typeface="+mj-lt"/>
              <a:buAutoNum type="arabicPeriod"/>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Involve subject-matter experts and key stakeholders.</a:t>
            </a:r>
          </a:p>
          <a:p>
            <a:pPr marL="457200" indent="-457200">
              <a:lnSpc>
                <a:spcPct val="100000"/>
              </a:lnSpc>
              <a:buFont typeface="+mj-lt"/>
              <a:buAutoNum type="arabicPeriod"/>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Keep objectives relevant to the situation, program, and key stakeholders.</a:t>
            </a:r>
          </a:p>
          <a:p>
            <a:pPr marL="457200" indent="-457200">
              <a:lnSpc>
                <a:spcPct val="100000"/>
              </a:lnSpc>
              <a:buFont typeface="+mj-lt"/>
              <a:buAutoNum type="arabicPeriod"/>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Create stretch objectives, but make sure they are achievable.</a:t>
            </a:r>
          </a:p>
          <a:p>
            <a:pPr marL="457200" indent="-457200">
              <a:lnSpc>
                <a:spcPct val="100000"/>
              </a:lnSpc>
              <a:buFont typeface="+mj-lt"/>
              <a:buAutoNum type="arabicPeriod"/>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Allow for the flexibility to change as conditions change.</a:t>
            </a:r>
          </a:p>
          <a:p>
            <a:pPr marL="457200" indent="-457200">
              <a:lnSpc>
                <a:spcPct val="100000"/>
              </a:lnSpc>
              <a:buFont typeface="+mj-lt"/>
              <a:buAutoNum type="arabicPeriod"/>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Failure is OK; process improvement is the key.</a:t>
            </a:r>
          </a:p>
          <a:p>
            <a:pPr marL="457200" indent="-457200">
              <a:lnSpc>
                <a:spcPct val="100000"/>
              </a:lnSpc>
              <a:buFont typeface="+mj-lt"/>
              <a:buAutoNum type="arabicPeriod"/>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Objectives are tools for progress, not weapons for performance review.</a:t>
            </a:r>
          </a:p>
          <a:p>
            <a:pPr marL="457200" indent="-457200">
              <a:lnSpc>
                <a:spcPct val="100000"/>
              </a:lnSpc>
              <a:buFont typeface="+mj-lt"/>
              <a:buAutoNum type="arabicPeriod"/>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Most objectives should be time-bound.</a:t>
            </a:r>
          </a:p>
          <a:p>
            <a:pPr marL="457200" indent="-457200">
              <a:lnSpc>
                <a:spcPct val="100000"/>
              </a:lnSpc>
              <a:buFont typeface="+mj-lt"/>
              <a:buAutoNum type="arabicPeriod"/>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Objectives provide the focus for design, development, implementation, and evaluation.</a:t>
            </a:r>
          </a:p>
          <a:p>
            <a:pPr marL="457200" indent="-457200">
              <a:lnSpc>
                <a:spcPct val="100000"/>
              </a:lnSpc>
              <a:buFont typeface="+mj-lt"/>
              <a:buAutoNum type="arabicPeriod"/>
              <a:defRPr/>
            </a:pPr>
            <a:endPar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5" name="TextBox 4">
            <a:extLst>
              <a:ext uri="{FF2B5EF4-FFF2-40B4-BE49-F238E27FC236}">
                <a16:creationId xmlns:a16="http://schemas.microsoft.com/office/drawing/2014/main" id="{D8F604FD-DA5C-1801-8EAC-801424DEC0DB}"/>
              </a:ext>
            </a:extLst>
          </p:cNvPr>
          <p:cNvSpPr txBox="1"/>
          <p:nvPr/>
        </p:nvSpPr>
        <p:spPr>
          <a:xfrm>
            <a:off x="0" y="4849692"/>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42</a:t>
            </a:r>
          </a:p>
        </p:txBody>
      </p:sp>
      <p:sp>
        <p:nvSpPr>
          <p:cNvPr id="3" name="TextBox 1">
            <a:extLst>
              <a:ext uri="{FF2B5EF4-FFF2-40B4-BE49-F238E27FC236}">
                <a16:creationId xmlns:a16="http://schemas.microsoft.com/office/drawing/2014/main" id="{909A40DF-6D02-F8C1-B04E-81AC073FED1F}"/>
              </a:ext>
            </a:extLst>
          </p:cNvPr>
          <p:cNvSpPr txBox="1"/>
          <p:nvPr/>
        </p:nvSpPr>
        <p:spPr>
          <a:xfrm>
            <a:off x="414338" y="4407797"/>
            <a:ext cx="7202383" cy="3385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 dirty="0">
                <a:solidFill>
                  <a:prstClr val="black"/>
                </a:solidFill>
                <a:latin typeface="Roboto Light" panose="02000000000000000000" pitchFamily="2" charset="0"/>
                <a:ea typeface="Roboto Light" panose="02000000000000000000" pitchFamily="2" charset="0"/>
              </a:rPr>
              <a:t>These rules are from a combination of publications:</a:t>
            </a:r>
          </a:p>
          <a:p>
            <a:r>
              <a:rPr lang="en-US" sz="400" dirty="0">
                <a:solidFill>
                  <a:prstClr val="black"/>
                </a:solidFill>
                <a:latin typeface="Roboto Light" panose="02000000000000000000" pitchFamily="2" charset="0"/>
                <a:ea typeface="Roboto Light" panose="02000000000000000000" pitchFamily="2" charset="0"/>
              </a:rPr>
              <a:t>J. J. Phillips and P. P. Phillips. </a:t>
            </a:r>
            <a:r>
              <a:rPr lang="en-US" sz="400" i="1" dirty="0">
                <a:solidFill>
                  <a:prstClr val="black"/>
                </a:solidFill>
                <a:latin typeface="Roboto Light" panose="02000000000000000000" pitchFamily="2" charset="0"/>
                <a:ea typeface="Roboto Light" panose="02000000000000000000" pitchFamily="2" charset="0"/>
              </a:rPr>
              <a:t>Beyond Learning Objectives: Develop Measurable Objectives that Link to the Bottom Line</a:t>
            </a:r>
            <a:r>
              <a:rPr lang="en-US" sz="400" dirty="0">
                <a:solidFill>
                  <a:prstClr val="black"/>
                </a:solidFill>
                <a:latin typeface="Roboto Light" panose="02000000000000000000" pitchFamily="2" charset="0"/>
                <a:ea typeface="Roboto Light" panose="02000000000000000000" pitchFamily="2" charset="0"/>
              </a:rPr>
              <a:t>. Alexandria, VA: ASTD Press. 2008. </a:t>
            </a:r>
          </a:p>
          <a:p>
            <a:r>
              <a:rPr lang="en-US" sz="400" dirty="0">
                <a:solidFill>
                  <a:prstClr val="black"/>
                </a:solidFill>
                <a:latin typeface="Roboto Light" panose="02000000000000000000" pitchFamily="2" charset="0"/>
                <a:ea typeface="Roboto Light" panose="02000000000000000000" pitchFamily="2" charset="0"/>
              </a:rPr>
              <a:t>P. P. Phillips and J. J. Phillips. </a:t>
            </a:r>
            <a:r>
              <a:rPr lang="en-US" sz="400" i="1" dirty="0">
                <a:solidFill>
                  <a:prstClr val="black"/>
                </a:solidFill>
                <a:latin typeface="Roboto Light" panose="02000000000000000000" pitchFamily="2" charset="0"/>
                <a:ea typeface="Roboto Light" panose="02000000000000000000" pitchFamily="2" charset="0"/>
              </a:rPr>
              <a:t>10 Steps to Successful Business Alignment</a:t>
            </a:r>
            <a:r>
              <a:rPr lang="en-US" sz="400" dirty="0">
                <a:solidFill>
                  <a:prstClr val="black"/>
                </a:solidFill>
                <a:latin typeface="Roboto Light" panose="02000000000000000000" pitchFamily="2" charset="0"/>
                <a:ea typeface="Roboto Light" panose="02000000000000000000" pitchFamily="2" charset="0"/>
              </a:rPr>
              <a:t>. Alexandria, VA: ASTD Press. 2012.</a:t>
            </a:r>
          </a:p>
          <a:p>
            <a:r>
              <a:rPr lang="en-US" sz="400" dirty="0">
                <a:solidFill>
                  <a:prstClr val="black"/>
                </a:solidFill>
                <a:latin typeface="Roboto Light" panose="02000000000000000000" pitchFamily="2" charset="0"/>
                <a:ea typeface="Roboto Light" panose="02000000000000000000" pitchFamily="2" charset="0"/>
              </a:rPr>
              <a:t>J. </a:t>
            </a:r>
            <a:r>
              <a:rPr lang="en-US" sz="400" dirty="0" err="1">
                <a:solidFill>
                  <a:prstClr val="black"/>
                </a:solidFill>
                <a:latin typeface="Roboto Light" panose="02000000000000000000" pitchFamily="2" charset="0"/>
                <a:ea typeface="Roboto Light" panose="02000000000000000000" pitchFamily="2" charset="0"/>
              </a:rPr>
              <a:t>Doerr</a:t>
            </a:r>
            <a:r>
              <a:rPr lang="en-US" sz="400" dirty="0">
                <a:solidFill>
                  <a:prstClr val="black"/>
                </a:solidFill>
                <a:latin typeface="Roboto Light" panose="02000000000000000000" pitchFamily="2" charset="0"/>
                <a:ea typeface="Roboto Light" panose="02000000000000000000" pitchFamily="2" charset="0"/>
              </a:rPr>
              <a:t>. </a:t>
            </a:r>
            <a:r>
              <a:rPr lang="en-US" sz="400" i="1" dirty="0">
                <a:solidFill>
                  <a:prstClr val="black"/>
                </a:solidFill>
                <a:latin typeface="Roboto" panose="02000000000000000000" pitchFamily="2" charset="0"/>
                <a:ea typeface="Roboto" panose="02000000000000000000" pitchFamily="2" charset="0"/>
              </a:rPr>
              <a:t>Measure What Matters: How Google, Bono, and the Gates Foundation Rock the World with OKRs</a:t>
            </a:r>
            <a:r>
              <a:rPr lang="en-US" sz="400" dirty="0">
                <a:solidFill>
                  <a:prstClr val="black"/>
                </a:solidFill>
                <a:latin typeface="Roboto Light" panose="02000000000000000000" pitchFamily="2" charset="0"/>
                <a:ea typeface="Roboto Light" panose="02000000000000000000" pitchFamily="2" charset="0"/>
              </a:rPr>
              <a:t>. New York: Penguin. 2018. </a:t>
            </a:r>
          </a:p>
        </p:txBody>
      </p:sp>
    </p:spTree>
    <p:custDataLst>
      <p:tags r:id="rId1"/>
    </p:custDataLst>
    <p:extLst>
      <p:ext uri="{BB962C8B-B14F-4D97-AF65-F5344CB8AC3E}">
        <p14:creationId xmlns:p14="http://schemas.microsoft.com/office/powerpoint/2010/main" val="21270210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FAB68-6324-D395-F1F2-23741880C66B}"/>
              </a:ext>
            </a:extLst>
          </p:cNvPr>
          <p:cNvSpPr>
            <a:spLocks noGrp="1"/>
          </p:cNvSpPr>
          <p:nvPr>
            <p:ph type="title"/>
          </p:nvPr>
        </p:nvSpPr>
        <p:spPr>
          <a:xfrm>
            <a:off x="517296" y="411480"/>
            <a:ext cx="8109408" cy="658368"/>
          </a:xfrm>
        </p:spPr>
        <p:txBody>
          <a:bodyPr>
            <a:normAutofit/>
          </a:bodyPr>
          <a:lstStyle/>
          <a:p>
            <a:pPr algn="ctr"/>
            <a:r>
              <a:rPr lang="en-US" sz="3600" dirty="0">
                <a:latin typeface="Roboto" panose="02000000000000000000" pitchFamily="2" charset="0"/>
                <a:ea typeface="Roboto" panose="02000000000000000000" pitchFamily="2" charset="0"/>
                <a:cs typeface="Roboto" panose="02000000000000000000" pitchFamily="2" charset="0"/>
              </a:rPr>
              <a:t>Data Collection Plan</a:t>
            </a:r>
          </a:p>
        </p:txBody>
      </p:sp>
      <p:sp>
        <p:nvSpPr>
          <p:cNvPr id="9" name="Rectangle 4">
            <a:extLst>
              <a:ext uri="{FF2B5EF4-FFF2-40B4-BE49-F238E27FC236}">
                <a16:creationId xmlns:a16="http://schemas.microsoft.com/office/drawing/2014/main" id="{35B4A985-1E2F-B48E-1824-03E41CF02A73}"/>
              </a:ext>
            </a:extLst>
          </p:cNvPr>
          <p:cNvSpPr>
            <a:spLocks noChangeArrowheads="1"/>
          </p:cNvSpPr>
          <p:nvPr/>
        </p:nvSpPr>
        <p:spPr bwMode="auto">
          <a:xfrm>
            <a:off x="198340" y="999321"/>
            <a:ext cx="852317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tab pos="342900" algn="l"/>
                <a:tab pos="685800" algn="l"/>
                <a:tab pos="1071563" algn="l"/>
                <a:tab pos="1371600" algn="l"/>
                <a:tab pos="1714500" algn="l"/>
                <a:tab pos="2057400" algn="l"/>
                <a:tab pos="2400300" algn="l"/>
                <a:tab pos="6815138" algn="r"/>
              </a:tabLst>
              <a:defRPr/>
            </a:pPr>
            <a:r>
              <a:rPr kumimoji="0" lang="en-US" sz="1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en-US" sz="9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Program</a:t>
            </a:r>
            <a:r>
              <a:rPr kumimoji="0" lang="en-US" sz="9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:___________________________________________________   </a:t>
            </a:r>
            <a:r>
              <a:rPr kumimoji="0" lang="en-US" sz="9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Responsibility: </a:t>
            </a:r>
            <a:r>
              <a:rPr kumimoji="0" lang="en-US" sz="9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________________________________________________________   </a:t>
            </a:r>
            <a:r>
              <a:rPr kumimoji="0" lang="en-US" sz="9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Date</a:t>
            </a:r>
            <a:r>
              <a:rPr kumimoji="0" lang="en-US" sz="9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:_____________________</a:t>
            </a:r>
            <a:endParaRPr kumimoji="0" lang="en-US" sz="135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graphicFrame>
        <p:nvGraphicFramePr>
          <p:cNvPr id="10" name="Group 246">
            <a:extLst>
              <a:ext uri="{FF2B5EF4-FFF2-40B4-BE49-F238E27FC236}">
                <a16:creationId xmlns:a16="http://schemas.microsoft.com/office/drawing/2014/main" id="{A498A15D-28A3-9560-9CED-0C52312FD618}"/>
              </a:ext>
            </a:extLst>
          </p:cNvPr>
          <p:cNvGraphicFramePr>
            <a:graphicFrameLocks noGrp="1"/>
          </p:cNvGraphicFramePr>
          <p:nvPr>
            <p:extLst>
              <p:ext uri="{D42A27DB-BD31-4B8C-83A1-F6EECF244321}">
                <p14:modId xmlns:p14="http://schemas.microsoft.com/office/powerpoint/2010/main" val="667054559"/>
              </p:ext>
            </p:extLst>
          </p:nvPr>
        </p:nvGraphicFramePr>
        <p:xfrm>
          <a:off x="310415" y="1471638"/>
          <a:ext cx="8523169" cy="3138457"/>
        </p:xfrm>
        <a:graphic>
          <a:graphicData uri="http://schemas.openxmlformats.org/drawingml/2006/table">
            <a:tbl>
              <a:tblPr/>
              <a:tblGrid>
                <a:gridCol w="505325">
                  <a:extLst>
                    <a:ext uri="{9D8B030D-6E8A-4147-A177-3AD203B41FA5}">
                      <a16:colId xmlns:a16="http://schemas.microsoft.com/office/drawing/2014/main" val="20000"/>
                    </a:ext>
                  </a:extLst>
                </a:gridCol>
                <a:gridCol w="1771049">
                  <a:extLst>
                    <a:ext uri="{9D8B030D-6E8A-4147-A177-3AD203B41FA5}">
                      <a16:colId xmlns:a16="http://schemas.microsoft.com/office/drawing/2014/main" val="20001"/>
                    </a:ext>
                  </a:extLst>
                </a:gridCol>
                <a:gridCol w="1249359">
                  <a:extLst>
                    <a:ext uri="{9D8B030D-6E8A-4147-A177-3AD203B41FA5}">
                      <a16:colId xmlns:a16="http://schemas.microsoft.com/office/drawing/2014/main" val="20002"/>
                    </a:ext>
                  </a:extLst>
                </a:gridCol>
                <a:gridCol w="1249359">
                  <a:extLst>
                    <a:ext uri="{9D8B030D-6E8A-4147-A177-3AD203B41FA5}">
                      <a16:colId xmlns:a16="http://schemas.microsoft.com/office/drawing/2014/main" val="20003"/>
                    </a:ext>
                  </a:extLst>
                </a:gridCol>
                <a:gridCol w="1249359">
                  <a:extLst>
                    <a:ext uri="{9D8B030D-6E8A-4147-A177-3AD203B41FA5}">
                      <a16:colId xmlns:a16="http://schemas.microsoft.com/office/drawing/2014/main" val="20004"/>
                    </a:ext>
                  </a:extLst>
                </a:gridCol>
                <a:gridCol w="1249359">
                  <a:extLst>
                    <a:ext uri="{9D8B030D-6E8A-4147-A177-3AD203B41FA5}">
                      <a16:colId xmlns:a16="http://schemas.microsoft.com/office/drawing/2014/main" val="20005"/>
                    </a:ext>
                  </a:extLst>
                </a:gridCol>
                <a:gridCol w="1249359">
                  <a:extLst>
                    <a:ext uri="{9D8B030D-6E8A-4147-A177-3AD203B41FA5}">
                      <a16:colId xmlns:a16="http://schemas.microsoft.com/office/drawing/2014/main" val="20006"/>
                    </a:ext>
                  </a:extLst>
                </a:gridCol>
              </a:tblGrid>
              <a:tr h="58182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Level</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Broad Program Objective(s)</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Measures</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Data Collection Method/ Instruments</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Data Sources</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Timing</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Responsibilities</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extLst>
                  <a:ext uri="{0D108BD9-81ED-4DB2-BD59-A6C34878D82A}">
                    <a16:rowId xmlns:a16="http://schemas.microsoft.com/office/drawing/2014/main" val="10000"/>
                  </a:ext>
                </a:extLst>
              </a:tr>
              <a:tr h="435738">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6063" algn="l"/>
                        </a:tabLst>
                      </a:pPr>
                      <a:r>
                        <a:rPr kumimoji="0" lang="en-US" sz="11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1</a:t>
                      </a: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Reaction/Satisfaction and Planned Actions</a:t>
                      </a: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r h="435738">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6063" algn="l"/>
                        </a:tabLst>
                      </a:pPr>
                      <a:r>
                        <a:rPr kumimoji="0" lang="en-US" sz="11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2</a:t>
                      </a: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46063" algn="l"/>
                        </a:tabLst>
                      </a:pPr>
                      <a:r>
                        <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Learning</a:t>
                      </a: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2"/>
                  </a:ext>
                </a:extLst>
              </a:tr>
              <a:tr h="774551">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6063" algn="l"/>
                        </a:tabLst>
                      </a:pPr>
                      <a:r>
                        <a:rPr kumimoji="0" lang="en-US" sz="11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3</a:t>
                      </a: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Application/ Implementation</a:t>
                      </a: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r h="4357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4</a:t>
                      </a: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Business Impact</a:t>
                      </a: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4"/>
                  </a:ext>
                </a:extLst>
              </a:tr>
              <a:tr h="43946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5</a:t>
                      </a: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ROI</a:t>
                      </a: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gridSpan="5">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Comments:</a:t>
                      </a: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bl>
          </a:graphicData>
        </a:graphic>
      </p:graphicFrame>
      <p:pic>
        <p:nvPicPr>
          <p:cNvPr id="11" name="Graphic 10" descr="Arrow: Clockwise curve">
            <a:extLst>
              <a:ext uri="{FF2B5EF4-FFF2-40B4-BE49-F238E27FC236}">
                <a16:creationId xmlns:a16="http://schemas.microsoft.com/office/drawing/2014/main" id="{552A13D4-4EAD-1875-301B-4D8D7F9A049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14358281" flipH="1">
            <a:off x="2001153" y="904174"/>
            <a:ext cx="473593" cy="939611"/>
          </a:xfrm>
          <a:prstGeom prst="rect">
            <a:avLst/>
          </a:prstGeom>
        </p:spPr>
      </p:pic>
      <p:pic>
        <p:nvPicPr>
          <p:cNvPr id="12" name="Graphic 11" descr="Arrow: Clockwise curve">
            <a:extLst>
              <a:ext uri="{FF2B5EF4-FFF2-40B4-BE49-F238E27FC236}">
                <a16:creationId xmlns:a16="http://schemas.microsoft.com/office/drawing/2014/main" id="{BA0340C6-D143-D8FE-604E-25EA86E505C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14358281" flipH="1">
            <a:off x="3369833" y="972958"/>
            <a:ext cx="473593" cy="939611"/>
          </a:xfrm>
          <a:prstGeom prst="rect">
            <a:avLst/>
          </a:prstGeom>
        </p:spPr>
      </p:pic>
      <p:sp>
        <p:nvSpPr>
          <p:cNvPr id="3" name="Google Shape;52;p6">
            <a:extLst>
              <a:ext uri="{FF2B5EF4-FFF2-40B4-BE49-F238E27FC236}">
                <a16:creationId xmlns:a16="http://schemas.microsoft.com/office/drawing/2014/main" id="{43EF29F4-13BB-3FAB-B17B-FB6986A8C0F8}"/>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latin typeface="Roboto" panose="02000000000000000000" pitchFamily="2" charset="0"/>
                <a:ea typeface="Roboto" panose="02000000000000000000" pitchFamily="2" charset="0"/>
                <a:cs typeface="Roboto" panose="02000000000000000000" pitchFamily="2" charset="0"/>
              </a:rPr>
              <a:pPr/>
              <a:t>61</a:t>
            </a:fld>
            <a:endParaRPr lang="en" b="0" dirty="0">
              <a:latin typeface="Roboto" panose="02000000000000000000" pitchFamily="2" charset="0"/>
              <a:ea typeface="Roboto" panose="02000000000000000000" pitchFamily="2" charset="0"/>
              <a:cs typeface="Roboto" panose="02000000000000000000" pitchFamily="2" charset="0"/>
            </a:endParaRPr>
          </a:p>
        </p:txBody>
      </p:sp>
      <p:sp>
        <p:nvSpPr>
          <p:cNvPr id="4" name="TextBox 3">
            <a:extLst>
              <a:ext uri="{FF2B5EF4-FFF2-40B4-BE49-F238E27FC236}">
                <a16:creationId xmlns:a16="http://schemas.microsoft.com/office/drawing/2014/main" id="{5F14C10C-0604-EC4A-C506-DB4C1949E3AB}"/>
              </a:ext>
            </a:extLst>
          </p:cNvPr>
          <p:cNvSpPr txBox="1"/>
          <p:nvPr/>
        </p:nvSpPr>
        <p:spPr>
          <a:xfrm>
            <a:off x="0" y="4866501"/>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51</a:t>
            </a:r>
          </a:p>
        </p:txBody>
      </p:sp>
    </p:spTree>
    <p:custDataLst>
      <p:tags r:id="rId1"/>
    </p:custDataLst>
    <p:extLst>
      <p:ext uri="{BB962C8B-B14F-4D97-AF65-F5344CB8AC3E}">
        <p14:creationId xmlns:p14="http://schemas.microsoft.com/office/powerpoint/2010/main" val="835544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88516-807B-19D5-B51E-C39BA4374B5D}"/>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Best Reaction Objectives </a:t>
            </a:r>
          </a:p>
        </p:txBody>
      </p:sp>
      <p:graphicFrame>
        <p:nvGraphicFramePr>
          <p:cNvPr id="4" name="Table 3">
            <a:extLst>
              <a:ext uri="{FF2B5EF4-FFF2-40B4-BE49-F238E27FC236}">
                <a16:creationId xmlns:a16="http://schemas.microsoft.com/office/drawing/2014/main" id="{7C3B8BBD-95E8-BAC5-A9D9-F35334F2EC7D}"/>
              </a:ext>
            </a:extLst>
          </p:cNvPr>
          <p:cNvGraphicFramePr>
            <a:graphicFrameLocks noGrp="1"/>
          </p:cNvGraphicFramePr>
          <p:nvPr>
            <p:extLst>
              <p:ext uri="{D42A27DB-BD31-4B8C-83A1-F6EECF244321}">
                <p14:modId xmlns:p14="http://schemas.microsoft.com/office/powerpoint/2010/main" val="1429023091"/>
              </p:ext>
            </p:extLst>
          </p:nvPr>
        </p:nvGraphicFramePr>
        <p:xfrm>
          <a:off x="457697" y="3092825"/>
          <a:ext cx="8018906" cy="1282700"/>
        </p:xfrm>
        <a:graphic>
          <a:graphicData uri="http://schemas.openxmlformats.org/drawingml/2006/table">
            <a:tbl>
              <a:tblPr firstRow="1" bandRow="1">
                <a:tableStyleId>{3B4B98B0-60AC-42C2-AFA5-B58CD77FA1E5}</a:tableStyleId>
              </a:tblPr>
              <a:tblGrid>
                <a:gridCol w="4009453">
                  <a:extLst>
                    <a:ext uri="{9D8B030D-6E8A-4147-A177-3AD203B41FA5}">
                      <a16:colId xmlns:a16="http://schemas.microsoft.com/office/drawing/2014/main" val="1205531225"/>
                    </a:ext>
                  </a:extLst>
                </a:gridCol>
                <a:gridCol w="4009453">
                  <a:extLst>
                    <a:ext uri="{9D8B030D-6E8A-4147-A177-3AD203B41FA5}">
                      <a16:colId xmlns:a16="http://schemas.microsoft.com/office/drawing/2014/main" val="332195101"/>
                    </a:ext>
                  </a:extLst>
                </a:gridCol>
              </a:tblGrid>
              <a:tr h="299283">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0" dirty="0">
                          <a:solidFill>
                            <a:srgbClr val="FFFFFF"/>
                          </a:solidFill>
                          <a:latin typeface="Roboto" panose="02000000000000000000" pitchFamily="2" charset="0"/>
                          <a:ea typeface="Roboto" panose="02000000000000000000" pitchFamily="2" charset="0"/>
                        </a:rPr>
                        <a:t>Broad Objective</a:t>
                      </a:r>
                      <a:endParaRPr lang="en-US" sz="1600" b="1" i="0" dirty="0">
                        <a:solidFill>
                          <a:srgbClr val="FFFFFF"/>
                        </a:solidFill>
                        <a:latin typeface="Roboto" panose="02000000000000000000" pitchFamily="2" charset="0"/>
                        <a:ea typeface="Roboto" panose="02000000000000000000" pitchFamily="2" charset="0"/>
                        <a:cs typeface="Roboto" panose="02000000000000000000" pitchFamily="2"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20E2E"/>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0" dirty="0">
                          <a:solidFill>
                            <a:srgbClr val="FFFFFF"/>
                          </a:solidFill>
                          <a:latin typeface="Roboto" panose="02000000000000000000" pitchFamily="2" charset="0"/>
                          <a:ea typeface="Roboto" panose="02000000000000000000" pitchFamily="2" charset="0"/>
                        </a:rPr>
                        <a:t>Measure</a:t>
                      </a:r>
                      <a:endParaRPr lang="en-US" sz="1600" b="1" i="0" dirty="0">
                        <a:solidFill>
                          <a:srgbClr val="FFFFFF"/>
                        </a:solidFill>
                        <a:latin typeface="Roboto" panose="02000000000000000000" pitchFamily="2" charset="0"/>
                        <a:ea typeface="Roboto" panose="02000000000000000000" pitchFamily="2" charset="0"/>
                        <a:cs typeface="Roboto" panose="02000000000000000000" pitchFamily="2"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20E2E"/>
                    </a:solidFill>
                  </a:tcPr>
                </a:tc>
                <a:extLst>
                  <a:ext uri="{0D108BD9-81ED-4DB2-BD59-A6C34878D82A}">
                    <a16:rowId xmlns:a16="http://schemas.microsoft.com/office/drawing/2014/main" val="2583015662"/>
                  </a:ext>
                </a:extLst>
              </a:tr>
              <a:tr h="299283">
                <a:tc>
                  <a:txBody>
                    <a:bodyPr/>
                    <a:lstStyle/>
                    <a:p>
                      <a:pPr>
                        <a:lnSpc>
                          <a:spcPts val="1800"/>
                        </a:lnSpc>
                        <a:spcBef>
                          <a:spcPts val="600"/>
                        </a:spcBef>
                        <a:spcAft>
                          <a:spcPts val="600"/>
                        </a:spcAft>
                      </a:pPr>
                      <a:r>
                        <a:rPr lang="en-US" sz="1400" dirty="0">
                          <a:solidFill>
                            <a:srgbClr val="000000"/>
                          </a:solidFill>
                          <a:latin typeface="Roboto" panose="02000000000000000000" pitchFamily="2" charset="0"/>
                          <a:ea typeface="Roboto" panose="02000000000000000000" pitchFamily="2" charset="0"/>
                        </a:rPr>
                        <a:t>At the end of the course, participants will perceive program content as relevant to </a:t>
                      </a:r>
                      <a:br>
                        <a:rPr lang="en-US" sz="1400" dirty="0">
                          <a:solidFill>
                            <a:srgbClr val="000000"/>
                          </a:solidFill>
                          <a:latin typeface="Roboto" panose="02000000000000000000" pitchFamily="2" charset="0"/>
                          <a:ea typeface="Roboto" panose="02000000000000000000" pitchFamily="2" charset="0"/>
                        </a:rPr>
                      </a:br>
                      <a:r>
                        <a:rPr lang="en-US" sz="1400" dirty="0">
                          <a:solidFill>
                            <a:srgbClr val="000000"/>
                          </a:solidFill>
                          <a:latin typeface="Roboto" panose="02000000000000000000" pitchFamily="2" charset="0"/>
                          <a:ea typeface="Roboto" panose="02000000000000000000" pitchFamily="2" charset="0"/>
                        </a:rPr>
                        <a:t>their jobs.</a:t>
                      </a:r>
                      <a:endParaRPr lang="en-US" sz="1400" dirty="0">
                        <a:solidFill>
                          <a:srgbClr val="000000"/>
                        </a:solidFill>
                        <a:latin typeface="Roboto" panose="02000000000000000000" pitchFamily="2" charset="0"/>
                        <a:ea typeface="Roboto" panose="02000000000000000000" pitchFamily="2" charset="0"/>
                        <a:cs typeface="Roboto" panose="02000000000000000000" pitchFamily="2"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800"/>
                        </a:lnSpc>
                        <a:spcBef>
                          <a:spcPts val="600"/>
                        </a:spcBef>
                        <a:spcAft>
                          <a:spcPts val="600"/>
                        </a:spcAft>
                      </a:pPr>
                      <a:r>
                        <a:rPr lang="en-US" sz="1400" dirty="0">
                          <a:solidFill>
                            <a:srgbClr val="000000"/>
                          </a:solidFill>
                          <a:latin typeface="Roboto" panose="02000000000000000000" pitchFamily="2" charset="0"/>
                          <a:ea typeface="Roboto" panose="02000000000000000000" pitchFamily="2" charset="0"/>
                        </a:rPr>
                        <a:t>80% of participants rate </a:t>
                      </a:r>
                      <a:r>
                        <a:rPr lang="en-US" sz="1400" b="1" i="0" dirty="0">
                          <a:solidFill>
                            <a:srgbClr val="000000"/>
                          </a:solidFill>
                          <a:latin typeface="Roboto" panose="02000000000000000000" pitchFamily="2" charset="0"/>
                          <a:ea typeface="Roboto" panose="02000000000000000000" pitchFamily="2" charset="0"/>
                        </a:rPr>
                        <a:t>program relevance </a:t>
                      </a:r>
                      <a:r>
                        <a:rPr lang="en-US" sz="1400" dirty="0">
                          <a:solidFill>
                            <a:srgbClr val="000000"/>
                          </a:solidFill>
                          <a:latin typeface="Roboto" panose="02000000000000000000" pitchFamily="2" charset="0"/>
                          <a:ea typeface="Roboto" panose="02000000000000000000" pitchFamily="2" charset="0"/>
                        </a:rPr>
                        <a:t>a 4.5 out of 5 on a Likert scale.</a:t>
                      </a: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317861132"/>
                  </a:ext>
                </a:extLst>
              </a:tr>
            </a:tbl>
          </a:graphicData>
        </a:graphic>
      </p:graphicFrame>
      <p:sp>
        <p:nvSpPr>
          <p:cNvPr id="7" name="Text Placeholder 3">
            <a:extLst>
              <a:ext uri="{FF2B5EF4-FFF2-40B4-BE49-F238E27FC236}">
                <a16:creationId xmlns:a16="http://schemas.microsoft.com/office/drawing/2014/main" id="{30B312A0-3AAC-6B06-B67C-26BCEE10B3C5}"/>
              </a:ext>
            </a:extLst>
          </p:cNvPr>
          <p:cNvSpPr txBox="1">
            <a:spLocks/>
          </p:cNvSpPr>
          <p:nvPr/>
        </p:nvSpPr>
        <p:spPr>
          <a:xfrm>
            <a:off x="419100" y="1200151"/>
            <a:ext cx="8498243" cy="189267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eaLnBrk="1" hangingPunct="1">
              <a:lnSpc>
                <a:spcPct val="100000"/>
              </a:lnSpc>
              <a:spcBef>
                <a:spcPts val="600"/>
              </a:spcBef>
              <a:spcAft>
                <a:spcPts val="0"/>
              </a:spcAft>
              <a:buClr>
                <a:schemeClr val="accent1"/>
              </a:buClr>
              <a:buSzPts val="3000"/>
              <a:buFont typeface="Roboto"/>
              <a:buChar char="▸"/>
              <a:defRPr sz="3000" b="0" i="0" u="none" strike="noStrike" cap="none">
                <a:solidFill>
                  <a:schemeClr val="dk1"/>
                </a:solidFill>
                <a:latin typeface="Roboto"/>
                <a:ea typeface="Roboto"/>
                <a:cs typeface="Roboto"/>
                <a:sym typeface="Roboto"/>
              </a:defRPr>
            </a:lvl1pPr>
            <a:lvl2pPr marL="914400" marR="0" lvl="1" indent="-381000" algn="l" rtl="0" eaLnBrk="1" hangingPunct="1">
              <a:lnSpc>
                <a:spcPct val="100000"/>
              </a:lnSpc>
              <a:spcBef>
                <a:spcPts val="0"/>
              </a:spcBef>
              <a:spcAft>
                <a:spcPts val="0"/>
              </a:spcAft>
              <a:buClr>
                <a:schemeClr val="accent2"/>
              </a:buClr>
              <a:buSzPts val="2400"/>
              <a:buFont typeface="Roboto"/>
              <a:buChar char="▹"/>
              <a:defRPr sz="2400" b="0" i="0" u="none" strike="noStrike" cap="none">
                <a:solidFill>
                  <a:schemeClr val="dk1"/>
                </a:solidFill>
                <a:latin typeface="Roboto"/>
                <a:ea typeface="Roboto"/>
                <a:cs typeface="Roboto"/>
                <a:sym typeface="Roboto"/>
              </a:defRPr>
            </a:lvl2pPr>
            <a:lvl3pPr marL="1371600" marR="0" lvl="2" indent="-381000" algn="l" rtl="0" eaLnBrk="1" hangingPunct="1">
              <a:lnSpc>
                <a:spcPct val="100000"/>
              </a:lnSpc>
              <a:spcBef>
                <a:spcPts val="0"/>
              </a:spcBef>
              <a:spcAft>
                <a:spcPts val="0"/>
              </a:spcAft>
              <a:buClr>
                <a:schemeClr val="accent5"/>
              </a:buClr>
              <a:buSzPts val="2400"/>
              <a:buFont typeface="Roboto"/>
              <a:buChar char="▹"/>
              <a:defRPr sz="2400" b="0" i="0" u="none" strike="noStrike" cap="none">
                <a:solidFill>
                  <a:schemeClr val="dk1"/>
                </a:solidFill>
                <a:latin typeface="Roboto"/>
                <a:ea typeface="Roboto"/>
                <a:cs typeface="Roboto"/>
                <a:sym typeface="Roboto"/>
              </a:defRPr>
            </a:lvl3pPr>
            <a:lvl4pPr marL="1828800" marR="0" lvl="3" indent="-342900" algn="l" rtl="0" eaLnBrk="1" hangingPunct="1">
              <a:lnSpc>
                <a:spcPct val="100000"/>
              </a:lnSpc>
              <a:spcBef>
                <a:spcPts val="0"/>
              </a:spcBef>
              <a:spcAft>
                <a:spcPts val="0"/>
              </a:spcAft>
              <a:buClr>
                <a:schemeClr val="accent5"/>
              </a:buClr>
              <a:buSzPts val="1800"/>
              <a:buFont typeface="Roboto"/>
              <a:buChar char="▹"/>
              <a:defRPr sz="1800" b="0" i="0" u="none" strike="noStrike" cap="none">
                <a:solidFill>
                  <a:schemeClr val="dk1"/>
                </a:solidFill>
                <a:latin typeface="Roboto"/>
                <a:ea typeface="Roboto"/>
                <a:cs typeface="Roboto"/>
                <a:sym typeface="Roboto"/>
              </a:defRPr>
            </a:lvl4pPr>
            <a:lvl5pPr marL="2286000" marR="0" lvl="4" indent="-342900" algn="l" rtl="0" eaLnBrk="1" hangingPunct="1">
              <a:lnSpc>
                <a:spcPct val="100000"/>
              </a:lnSpc>
              <a:spcBef>
                <a:spcPts val="0"/>
              </a:spcBef>
              <a:spcAft>
                <a:spcPts val="0"/>
              </a:spcAft>
              <a:buClr>
                <a:schemeClr val="accent5"/>
              </a:buClr>
              <a:buSzPts val="1800"/>
              <a:buFont typeface="Roboto"/>
              <a:buChar char="▹"/>
              <a:defRPr sz="1800" b="0" i="0" u="none" strike="noStrike" cap="none">
                <a:solidFill>
                  <a:schemeClr val="dk1"/>
                </a:solidFill>
                <a:latin typeface="Roboto"/>
                <a:ea typeface="Roboto"/>
                <a:cs typeface="Roboto"/>
                <a:sym typeface="Roboto"/>
              </a:defRPr>
            </a:lvl5pPr>
            <a:lvl6pPr marL="2743200" marR="0" lvl="5" indent="-342900" algn="l" rtl="0" eaLnBrk="1" hangingPunct="1">
              <a:lnSpc>
                <a:spcPct val="100000"/>
              </a:lnSpc>
              <a:spcBef>
                <a:spcPts val="0"/>
              </a:spcBef>
              <a:spcAft>
                <a:spcPts val="0"/>
              </a:spcAft>
              <a:buClr>
                <a:schemeClr val="accent5"/>
              </a:buClr>
              <a:buSzPts val="1800"/>
              <a:buFont typeface="Roboto"/>
              <a:buChar char="▹"/>
              <a:defRPr sz="1800" b="0" i="0" u="none" strike="noStrike" cap="none">
                <a:solidFill>
                  <a:schemeClr val="dk1"/>
                </a:solidFill>
                <a:latin typeface="Roboto"/>
                <a:ea typeface="Roboto"/>
                <a:cs typeface="Roboto"/>
                <a:sym typeface="Roboto"/>
              </a:defRPr>
            </a:lvl6pPr>
            <a:lvl7pPr marL="3200400" marR="0" lvl="6" indent="-342900" algn="l" rtl="0" eaLnBrk="1" hangingPunct="1">
              <a:lnSpc>
                <a:spcPct val="100000"/>
              </a:lnSpc>
              <a:spcBef>
                <a:spcPts val="0"/>
              </a:spcBef>
              <a:spcAft>
                <a:spcPts val="0"/>
              </a:spcAft>
              <a:buClr>
                <a:schemeClr val="accent5"/>
              </a:buClr>
              <a:buSzPts val="1800"/>
              <a:buFont typeface="Roboto"/>
              <a:buChar char="▹"/>
              <a:defRPr sz="1800" b="0" i="0" u="none" strike="noStrike" cap="none">
                <a:solidFill>
                  <a:schemeClr val="dk1"/>
                </a:solidFill>
                <a:latin typeface="Roboto"/>
                <a:ea typeface="Roboto"/>
                <a:cs typeface="Roboto"/>
                <a:sym typeface="Roboto"/>
              </a:defRPr>
            </a:lvl7pPr>
            <a:lvl8pPr marL="3657600" marR="0" lvl="7" indent="-342900" algn="l" rtl="0" eaLnBrk="1" hangingPunct="1">
              <a:lnSpc>
                <a:spcPct val="100000"/>
              </a:lnSpc>
              <a:spcBef>
                <a:spcPts val="0"/>
              </a:spcBef>
              <a:spcAft>
                <a:spcPts val="0"/>
              </a:spcAft>
              <a:buClr>
                <a:schemeClr val="accent5"/>
              </a:buClr>
              <a:buSzPts val="1800"/>
              <a:buFont typeface="Roboto"/>
              <a:buChar char="▹"/>
              <a:defRPr sz="1800" b="0" i="0" u="none" strike="noStrike" cap="none">
                <a:solidFill>
                  <a:schemeClr val="dk1"/>
                </a:solidFill>
                <a:latin typeface="Roboto"/>
                <a:ea typeface="Roboto"/>
                <a:cs typeface="Roboto"/>
                <a:sym typeface="Roboto"/>
              </a:defRPr>
            </a:lvl8pPr>
            <a:lvl9pPr marL="4114800" marR="0" lvl="8" indent="-342900" algn="l" rtl="0" eaLnBrk="1" hangingPunct="1">
              <a:lnSpc>
                <a:spcPct val="100000"/>
              </a:lnSpc>
              <a:spcBef>
                <a:spcPts val="0"/>
              </a:spcBef>
              <a:spcAft>
                <a:spcPts val="0"/>
              </a:spcAft>
              <a:buClr>
                <a:schemeClr val="accent5"/>
              </a:buClr>
              <a:buSzPts val="1800"/>
              <a:buFont typeface="Roboto"/>
              <a:buChar char="▹"/>
              <a:defRPr sz="1800" b="0" i="0" u="none" strike="noStrike" cap="none">
                <a:solidFill>
                  <a:schemeClr val="dk1"/>
                </a:solidFill>
                <a:latin typeface="Roboto"/>
                <a:ea typeface="Roboto"/>
                <a:cs typeface="Roboto"/>
                <a:sym typeface="Roboto"/>
              </a:defRPr>
            </a:lvl9pPr>
          </a:lstStyle>
          <a:p>
            <a:pPr marL="228600" indent="-228600" defTabSz="914400">
              <a:buClr>
                <a:schemeClr val="tx1"/>
              </a:buClr>
              <a:buSzPct val="75000"/>
              <a:buFont typeface="Arial" panose="020B0604020202020204" pitchFamily="34" charset="0"/>
              <a:buChar char="•"/>
            </a:pPr>
            <a:r>
              <a:rPr lang="en-US" sz="1600" kern="0" dirty="0"/>
              <a:t>Identify issues that are important and measurable</a:t>
            </a:r>
          </a:p>
          <a:p>
            <a:pPr marL="228600" indent="-228600" defTabSz="914400">
              <a:buClr>
                <a:schemeClr val="tx1"/>
              </a:buClr>
              <a:buSzPct val="75000"/>
              <a:buFont typeface="Arial" panose="020B0604020202020204" pitchFamily="34" charset="0"/>
              <a:buChar char="•"/>
            </a:pPr>
            <a:r>
              <a:rPr lang="en-US" sz="1600" kern="0" dirty="0"/>
              <a:t>Are attitude-based, clearly worded, and specific</a:t>
            </a:r>
          </a:p>
          <a:p>
            <a:pPr marL="228600" indent="-228600" defTabSz="914400">
              <a:buClr>
                <a:schemeClr val="tx1"/>
              </a:buClr>
              <a:buSzPct val="75000"/>
              <a:buFont typeface="Arial" panose="020B0604020202020204" pitchFamily="34" charset="0"/>
              <a:buChar char="•"/>
            </a:pPr>
            <a:r>
              <a:rPr lang="en-US" sz="1600" kern="0" dirty="0"/>
              <a:t>Underscore the linkage between attitude and the success of the program</a:t>
            </a:r>
          </a:p>
          <a:p>
            <a:pPr marL="228600" indent="-228600" defTabSz="914400">
              <a:buClr>
                <a:schemeClr val="tx1"/>
              </a:buClr>
              <a:buSzPct val="75000"/>
              <a:buFont typeface="Arial" panose="020B0604020202020204" pitchFamily="34" charset="0"/>
              <a:buChar char="•"/>
            </a:pPr>
            <a:r>
              <a:rPr lang="en-US" sz="1600" kern="0" dirty="0"/>
              <a:t>Represent a satisfaction index from key stakeholders</a:t>
            </a:r>
          </a:p>
          <a:p>
            <a:pPr marL="228600" indent="-228600" defTabSz="914400">
              <a:buClr>
                <a:schemeClr val="tx1"/>
              </a:buClr>
              <a:buSzPct val="75000"/>
              <a:buFont typeface="Arial" panose="020B0604020202020204" pitchFamily="34" charset="0"/>
              <a:buChar char="•"/>
            </a:pPr>
            <a:r>
              <a:rPr lang="en-US" sz="1600" kern="0" dirty="0"/>
              <a:t>Have the capability to predict program success</a:t>
            </a:r>
          </a:p>
        </p:txBody>
      </p:sp>
      <p:sp>
        <p:nvSpPr>
          <p:cNvPr id="3" name="TextBox 2">
            <a:extLst>
              <a:ext uri="{FF2B5EF4-FFF2-40B4-BE49-F238E27FC236}">
                <a16:creationId xmlns:a16="http://schemas.microsoft.com/office/drawing/2014/main" id="{24E92B33-5571-005C-7977-5D6E1F38567C}"/>
              </a:ext>
            </a:extLst>
          </p:cNvPr>
          <p:cNvSpPr txBox="1"/>
          <p:nvPr/>
        </p:nvSpPr>
        <p:spPr>
          <a:xfrm>
            <a:off x="0" y="4867425"/>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43</a:t>
            </a:r>
          </a:p>
        </p:txBody>
      </p:sp>
    </p:spTree>
    <p:custDataLst>
      <p:tags r:id="rId1"/>
    </p:custDataLst>
    <p:extLst>
      <p:ext uri="{BB962C8B-B14F-4D97-AF65-F5344CB8AC3E}">
        <p14:creationId xmlns:p14="http://schemas.microsoft.com/office/powerpoint/2010/main" val="38645310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A618C-25E4-462E-D20D-CA12E878D7BB}"/>
              </a:ext>
            </a:extLst>
          </p:cNvPr>
          <p:cNvSpPr>
            <a:spLocks noGrp="1"/>
          </p:cNvSpPr>
          <p:nvPr>
            <p:ph type="title"/>
          </p:nvPr>
        </p:nvSpPr>
        <p:spPr/>
        <p:txBody>
          <a:bodyPr/>
          <a:lstStyle/>
          <a:p>
            <a:r>
              <a:rPr lang="en-US" dirty="0"/>
              <a:t>Best Learning Objectives</a:t>
            </a:r>
          </a:p>
        </p:txBody>
      </p:sp>
      <p:sp>
        <p:nvSpPr>
          <p:cNvPr id="4" name="Text Placeholder 3">
            <a:extLst>
              <a:ext uri="{FF2B5EF4-FFF2-40B4-BE49-F238E27FC236}">
                <a16:creationId xmlns:a16="http://schemas.microsoft.com/office/drawing/2014/main" id="{AC563BE5-BFD7-8485-5C95-99EBD8418F38}"/>
              </a:ext>
            </a:extLst>
          </p:cNvPr>
          <p:cNvSpPr txBox="1">
            <a:spLocks/>
          </p:cNvSpPr>
          <p:nvPr/>
        </p:nvSpPr>
        <p:spPr>
          <a:xfrm>
            <a:off x="412674" y="1200149"/>
            <a:ext cx="8498243" cy="35411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eaLnBrk="1" hangingPunct="1">
              <a:lnSpc>
                <a:spcPct val="100000"/>
              </a:lnSpc>
              <a:spcBef>
                <a:spcPts val="600"/>
              </a:spcBef>
              <a:spcAft>
                <a:spcPts val="0"/>
              </a:spcAft>
              <a:buClr>
                <a:schemeClr val="accent1"/>
              </a:buClr>
              <a:buSzPts val="3000"/>
              <a:buFont typeface="Roboto"/>
              <a:buChar char="▸"/>
              <a:defRPr sz="3000" b="0" i="0" u="none" strike="noStrike" cap="none">
                <a:solidFill>
                  <a:schemeClr val="dk1"/>
                </a:solidFill>
                <a:latin typeface="Roboto"/>
                <a:ea typeface="Roboto"/>
                <a:cs typeface="Roboto"/>
                <a:sym typeface="Roboto"/>
              </a:defRPr>
            </a:lvl1pPr>
            <a:lvl2pPr marL="914400" marR="0" lvl="1" indent="-381000" algn="l" rtl="0" eaLnBrk="1" hangingPunct="1">
              <a:lnSpc>
                <a:spcPct val="100000"/>
              </a:lnSpc>
              <a:spcBef>
                <a:spcPts val="0"/>
              </a:spcBef>
              <a:spcAft>
                <a:spcPts val="0"/>
              </a:spcAft>
              <a:buClr>
                <a:schemeClr val="accent2"/>
              </a:buClr>
              <a:buSzPts val="2400"/>
              <a:buFont typeface="Roboto"/>
              <a:buChar char="▹"/>
              <a:defRPr sz="2400" b="0" i="0" u="none" strike="noStrike" cap="none">
                <a:solidFill>
                  <a:schemeClr val="dk1"/>
                </a:solidFill>
                <a:latin typeface="Roboto"/>
                <a:ea typeface="Roboto"/>
                <a:cs typeface="Roboto"/>
                <a:sym typeface="Roboto"/>
              </a:defRPr>
            </a:lvl2pPr>
            <a:lvl3pPr marL="1371600" marR="0" lvl="2" indent="-381000" algn="l" rtl="0" eaLnBrk="1" hangingPunct="1">
              <a:lnSpc>
                <a:spcPct val="100000"/>
              </a:lnSpc>
              <a:spcBef>
                <a:spcPts val="0"/>
              </a:spcBef>
              <a:spcAft>
                <a:spcPts val="0"/>
              </a:spcAft>
              <a:buClr>
                <a:schemeClr val="accent5"/>
              </a:buClr>
              <a:buSzPts val="2400"/>
              <a:buFont typeface="Roboto"/>
              <a:buChar char="▹"/>
              <a:defRPr sz="2400" b="0" i="0" u="none" strike="noStrike" cap="none">
                <a:solidFill>
                  <a:schemeClr val="dk1"/>
                </a:solidFill>
                <a:latin typeface="Roboto"/>
                <a:ea typeface="Roboto"/>
                <a:cs typeface="Roboto"/>
                <a:sym typeface="Roboto"/>
              </a:defRPr>
            </a:lvl3pPr>
            <a:lvl4pPr marL="1828800" marR="0" lvl="3" indent="-342900" algn="l" rtl="0" eaLnBrk="1" hangingPunct="1">
              <a:lnSpc>
                <a:spcPct val="100000"/>
              </a:lnSpc>
              <a:spcBef>
                <a:spcPts val="0"/>
              </a:spcBef>
              <a:spcAft>
                <a:spcPts val="0"/>
              </a:spcAft>
              <a:buClr>
                <a:schemeClr val="accent5"/>
              </a:buClr>
              <a:buSzPts val="1800"/>
              <a:buFont typeface="Roboto"/>
              <a:buChar char="▹"/>
              <a:defRPr sz="1800" b="0" i="0" u="none" strike="noStrike" cap="none">
                <a:solidFill>
                  <a:schemeClr val="dk1"/>
                </a:solidFill>
                <a:latin typeface="Roboto"/>
                <a:ea typeface="Roboto"/>
                <a:cs typeface="Roboto"/>
                <a:sym typeface="Roboto"/>
              </a:defRPr>
            </a:lvl4pPr>
            <a:lvl5pPr marL="2286000" marR="0" lvl="4" indent="-342900" algn="l" rtl="0" eaLnBrk="1" hangingPunct="1">
              <a:lnSpc>
                <a:spcPct val="100000"/>
              </a:lnSpc>
              <a:spcBef>
                <a:spcPts val="0"/>
              </a:spcBef>
              <a:spcAft>
                <a:spcPts val="0"/>
              </a:spcAft>
              <a:buClr>
                <a:schemeClr val="accent5"/>
              </a:buClr>
              <a:buSzPts val="1800"/>
              <a:buFont typeface="Roboto"/>
              <a:buChar char="▹"/>
              <a:defRPr sz="1800" b="0" i="0" u="none" strike="noStrike" cap="none">
                <a:solidFill>
                  <a:schemeClr val="dk1"/>
                </a:solidFill>
                <a:latin typeface="Roboto"/>
                <a:ea typeface="Roboto"/>
                <a:cs typeface="Roboto"/>
                <a:sym typeface="Roboto"/>
              </a:defRPr>
            </a:lvl5pPr>
            <a:lvl6pPr marL="2743200" marR="0" lvl="5" indent="-342900" algn="l" rtl="0" eaLnBrk="1" hangingPunct="1">
              <a:lnSpc>
                <a:spcPct val="100000"/>
              </a:lnSpc>
              <a:spcBef>
                <a:spcPts val="0"/>
              </a:spcBef>
              <a:spcAft>
                <a:spcPts val="0"/>
              </a:spcAft>
              <a:buClr>
                <a:schemeClr val="accent5"/>
              </a:buClr>
              <a:buSzPts val="1800"/>
              <a:buFont typeface="Roboto"/>
              <a:buChar char="▹"/>
              <a:defRPr sz="1800" b="0" i="0" u="none" strike="noStrike" cap="none">
                <a:solidFill>
                  <a:schemeClr val="dk1"/>
                </a:solidFill>
                <a:latin typeface="Roboto"/>
                <a:ea typeface="Roboto"/>
                <a:cs typeface="Roboto"/>
                <a:sym typeface="Roboto"/>
              </a:defRPr>
            </a:lvl6pPr>
            <a:lvl7pPr marL="3200400" marR="0" lvl="6" indent="-342900" algn="l" rtl="0" eaLnBrk="1" hangingPunct="1">
              <a:lnSpc>
                <a:spcPct val="100000"/>
              </a:lnSpc>
              <a:spcBef>
                <a:spcPts val="0"/>
              </a:spcBef>
              <a:spcAft>
                <a:spcPts val="0"/>
              </a:spcAft>
              <a:buClr>
                <a:schemeClr val="accent5"/>
              </a:buClr>
              <a:buSzPts val="1800"/>
              <a:buFont typeface="Roboto"/>
              <a:buChar char="▹"/>
              <a:defRPr sz="1800" b="0" i="0" u="none" strike="noStrike" cap="none">
                <a:solidFill>
                  <a:schemeClr val="dk1"/>
                </a:solidFill>
                <a:latin typeface="Roboto"/>
                <a:ea typeface="Roboto"/>
                <a:cs typeface="Roboto"/>
                <a:sym typeface="Roboto"/>
              </a:defRPr>
            </a:lvl7pPr>
            <a:lvl8pPr marL="3657600" marR="0" lvl="7" indent="-342900" algn="l" rtl="0" eaLnBrk="1" hangingPunct="1">
              <a:lnSpc>
                <a:spcPct val="100000"/>
              </a:lnSpc>
              <a:spcBef>
                <a:spcPts val="0"/>
              </a:spcBef>
              <a:spcAft>
                <a:spcPts val="0"/>
              </a:spcAft>
              <a:buClr>
                <a:schemeClr val="accent5"/>
              </a:buClr>
              <a:buSzPts val="1800"/>
              <a:buFont typeface="Roboto"/>
              <a:buChar char="▹"/>
              <a:defRPr sz="1800" b="0" i="0" u="none" strike="noStrike" cap="none">
                <a:solidFill>
                  <a:schemeClr val="dk1"/>
                </a:solidFill>
                <a:latin typeface="Roboto"/>
                <a:ea typeface="Roboto"/>
                <a:cs typeface="Roboto"/>
                <a:sym typeface="Roboto"/>
              </a:defRPr>
            </a:lvl8pPr>
            <a:lvl9pPr marL="4114800" marR="0" lvl="8" indent="-342900" algn="l" rtl="0" eaLnBrk="1" hangingPunct="1">
              <a:lnSpc>
                <a:spcPct val="100000"/>
              </a:lnSpc>
              <a:spcBef>
                <a:spcPts val="0"/>
              </a:spcBef>
              <a:spcAft>
                <a:spcPts val="0"/>
              </a:spcAft>
              <a:buClr>
                <a:schemeClr val="accent5"/>
              </a:buClr>
              <a:buSzPts val="1800"/>
              <a:buFont typeface="Roboto"/>
              <a:buChar char="▹"/>
              <a:defRPr sz="1800" b="0" i="0" u="none" strike="noStrike" cap="none">
                <a:solidFill>
                  <a:schemeClr val="dk1"/>
                </a:solidFill>
                <a:latin typeface="Roboto"/>
                <a:ea typeface="Roboto"/>
                <a:cs typeface="Roboto"/>
                <a:sym typeface="Roboto"/>
              </a:defRPr>
            </a:lvl9pPr>
          </a:lstStyle>
          <a:p>
            <a:pPr marL="228600" indent="-228600" defTabSz="914400">
              <a:buClr>
                <a:schemeClr val="tx1"/>
              </a:buClr>
              <a:buSzPct val="75000"/>
              <a:buFont typeface="Arial" panose="020B0604020202020204" pitchFamily="34" charset="0"/>
              <a:buChar char="•"/>
            </a:pPr>
            <a:r>
              <a:rPr lang="en-US" sz="1600" kern="0" dirty="0"/>
              <a:t>Describe behaviors or actions that are observable and measurable</a:t>
            </a:r>
          </a:p>
          <a:p>
            <a:pPr marL="228600" indent="-228600" defTabSz="914400">
              <a:buClr>
                <a:schemeClr val="tx1"/>
              </a:buClr>
              <a:buSzPct val="75000"/>
              <a:buFont typeface="Arial" panose="020B0604020202020204" pitchFamily="34" charset="0"/>
              <a:buChar char="•"/>
            </a:pPr>
            <a:r>
              <a:rPr lang="en-US" sz="1600" kern="0" dirty="0"/>
              <a:t>Are outcome-based, clearly worded, and specific</a:t>
            </a:r>
          </a:p>
          <a:p>
            <a:pPr marL="228600" indent="-228600" defTabSz="914400">
              <a:buClr>
                <a:schemeClr val="tx1"/>
              </a:buClr>
              <a:buSzPct val="75000"/>
              <a:buFont typeface="Arial" panose="020B0604020202020204" pitchFamily="34" charset="0"/>
              <a:buChar char="•"/>
            </a:pPr>
            <a:r>
              <a:rPr lang="en-US" sz="1600" kern="0" dirty="0"/>
              <a:t>Specify what the participant must do (not know or understand) as a result of the program</a:t>
            </a:r>
          </a:p>
          <a:p>
            <a:pPr marL="228600" indent="-228600" defTabSz="914400">
              <a:buClr>
                <a:schemeClr val="tx1"/>
              </a:buClr>
              <a:buSzPct val="75000"/>
              <a:buFont typeface="Arial" panose="020B0604020202020204" pitchFamily="34" charset="0"/>
              <a:buChar char="•"/>
            </a:pPr>
            <a:r>
              <a:rPr lang="en-US" sz="1600" kern="0" dirty="0"/>
              <a:t>Have three components:</a:t>
            </a:r>
          </a:p>
          <a:p>
            <a:pPr marL="685800" lvl="1" indent="-228600" defTabSz="914400">
              <a:buClr>
                <a:schemeClr val="tx1"/>
              </a:buClr>
              <a:buSzPct val="75000"/>
              <a:buFont typeface="Arial" panose="020B0604020202020204" pitchFamily="34" charset="0"/>
              <a:buChar char="•"/>
            </a:pPr>
            <a:r>
              <a:rPr lang="en-US" sz="1600" kern="0" dirty="0"/>
              <a:t>Performance—what the participant will be able to do at the end of the program</a:t>
            </a:r>
          </a:p>
          <a:p>
            <a:pPr marL="685800" lvl="1" indent="-228600" defTabSz="914400">
              <a:buClr>
                <a:schemeClr val="tx1"/>
              </a:buClr>
              <a:buSzPct val="75000"/>
              <a:buFont typeface="Arial" panose="020B0604020202020204" pitchFamily="34" charset="0"/>
              <a:buChar char="•"/>
            </a:pPr>
            <a:r>
              <a:rPr lang="en-US" sz="1600" kern="0" dirty="0"/>
              <a:t>Condition—circumstances under which the participant will perform the task</a:t>
            </a:r>
          </a:p>
          <a:p>
            <a:pPr marL="685800" lvl="1" indent="-228600" defTabSz="914400">
              <a:buClr>
                <a:schemeClr val="tx1"/>
              </a:buClr>
              <a:buSzPct val="75000"/>
              <a:buFont typeface="Arial" panose="020B0604020202020204" pitchFamily="34" charset="0"/>
              <a:buChar char="•"/>
            </a:pPr>
            <a:r>
              <a:rPr lang="en-US" sz="1600" kern="0" dirty="0"/>
              <a:t>Criteria—degree or level of proficiency that is necessary to perform the job</a:t>
            </a:r>
          </a:p>
        </p:txBody>
      </p:sp>
      <p:sp>
        <p:nvSpPr>
          <p:cNvPr id="3" name="TextBox 2">
            <a:extLst>
              <a:ext uri="{FF2B5EF4-FFF2-40B4-BE49-F238E27FC236}">
                <a16:creationId xmlns:a16="http://schemas.microsoft.com/office/drawing/2014/main" id="{3323E16C-EE56-8F97-A746-251DE2A90C0F}"/>
              </a:ext>
            </a:extLst>
          </p:cNvPr>
          <p:cNvSpPr txBox="1"/>
          <p:nvPr/>
        </p:nvSpPr>
        <p:spPr>
          <a:xfrm>
            <a:off x="0" y="4866501"/>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44</a:t>
            </a:r>
          </a:p>
        </p:txBody>
      </p:sp>
    </p:spTree>
    <p:custDataLst>
      <p:tags r:id="rId1"/>
    </p:custDataLst>
    <p:extLst>
      <p:ext uri="{BB962C8B-B14F-4D97-AF65-F5344CB8AC3E}">
        <p14:creationId xmlns:p14="http://schemas.microsoft.com/office/powerpoint/2010/main" val="26891365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893990-1CBB-8A5F-BA1C-3A8794B5CF2B}"/>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Best Learning Objectives</a:t>
            </a:r>
          </a:p>
        </p:txBody>
      </p:sp>
      <p:graphicFrame>
        <p:nvGraphicFramePr>
          <p:cNvPr id="2" name="Table Placeholder 6">
            <a:extLst>
              <a:ext uri="{FF2B5EF4-FFF2-40B4-BE49-F238E27FC236}">
                <a16:creationId xmlns:a16="http://schemas.microsoft.com/office/drawing/2014/main" id="{144B89B8-FD55-762A-1434-536F8D0EB15A}"/>
              </a:ext>
            </a:extLst>
          </p:cNvPr>
          <p:cNvGraphicFramePr>
            <a:graphicFrameLocks/>
          </p:cNvGraphicFramePr>
          <p:nvPr>
            <p:extLst>
              <p:ext uri="{D42A27DB-BD31-4B8C-83A1-F6EECF244321}">
                <p14:modId xmlns:p14="http://schemas.microsoft.com/office/powerpoint/2010/main" val="2596449979"/>
              </p:ext>
            </p:extLst>
          </p:nvPr>
        </p:nvGraphicFramePr>
        <p:xfrm>
          <a:off x="419100" y="1200150"/>
          <a:ext cx="8018906" cy="2882900"/>
        </p:xfrm>
        <a:graphic>
          <a:graphicData uri="http://schemas.openxmlformats.org/drawingml/2006/table">
            <a:tbl>
              <a:tblPr firstRow="1" bandRow="1">
                <a:tableStyleId>{3B4B98B0-60AC-42C2-AFA5-B58CD77FA1E5}</a:tableStyleId>
              </a:tblPr>
              <a:tblGrid>
                <a:gridCol w="4009453">
                  <a:extLst>
                    <a:ext uri="{9D8B030D-6E8A-4147-A177-3AD203B41FA5}">
                      <a16:colId xmlns:a16="http://schemas.microsoft.com/office/drawing/2014/main" val="1819378842"/>
                    </a:ext>
                  </a:extLst>
                </a:gridCol>
                <a:gridCol w="4009453">
                  <a:extLst>
                    <a:ext uri="{9D8B030D-6E8A-4147-A177-3AD203B41FA5}">
                      <a16:colId xmlns:a16="http://schemas.microsoft.com/office/drawing/2014/main" val="3483610999"/>
                    </a:ext>
                  </a:extLst>
                </a:gridCol>
              </a:tblGrid>
              <a:tr h="299283">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0" dirty="0">
                          <a:solidFill>
                            <a:srgbClr val="FFFFFF"/>
                          </a:solidFill>
                          <a:latin typeface="Roboto" panose="02000000000000000000" pitchFamily="2" charset="0"/>
                          <a:ea typeface="Roboto" panose="02000000000000000000" pitchFamily="2" charset="0"/>
                        </a:rPr>
                        <a:t>Broad Objective</a:t>
                      </a:r>
                      <a:endParaRPr lang="en-US" sz="1600" b="1" i="0" dirty="0">
                        <a:solidFill>
                          <a:srgbClr val="FFFFFF"/>
                        </a:solidFill>
                        <a:latin typeface="Roboto" panose="02000000000000000000" pitchFamily="2" charset="0"/>
                        <a:ea typeface="Roboto" panose="02000000000000000000" pitchFamily="2" charset="0"/>
                        <a:cs typeface="Roboto" panose="02000000000000000000" pitchFamily="2"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20E2E"/>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0" dirty="0">
                          <a:solidFill>
                            <a:srgbClr val="FFFFFF"/>
                          </a:solidFill>
                          <a:latin typeface="Roboto" panose="02000000000000000000" pitchFamily="2" charset="0"/>
                          <a:ea typeface="Roboto" panose="02000000000000000000" pitchFamily="2" charset="0"/>
                        </a:rPr>
                        <a:t>Measure</a:t>
                      </a:r>
                      <a:endParaRPr lang="en-US" sz="1600" b="1" i="0" dirty="0">
                        <a:solidFill>
                          <a:srgbClr val="FFFFFF"/>
                        </a:solidFill>
                        <a:latin typeface="Roboto" panose="02000000000000000000" pitchFamily="2" charset="0"/>
                        <a:ea typeface="Roboto" panose="02000000000000000000" pitchFamily="2" charset="0"/>
                        <a:cs typeface="Roboto" panose="02000000000000000000" pitchFamily="2"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20E2E"/>
                    </a:solidFill>
                  </a:tcPr>
                </a:tc>
                <a:extLst>
                  <a:ext uri="{0D108BD9-81ED-4DB2-BD59-A6C34878D82A}">
                    <a16:rowId xmlns:a16="http://schemas.microsoft.com/office/drawing/2014/main" val="2465315180"/>
                  </a:ext>
                </a:extLst>
              </a:tr>
              <a:tr h="299283">
                <a:tc>
                  <a:txBody>
                    <a:bodyPr/>
                    <a:lstStyle/>
                    <a:p>
                      <a:pPr>
                        <a:lnSpc>
                          <a:spcPts val="1800"/>
                        </a:lnSpc>
                        <a:spcBef>
                          <a:spcPts val="600"/>
                        </a:spcBef>
                        <a:spcAft>
                          <a:spcPts val="600"/>
                        </a:spcAft>
                      </a:pPr>
                      <a:r>
                        <a:rPr lang="en-US" sz="1400" dirty="0">
                          <a:solidFill>
                            <a:srgbClr val="000000"/>
                          </a:solidFill>
                          <a:latin typeface="Roboto" panose="02000000000000000000" pitchFamily="2" charset="0"/>
                          <a:ea typeface="Roboto" panose="02000000000000000000" pitchFamily="2" charset="0"/>
                        </a:rPr>
                        <a:t>At the end of the program, participants will be able to implement Microsoft Word.</a:t>
                      </a:r>
                      <a:endParaRPr lang="en-US" sz="1400" dirty="0">
                        <a:solidFill>
                          <a:srgbClr val="000000"/>
                        </a:solidFill>
                        <a:latin typeface="Roboto" panose="02000000000000000000" pitchFamily="2" charset="0"/>
                        <a:ea typeface="Roboto" panose="02000000000000000000" pitchFamily="2" charset="0"/>
                        <a:cs typeface="Roboto" panose="02000000000000000000" pitchFamily="2"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a:lnSpc>
                          <a:spcPts val="1800"/>
                        </a:lnSpc>
                        <a:spcBef>
                          <a:spcPts val="600"/>
                        </a:spcBef>
                        <a:spcAft>
                          <a:spcPts val="600"/>
                        </a:spcAft>
                      </a:pPr>
                      <a:r>
                        <a:rPr lang="en-US" sz="1400" dirty="0">
                          <a:solidFill>
                            <a:srgbClr val="000000"/>
                          </a:solidFill>
                          <a:latin typeface="Roboto" panose="02000000000000000000" pitchFamily="2" charset="0"/>
                          <a:ea typeface="Roboto" panose="02000000000000000000" pitchFamily="2" charset="0"/>
                        </a:rPr>
                        <a:t>Within a 10-minute time period, participants will be able to demonstrate to the facilitator the following applications of Word with zero errors:</a:t>
                      </a:r>
                    </a:p>
                    <a:p>
                      <a:pPr marL="228600" indent="-228600" algn="l">
                        <a:lnSpc>
                          <a:spcPts val="1800"/>
                        </a:lnSpc>
                        <a:spcBef>
                          <a:spcPts val="600"/>
                        </a:spcBef>
                        <a:spcAft>
                          <a:spcPts val="600"/>
                        </a:spcAft>
                        <a:buFont typeface="Arial" panose="020B0604020202020204" pitchFamily="34" charset="0"/>
                        <a:buChar char="•"/>
                      </a:pPr>
                      <a:r>
                        <a:rPr lang="en-US" sz="1400" dirty="0">
                          <a:solidFill>
                            <a:srgbClr val="000000"/>
                          </a:solidFill>
                          <a:latin typeface="Roboto" panose="02000000000000000000" pitchFamily="2" charset="0"/>
                          <a:ea typeface="Roboto" panose="02000000000000000000" pitchFamily="2" charset="0"/>
                        </a:rPr>
                        <a:t>File, Save as, Save as Web Page</a:t>
                      </a:r>
                    </a:p>
                    <a:p>
                      <a:pPr marL="228600" indent="-228600" algn="l">
                        <a:lnSpc>
                          <a:spcPts val="1800"/>
                        </a:lnSpc>
                        <a:spcBef>
                          <a:spcPts val="600"/>
                        </a:spcBef>
                        <a:spcAft>
                          <a:spcPts val="600"/>
                        </a:spcAft>
                        <a:buFont typeface="Arial" panose="020B0604020202020204" pitchFamily="34" charset="0"/>
                        <a:buChar char="•"/>
                      </a:pPr>
                      <a:r>
                        <a:rPr lang="en-US" sz="1400" dirty="0">
                          <a:solidFill>
                            <a:srgbClr val="000000"/>
                          </a:solidFill>
                          <a:latin typeface="Roboto" panose="02000000000000000000" pitchFamily="2" charset="0"/>
                          <a:ea typeface="Roboto" panose="02000000000000000000" pitchFamily="2" charset="0"/>
                        </a:rPr>
                        <a:t>Formatting including font, paragraph, background, and themes</a:t>
                      </a:r>
                    </a:p>
                    <a:p>
                      <a:pPr marL="228600" indent="-228600" algn="l">
                        <a:lnSpc>
                          <a:spcPts val="1800"/>
                        </a:lnSpc>
                        <a:spcBef>
                          <a:spcPts val="600"/>
                        </a:spcBef>
                        <a:spcAft>
                          <a:spcPts val="600"/>
                        </a:spcAft>
                        <a:buFont typeface="Arial" panose="020B0604020202020204" pitchFamily="34" charset="0"/>
                        <a:buChar char="•"/>
                      </a:pPr>
                      <a:r>
                        <a:rPr lang="en-US" sz="1400" dirty="0">
                          <a:solidFill>
                            <a:srgbClr val="000000"/>
                          </a:solidFill>
                          <a:latin typeface="Roboto" panose="02000000000000000000" pitchFamily="2" charset="0"/>
                          <a:ea typeface="Roboto" panose="02000000000000000000" pitchFamily="2" charset="0"/>
                        </a:rPr>
                        <a:t>Insert tables, add columns and rows, and delete columns and rows</a:t>
                      </a: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644105262"/>
                  </a:ext>
                </a:extLst>
              </a:tr>
            </a:tbl>
          </a:graphicData>
        </a:graphic>
      </p:graphicFrame>
    </p:spTree>
    <p:extLst>
      <p:ext uri="{BB962C8B-B14F-4D97-AF65-F5344CB8AC3E}">
        <p14:creationId xmlns:p14="http://schemas.microsoft.com/office/powerpoint/2010/main" val="28272899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B1A57-0530-925E-FFD1-9CA7BCBB3F98}"/>
              </a:ext>
            </a:extLst>
          </p:cNvPr>
          <p:cNvSpPr>
            <a:spLocks noGrp="1"/>
          </p:cNvSpPr>
          <p:nvPr>
            <p:ph type="title"/>
          </p:nvPr>
        </p:nvSpPr>
        <p:spPr/>
        <p:txBody>
          <a:bodyPr/>
          <a:lstStyle/>
          <a:p>
            <a:r>
              <a:rPr lang="en-US" dirty="0"/>
              <a:t>Best Application Objectives</a:t>
            </a:r>
          </a:p>
        </p:txBody>
      </p:sp>
      <p:sp>
        <p:nvSpPr>
          <p:cNvPr id="4" name="Text Placeholder 3">
            <a:extLst>
              <a:ext uri="{FF2B5EF4-FFF2-40B4-BE49-F238E27FC236}">
                <a16:creationId xmlns:a16="http://schemas.microsoft.com/office/drawing/2014/main" id="{2C031925-01AE-2A8A-A912-B79E1B408D42}"/>
              </a:ext>
            </a:extLst>
          </p:cNvPr>
          <p:cNvSpPr txBox="1">
            <a:spLocks/>
          </p:cNvSpPr>
          <p:nvPr/>
        </p:nvSpPr>
        <p:spPr>
          <a:xfrm>
            <a:off x="412675" y="1200150"/>
            <a:ext cx="8318650" cy="315118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eaLnBrk="1" hangingPunct="1">
              <a:lnSpc>
                <a:spcPct val="100000"/>
              </a:lnSpc>
              <a:spcBef>
                <a:spcPts val="600"/>
              </a:spcBef>
              <a:spcAft>
                <a:spcPts val="0"/>
              </a:spcAft>
              <a:buClr>
                <a:schemeClr val="accent1"/>
              </a:buClr>
              <a:buSzPts val="3000"/>
              <a:buFont typeface="Roboto"/>
              <a:buChar char="▸"/>
              <a:defRPr sz="3000" b="0" i="0" u="none" strike="noStrike" cap="none">
                <a:solidFill>
                  <a:schemeClr val="dk1"/>
                </a:solidFill>
                <a:latin typeface="Roboto"/>
                <a:ea typeface="Roboto"/>
                <a:cs typeface="Roboto"/>
                <a:sym typeface="Roboto"/>
              </a:defRPr>
            </a:lvl1pPr>
            <a:lvl2pPr marL="914400" marR="0" lvl="1" indent="-381000" algn="l" rtl="0" eaLnBrk="1" hangingPunct="1">
              <a:lnSpc>
                <a:spcPct val="100000"/>
              </a:lnSpc>
              <a:spcBef>
                <a:spcPts val="0"/>
              </a:spcBef>
              <a:spcAft>
                <a:spcPts val="0"/>
              </a:spcAft>
              <a:buClr>
                <a:schemeClr val="accent2"/>
              </a:buClr>
              <a:buSzPts val="2400"/>
              <a:buFont typeface="Roboto"/>
              <a:buChar char="▹"/>
              <a:defRPr sz="2400" b="0" i="0" u="none" strike="noStrike" cap="none">
                <a:solidFill>
                  <a:schemeClr val="dk1"/>
                </a:solidFill>
                <a:latin typeface="Roboto"/>
                <a:ea typeface="Roboto"/>
                <a:cs typeface="Roboto"/>
                <a:sym typeface="Roboto"/>
              </a:defRPr>
            </a:lvl2pPr>
            <a:lvl3pPr marL="1371600" marR="0" lvl="2" indent="-381000" algn="l" rtl="0" eaLnBrk="1" hangingPunct="1">
              <a:lnSpc>
                <a:spcPct val="100000"/>
              </a:lnSpc>
              <a:spcBef>
                <a:spcPts val="0"/>
              </a:spcBef>
              <a:spcAft>
                <a:spcPts val="0"/>
              </a:spcAft>
              <a:buClr>
                <a:schemeClr val="accent5"/>
              </a:buClr>
              <a:buSzPts val="2400"/>
              <a:buFont typeface="Roboto"/>
              <a:buChar char="▹"/>
              <a:defRPr sz="2400" b="0" i="0" u="none" strike="noStrike" cap="none">
                <a:solidFill>
                  <a:schemeClr val="dk1"/>
                </a:solidFill>
                <a:latin typeface="Roboto"/>
                <a:ea typeface="Roboto"/>
                <a:cs typeface="Roboto"/>
                <a:sym typeface="Roboto"/>
              </a:defRPr>
            </a:lvl3pPr>
            <a:lvl4pPr marL="1828800" marR="0" lvl="3" indent="-342900" algn="l" rtl="0" eaLnBrk="1" hangingPunct="1">
              <a:lnSpc>
                <a:spcPct val="100000"/>
              </a:lnSpc>
              <a:spcBef>
                <a:spcPts val="0"/>
              </a:spcBef>
              <a:spcAft>
                <a:spcPts val="0"/>
              </a:spcAft>
              <a:buClr>
                <a:schemeClr val="accent5"/>
              </a:buClr>
              <a:buSzPts val="1800"/>
              <a:buFont typeface="Roboto"/>
              <a:buChar char="▹"/>
              <a:defRPr sz="1800" b="0" i="0" u="none" strike="noStrike" cap="none">
                <a:solidFill>
                  <a:schemeClr val="dk1"/>
                </a:solidFill>
                <a:latin typeface="Roboto"/>
                <a:ea typeface="Roboto"/>
                <a:cs typeface="Roboto"/>
                <a:sym typeface="Roboto"/>
              </a:defRPr>
            </a:lvl4pPr>
            <a:lvl5pPr marL="2286000" marR="0" lvl="4" indent="-342900" algn="l" rtl="0" eaLnBrk="1" hangingPunct="1">
              <a:lnSpc>
                <a:spcPct val="100000"/>
              </a:lnSpc>
              <a:spcBef>
                <a:spcPts val="0"/>
              </a:spcBef>
              <a:spcAft>
                <a:spcPts val="0"/>
              </a:spcAft>
              <a:buClr>
                <a:schemeClr val="accent5"/>
              </a:buClr>
              <a:buSzPts val="1800"/>
              <a:buFont typeface="Roboto"/>
              <a:buChar char="▹"/>
              <a:defRPr sz="1800" b="0" i="0" u="none" strike="noStrike" cap="none">
                <a:solidFill>
                  <a:schemeClr val="dk1"/>
                </a:solidFill>
                <a:latin typeface="Roboto"/>
                <a:ea typeface="Roboto"/>
                <a:cs typeface="Roboto"/>
                <a:sym typeface="Roboto"/>
              </a:defRPr>
            </a:lvl5pPr>
            <a:lvl6pPr marL="2743200" marR="0" lvl="5" indent="-342900" algn="l" rtl="0" eaLnBrk="1" hangingPunct="1">
              <a:lnSpc>
                <a:spcPct val="100000"/>
              </a:lnSpc>
              <a:spcBef>
                <a:spcPts val="0"/>
              </a:spcBef>
              <a:spcAft>
                <a:spcPts val="0"/>
              </a:spcAft>
              <a:buClr>
                <a:schemeClr val="accent5"/>
              </a:buClr>
              <a:buSzPts val="1800"/>
              <a:buFont typeface="Roboto"/>
              <a:buChar char="▹"/>
              <a:defRPr sz="1800" b="0" i="0" u="none" strike="noStrike" cap="none">
                <a:solidFill>
                  <a:schemeClr val="dk1"/>
                </a:solidFill>
                <a:latin typeface="Roboto"/>
                <a:ea typeface="Roboto"/>
                <a:cs typeface="Roboto"/>
                <a:sym typeface="Roboto"/>
              </a:defRPr>
            </a:lvl6pPr>
            <a:lvl7pPr marL="3200400" marR="0" lvl="6" indent="-342900" algn="l" rtl="0" eaLnBrk="1" hangingPunct="1">
              <a:lnSpc>
                <a:spcPct val="100000"/>
              </a:lnSpc>
              <a:spcBef>
                <a:spcPts val="0"/>
              </a:spcBef>
              <a:spcAft>
                <a:spcPts val="0"/>
              </a:spcAft>
              <a:buClr>
                <a:schemeClr val="accent5"/>
              </a:buClr>
              <a:buSzPts val="1800"/>
              <a:buFont typeface="Roboto"/>
              <a:buChar char="▹"/>
              <a:defRPr sz="1800" b="0" i="0" u="none" strike="noStrike" cap="none">
                <a:solidFill>
                  <a:schemeClr val="dk1"/>
                </a:solidFill>
                <a:latin typeface="Roboto"/>
                <a:ea typeface="Roboto"/>
                <a:cs typeface="Roboto"/>
                <a:sym typeface="Roboto"/>
              </a:defRPr>
            </a:lvl7pPr>
            <a:lvl8pPr marL="3657600" marR="0" lvl="7" indent="-342900" algn="l" rtl="0" eaLnBrk="1" hangingPunct="1">
              <a:lnSpc>
                <a:spcPct val="100000"/>
              </a:lnSpc>
              <a:spcBef>
                <a:spcPts val="0"/>
              </a:spcBef>
              <a:spcAft>
                <a:spcPts val="0"/>
              </a:spcAft>
              <a:buClr>
                <a:schemeClr val="accent5"/>
              </a:buClr>
              <a:buSzPts val="1800"/>
              <a:buFont typeface="Roboto"/>
              <a:buChar char="▹"/>
              <a:defRPr sz="1800" b="0" i="0" u="none" strike="noStrike" cap="none">
                <a:solidFill>
                  <a:schemeClr val="dk1"/>
                </a:solidFill>
                <a:latin typeface="Roboto"/>
                <a:ea typeface="Roboto"/>
                <a:cs typeface="Roboto"/>
                <a:sym typeface="Roboto"/>
              </a:defRPr>
            </a:lvl8pPr>
            <a:lvl9pPr marL="4114800" marR="0" lvl="8" indent="-342900" algn="l" rtl="0" eaLnBrk="1" hangingPunct="1">
              <a:lnSpc>
                <a:spcPct val="100000"/>
              </a:lnSpc>
              <a:spcBef>
                <a:spcPts val="0"/>
              </a:spcBef>
              <a:spcAft>
                <a:spcPts val="0"/>
              </a:spcAft>
              <a:buClr>
                <a:schemeClr val="accent5"/>
              </a:buClr>
              <a:buSzPts val="1800"/>
              <a:buFont typeface="Roboto"/>
              <a:buChar char="▹"/>
              <a:defRPr sz="1800" b="0" i="0" u="none" strike="noStrike" cap="none">
                <a:solidFill>
                  <a:schemeClr val="dk1"/>
                </a:solidFill>
                <a:latin typeface="Roboto"/>
                <a:ea typeface="Roboto"/>
                <a:cs typeface="Roboto"/>
                <a:sym typeface="Roboto"/>
              </a:defRPr>
            </a:lvl9pPr>
          </a:lstStyle>
          <a:p>
            <a:pPr marL="228600" indent="-228600" defTabSz="914400">
              <a:buClr>
                <a:schemeClr val="tx1"/>
              </a:buClr>
              <a:buSzPct val="75000"/>
              <a:buFont typeface="Arial" panose="020B0604020202020204" pitchFamily="34" charset="0"/>
              <a:buChar char="•"/>
            </a:pPr>
            <a:r>
              <a:rPr lang="en-US" sz="2000" kern="0" dirty="0"/>
              <a:t>Identify behaviors and actions that are observable and measurable</a:t>
            </a:r>
          </a:p>
          <a:p>
            <a:pPr marL="228600" indent="-228600" defTabSz="914400">
              <a:buClr>
                <a:schemeClr val="tx1"/>
              </a:buClr>
              <a:buSzPct val="75000"/>
              <a:buFont typeface="Arial" panose="020B0604020202020204" pitchFamily="34" charset="0"/>
              <a:buChar char="•"/>
            </a:pPr>
            <a:r>
              <a:rPr lang="en-US" sz="2000" kern="0" dirty="0"/>
              <a:t>Are outcome-based, clearly worded, and specific</a:t>
            </a:r>
          </a:p>
          <a:p>
            <a:pPr marL="228600" indent="-228600" defTabSz="914400">
              <a:buClr>
                <a:schemeClr val="tx1"/>
              </a:buClr>
              <a:buSzPct val="75000"/>
              <a:buFont typeface="Arial" panose="020B0604020202020204" pitchFamily="34" charset="0"/>
              <a:buChar char="•"/>
            </a:pPr>
            <a:r>
              <a:rPr lang="en-US" sz="2000" kern="0" dirty="0"/>
              <a:t>Specify what the participant will change as a result of the program</a:t>
            </a:r>
          </a:p>
          <a:p>
            <a:pPr marL="228600" indent="-228600" defTabSz="914400">
              <a:buClr>
                <a:schemeClr val="tx1"/>
              </a:buClr>
              <a:buSzPct val="75000"/>
              <a:buFont typeface="Arial" panose="020B0604020202020204" pitchFamily="34" charset="0"/>
              <a:buChar char="•"/>
            </a:pPr>
            <a:endParaRPr lang="en-US" sz="2000" kern="0" dirty="0"/>
          </a:p>
        </p:txBody>
      </p:sp>
      <p:sp>
        <p:nvSpPr>
          <p:cNvPr id="3" name="TextBox 2">
            <a:extLst>
              <a:ext uri="{FF2B5EF4-FFF2-40B4-BE49-F238E27FC236}">
                <a16:creationId xmlns:a16="http://schemas.microsoft.com/office/drawing/2014/main" id="{A32AFC03-88E1-B057-BB64-31F1EBC6E488}"/>
              </a:ext>
            </a:extLst>
          </p:cNvPr>
          <p:cNvSpPr txBox="1"/>
          <p:nvPr/>
        </p:nvSpPr>
        <p:spPr>
          <a:xfrm>
            <a:off x="0" y="4866501"/>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45</a:t>
            </a:r>
          </a:p>
        </p:txBody>
      </p:sp>
    </p:spTree>
    <p:custDataLst>
      <p:tags r:id="rId1"/>
    </p:custDataLst>
    <p:extLst>
      <p:ext uri="{BB962C8B-B14F-4D97-AF65-F5344CB8AC3E}">
        <p14:creationId xmlns:p14="http://schemas.microsoft.com/office/powerpoint/2010/main" val="31418040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4B5AD3-2045-BB67-D768-A3AA3326704E}"/>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Best Application Objectives</a:t>
            </a:r>
          </a:p>
        </p:txBody>
      </p:sp>
      <p:graphicFrame>
        <p:nvGraphicFramePr>
          <p:cNvPr id="6" name="Table Placeholder 5">
            <a:extLst>
              <a:ext uri="{FF2B5EF4-FFF2-40B4-BE49-F238E27FC236}">
                <a16:creationId xmlns:a16="http://schemas.microsoft.com/office/drawing/2014/main" id="{AD8FD082-10EB-A0C9-8754-552CE745BD77}"/>
              </a:ext>
            </a:extLst>
          </p:cNvPr>
          <p:cNvGraphicFramePr>
            <a:graphicFrameLocks noGrp="1"/>
          </p:cNvGraphicFramePr>
          <p:nvPr>
            <p:ph type="tbl" sz="quarter" idx="4294967295"/>
            <p:extLst>
              <p:ext uri="{D42A27DB-BD31-4B8C-83A1-F6EECF244321}">
                <p14:modId xmlns:p14="http://schemas.microsoft.com/office/powerpoint/2010/main" val="3050939753"/>
              </p:ext>
            </p:extLst>
          </p:nvPr>
        </p:nvGraphicFramePr>
        <p:xfrm>
          <a:off x="419100" y="1206500"/>
          <a:ext cx="8018906" cy="2730500"/>
        </p:xfrm>
        <a:graphic>
          <a:graphicData uri="http://schemas.openxmlformats.org/drawingml/2006/table">
            <a:tbl>
              <a:tblPr firstRow="1" bandRow="1">
                <a:tableStyleId>{3B4B98B0-60AC-42C2-AFA5-B58CD77FA1E5}</a:tableStyleId>
              </a:tblPr>
              <a:tblGrid>
                <a:gridCol w="4009453">
                  <a:extLst>
                    <a:ext uri="{9D8B030D-6E8A-4147-A177-3AD203B41FA5}">
                      <a16:colId xmlns:a16="http://schemas.microsoft.com/office/drawing/2014/main" val="3289973626"/>
                    </a:ext>
                  </a:extLst>
                </a:gridCol>
                <a:gridCol w="4009453">
                  <a:extLst>
                    <a:ext uri="{9D8B030D-6E8A-4147-A177-3AD203B41FA5}">
                      <a16:colId xmlns:a16="http://schemas.microsoft.com/office/drawing/2014/main" val="3791832660"/>
                    </a:ext>
                  </a:extLst>
                </a:gridCol>
              </a:tblGrid>
              <a:tr h="299283">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0" dirty="0">
                          <a:solidFill>
                            <a:srgbClr val="FFFFFF"/>
                          </a:solidFill>
                          <a:latin typeface="Roboto" panose="02000000000000000000" pitchFamily="2" charset="0"/>
                          <a:ea typeface="Roboto" panose="02000000000000000000" pitchFamily="2" charset="0"/>
                        </a:rPr>
                        <a:t>Broad Objective</a:t>
                      </a:r>
                      <a:endParaRPr lang="en-US" sz="1600" b="1" i="0" dirty="0">
                        <a:solidFill>
                          <a:srgbClr val="FFFFFF"/>
                        </a:solidFill>
                        <a:latin typeface="Roboto" panose="02000000000000000000" pitchFamily="2" charset="0"/>
                        <a:ea typeface="Roboto" panose="02000000000000000000" pitchFamily="2" charset="0"/>
                        <a:cs typeface="Roboto" panose="02000000000000000000" pitchFamily="2"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20E2E"/>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0" dirty="0">
                          <a:solidFill>
                            <a:srgbClr val="FFFFFF"/>
                          </a:solidFill>
                          <a:latin typeface="Roboto" panose="02000000000000000000" pitchFamily="2" charset="0"/>
                          <a:ea typeface="Roboto" panose="02000000000000000000" pitchFamily="2" charset="0"/>
                        </a:rPr>
                        <a:t>Measure</a:t>
                      </a:r>
                      <a:endParaRPr lang="en-US" sz="1600" b="1" i="0" dirty="0">
                        <a:solidFill>
                          <a:srgbClr val="FFFFFF"/>
                        </a:solidFill>
                        <a:latin typeface="Roboto" panose="02000000000000000000" pitchFamily="2" charset="0"/>
                        <a:ea typeface="Roboto" panose="02000000000000000000" pitchFamily="2" charset="0"/>
                        <a:cs typeface="Roboto" panose="02000000000000000000" pitchFamily="2"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20E2E"/>
                    </a:solidFill>
                  </a:tcPr>
                </a:tc>
                <a:extLst>
                  <a:ext uri="{0D108BD9-81ED-4DB2-BD59-A6C34878D82A}">
                    <a16:rowId xmlns:a16="http://schemas.microsoft.com/office/drawing/2014/main" val="2961639669"/>
                  </a:ext>
                </a:extLst>
              </a:tr>
              <a:tr h="299283">
                <a:tc>
                  <a:txBody>
                    <a:bodyPr/>
                    <a:lstStyle/>
                    <a:p>
                      <a:pPr>
                        <a:lnSpc>
                          <a:spcPts val="1800"/>
                        </a:lnSpc>
                        <a:spcBef>
                          <a:spcPts val="600"/>
                        </a:spcBef>
                        <a:spcAft>
                          <a:spcPts val="600"/>
                        </a:spcAft>
                      </a:pPr>
                      <a:r>
                        <a:rPr lang="en-US" sz="1400" dirty="0">
                          <a:solidFill>
                            <a:srgbClr val="000000"/>
                          </a:solidFill>
                          <a:latin typeface="Roboto" panose="02000000000000000000" pitchFamily="2" charset="0"/>
                          <a:ea typeface="Roboto" panose="02000000000000000000" pitchFamily="2" charset="0"/>
                        </a:rPr>
                        <a:t>Participants will use effective </a:t>
                      </a:r>
                      <a:br>
                        <a:rPr lang="en-US" sz="1400" dirty="0">
                          <a:solidFill>
                            <a:srgbClr val="000000"/>
                          </a:solidFill>
                          <a:latin typeface="Roboto" panose="02000000000000000000" pitchFamily="2" charset="0"/>
                          <a:ea typeface="Roboto" panose="02000000000000000000" pitchFamily="2" charset="0"/>
                        </a:rPr>
                      </a:br>
                      <a:r>
                        <a:rPr lang="en-US" sz="1400" dirty="0">
                          <a:solidFill>
                            <a:srgbClr val="000000"/>
                          </a:solidFill>
                          <a:latin typeface="Roboto" panose="02000000000000000000" pitchFamily="2" charset="0"/>
                          <a:ea typeface="Roboto" panose="02000000000000000000" pitchFamily="2" charset="0"/>
                        </a:rPr>
                        <a:t>meeting behaviors.</a:t>
                      </a:r>
                      <a:endParaRPr lang="en-US" sz="1400" dirty="0">
                        <a:solidFill>
                          <a:srgbClr val="000000"/>
                        </a:solidFill>
                        <a:latin typeface="Roboto" panose="02000000000000000000" pitchFamily="2" charset="0"/>
                        <a:ea typeface="Roboto" panose="02000000000000000000" pitchFamily="2" charset="0"/>
                        <a:cs typeface="Roboto" panose="02000000000000000000" pitchFamily="2"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228600" indent="-228600" algn="l">
                        <a:lnSpc>
                          <a:spcPts val="1800"/>
                        </a:lnSpc>
                        <a:spcBef>
                          <a:spcPts val="600"/>
                        </a:spcBef>
                        <a:spcAft>
                          <a:spcPts val="600"/>
                        </a:spcAft>
                        <a:buFont typeface="Arial" panose="020B0604020202020204" pitchFamily="34" charset="0"/>
                        <a:buChar char="•"/>
                      </a:pPr>
                      <a:r>
                        <a:rPr lang="en-US" sz="1400" dirty="0">
                          <a:solidFill>
                            <a:srgbClr val="000000"/>
                          </a:solidFill>
                          <a:latin typeface="Roboto" panose="02000000000000000000" pitchFamily="2" charset="0"/>
                          <a:ea typeface="Roboto" panose="02000000000000000000" pitchFamily="2" charset="0"/>
                        </a:rPr>
                        <a:t>Participants will develop a detailed agenda outlining the specific topics to be covered for 100% of meetings.</a:t>
                      </a:r>
                    </a:p>
                    <a:p>
                      <a:pPr marL="228600" indent="-228600" algn="l">
                        <a:lnSpc>
                          <a:spcPts val="1800"/>
                        </a:lnSpc>
                        <a:spcBef>
                          <a:spcPts val="600"/>
                        </a:spcBef>
                        <a:spcAft>
                          <a:spcPts val="600"/>
                        </a:spcAft>
                        <a:buFont typeface="Arial" panose="020B0604020202020204" pitchFamily="34" charset="0"/>
                        <a:buChar char="•"/>
                      </a:pPr>
                      <a:r>
                        <a:rPr lang="en-US" sz="1400" dirty="0">
                          <a:solidFill>
                            <a:srgbClr val="000000"/>
                          </a:solidFill>
                          <a:latin typeface="Roboto" panose="02000000000000000000" pitchFamily="2" charset="0"/>
                          <a:ea typeface="Roboto" panose="02000000000000000000" pitchFamily="2" charset="0"/>
                        </a:rPr>
                        <a:t>Participants will establish meeting ground rules at the beginning of 100% of meetings.</a:t>
                      </a:r>
                    </a:p>
                    <a:p>
                      <a:pPr marL="228600" indent="-228600" algn="l">
                        <a:lnSpc>
                          <a:spcPts val="1800"/>
                        </a:lnSpc>
                        <a:spcBef>
                          <a:spcPts val="600"/>
                        </a:spcBef>
                        <a:spcAft>
                          <a:spcPts val="600"/>
                        </a:spcAft>
                        <a:buFont typeface="Arial" panose="020B0604020202020204" pitchFamily="34" charset="0"/>
                        <a:buChar char="•"/>
                      </a:pPr>
                      <a:r>
                        <a:rPr lang="en-US" sz="1400" dirty="0">
                          <a:solidFill>
                            <a:srgbClr val="000000"/>
                          </a:solidFill>
                          <a:latin typeface="Roboto" panose="02000000000000000000" pitchFamily="2" charset="0"/>
                          <a:ea typeface="Roboto" panose="02000000000000000000" pitchFamily="2" charset="0"/>
                        </a:rPr>
                        <a:t>Participants will follow up on meeting action items within three days following 100% </a:t>
                      </a:r>
                      <a:br>
                        <a:rPr lang="en-US" sz="1400" dirty="0">
                          <a:solidFill>
                            <a:srgbClr val="000000"/>
                          </a:solidFill>
                          <a:latin typeface="Roboto" panose="02000000000000000000" pitchFamily="2" charset="0"/>
                          <a:ea typeface="Roboto" panose="02000000000000000000" pitchFamily="2" charset="0"/>
                        </a:rPr>
                      </a:br>
                      <a:r>
                        <a:rPr lang="en-US" sz="1400" dirty="0">
                          <a:solidFill>
                            <a:srgbClr val="000000"/>
                          </a:solidFill>
                          <a:latin typeface="Roboto" panose="02000000000000000000" pitchFamily="2" charset="0"/>
                          <a:ea typeface="Roboto" panose="02000000000000000000" pitchFamily="2" charset="0"/>
                        </a:rPr>
                        <a:t>of meetings.</a:t>
                      </a: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620982941"/>
                  </a:ext>
                </a:extLst>
              </a:tr>
            </a:tbl>
          </a:graphicData>
        </a:graphic>
      </p:graphicFrame>
    </p:spTree>
    <p:extLst>
      <p:ext uri="{BB962C8B-B14F-4D97-AF65-F5344CB8AC3E}">
        <p14:creationId xmlns:p14="http://schemas.microsoft.com/office/powerpoint/2010/main" val="1652013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A949C2-6C29-A46A-8838-4EA70EE9494E}"/>
              </a:ext>
            </a:extLst>
          </p:cNvPr>
          <p:cNvSpPr>
            <a:spLocks noGrp="1"/>
          </p:cNvSpPr>
          <p:nvPr>
            <p:ph type="title"/>
          </p:nvPr>
        </p:nvSpPr>
        <p:spPr/>
        <p:txBody>
          <a:bodyPr/>
          <a:lstStyle/>
          <a:p>
            <a:r>
              <a:rPr lang="en-US" dirty="0"/>
              <a:t>Best Impact Objectives</a:t>
            </a:r>
          </a:p>
        </p:txBody>
      </p:sp>
      <p:sp>
        <p:nvSpPr>
          <p:cNvPr id="4" name="Text Placeholder 3">
            <a:extLst>
              <a:ext uri="{FF2B5EF4-FFF2-40B4-BE49-F238E27FC236}">
                <a16:creationId xmlns:a16="http://schemas.microsoft.com/office/drawing/2014/main" id="{589639DF-260B-746F-3435-5DDCD930E7B2}"/>
              </a:ext>
            </a:extLst>
          </p:cNvPr>
          <p:cNvSpPr>
            <a:spLocks noGrp="1"/>
          </p:cNvSpPr>
          <p:nvPr>
            <p:ph type="body" sz="quarter" idx="4294967295"/>
          </p:nvPr>
        </p:nvSpPr>
        <p:spPr>
          <a:xfrm>
            <a:off x="427417" y="1200150"/>
            <a:ext cx="8318650" cy="3151188"/>
          </a:xfrm>
        </p:spPr>
        <p:txBody>
          <a:bodyPr/>
          <a:lstStyle/>
          <a:p>
            <a:pPr marL="228600" lvl="0" indent="-228600">
              <a:buClr>
                <a:schemeClr val="tx1"/>
              </a:buClr>
              <a:buSzPct val="75000"/>
              <a:buFont typeface="Arial" panose="020B0604020202020204" pitchFamily="34" charset="0"/>
              <a:buChar char="•"/>
            </a:pPr>
            <a:r>
              <a:rPr lang="en-US" sz="2000" dirty="0"/>
              <a:t>Must contain measures that are linked to the program</a:t>
            </a:r>
          </a:p>
          <a:p>
            <a:pPr marL="228600" lvl="0" indent="-228600">
              <a:buClr>
                <a:schemeClr val="tx1"/>
              </a:buClr>
              <a:buSzPct val="75000"/>
              <a:buFont typeface="Arial" panose="020B0604020202020204" pitchFamily="34" charset="0"/>
              <a:buChar char="•"/>
            </a:pPr>
            <a:r>
              <a:rPr lang="en-US" sz="2000" dirty="0"/>
              <a:t>Describe measures that are easily available and collected</a:t>
            </a:r>
          </a:p>
          <a:p>
            <a:pPr marL="228600" lvl="0" indent="-228600">
              <a:buClr>
                <a:schemeClr val="tx1"/>
              </a:buClr>
              <a:buSzPct val="75000"/>
              <a:buFont typeface="Arial" panose="020B0604020202020204" pitchFamily="34" charset="0"/>
              <a:buChar char="•"/>
            </a:pPr>
            <a:r>
              <a:rPr lang="en-US" sz="2000" dirty="0"/>
              <a:t>Are results-based, clearly worded, and specific</a:t>
            </a:r>
          </a:p>
          <a:p>
            <a:pPr marL="228600" lvl="0" indent="-228600">
              <a:buClr>
                <a:schemeClr val="tx1"/>
              </a:buClr>
              <a:buSzPct val="75000"/>
              <a:buFont typeface="Arial" panose="020B0604020202020204" pitchFamily="34" charset="0"/>
              <a:buChar char="•"/>
            </a:pPr>
            <a:r>
              <a:rPr lang="en-US" sz="2000" dirty="0"/>
              <a:t>Specify the outcomes in the work unit or business unit as a result of the participant applying the content of the program</a:t>
            </a:r>
          </a:p>
        </p:txBody>
      </p:sp>
      <p:sp>
        <p:nvSpPr>
          <p:cNvPr id="2" name="TextBox 1">
            <a:extLst>
              <a:ext uri="{FF2B5EF4-FFF2-40B4-BE49-F238E27FC236}">
                <a16:creationId xmlns:a16="http://schemas.microsoft.com/office/drawing/2014/main" id="{719F7E4A-9EB4-A5C9-875E-484EBB746A4F}"/>
              </a:ext>
            </a:extLst>
          </p:cNvPr>
          <p:cNvSpPr txBox="1"/>
          <p:nvPr/>
        </p:nvSpPr>
        <p:spPr>
          <a:xfrm>
            <a:off x="0" y="4866501"/>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46</a:t>
            </a:r>
          </a:p>
        </p:txBody>
      </p:sp>
    </p:spTree>
    <p:custDataLst>
      <p:tags r:id="rId1"/>
    </p:custDataLst>
    <p:extLst>
      <p:ext uri="{BB962C8B-B14F-4D97-AF65-F5344CB8AC3E}">
        <p14:creationId xmlns:p14="http://schemas.microsoft.com/office/powerpoint/2010/main" val="419408821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FDD19-6249-5AE7-01CC-3C3CF16A2DAF}"/>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Best Impact Objectives</a:t>
            </a:r>
          </a:p>
        </p:txBody>
      </p:sp>
      <p:graphicFrame>
        <p:nvGraphicFramePr>
          <p:cNvPr id="6" name="Content Placeholder 3">
            <a:extLst>
              <a:ext uri="{FF2B5EF4-FFF2-40B4-BE49-F238E27FC236}">
                <a16:creationId xmlns:a16="http://schemas.microsoft.com/office/drawing/2014/main" id="{307C9FF4-670A-DDAB-C204-930A707AF934}"/>
              </a:ext>
            </a:extLst>
          </p:cNvPr>
          <p:cNvGraphicFramePr>
            <a:graphicFrameLocks noGrp="1"/>
          </p:cNvGraphicFramePr>
          <p:nvPr>
            <p:ph type="tbl" sz="quarter" idx="4294967295"/>
            <p:extLst>
              <p:ext uri="{D42A27DB-BD31-4B8C-83A1-F6EECF244321}">
                <p14:modId xmlns:p14="http://schemas.microsoft.com/office/powerpoint/2010/main" val="45650099"/>
              </p:ext>
            </p:extLst>
          </p:nvPr>
        </p:nvGraphicFramePr>
        <p:xfrm>
          <a:off x="419100" y="1200150"/>
          <a:ext cx="8351976" cy="3434080"/>
        </p:xfrm>
        <a:graphic>
          <a:graphicData uri="http://schemas.openxmlformats.org/drawingml/2006/table">
            <a:tbl>
              <a:tblPr firstRow="1" bandRow="1">
                <a:tableStyleId>{3B4B98B0-60AC-42C2-AFA5-B58CD77FA1E5}</a:tableStyleId>
              </a:tblPr>
              <a:tblGrid>
                <a:gridCol w="4175988">
                  <a:extLst>
                    <a:ext uri="{9D8B030D-6E8A-4147-A177-3AD203B41FA5}">
                      <a16:colId xmlns:a16="http://schemas.microsoft.com/office/drawing/2014/main" val="20000"/>
                    </a:ext>
                  </a:extLst>
                </a:gridCol>
                <a:gridCol w="4175988">
                  <a:extLst>
                    <a:ext uri="{9D8B030D-6E8A-4147-A177-3AD203B41FA5}">
                      <a16:colId xmlns:a16="http://schemas.microsoft.com/office/drawing/2014/main" val="20001"/>
                    </a:ext>
                  </a:extLst>
                </a:gridCol>
              </a:tblGrid>
              <a:tr h="299283">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0" dirty="0">
                          <a:solidFill>
                            <a:srgbClr val="FFFFFF"/>
                          </a:solidFill>
                          <a:latin typeface="Roboto" panose="02000000000000000000" pitchFamily="2" charset="0"/>
                          <a:ea typeface="Roboto" panose="02000000000000000000" pitchFamily="2" charset="0"/>
                        </a:rPr>
                        <a:t>Level 4 Objective</a:t>
                      </a:r>
                      <a:endParaRPr lang="en-US" sz="1600" b="1" i="0" dirty="0">
                        <a:solidFill>
                          <a:srgbClr val="FFFFFF"/>
                        </a:solidFill>
                        <a:latin typeface="Roboto" panose="02000000000000000000" pitchFamily="2" charset="0"/>
                        <a:ea typeface="Roboto" panose="02000000000000000000" pitchFamily="2" charset="0"/>
                        <a:cs typeface="Roboto" panose="02000000000000000000" pitchFamily="2"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20E2E"/>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0" dirty="0">
                          <a:solidFill>
                            <a:srgbClr val="FFFFFF"/>
                          </a:solidFill>
                          <a:latin typeface="Roboto" panose="02000000000000000000" pitchFamily="2" charset="0"/>
                          <a:ea typeface="Roboto" panose="02000000000000000000" pitchFamily="2" charset="0"/>
                        </a:rPr>
                        <a:t>Measure</a:t>
                      </a:r>
                      <a:endParaRPr lang="en-US" sz="1600" b="1" i="0" dirty="0">
                        <a:solidFill>
                          <a:srgbClr val="FFFFFF"/>
                        </a:solidFill>
                        <a:latin typeface="Roboto" panose="02000000000000000000" pitchFamily="2" charset="0"/>
                        <a:ea typeface="Roboto" panose="02000000000000000000" pitchFamily="2" charset="0"/>
                        <a:cs typeface="Roboto" panose="02000000000000000000" pitchFamily="2"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20E2E"/>
                    </a:solidFill>
                  </a:tcPr>
                </a:tc>
                <a:extLst>
                  <a:ext uri="{0D108BD9-81ED-4DB2-BD59-A6C34878D82A}">
                    <a16:rowId xmlns:a16="http://schemas.microsoft.com/office/drawing/2014/main" val="10001"/>
                  </a:ext>
                </a:extLst>
              </a:tr>
              <a:tr h="299283">
                <a:tc>
                  <a:txBody>
                    <a:bodyPr/>
                    <a:lstStyle/>
                    <a:p>
                      <a:pPr>
                        <a:lnSpc>
                          <a:spcPts val="1800"/>
                        </a:lnSpc>
                        <a:spcBef>
                          <a:spcPts val="600"/>
                        </a:spcBef>
                        <a:spcAft>
                          <a:spcPts val="600"/>
                        </a:spcAft>
                      </a:pPr>
                      <a:r>
                        <a:rPr lang="en-US" sz="1400" dirty="0">
                          <a:solidFill>
                            <a:srgbClr val="000000"/>
                          </a:solidFill>
                          <a:latin typeface="Roboto" panose="02000000000000000000" pitchFamily="2" charset="0"/>
                          <a:ea typeface="Roboto" panose="02000000000000000000" pitchFamily="2" charset="0"/>
                        </a:rPr>
                        <a:t>Increase market share.</a:t>
                      </a:r>
                      <a:endParaRPr lang="en-US" sz="1400" dirty="0">
                        <a:solidFill>
                          <a:srgbClr val="000000"/>
                        </a:solidFill>
                        <a:latin typeface="Roboto" panose="02000000000000000000" pitchFamily="2" charset="0"/>
                        <a:ea typeface="Roboto" panose="02000000000000000000" pitchFamily="2" charset="0"/>
                        <a:cs typeface="Roboto" panose="02000000000000000000" pitchFamily="2" charset="0"/>
                      </a:endParaRP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228600" indent="-228600" algn="l">
                        <a:lnSpc>
                          <a:spcPts val="1800"/>
                        </a:lnSpc>
                        <a:spcBef>
                          <a:spcPts val="600"/>
                        </a:spcBef>
                        <a:spcAft>
                          <a:spcPts val="600"/>
                        </a:spcAft>
                        <a:buFont typeface="Arial" panose="020B0604020202020204" pitchFamily="34" charset="0"/>
                        <a:buChar char="•"/>
                      </a:pPr>
                      <a:r>
                        <a:rPr lang="en-US" sz="1400" dirty="0">
                          <a:solidFill>
                            <a:srgbClr val="000000"/>
                          </a:solidFill>
                          <a:latin typeface="Roboto" panose="02000000000000000000" pitchFamily="2" charset="0"/>
                          <a:ea typeface="Roboto" panose="02000000000000000000" pitchFamily="2" charset="0"/>
                        </a:rPr>
                        <a:t>Increase market share of young professionals by 10% within 9 months of new ad launch.</a:t>
                      </a: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2"/>
                  </a:ext>
                </a:extLst>
              </a:tr>
              <a:tr h="299283">
                <a:tc>
                  <a:txBody>
                    <a:bodyPr/>
                    <a:lstStyle/>
                    <a:p>
                      <a:pPr>
                        <a:lnSpc>
                          <a:spcPts val="1800"/>
                        </a:lnSpc>
                        <a:spcBef>
                          <a:spcPts val="600"/>
                        </a:spcBef>
                        <a:spcAft>
                          <a:spcPts val="600"/>
                        </a:spcAft>
                      </a:pPr>
                      <a:r>
                        <a:rPr lang="en-US" sz="1400" dirty="0">
                          <a:solidFill>
                            <a:srgbClr val="000000"/>
                          </a:solidFill>
                          <a:latin typeface="Roboto" panose="02000000000000000000" pitchFamily="2" charset="0"/>
                          <a:ea typeface="Roboto" panose="02000000000000000000" pitchFamily="2" charset="0"/>
                          <a:cs typeface="Roboto" panose="02000000000000000000" pitchFamily="2" charset="0"/>
                        </a:rPr>
                        <a:t>Improve the quality of the X-1350.</a:t>
                      </a: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228600" indent="-228600" algn="l">
                        <a:lnSpc>
                          <a:spcPts val="1800"/>
                        </a:lnSpc>
                        <a:spcBef>
                          <a:spcPts val="300"/>
                        </a:spcBef>
                        <a:spcAft>
                          <a:spcPts val="300"/>
                        </a:spcAft>
                        <a:buFont typeface="Arial" panose="020B0604020202020204" pitchFamily="34" charset="0"/>
                        <a:buChar char="•"/>
                      </a:pPr>
                      <a:r>
                        <a:rPr lang="en-US" sz="1400" dirty="0">
                          <a:solidFill>
                            <a:srgbClr val="000000"/>
                          </a:solidFill>
                          <a:latin typeface="Roboto" panose="02000000000000000000" pitchFamily="2" charset="0"/>
                          <a:ea typeface="Roboto" panose="02000000000000000000" pitchFamily="2" charset="0"/>
                        </a:rPr>
                        <a:t>Reduce the number of warranty claims on the X-1350 by 10% within six months after </a:t>
                      </a:r>
                      <a:br>
                        <a:rPr lang="en-US" sz="1400" dirty="0">
                          <a:solidFill>
                            <a:srgbClr val="000000"/>
                          </a:solidFill>
                          <a:latin typeface="Roboto" panose="02000000000000000000" pitchFamily="2" charset="0"/>
                          <a:ea typeface="Roboto" panose="02000000000000000000" pitchFamily="2" charset="0"/>
                        </a:rPr>
                      </a:br>
                      <a:r>
                        <a:rPr lang="en-US" sz="1400" dirty="0">
                          <a:solidFill>
                            <a:srgbClr val="000000"/>
                          </a:solidFill>
                          <a:latin typeface="Roboto" panose="02000000000000000000" pitchFamily="2" charset="0"/>
                          <a:ea typeface="Roboto" panose="02000000000000000000" pitchFamily="2" charset="0"/>
                        </a:rPr>
                        <a:t>the program.</a:t>
                      </a:r>
                    </a:p>
                    <a:p>
                      <a:pPr marL="228600" indent="-228600" algn="l">
                        <a:lnSpc>
                          <a:spcPts val="1800"/>
                        </a:lnSpc>
                        <a:spcBef>
                          <a:spcPts val="300"/>
                        </a:spcBef>
                        <a:spcAft>
                          <a:spcPts val="300"/>
                        </a:spcAft>
                        <a:buFont typeface="Arial" panose="020B0604020202020204" pitchFamily="34" charset="0"/>
                        <a:buChar char="•"/>
                      </a:pPr>
                      <a:r>
                        <a:rPr lang="en-US" sz="1400" dirty="0">
                          <a:solidFill>
                            <a:srgbClr val="000000"/>
                          </a:solidFill>
                          <a:latin typeface="Roboto" panose="02000000000000000000" pitchFamily="2" charset="0"/>
                          <a:ea typeface="Roboto" panose="02000000000000000000" pitchFamily="2" charset="0"/>
                        </a:rPr>
                        <a:t>Improve overall customer satisfaction with quality of the X-1350 by 10% as indicated by customer satisfaction survey taken six months after the program.</a:t>
                      </a:r>
                    </a:p>
                    <a:p>
                      <a:pPr marL="228600" indent="-228600" algn="l">
                        <a:lnSpc>
                          <a:spcPts val="1800"/>
                        </a:lnSpc>
                        <a:spcBef>
                          <a:spcPts val="300"/>
                        </a:spcBef>
                        <a:spcAft>
                          <a:spcPts val="300"/>
                        </a:spcAft>
                        <a:buFont typeface="Arial" panose="020B0604020202020204" pitchFamily="34" charset="0"/>
                        <a:buChar char="•"/>
                      </a:pPr>
                      <a:r>
                        <a:rPr lang="en-US" sz="1400" dirty="0">
                          <a:solidFill>
                            <a:srgbClr val="000000"/>
                          </a:solidFill>
                          <a:latin typeface="Roboto" panose="02000000000000000000" pitchFamily="2" charset="0"/>
                          <a:ea typeface="Roboto" panose="02000000000000000000" pitchFamily="2" charset="0"/>
                        </a:rPr>
                        <a:t>Achieve top scores on product quality measures included in industry quality survey.</a:t>
                      </a:r>
                    </a:p>
                  </a:txBody>
                  <a:tcPr marT="91440" marB="914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216260255"/>
                  </a:ext>
                </a:extLst>
              </a:tr>
            </a:tbl>
          </a:graphicData>
        </a:graphic>
      </p:graphicFrame>
    </p:spTree>
    <p:extLst>
      <p:ext uri="{BB962C8B-B14F-4D97-AF65-F5344CB8AC3E}">
        <p14:creationId xmlns:p14="http://schemas.microsoft.com/office/powerpoint/2010/main" val="7846634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7">
            <a:extLst>
              <a:ext uri="{FF2B5EF4-FFF2-40B4-BE49-F238E27FC236}">
                <a16:creationId xmlns:a16="http://schemas.microsoft.com/office/drawing/2014/main" id="{BA6457CF-9920-BE41-8B83-B0024D71993D}"/>
              </a:ext>
            </a:extLst>
          </p:cNvPr>
          <p:cNvSpPr txBox="1">
            <a:spLocks noChangeArrowheads="1"/>
          </p:cNvSpPr>
          <p:nvPr/>
        </p:nvSpPr>
        <p:spPr bwMode="auto">
          <a:xfrm>
            <a:off x="4438621" y="1552813"/>
            <a:ext cx="2372082" cy="900246"/>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Program Benefits</a:t>
            </a:r>
          </a:p>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Program Costs</a:t>
            </a:r>
          </a:p>
        </p:txBody>
      </p:sp>
      <p:sp>
        <p:nvSpPr>
          <p:cNvPr id="1106947" name="Line 3"/>
          <p:cNvSpPr>
            <a:spLocks noChangeShapeType="1"/>
          </p:cNvSpPr>
          <p:nvPr/>
        </p:nvSpPr>
        <p:spPr bwMode="auto">
          <a:xfrm>
            <a:off x="4438623" y="2002936"/>
            <a:ext cx="2228850" cy="0"/>
          </a:xfrm>
          <a:prstGeom prst="line">
            <a:avLst/>
          </a:prstGeom>
          <a:noFill/>
          <a:ln w="19050">
            <a:solidFill>
              <a:srgbClr val="000000"/>
            </a:solidFill>
            <a:round/>
            <a:headEnd/>
            <a:tailEnd/>
          </a:ln>
          <a:effectLst/>
        </p:spPr>
        <p:txBody>
          <a:bodyPr wrap="none" anchor="ctr"/>
          <a:lstStyle/>
          <a:p>
            <a:pPr>
              <a:defRPr/>
            </a:pPr>
            <a:endParaRPr lang="en-US" sz="1350" dirty="0">
              <a:solidFill>
                <a:srgbClr val="00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endParaRPr>
          </a:p>
        </p:txBody>
      </p:sp>
      <p:sp>
        <p:nvSpPr>
          <p:cNvPr id="1106949" name="Text Box 5"/>
          <p:cNvSpPr txBox="1">
            <a:spLocks noChangeArrowheads="1"/>
          </p:cNvSpPr>
          <p:nvPr/>
        </p:nvSpPr>
        <p:spPr bwMode="auto">
          <a:xfrm>
            <a:off x="1104900" y="1795187"/>
            <a:ext cx="2686050" cy="415498"/>
          </a:xfrm>
          <a:prstGeom prst="rect">
            <a:avLst/>
          </a:prstGeom>
          <a:noFill/>
          <a:ln w="12700">
            <a:noFill/>
            <a:miter lim="800000"/>
            <a:headEnd type="none" w="sm" len="sm"/>
            <a:tailEnd type="none" w="sm" len="sm"/>
          </a:ln>
          <a:effectLst/>
        </p:spPr>
        <p:txBody>
          <a:bodyPr wrap="square">
            <a:spAutoFit/>
          </a:bodyPr>
          <a:lstStyle/>
          <a:p>
            <a:pPr algn="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Benefits/Cost Ratio</a:t>
            </a:r>
          </a:p>
        </p:txBody>
      </p:sp>
      <p:sp>
        <p:nvSpPr>
          <p:cNvPr id="1106954" name="Text Box 10"/>
          <p:cNvSpPr txBox="1">
            <a:spLocks noChangeArrowheads="1"/>
          </p:cNvSpPr>
          <p:nvPr/>
        </p:nvSpPr>
        <p:spPr bwMode="auto">
          <a:xfrm>
            <a:off x="3798208" y="1795187"/>
            <a:ext cx="521074" cy="415498"/>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a:t>
            </a:r>
          </a:p>
        </p:txBody>
      </p:sp>
      <p:sp>
        <p:nvSpPr>
          <p:cNvPr id="2" name="Title 1">
            <a:extLst>
              <a:ext uri="{FF2B5EF4-FFF2-40B4-BE49-F238E27FC236}">
                <a16:creationId xmlns:a16="http://schemas.microsoft.com/office/drawing/2014/main" id="{CA9CB8C8-C1F5-9C50-65F4-831670B84C9C}"/>
              </a:ext>
            </a:extLst>
          </p:cNvPr>
          <p:cNvSpPr>
            <a:spLocks noGrp="1"/>
          </p:cNvSpPr>
          <p:nvPr>
            <p:ph type="title"/>
          </p:nvPr>
        </p:nvSpPr>
        <p:spPr/>
        <p:txBody>
          <a:bodyPr/>
          <a:lstStyle/>
          <a:p>
            <a:r>
              <a:rPr lang="en-US" sz="3600" dirty="0"/>
              <a:t>Defining BCR and ROI</a:t>
            </a:r>
          </a:p>
        </p:txBody>
      </p:sp>
      <p:sp>
        <p:nvSpPr>
          <p:cNvPr id="14" name="Text Box 8">
            <a:extLst>
              <a:ext uri="{FF2B5EF4-FFF2-40B4-BE49-F238E27FC236}">
                <a16:creationId xmlns:a16="http://schemas.microsoft.com/office/drawing/2014/main" id="{1EF58F71-AB89-A84D-B2D7-5ED36B67C61E}"/>
              </a:ext>
            </a:extLst>
          </p:cNvPr>
          <p:cNvSpPr txBox="1">
            <a:spLocks noChangeArrowheads="1"/>
          </p:cNvSpPr>
          <p:nvPr/>
        </p:nvSpPr>
        <p:spPr bwMode="auto">
          <a:xfrm>
            <a:off x="1413656" y="2873552"/>
            <a:ext cx="4397576" cy="900246"/>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Program Benefits - Program Costs</a:t>
            </a:r>
          </a:p>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Program Costs</a:t>
            </a:r>
          </a:p>
        </p:txBody>
      </p:sp>
      <p:sp>
        <p:nvSpPr>
          <p:cNvPr id="1106948" name="Line 4"/>
          <p:cNvSpPr>
            <a:spLocks noChangeShapeType="1"/>
          </p:cNvSpPr>
          <p:nvPr/>
        </p:nvSpPr>
        <p:spPr bwMode="auto">
          <a:xfrm flipV="1">
            <a:off x="1767094" y="3323674"/>
            <a:ext cx="3780788" cy="3204"/>
          </a:xfrm>
          <a:prstGeom prst="line">
            <a:avLst/>
          </a:prstGeom>
          <a:noFill/>
          <a:ln w="19050">
            <a:solidFill>
              <a:srgbClr val="000000"/>
            </a:solidFill>
            <a:round/>
            <a:headEnd/>
            <a:tailEnd/>
          </a:ln>
          <a:effectLst/>
        </p:spPr>
        <p:txBody>
          <a:bodyPr wrap="none" anchor="ctr"/>
          <a:lstStyle/>
          <a:p>
            <a:pPr>
              <a:defRPr/>
            </a:pPr>
            <a:endParaRPr lang="en-US" sz="1350">
              <a:solidFill>
                <a:srgbClr val="00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endParaRPr>
          </a:p>
        </p:txBody>
      </p:sp>
      <p:sp>
        <p:nvSpPr>
          <p:cNvPr id="1106950" name="Text Box 6"/>
          <p:cNvSpPr txBox="1">
            <a:spLocks noChangeArrowheads="1"/>
          </p:cNvSpPr>
          <p:nvPr/>
        </p:nvSpPr>
        <p:spPr bwMode="auto">
          <a:xfrm>
            <a:off x="481234" y="3115925"/>
            <a:ext cx="611802" cy="415498"/>
          </a:xfrm>
          <a:prstGeom prst="rect">
            <a:avLst/>
          </a:prstGeom>
          <a:noFill/>
          <a:ln w="12700">
            <a:noFill/>
            <a:miter lim="800000"/>
            <a:headEnd type="none" w="sm" len="sm"/>
            <a:tailEnd type="none" w="sm" len="sm"/>
          </a:ln>
          <a:effectLst/>
        </p:spPr>
        <p:txBody>
          <a:bodyPr wrap="square">
            <a:spAutoFit/>
          </a:bodyPr>
          <a:lstStyle/>
          <a:p>
            <a:pPr algn="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ROI</a:t>
            </a:r>
          </a:p>
        </p:txBody>
      </p:sp>
      <p:sp>
        <p:nvSpPr>
          <p:cNvPr id="1106953" name="Text Box 9"/>
          <p:cNvSpPr txBox="1">
            <a:spLocks noChangeArrowheads="1"/>
          </p:cNvSpPr>
          <p:nvPr/>
        </p:nvSpPr>
        <p:spPr bwMode="auto">
          <a:xfrm flipV="1">
            <a:off x="1060058" y="3115926"/>
            <a:ext cx="171450" cy="415498"/>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a:t>
            </a:r>
          </a:p>
        </p:txBody>
      </p:sp>
      <p:sp>
        <p:nvSpPr>
          <p:cNvPr id="1106955" name="Text Box 11"/>
          <p:cNvSpPr txBox="1">
            <a:spLocks noChangeArrowheads="1"/>
          </p:cNvSpPr>
          <p:nvPr/>
        </p:nvSpPr>
        <p:spPr bwMode="auto">
          <a:xfrm>
            <a:off x="5766628" y="3046704"/>
            <a:ext cx="323518" cy="415498"/>
          </a:xfrm>
          <a:prstGeom prst="rect">
            <a:avLst/>
          </a:prstGeom>
          <a:noFill/>
          <a:ln w="12700">
            <a:noFill/>
            <a:miter lim="800000"/>
            <a:headEnd type="none" w="sm" len="sm"/>
            <a:tailEnd type="none" w="sm" len="sm"/>
          </a:ln>
          <a:effectLst/>
        </p:spPr>
        <p:txBody>
          <a:bodyPr wrap="square">
            <a:spAutoFit/>
          </a:bodyPr>
          <a:lstStyle/>
          <a:p>
            <a:pP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x</a:t>
            </a:r>
          </a:p>
        </p:txBody>
      </p:sp>
      <p:sp>
        <p:nvSpPr>
          <p:cNvPr id="5" name="Text Box 11">
            <a:extLst>
              <a:ext uri="{FF2B5EF4-FFF2-40B4-BE49-F238E27FC236}">
                <a16:creationId xmlns:a16="http://schemas.microsoft.com/office/drawing/2014/main" id="{F3CB5E4D-8083-AB7B-2F9B-51D322A32827}"/>
              </a:ext>
            </a:extLst>
          </p:cNvPr>
          <p:cNvSpPr txBox="1">
            <a:spLocks noChangeArrowheads="1"/>
          </p:cNvSpPr>
          <p:nvPr/>
        </p:nvSpPr>
        <p:spPr bwMode="auto">
          <a:xfrm>
            <a:off x="6029978" y="3059596"/>
            <a:ext cx="657476" cy="415498"/>
          </a:xfrm>
          <a:prstGeom prst="rect">
            <a:avLst/>
          </a:prstGeom>
          <a:noFill/>
          <a:ln w="12700">
            <a:noFill/>
            <a:miter lim="800000"/>
            <a:headEnd type="none" w="sm" len="sm"/>
            <a:tailEnd type="none" w="sm" len="sm"/>
          </a:ln>
          <a:effectLst/>
        </p:spPr>
        <p:txBody>
          <a:bodyPr wrap="square">
            <a:spAutoFit/>
          </a:bodyPr>
          <a:lstStyle/>
          <a:p>
            <a:pP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100</a:t>
            </a:r>
          </a:p>
        </p:txBody>
      </p:sp>
      <p:sp>
        <p:nvSpPr>
          <p:cNvPr id="4" name="TextBox 3">
            <a:extLst>
              <a:ext uri="{FF2B5EF4-FFF2-40B4-BE49-F238E27FC236}">
                <a16:creationId xmlns:a16="http://schemas.microsoft.com/office/drawing/2014/main" id="{04BB9A2C-0A54-6D31-0FA4-4D3C41A1D3B2}"/>
              </a:ext>
            </a:extLst>
          </p:cNvPr>
          <p:cNvSpPr txBox="1"/>
          <p:nvPr/>
        </p:nvSpPr>
        <p:spPr>
          <a:xfrm>
            <a:off x="11960" y="4786184"/>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48</a:t>
            </a:r>
          </a:p>
        </p:txBody>
      </p:sp>
    </p:spTree>
    <p:custDataLst>
      <p:tags r:id="rId1"/>
    </p:custDataLst>
    <p:extLst>
      <p:ext uri="{BB962C8B-B14F-4D97-AF65-F5344CB8AC3E}">
        <p14:creationId xmlns:p14="http://schemas.microsoft.com/office/powerpoint/2010/main" val="1053682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3">
          <a:extLst>
            <a:ext uri="{FF2B5EF4-FFF2-40B4-BE49-F238E27FC236}">
              <a16:creationId xmlns:a16="http://schemas.microsoft.com/office/drawing/2014/main" id="{B37E8A05-F5B6-AC9F-A2B9-B7B7957936E3}"/>
            </a:ext>
          </a:extLst>
        </p:cNvPr>
        <p:cNvGrpSpPr/>
        <p:nvPr/>
      </p:nvGrpSpPr>
      <p:grpSpPr>
        <a:xfrm>
          <a:off x="0" y="0"/>
          <a:ext cx="0" cy="0"/>
          <a:chOff x="0" y="0"/>
          <a:chExt cx="0" cy="0"/>
        </a:xfrm>
      </p:grpSpPr>
      <p:sp>
        <p:nvSpPr>
          <p:cNvPr id="114" name="Google Shape;114;p14">
            <a:extLst>
              <a:ext uri="{FF2B5EF4-FFF2-40B4-BE49-F238E27FC236}">
                <a16:creationId xmlns:a16="http://schemas.microsoft.com/office/drawing/2014/main" id="{40FEC701-7F7A-01BE-7E42-3487E6B49676}"/>
              </a:ext>
            </a:extLst>
          </p:cNvPr>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3600" dirty="0">
                <a:latin typeface="Roboto" panose="02000000000000000000" pitchFamily="2" charset="0"/>
                <a:ea typeface="Roboto" panose="02000000000000000000" pitchFamily="2" charset="0"/>
                <a:cs typeface="Roboto" panose="02000000000000000000" pitchFamily="2" charset="0"/>
              </a:rPr>
              <a:t>Impact Objectives</a:t>
            </a:r>
            <a:endParaRPr sz="3600" dirty="0">
              <a:latin typeface="Roboto" panose="02000000000000000000" pitchFamily="2" charset="0"/>
              <a:ea typeface="Roboto" panose="02000000000000000000" pitchFamily="2" charset="0"/>
              <a:cs typeface="Roboto" panose="02000000000000000000" pitchFamily="2" charset="0"/>
            </a:endParaRPr>
          </a:p>
        </p:txBody>
      </p:sp>
      <p:sp>
        <p:nvSpPr>
          <p:cNvPr id="118" name="Google Shape;118;p14">
            <a:extLst>
              <a:ext uri="{FF2B5EF4-FFF2-40B4-BE49-F238E27FC236}">
                <a16:creationId xmlns:a16="http://schemas.microsoft.com/office/drawing/2014/main" id="{FA0C74AD-5ACE-5674-4A75-7F1EACF098C6}"/>
              </a:ext>
            </a:extLst>
          </p:cNvPr>
          <p:cNvSpPr txBox="1">
            <a:spLocks noGrp="1"/>
          </p:cNvSpPr>
          <p:nvPr>
            <p:ph type="sldNum" idx="12"/>
          </p:nvPr>
        </p:nvSpPr>
        <p:spPr>
          <a:prstGeom prst="rect">
            <a:avLst/>
          </a:prstGeom>
        </p:spPr>
        <p:txBody>
          <a:bodyPr spcFirstLastPara="1" wrap="square" lIns="91425" tIns="91425" rIns="91425" bIns="91425" anchor="b" anchorCtr="0">
            <a:noAutofit/>
          </a:bodyPr>
          <a:lstStyle/>
          <a:p>
            <a:pPr marL="0" marR="0" lvl="0" indent="0" algn="ctr" defTabSz="914400" rtl="0" eaLnBrk="1" fontAlgn="auto" latinLnBrk="0" hangingPunct="1">
              <a:lnSpc>
                <a:spcPct val="100000"/>
              </a:lnSpc>
              <a:spcBef>
                <a:spcPts val="0"/>
              </a:spcBef>
              <a:spcAft>
                <a:spcPts val="0"/>
              </a:spcAft>
              <a:buClr>
                <a:srgbClr val="222222"/>
              </a:buClr>
              <a:buSzTx/>
              <a:buFont typeface="Arial"/>
              <a:buNone/>
              <a:tabLst/>
              <a:defRPr/>
            </a:pPr>
            <a:fld id="{00000000-1234-1234-1234-123412341234}" type="slidenum">
              <a:rPr kumimoji="0" lang="en" i="0" u="none" strike="noStrike" kern="0" cap="none" spc="0" normalizeH="0" baseline="0" noProof="0">
                <a:ln>
                  <a:noFill/>
                </a:ln>
                <a:solidFill>
                  <a:srgbClr val="FFFFFF"/>
                </a:solidFill>
                <a:effectLst/>
                <a:uLnTx/>
                <a:uFillTx/>
                <a:sym typeface="Roboto"/>
              </a:rPr>
              <a:pPr marL="0" marR="0" lvl="0" indent="0" algn="ctr" defTabSz="914400" rtl="0" eaLnBrk="1" fontAlgn="auto" latinLnBrk="0" hangingPunct="1">
                <a:lnSpc>
                  <a:spcPct val="100000"/>
                </a:lnSpc>
                <a:spcBef>
                  <a:spcPts val="0"/>
                </a:spcBef>
                <a:spcAft>
                  <a:spcPts val="0"/>
                </a:spcAft>
                <a:buClr>
                  <a:srgbClr val="222222"/>
                </a:buClr>
                <a:buSzTx/>
                <a:buFont typeface="Arial"/>
                <a:buNone/>
                <a:tabLst/>
                <a:defRPr/>
              </a:pPr>
              <a:t>7</a:t>
            </a:fld>
            <a:endParaRPr kumimoji="0" i="0" u="none" strike="noStrike" kern="0" cap="none" spc="0" normalizeH="0" baseline="0" noProof="0" dirty="0">
              <a:ln>
                <a:noFill/>
              </a:ln>
              <a:solidFill>
                <a:srgbClr val="FFFFFF"/>
              </a:solidFill>
              <a:effectLst/>
              <a:uLnTx/>
              <a:uFillTx/>
              <a:sym typeface="Roboto"/>
            </a:endParaRPr>
          </a:p>
        </p:txBody>
      </p:sp>
      <p:sp>
        <p:nvSpPr>
          <p:cNvPr id="3" name="Text Placeholder 2">
            <a:extLst>
              <a:ext uri="{FF2B5EF4-FFF2-40B4-BE49-F238E27FC236}">
                <a16:creationId xmlns:a16="http://schemas.microsoft.com/office/drawing/2014/main" id="{28317ABE-1972-B481-EAA3-ABE0243BECBA}"/>
              </a:ext>
            </a:extLst>
          </p:cNvPr>
          <p:cNvSpPr>
            <a:spLocks noGrp="1"/>
          </p:cNvSpPr>
          <p:nvPr>
            <p:ph type="body" idx="1"/>
          </p:nvPr>
        </p:nvSpPr>
        <p:spPr>
          <a:xfrm>
            <a:off x="419100" y="1200150"/>
            <a:ext cx="8404389" cy="3436586"/>
          </a:xfrm>
        </p:spPr>
        <p:txBody>
          <a:bodyPr numCol="1"/>
          <a:lstStyle/>
          <a:p>
            <a:pPr marL="63500" indent="0">
              <a:buSzPct val="100000"/>
              <a:buNone/>
            </a:pPr>
            <a:r>
              <a:rPr lang="en-US" sz="2000" dirty="0">
                <a:latin typeface="Roboto" panose="02000000000000000000" pitchFamily="2" charset="0"/>
                <a:ea typeface="Roboto" panose="02000000000000000000" pitchFamily="2" charset="0"/>
                <a:cs typeface="Roboto" panose="02000000000000000000" pitchFamily="2" charset="0"/>
              </a:rPr>
              <a:t>Six months after completing this workshop, you should:</a:t>
            </a:r>
          </a:p>
          <a:p>
            <a:pPr>
              <a:buSzPct val="1000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Improve the effectiveness of programs.</a:t>
            </a:r>
          </a:p>
          <a:p>
            <a:pPr>
              <a:buSzPct val="1000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Expand the implementation of successful programs.</a:t>
            </a:r>
          </a:p>
          <a:p>
            <a:pPr>
              <a:buSzPct val="1000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Redesign ineffective programs.</a:t>
            </a:r>
          </a:p>
          <a:p>
            <a:pPr>
              <a:buSzPct val="1000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Improve satisfaction of your stakeholders.</a:t>
            </a:r>
          </a:p>
          <a:p>
            <a:pPr>
              <a:buSzPct val="1000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Improve relationships with key managers and clients.</a:t>
            </a:r>
          </a:p>
          <a:p>
            <a:pPr>
              <a:buSzPct val="10000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Maintain or increase funding for talent development.</a:t>
            </a:r>
          </a:p>
        </p:txBody>
      </p:sp>
      <p:sp>
        <p:nvSpPr>
          <p:cNvPr id="2" name="TextBox 1">
            <a:extLst>
              <a:ext uri="{FF2B5EF4-FFF2-40B4-BE49-F238E27FC236}">
                <a16:creationId xmlns:a16="http://schemas.microsoft.com/office/drawing/2014/main" id="{A0FC5851-8001-1120-F8A8-064B23132AA0}"/>
              </a:ext>
            </a:extLst>
          </p:cNvPr>
          <p:cNvSpPr txBox="1"/>
          <p:nvPr/>
        </p:nvSpPr>
        <p:spPr>
          <a:xfrm>
            <a:off x="11960" y="4786184"/>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4</a:t>
            </a:r>
          </a:p>
        </p:txBody>
      </p:sp>
    </p:spTree>
    <p:extLst>
      <p:ext uri="{BB962C8B-B14F-4D97-AF65-F5344CB8AC3E}">
        <p14:creationId xmlns:p14="http://schemas.microsoft.com/office/powerpoint/2010/main" val="24571015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7">
            <a:extLst>
              <a:ext uri="{FF2B5EF4-FFF2-40B4-BE49-F238E27FC236}">
                <a16:creationId xmlns:a16="http://schemas.microsoft.com/office/drawing/2014/main" id="{BA6457CF-9920-BE41-8B83-B0024D71993D}"/>
              </a:ext>
            </a:extLst>
          </p:cNvPr>
          <p:cNvSpPr txBox="1">
            <a:spLocks noChangeArrowheads="1"/>
          </p:cNvSpPr>
          <p:nvPr/>
        </p:nvSpPr>
        <p:spPr bwMode="auto">
          <a:xfrm>
            <a:off x="4438621" y="1552813"/>
            <a:ext cx="2228851" cy="900246"/>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$240,000</a:t>
            </a:r>
          </a:p>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$80,000</a:t>
            </a:r>
          </a:p>
        </p:txBody>
      </p:sp>
      <p:sp>
        <p:nvSpPr>
          <p:cNvPr id="1106947" name="Line 3"/>
          <p:cNvSpPr>
            <a:spLocks noChangeShapeType="1"/>
          </p:cNvSpPr>
          <p:nvPr/>
        </p:nvSpPr>
        <p:spPr bwMode="auto">
          <a:xfrm>
            <a:off x="4438623" y="2002936"/>
            <a:ext cx="2228850" cy="0"/>
          </a:xfrm>
          <a:prstGeom prst="line">
            <a:avLst/>
          </a:prstGeom>
          <a:noFill/>
          <a:ln w="19050">
            <a:solidFill>
              <a:srgbClr val="000000"/>
            </a:solidFill>
            <a:round/>
            <a:headEnd/>
            <a:tailEnd/>
          </a:ln>
          <a:effectLst/>
        </p:spPr>
        <p:txBody>
          <a:bodyPr wrap="none" anchor="ctr"/>
          <a:lstStyle/>
          <a:p>
            <a:pPr>
              <a:defRPr/>
            </a:pPr>
            <a:endParaRPr lang="en-US" sz="1350" dirty="0">
              <a:solidFill>
                <a:srgbClr val="00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endParaRPr>
          </a:p>
        </p:txBody>
      </p:sp>
      <p:sp>
        <p:nvSpPr>
          <p:cNvPr id="1106949" name="Text Box 5"/>
          <p:cNvSpPr txBox="1">
            <a:spLocks noChangeArrowheads="1"/>
          </p:cNvSpPr>
          <p:nvPr/>
        </p:nvSpPr>
        <p:spPr bwMode="auto">
          <a:xfrm>
            <a:off x="1104900" y="1795187"/>
            <a:ext cx="2686050" cy="415498"/>
          </a:xfrm>
          <a:prstGeom prst="rect">
            <a:avLst/>
          </a:prstGeom>
          <a:noFill/>
          <a:ln w="12700">
            <a:noFill/>
            <a:miter lim="800000"/>
            <a:headEnd type="none" w="sm" len="sm"/>
            <a:tailEnd type="none" w="sm" len="sm"/>
          </a:ln>
          <a:effectLst/>
        </p:spPr>
        <p:txBody>
          <a:bodyPr wrap="square">
            <a:spAutoFit/>
          </a:bodyPr>
          <a:lstStyle/>
          <a:p>
            <a:pPr algn="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Benefits/Cost Ratio</a:t>
            </a:r>
          </a:p>
        </p:txBody>
      </p:sp>
      <p:sp>
        <p:nvSpPr>
          <p:cNvPr id="1106954" name="Text Box 10"/>
          <p:cNvSpPr txBox="1">
            <a:spLocks noChangeArrowheads="1"/>
          </p:cNvSpPr>
          <p:nvPr/>
        </p:nvSpPr>
        <p:spPr bwMode="auto">
          <a:xfrm>
            <a:off x="3798208" y="1795187"/>
            <a:ext cx="521074" cy="415498"/>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a:t>
            </a:r>
          </a:p>
        </p:txBody>
      </p:sp>
      <p:sp>
        <p:nvSpPr>
          <p:cNvPr id="2" name="Title 1">
            <a:extLst>
              <a:ext uri="{FF2B5EF4-FFF2-40B4-BE49-F238E27FC236}">
                <a16:creationId xmlns:a16="http://schemas.microsoft.com/office/drawing/2014/main" id="{CA9CB8C8-C1F5-9C50-65F4-831670B84C9C}"/>
              </a:ext>
            </a:extLst>
          </p:cNvPr>
          <p:cNvSpPr>
            <a:spLocks noGrp="1"/>
          </p:cNvSpPr>
          <p:nvPr>
            <p:ph type="title"/>
          </p:nvPr>
        </p:nvSpPr>
        <p:spPr/>
        <p:txBody>
          <a:bodyPr/>
          <a:lstStyle/>
          <a:p>
            <a:r>
              <a:rPr lang="en-US" sz="3600" dirty="0"/>
              <a:t>Defining BCR and ROI</a:t>
            </a:r>
          </a:p>
        </p:txBody>
      </p:sp>
      <p:sp>
        <p:nvSpPr>
          <p:cNvPr id="14" name="Text Box 8">
            <a:extLst>
              <a:ext uri="{FF2B5EF4-FFF2-40B4-BE49-F238E27FC236}">
                <a16:creationId xmlns:a16="http://schemas.microsoft.com/office/drawing/2014/main" id="{1EF58F71-AB89-A84D-B2D7-5ED36B67C61E}"/>
              </a:ext>
            </a:extLst>
          </p:cNvPr>
          <p:cNvSpPr txBox="1">
            <a:spLocks noChangeArrowheads="1"/>
          </p:cNvSpPr>
          <p:nvPr/>
        </p:nvSpPr>
        <p:spPr bwMode="auto">
          <a:xfrm>
            <a:off x="1413656" y="2873552"/>
            <a:ext cx="4397576" cy="900246"/>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$240,000 - $80,000</a:t>
            </a:r>
          </a:p>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$80,000</a:t>
            </a:r>
          </a:p>
        </p:txBody>
      </p:sp>
      <p:sp>
        <p:nvSpPr>
          <p:cNvPr id="1106948" name="Line 4"/>
          <p:cNvSpPr>
            <a:spLocks noChangeShapeType="1"/>
          </p:cNvSpPr>
          <p:nvPr/>
        </p:nvSpPr>
        <p:spPr bwMode="auto">
          <a:xfrm flipV="1">
            <a:off x="1767094" y="3323674"/>
            <a:ext cx="3780788" cy="3204"/>
          </a:xfrm>
          <a:prstGeom prst="line">
            <a:avLst/>
          </a:prstGeom>
          <a:noFill/>
          <a:ln w="19050">
            <a:solidFill>
              <a:srgbClr val="000000"/>
            </a:solidFill>
            <a:round/>
            <a:headEnd/>
            <a:tailEnd/>
          </a:ln>
          <a:effectLst/>
        </p:spPr>
        <p:txBody>
          <a:bodyPr wrap="none" anchor="ctr"/>
          <a:lstStyle/>
          <a:p>
            <a:pPr>
              <a:defRPr/>
            </a:pPr>
            <a:endParaRPr lang="en-US" sz="1350">
              <a:solidFill>
                <a:srgbClr val="00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endParaRPr>
          </a:p>
        </p:txBody>
      </p:sp>
      <p:sp>
        <p:nvSpPr>
          <p:cNvPr id="1106950" name="Text Box 6"/>
          <p:cNvSpPr txBox="1">
            <a:spLocks noChangeArrowheads="1"/>
          </p:cNvSpPr>
          <p:nvPr/>
        </p:nvSpPr>
        <p:spPr bwMode="auto">
          <a:xfrm>
            <a:off x="481234" y="3115925"/>
            <a:ext cx="611802" cy="415498"/>
          </a:xfrm>
          <a:prstGeom prst="rect">
            <a:avLst/>
          </a:prstGeom>
          <a:noFill/>
          <a:ln w="12700">
            <a:noFill/>
            <a:miter lim="800000"/>
            <a:headEnd type="none" w="sm" len="sm"/>
            <a:tailEnd type="none" w="sm" len="sm"/>
          </a:ln>
          <a:effectLst/>
        </p:spPr>
        <p:txBody>
          <a:bodyPr wrap="square">
            <a:spAutoFit/>
          </a:bodyPr>
          <a:lstStyle/>
          <a:p>
            <a:pPr algn="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ROI</a:t>
            </a:r>
          </a:p>
        </p:txBody>
      </p:sp>
      <p:sp>
        <p:nvSpPr>
          <p:cNvPr id="1106953" name="Text Box 9"/>
          <p:cNvSpPr txBox="1">
            <a:spLocks noChangeArrowheads="1"/>
          </p:cNvSpPr>
          <p:nvPr/>
        </p:nvSpPr>
        <p:spPr bwMode="auto">
          <a:xfrm flipV="1">
            <a:off x="1060058" y="3115926"/>
            <a:ext cx="171450" cy="415498"/>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a:t>
            </a:r>
          </a:p>
        </p:txBody>
      </p:sp>
      <p:sp>
        <p:nvSpPr>
          <p:cNvPr id="1106955" name="Text Box 11"/>
          <p:cNvSpPr txBox="1">
            <a:spLocks noChangeArrowheads="1"/>
          </p:cNvSpPr>
          <p:nvPr/>
        </p:nvSpPr>
        <p:spPr bwMode="auto">
          <a:xfrm>
            <a:off x="5766628" y="3046704"/>
            <a:ext cx="323518" cy="415498"/>
          </a:xfrm>
          <a:prstGeom prst="rect">
            <a:avLst/>
          </a:prstGeom>
          <a:noFill/>
          <a:ln w="12700">
            <a:noFill/>
            <a:miter lim="800000"/>
            <a:headEnd type="none" w="sm" len="sm"/>
            <a:tailEnd type="none" w="sm" len="sm"/>
          </a:ln>
          <a:effectLst/>
        </p:spPr>
        <p:txBody>
          <a:bodyPr wrap="square">
            <a:spAutoFit/>
          </a:bodyPr>
          <a:lstStyle/>
          <a:p>
            <a:pP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x</a:t>
            </a:r>
          </a:p>
        </p:txBody>
      </p:sp>
      <p:sp>
        <p:nvSpPr>
          <p:cNvPr id="5" name="Text Box 11">
            <a:extLst>
              <a:ext uri="{FF2B5EF4-FFF2-40B4-BE49-F238E27FC236}">
                <a16:creationId xmlns:a16="http://schemas.microsoft.com/office/drawing/2014/main" id="{F3CB5E4D-8083-AB7B-2F9B-51D322A32827}"/>
              </a:ext>
            </a:extLst>
          </p:cNvPr>
          <p:cNvSpPr txBox="1">
            <a:spLocks noChangeArrowheads="1"/>
          </p:cNvSpPr>
          <p:nvPr/>
        </p:nvSpPr>
        <p:spPr bwMode="auto">
          <a:xfrm>
            <a:off x="6029977" y="3059596"/>
            <a:ext cx="1835541" cy="415498"/>
          </a:xfrm>
          <a:prstGeom prst="rect">
            <a:avLst/>
          </a:prstGeom>
          <a:noFill/>
          <a:ln w="12700">
            <a:noFill/>
            <a:miter lim="800000"/>
            <a:headEnd type="none" w="sm" len="sm"/>
            <a:tailEnd type="none" w="sm" len="sm"/>
          </a:ln>
          <a:effectLst/>
        </p:spPr>
        <p:txBody>
          <a:bodyPr wrap="square">
            <a:spAutoFit/>
          </a:bodyPr>
          <a:lstStyle/>
          <a:p>
            <a:pP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100 =</a:t>
            </a:r>
          </a:p>
        </p:txBody>
      </p:sp>
      <p:sp>
        <p:nvSpPr>
          <p:cNvPr id="4" name="TextBox 3">
            <a:extLst>
              <a:ext uri="{FF2B5EF4-FFF2-40B4-BE49-F238E27FC236}">
                <a16:creationId xmlns:a16="http://schemas.microsoft.com/office/drawing/2014/main" id="{04BB9A2C-0A54-6D31-0FA4-4D3C41A1D3B2}"/>
              </a:ext>
            </a:extLst>
          </p:cNvPr>
          <p:cNvSpPr txBox="1"/>
          <p:nvPr/>
        </p:nvSpPr>
        <p:spPr>
          <a:xfrm>
            <a:off x="11960" y="4786184"/>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48</a:t>
            </a:r>
          </a:p>
        </p:txBody>
      </p:sp>
      <p:sp>
        <p:nvSpPr>
          <p:cNvPr id="3" name="Text Box 11">
            <a:extLst>
              <a:ext uri="{FF2B5EF4-FFF2-40B4-BE49-F238E27FC236}">
                <a16:creationId xmlns:a16="http://schemas.microsoft.com/office/drawing/2014/main" id="{6C756586-55E3-F16F-3EA2-682D3899C385}"/>
              </a:ext>
            </a:extLst>
          </p:cNvPr>
          <p:cNvSpPr txBox="1">
            <a:spLocks noChangeArrowheads="1"/>
          </p:cNvSpPr>
          <p:nvPr/>
        </p:nvSpPr>
        <p:spPr bwMode="auto">
          <a:xfrm>
            <a:off x="6667472" y="1801134"/>
            <a:ext cx="1423599" cy="415498"/>
          </a:xfrm>
          <a:prstGeom prst="rect">
            <a:avLst/>
          </a:prstGeom>
          <a:noFill/>
          <a:ln w="12700">
            <a:noFill/>
            <a:miter lim="800000"/>
            <a:headEnd type="none" w="sm" len="sm"/>
            <a:tailEnd type="none" w="sm" len="sm"/>
          </a:ln>
          <a:effectLst/>
        </p:spPr>
        <p:txBody>
          <a:bodyPr wrap="square">
            <a:spAutoFit/>
          </a:bodyPr>
          <a:lstStyle/>
          <a:p>
            <a:pP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 =</a:t>
            </a:r>
          </a:p>
        </p:txBody>
      </p:sp>
    </p:spTree>
    <p:custDataLst>
      <p:tags r:id="rId1"/>
    </p:custDataLst>
    <p:extLst>
      <p:ext uri="{BB962C8B-B14F-4D97-AF65-F5344CB8AC3E}">
        <p14:creationId xmlns:p14="http://schemas.microsoft.com/office/powerpoint/2010/main" val="181480242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7">
            <a:extLst>
              <a:ext uri="{FF2B5EF4-FFF2-40B4-BE49-F238E27FC236}">
                <a16:creationId xmlns:a16="http://schemas.microsoft.com/office/drawing/2014/main" id="{BA6457CF-9920-BE41-8B83-B0024D71993D}"/>
              </a:ext>
            </a:extLst>
          </p:cNvPr>
          <p:cNvSpPr txBox="1">
            <a:spLocks noChangeArrowheads="1"/>
          </p:cNvSpPr>
          <p:nvPr/>
        </p:nvSpPr>
        <p:spPr bwMode="auto">
          <a:xfrm>
            <a:off x="4438621" y="1552813"/>
            <a:ext cx="2228851" cy="900246"/>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$240,000</a:t>
            </a:r>
          </a:p>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$80,000</a:t>
            </a:r>
          </a:p>
        </p:txBody>
      </p:sp>
      <p:sp>
        <p:nvSpPr>
          <p:cNvPr id="1106947" name="Line 3"/>
          <p:cNvSpPr>
            <a:spLocks noChangeShapeType="1"/>
          </p:cNvSpPr>
          <p:nvPr/>
        </p:nvSpPr>
        <p:spPr bwMode="auto">
          <a:xfrm>
            <a:off x="4438623" y="2002936"/>
            <a:ext cx="2228850" cy="0"/>
          </a:xfrm>
          <a:prstGeom prst="line">
            <a:avLst/>
          </a:prstGeom>
          <a:noFill/>
          <a:ln w="19050">
            <a:solidFill>
              <a:srgbClr val="000000"/>
            </a:solidFill>
            <a:round/>
            <a:headEnd/>
            <a:tailEnd/>
          </a:ln>
          <a:effectLst/>
        </p:spPr>
        <p:txBody>
          <a:bodyPr wrap="none" anchor="ctr"/>
          <a:lstStyle/>
          <a:p>
            <a:pPr>
              <a:defRPr/>
            </a:pPr>
            <a:endParaRPr lang="en-US" sz="1350" dirty="0">
              <a:solidFill>
                <a:srgbClr val="00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endParaRPr>
          </a:p>
        </p:txBody>
      </p:sp>
      <p:sp>
        <p:nvSpPr>
          <p:cNvPr id="1106949" name="Text Box 5"/>
          <p:cNvSpPr txBox="1">
            <a:spLocks noChangeArrowheads="1"/>
          </p:cNvSpPr>
          <p:nvPr/>
        </p:nvSpPr>
        <p:spPr bwMode="auto">
          <a:xfrm>
            <a:off x="1104900" y="1795187"/>
            <a:ext cx="2686050" cy="415498"/>
          </a:xfrm>
          <a:prstGeom prst="rect">
            <a:avLst/>
          </a:prstGeom>
          <a:noFill/>
          <a:ln w="12700">
            <a:noFill/>
            <a:miter lim="800000"/>
            <a:headEnd type="none" w="sm" len="sm"/>
            <a:tailEnd type="none" w="sm" len="sm"/>
          </a:ln>
          <a:effectLst/>
        </p:spPr>
        <p:txBody>
          <a:bodyPr wrap="square">
            <a:spAutoFit/>
          </a:bodyPr>
          <a:lstStyle/>
          <a:p>
            <a:pPr algn="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Benefits/Cost Ratio</a:t>
            </a:r>
          </a:p>
        </p:txBody>
      </p:sp>
      <p:sp>
        <p:nvSpPr>
          <p:cNvPr id="1106954" name="Text Box 10"/>
          <p:cNvSpPr txBox="1">
            <a:spLocks noChangeArrowheads="1"/>
          </p:cNvSpPr>
          <p:nvPr/>
        </p:nvSpPr>
        <p:spPr bwMode="auto">
          <a:xfrm>
            <a:off x="3798208" y="1795187"/>
            <a:ext cx="521074" cy="415498"/>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a:t>
            </a:r>
          </a:p>
        </p:txBody>
      </p:sp>
      <p:sp>
        <p:nvSpPr>
          <p:cNvPr id="2" name="Title 1">
            <a:extLst>
              <a:ext uri="{FF2B5EF4-FFF2-40B4-BE49-F238E27FC236}">
                <a16:creationId xmlns:a16="http://schemas.microsoft.com/office/drawing/2014/main" id="{CA9CB8C8-C1F5-9C50-65F4-831670B84C9C}"/>
              </a:ext>
            </a:extLst>
          </p:cNvPr>
          <p:cNvSpPr>
            <a:spLocks noGrp="1"/>
          </p:cNvSpPr>
          <p:nvPr>
            <p:ph type="title"/>
          </p:nvPr>
        </p:nvSpPr>
        <p:spPr/>
        <p:txBody>
          <a:bodyPr/>
          <a:lstStyle/>
          <a:p>
            <a:r>
              <a:rPr lang="en-US" sz="3600" dirty="0"/>
              <a:t>Defining BCR and ROI—Answer</a:t>
            </a:r>
          </a:p>
        </p:txBody>
      </p:sp>
      <p:sp>
        <p:nvSpPr>
          <p:cNvPr id="14" name="Text Box 8">
            <a:extLst>
              <a:ext uri="{FF2B5EF4-FFF2-40B4-BE49-F238E27FC236}">
                <a16:creationId xmlns:a16="http://schemas.microsoft.com/office/drawing/2014/main" id="{1EF58F71-AB89-A84D-B2D7-5ED36B67C61E}"/>
              </a:ext>
            </a:extLst>
          </p:cNvPr>
          <p:cNvSpPr txBox="1">
            <a:spLocks noChangeArrowheads="1"/>
          </p:cNvSpPr>
          <p:nvPr/>
        </p:nvSpPr>
        <p:spPr bwMode="auto">
          <a:xfrm>
            <a:off x="1413656" y="2873552"/>
            <a:ext cx="4397576" cy="900246"/>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$240,000 - $80,000</a:t>
            </a:r>
          </a:p>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$80,000</a:t>
            </a:r>
          </a:p>
        </p:txBody>
      </p:sp>
      <p:sp>
        <p:nvSpPr>
          <p:cNvPr id="1106948" name="Line 4"/>
          <p:cNvSpPr>
            <a:spLocks noChangeShapeType="1"/>
          </p:cNvSpPr>
          <p:nvPr/>
        </p:nvSpPr>
        <p:spPr bwMode="auto">
          <a:xfrm flipV="1">
            <a:off x="1767094" y="3323674"/>
            <a:ext cx="3780788" cy="3204"/>
          </a:xfrm>
          <a:prstGeom prst="line">
            <a:avLst/>
          </a:prstGeom>
          <a:noFill/>
          <a:ln w="19050">
            <a:solidFill>
              <a:srgbClr val="000000"/>
            </a:solidFill>
            <a:round/>
            <a:headEnd/>
            <a:tailEnd/>
          </a:ln>
          <a:effectLst/>
        </p:spPr>
        <p:txBody>
          <a:bodyPr wrap="none" anchor="ctr"/>
          <a:lstStyle/>
          <a:p>
            <a:pPr>
              <a:defRPr/>
            </a:pPr>
            <a:endParaRPr lang="en-US" sz="1350">
              <a:solidFill>
                <a:srgbClr val="00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endParaRPr>
          </a:p>
        </p:txBody>
      </p:sp>
      <p:sp>
        <p:nvSpPr>
          <p:cNvPr id="1106950" name="Text Box 6"/>
          <p:cNvSpPr txBox="1">
            <a:spLocks noChangeArrowheads="1"/>
          </p:cNvSpPr>
          <p:nvPr/>
        </p:nvSpPr>
        <p:spPr bwMode="auto">
          <a:xfrm>
            <a:off x="481234" y="3115925"/>
            <a:ext cx="611802" cy="415498"/>
          </a:xfrm>
          <a:prstGeom prst="rect">
            <a:avLst/>
          </a:prstGeom>
          <a:noFill/>
          <a:ln w="12700">
            <a:noFill/>
            <a:miter lim="800000"/>
            <a:headEnd type="none" w="sm" len="sm"/>
            <a:tailEnd type="none" w="sm" len="sm"/>
          </a:ln>
          <a:effectLst/>
        </p:spPr>
        <p:txBody>
          <a:bodyPr wrap="square">
            <a:spAutoFit/>
          </a:bodyPr>
          <a:lstStyle/>
          <a:p>
            <a:pPr algn="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ROI</a:t>
            </a:r>
          </a:p>
        </p:txBody>
      </p:sp>
      <p:sp>
        <p:nvSpPr>
          <p:cNvPr id="1106953" name="Text Box 9"/>
          <p:cNvSpPr txBox="1">
            <a:spLocks noChangeArrowheads="1"/>
          </p:cNvSpPr>
          <p:nvPr/>
        </p:nvSpPr>
        <p:spPr bwMode="auto">
          <a:xfrm flipV="1">
            <a:off x="1060058" y="3115926"/>
            <a:ext cx="171450" cy="415498"/>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a:t>
            </a:r>
          </a:p>
        </p:txBody>
      </p:sp>
      <p:sp>
        <p:nvSpPr>
          <p:cNvPr id="1106955" name="Text Box 11"/>
          <p:cNvSpPr txBox="1">
            <a:spLocks noChangeArrowheads="1"/>
          </p:cNvSpPr>
          <p:nvPr/>
        </p:nvSpPr>
        <p:spPr bwMode="auto">
          <a:xfrm>
            <a:off x="5766628" y="3046704"/>
            <a:ext cx="323518" cy="415498"/>
          </a:xfrm>
          <a:prstGeom prst="rect">
            <a:avLst/>
          </a:prstGeom>
          <a:noFill/>
          <a:ln w="12700">
            <a:noFill/>
            <a:miter lim="800000"/>
            <a:headEnd type="none" w="sm" len="sm"/>
            <a:tailEnd type="none" w="sm" len="sm"/>
          </a:ln>
          <a:effectLst/>
        </p:spPr>
        <p:txBody>
          <a:bodyPr wrap="square">
            <a:spAutoFit/>
          </a:bodyPr>
          <a:lstStyle/>
          <a:p>
            <a:pP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x</a:t>
            </a:r>
          </a:p>
        </p:txBody>
      </p:sp>
      <p:sp>
        <p:nvSpPr>
          <p:cNvPr id="5" name="Text Box 11">
            <a:extLst>
              <a:ext uri="{FF2B5EF4-FFF2-40B4-BE49-F238E27FC236}">
                <a16:creationId xmlns:a16="http://schemas.microsoft.com/office/drawing/2014/main" id="{F3CB5E4D-8083-AB7B-2F9B-51D322A32827}"/>
              </a:ext>
            </a:extLst>
          </p:cNvPr>
          <p:cNvSpPr txBox="1">
            <a:spLocks noChangeArrowheads="1"/>
          </p:cNvSpPr>
          <p:nvPr/>
        </p:nvSpPr>
        <p:spPr bwMode="auto">
          <a:xfrm>
            <a:off x="6029977" y="3059596"/>
            <a:ext cx="1835541" cy="415498"/>
          </a:xfrm>
          <a:prstGeom prst="rect">
            <a:avLst/>
          </a:prstGeom>
          <a:noFill/>
          <a:ln w="12700">
            <a:noFill/>
            <a:miter lim="800000"/>
            <a:headEnd type="none" w="sm" len="sm"/>
            <a:tailEnd type="none" w="sm" len="sm"/>
          </a:ln>
          <a:effectLst/>
        </p:spPr>
        <p:txBody>
          <a:bodyPr wrap="square">
            <a:spAutoFit/>
          </a:bodyPr>
          <a:lstStyle/>
          <a:p>
            <a:pP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100 = 200%</a:t>
            </a:r>
          </a:p>
        </p:txBody>
      </p:sp>
      <p:sp>
        <p:nvSpPr>
          <p:cNvPr id="3" name="Text Box 11">
            <a:extLst>
              <a:ext uri="{FF2B5EF4-FFF2-40B4-BE49-F238E27FC236}">
                <a16:creationId xmlns:a16="http://schemas.microsoft.com/office/drawing/2014/main" id="{6C756586-55E3-F16F-3EA2-682D3899C385}"/>
              </a:ext>
            </a:extLst>
          </p:cNvPr>
          <p:cNvSpPr txBox="1">
            <a:spLocks noChangeArrowheads="1"/>
          </p:cNvSpPr>
          <p:nvPr/>
        </p:nvSpPr>
        <p:spPr bwMode="auto">
          <a:xfrm>
            <a:off x="6667472" y="1801134"/>
            <a:ext cx="1423599" cy="415498"/>
          </a:xfrm>
          <a:prstGeom prst="rect">
            <a:avLst/>
          </a:prstGeom>
          <a:noFill/>
          <a:ln w="12700">
            <a:noFill/>
            <a:miter lim="800000"/>
            <a:headEnd type="none" w="sm" len="sm"/>
            <a:tailEnd type="none" w="sm" len="sm"/>
          </a:ln>
          <a:effectLst/>
        </p:spPr>
        <p:txBody>
          <a:bodyPr wrap="square">
            <a:spAutoFit/>
          </a:bodyPr>
          <a:lstStyle/>
          <a:p>
            <a:pP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cs typeface="Roboto" panose="02000000000000000000" pitchFamily="2" charset="0"/>
              </a:rPr>
              <a:t> = 3 or 3:1</a:t>
            </a:r>
          </a:p>
        </p:txBody>
      </p:sp>
    </p:spTree>
    <p:custDataLst>
      <p:tags r:id="rId1"/>
    </p:custDataLst>
    <p:extLst>
      <p:ext uri="{BB962C8B-B14F-4D97-AF65-F5344CB8AC3E}">
        <p14:creationId xmlns:p14="http://schemas.microsoft.com/office/powerpoint/2010/main" val="33605652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3BFB9-0B7A-5136-1495-5E4D2FD2D323}"/>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ROI Objectives</a:t>
            </a:r>
          </a:p>
        </p:txBody>
      </p:sp>
      <p:sp>
        <p:nvSpPr>
          <p:cNvPr id="6" name="TextBox 5">
            <a:extLst>
              <a:ext uri="{FF2B5EF4-FFF2-40B4-BE49-F238E27FC236}">
                <a16:creationId xmlns:a16="http://schemas.microsoft.com/office/drawing/2014/main" id="{EFC63125-05FB-DF7B-051A-8A334ED39BE0}"/>
              </a:ext>
            </a:extLst>
          </p:cNvPr>
          <p:cNvSpPr txBox="1"/>
          <p:nvPr/>
        </p:nvSpPr>
        <p:spPr>
          <a:xfrm>
            <a:off x="0" y="4849692"/>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48</a:t>
            </a:r>
          </a:p>
        </p:txBody>
      </p:sp>
      <p:sp>
        <p:nvSpPr>
          <p:cNvPr id="3" name="Text Placeholder 2">
            <a:extLst>
              <a:ext uri="{FF2B5EF4-FFF2-40B4-BE49-F238E27FC236}">
                <a16:creationId xmlns:a16="http://schemas.microsoft.com/office/drawing/2014/main" id="{C3156B92-262F-4605-5150-1C48CAFAC5C6}"/>
              </a:ext>
            </a:extLst>
          </p:cNvPr>
          <p:cNvSpPr txBox="1">
            <a:spLocks/>
          </p:cNvSpPr>
          <p:nvPr/>
        </p:nvSpPr>
        <p:spPr>
          <a:xfrm>
            <a:off x="414337" y="1200150"/>
            <a:ext cx="8492595" cy="3448050"/>
          </a:xfrm>
          <a:prstGeom prst="rect">
            <a:avLst/>
          </a:prstGeom>
        </p:spPr>
        <p:txBody>
          <a:bodyPr vert="horz" lIns="91440" tIns="45720" rIns="91440" bIns="45720" rtlCol="0">
            <a:normAutofit/>
          </a:bodyPr>
          <a:lstStyle>
            <a:lvl1pPr marL="228600" indent="-228600" algn="l" defTabSz="457200" rtl="0" eaLnBrk="1" latinLnBrk="0" hangingPunct="1">
              <a:lnSpc>
                <a:spcPts val="1800"/>
              </a:lnSpc>
              <a:spcBef>
                <a:spcPts val="600"/>
              </a:spcBef>
              <a:spcAft>
                <a:spcPts val="600"/>
              </a:spcAft>
              <a:buFont typeface="Arial"/>
              <a:buChar char="•"/>
              <a:tabLst/>
              <a:defRPr sz="1500" b="0" i="0" kern="1200" baseline="0">
                <a:solidFill>
                  <a:srgbClr val="000000"/>
                </a:solidFill>
                <a:latin typeface="Roboto Light"/>
                <a:ea typeface="+mn-ea"/>
                <a:cs typeface="Roboto Light"/>
              </a:defRPr>
            </a:lvl1pPr>
            <a:lvl2pPr marL="457200" indent="-228600" algn="l" defTabSz="457200" rtl="0" eaLnBrk="1" latinLnBrk="0" hangingPunct="1">
              <a:lnSpc>
                <a:spcPts val="1800"/>
              </a:lnSpc>
              <a:spcBef>
                <a:spcPts val="600"/>
              </a:spcBef>
              <a:spcAft>
                <a:spcPts val="600"/>
              </a:spcAft>
              <a:buFont typeface="Courier New" panose="02070309020205020404" pitchFamily="49" charset="0"/>
              <a:buChar char="o"/>
              <a:tabLst/>
              <a:defRPr sz="1500" b="0" i="0" kern="1200">
                <a:solidFill>
                  <a:srgbClr val="000000"/>
                </a:solidFill>
                <a:latin typeface="Roboto Light"/>
                <a:ea typeface="+mn-ea"/>
                <a:cs typeface="Roboto Light"/>
              </a:defRPr>
            </a:lvl2pPr>
            <a:lvl3pPr marL="685800" indent="-228600" algn="l" defTabSz="457200" rtl="0" eaLnBrk="1" latinLnBrk="0" hangingPunct="1">
              <a:lnSpc>
                <a:spcPts val="1800"/>
              </a:lnSpc>
              <a:spcBef>
                <a:spcPts val="600"/>
              </a:spcBef>
              <a:spcAft>
                <a:spcPts val="600"/>
              </a:spcAft>
              <a:buClr>
                <a:srgbClr val="000000"/>
              </a:buClr>
              <a:buFont typeface="System Font Regular"/>
              <a:buChar char="–"/>
              <a:tabLst/>
              <a:defRPr sz="1500" b="0" i="0" kern="1200">
                <a:solidFill>
                  <a:srgbClr val="000000"/>
                </a:solidFill>
                <a:latin typeface="Roboto Light"/>
                <a:ea typeface="+mn-ea"/>
                <a:cs typeface="Roboto Light"/>
              </a:defRPr>
            </a:lvl3pPr>
            <a:lvl4pPr marL="1600200" indent="-228600" algn="l" defTabSz="457200" rtl="0" eaLnBrk="1" latinLnBrk="0" hangingPunct="1">
              <a:spcBef>
                <a:spcPct val="20000"/>
              </a:spcBef>
              <a:buClr>
                <a:srgbClr val="1F7EB1"/>
              </a:buClr>
              <a:buFont typeface="Arial"/>
              <a:buChar char="–"/>
              <a:defRPr sz="1500" b="0" i="0" kern="1200">
                <a:solidFill>
                  <a:srgbClr val="000000"/>
                </a:solidFill>
                <a:latin typeface="Roboto Light"/>
                <a:ea typeface="+mn-ea"/>
                <a:cs typeface="Roboto Light"/>
              </a:defRPr>
            </a:lvl4pPr>
            <a:lvl5pPr marL="2057400" indent="-228600" algn="l" defTabSz="457200" rtl="0" eaLnBrk="1" latinLnBrk="0" hangingPunct="1">
              <a:spcBef>
                <a:spcPct val="20000"/>
              </a:spcBef>
              <a:buFont typeface="Arial"/>
              <a:buChar char="»"/>
              <a:defRPr sz="1500" b="0" i="0" kern="1200">
                <a:solidFill>
                  <a:srgbClr val="000000"/>
                </a:solidFill>
                <a:latin typeface="Roboto Light"/>
                <a:ea typeface="+mn-ea"/>
                <a:cs typeface="Robo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2900" algn="l" defTabSz="457200" rtl="0" eaLnBrk="1" fontAlgn="auto" latinLnBrk="0" hangingPunct="1">
              <a:lnSpc>
                <a:spcPct val="100000"/>
              </a:lnSpc>
              <a:spcBef>
                <a:spcPts val="600"/>
              </a:spcBef>
              <a:spcAft>
                <a:spcPts val="600"/>
              </a:spcAft>
              <a:buClrTx/>
              <a:buSzTx/>
              <a:buFont typeface="+mj-lt"/>
              <a:buAutoNum type="arabicPeriod"/>
              <a:tabLst/>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Set the value at the same level as other investments: 15 percent.</a:t>
            </a:r>
          </a:p>
          <a:p>
            <a:pPr marL="342900" marR="0" lvl="0" indent="-342900" algn="l" defTabSz="457200" rtl="0" eaLnBrk="1" fontAlgn="auto" latinLnBrk="0" hangingPunct="1">
              <a:lnSpc>
                <a:spcPct val="100000"/>
              </a:lnSpc>
              <a:spcBef>
                <a:spcPts val="600"/>
              </a:spcBef>
              <a:spcAft>
                <a:spcPts val="600"/>
              </a:spcAft>
              <a:buClrTx/>
              <a:buSzTx/>
              <a:buFont typeface="+mj-lt"/>
              <a:buAutoNum type="arabicPeriod"/>
              <a:tabLst/>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Set slightly above other estimates: 25 percent.</a:t>
            </a:r>
          </a:p>
          <a:p>
            <a:pPr marL="342900" marR="0" lvl="0" indent="-342900" algn="l" defTabSz="457200" rtl="0" eaLnBrk="1" fontAlgn="auto" latinLnBrk="0" hangingPunct="1">
              <a:lnSpc>
                <a:spcPct val="100000"/>
              </a:lnSpc>
              <a:spcBef>
                <a:spcPts val="600"/>
              </a:spcBef>
              <a:spcAft>
                <a:spcPts val="600"/>
              </a:spcAft>
              <a:buClrTx/>
              <a:buSzTx/>
              <a:buFont typeface="+mj-lt"/>
              <a:buAutoNum type="arabicPeriod"/>
              <a:tabLst/>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Set at breakeven: 0 percent.</a:t>
            </a:r>
          </a:p>
          <a:p>
            <a:pPr marL="342900" marR="0" lvl="0" indent="-342900" algn="l" defTabSz="457200" rtl="0" eaLnBrk="1" fontAlgn="auto" latinLnBrk="0" hangingPunct="1">
              <a:lnSpc>
                <a:spcPct val="100000"/>
              </a:lnSpc>
              <a:spcBef>
                <a:spcPts val="600"/>
              </a:spcBef>
              <a:spcAft>
                <a:spcPts val="600"/>
              </a:spcAft>
              <a:buClrTx/>
              <a:buSzTx/>
              <a:buFont typeface="+mj-lt"/>
              <a:buAutoNum type="arabicPeriod"/>
              <a:tabLst/>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Set at client expectations.</a:t>
            </a:r>
          </a:p>
          <a:p>
            <a:pPr marL="0" marR="0" lvl="0" indent="0" algn="l" defTabSz="457200" rtl="0" eaLnBrk="1" fontAlgn="auto" latinLnBrk="0" hangingPunct="1">
              <a:lnSpc>
                <a:spcPct val="100000"/>
              </a:lnSpc>
              <a:spcBef>
                <a:spcPts val="600"/>
              </a:spcBef>
              <a:spcAft>
                <a:spcPts val="600"/>
              </a:spcAft>
              <a:buClrTx/>
              <a:buSzTx/>
              <a:buFont typeface="Arial"/>
              <a:buNone/>
              <a:tabLst/>
              <a:defRPr/>
            </a:pPr>
            <a:endPar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l" defTabSz="457200" rtl="0" eaLnBrk="1" fontAlgn="auto" latinLnBrk="0" hangingPunct="1">
              <a:lnSpc>
                <a:spcPct val="100000"/>
              </a:lnSpc>
              <a:spcBef>
                <a:spcPts val="600"/>
              </a:spcBef>
              <a:spcAft>
                <a:spcPts val="600"/>
              </a:spcAft>
              <a:buClrTx/>
              <a:buSzTx/>
              <a:buFont typeface="Arial"/>
              <a:buNone/>
              <a:tabLst/>
              <a:defRPr/>
            </a:pPr>
            <a:r>
              <a:rPr kumimoji="0" lang="en-US" sz="2000" b="1" i="1"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Private sector organizations usually go with option #2; public sector organizations prefer #3.</a:t>
            </a:r>
          </a:p>
        </p:txBody>
      </p:sp>
    </p:spTree>
    <p:custDataLst>
      <p:tags r:id="rId1"/>
    </p:custDataLst>
    <p:extLst>
      <p:ext uri="{BB962C8B-B14F-4D97-AF65-F5344CB8AC3E}">
        <p14:creationId xmlns:p14="http://schemas.microsoft.com/office/powerpoint/2010/main" val="40085437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3BFB9-0B7A-5136-1495-5E4D2FD2D323}"/>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Collect Baseline Data</a:t>
            </a:r>
          </a:p>
        </p:txBody>
      </p:sp>
      <p:sp>
        <p:nvSpPr>
          <p:cNvPr id="6" name="TextBox 5">
            <a:extLst>
              <a:ext uri="{FF2B5EF4-FFF2-40B4-BE49-F238E27FC236}">
                <a16:creationId xmlns:a16="http://schemas.microsoft.com/office/drawing/2014/main" id="{EFC63125-05FB-DF7B-051A-8A334ED39BE0}"/>
              </a:ext>
            </a:extLst>
          </p:cNvPr>
          <p:cNvSpPr txBox="1"/>
          <p:nvPr/>
        </p:nvSpPr>
        <p:spPr>
          <a:xfrm>
            <a:off x="0" y="4849692"/>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49</a:t>
            </a:r>
          </a:p>
        </p:txBody>
      </p:sp>
      <p:sp>
        <p:nvSpPr>
          <p:cNvPr id="3" name="Text Placeholder 2">
            <a:extLst>
              <a:ext uri="{FF2B5EF4-FFF2-40B4-BE49-F238E27FC236}">
                <a16:creationId xmlns:a16="http://schemas.microsoft.com/office/drawing/2014/main" id="{C3156B92-262F-4605-5150-1C48CAFAC5C6}"/>
              </a:ext>
            </a:extLst>
          </p:cNvPr>
          <p:cNvSpPr txBox="1">
            <a:spLocks/>
          </p:cNvSpPr>
          <p:nvPr/>
        </p:nvSpPr>
        <p:spPr>
          <a:xfrm>
            <a:off x="414337" y="1200150"/>
            <a:ext cx="8611130" cy="3481918"/>
          </a:xfrm>
          <a:prstGeom prst="rect">
            <a:avLst/>
          </a:prstGeom>
        </p:spPr>
        <p:txBody>
          <a:bodyPr vert="horz" lIns="91440" tIns="45720" rIns="91440" bIns="45720" rtlCol="0">
            <a:normAutofit fontScale="70000" lnSpcReduction="20000"/>
          </a:bodyPr>
          <a:lstStyle>
            <a:lvl1pPr marL="228600" indent="-228600" algn="l" defTabSz="457200" rtl="0" eaLnBrk="1" latinLnBrk="0" hangingPunct="1">
              <a:lnSpc>
                <a:spcPts val="1800"/>
              </a:lnSpc>
              <a:spcBef>
                <a:spcPts val="600"/>
              </a:spcBef>
              <a:spcAft>
                <a:spcPts val="600"/>
              </a:spcAft>
              <a:buFont typeface="Arial"/>
              <a:buChar char="•"/>
              <a:tabLst/>
              <a:defRPr sz="1500" b="0" i="0" kern="1200" baseline="0">
                <a:solidFill>
                  <a:srgbClr val="000000"/>
                </a:solidFill>
                <a:latin typeface="Roboto Light"/>
                <a:ea typeface="+mn-ea"/>
                <a:cs typeface="Roboto Light"/>
              </a:defRPr>
            </a:lvl1pPr>
            <a:lvl2pPr marL="457200" indent="-228600" algn="l" defTabSz="457200" rtl="0" eaLnBrk="1" latinLnBrk="0" hangingPunct="1">
              <a:lnSpc>
                <a:spcPts val="1800"/>
              </a:lnSpc>
              <a:spcBef>
                <a:spcPts val="600"/>
              </a:spcBef>
              <a:spcAft>
                <a:spcPts val="600"/>
              </a:spcAft>
              <a:buFont typeface="Courier New" panose="02070309020205020404" pitchFamily="49" charset="0"/>
              <a:buChar char="o"/>
              <a:tabLst/>
              <a:defRPr sz="1500" b="0" i="0" kern="1200">
                <a:solidFill>
                  <a:srgbClr val="000000"/>
                </a:solidFill>
                <a:latin typeface="Roboto Light"/>
                <a:ea typeface="+mn-ea"/>
                <a:cs typeface="Roboto Light"/>
              </a:defRPr>
            </a:lvl2pPr>
            <a:lvl3pPr marL="685800" indent="-228600" algn="l" defTabSz="457200" rtl="0" eaLnBrk="1" latinLnBrk="0" hangingPunct="1">
              <a:lnSpc>
                <a:spcPts val="1800"/>
              </a:lnSpc>
              <a:spcBef>
                <a:spcPts val="600"/>
              </a:spcBef>
              <a:spcAft>
                <a:spcPts val="600"/>
              </a:spcAft>
              <a:buClr>
                <a:srgbClr val="000000"/>
              </a:buClr>
              <a:buFont typeface="System Font Regular"/>
              <a:buChar char="–"/>
              <a:tabLst/>
              <a:defRPr sz="1500" b="0" i="0" kern="1200">
                <a:solidFill>
                  <a:srgbClr val="000000"/>
                </a:solidFill>
                <a:latin typeface="Roboto Light"/>
                <a:ea typeface="+mn-ea"/>
                <a:cs typeface="Roboto Light"/>
              </a:defRPr>
            </a:lvl3pPr>
            <a:lvl4pPr marL="1600200" indent="-228600" algn="l" defTabSz="457200" rtl="0" eaLnBrk="1" latinLnBrk="0" hangingPunct="1">
              <a:spcBef>
                <a:spcPct val="20000"/>
              </a:spcBef>
              <a:buClr>
                <a:srgbClr val="1F7EB1"/>
              </a:buClr>
              <a:buFont typeface="Arial"/>
              <a:buChar char="–"/>
              <a:defRPr sz="1500" b="0" i="0" kern="1200">
                <a:solidFill>
                  <a:srgbClr val="000000"/>
                </a:solidFill>
                <a:latin typeface="Roboto Light"/>
                <a:ea typeface="+mn-ea"/>
                <a:cs typeface="Roboto Light"/>
              </a:defRPr>
            </a:lvl4pPr>
            <a:lvl5pPr marL="2057400" indent="-228600" algn="l" defTabSz="457200" rtl="0" eaLnBrk="1" latinLnBrk="0" hangingPunct="1">
              <a:spcBef>
                <a:spcPct val="20000"/>
              </a:spcBef>
              <a:buFont typeface="Arial"/>
              <a:buChar char="»"/>
              <a:defRPr sz="1500" b="0" i="0" kern="1200">
                <a:solidFill>
                  <a:srgbClr val="000000"/>
                </a:solidFill>
                <a:latin typeface="Roboto Light"/>
                <a:ea typeface="+mn-ea"/>
                <a:cs typeface="Robo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10000"/>
              </a:lnSpc>
              <a:spcBef>
                <a:spcPts val="600"/>
              </a:spcBef>
              <a:spcAft>
                <a:spcPts val="600"/>
              </a:spcAft>
              <a:buClrTx/>
              <a:buSzTx/>
              <a:buNone/>
              <a:tabLst/>
              <a:defRPr/>
            </a:pPr>
            <a:r>
              <a:rPr kumimoji="0" lang="en-US" sz="29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Ask the client:</a:t>
            </a:r>
          </a:p>
          <a:p>
            <a:pPr lvl="1">
              <a:lnSpc>
                <a:spcPct val="110000"/>
              </a:lnSpc>
              <a:buFont typeface="Arial" panose="020B0604020202020204" pitchFamily="34" charset="0"/>
              <a:buChar char="•"/>
              <a:defRPr/>
            </a:pPr>
            <a:r>
              <a:rPr kumimoji="0" lang="en-US" sz="29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What do you (the client) want to change?</a:t>
            </a:r>
          </a:p>
          <a:p>
            <a:pPr lvl="2">
              <a:lnSpc>
                <a:spcPct val="110000"/>
              </a:lnSpc>
              <a:buFont typeface="Courier New" panose="02070309020205020404" pitchFamily="49" charset="0"/>
              <a:buChar char="o"/>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What will it look like when it has changed?</a:t>
            </a:r>
          </a:p>
          <a:p>
            <a:pPr lvl="2">
              <a:lnSpc>
                <a:spcPct val="110000"/>
              </a:lnSpc>
              <a:buFont typeface="Courier New" panose="02070309020205020404" pitchFamily="49" charset="0"/>
              <a:buChar char="o"/>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How does it look now?</a:t>
            </a:r>
          </a:p>
          <a:p>
            <a:pPr lvl="2">
              <a:lnSpc>
                <a:spcPct val="110000"/>
              </a:lnSpc>
              <a:buFont typeface="Courier New" panose="02070309020205020404" pitchFamily="49" charset="0"/>
              <a:buChar char="o"/>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What direct measures reflect the change? (Output, Quality, Cost, Time)</a:t>
            </a:r>
          </a:p>
          <a:p>
            <a:pPr lvl="2">
              <a:lnSpc>
                <a:spcPct val="110000"/>
              </a:lnSpc>
              <a:buFont typeface="Courier New" panose="02070309020205020404" pitchFamily="49" charset="0"/>
              <a:buChar char="o"/>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What indirect measures reflect the change?</a:t>
            </a:r>
          </a:p>
          <a:p>
            <a:pPr lvl="2">
              <a:lnSpc>
                <a:spcPct val="110000"/>
              </a:lnSpc>
              <a:buFont typeface="Courier New" panose="02070309020205020404" pitchFamily="49" charset="0"/>
              <a:buChar char="o"/>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Who can provide information about the relationship between training and the business measures?</a:t>
            </a:r>
          </a:p>
          <a:p>
            <a:pPr lvl="2">
              <a:lnSpc>
                <a:spcPct val="110000"/>
              </a:lnSpc>
              <a:buFont typeface="Courier New" panose="02070309020205020404" pitchFamily="49" charset="0"/>
              <a:buChar char="o"/>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What other factors will influence these business measures?</a:t>
            </a:r>
          </a:p>
          <a:p>
            <a:pPr lvl="2">
              <a:lnSpc>
                <a:spcPct val="110000"/>
              </a:lnSpc>
              <a:buFont typeface="Courier New" panose="02070309020205020404" pitchFamily="49" charset="0"/>
              <a:buChar char="o"/>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What solutions have you tried?</a:t>
            </a:r>
          </a:p>
        </p:txBody>
      </p:sp>
    </p:spTree>
    <p:custDataLst>
      <p:tags r:id="rId1"/>
    </p:custDataLst>
    <p:extLst>
      <p:ext uri="{BB962C8B-B14F-4D97-AF65-F5344CB8AC3E}">
        <p14:creationId xmlns:p14="http://schemas.microsoft.com/office/powerpoint/2010/main" val="22934353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3BFB9-0B7A-5136-1495-5E4D2FD2D323}"/>
              </a:ext>
            </a:extLst>
          </p:cNvPr>
          <p:cNvSpPr>
            <a:spLocks noGrp="1"/>
          </p:cNvSpPr>
          <p:nvPr>
            <p:ph type="title"/>
          </p:nvPr>
        </p:nvSpPr>
        <p:spPr/>
        <p:txBody>
          <a:bodyPr/>
          <a:lstStyle/>
          <a:p>
            <a:r>
              <a:rPr lang="en-US" sz="3200" dirty="0">
                <a:latin typeface="Roboto" panose="02000000000000000000" pitchFamily="2" charset="0"/>
                <a:ea typeface="Roboto" panose="02000000000000000000" pitchFamily="2" charset="0"/>
                <a:cs typeface="Roboto" panose="02000000000000000000" pitchFamily="2" charset="0"/>
              </a:rPr>
              <a:t>Collect Baseline Data (continued)</a:t>
            </a:r>
          </a:p>
        </p:txBody>
      </p:sp>
      <p:sp>
        <p:nvSpPr>
          <p:cNvPr id="6" name="TextBox 5">
            <a:extLst>
              <a:ext uri="{FF2B5EF4-FFF2-40B4-BE49-F238E27FC236}">
                <a16:creationId xmlns:a16="http://schemas.microsoft.com/office/drawing/2014/main" id="{EFC63125-05FB-DF7B-051A-8A334ED39BE0}"/>
              </a:ext>
            </a:extLst>
          </p:cNvPr>
          <p:cNvSpPr txBox="1"/>
          <p:nvPr/>
        </p:nvSpPr>
        <p:spPr>
          <a:xfrm>
            <a:off x="0" y="4849692"/>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49</a:t>
            </a:r>
          </a:p>
        </p:txBody>
      </p:sp>
      <p:sp>
        <p:nvSpPr>
          <p:cNvPr id="3" name="Text Placeholder 2">
            <a:extLst>
              <a:ext uri="{FF2B5EF4-FFF2-40B4-BE49-F238E27FC236}">
                <a16:creationId xmlns:a16="http://schemas.microsoft.com/office/drawing/2014/main" id="{C3156B92-262F-4605-5150-1C48CAFAC5C6}"/>
              </a:ext>
            </a:extLst>
          </p:cNvPr>
          <p:cNvSpPr txBox="1">
            <a:spLocks/>
          </p:cNvSpPr>
          <p:nvPr/>
        </p:nvSpPr>
        <p:spPr>
          <a:xfrm>
            <a:off x="414337" y="1200150"/>
            <a:ext cx="8611130" cy="3481918"/>
          </a:xfrm>
          <a:prstGeom prst="rect">
            <a:avLst/>
          </a:prstGeom>
        </p:spPr>
        <p:txBody>
          <a:bodyPr vert="horz" lIns="91440" tIns="45720" rIns="91440" bIns="45720" rtlCol="0">
            <a:normAutofit/>
          </a:bodyPr>
          <a:lstStyle>
            <a:lvl1pPr marL="228600" indent="-228600" algn="l" defTabSz="457200" rtl="0" eaLnBrk="1" latinLnBrk="0" hangingPunct="1">
              <a:lnSpc>
                <a:spcPts val="1800"/>
              </a:lnSpc>
              <a:spcBef>
                <a:spcPts val="600"/>
              </a:spcBef>
              <a:spcAft>
                <a:spcPts val="600"/>
              </a:spcAft>
              <a:buFont typeface="Arial"/>
              <a:buChar char="•"/>
              <a:tabLst/>
              <a:defRPr sz="1500" b="0" i="0" kern="1200" baseline="0">
                <a:solidFill>
                  <a:srgbClr val="000000"/>
                </a:solidFill>
                <a:latin typeface="Roboto Light"/>
                <a:ea typeface="+mn-ea"/>
                <a:cs typeface="Roboto Light"/>
              </a:defRPr>
            </a:lvl1pPr>
            <a:lvl2pPr marL="457200" indent="-228600" algn="l" defTabSz="457200" rtl="0" eaLnBrk="1" latinLnBrk="0" hangingPunct="1">
              <a:lnSpc>
                <a:spcPts val="1800"/>
              </a:lnSpc>
              <a:spcBef>
                <a:spcPts val="600"/>
              </a:spcBef>
              <a:spcAft>
                <a:spcPts val="600"/>
              </a:spcAft>
              <a:buFont typeface="Courier New" panose="02070309020205020404" pitchFamily="49" charset="0"/>
              <a:buChar char="o"/>
              <a:tabLst/>
              <a:defRPr sz="1500" b="0" i="0" kern="1200">
                <a:solidFill>
                  <a:srgbClr val="000000"/>
                </a:solidFill>
                <a:latin typeface="Roboto Light"/>
                <a:ea typeface="+mn-ea"/>
                <a:cs typeface="Roboto Light"/>
              </a:defRPr>
            </a:lvl2pPr>
            <a:lvl3pPr marL="685800" indent="-228600" algn="l" defTabSz="457200" rtl="0" eaLnBrk="1" latinLnBrk="0" hangingPunct="1">
              <a:lnSpc>
                <a:spcPts val="1800"/>
              </a:lnSpc>
              <a:spcBef>
                <a:spcPts val="600"/>
              </a:spcBef>
              <a:spcAft>
                <a:spcPts val="600"/>
              </a:spcAft>
              <a:buClr>
                <a:srgbClr val="000000"/>
              </a:buClr>
              <a:buFont typeface="System Font Regular"/>
              <a:buChar char="–"/>
              <a:tabLst/>
              <a:defRPr sz="1500" b="0" i="0" kern="1200">
                <a:solidFill>
                  <a:srgbClr val="000000"/>
                </a:solidFill>
                <a:latin typeface="Roboto Light"/>
                <a:ea typeface="+mn-ea"/>
                <a:cs typeface="Roboto Light"/>
              </a:defRPr>
            </a:lvl3pPr>
            <a:lvl4pPr marL="1600200" indent="-228600" algn="l" defTabSz="457200" rtl="0" eaLnBrk="1" latinLnBrk="0" hangingPunct="1">
              <a:spcBef>
                <a:spcPct val="20000"/>
              </a:spcBef>
              <a:buClr>
                <a:srgbClr val="1F7EB1"/>
              </a:buClr>
              <a:buFont typeface="Arial"/>
              <a:buChar char="–"/>
              <a:defRPr sz="1500" b="0" i="0" kern="1200">
                <a:solidFill>
                  <a:srgbClr val="000000"/>
                </a:solidFill>
                <a:latin typeface="Roboto Light"/>
                <a:ea typeface="+mn-ea"/>
                <a:cs typeface="Roboto Light"/>
              </a:defRPr>
            </a:lvl4pPr>
            <a:lvl5pPr marL="2057400" indent="-228600" algn="l" defTabSz="457200" rtl="0" eaLnBrk="1" latinLnBrk="0" hangingPunct="1">
              <a:spcBef>
                <a:spcPct val="20000"/>
              </a:spcBef>
              <a:buFont typeface="Arial"/>
              <a:buChar char="»"/>
              <a:defRPr sz="1500" b="0" i="0" kern="1200">
                <a:solidFill>
                  <a:srgbClr val="000000"/>
                </a:solidFill>
                <a:latin typeface="Roboto Light"/>
                <a:ea typeface="+mn-ea"/>
                <a:cs typeface="Robo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10000"/>
              </a:lnSpc>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Determine if baseline data is available from organization records.</a:t>
            </a:r>
          </a:p>
          <a:p>
            <a:pPr>
              <a:lnSpc>
                <a:spcPct val="110000"/>
              </a:lnSpc>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If organization does not have baseline data, determine if it can be estimated by participants or others.</a:t>
            </a:r>
          </a:p>
          <a:p>
            <a:pPr>
              <a:lnSpc>
                <a:spcPct val="110000"/>
              </a:lnSpc>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Determine the timing for the baseline data collection.</a:t>
            </a:r>
          </a:p>
          <a:p>
            <a:pPr>
              <a:lnSpc>
                <a:spcPct val="110000"/>
              </a:lnSpc>
              <a:defRPr/>
            </a:pPr>
            <a:r>
              <a:rPr kumimoji="0" lang="en-US" sz="200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Collect baseline data as appropriate.</a:t>
            </a:r>
          </a:p>
        </p:txBody>
      </p:sp>
    </p:spTree>
    <p:custDataLst>
      <p:tags r:id="rId1"/>
    </p:custDataLst>
    <p:extLst>
      <p:ext uri="{BB962C8B-B14F-4D97-AF65-F5344CB8AC3E}">
        <p14:creationId xmlns:p14="http://schemas.microsoft.com/office/powerpoint/2010/main" val="52918191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48C76-0472-4B6A-790F-7E89E48486C4}"/>
              </a:ext>
            </a:extLst>
          </p:cNvPr>
          <p:cNvSpPr>
            <a:spLocks noGrp="1"/>
          </p:cNvSpPr>
          <p:nvPr>
            <p:ph type="title"/>
          </p:nvPr>
        </p:nvSpPr>
        <p:spPr/>
        <p:txBody>
          <a:bodyPr/>
          <a:lstStyle/>
          <a:p>
            <a:r>
              <a:rPr lang="en-US" sz="2800" dirty="0"/>
              <a:t>Factors to Consider When Developing an Evaluation Strategy</a:t>
            </a:r>
          </a:p>
        </p:txBody>
      </p:sp>
      <p:sp>
        <p:nvSpPr>
          <p:cNvPr id="3" name="Text Placeholder 2">
            <a:extLst>
              <a:ext uri="{FF2B5EF4-FFF2-40B4-BE49-F238E27FC236}">
                <a16:creationId xmlns:a16="http://schemas.microsoft.com/office/drawing/2014/main" id="{B4A2794E-55A5-8066-CBD1-F089A9363382}"/>
              </a:ext>
            </a:extLst>
          </p:cNvPr>
          <p:cNvSpPr>
            <a:spLocks noGrp="1"/>
          </p:cNvSpPr>
          <p:nvPr>
            <p:ph type="body" sz="quarter" idx="4294967295"/>
          </p:nvPr>
        </p:nvSpPr>
        <p:spPr>
          <a:xfrm>
            <a:off x="419100" y="1200150"/>
            <a:ext cx="4152900" cy="3263900"/>
          </a:xfrm>
        </p:spPr>
        <p:txBody>
          <a:bodyPr>
            <a:normAutofit/>
          </a:bodyPr>
          <a:lstStyle/>
          <a:p>
            <a:pPr>
              <a:buClr>
                <a:schemeClr val="tx1"/>
              </a:buClr>
              <a:buSzPct val="75000"/>
              <a:buFont typeface="Arial" panose="020B0604020202020204" pitchFamily="34" charset="0"/>
              <a:buChar char="•"/>
            </a:pPr>
            <a:r>
              <a:rPr lang="en-US" sz="1700" dirty="0"/>
              <a:t>Location of participants</a:t>
            </a:r>
          </a:p>
          <a:p>
            <a:pPr>
              <a:buClr>
                <a:schemeClr val="tx1"/>
              </a:buClr>
              <a:buSzPct val="75000"/>
              <a:buFont typeface="Arial" panose="020B0604020202020204" pitchFamily="34" charset="0"/>
              <a:buChar char="•"/>
            </a:pPr>
            <a:r>
              <a:rPr lang="en-US" sz="1700" dirty="0"/>
              <a:t>Duration of program</a:t>
            </a:r>
          </a:p>
          <a:p>
            <a:pPr>
              <a:buClr>
                <a:schemeClr val="tx1"/>
              </a:buClr>
              <a:buSzPct val="75000"/>
              <a:buFont typeface="Arial" panose="020B0604020202020204" pitchFamily="34" charset="0"/>
              <a:buChar char="•"/>
            </a:pPr>
            <a:r>
              <a:rPr lang="en-US" sz="1700" dirty="0"/>
              <a:t>The importance of program in meeting organizational objectives</a:t>
            </a:r>
          </a:p>
          <a:p>
            <a:pPr>
              <a:buClr>
                <a:schemeClr val="tx1"/>
              </a:buClr>
              <a:buSzPct val="75000"/>
              <a:buFont typeface="Arial" panose="020B0604020202020204" pitchFamily="34" charset="0"/>
              <a:buChar char="•"/>
            </a:pPr>
            <a:r>
              <a:rPr lang="en-US" sz="1700" dirty="0"/>
              <a:t>Relative investment in the program</a:t>
            </a:r>
          </a:p>
          <a:p>
            <a:pPr>
              <a:buClr>
                <a:schemeClr val="tx1"/>
              </a:buClr>
              <a:buSzPct val="75000"/>
              <a:buFont typeface="Arial" panose="020B0604020202020204" pitchFamily="34" charset="0"/>
              <a:buChar char="•"/>
            </a:pPr>
            <a:r>
              <a:rPr lang="en-US" sz="1700" dirty="0"/>
              <a:t>The reason for program’s existence</a:t>
            </a:r>
          </a:p>
          <a:p>
            <a:pPr>
              <a:buClr>
                <a:schemeClr val="tx1"/>
              </a:buClr>
              <a:buSzPct val="75000"/>
              <a:buFont typeface="Arial" panose="020B0604020202020204" pitchFamily="34" charset="0"/>
              <a:buChar char="•"/>
            </a:pPr>
            <a:r>
              <a:rPr lang="en-US" sz="1700" dirty="0"/>
              <a:t>Ability of participants to be involved </a:t>
            </a:r>
            <a:br>
              <a:rPr lang="en-US" sz="1700" dirty="0"/>
            </a:br>
            <a:r>
              <a:rPr lang="en-US" sz="1700" dirty="0"/>
              <a:t>in evaluation</a:t>
            </a:r>
          </a:p>
        </p:txBody>
      </p:sp>
      <p:sp>
        <p:nvSpPr>
          <p:cNvPr id="4" name="Text Placeholder 3">
            <a:extLst>
              <a:ext uri="{FF2B5EF4-FFF2-40B4-BE49-F238E27FC236}">
                <a16:creationId xmlns:a16="http://schemas.microsoft.com/office/drawing/2014/main" id="{A5F6AD5E-BCF7-F401-E5A9-6BF697D4FEF8}"/>
              </a:ext>
            </a:extLst>
          </p:cNvPr>
          <p:cNvSpPr>
            <a:spLocks noGrp="1"/>
          </p:cNvSpPr>
          <p:nvPr>
            <p:ph type="body" sz="quarter" idx="4294967295"/>
          </p:nvPr>
        </p:nvSpPr>
        <p:spPr>
          <a:xfrm>
            <a:off x="4668838" y="1200150"/>
            <a:ext cx="4056062" cy="3263900"/>
          </a:xfrm>
        </p:spPr>
        <p:txBody>
          <a:bodyPr>
            <a:normAutofit/>
          </a:bodyPr>
          <a:lstStyle/>
          <a:p>
            <a:pPr>
              <a:buClr>
                <a:schemeClr val="tx1"/>
              </a:buClr>
              <a:buSzPct val="75000"/>
              <a:buFont typeface="Arial" panose="020B0604020202020204" pitchFamily="34" charset="0"/>
              <a:buChar char="•"/>
            </a:pPr>
            <a:r>
              <a:rPr lang="en-US" sz="1700" dirty="0"/>
              <a:t>The level of management interest and involvement in the process</a:t>
            </a:r>
          </a:p>
          <a:p>
            <a:pPr>
              <a:buClr>
                <a:schemeClr val="tx1"/>
              </a:buClr>
              <a:buSzPct val="75000"/>
              <a:buFont typeface="Arial" panose="020B0604020202020204" pitchFamily="34" charset="0"/>
              <a:buChar char="•"/>
            </a:pPr>
            <a:r>
              <a:rPr lang="en-US" sz="1700" dirty="0"/>
              <a:t>The content and nature of the program</a:t>
            </a:r>
          </a:p>
          <a:p>
            <a:pPr>
              <a:buClr>
                <a:schemeClr val="tx1"/>
              </a:buClr>
              <a:buSzPct val="75000"/>
              <a:buFont typeface="Arial" panose="020B0604020202020204" pitchFamily="34" charset="0"/>
              <a:buChar char="•"/>
            </a:pPr>
            <a:r>
              <a:rPr lang="en-US" sz="1700" dirty="0"/>
              <a:t>Interest in evaluation by </a:t>
            </a:r>
            <a:br>
              <a:rPr lang="en-US" sz="1700" dirty="0"/>
            </a:br>
            <a:r>
              <a:rPr lang="en-US" sz="1700" dirty="0"/>
              <a:t>senior management</a:t>
            </a:r>
          </a:p>
          <a:p>
            <a:pPr>
              <a:buClr>
                <a:schemeClr val="tx1"/>
              </a:buClr>
              <a:buSzPct val="75000"/>
              <a:buFont typeface="Arial" panose="020B0604020202020204" pitchFamily="34" charset="0"/>
              <a:buChar char="•"/>
            </a:pPr>
            <a:r>
              <a:rPr lang="en-US" sz="1700" dirty="0"/>
              <a:t>The availability of business </a:t>
            </a:r>
            <a:br>
              <a:rPr lang="en-US" sz="1700" dirty="0"/>
            </a:br>
            <a:r>
              <a:rPr lang="en-US" sz="1700" dirty="0"/>
              <a:t>results measures</a:t>
            </a:r>
          </a:p>
        </p:txBody>
      </p:sp>
      <p:sp>
        <p:nvSpPr>
          <p:cNvPr id="5" name="TextBox 4">
            <a:extLst>
              <a:ext uri="{FF2B5EF4-FFF2-40B4-BE49-F238E27FC236}">
                <a16:creationId xmlns:a16="http://schemas.microsoft.com/office/drawing/2014/main" id="{77F35745-3975-9F82-9E84-DFEDDAE8F64B}"/>
              </a:ext>
            </a:extLst>
          </p:cNvPr>
          <p:cNvSpPr txBox="1"/>
          <p:nvPr/>
        </p:nvSpPr>
        <p:spPr>
          <a:xfrm>
            <a:off x="0" y="4866501"/>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50</a:t>
            </a:r>
          </a:p>
        </p:txBody>
      </p:sp>
    </p:spTree>
    <p:custDataLst>
      <p:tags r:id="rId1"/>
    </p:custDataLst>
    <p:extLst>
      <p:ext uri="{BB962C8B-B14F-4D97-AF65-F5344CB8AC3E}">
        <p14:creationId xmlns:p14="http://schemas.microsoft.com/office/powerpoint/2010/main" val="19273306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4"/>
          <p:cNvSpPr>
            <a:spLocks noChangeArrowheads="1"/>
          </p:cNvSpPr>
          <p:nvPr/>
        </p:nvSpPr>
        <p:spPr bwMode="auto">
          <a:xfrm>
            <a:off x="189876" y="923151"/>
            <a:ext cx="852317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tabLst>
                <a:tab pos="342900" algn="l"/>
                <a:tab pos="685800" algn="l"/>
                <a:tab pos="1071563" algn="l"/>
                <a:tab pos="1371600" algn="l"/>
                <a:tab pos="1714500" algn="l"/>
                <a:tab pos="2057400" algn="l"/>
                <a:tab pos="2400300" algn="l"/>
                <a:tab pos="6815138" algn="r"/>
              </a:tabLst>
            </a:pPr>
            <a:r>
              <a:rPr lang="en-US" sz="1200" b="1"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900" b="1" dirty="0">
                <a:solidFill>
                  <a:srgbClr val="000000"/>
                </a:solidFill>
                <a:latin typeface="Roboto" panose="02000000000000000000" pitchFamily="2" charset="0"/>
                <a:ea typeface="Roboto" panose="02000000000000000000" pitchFamily="2" charset="0"/>
                <a:cs typeface="Roboto" panose="02000000000000000000" pitchFamily="2" charset="0"/>
              </a:rPr>
              <a:t>Program</a:t>
            </a:r>
            <a:r>
              <a:rPr lang="en-US" sz="900" dirty="0">
                <a:solidFill>
                  <a:srgbClr val="000000"/>
                </a:solidFill>
                <a:latin typeface="Roboto" panose="02000000000000000000" pitchFamily="2" charset="0"/>
                <a:ea typeface="Roboto" panose="02000000000000000000" pitchFamily="2" charset="0"/>
                <a:cs typeface="Roboto" panose="02000000000000000000" pitchFamily="2" charset="0"/>
              </a:rPr>
              <a:t>:___________________________________________________   </a:t>
            </a:r>
            <a:r>
              <a:rPr lang="en-US" sz="900" b="1" dirty="0">
                <a:solidFill>
                  <a:srgbClr val="000000"/>
                </a:solidFill>
                <a:latin typeface="Roboto" panose="02000000000000000000" pitchFamily="2" charset="0"/>
                <a:ea typeface="Roboto" panose="02000000000000000000" pitchFamily="2" charset="0"/>
                <a:cs typeface="Roboto" panose="02000000000000000000" pitchFamily="2" charset="0"/>
              </a:rPr>
              <a:t>Responsibility: </a:t>
            </a:r>
            <a:r>
              <a:rPr lang="en-US" sz="900" dirty="0">
                <a:solidFill>
                  <a:srgbClr val="000000"/>
                </a:solidFill>
                <a:latin typeface="Roboto" panose="02000000000000000000" pitchFamily="2" charset="0"/>
                <a:ea typeface="Roboto" panose="02000000000000000000" pitchFamily="2" charset="0"/>
                <a:cs typeface="Roboto" panose="02000000000000000000" pitchFamily="2" charset="0"/>
              </a:rPr>
              <a:t>________________________________________________________   </a:t>
            </a:r>
            <a:r>
              <a:rPr lang="en-US" sz="900" b="1" dirty="0">
                <a:solidFill>
                  <a:srgbClr val="000000"/>
                </a:solidFill>
                <a:latin typeface="Roboto" panose="02000000000000000000" pitchFamily="2" charset="0"/>
                <a:ea typeface="Roboto" panose="02000000000000000000" pitchFamily="2" charset="0"/>
                <a:cs typeface="Roboto" panose="02000000000000000000" pitchFamily="2" charset="0"/>
              </a:rPr>
              <a:t>Date</a:t>
            </a:r>
            <a:r>
              <a:rPr lang="en-US" sz="900" dirty="0">
                <a:solidFill>
                  <a:srgbClr val="000000"/>
                </a:solidFill>
                <a:latin typeface="Roboto" panose="02000000000000000000" pitchFamily="2" charset="0"/>
                <a:ea typeface="Roboto" panose="02000000000000000000" pitchFamily="2" charset="0"/>
                <a:cs typeface="Roboto" panose="02000000000000000000" pitchFamily="2" charset="0"/>
              </a:rPr>
              <a:t>:_____________________</a:t>
            </a:r>
            <a:endParaRPr lang="en-US" sz="1350" dirty="0">
              <a:solidFill>
                <a:srgbClr val="000000"/>
              </a:solidFill>
              <a:latin typeface="Roboto" panose="02000000000000000000" pitchFamily="2" charset="0"/>
              <a:ea typeface="Roboto" panose="02000000000000000000" pitchFamily="2" charset="0"/>
              <a:cs typeface="Roboto" panose="02000000000000000000" pitchFamily="2" charset="0"/>
            </a:endParaRPr>
          </a:p>
        </p:txBody>
      </p:sp>
      <p:graphicFrame>
        <p:nvGraphicFramePr>
          <p:cNvPr id="560374" name="Group 246"/>
          <p:cNvGraphicFramePr>
            <a:graphicFrameLocks noGrp="1"/>
          </p:cNvGraphicFramePr>
          <p:nvPr>
            <p:extLst>
              <p:ext uri="{D42A27DB-BD31-4B8C-83A1-F6EECF244321}">
                <p14:modId xmlns:p14="http://schemas.microsoft.com/office/powerpoint/2010/main" val="1915062724"/>
              </p:ext>
            </p:extLst>
          </p:nvPr>
        </p:nvGraphicFramePr>
        <p:xfrm>
          <a:off x="419100" y="1289303"/>
          <a:ext cx="8293947" cy="3204817"/>
        </p:xfrm>
        <a:graphic>
          <a:graphicData uri="http://schemas.openxmlformats.org/drawingml/2006/table">
            <a:tbl>
              <a:tblPr/>
              <a:tblGrid>
                <a:gridCol w="491734">
                  <a:extLst>
                    <a:ext uri="{9D8B030D-6E8A-4147-A177-3AD203B41FA5}">
                      <a16:colId xmlns:a16="http://schemas.microsoft.com/office/drawing/2014/main" val="20000"/>
                    </a:ext>
                  </a:extLst>
                </a:gridCol>
                <a:gridCol w="1631198">
                  <a:extLst>
                    <a:ext uri="{9D8B030D-6E8A-4147-A177-3AD203B41FA5}">
                      <a16:colId xmlns:a16="http://schemas.microsoft.com/office/drawing/2014/main" val="20001"/>
                    </a:ext>
                  </a:extLst>
                </a:gridCol>
                <a:gridCol w="1234203">
                  <a:extLst>
                    <a:ext uri="{9D8B030D-6E8A-4147-A177-3AD203B41FA5}">
                      <a16:colId xmlns:a16="http://schemas.microsoft.com/office/drawing/2014/main" val="20002"/>
                    </a:ext>
                  </a:extLst>
                </a:gridCol>
                <a:gridCol w="1234203">
                  <a:extLst>
                    <a:ext uri="{9D8B030D-6E8A-4147-A177-3AD203B41FA5}">
                      <a16:colId xmlns:a16="http://schemas.microsoft.com/office/drawing/2014/main" val="20003"/>
                    </a:ext>
                  </a:extLst>
                </a:gridCol>
                <a:gridCol w="1234203">
                  <a:extLst>
                    <a:ext uri="{9D8B030D-6E8A-4147-A177-3AD203B41FA5}">
                      <a16:colId xmlns:a16="http://schemas.microsoft.com/office/drawing/2014/main" val="20004"/>
                    </a:ext>
                  </a:extLst>
                </a:gridCol>
                <a:gridCol w="1234203">
                  <a:extLst>
                    <a:ext uri="{9D8B030D-6E8A-4147-A177-3AD203B41FA5}">
                      <a16:colId xmlns:a16="http://schemas.microsoft.com/office/drawing/2014/main" val="20005"/>
                    </a:ext>
                  </a:extLst>
                </a:gridCol>
                <a:gridCol w="1234203">
                  <a:extLst>
                    <a:ext uri="{9D8B030D-6E8A-4147-A177-3AD203B41FA5}">
                      <a16:colId xmlns:a16="http://schemas.microsoft.com/office/drawing/2014/main" val="20006"/>
                    </a:ext>
                  </a:extLst>
                </a:gridCol>
              </a:tblGrid>
              <a:tr h="60366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Level</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Broad Program Objective(s)</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Measures</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Data Collection Method/ Instruments</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Data Sources</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Timing</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Responsibilities</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extLst>
                  <a:ext uri="{0D108BD9-81ED-4DB2-BD59-A6C34878D82A}">
                    <a16:rowId xmlns:a16="http://schemas.microsoft.com/office/drawing/2014/main" val="10000"/>
                  </a:ext>
                </a:extLst>
              </a:tr>
              <a:tr h="447207">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6063" algn="l"/>
                        </a:tabLst>
                      </a:pPr>
                      <a:r>
                        <a:rPr kumimoji="0" lang="en-US" sz="11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1</a:t>
                      </a: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Reaction/Satisfaction and Planned Actions</a:t>
                      </a: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r h="447207">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6063" algn="l"/>
                        </a:tabLst>
                      </a:pPr>
                      <a:r>
                        <a:rPr kumimoji="0" lang="en-US" sz="11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2</a:t>
                      </a: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46063" algn="l"/>
                        </a:tabLst>
                      </a:pPr>
                      <a:r>
                        <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Learning</a:t>
                      </a: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2"/>
                  </a:ext>
                </a:extLst>
              </a:tr>
              <a:tr h="794937">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46063" algn="l"/>
                        </a:tabLst>
                      </a:pPr>
                      <a:r>
                        <a:rPr kumimoji="0" lang="en-US" sz="11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3</a:t>
                      </a: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Application/ Implementation</a:t>
                      </a: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r h="4472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4</a:t>
                      </a: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Business Impact</a:t>
                      </a: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4"/>
                  </a:ext>
                </a:extLst>
              </a:tr>
              <a:tr h="45103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5</a:t>
                      </a:r>
                      <a:endPar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ROI</a:t>
                      </a: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gridSpan="5">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Roboto" panose="02000000000000000000" pitchFamily="2" charset="0"/>
                          <a:ea typeface="Roboto" panose="02000000000000000000" pitchFamily="2" charset="0"/>
                          <a:cs typeface="Roboto" panose="02000000000000000000" pitchFamily="2" charset="0"/>
                        </a:rPr>
                        <a:t>Comments:</a:t>
                      </a:r>
                    </a:p>
                  </a:txBody>
                  <a:tcPr marL="68580" marR="68580" marT="34292" marB="3429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bl>
          </a:graphicData>
        </a:graphic>
      </p:graphicFrame>
      <p:sp>
        <p:nvSpPr>
          <p:cNvPr id="2" name="Title 1">
            <a:extLst>
              <a:ext uri="{FF2B5EF4-FFF2-40B4-BE49-F238E27FC236}">
                <a16:creationId xmlns:a16="http://schemas.microsoft.com/office/drawing/2014/main" id="{2947074C-CBB4-2C11-0EB6-40847197CEBE}"/>
              </a:ext>
            </a:extLst>
          </p:cNvPr>
          <p:cNvSpPr>
            <a:spLocks noGrp="1"/>
          </p:cNvSpPr>
          <p:nvPr>
            <p:ph type="title"/>
          </p:nvPr>
        </p:nvSpPr>
        <p:spPr>
          <a:xfrm>
            <a:off x="628650" y="359880"/>
            <a:ext cx="7886700" cy="595732"/>
          </a:xfrm>
        </p:spPr>
        <p:txBody>
          <a:bodyPr>
            <a:normAutofit fontScale="90000"/>
          </a:bodyPr>
          <a:lstStyle/>
          <a:p>
            <a:pPr algn="ctr"/>
            <a:r>
              <a:rPr lang="en-US" dirty="0">
                <a:latin typeface="Roboto" panose="02000000000000000000" pitchFamily="2" charset="0"/>
                <a:ea typeface="Roboto" panose="02000000000000000000" pitchFamily="2" charset="0"/>
                <a:cs typeface="Roboto" panose="02000000000000000000" pitchFamily="2" charset="0"/>
              </a:rPr>
              <a:t>Data Collection Plan</a:t>
            </a:r>
          </a:p>
        </p:txBody>
      </p:sp>
      <p:sp>
        <p:nvSpPr>
          <p:cNvPr id="3" name="TextBox 2">
            <a:extLst>
              <a:ext uri="{FF2B5EF4-FFF2-40B4-BE49-F238E27FC236}">
                <a16:creationId xmlns:a16="http://schemas.microsoft.com/office/drawing/2014/main" id="{BBAFA2D7-0705-CE80-2200-399FE2876BEB}"/>
              </a:ext>
            </a:extLst>
          </p:cNvPr>
          <p:cNvSpPr txBox="1"/>
          <p:nvPr/>
        </p:nvSpPr>
        <p:spPr>
          <a:xfrm>
            <a:off x="0" y="4866501"/>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51</a:t>
            </a:r>
          </a:p>
        </p:txBody>
      </p:sp>
      <p:sp>
        <p:nvSpPr>
          <p:cNvPr id="4" name="Google Shape;52;p6">
            <a:extLst>
              <a:ext uri="{FF2B5EF4-FFF2-40B4-BE49-F238E27FC236}">
                <a16:creationId xmlns:a16="http://schemas.microsoft.com/office/drawing/2014/main" id="{BA5366F5-EA02-107A-99F7-8CA9BEDFF91E}"/>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latin typeface="Roboto" panose="02000000000000000000" pitchFamily="2" charset="0"/>
                <a:ea typeface="Roboto" panose="02000000000000000000" pitchFamily="2" charset="0"/>
                <a:cs typeface="Roboto" panose="02000000000000000000" pitchFamily="2" charset="0"/>
              </a:rPr>
              <a:pPr/>
              <a:t>76</a:t>
            </a:fld>
            <a:endParaRPr lang="en" b="0" dirty="0">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400870192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4"/>
          <p:cNvSpPr>
            <a:spLocks noChangeArrowheads="1"/>
          </p:cNvSpPr>
          <p:nvPr/>
        </p:nvSpPr>
        <p:spPr bwMode="auto">
          <a:xfrm>
            <a:off x="232209" y="1004047"/>
            <a:ext cx="852317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tabLst>
                <a:tab pos="342900" algn="l"/>
                <a:tab pos="685800" algn="l"/>
                <a:tab pos="1071563" algn="l"/>
                <a:tab pos="1371600" algn="l"/>
                <a:tab pos="1714500" algn="l"/>
                <a:tab pos="2057400" algn="l"/>
                <a:tab pos="2400300" algn="l"/>
                <a:tab pos="6815138" algn="r"/>
              </a:tabLst>
            </a:pPr>
            <a:r>
              <a:rPr lang="en-US" sz="1200" b="1"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n-US" sz="900" b="1" dirty="0">
                <a:solidFill>
                  <a:srgbClr val="000000"/>
                </a:solidFill>
                <a:latin typeface="Roboto" panose="02000000000000000000" pitchFamily="2" charset="0"/>
                <a:ea typeface="Roboto" panose="02000000000000000000" pitchFamily="2" charset="0"/>
                <a:cs typeface="Roboto" panose="02000000000000000000" pitchFamily="2" charset="0"/>
              </a:rPr>
              <a:t>Program</a:t>
            </a:r>
            <a:r>
              <a:rPr lang="en-US" sz="900" dirty="0">
                <a:solidFill>
                  <a:srgbClr val="000000"/>
                </a:solidFill>
                <a:latin typeface="Roboto" panose="02000000000000000000" pitchFamily="2" charset="0"/>
                <a:ea typeface="Roboto" panose="02000000000000000000" pitchFamily="2" charset="0"/>
                <a:cs typeface="Roboto" panose="02000000000000000000" pitchFamily="2" charset="0"/>
              </a:rPr>
              <a:t>:___________________________________________________   </a:t>
            </a:r>
            <a:r>
              <a:rPr lang="en-US" sz="900" b="1" dirty="0">
                <a:solidFill>
                  <a:srgbClr val="000000"/>
                </a:solidFill>
                <a:latin typeface="Roboto" panose="02000000000000000000" pitchFamily="2" charset="0"/>
                <a:ea typeface="Roboto" panose="02000000000000000000" pitchFamily="2" charset="0"/>
                <a:cs typeface="Roboto" panose="02000000000000000000" pitchFamily="2" charset="0"/>
              </a:rPr>
              <a:t>Responsibility: </a:t>
            </a:r>
            <a:r>
              <a:rPr lang="en-US" sz="900" dirty="0">
                <a:solidFill>
                  <a:srgbClr val="000000"/>
                </a:solidFill>
                <a:latin typeface="Roboto" panose="02000000000000000000" pitchFamily="2" charset="0"/>
                <a:ea typeface="Roboto" panose="02000000000000000000" pitchFamily="2" charset="0"/>
                <a:cs typeface="Roboto" panose="02000000000000000000" pitchFamily="2" charset="0"/>
              </a:rPr>
              <a:t>________________________________________________________   </a:t>
            </a:r>
            <a:r>
              <a:rPr lang="en-US" sz="900" b="1" dirty="0">
                <a:solidFill>
                  <a:srgbClr val="000000"/>
                </a:solidFill>
                <a:latin typeface="Roboto" panose="02000000000000000000" pitchFamily="2" charset="0"/>
                <a:ea typeface="Roboto" panose="02000000000000000000" pitchFamily="2" charset="0"/>
                <a:cs typeface="Roboto" panose="02000000000000000000" pitchFamily="2" charset="0"/>
              </a:rPr>
              <a:t>Date</a:t>
            </a:r>
            <a:r>
              <a:rPr lang="en-US" sz="900" dirty="0">
                <a:solidFill>
                  <a:srgbClr val="000000"/>
                </a:solidFill>
                <a:latin typeface="Roboto" panose="02000000000000000000" pitchFamily="2" charset="0"/>
                <a:ea typeface="Roboto" panose="02000000000000000000" pitchFamily="2" charset="0"/>
                <a:cs typeface="Roboto" panose="02000000000000000000" pitchFamily="2" charset="0"/>
              </a:rPr>
              <a:t>:_____________________</a:t>
            </a:r>
            <a:endParaRPr lang="en-US" sz="1350" dirty="0">
              <a:solidFill>
                <a:srgbClr val="000000"/>
              </a:solidFill>
              <a:latin typeface="Roboto" panose="02000000000000000000" pitchFamily="2" charset="0"/>
              <a:ea typeface="Roboto" panose="02000000000000000000" pitchFamily="2" charset="0"/>
              <a:cs typeface="Roboto" panose="02000000000000000000" pitchFamily="2" charset="0"/>
            </a:endParaRPr>
          </a:p>
        </p:txBody>
      </p:sp>
      <p:sp>
        <p:nvSpPr>
          <p:cNvPr id="2" name="Title 1">
            <a:extLst>
              <a:ext uri="{FF2B5EF4-FFF2-40B4-BE49-F238E27FC236}">
                <a16:creationId xmlns:a16="http://schemas.microsoft.com/office/drawing/2014/main" id="{2947074C-CBB4-2C11-0EB6-40847197CEBE}"/>
              </a:ext>
            </a:extLst>
          </p:cNvPr>
          <p:cNvSpPr>
            <a:spLocks noGrp="1"/>
          </p:cNvSpPr>
          <p:nvPr>
            <p:ph type="title"/>
          </p:nvPr>
        </p:nvSpPr>
        <p:spPr>
          <a:xfrm>
            <a:off x="628650" y="408315"/>
            <a:ext cx="7886700" cy="595732"/>
          </a:xfrm>
        </p:spPr>
        <p:txBody>
          <a:bodyPr>
            <a:normAutofit fontScale="90000"/>
          </a:bodyPr>
          <a:lstStyle/>
          <a:p>
            <a:pPr algn="ctr"/>
            <a:r>
              <a:rPr lang="en-US" dirty="0">
                <a:latin typeface="Roboto" panose="02000000000000000000" pitchFamily="2" charset="0"/>
                <a:ea typeface="Roboto" panose="02000000000000000000" pitchFamily="2" charset="0"/>
                <a:cs typeface="Roboto" panose="02000000000000000000" pitchFamily="2" charset="0"/>
              </a:rPr>
              <a:t>ROI Analysis Plan</a:t>
            </a:r>
          </a:p>
        </p:txBody>
      </p:sp>
      <p:graphicFrame>
        <p:nvGraphicFramePr>
          <p:cNvPr id="3" name="Group 176">
            <a:extLst>
              <a:ext uri="{FF2B5EF4-FFF2-40B4-BE49-F238E27FC236}">
                <a16:creationId xmlns:a16="http://schemas.microsoft.com/office/drawing/2014/main" id="{531E525C-8471-EA46-DD6B-E1ADE9D2E580}"/>
              </a:ext>
            </a:extLst>
          </p:cNvPr>
          <p:cNvGraphicFramePr>
            <a:graphicFrameLocks noGrp="1"/>
          </p:cNvGraphicFramePr>
          <p:nvPr>
            <p:extLst>
              <p:ext uri="{D42A27DB-BD31-4B8C-83A1-F6EECF244321}">
                <p14:modId xmlns:p14="http://schemas.microsoft.com/office/powerpoint/2010/main" val="198573553"/>
              </p:ext>
            </p:extLst>
          </p:nvPr>
        </p:nvGraphicFramePr>
        <p:xfrm>
          <a:off x="348916" y="1343034"/>
          <a:ext cx="8446168" cy="3291842"/>
        </p:xfrm>
        <a:graphic>
          <a:graphicData uri="http://schemas.openxmlformats.org/drawingml/2006/table">
            <a:tbl>
              <a:tblPr/>
              <a:tblGrid>
                <a:gridCol w="1055771">
                  <a:extLst>
                    <a:ext uri="{9D8B030D-6E8A-4147-A177-3AD203B41FA5}">
                      <a16:colId xmlns:a16="http://schemas.microsoft.com/office/drawing/2014/main" val="20000"/>
                    </a:ext>
                  </a:extLst>
                </a:gridCol>
                <a:gridCol w="1055771">
                  <a:extLst>
                    <a:ext uri="{9D8B030D-6E8A-4147-A177-3AD203B41FA5}">
                      <a16:colId xmlns:a16="http://schemas.microsoft.com/office/drawing/2014/main" val="20001"/>
                    </a:ext>
                  </a:extLst>
                </a:gridCol>
                <a:gridCol w="1055771">
                  <a:extLst>
                    <a:ext uri="{9D8B030D-6E8A-4147-A177-3AD203B41FA5}">
                      <a16:colId xmlns:a16="http://schemas.microsoft.com/office/drawing/2014/main" val="20002"/>
                    </a:ext>
                  </a:extLst>
                </a:gridCol>
                <a:gridCol w="1055771">
                  <a:extLst>
                    <a:ext uri="{9D8B030D-6E8A-4147-A177-3AD203B41FA5}">
                      <a16:colId xmlns:a16="http://schemas.microsoft.com/office/drawing/2014/main" val="20003"/>
                    </a:ext>
                  </a:extLst>
                </a:gridCol>
                <a:gridCol w="1055771">
                  <a:extLst>
                    <a:ext uri="{9D8B030D-6E8A-4147-A177-3AD203B41FA5}">
                      <a16:colId xmlns:a16="http://schemas.microsoft.com/office/drawing/2014/main" val="20004"/>
                    </a:ext>
                  </a:extLst>
                </a:gridCol>
                <a:gridCol w="1055771">
                  <a:extLst>
                    <a:ext uri="{9D8B030D-6E8A-4147-A177-3AD203B41FA5}">
                      <a16:colId xmlns:a16="http://schemas.microsoft.com/office/drawing/2014/main" val="20005"/>
                    </a:ext>
                  </a:extLst>
                </a:gridCol>
                <a:gridCol w="1055771">
                  <a:extLst>
                    <a:ext uri="{9D8B030D-6E8A-4147-A177-3AD203B41FA5}">
                      <a16:colId xmlns:a16="http://schemas.microsoft.com/office/drawing/2014/main" val="20006"/>
                    </a:ext>
                  </a:extLst>
                </a:gridCol>
                <a:gridCol w="1055771">
                  <a:extLst>
                    <a:ext uri="{9D8B030D-6E8A-4147-A177-3AD203B41FA5}">
                      <a16:colId xmlns:a16="http://schemas.microsoft.com/office/drawing/2014/main" val="20007"/>
                    </a:ext>
                  </a:extLst>
                </a:gridCol>
              </a:tblGrid>
              <a:tr h="99896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Data Items (Usually</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Level 4)</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Methods for Isolating the Effects of the Program/</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Process</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Methods of Converting Data to Monetary Values</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Costs</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Intangible Benefits</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err="1">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Communica-tion</a:t>
                      </a: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 Targets for Final Report</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Other Influences/</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Issues During Application</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rPr>
                        <a:t>Comments</a:t>
                      </a:r>
                      <a:endParaRPr kumimoji="0" lang="en-US" sz="1200" b="0" i="0" u="none" strike="noStrike" cap="none" normalizeH="0" baseline="0" dirty="0">
                        <a:ln>
                          <a:noFill/>
                        </a:ln>
                        <a:solidFill>
                          <a:srgbClr val="FFFFFF"/>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820E2E"/>
                    </a:solidFill>
                  </a:tcPr>
                </a:tc>
                <a:extLst>
                  <a:ext uri="{0D108BD9-81ED-4DB2-BD59-A6C34878D82A}">
                    <a16:rowId xmlns:a16="http://schemas.microsoft.com/office/drawing/2014/main" val="10000"/>
                  </a:ext>
                </a:extLst>
              </a:tr>
              <a:tr h="45857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400" b="0" i="0" u="none" strike="noStrike" cap="none" normalizeH="0" baseline="0" dirty="0">
                        <a:ln>
                          <a:noFill/>
                        </a:ln>
                        <a:solidFill>
                          <a:srgbClr val="000066"/>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400" b="0" i="0" u="none" strike="noStrike" cap="none" normalizeH="0" baseline="0" dirty="0">
                        <a:ln>
                          <a:noFill/>
                        </a:ln>
                        <a:solidFill>
                          <a:srgbClr val="000066"/>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400" b="0" i="0" u="none" strike="noStrike" cap="none" normalizeH="0" baseline="0" dirty="0">
                        <a:ln>
                          <a:noFill/>
                        </a:ln>
                        <a:solidFill>
                          <a:srgbClr val="000066"/>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rowSpan="5">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400" b="0" i="0" u="none" strike="noStrike" cap="none" normalizeH="0" baseline="0" dirty="0">
                        <a:ln>
                          <a:noFill/>
                        </a:ln>
                        <a:solidFill>
                          <a:srgbClr val="000066"/>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rowSpan="5">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400" b="0" i="0" u="none" strike="noStrike" cap="none" normalizeH="0" baseline="0" dirty="0">
                        <a:ln>
                          <a:noFill/>
                        </a:ln>
                        <a:solidFill>
                          <a:srgbClr val="000066"/>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rowSpan="5">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400" b="0" i="0" u="none" strike="noStrike" cap="none" normalizeH="0" baseline="0" dirty="0">
                        <a:ln>
                          <a:noFill/>
                        </a:ln>
                        <a:solidFill>
                          <a:srgbClr val="000066"/>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rowSpan="5">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400" b="0" i="0" u="none" strike="noStrike" cap="none" normalizeH="0" baseline="0" dirty="0">
                        <a:ln>
                          <a:noFill/>
                        </a:ln>
                        <a:solidFill>
                          <a:srgbClr val="000066"/>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rowSpan="5">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400" b="0" i="0" u="none" strike="noStrike" cap="none" normalizeH="0" baseline="0" dirty="0">
                        <a:ln>
                          <a:noFill/>
                        </a:ln>
                        <a:solidFill>
                          <a:srgbClr val="000066"/>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r h="459457">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400" b="0" i="0" u="none" strike="noStrike" cap="none" normalizeH="0" baseline="0" dirty="0">
                        <a:ln>
                          <a:noFill/>
                        </a:ln>
                        <a:solidFill>
                          <a:srgbClr val="000066"/>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400" b="0" i="0" u="none" strike="noStrike" cap="none" normalizeH="0" baseline="0">
                        <a:ln>
                          <a:noFill/>
                        </a:ln>
                        <a:solidFill>
                          <a:srgbClr val="000066"/>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400" b="0" i="0" u="none" strike="noStrike" cap="none" normalizeH="0" baseline="0" dirty="0">
                        <a:ln>
                          <a:noFill/>
                        </a:ln>
                        <a:solidFill>
                          <a:srgbClr val="000066"/>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2"/>
                  </a:ext>
                </a:extLst>
              </a:tr>
              <a:tr h="457694">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400" b="0" i="0" u="none" strike="noStrike" cap="none" normalizeH="0" baseline="0">
                        <a:ln>
                          <a:noFill/>
                        </a:ln>
                        <a:solidFill>
                          <a:srgbClr val="000066"/>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400" b="0" i="0" u="none" strike="noStrike" cap="none" normalizeH="0" baseline="0" dirty="0">
                        <a:ln>
                          <a:noFill/>
                        </a:ln>
                        <a:solidFill>
                          <a:srgbClr val="000066"/>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400" b="0" i="0" u="none" strike="noStrike" cap="none" normalizeH="0" baseline="0" dirty="0">
                        <a:ln>
                          <a:noFill/>
                        </a:ln>
                        <a:solidFill>
                          <a:srgbClr val="000066"/>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3"/>
                  </a:ext>
                </a:extLst>
              </a:tr>
              <a:tr h="459457">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400" b="0" i="0" u="none" strike="noStrike" cap="none" normalizeH="0" baseline="0">
                        <a:ln>
                          <a:noFill/>
                        </a:ln>
                        <a:solidFill>
                          <a:srgbClr val="000066"/>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400" b="0" i="0" u="none" strike="noStrike" cap="none" normalizeH="0" baseline="0">
                        <a:ln>
                          <a:noFill/>
                        </a:ln>
                        <a:solidFill>
                          <a:srgbClr val="000066"/>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400" b="0" i="0" u="none" strike="noStrike" cap="none" normalizeH="0" baseline="0" dirty="0">
                        <a:ln>
                          <a:noFill/>
                        </a:ln>
                        <a:solidFill>
                          <a:srgbClr val="000066"/>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4"/>
                  </a:ext>
                </a:extLst>
              </a:tr>
              <a:tr h="457694">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400" b="0" i="0" u="none" strike="noStrike" cap="none" normalizeH="0" baseline="0" dirty="0">
                        <a:ln>
                          <a:noFill/>
                        </a:ln>
                        <a:solidFill>
                          <a:srgbClr val="000066"/>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400" b="0" i="0" u="none" strike="noStrike" cap="none" normalizeH="0" baseline="0" dirty="0">
                        <a:ln>
                          <a:noFill/>
                        </a:ln>
                        <a:solidFill>
                          <a:srgbClr val="000066"/>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3" pitchFamily="18" charset="2"/>
                        <a:buNone/>
                        <a:tabLst/>
                      </a:pPr>
                      <a:endParaRPr kumimoji="0" lang="en-US" sz="1400" b="0" i="0" u="none" strike="noStrike" cap="none" normalizeH="0" baseline="0" dirty="0">
                        <a:ln>
                          <a:noFill/>
                        </a:ln>
                        <a:solidFill>
                          <a:srgbClr val="000066"/>
                        </a:solidFill>
                        <a:effectLst/>
                        <a:latin typeface="Roboto" panose="02000000000000000000" pitchFamily="2" charset="0"/>
                        <a:ea typeface="Roboto" panose="02000000000000000000" pitchFamily="2" charset="0"/>
                        <a:cs typeface="Roboto" panose="02000000000000000000" pitchFamily="2" charset="0"/>
                      </a:endParaRPr>
                    </a:p>
                  </a:txBody>
                  <a:tcPr marL="68580" marR="68580" marT="34290" marB="342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5"/>
                  </a:ext>
                </a:extLst>
              </a:tr>
            </a:tbl>
          </a:graphicData>
        </a:graphic>
      </p:graphicFrame>
      <p:sp>
        <p:nvSpPr>
          <p:cNvPr id="4" name="TextBox 3">
            <a:extLst>
              <a:ext uri="{FF2B5EF4-FFF2-40B4-BE49-F238E27FC236}">
                <a16:creationId xmlns:a16="http://schemas.microsoft.com/office/drawing/2014/main" id="{637A72D7-121C-1640-7D6F-AE8F7F5618A2}"/>
              </a:ext>
            </a:extLst>
          </p:cNvPr>
          <p:cNvSpPr txBox="1"/>
          <p:nvPr/>
        </p:nvSpPr>
        <p:spPr>
          <a:xfrm>
            <a:off x="0" y="4866501"/>
            <a:ext cx="5112975"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52</a:t>
            </a:r>
          </a:p>
        </p:txBody>
      </p:sp>
      <p:sp>
        <p:nvSpPr>
          <p:cNvPr id="5" name="Google Shape;52;p6">
            <a:extLst>
              <a:ext uri="{FF2B5EF4-FFF2-40B4-BE49-F238E27FC236}">
                <a16:creationId xmlns:a16="http://schemas.microsoft.com/office/drawing/2014/main" id="{4B3D4BD4-29F8-5436-41A6-59206F4DBC9D}"/>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latin typeface="Roboto" panose="02000000000000000000" pitchFamily="2" charset="0"/>
                <a:ea typeface="Roboto" panose="02000000000000000000" pitchFamily="2" charset="0"/>
                <a:cs typeface="Roboto" panose="02000000000000000000" pitchFamily="2" charset="0"/>
              </a:rPr>
              <a:pPr/>
              <a:t>77</a:t>
            </a:fld>
            <a:endParaRPr lang="en" b="0" dirty="0">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42501192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892D7F25-46E8-E23A-F1C6-8FDD9A6C7FF9}"/>
              </a:ext>
            </a:extLst>
          </p:cNvPr>
          <p:cNvSpPr txBox="1">
            <a:spLocks/>
          </p:cNvSpPr>
          <p:nvPr/>
        </p:nvSpPr>
        <p:spPr>
          <a:xfrm>
            <a:off x="419100" y="1200150"/>
            <a:ext cx="4765548" cy="3752800"/>
          </a:xfrm>
          <a:prstGeom prst="rect">
            <a:avLst/>
          </a:prstGeom>
        </p:spPr>
        <p:txBody>
          <a:bodyPr>
            <a:normAutofit/>
          </a:bodyPr>
          <a:lstStyle>
            <a:lvl1pPr marL="228600" indent="-228600" algn="l" defTabSz="457200" rtl="0" eaLnBrk="1" latinLnBrk="0" hangingPunct="1">
              <a:lnSpc>
                <a:spcPts val="1800"/>
              </a:lnSpc>
              <a:spcBef>
                <a:spcPts val="600"/>
              </a:spcBef>
              <a:spcAft>
                <a:spcPts val="600"/>
              </a:spcAft>
              <a:buFont typeface="Arial"/>
              <a:buChar char="•"/>
              <a:tabLst/>
              <a:defRPr sz="1500" b="0" i="0" kern="1200">
                <a:solidFill>
                  <a:srgbClr val="000000"/>
                </a:solidFill>
                <a:latin typeface="Roboto Light"/>
                <a:ea typeface="+mn-ea"/>
                <a:cs typeface="Roboto Light"/>
              </a:defRPr>
            </a:lvl1pPr>
            <a:lvl2pPr marL="457200" indent="-228600" algn="l" defTabSz="457200" rtl="0" eaLnBrk="1" latinLnBrk="0" hangingPunct="1">
              <a:lnSpc>
                <a:spcPts val="1800"/>
              </a:lnSpc>
              <a:spcBef>
                <a:spcPts val="600"/>
              </a:spcBef>
              <a:spcAft>
                <a:spcPts val="600"/>
              </a:spcAft>
              <a:buFont typeface="Courier New" panose="02070309020205020404" pitchFamily="49" charset="0"/>
              <a:buChar char="o"/>
              <a:tabLst/>
              <a:defRPr sz="1500" b="0" i="0" kern="1200">
                <a:solidFill>
                  <a:srgbClr val="000000"/>
                </a:solidFill>
                <a:latin typeface="Roboto Light"/>
                <a:ea typeface="+mn-ea"/>
                <a:cs typeface="Roboto Light"/>
              </a:defRPr>
            </a:lvl2pPr>
            <a:lvl3pPr marL="685800" indent="-228600" algn="l" defTabSz="457200" rtl="0" eaLnBrk="1" latinLnBrk="0" hangingPunct="1">
              <a:lnSpc>
                <a:spcPts val="1800"/>
              </a:lnSpc>
              <a:spcBef>
                <a:spcPts val="600"/>
              </a:spcBef>
              <a:spcAft>
                <a:spcPts val="600"/>
              </a:spcAft>
              <a:buClr>
                <a:srgbClr val="000000"/>
              </a:buClr>
              <a:buFont typeface="System Font Regular"/>
              <a:buChar char="–"/>
              <a:tabLst/>
              <a:defRPr sz="1500" b="0" i="0" kern="1200">
                <a:solidFill>
                  <a:srgbClr val="000000"/>
                </a:solidFill>
                <a:latin typeface="Roboto Light"/>
                <a:ea typeface="+mn-ea"/>
                <a:cs typeface="Roboto Light"/>
              </a:defRPr>
            </a:lvl3pPr>
            <a:lvl4pPr marL="1600200" indent="-228600" algn="l" defTabSz="457200" rtl="0" eaLnBrk="1" latinLnBrk="0" hangingPunct="1">
              <a:spcBef>
                <a:spcPct val="20000"/>
              </a:spcBef>
              <a:buClr>
                <a:srgbClr val="1F7EB1"/>
              </a:buClr>
              <a:buFont typeface="Arial"/>
              <a:buChar char="–"/>
              <a:defRPr sz="1500" b="0" i="0" kern="1200">
                <a:solidFill>
                  <a:srgbClr val="000000"/>
                </a:solidFill>
                <a:latin typeface="Roboto Light"/>
                <a:ea typeface="+mn-ea"/>
                <a:cs typeface="Roboto Light"/>
              </a:defRPr>
            </a:lvl4pPr>
            <a:lvl5pPr marL="2057400" indent="-228600" algn="l" defTabSz="457200" rtl="0" eaLnBrk="1" latinLnBrk="0" hangingPunct="1">
              <a:spcBef>
                <a:spcPct val="20000"/>
              </a:spcBef>
              <a:buFont typeface="Arial"/>
              <a:buChar char="»"/>
              <a:defRPr sz="1500" b="0" i="0" kern="1200">
                <a:solidFill>
                  <a:srgbClr val="000000"/>
                </a:solidFill>
                <a:latin typeface="Roboto Light"/>
                <a:ea typeface="+mn-ea"/>
                <a:cs typeface="Robo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10000"/>
              </a:lnSpc>
              <a:buNone/>
            </a:pPr>
            <a:r>
              <a:rPr lang="en-US" sz="1800" dirty="0">
                <a:latin typeface="Roboto" panose="02000000000000000000" pitchFamily="2" charset="0"/>
                <a:ea typeface="Roboto" panose="02000000000000000000" pitchFamily="2" charset="0"/>
                <a:cs typeface="Roboto" panose="02000000000000000000" pitchFamily="2" charset="0"/>
              </a:rPr>
              <a:t>Now is your time to practice planning an ROI study. You will read the case study titled </a:t>
            </a:r>
            <a:r>
              <a:rPr lang="en-US" sz="1800" b="1" dirty="0">
                <a:latin typeface="Roboto" panose="02000000000000000000" pitchFamily="2" charset="0"/>
                <a:ea typeface="Roboto" panose="02000000000000000000" pitchFamily="2" charset="0"/>
                <a:cs typeface="Roboto" panose="02000000000000000000" pitchFamily="2" charset="0"/>
              </a:rPr>
              <a:t>Retail Merchandise </a:t>
            </a:r>
            <a:r>
              <a:rPr lang="en-US" sz="1800" dirty="0">
                <a:latin typeface="Roboto" panose="02000000000000000000" pitchFamily="2" charset="0"/>
                <a:ea typeface="Roboto" panose="02000000000000000000" pitchFamily="2" charset="0"/>
                <a:cs typeface="Roboto" panose="02000000000000000000" pitchFamily="2" charset="0"/>
              </a:rPr>
              <a:t>in your </a:t>
            </a:r>
            <a:r>
              <a:rPr lang="en-US" sz="1800" b="1" i="1" dirty="0">
                <a:latin typeface="Roboto" panose="02000000000000000000" pitchFamily="2" charset="0"/>
                <a:ea typeface="Roboto" panose="02000000000000000000" pitchFamily="2" charset="0"/>
                <a:cs typeface="Roboto" panose="02000000000000000000" pitchFamily="2" charset="0"/>
              </a:rPr>
              <a:t>Participant Workbook</a:t>
            </a:r>
            <a:r>
              <a:rPr lang="en-US" sz="1800" dirty="0">
                <a:latin typeface="Roboto" panose="02000000000000000000" pitchFamily="2" charset="0"/>
                <a:ea typeface="Roboto" panose="02000000000000000000" pitchFamily="2" charset="0"/>
                <a:cs typeface="Roboto" panose="02000000000000000000" pitchFamily="2" charset="0"/>
              </a:rPr>
              <a:t>. Then with your team, answer the questions at the end of the case study.</a:t>
            </a:r>
          </a:p>
          <a:p>
            <a:pPr marL="0" indent="0">
              <a:lnSpc>
                <a:spcPct val="110000"/>
              </a:lnSpc>
              <a:buNone/>
            </a:pPr>
            <a:r>
              <a:rPr lang="en-US" sz="1800" dirty="0">
                <a:latin typeface="Roboto" panose="02000000000000000000" pitchFamily="2" charset="0"/>
                <a:ea typeface="Roboto" panose="02000000000000000000" pitchFamily="2" charset="0"/>
                <a:cs typeface="Roboto" panose="02000000000000000000" pitchFamily="2" charset="0"/>
              </a:rPr>
              <a:t>You might also refer to the </a:t>
            </a:r>
            <a:r>
              <a:rPr lang="en-US" sz="1800" b="1" dirty="0">
                <a:latin typeface="Roboto" panose="02000000000000000000" pitchFamily="2" charset="0"/>
                <a:ea typeface="Roboto" panose="02000000000000000000" pitchFamily="2" charset="0"/>
                <a:cs typeface="Roboto" panose="02000000000000000000" pitchFamily="2" charset="0"/>
              </a:rPr>
              <a:t>ROI Methodology fold out model </a:t>
            </a:r>
            <a:r>
              <a:rPr lang="en-US" sz="1800" dirty="0">
                <a:latin typeface="Roboto" panose="02000000000000000000" pitchFamily="2" charset="0"/>
                <a:ea typeface="Roboto" panose="02000000000000000000" pitchFamily="2" charset="0"/>
                <a:cs typeface="Roboto" panose="02000000000000000000" pitchFamily="2" charset="0"/>
              </a:rPr>
              <a:t>the </a:t>
            </a:r>
            <a:r>
              <a:rPr lang="en-US" sz="1800" b="1" dirty="0">
                <a:latin typeface="Roboto" panose="02000000000000000000" pitchFamily="2" charset="0"/>
                <a:ea typeface="Roboto" panose="02000000000000000000" pitchFamily="2" charset="0"/>
                <a:cs typeface="Roboto" panose="02000000000000000000" pitchFamily="2" charset="0"/>
              </a:rPr>
              <a:t>Application Guide </a:t>
            </a:r>
            <a:r>
              <a:rPr lang="en-US" sz="1800" dirty="0">
                <a:latin typeface="Roboto" panose="02000000000000000000" pitchFamily="2" charset="0"/>
                <a:ea typeface="Roboto" panose="02000000000000000000" pitchFamily="2" charset="0"/>
                <a:cs typeface="Roboto" panose="02000000000000000000" pitchFamily="2" charset="0"/>
              </a:rPr>
              <a:t>as a reference.</a:t>
            </a:r>
          </a:p>
        </p:txBody>
      </p:sp>
      <p:pic>
        <p:nvPicPr>
          <p:cNvPr id="5" name="Picture 4">
            <a:extLst>
              <a:ext uri="{FF2B5EF4-FFF2-40B4-BE49-F238E27FC236}">
                <a16:creationId xmlns:a16="http://schemas.microsoft.com/office/drawing/2014/main" id="{2C0B3705-9CD1-B271-DB18-0755F01C157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395238" y="1597037"/>
            <a:ext cx="1714960" cy="2404886"/>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850024DB-747A-66B2-4B74-1FEF98FC5FE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61468" y="2357338"/>
            <a:ext cx="1815688" cy="2404885"/>
          </a:xfrm>
          <a:prstGeom prst="rect">
            <a:avLst/>
          </a:prstGeom>
          <a:ln w="19050">
            <a:solidFill>
              <a:schemeClr val="tx1"/>
            </a:solidFill>
          </a:ln>
          <a:effectLst>
            <a:outerShdw blurRad="50800" dist="38100" dir="2700000" algn="tl" rotWithShape="0">
              <a:prstClr val="black">
                <a:alpha val="40000"/>
              </a:prstClr>
            </a:outerShdw>
          </a:effectLst>
        </p:spPr>
      </p:pic>
      <p:sp>
        <p:nvSpPr>
          <p:cNvPr id="8" name="Title 1">
            <a:extLst>
              <a:ext uri="{FF2B5EF4-FFF2-40B4-BE49-F238E27FC236}">
                <a16:creationId xmlns:a16="http://schemas.microsoft.com/office/drawing/2014/main" id="{0B7F29B1-77A7-4999-B348-AD56F0CD6692}"/>
              </a:ext>
            </a:extLst>
          </p:cNvPr>
          <p:cNvSpPr txBox="1">
            <a:spLocks/>
          </p:cNvSpPr>
          <p:nvPr/>
        </p:nvSpPr>
        <p:spPr>
          <a:xfrm>
            <a:off x="419100" y="590550"/>
            <a:ext cx="6923364" cy="609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lt1"/>
              </a:buClr>
              <a:buSzPts val="2400"/>
              <a:buFont typeface="Dosis"/>
              <a:buNone/>
              <a:defRPr sz="3600" b="0" i="0" u="none" strike="noStrike" cap="none">
                <a:solidFill>
                  <a:schemeClr val="lt1"/>
                </a:solidFill>
                <a:latin typeface="Roboto" panose="02000000000000000000" pitchFamily="2" charset="0"/>
                <a:ea typeface="Roboto" panose="02000000000000000000" pitchFamily="2" charset="0"/>
                <a:cs typeface="Roboto" panose="02000000000000000000" pitchFamily="2" charset="0"/>
                <a:sym typeface="Dosis"/>
              </a:defRPr>
            </a:lvl1pPr>
            <a:lvl2pPr marR="0" lvl="1"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2pPr>
            <a:lvl3pPr marR="0" lvl="2"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3pPr>
            <a:lvl4pPr marR="0" lvl="3"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4pPr>
            <a:lvl5pPr marR="0" lvl="4"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5pPr>
            <a:lvl6pPr marR="0" lvl="5"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6pPr>
            <a:lvl7pPr marR="0" lvl="6"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7pPr>
            <a:lvl8pPr marR="0" lvl="7"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8pPr>
            <a:lvl9pPr marR="0" lvl="8" algn="l" rtl="0" eaLnBrk="1" hangingPunct="1">
              <a:lnSpc>
                <a:spcPct val="100000"/>
              </a:lnSpc>
              <a:spcBef>
                <a:spcPts val="0"/>
              </a:spcBef>
              <a:spcAft>
                <a:spcPts val="0"/>
              </a:spcAft>
              <a:buClr>
                <a:schemeClr val="lt1"/>
              </a:buClr>
              <a:buSzPts val="2400"/>
              <a:buFont typeface="Dosis"/>
              <a:buNone/>
              <a:defRPr sz="2400" b="0" i="0" u="none" strike="noStrike" cap="none">
                <a:solidFill>
                  <a:schemeClr val="lt1"/>
                </a:solidFill>
                <a:latin typeface="Dosis"/>
                <a:ea typeface="Dosis"/>
                <a:cs typeface="Dosis"/>
                <a:sym typeface="Dosis"/>
              </a:defRPr>
            </a:lvl9pPr>
          </a:lstStyle>
          <a:p>
            <a:pPr marL="0" marR="0" lvl="0" indent="0" algn="l" defTabSz="914400" rtl="0" eaLnBrk="1" fontAlgn="auto" latinLnBrk="0" hangingPunct="1">
              <a:lnSpc>
                <a:spcPct val="100000"/>
              </a:lnSpc>
              <a:spcBef>
                <a:spcPts val="0"/>
              </a:spcBef>
              <a:spcAft>
                <a:spcPts val="0"/>
              </a:spcAft>
              <a:buClr>
                <a:srgbClr val="FFFFFF"/>
              </a:buClr>
              <a:buSzPts val="2400"/>
              <a:buFont typeface="Dosis"/>
              <a:buNone/>
              <a:tabLst/>
              <a:defRPr/>
            </a:pPr>
            <a:r>
              <a:rPr kumimoji="0" lang="en-US" b="0" i="0" u="none" strike="noStrike" kern="0" cap="none" spc="0" normalizeH="0" baseline="0" noProof="0" dirty="0">
                <a:ln>
                  <a:noFill/>
                </a:ln>
                <a:solidFill>
                  <a:schemeClr val="tx1"/>
                </a:solidFill>
                <a:effectLst/>
                <a:uLnTx/>
                <a:uFillTx/>
                <a:latin typeface="Roboto" panose="02000000000000000000" pitchFamily="2" charset="0"/>
                <a:ea typeface="Roboto" panose="02000000000000000000" pitchFamily="2" charset="0"/>
                <a:cs typeface="Roboto" panose="02000000000000000000" pitchFamily="2" charset="0"/>
                <a:sym typeface="Dosis"/>
              </a:rPr>
              <a:t>Time to Practice</a:t>
            </a:r>
          </a:p>
        </p:txBody>
      </p:sp>
      <p:sp>
        <p:nvSpPr>
          <p:cNvPr id="9" name="TextBox 8">
            <a:extLst>
              <a:ext uri="{FF2B5EF4-FFF2-40B4-BE49-F238E27FC236}">
                <a16:creationId xmlns:a16="http://schemas.microsoft.com/office/drawing/2014/main" id="{531BE505-3B10-28EC-FD4B-7BFA4F1E2CC6}"/>
              </a:ext>
            </a:extLst>
          </p:cNvPr>
          <p:cNvSpPr txBox="1"/>
          <p:nvPr/>
        </p:nvSpPr>
        <p:spPr>
          <a:xfrm>
            <a:off x="0" y="4866501"/>
            <a:ext cx="5112975"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53</a:t>
            </a:r>
          </a:p>
        </p:txBody>
      </p:sp>
    </p:spTree>
    <p:extLst>
      <p:ext uri="{BB962C8B-B14F-4D97-AF65-F5344CB8AC3E}">
        <p14:creationId xmlns:p14="http://schemas.microsoft.com/office/powerpoint/2010/main" val="117643558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FA0A6-1ECB-0444-879B-4B61529C5A0B}"/>
              </a:ext>
            </a:extLst>
          </p:cNvPr>
          <p:cNvSpPr>
            <a:spLocks noGrp="1"/>
          </p:cNvSpPr>
          <p:nvPr>
            <p:ph type="title"/>
          </p:nvPr>
        </p:nvSpPr>
        <p:spPr>
          <a:xfrm>
            <a:off x="1104900" y="276075"/>
            <a:ext cx="7271004" cy="749100"/>
          </a:xfrm>
        </p:spPr>
        <p:txBody>
          <a:bodyPr anchor="ctr">
            <a:normAutofit fontScale="90000"/>
          </a:bodyPr>
          <a:lstStyle/>
          <a:p>
            <a:r>
              <a:rPr lang="en-US" sz="3600" b="0" dirty="0">
                <a:latin typeface="Roboto" panose="02000000000000000000" pitchFamily="2" charset="0"/>
                <a:ea typeface="Roboto" panose="02000000000000000000" pitchFamily="2" charset="0"/>
                <a:cs typeface="Roboto" panose="02000000000000000000" pitchFamily="2" charset="0"/>
              </a:rPr>
              <a:t>Case Application: Retail Merchandise</a:t>
            </a:r>
          </a:p>
        </p:txBody>
      </p:sp>
      <p:sp>
        <p:nvSpPr>
          <p:cNvPr id="8" name="Text Placeholder 2">
            <a:extLst>
              <a:ext uri="{FF2B5EF4-FFF2-40B4-BE49-F238E27FC236}">
                <a16:creationId xmlns:a16="http://schemas.microsoft.com/office/drawing/2014/main" id="{61677860-1383-E3AF-EFAD-272A64D3CB61}"/>
              </a:ext>
            </a:extLst>
          </p:cNvPr>
          <p:cNvSpPr>
            <a:spLocks noGrp="1"/>
          </p:cNvSpPr>
          <p:nvPr>
            <p:ph type="body" sz="quarter" idx="4294967295"/>
          </p:nvPr>
        </p:nvSpPr>
        <p:spPr>
          <a:xfrm>
            <a:off x="419100" y="1202436"/>
            <a:ext cx="8118040" cy="3197230"/>
          </a:xfrm>
        </p:spPr>
        <p:txBody>
          <a:bodyPr anchor="t">
            <a:normAutofit/>
          </a:bodyPr>
          <a:lstStyle/>
          <a:p>
            <a:pPr indent="-457200">
              <a:lnSpc>
                <a:spcPct val="100000"/>
              </a:lnSpc>
              <a:buClr>
                <a:schemeClr val="tx1"/>
              </a:buClr>
              <a:buSzPct val="100000"/>
              <a:buFont typeface="+mj-lt"/>
              <a:buAutoNum type="arabicPeriod"/>
            </a:pPr>
            <a:r>
              <a:rPr lang="en-US" sz="2000" dirty="0">
                <a:latin typeface="Roboto" panose="02000000000000000000" pitchFamily="2" charset="0"/>
                <a:ea typeface="Roboto" panose="02000000000000000000" pitchFamily="2" charset="0"/>
                <a:cs typeface="Roboto" panose="02000000000000000000" pitchFamily="2" charset="0"/>
              </a:rPr>
              <a:t>Which types of data does the senior management team desire?</a:t>
            </a:r>
          </a:p>
          <a:p>
            <a:pPr indent="-457200">
              <a:lnSpc>
                <a:spcPct val="100000"/>
              </a:lnSpc>
              <a:buClr>
                <a:schemeClr val="tx1"/>
              </a:buClr>
              <a:buSzPct val="100000"/>
              <a:buFont typeface="+mj-lt"/>
              <a:buAutoNum type="arabicPeriod"/>
            </a:pPr>
            <a:r>
              <a:rPr lang="en-US" sz="2000" dirty="0">
                <a:latin typeface="Roboto" panose="02000000000000000000" pitchFamily="2" charset="0"/>
                <a:ea typeface="Roboto" panose="02000000000000000000" pitchFamily="2" charset="0"/>
                <a:cs typeface="Roboto" panose="02000000000000000000" pitchFamily="2" charset="0"/>
              </a:rPr>
              <a:t>How should data be collected for application and business impact measurement?</a:t>
            </a:r>
          </a:p>
          <a:p>
            <a:pPr indent="-457200">
              <a:lnSpc>
                <a:spcPct val="100000"/>
              </a:lnSpc>
              <a:buClr>
                <a:schemeClr val="tx1"/>
              </a:buClr>
              <a:buSzPct val="100000"/>
              <a:buFont typeface="+mj-lt"/>
              <a:buAutoNum type="arabicPeriod"/>
            </a:pPr>
            <a:r>
              <a:rPr lang="en-US" sz="2000" dirty="0">
                <a:latin typeface="Roboto" panose="02000000000000000000" pitchFamily="2" charset="0"/>
                <a:ea typeface="Roboto" panose="02000000000000000000" pitchFamily="2" charset="0"/>
                <a:cs typeface="Roboto" panose="02000000000000000000" pitchFamily="2" charset="0"/>
              </a:rPr>
              <a:t>Which method should be utilized to isolate the effects of the program?</a:t>
            </a:r>
          </a:p>
          <a:p>
            <a:pPr indent="-457200">
              <a:lnSpc>
                <a:spcPct val="100000"/>
              </a:lnSpc>
              <a:buClr>
                <a:schemeClr val="tx1"/>
              </a:buClr>
              <a:buSzPct val="100000"/>
              <a:buFont typeface="+mj-lt"/>
              <a:buAutoNum type="arabicPeriod"/>
            </a:pPr>
            <a:r>
              <a:rPr lang="en-US" sz="2000" dirty="0">
                <a:latin typeface="Roboto" panose="02000000000000000000" pitchFamily="2" charset="0"/>
                <a:ea typeface="Roboto" panose="02000000000000000000" pitchFamily="2" charset="0"/>
                <a:cs typeface="Roboto" panose="02000000000000000000" pitchFamily="2" charset="0"/>
              </a:rPr>
              <a:t>How should the business impact data be converted to monetary values?</a:t>
            </a:r>
          </a:p>
        </p:txBody>
      </p:sp>
      <p:sp>
        <p:nvSpPr>
          <p:cNvPr id="5" name="TextBox 4">
            <a:extLst>
              <a:ext uri="{FF2B5EF4-FFF2-40B4-BE49-F238E27FC236}">
                <a16:creationId xmlns:a16="http://schemas.microsoft.com/office/drawing/2014/main" id="{ADA45A66-6396-AEA3-E091-726A8E23425E}"/>
              </a:ext>
            </a:extLst>
          </p:cNvPr>
          <p:cNvSpPr txBox="1"/>
          <p:nvPr/>
        </p:nvSpPr>
        <p:spPr>
          <a:xfrm>
            <a:off x="11960" y="4786184"/>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55</a:t>
            </a:r>
          </a:p>
        </p:txBody>
      </p:sp>
    </p:spTree>
    <p:extLst>
      <p:ext uri="{BB962C8B-B14F-4D97-AF65-F5344CB8AC3E}">
        <p14:creationId xmlns:p14="http://schemas.microsoft.com/office/powerpoint/2010/main" val="480809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7" name="Google Shape;187;p22"/>
          <p:cNvSpPr txBox="1">
            <a:spLocks noGrp="1"/>
          </p:cNvSpPr>
          <p:nvPr>
            <p:ph type="body" idx="1"/>
          </p:nvPr>
        </p:nvSpPr>
        <p:spPr>
          <a:xfrm>
            <a:off x="419100" y="1115568"/>
            <a:ext cx="3640836" cy="3157630"/>
          </a:xfrm>
          <a:prstGeom prst="rect">
            <a:avLst/>
          </a:prstGeom>
        </p:spPr>
        <p:txBody>
          <a:bodyPr spcFirstLastPara="1" wrap="square" lIns="91425" tIns="91425" rIns="91425" bIns="91425" anchor="ctr" anchorCtr="0">
            <a:noAutofit/>
          </a:bodyPr>
          <a:lstStyle/>
          <a:p>
            <a:pPr marL="0" lvl="0" indent="0" algn="l" rtl="0">
              <a:spcBef>
                <a:spcPts val="600"/>
              </a:spcBef>
              <a:spcAft>
                <a:spcPts val="0"/>
              </a:spcAft>
              <a:buNone/>
            </a:pPr>
            <a:r>
              <a:rPr lang="en-US" sz="3600" dirty="0">
                <a:latin typeface="Roboto" panose="02000000000000000000" pitchFamily="2" charset="0"/>
                <a:ea typeface="Roboto" panose="02000000000000000000" pitchFamily="2" charset="0"/>
                <a:cs typeface="Roboto" panose="02000000000000000000" pitchFamily="2" charset="0"/>
              </a:rPr>
              <a:t>What is the one key issue you hope we cover in this program?</a:t>
            </a:r>
          </a:p>
        </p:txBody>
      </p:sp>
      <p:pic>
        <p:nvPicPr>
          <p:cNvPr id="189" name="Google Shape;189;p22" descr="A person writing on sticky notes"/>
          <p:cNvPicPr preferRelativeResize="0"/>
          <p:nvPr/>
        </p:nvPicPr>
        <p:blipFill>
          <a:blip r:embed="rId3" cstate="email">
            <a:extLst>
              <a:ext uri="{28A0092B-C50C-407E-A947-70E740481C1C}">
                <a14:useLocalDpi xmlns:a14="http://schemas.microsoft.com/office/drawing/2010/main"/>
              </a:ext>
            </a:extLst>
          </a:blip>
          <a:srcRect/>
          <a:stretch/>
        </p:blipFill>
        <p:spPr>
          <a:xfrm flipH="1">
            <a:off x="3792119" y="1013694"/>
            <a:ext cx="6279900" cy="3532800"/>
          </a:xfrm>
          <a:prstGeom prst="parallelogram">
            <a:avLst>
              <a:gd name="adj" fmla="val 51555"/>
            </a:avLst>
          </a:prstGeom>
          <a:noFill/>
          <a:ln>
            <a:noFill/>
          </a:ln>
        </p:spPr>
      </p:pic>
      <p:sp>
        <p:nvSpPr>
          <p:cNvPr id="5" name="Google Shape;118;p14">
            <a:extLst>
              <a:ext uri="{FF2B5EF4-FFF2-40B4-BE49-F238E27FC236}">
                <a16:creationId xmlns:a16="http://schemas.microsoft.com/office/drawing/2014/main" id="{5666B102-BC4D-72B5-C29C-00ABF44BA9EA}"/>
              </a:ext>
            </a:extLst>
          </p:cNvPr>
          <p:cNvSpPr txBox="1">
            <a:spLocks/>
          </p:cNvSpPr>
          <p:nvPr/>
        </p:nvSpPr>
        <p:spPr>
          <a:xfrm>
            <a:off x="8537140" y="4399666"/>
            <a:ext cx="594900" cy="731700"/>
          </a:xfrm>
          <a:prstGeom prst="rect">
            <a:avLst/>
          </a:prstGeom>
        </p:spPr>
        <p:txBody>
          <a:bodyPr spcFirstLastPara="1" wrap="square" lIns="91425" tIns="91425" rIns="91425" bIns="91425"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914400">
              <a:buClr>
                <a:srgbClr val="222222"/>
              </a:buClr>
              <a:buFont typeface="Arial"/>
              <a:buNone/>
              <a:defRPr/>
            </a:pPr>
            <a:fld id="{00000000-1234-1234-1234-123412341234}" type="slidenum">
              <a:rPr lang="en" sz="1050" kern="0" smtClean="0">
                <a:solidFill>
                  <a:srgbClr val="FFFFFF"/>
                </a:solidFill>
                <a:latin typeface="Roboto" panose="02000000000000000000" pitchFamily="2" charset="0"/>
                <a:ea typeface="Roboto" panose="02000000000000000000" pitchFamily="2" charset="0"/>
                <a:cs typeface="Roboto" panose="02000000000000000000" pitchFamily="2" charset="0"/>
                <a:sym typeface="Roboto"/>
              </a:rPr>
              <a:pPr algn="ctr" defTabSz="914400">
                <a:buClr>
                  <a:srgbClr val="222222"/>
                </a:buClr>
                <a:buFont typeface="Arial"/>
                <a:buNone/>
                <a:defRPr/>
              </a:pPr>
              <a:t>8</a:t>
            </a:fld>
            <a:endParaRPr lang="en" sz="1050" kern="0" dirty="0">
              <a:solidFill>
                <a:srgbClr val="FFFFFF"/>
              </a:solidFill>
              <a:latin typeface="Roboto" panose="02000000000000000000" pitchFamily="2" charset="0"/>
              <a:ea typeface="Roboto" panose="02000000000000000000" pitchFamily="2" charset="0"/>
              <a:cs typeface="Roboto" panose="02000000000000000000" pitchFamily="2" charset="0"/>
              <a:sym typeface="Roboto"/>
            </a:endParaRPr>
          </a:p>
        </p:txBody>
      </p:sp>
      <p:sp>
        <p:nvSpPr>
          <p:cNvPr id="2" name="TextBox 1">
            <a:extLst>
              <a:ext uri="{FF2B5EF4-FFF2-40B4-BE49-F238E27FC236}">
                <a16:creationId xmlns:a16="http://schemas.microsoft.com/office/drawing/2014/main" id="{26DBD2E2-8B34-15AB-5782-19614358E3D4}"/>
              </a:ext>
            </a:extLst>
          </p:cNvPr>
          <p:cNvSpPr txBox="1"/>
          <p:nvPr/>
        </p:nvSpPr>
        <p:spPr>
          <a:xfrm>
            <a:off x="11960" y="4786184"/>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4</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28C58-3C37-B68D-A391-2F3F8DA457C7}"/>
              </a:ext>
            </a:extLst>
          </p:cNvPr>
          <p:cNvSpPr>
            <a:spLocks noGrp="1"/>
          </p:cNvSpPr>
          <p:nvPr>
            <p:ph type="title"/>
          </p:nvPr>
        </p:nvSpPr>
        <p:spPr>
          <a:xfrm>
            <a:off x="419100" y="590550"/>
            <a:ext cx="8331708" cy="609600"/>
          </a:xfrm>
        </p:spPr>
        <p:txBody>
          <a:bodyPr anchor="ctr">
            <a:normAutofit/>
          </a:bodyPr>
          <a:lstStyle/>
          <a:p>
            <a:r>
              <a:rPr lang="en-US" sz="3600" dirty="0">
                <a:solidFill>
                  <a:schemeClr val="tx1"/>
                </a:solidFill>
                <a:latin typeface="Roboto" panose="02000000000000000000" pitchFamily="2" charset="0"/>
                <a:ea typeface="Roboto" panose="02000000000000000000" pitchFamily="2" charset="0"/>
                <a:cs typeface="Roboto" panose="02000000000000000000" pitchFamily="2" charset="0"/>
              </a:rPr>
              <a:t>Program Profile</a:t>
            </a:r>
          </a:p>
        </p:txBody>
      </p:sp>
      <p:sp>
        <p:nvSpPr>
          <p:cNvPr id="3" name="Text Placeholder 2">
            <a:extLst>
              <a:ext uri="{FF2B5EF4-FFF2-40B4-BE49-F238E27FC236}">
                <a16:creationId xmlns:a16="http://schemas.microsoft.com/office/drawing/2014/main" id="{065514E5-6111-0C65-392A-857A9BB4417D}"/>
              </a:ext>
            </a:extLst>
          </p:cNvPr>
          <p:cNvSpPr>
            <a:spLocks noGrp="1"/>
          </p:cNvSpPr>
          <p:nvPr>
            <p:ph sz="half" idx="1"/>
          </p:nvPr>
        </p:nvSpPr>
        <p:spPr>
          <a:xfrm>
            <a:off x="419099" y="1325880"/>
            <a:ext cx="8084821" cy="3566159"/>
          </a:xfrm>
        </p:spPr>
        <p:txBody>
          <a:bodyPr>
            <a:normAutofit/>
          </a:bodyPr>
          <a:lstStyle/>
          <a:p>
            <a:r>
              <a:rPr lang="en-US" sz="2000" dirty="0">
                <a:latin typeface="Roboto" panose="02000000000000000000" pitchFamily="2" charset="0"/>
                <a:ea typeface="Roboto" panose="02000000000000000000" pitchFamily="2" charset="0"/>
                <a:cs typeface="Roboto" panose="02000000000000000000" pitchFamily="2" charset="0"/>
              </a:rPr>
              <a:t>Title: Interactive Selling Skills</a:t>
            </a:r>
          </a:p>
          <a:p>
            <a:r>
              <a:rPr lang="en-US" sz="2000" dirty="0">
                <a:latin typeface="Roboto" panose="02000000000000000000" pitchFamily="2" charset="0"/>
                <a:ea typeface="Roboto" panose="02000000000000000000" pitchFamily="2" charset="0"/>
                <a:cs typeface="Roboto" panose="02000000000000000000" pitchFamily="2" charset="0"/>
              </a:rPr>
              <a:t>Target Group: Sales Associates in Electronics</a:t>
            </a:r>
          </a:p>
          <a:p>
            <a:r>
              <a:rPr lang="en-US" sz="2000" dirty="0">
                <a:latin typeface="Roboto" panose="02000000000000000000" pitchFamily="2" charset="0"/>
                <a:ea typeface="Roboto" panose="02000000000000000000" pitchFamily="2" charset="0"/>
                <a:cs typeface="Roboto" panose="02000000000000000000" pitchFamily="2" charset="0"/>
              </a:rPr>
              <a:t>Vendor Produced and Delivered</a:t>
            </a:r>
          </a:p>
          <a:p>
            <a:r>
              <a:rPr lang="en-US" sz="2000" dirty="0">
                <a:latin typeface="Roboto" panose="02000000000000000000" pitchFamily="2" charset="0"/>
                <a:ea typeface="Roboto" panose="02000000000000000000" pitchFamily="2" charset="0"/>
                <a:cs typeface="Roboto" panose="02000000000000000000" pitchFamily="2" charset="0"/>
              </a:rPr>
              <a:t>3 Days – (2 Days Plus 1 Day)</a:t>
            </a:r>
          </a:p>
          <a:p>
            <a:r>
              <a:rPr lang="en-US" sz="2000" dirty="0">
                <a:latin typeface="Roboto" panose="02000000000000000000" pitchFamily="2" charset="0"/>
                <a:ea typeface="Roboto" panose="02000000000000000000" pitchFamily="2" charset="0"/>
                <a:cs typeface="Roboto" panose="02000000000000000000" pitchFamily="2" charset="0"/>
              </a:rPr>
              <a:t>Significant Use of Skill Practices</a:t>
            </a:r>
          </a:p>
          <a:p>
            <a:r>
              <a:rPr lang="en-US" sz="2000" dirty="0">
                <a:latin typeface="Roboto" panose="02000000000000000000" pitchFamily="2" charset="0"/>
                <a:ea typeface="Roboto" panose="02000000000000000000" pitchFamily="2" charset="0"/>
                <a:cs typeface="Roboto" panose="02000000000000000000" pitchFamily="2" charset="0"/>
              </a:rPr>
              <a:t>3 Groups Trained (48 Participants From 3 Stores)</a:t>
            </a:r>
          </a:p>
        </p:txBody>
      </p:sp>
      <p:sp>
        <p:nvSpPr>
          <p:cNvPr id="4" name="TextBox 3">
            <a:extLst>
              <a:ext uri="{FF2B5EF4-FFF2-40B4-BE49-F238E27FC236}">
                <a16:creationId xmlns:a16="http://schemas.microsoft.com/office/drawing/2014/main" id="{D584C025-B490-CBD2-EB5C-C6D09B6BA552}"/>
              </a:ext>
            </a:extLst>
          </p:cNvPr>
          <p:cNvSpPr txBox="1"/>
          <p:nvPr/>
        </p:nvSpPr>
        <p:spPr>
          <a:xfrm>
            <a:off x="0" y="4866501"/>
            <a:ext cx="7788442"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202</a:t>
            </a:r>
          </a:p>
        </p:txBody>
      </p:sp>
    </p:spTree>
    <p:custDataLst>
      <p:tags r:id="rId1"/>
    </p:custDataLst>
    <p:extLst>
      <p:ext uri="{BB962C8B-B14F-4D97-AF65-F5344CB8AC3E}">
        <p14:creationId xmlns:p14="http://schemas.microsoft.com/office/powerpoint/2010/main" val="10585653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DFC18B8-81C5-71F2-8F81-009224A5474D}"/>
              </a:ext>
            </a:extLst>
          </p:cNvPr>
          <p:cNvSpPr/>
          <p:nvPr/>
        </p:nvSpPr>
        <p:spPr>
          <a:xfrm>
            <a:off x="628649" y="1092258"/>
            <a:ext cx="8058151" cy="1285199"/>
          </a:xfrm>
          <a:custGeom>
            <a:avLst/>
            <a:gdLst>
              <a:gd name="connsiteX0" fmla="*/ 0 w 8058151"/>
              <a:gd name="connsiteY0" fmla="*/ 0 h 1285199"/>
              <a:gd name="connsiteX1" fmla="*/ 8058151 w 8058151"/>
              <a:gd name="connsiteY1" fmla="*/ 0 h 1285199"/>
              <a:gd name="connsiteX2" fmla="*/ 8058151 w 8058151"/>
              <a:gd name="connsiteY2" fmla="*/ 1285199 h 1285199"/>
              <a:gd name="connsiteX3" fmla="*/ 0 w 8058151"/>
              <a:gd name="connsiteY3" fmla="*/ 1285199 h 1285199"/>
              <a:gd name="connsiteX4" fmla="*/ 0 w 8058151"/>
              <a:gd name="connsiteY4" fmla="*/ 0 h 1285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8151" h="1285199">
                <a:moveTo>
                  <a:pt x="0" y="0"/>
                </a:moveTo>
                <a:lnTo>
                  <a:pt x="8058151" y="0"/>
                </a:lnTo>
                <a:lnTo>
                  <a:pt x="8058151" y="1285199"/>
                </a:lnTo>
                <a:lnTo>
                  <a:pt x="0" y="1285199"/>
                </a:lnTo>
                <a:lnTo>
                  <a:pt x="0" y="0"/>
                </a:lnTo>
                <a:close/>
              </a:path>
            </a:pathLst>
          </a:custGeom>
          <a:ln w="19050">
            <a:solidFill>
              <a:srgbClr val="005B8E"/>
            </a:solidFill>
          </a:ln>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25402" tIns="249936" rIns="625402"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solidFill>
                  <a:srgbClr val="000000"/>
                </a:solidFill>
                <a:latin typeface="Roboto Light" panose="02000000000000000000" pitchFamily="2" charset="0"/>
                <a:ea typeface="Roboto Light" panose="02000000000000000000" pitchFamily="2" charset="0"/>
              </a:rPr>
              <a:t>(L1) Reaction questionnaire – end of course</a:t>
            </a:r>
          </a:p>
          <a:p>
            <a:pPr marL="114300" lvl="1" indent="-114300" algn="l" defTabSz="533400">
              <a:lnSpc>
                <a:spcPct val="90000"/>
              </a:lnSpc>
              <a:spcBef>
                <a:spcPct val="0"/>
              </a:spcBef>
              <a:spcAft>
                <a:spcPct val="15000"/>
              </a:spcAft>
              <a:buChar char="•"/>
            </a:pPr>
            <a:r>
              <a:rPr lang="en-US" sz="1200" kern="1200" dirty="0">
                <a:solidFill>
                  <a:srgbClr val="000000"/>
                </a:solidFill>
                <a:latin typeface="Roboto Light" panose="02000000000000000000" pitchFamily="2" charset="0"/>
                <a:ea typeface="Roboto Light" panose="02000000000000000000" pitchFamily="2" charset="0"/>
              </a:rPr>
              <a:t>(L2) Facilitator assessment/demonstration – during course</a:t>
            </a:r>
          </a:p>
          <a:p>
            <a:pPr marL="114300" lvl="1" indent="-114300" algn="l" defTabSz="533400">
              <a:lnSpc>
                <a:spcPct val="90000"/>
              </a:lnSpc>
              <a:spcBef>
                <a:spcPct val="0"/>
              </a:spcBef>
              <a:spcAft>
                <a:spcPct val="15000"/>
              </a:spcAft>
              <a:buChar char="•"/>
            </a:pPr>
            <a:r>
              <a:rPr lang="en-US" sz="1200" kern="1200" dirty="0">
                <a:solidFill>
                  <a:srgbClr val="000000"/>
                </a:solidFill>
                <a:latin typeface="Roboto Light" panose="02000000000000000000" pitchFamily="2" charset="0"/>
                <a:ea typeface="Roboto Light" panose="02000000000000000000" pitchFamily="2" charset="0"/>
              </a:rPr>
              <a:t>(L3) Program follow-up session – 3 weeks </a:t>
            </a:r>
          </a:p>
          <a:p>
            <a:pPr marL="114300" lvl="1" indent="-114300" algn="l" defTabSz="533400">
              <a:lnSpc>
                <a:spcPct val="90000"/>
              </a:lnSpc>
              <a:spcBef>
                <a:spcPct val="0"/>
              </a:spcBef>
              <a:spcAft>
                <a:spcPct val="15000"/>
              </a:spcAft>
              <a:buChar char="•"/>
            </a:pPr>
            <a:r>
              <a:rPr lang="en-US" sz="1200" kern="1200" dirty="0">
                <a:solidFill>
                  <a:srgbClr val="000000"/>
                </a:solidFill>
                <a:latin typeface="Roboto Light" panose="02000000000000000000" pitchFamily="2" charset="0"/>
                <a:ea typeface="Roboto Light" panose="02000000000000000000" pitchFamily="2" charset="0"/>
              </a:rPr>
              <a:t>(L3) Questionnaire – 3 months</a:t>
            </a:r>
          </a:p>
          <a:p>
            <a:pPr marL="114300" lvl="1" indent="-114300" algn="l" defTabSz="533400">
              <a:lnSpc>
                <a:spcPct val="90000"/>
              </a:lnSpc>
              <a:spcBef>
                <a:spcPct val="0"/>
              </a:spcBef>
              <a:spcAft>
                <a:spcPct val="15000"/>
              </a:spcAft>
              <a:buChar char="•"/>
            </a:pPr>
            <a:r>
              <a:rPr lang="en-US" sz="1200" kern="1200" dirty="0">
                <a:solidFill>
                  <a:srgbClr val="000000"/>
                </a:solidFill>
                <a:latin typeface="Roboto Light" panose="02000000000000000000" pitchFamily="2" charset="0"/>
                <a:ea typeface="Roboto Light" panose="02000000000000000000" pitchFamily="2" charset="0"/>
              </a:rPr>
              <a:t>(L4) Performance Monitoring – 3 months</a:t>
            </a:r>
          </a:p>
        </p:txBody>
      </p:sp>
      <p:sp>
        <p:nvSpPr>
          <p:cNvPr id="5" name="Freeform 4">
            <a:extLst>
              <a:ext uri="{FF2B5EF4-FFF2-40B4-BE49-F238E27FC236}">
                <a16:creationId xmlns:a16="http://schemas.microsoft.com/office/drawing/2014/main" id="{94E852B0-064F-B524-5C35-1D9D1994D8DA}"/>
              </a:ext>
            </a:extLst>
          </p:cNvPr>
          <p:cNvSpPr/>
          <p:nvPr/>
        </p:nvSpPr>
        <p:spPr>
          <a:xfrm>
            <a:off x="1031556" y="915138"/>
            <a:ext cx="5640705" cy="354240"/>
          </a:xfrm>
          <a:custGeom>
            <a:avLst/>
            <a:gdLst>
              <a:gd name="connsiteX0" fmla="*/ 0 w 5640705"/>
              <a:gd name="connsiteY0" fmla="*/ 59041 h 354240"/>
              <a:gd name="connsiteX1" fmla="*/ 59041 w 5640705"/>
              <a:gd name="connsiteY1" fmla="*/ 0 h 354240"/>
              <a:gd name="connsiteX2" fmla="*/ 5581664 w 5640705"/>
              <a:gd name="connsiteY2" fmla="*/ 0 h 354240"/>
              <a:gd name="connsiteX3" fmla="*/ 5640705 w 5640705"/>
              <a:gd name="connsiteY3" fmla="*/ 59041 h 354240"/>
              <a:gd name="connsiteX4" fmla="*/ 5640705 w 5640705"/>
              <a:gd name="connsiteY4" fmla="*/ 295199 h 354240"/>
              <a:gd name="connsiteX5" fmla="*/ 5581664 w 5640705"/>
              <a:gd name="connsiteY5" fmla="*/ 354240 h 354240"/>
              <a:gd name="connsiteX6" fmla="*/ 59041 w 5640705"/>
              <a:gd name="connsiteY6" fmla="*/ 354240 h 354240"/>
              <a:gd name="connsiteX7" fmla="*/ 0 w 5640705"/>
              <a:gd name="connsiteY7" fmla="*/ 295199 h 354240"/>
              <a:gd name="connsiteX8" fmla="*/ 0 w 5640705"/>
              <a:gd name="connsiteY8" fmla="*/ 59041 h 35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40705" h="354240">
                <a:moveTo>
                  <a:pt x="0" y="59041"/>
                </a:moveTo>
                <a:cubicBezTo>
                  <a:pt x="0" y="26434"/>
                  <a:pt x="26434" y="0"/>
                  <a:pt x="59041" y="0"/>
                </a:cubicBezTo>
                <a:lnTo>
                  <a:pt x="5581664" y="0"/>
                </a:lnTo>
                <a:cubicBezTo>
                  <a:pt x="5614271" y="0"/>
                  <a:pt x="5640705" y="26434"/>
                  <a:pt x="5640705" y="59041"/>
                </a:cubicBezTo>
                <a:lnTo>
                  <a:pt x="5640705" y="295199"/>
                </a:lnTo>
                <a:cubicBezTo>
                  <a:pt x="5640705" y="327806"/>
                  <a:pt x="5614271" y="354240"/>
                  <a:pt x="5581664" y="354240"/>
                </a:cubicBezTo>
                <a:lnTo>
                  <a:pt x="59041" y="354240"/>
                </a:lnTo>
                <a:cubicBezTo>
                  <a:pt x="26434" y="354240"/>
                  <a:pt x="0" y="327806"/>
                  <a:pt x="0" y="295199"/>
                </a:cubicBezTo>
                <a:lnTo>
                  <a:pt x="0" y="59041"/>
                </a:lnTo>
                <a:close/>
              </a:path>
            </a:pathLst>
          </a:custGeom>
          <a:solidFill>
            <a:srgbClr val="820E2E"/>
          </a:solidFill>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30498" tIns="17293" rIns="230498" bIns="17293" numCol="1" spcCol="1270" anchor="ctr" anchorCtr="0">
            <a:noAutofit/>
          </a:bodyPr>
          <a:lstStyle/>
          <a:p>
            <a:pPr marL="0" lvl="0" indent="0" algn="l" defTabSz="533400">
              <a:lnSpc>
                <a:spcPct val="90000"/>
              </a:lnSpc>
              <a:spcBef>
                <a:spcPct val="0"/>
              </a:spcBef>
              <a:spcAft>
                <a:spcPct val="35000"/>
              </a:spcAft>
              <a:buNone/>
            </a:pPr>
            <a:r>
              <a:rPr lang="en-US" sz="1200" b="1" kern="1200" dirty="0">
                <a:latin typeface="Roboto" panose="02000000000000000000" pitchFamily="2" charset="0"/>
                <a:ea typeface="Roboto" panose="02000000000000000000" pitchFamily="2" charset="0"/>
              </a:rPr>
              <a:t>Data Collection</a:t>
            </a:r>
            <a:endParaRPr lang="en-US" sz="1200" kern="1200" dirty="0">
              <a:latin typeface="Roboto" panose="02000000000000000000" pitchFamily="2" charset="0"/>
              <a:ea typeface="Roboto" panose="02000000000000000000" pitchFamily="2" charset="0"/>
            </a:endParaRPr>
          </a:p>
        </p:txBody>
      </p:sp>
      <p:sp>
        <p:nvSpPr>
          <p:cNvPr id="6" name="Freeform 5">
            <a:extLst>
              <a:ext uri="{FF2B5EF4-FFF2-40B4-BE49-F238E27FC236}">
                <a16:creationId xmlns:a16="http://schemas.microsoft.com/office/drawing/2014/main" id="{50EFB50F-71BF-408D-873D-9384E37232CB}"/>
              </a:ext>
            </a:extLst>
          </p:cNvPr>
          <p:cNvSpPr/>
          <p:nvPr/>
        </p:nvSpPr>
        <p:spPr>
          <a:xfrm>
            <a:off x="628649" y="2619378"/>
            <a:ext cx="8058151" cy="1474199"/>
          </a:xfrm>
          <a:custGeom>
            <a:avLst/>
            <a:gdLst>
              <a:gd name="connsiteX0" fmla="*/ 0 w 8058151"/>
              <a:gd name="connsiteY0" fmla="*/ 0 h 1474199"/>
              <a:gd name="connsiteX1" fmla="*/ 8058151 w 8058151"/>
              <a:gd name="connsiteY1" fmla="*/ 0 h 1474199"/>
              <a:gd name="connsiteX2" fmla="*/ 8058151 w 8058151"/>
              <a:gd name="connsiteY2" fmla="*/ 1474199 h 1474199"/>
              <a:gd name="connsiteX3" fmla="*/ 0 w 8058151"/>
              <a:gd name="connsiteY3" fmla="*/ 1474199 h 1474199"/>
              <a:gd name="connsiteX4" fmla="*/ 0 w 8058151"/>
              <a:gd name="connsiteY4" fmla="*/ 0 h 1474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8151" h="1474199">
                <a:moveTo>
                  <a:pt x="0" y="0"/>
                </a:moveTo>
                <a:lnTo>
                  <a:pt x="8058151" y="0"/>
                </a:lnTo>
                <a:lnTo>
                  <a:pt x="8058151" y="1474199"/>
                </a:lnTo>
                <a:lnTo>
                  <a:pt x="0" y="1474199"/>
                </a:lnTo>
                <a:lnTo>
                  <a:pt x="0" y="0"/>
                </a:lnTo>
                <a:close/>
              </a:path>
            </a:pathLst>
          </a:custGeom>
          <a:ln w="19050">
            <a:solidFill>
              <a:srgbClr val="005B8E"/>
            </a:solidFill>
          </a:ln>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25402" tIns="249936" rIns="625402"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solidFill>
                  <a:srgbClr val="000000"/>
                </a:solidFill>
                <a:latin typeface="Roboto Light" panose="02000000000000000000" pitchFamily="2" charset="0"/>
                <a:ea typeface="Roboto Light" panose="02000000000000000000" pitchFamily="2" charset="0"/>
              </a:rPr>
              <a:t>Control group arrangement</a:t>
            </a:r>
          </a:p>
          <a:p>
            <a:pPr marL="228600" lvl="2" indent="-114300" algn="l" defTabSz="533400">
              <a:lnSpc>
                <a:spcPct val="90000"/>
              </a:lnSpc>
              <a:spcBef>
                <a:spcPct val="0"/>
              </a:spcBef>
              <a:spcAft>
                <a:spcPct val="15000"/>
              </a:spcAft>
              <a:buChar char="•"/>
            </a:pPr>
            <a:r>
              <a:rPr lang="en-US" sz="1200" kern="1200" dirty="0">
                <a:solidFill>
                  <a:srgbClr val="000000"/>
                </a:solidFill>
                <a:latin typeface="Roboto Light" panose="02000000000000000000" pitchFamily="2" charset="0"/>
                <a:ea typeface="Roboto Light" panose="02000000000000000000" pitchFamily="2" charset="0"/>
              </a:rPr>
              <a:t>Store size</a:t>
            </a:r>
          </a:p>
          <a:p>
            <a:pPr marL="228600" lvl="2" indent="-114300" algn="l" defTabSz="533400">
              <a:lnSpc>
                <a:spcPct val="90000"/>
              </a:lnSpc>
              <a:spcBef>
                <a:spcPct val="0"/>
              </a:spcBef>
              <a:spcAft>
                <a:spcPct val="15000"/>
              </a:spcAft>
              <a:buChar char="•"/>
            </a:pPr>
            <a:r>
              <a:rPr lang="en-US" sz="1200" kern="1200" dirty="0">
                <a:solidFill>
                  <a:srgbClr val="000000"/>
                </a:solidFill>
                <a:latin typeface="Roboto Light" panose="02000000000000000000" pitchFamily="2" charset="0"/>
                <a:ea typeface="Roboto Light" panose="02000000000000000000" pitchFamily="2" charset="0"/>
              </a:rPr>
              <a:t>Store location</a:t>
            </a:r>
          </a:p>
          <a:p>
            <a:pPr marL="228600" lvl="2" indent="-114300" algn="l" defTabSz="533400">
              <a:lnSpc>
                <a:spcPct val="90000"/>
              </a:lnSpc>
              <a:spcBef>
                <a:spcPct val="0"/>
              </a:spcBef>
              <a:spcAft>
                <a:spcPct val="15000"/>
              </a:spcAft>
              <a:buChar char="•"/>
            </a:pPr>
            <a:r>
              <a:rPr lang="en-US" sz="1200" kern="1200" dirty="0">
                <a:solidFill>
                  <a:srgbClr val="000000"/>
                </a:solidFill>
                <a:latin typeface="Roboto Light" panose="02000000000000000000" pitchFamily="2" charset="0"/>
                <a:ea typeface="Roboto Light" panose="02000000000000000000" pitchFamily="2" charset="0"/>
              </a:rPr>
              <a:t>Customer traffic levels</a:t>
            </a:r>
          </a:p>
          <a:p>
            <a:pPr marL="228600" lvl="2" indent="-114300" algn="l" defTabSz="533400">
              <a:lnSpc>
                <a:spcPct val="90000"/>
              </a:lnSpc>
              <a:spcBef>
                <a:spcPct val="0"/>
              </a:spcBef>
              <a:spcAft>
                <a:spcPct val="15000"/>
              </a:spcAft>
              <a:buChar char="•"/>
            </a:pPr>
            <a:r>
              <a:rPr lang="en-US" sz="1200" kern="1200" dirty="0">
                <a:solidFill>
                  <a:srgbClr val="000000"/>
                </a:solidFill>
                <a:latin typeface="Roboto Light" panose="02000000000000000000" pitchFamily="2" charset="0"/>
                <a:ea typeface="Roboto Light" panose="02000000000000000000" pitchFamily="2" charset="0"/>
              </a:rPr>
              <a:t>Previous store performance</a:t>
            </a:r>
          </a:p>
          <a:p>
            <a:pPr marL="114300" lvl="1" indent="-114300" algn="l" defTabSz="533400">
              <a:lnSpc>
                <a:spcPct val="90000"/>
              </a:lnSpc>
              <a:spcBef>
                <a:spcPct val="0"/>
              </a:spcBef>
              <a:spcAft>
                <a:spcPct val="15000"/>
              </a:spcAft>
              <a:buChar char="•"/>
            </a:pPr>
            <a:r>
              <a:rPr lang="en-US" sz="1200" kern="1200" dirty="0">
                <a:solidFill>
                  <a:srgbClr val="000000"/>
                </a:solidFill>
                <a:latin typeface="Roboto Light" panose="02000000000000000000" pitchFamily="2" charset="0"/>
                <a:ea typeface="Roboto Light" panose="02000000000000000000" pitchFamily="2" charset="0"/>
              </a:rPr>
              <a:t>Participant estimates (back-up)</a:t>
            </a:r>
          </a:p>
        </p:txBody>
      </p:sp>
      <p:sp>
        <p:nvSpPr>
          <p:cNvPr id="7" name="Freeform 6">
            <a:extLst>
              <a:ext uri="{FF2B5EF4-FFF2-40B4-BE49-F238E27FC236}">
                <a16:creationId xmlns:a16="http://schemas.microsoft.com/office/drawing/2014/main" id="{ED917E6E-3298-F4D4-C51A-64705A457286}"/>
              </a:ext>
            </a:extLst>
          </p:cNvPr>
          <p:cNvSpPr/>
          <p:nvPr/>
        </p:nvSpPr>
        <p:spPr>
          <a:xfrm>
            <a:off x="1031556" y="2442258"/>
            <a:ext cx="5640705" cy="354240"/>
          </a:xfrm>
          <a:custGeom>
            <a:avLst/>
            <a:gdLst>
              <a:gd name="connsiteX0" fmla="*/ 0 w 5640705"/>
              <a:gd name="connsiteY0" fmla="*/ 59041 h 354240"/>
              <a:gd name="connsiteX1" fmla="*/ 59041 w 5640705"/>
              <a:gd name="connsiteY1" fmla="*/ 0 h 354240"/>
              <a:gd name="connsiteX2" fmla="*/ 5581664 w 5640705"/>
              <a:gd name="connsiteY2" fmla="*/ 0 h 354240"/>
              <a:gd name="connsiteX3" fmla="*/ 5640705 w 5640705"/>
              <a:gd name="connsiteY3" fmla="*/ 59041 h 354240"/>
              <a:gd name="connsiteX4" fmla="*/ 5640705 w 5640705"/>
              <a:gd name="connsiteY4" fmla="*/ 295199 h 354240"/>
              <a:gd name="connsiteX5" fmla="*/ 5581664 w 5640705"/>
              <a:gd name="connsiteY5" fmla="*/ 354240 h 354240"/>
              <a:gd name="connsiteX6" fmla="*/ 59041 w 5640705"/>
              <a:gd name="connsiteY6" fmla="*/ 354240 h 354240"/>
              <a:gd name="connsiteX7" fmla="*/ 0 w 5640705"/>
              <a:gd name="connsiteY7" fmla="*/ 295199 h 354240"/>
              <a:gd name="connsiteX8" fmla="*/ 0 w 5640705"/>
              <a:gd name="connsiteY8" fmla="*/ 59041 h 35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40705" h="354240">
                <a:moveTo>
                  <a:pt x="0" y="59041"/>
                </a:moveTo>
                <a:cubicBezTo>
                  <a:pt x="0" y="26434"/>
                  <a:pt x="26434" y="0"/>
                  <a:pt x="59041" y="0"/>
                </a:cubicBezTo>
                <a:lnTo>
                  <a:pt x="5581664" y="0"/>
                </a:lnTo>
                <a:cubicBezTo>
                  <a:pt x="5614271" y="0"/>
                  <a:pt x="5640705" y="26434"/>
                  <a:pt x="5640705" y="59041"/>
                </a:cubicBezTo>
                <a:lnTo>
                  <a:pt x="5640705" y="295199"/>
                </a:lnTo>
                <a:cubicBezTo>
                  <a:pt x="5640705" y="327806"/>
                  <a:pt x="5614271" y="354240"/>
                  <a:pt x="5581664" y="354240"/>
                </a:cubicBezTo>
                <a:lnTo>
                  <a:pt x="59041" y="354240"/>
                </a:lnTo>
                <a:cubicBezTo>
                  <a:pt x="26434" y="354240"/>
                  <a:pt x="0" y="327806"/>
                  <a:pt x="0" y="295199"/>
                </a:cubicBezTo>
                <a:lnTo>
                  <a:pt x="0" y="59041"/>
                </a:lnTo>
                <a:close/>
              </a:path>
            </a:pathLst>
          </a:custGeom>
          <a:solidFill>
            <a:srgbClr val="820E2E"/>
          </a:solidFill>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30498" tIns="17293" rIns="230498" bIns="17293" numCol="1" spcCol="1270" anchor="ctr" anchorCtr="0">
            <a:noAutofit/>
          </a:bodyPr>
          <a:lstStyle/>
          <a:p>
            <a:pPr marL="0" lvl="0" indent="0" algn="l" defTabSz="533400">
              <a:lnSpc>
                <a:spcPct val="90000"/>
              </a:lnSpc>
              <a:spcBef>
                <a:spcPct val="0"/>
              </a:spcBef>
              <a:spcAft>
                <a:spcPct val="35000"/>
              </a:spcAft>
              <a:buNone/>
            </a:pPr>
            <a:r>
              <a:rPr lang="en-US" sz="1200" b="1" kern="1200" dirty="0">
                <a:latin typeface="Roboto" panose="02000000000000000000" pitchFamily="2" charset="0"/>
                <a:ea typeface="Roboto" panose="02000000000000000000" pitchFamily="2" charset="0"/>
              </a:rPr>
              <a:t>Isolation</a:t>
            </a:r>
            <a:endParaRPr lang="en-US" sz="1200" kern="1200" dirty="0">
              <a:latin typeface="Roboto" panose="02000000000000000000" pitchFamily="2" charset="0"/>
              <a:ea typeface="Roboto" panose="02000000000000000000" pitchFamily="2" charset="0"/>
            </a:endParaRPr>
          </a:p>
        </p:txBody>
      </p:sp>
      <p:sp>
        <p:nvSpPr>
          <p:cNvPr id="8" name="Freeform 7">
            <a:extLst>
              <a:ext uri="{FF2B5EF4-FFF2-40B4-BE49-F238E27FC236}">
                <a16:creationId xmlns:a16="http://schemas.microsoft.com/office/drawing/2014/main" id="{335ECD94-ECB7-6D27-737D-86872BA6C0E5}"/>
              </a:ext>
            </a:extLst>
          </p:cNvPr>
          <p:cNvSpPr/>
          <p:nvPr/>
        </p:nvSpPr>
        <p:spPr>
          <a:xfrm>
            <a:off x="628649" y="4326354"/>
            <a:ext cx="8058151" cy="500850"/>
          </a:xfrm>
          <a:custGeom>
            <a:avLst/>
            <a:gdLst>
              <a:gd name="connsiteX0" fmla="*/ 0 w 8058151"/>
              <a:gd name="connsiteY0" fmla="*/ 0 h 500850"/>
              <a:gd name="connsiteX1" fmla="*/ 8058151 w 8058151"/>
              <a:gd name="connsiteY1" fmla="*/ 0 h 500850"/>
              <a:gd name="connsiteX2" fmla="*/ 8058151 w 8058151"/>
              <a:gd name="connsiteY2" fmla="*/ 500850 h 500850"/>
              <a:gd name="connsiteX3" fmla="*/ 0 w 8058151"/>
              <a:gd name="connsiteY3" fmla="*/ 500850 h 500850"/>
              <a:gd name="connsiteX4" fmla="*/ 0 w 8058151"/>
              <a:gd name="connsiteY4" fmla="*/ 0 h 500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8151" h="500850">
                <a:moveTo>
                  <a:pt x="0" y="0"/>
                </a:moveTo>
                <a:lnTo>
                  <a:pt x="8058151" y="0"/>
                </a:lnTo>
                <a:lnTo>
                  <a:pt x="8058151" y="500850"/>
                </a:lnTo>
                <a:lnTo>
                  <a:pt x="0" y="500850"/>
                </a:lnTo>
                <a:lnTo>
                  <a:pt x="0" y="0"/>
                </a:lnTo>
                <a:close/>
              </a:path>
            </a:pathLst>
          </a:custGeom>
          <a:ln w="19050">
            <a:solidFill>
              <a:srgbClr val="005B8E"/>
            </a:solidFill>
          </a:ln>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25402" tIns="249936" rIns="625402"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solidFill>
                  <a:srgbClr val="000000"/>
                </a:solidFill>
                <a:latin typeface="Roboto Light" panose="02000000000000000000" pitchFamily="2" charset="0"/>
                <a:ea typeface="Roboto Light" panose="02000000000000000000" pitchFamily="2" charset="0"/>
              </a:rPr>
              <a:t>Profit contribution (standard value)</a:t>
            </a:r>
          </a:p>
        </p:txBody>
      </p:sp>
      <p:sp>
        <p:nvSpPr>
          <p:cNvPr id="9" name="Freeform 8">
            <a:extLst>
              <a:ext uri="{FF2B5EF4-FFF2-40B4-BE49-F238E27FC236}">
                <a16:creationId xmlns:a16="http://schemas.microsoft.com/office/drawing/2014/main" id="{DE138C7E-40D2-3FDF-5CC5-1B8F65832EA5}"/>
              </a:ext>
            </a:extLst>
          </p:cNvPr>
          <p:cNvSpPr/>
          <p:nvPr/>
        </p:nvSpPr>
        <p:spPr>
          <a:xfrm>
            <a:off x="1031556" y="4158378"/>
            <a:ext cx="5640705" cy="354240"/>
          </a:xfrm>
          <a:custGeom>
            <a:avLst/>
            <a:gdLst>
              <a:gd name="connsiteX0" fmla="*/ 0 w 5640705"/>
              <a:gd name="connsiteY0" fmla="*/ 59041 h 354240"/>
              <a:gd name="connsiteX1" fmla="*/ 59041 w 5640705"/>
              <a:gd name="connsiteY1" fmla="*/ 0 h 354240"/>
              <a:gd name="connsiteX2" fmla="*/ 5581664 w 5640705"/>
              <a:gd name="connsiteY2" fmla="*/ 0 h 354240"/>
              <a:gd name="connsiteX3" fmla="*/ 5640705 w 5640705"/>
              <a:gd name="connsiteY3" fmla="*/ 59041 h 354240"/>
              <a:gd name="connsiteX4" fmla="*/ 5640705 w 5640705"/>
              <a:gd name="connsiteY4" fmla="*/ 295199 h 354240"/>
              <a:gd name="connsiteX5" fmla="*/ 5581664 w 5640705"/>
              <a:gd name="connsiteY5" fmla="*/ 354240 h 354240"/>
              <a:gd name="connsiteX6" fmla="*/ 59041 w 5640705"/>
              <a:gd name="connsiteY6" fmla="*/ 354240 h 354240"/>
              <a:gd name="connsiteX7" fmla="*/ 0 w 5640705"/>
              <a:gd name="connsiteY7" fmla="*/ 295199 h 354240"/>
              <a:gd name="connsiteX8" fmla="*/ 0 w 5640705"/>
              <a:gd name="connsiteY8" fmla="*/ 59041 h 35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40705" h="354240">
                <a:moveTo>
                  <a:pt x="0" y="59041"/>
                </a:moveTo>
                <a:cubicBezTo>
                  <a:pt x="0" y="26434"/>
                  <a:pt x="26434" y="0"/>
                  <a:pt x="59041" y="0"/>
                </a:cubicBezTo>
                <a:lnTo>
                  <a:pt x="5581664" y="0"/>
                </a:lnTo>
                <a:cubicBezTo>
                  <a:pt x="5614271" y="0"/>
                  <a:pt x="5640705" y="26434"/>
                  <a:pt x="5640705" y="59041"/>
                </a:cubicBezTo>
                <a:lnTo>
                  <a:pt x="5640705" y="295199"/>
                </a:lnTo>
                <a:cubicBezTo>
                  <a:pt x="5640705" y="327806"/>
                  <a:pt x="5614271" y="354240"/>
                  <a:pt x="5581664" y="354240"/>
                </a:cubicBezTo>
                <a:lnTo>
                  <a:pt x="59041" y="354240"/>
                </a:lnTo>
                <a:cubicBezTo>
                  <a:pt x="26434" y="354240"/>
                  <a:pt x="0" y="327806"/>
                  <a:pt x="0" y="295199"/>
                </a:cubicBezTo>
                <a:lnTo>
                  <a:pt x="0" y="59041"/>
                </a:lnTo>
                <a:close/>
              </a:path>
            </a:pathLst>
          </a:custGeom>
          <a:solidFill>
            <a:srgbClr val="820E2E"/>
          </a:solidFill>
          <a:effectLst/>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30498" tIns="17293" rIns="230498" bIns="17293" numCol="1" spcCol="1270" anchor="ctr" anchorCtr="0">
            <a:noAutofit/>
          </a:bodyPr>
          <a:lstStyle/>
          <a:p>
            <a:pPr marL="0" lvl="0" indent="0" algn="l" defTabSz="533400">
              <a:lnSpc>
                <a:spcPct val="90000"/>
              </a:lnSpc>
              <a:spcBef>
                <a:spcPct val="0"/>
              </a:spcBef>
              <a:spcAft>
                <a:spcPct val="35000"/>
              </a:spcAft>
              <a:buNone/>
            </a:pPr>
            <a:r>
              <a:rPr lang="en-US" sz="1200" b="1" kern="1200" dirty="0">
                <a:latin typeface="Roboto" panose="02000000000000000000" pitchFamily="2" charset="0"/>
                <a:ea typeface="Roboto" panose="02000000000000000000" pitchFamily="2" charset="0"/>
              </a:rPr>
              <a:t>Data Conversion</a:t>
            </a:r>
            <a:endParaRPr lang="en-US" sz="1200" kern="1200" dirty="0">
              <a:latin typeface="Roboto" panose="02000000000000000000" pitchFamily="2" charset="0"/>
              <a:ea typeface="Roboto" panose="02000000000000000000" pitchFamily="2" charset="0"/>
            </a:endParaRPr>
          </a:p>
        </p:txBody>
      </p:sp>
      <p:sp>
        <p:nvSpPr>
          <p:cNvPr id="2" name="Title 1">
            <a:extLst>
              <a:ext uri="{FF2B5EF4-FFF2-40B4-BE49-F238E27FC236}">
                <a16:creationId xmlns:a16="http://schemas.microsoft.com/office/drawing/2014/main" id="{FEF444C9-4CEB-69AC-52CD-1D2CE59F384E}"/>
              </a:ext>
            </a:extLst>
          </p:cNvPr>
          <p:cNvSpPr>
            <a:spLocks noGrp="1"/>
          </p:cNvSpPr>
          <p:nvPr>
            <p:ph type="title"/>
          </p:nvPr>
        </p:nvSpPr>
        <p:spPr>
          <a:xfrm>
            <a:off x="419100" y="288861"/>
            <a:ext cx="8229600" cy="541074"/>
          </a:xfrm>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ROI Analysis Profile</a:t>
            </a:r>
          </a:p>
        </p:txBody>
      </p:sp>
      <p:sp>
        <p:nvSpPr>
          <p:cNvPr id="4" name="TextBox 3">
            <a:extLst>
              <a:ext uri="{FF2B5EF4-FFF2-40B4-BE49-F238E27FC236}">
                <a16:creationId xmlns:a16="http://schemas.microsoft.com/office/drawing/2014/main" id="{ED22A609-5E15-9E29-7C83-F79FFC306A4B}"/>
              </a:ext>
            </a:extLst>
          </p:cNvPr>
          <p:cNvSpPr txBox="1"/>
          <p:nvPr/>
        </p:nvSpPr>
        <p:spPr>
          <a:xfrm>
            <a:off x="-20409" y="4853485"/>
            <a:ext cx="7788442" cy="261610"/>
          </a:xfrm>
          <a:prstGeom prst="rect">
            <a:avLst/>
          </a:prstGeom>
          <a:noFill/>
        </p:spPr>
        <p:txBody>
          <a:bodyPr wrap="square" rtlCol="0" anchor="ctr">
            <a:spAutoFit/>
          </a:bodyPr>
          <a:lstStyle/>
          <a:p>
            <a:r>
              <a:rPr lang="en-US" sz="1050" dirty="0">
                <a:latin typeface="Roboto" panose="02000000000000000000" pitchFamily="2" charset="0"/>
                <a:ea typeface="Roboto" panose="02000000000000000000" pitchFamily="2" charset="0"/>
                <a:cs typeface="Roboto" panose="02000000000000000000" pitchFamily="2" charset="0"/>
              </a:rPr>
              <a:t>WB page 202</a:t>
            </a:r>
          </a:p>
        </p:txBody>
      </p:sp>
      <p:sp>
        <p:nvSpPr>
          <p:cNvPr id="10" name="Google Shape;52;p6">
            <a:extLst>
              <a:ext uri="{FF2B5EF4-FFF2-40B4-BE49-F238E27FC236}">
                <a16:creationId xmlns:a16="http://schemas.microsoft.com/office/drawing/2014/main" id="{A378ECF5-09E9-8813-D8FE-2CF98541C9E0}"/>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solidFill>
                  <a:srgbClr val="000000"/>
                </a:solidFill>
                <a:latin typeface="Roboto" panose="02000000000000000000" pitchFamily="2" charset="0"/>
                <a:ea typeface="Roboto" panose="02000000000000000000" pitchFamily="2" charset="0"/>
                <a:cs typeface="Roboto" panose="02000000000000000000" pitchFamily="2" charset="0"/>
              </a:rPr>
              <a:pPr/>
              <a:t>81</a:t>
            </a:fld>
            <a:endParaRPr lang="en" b="0" dirty="0">
              <a:solidFill>
                <a:srgbClr val="00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53214374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28C58-3C37-B68D-A391-2F3F8DA457C7}"/>
              </a:ext>
            </a:extLst>
          </p:cNvPr>
          <p:cNvSpPr>
            <a:spLocks noGrp="1"/>
          </p:cNvSpPr>
          <p:nvPr>
            <p:ph type="title"/>
          </p:nvPr>
        </p:nvSpPr>
        <p:spPr>
          <a:xfrm>
            <a:off x="414909" y="590550"/>
            <a:ext cx="6872498" cy="609600"/>
          </a:xfrm>
        </p:spPr>
        <p:txBody>
          <a:bodyPr anchor="ctr">
            <a:normAutofit/>
          </a:bodyPr>
          <a:lstStyle/>
          <a:p>
            <a:r>
              <a:rPr lang="en-US" sz="3600" dirty="0">
                <a:solidFill>
                  <a:schemeClr val="tx1"/>
                </a:solidFill>
                <a:latin typeface="Roboto" panose="02000000000000000000" pitchFamily="2" charset="0"/>
                <a:ea typeface="Roboto" panose="02000000000000000000" pitchFamily="2" charset="0"/>
                <a:cs typeface="Roboto" panose="02000000000000000000" pitchFamily="2" charset="0"/>
              </a:rPr>
              <a:t>Level 1 – Selected Data</a:t>
            </a:r>
          </a:p>
        </p:txBody>
      </p:sp>
      <p:sp>
        <p:nvSpPr>
          <p:cNvPr id="3" name="Text Placeholder 2">
            <a:extLst>
              <a:ext uri="{FF2B5EF4-FFF2-40B4-BE49-F238E27FC236}">
                <a16:creationId xmlns:a16="http://schemas.microsoft.com/office/drawing/2014/main" id="{065514E5-6111-0C65-392A-857A9BB4417D}"/>
              </a:ext>
            </a:extLst>
          </p:cNvPr>
          <p:cNvSpPr>
            <a:spLocks noGrp="1"/>
          </p:cNvSpPr>
          <p:nvPr>
            <p:ph sz="half" idx="1"/>
          </p:nvPr>
        </p:nvSpPr>
        <p:spPr>
          <a:xfrm>
            <a:off x="419100" y="1200150"/>
            <a:ext cx="7947660" cy="3431049"/>
          </a:xfrm>
        </p:spPr>
        <p:txBody>
          <a:bodyPr>
            <a:normAutofit/>
          </a:bodyPr>
          <a:lstStyle/>
          <a:p>
            <a:r>
              <a:rPr lang="en-US" sz="2000" dirty="0"/>
              <a:t>Success With Objectives			4.3</a:t>
            </a:r>
          </a:p>
          <a:p>
            <a:r>
              <a:rPr lang="en-US" sz="2000" dirty="0"/>
              <a:t>Relevance of Material				4.4</a:t>
            </a:r>
          </a:p>
          <a:p>
            <a:r>
              <a:rPr lang="en-US" sz="2000" dirty="0"/>
              <a:t>Usefulness of Program				4.5</a:t>
            </a:r>
          </a:p>
          <a:p>
            <a:r>
              <a:rPr lang="en-US" sz="2000" dirty="0"/>
              <a:t>Exercises/Skill Practices			3.9</a:t>
            </a:r>
          </a:p>
          <a:p>
            <a:r>
              <a:rPr lang="en-US" sz="2000" dirty="0"/>
              <a:t>Overall Instructor Rating				4.1</a:t>
            </a:r>
          </a:p>
          <a:p>
            <a:endParaRPr lang="en-US" sz="2000" dirty="0"/>
          </a:p>
          <a:p>
            <a:r>
              <a:rPr lang="en-US" sz="1400" dirty="0"/>
              <a:t>Target 4.0 / 5.0</a:t>
            </a:r>
          </a:p>
          <a:p>
            <a:endParaRPr lang="en-US" sz="2000" dirty="0"/>
          </a:p>
        </p:txBody>
      </p:sp>
      <p:sp>
        <p:nvSpPr>
          <p:cNvPr id="4" name="TextBox 3">
            <a:extLst>
              <a:ext uri="{FF2B5EF4-FFF2-40B4-BE49-F238E27FC236}">
                <a16:creationId xmlns:a16="http://schemas.microsoft.com/office/drawing/2014/main" id="{1729A183-0101-10E6-CC75-B3A526B7A2D0}"/>
              </a:ext>
            </a:extLst>
          </p:cNvPr>
          <p:cNvSpPr txBox="1"/>
          <p:nvPr/>
        </p:nvSpPr>
        <p:spPr>
          <a:xfrm>
            <a:off x="0" y="4866501"/>
            <a:ext cx="7788442"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203</a:t>
            </a:r>
          </a:p>
        </p:txBody>
      </p:sp>
    </p:spTree>
    <p:custDataLst>
      <p:tags r:id="rId1"/>
    </p:custDataLst>
    <p:extLst>
      <p:ext uri="{BB962C8B-B14F-4D97-AF65-F5344CB8AC3E}">
        <p14:creationId xmlns:p14="http://schemas.microsoft.com/office/powerpoint/2010/main" val="406895626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28C58-3C37-B68D-A391-2F3F8DA457C7}"/>
              </a:ext>
            </a:extLst>
          </p:cNvPr>
          <p:cNvSpPr>
            <a:spLocks noGrp="1"/>
          </p:cNvSpPr>
          <p:nvPr>
            <p:ph type="title"/>
          </p:nvPr>
        </p:nvSpPr>
        <p:spPr>
          <a:xfrm>
            <a:off x="419100" y="590550"/>
            <a:ext cx="6872498" cy="609600"/>
          </a:xfrm>
        </p:spPr>
        <p:txBody>
          <a:bodyPr>
            <a:normAutofit/>
          </a:bodyPr>
          <a:lstStyle/>
          <a:p>
            <a:r>
              <a:rPr lang="en-US" sz="3600" dirty="0">
                <a:solidFill>
                  <a:schemeClr val="tx1"/>
                </a:solidFill>
                <a:latin typeface="Roboto" panose="02000000000000000000" pitchFamily="2" charset="0"/>
                <a:ea typeface="Roboto" panose="02000000000000000000" pitchFamily="2" charset="0"/>
                <a:cs typeface="Roboto" panose="02000000000000000000" pitchFamily="2" charset="0"/>
              </a:rPr>
              <a:t>Level 2 – Selected Data</a:t>
            </a:r>
          </a:p>
        </p:txBody>
      </p:sp>
      <p:sp>
        <p:nvSpPr>
          <p:cNvPr id="3" name="Text Placeholder 2">
            <a:extLst>
              <a:ext uri="{FF2B5EF4-FFF2-40B4-BE49-F238E27FC236}">
                <a16:creationId xmlns:a16="http://schemas.microsoft.com/office/drawing/2014/main" id="{065514E5-6111-0C65-392A-857A9BB4417D}"/>
              </a:ext>
            </a:extLst>
          </p:cNvPr>
          <p:cNvSpPr>
            <a:spLocks noGrp="1"/>
          </p:cNvSpPr>
          <p:nvPr>
            <p:ph sz="half" idx="1"/>
          </p:nvPr>
        </p:nvSpPr>
        <p:spPr>
          <a:xfrm>
            <a:off x="419100" y="1280160"/>
            <a:ext cx="7673340" cy="3351039"/>
          </a:xfrm>
        </p:spPr>
        <p:txBody>
          <a:bodyPr anchor="t">
            <a:normAutofit/>
          </a:bodyPr>
          <a:lstStyle/>
          <a:p>
            <a:pPr>
              <a:lnSpc>
                <a:spcPct val="100000"/>
              </a:lnSpc>
            </a:pPr>
            <a:r>
              <a:rPr lang="en-US" sz="2000" dirty="0">
                <a:latin typeface="Roboto" panose="02000000000000000000" pitchFamily="2" charset="0"/>
                <a:ea typeface="Roboto" panose="02000000000000000000" pitchFamily="2" charset="0"/>
                <a:cs typeface="Roboto" panose="02000000000000000000" pitchFamily="2" charset="0"/>
              </a:rPr>
              <a:t>All participants demonstrated that they could use the skills successfully.</a:t>
            </a:r>
          </a:p>
        </p:txBody>
      </p:sp>
      <p:sp>
        <p:nvSpPr>
          <p:cNvPr id="4" name="TextBox 3">
            <a:extLst>
              <a:ext uri="{FF2B5EF4-FFF2-40B4-BE49-F238E27FC236}">
                <a16:creationId xmlns:a16="http://schemas.microsoft.com/office/drawing/2014/main" id="{682BD5CE-626C-7B9B-20E0-2F5E6BD7FF0B}"/>
              </a:ext>
            </a:extLst>
          </p:cNvPr>
          <p:cNvSpPr txBox="1"/>
          <p:nvPr/>
        </p:nvSpPr>
        <p:spPr>
          <a:xfrm>
            <a:off x="0" y="4866501"/>
            <a:ext cx="7788442"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203</a:t>
            </a:r>
          </a:p>
        </p:txBody>
      </p:sp>
    </p:spTree>
    <p:custDataLst>
      <p:tags r:id="rId1"/>
    </p:custDataLst>
    <p:extLst>
      <p:ext uri="{BB962C8B-B14F-4D97-AF65-F5344CB8AC3E}">
        <p14:creationId xmlns:p14="http://schemas.microsoft.com/office/powerpoint/2010/main" val="147259765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28C58-3C37-B68D-A391-2F3F8DA457C7}"/>
              </a:ext>
            </a:extLst>
          </p:cNvPr>
          <p:cNvSpPr>
            <a:spLocks noGrp="1"/>
          </p:cNvSpPr>
          <p:nvPr>
            <p:ph type="title"/>
          </p:nvPr>
        </p:nvSpPr>
        <p:spPr>
          <a:xfrm>
            <a:off x="414338" y="608518"/>
            <a:ext cx="8229600" cy="591632"/>
          </a:xfrm>
        </p:spPr>
        <p:txBody>
          <a:bodyPr/>
          <a:lstStyle/>
          <a:p>
            <a:r>
              <a:rPr lang="en-US" sz="3600" b="1" dirty="0"/>
              <a:t>Level 3 – Selected Data</a:t>
            </a:r>
          </a:p>
        </p:txBody>
      </p:sp>
      <p:graphicFrame>
        <p:nvGraphicFramePr>
          <p:cNvPr id="26" name="Table 26">
            <a:extLst>
              <a:ext uri="{FF2B5EF4-FFF2-40B4-BE49-F238E27FC236}">
                <a16:creationId xmlns:a16="http://schemas.microsoft.com/office/drawing/2014/main" id="{E9D81CCC-7646-064D-A831-B35B56C7D6C8}"/>
              </a:ext>
            </a:extLst>
          </p:cNvPr>
          <p:cNvGraphicFramePr>
            <a:graphicFrameLocks noGrp="1"/>
          </p:cNvGraphicFramePr>
          <p:nvPr>
            <p:extLst>
              <p:ext uri="{D42A27DB-BD31-4B8C-83A1-F6EECF244321}">
                <p14:modId xmlns:p14="http://schemas.microsoft.com/office/powerpoint/2010/main" val="1743761529"/>
              </p:ext>
            </p:extLst>
          </p:nvPr>
        </p:nvGraphicFramePr>
        <p:xfrm>
          <a:off x="414338" y="1410543"/>
          <a:ext cx="8229600" cy="2328837"/>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3324713815"/>
                    </a:ext>
                  </a:extLst>
                </a:gridCol>
                <a:gridCol w="1371600">
                  <a:extLst>
                    <a:ext uri="{9D8B030D-6E8A-4147-A177-3AD203B41FA5}">
                      <a16:colId xmlns:a16="http://schemas.microsoft.com/office/drawing/2014/main" val="2055083873"/>
                    </a:ext>
                  </a:extLst>
                </a:gridCol>
                <a:gridCol w="1371600">
                  <a:extLst>
                    <a:ext uri="{9D8B030D-6E8A-4147-A177-3AD203B41FA5}">
                      <a16:colId xmlns:a16="http://schemas.microsoft.com/office/drawing/2014/main" val="1796318780"/>
                    </a:ext>
                  </a:extLst>
                </a:gridCol>
                <a:gridCol w="1371600">
                  <a:extLst>
                    <a:ext uri="{9D8B030D-6E8A-4147-A177-3AD203B41FA5}">
                      <a16:colId xmlns:a16="http://schemas.microsoft.com/office/drawing/2014/main" val="1121702748"/>
                    </a:ext>
                  </a:extLst>
                </a:gridCol>
                <a:gridCol w="1371600">
                  <a:extLst>
                    <a:ext uri="{9D8B030D-6E8A-4147-A177-3AD203B41FA5}">
                      <a16:colId xmlns:a16="http://schemas.microsoft.com/office/drawing/2014/main" val="153064565"/>
                    </a:ext>
                  </a:extLst>
                </a:gridCol>
                <a:gridCol w="1371600">
                  <a:extLst>
                    <a:ext uri="{9D8B030D-6E8A-4147-A177-3AD203B41FA5}">
                      <a16:colId xmlns:a16="http://schemas.microsoft.com/office/drawing/2014/main" val="1378885302"/>
                    </a:ext>
                  </a:extLst>
                </a:gridCol>
              </a:tblGrid>
              <a:tr h="532439">
                <a:tc>
                  <a:txBody>
                    <a:bodyPr/>
                    <a:lstStyle/>
                    <a:p>
                      <a:endParaRPr lang="en-US" sz="1400" b="0" dirty="0">
                        <a:latin typeface="Roboto" panose="02000000000000000000" pitchFamily="2" charset="0"/>
                        <a:ea typeface="Roboto" panose="02000000000000000000" pitchFamily="2" charset="0"/>
                        <a:cs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algn="ctr"/>
                      <a:r>
                        <a:rPr lang="en-US" sz="1400" b="1" dirty="0">
                          <a:latin typeface="Roboto" panose="02000000000000000000" pitchFamily="2" charset="0"/>
                          <a:ea typeface="Roboto" panose="02000000000000000000" pitchFamily="2" charset="0"/>
                          <a:cs typeface="Roboto" panose="02000000000000000000" pitchFamily="2" charset="0"/>
                        </a:rPr>
                        <a:t>Strongly Agree</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algn="ctr"/>
                      <a:r>
                        <a:rPr lang="en-US" sz="1400" b="1" dirty="0">
                          <a:latin typeface="Roboto" panose="02000000000000000000" pitchFamily="2" charset="0"/>
                          <a:ea typeface="Roboto" panose="02000000000000000000" pitchFamily="2" charset="0"/>
                          <a:cs typeface="Roboto" panose="02000000000000000000" pitchFamily="2" charset="0"/>
                        </a:rPr>
                        <a:t>Agree</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algn="ctr"/>
                      <a:r>
                        <a:rPr lang="en-US" sz="1400" b="1" dirty="0">
                          <a:latin typeface="Roboto" panose="02000000000000000000" pitchFamily="2" charset="0"/>
                          <a:ea typeface="Roboto" panose="02000000000000000000" pitchFamily="2" charset="0"/>
                          <a:cs typeface="Roboto" panose="02000000000000000000" pitchFamily="2" charset="0"/>
                        </a:rPr>
                        <a:t>Neither Agree or Disagree</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algn="ctr"/>
                      <a:r>
                        <a:rPr lang="en-US" sz="1400" b="1" dirty="0">
                          <a:latin typeface="Roboto" panose="02000000000000000000" pitchFamily="2" charset="0"/>
                          <a:ea typeface="Roboto" panose="02000000000000000000" pitchFamily="2" charset="0"/>
                          <a:cs typeface="Roboto" panose="02000000000000000000" pitchFamily="2" charset="0"/>
                        </a:rPr>
                        <a:t>Disagree</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algn="ctr"/>
                      <a:r>
                        <a:rPr lang="en-US" sz="1400" b="1" dirty="0">
                          <a:latin typeface="Roboto" panose="02000000000000000000" pitchFamily="2" charset="0"/>
                          <a:ea typeface="Roboto" panose="02000000000000000000" pitchFamily="2" charset="0"/>
                          <a:cs typeface="Roboto" panose="02000000000000000000" pitchFamily="2" charset="0"/>
                        </a:rPr>
                        <a:t>Strongly Disagree</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extLst>
                  <a:ext uri="{0D108BD9-81ED-4DB2-BD59-A6C34878D82A}">
                    <a16:rowId xmlns:a16="http://schemas.microsoft.com/office/drawing/2014/main" val="632764303"/>
                  </a:ext>
                </a:extLst>
              </a:tr>
              <a:tr h="690199">
                <a:tc>
                  <a:txBody>
                    <a:bodyPr/>
                    <a:lstStyle/>
                    <a:p>
                      <a:r>
                        <a:rPr lang="en-US" sz="1400" b="0" dirty="0">
                          <a:solidFill>
                            <a:srgbClr val="000000"/>
                          </a:solidFill>
                          <a:latin typeface="Roboto" panose="02000000000000000000" pitchFamily="2" charset="0"/>
                          <a:ea typeface="Roboto" panose="02000000000000000000" pitchFamily="2" charset="0"/>
                          <a:cs typeface="Roboto" panose="02000000000000000000" pitchFamily="2" charset="0"/>
                        </a:rPr>
                        <a:t>I utilize the skills taught in the program.</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en-US" sz="1400" b="0" dirty="0">
                          <a:solidFill>
                            <a:srgbClr val="000000"/>
                          </a:solidFill>
                          <a:latin typeface="Roboto" panose="02000000000000000000" pitchFamily="2" charset="0"/>
                          <a:ea typeface="Roboto" panose="02000000000000000000" pitchFamily="2" charset="0"/>
                          <a:cs typeface="Roboto" panose="02000000000000000000" pitchFamily="2" charset="0"/>
                        </a:rPr>
                        <a:t>78%</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en-US" sz="1400" b="0" dirty="0">
                          <a:solidFill>
                            <a:srgbClr val="000000"/>
                          </a:solidFill>
                          <a:latin typeface="Roboto" panose="02000000000000000000" pitchFamily="2" charset="0"/>
                          <a:ea typeface="Roboto" panose="02000000000000000000" pitchFamily="2" charset="0"/>
                          <a:cs typeface="Roboto" panose="02000000000000000000" pitchFamily="2" charset="0"/>
                        </a:rPr>
                        <a:t>22%</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en-US" sz="1400" b="0" dirty="0">
                          <a:solidFill>
                            <a:srgbClr val="000000"/>
                          </a:solidFill>
                          <a:latin typeface="Roboto" panose="02000000000000000000" pitchFamily="2" charset="0"/>
                          <a:ea typeface="Roboto" panose="02000000000000000000" pitchFamily="2" charset="0"/>
                          <a:cs typeface="Roboto" panose="02000000000000000000" pitchFamily="2" charset="0"/>
                        </a:rPr>
                        <a:t>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en-US" sz="1400" b="0" dirty="0">
                          <a:solidFill>
                            <a:srgbClr val="000000"/>
                          </a:solidFill>
                          <a:latin typeface="Roboto" panose="02000000000000000000" pitchFamily="2" charset="0"/>
                          <a:ea typeface="Roboto" panose="02000000000000000000" pitchFamily="2" charset="0"/>
                          <a:cs typeface="Roboto" panose="02000000000000000000" pitchFamily="2" charset="0"/>
                        </a:rPr>
                        <a:t>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en-US" sz="1400" b="0" dirty="0">
                          <a:solidFill>
                            <a:srgbClr val="000000"/>
                          </a:solidFill>
                          <a:latin typeface="Roboto" panose="02000000000000000000" pitchFamily="2" charset="0"/>
                          <a:ea typeface="Roboto" panose="02000000000000000000" pitchFamily="2" charset="0"/>
                          <a:cs typeface="Roboto" panose="02000000000000000000" pitchFamily="2" charset="0"/>
                        </a:rPr>
                        <a:t>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37689310"/>
                  </a:ext>
                </a:extLst>
              </a:tr>
              <a:tr h="532439">
                <a:tc>
                  <a:txBody>
                    <a:bodyPr/>
                    <a:lstStyle/>
                    <a:p>
                      <a:endParaRPr lang="en-US" sz="1400" b="0" dirty="0">
                        <a:solidFill>
                          <a:srgbClr val="FFFFFF"/>
                        </a:solidFill>
                        <a:latin typeface="Roboto" panose="02000000000000000000" pitchFamily="2" charset="0"/>
                        <a:ea typeface="Roboto" panose="02000000000000000000" pitchFamily="2" charset="0"/>
                        <a:cs typeface="Roboto" panose="02000000000000000000" pitchFamily="2"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algn="ctr"/>
                      <a:r>
                        <a:rPr lang="en-US" sz="1400" b="1" dirty="0">
                          <a:solidFill>
                            <a:srgbClr val="FFFFFF"/>
                          </a:solidFill>
                          <a:latin typeface="Roboto" panose="02000000000000000000" pitchFamily="2" charset="0"/>
                          <a:ea typeface="Roboto" panose="02000000000000000000" pitchFamily="2" charset="0"/>
                          <a:cs typeface="Roboto" panose="02000000000000000000" pitchFamily="2" charset="0"/>
                        </a:rPr>
                        <a:t>With Each Customer</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algn="ctr"/>
                      <a:r>
                        <a:rPr lang="en-US" sz="1400" b="1" dirty="0">
                          <a:solidFill>
                            <a:srgbClr val="FFFFFF"/>
                          </a:solidFill>
                          <a:latin typeface="Roboto" panose="02000000000000000000" pitchFamily="2" charset="0"/>
                          <a:ea typeface="Roboto" panose="02000000000000000000" pitchFamily="2" charset="0"/>
                          <a:cs typeface="Roboto" panose="02000000000000000000" pitchFamily="2" charset="0"/>
                        </a:rPr>
                        <a:t>Every Third Customer</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algn="ctr"/>
                      <a:r>
                        <a:rPr lang="en-US" sz="1400" b="1" dirty="0">
                          <a:solidFill>
                            <a:srgbClr val="FFFFFF"/>
                          </a:solidFill>
                          <a:latin typeface="Roboto" panose="02000000000000000000" pitchFamily="2" charset="0"/>
                          <a:ea typeface="Roboto" panose="02000000000000000000" pitchFamily="2" charset="0"/>
                          <a:cs typeface="Roboto" panose="02000000000000000000" pitchFamily="2" charset="0"/>
                        </a:rPr>
                        <a:t>Several Times Each Day</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algn="ctr"/>
                      <a:r>
                        <a:rPr lang="en-US" sz="1400" b="1" dirty="0">
                          <a:solidFill>
                            <a:srgbClr val="FFFFFF"/>
                          </a:solidFill>
                          <a:latin typeface="Roboto" panose="02000000000000000000" pitchFamily="2" charset="0"/>
                          <a:ea typeface="Roboto" panose="02000000000000000000" pitchFamily="2" charset="0"/>
                          <a:cs typeface="Roboto" panose="02000000000000000000" pitchFamily="2" charset="0"/>
                        </a:rPr>
                        <a:t>At Least Once Daily</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tc>
                  <a:txBody>
                    <a:bodyPr/>
                    <a:lstStyle/>
                    <a:p>
                      <a:pPr algn="ctr"/>
                      <a:r>
                        <a:rPr lang="en-US" sz="1400" b="1" dirty="0">
                          <a:solidFill>
                            <a:srgbClr val="FFFFFF"/>
                          </a:solidFill>
                          <a:latin typeface="Roboto" panose="02000000000000000000" pitchFamily="2" charset="0"/>
                          <a:ea typeface="Roboto" panose="02000000000000000000" pitchFamily="2" charset="0"/>
                          <a:cs typeface="Roboto" panose="02000000000000000000" pitchFamily="2" charset="0"/>
                        </a:rPr>
                        <a:t>At Least Once Weekly</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20E2E"/>
                    </a:solidFill>
                  </a:tcPr>
                </a:tc>
                <a:extLst>
                  <a:ext uri="{0D108BD9-81ED-4DB2-BD59-A6C34878D82A}">
                    <a16:rowId xmlns:a16="http://schemas.microsoft.com/office/drawing/2014/main" val="3262647785"/>
                  </a:ext>
                </a:extLst>
              </a:tr>
              <a:tr h="532439">
                <a:tc>
                  <a:txBody>
                    <a:bodyPr/>
                    <a:lstStyle/>
                    <a:p>
                      <a:r>
                        <a:rPr lang="en-US" sz="1400" b="0" dirty="0">
                          <a:solidFill>
                            <a:srgbClr val="000000"/>
                          </a:solidFill>
                          <a:latin typeface="Roboto" panose="02000000000000000000" pitchFamily="2" charset="0"/>
                          <a:ea typeface="Roboto" panose="02000000000000000000" pitchFamily="2" charset="0"/>
                          <a:cs typeface="Roboto" panose="02000000000000000000" pitchFamily="2" charset="0"/>
                        </a:rPr>
                        <a:t>Frequency of use of skills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en-US" sz="1400" b="0" dirty="0">
                          <a:solidFill>
                            <a:srgbClr val="000000"/>
                          </a:solidFill>
                          <a:latin typeface="Roboto" panose="02000000000000000000" pitchFamily="2" charset="0"/>
                          <a:ea typeface="Roboto" panose="02000000000000000000" pitchFamily="2" charset="0"/>
                          <a:cs typeface="Roboto" panose="02000000000000000000" pitchFamily="2" charset="0"/>
                        </a:rPr>
                        <a:t>52%</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en-US" sz="1400" b="0" dirty="0">
                          <a:solidFill>
                            <a:srgbClr val="000000"/>
                          </a:solidFill>
                          <a:latin typeface="Roboto" panose="02000000000000000000" pitchFamily="2" charset="0"/>
                          <a:ea typeface="Roboto" panose="02000000000000000000" pitchFamily="2" charset="0"/>
                          <a:cs typeface="Roboto" panose="02000000000000000000" pitchFamily="2" charset="0"/>
                        </a:rPr>
                        <a:t>26%</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en-US" sz="1400" b="0" dirty="0">
                          <a:solidFill>
                            <a:srgbClr val="000000"/>
                          </a:solidFill>
                          <a:latin typeface="Roboto" panose="02000000000000000000" pitchFamily="2" charset="0"/>
                          <a:ea typeface="Roboto" panose="02000000000000000000" pitchFamily="2" charset="0"/>
                          <a:cs typeface="Roboto" panose="02000000000000000000" pitchFamily="2" charset="0"/>
                        </a:rPr>
                        <a:t>18%</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en-US" sz="1400" b="0" dirty="0">
                          <a:solidFill>
                            <a:srgbClr val="000000"/>
                          </a:solidFill>
                          <a:latin typeface="Roboto" panose="02000000000000000000" pitchFamily="2" charset="0"/>
                          <a:ea typeface="Roboto" panose="02000000000000000000" pitchFamily="2" charset="0"/>
                          <a:cs typeface="Roboto" panose="02000000000000000000" pitchFamily="2" charset="0"/>
                        </a:rPr>
                        <a:t>4%</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en-US" sz="1400" b="0" dirty="0">
                          <a:solidFill>
                            <a:srgbClr val="000000"/>
                          </a:solidFill>
                          <a:latin typeface="Roboto" panose="02000000000000000000" pitchFamily="2" charset="0"/>
                          <a:ea typeface="Roboto" panose="02000000000000000000" pitchFamily="2" charset="0"/>
                          <a:cs typeface="Roboto" panose="02000000000000000000" pitchFamily="2" charset="0"/>
                        </a:rPr>
                        <a:t>0%</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97355482"/>
                  </a:ext>
                </a:extLst>
              </a:tr>
            </a:tbl>
          </a:graphicData>
        </a:graphic>
      </p:graphicFrame>
      <p:sp>
        <p:nvSpPr>
          <p:cNvPr id="3" name="TextBox 2">
            <a:extLst>
              <a:ext uri="{FF2B5EF4-FFF2-40B4-BE49-F238E27FC236}">
                <a16:creationId xmlns:a16="http://schemas.microsoft.com/office/drawing/2014/main" id="{6218EC32-2836-C2EA-C3F1-4FF3B2A82382}"/>
              </a:ext>
            </a:extLst>
          </p:cNvPr>
          <p:cNvSpPr txBox="1"/>
          <p:nvPr/>
        </p:nvSpPr>
        <p:spPr>
          <a:xfrm>
            <a:off x="419100" y="3846740"/>
            <a:ext cx="8229600" cy="553998"/>
          </a:xfrm>
          <a:prstGeom prst="rect">
            <a:avLst/>
          </a:prstGeom>
          <a:noFill/>
        </p:spPr>
        <p:txBody>
          <a:bodyPr wrap="square" rtlCol="0">
            <a:spAutoFit/>
          </a:bodyPr>
          <a:lstStyle/>
          <a:p>
            <a:r>
              <a:rPr lang="en-US" sz="1000" dirty="0">
                <a:solidFill>
                  <a:srgbClr val="000000"/>
                </a:solidFill>
                <a:latin typeface="Roboto" panose="02000000000000000000" pitchFamily="2" charset="0"/>
                <a:ea typeface="Roboto" panose="02000000000000000000" pitchFamily="2" charset="0"/>
              </a:rPr>
              <a:t>Targets:</a:t>
            </a:r>
          </a:p>
          <a:p>
            <a:r>
              <a:rPr lang="en-US" sz="1000" dirty="0">
                <a:solidFill>
                  <a:srgbClr val="000000"/>
                </a:solidFill>
                <a:latin typeface="Roboto" panose="02000000000000000000" pitchFamily="2" charset="0"/>
                <a:ea typeface="Roboto" panose="02000000000000000000" pitchFamily="2" charset="0"/>
              </a:rPr>
              <a:t>100% of participants indicate they use the skills taught in the program.</a:t>
            </a:r>
          </a:p>
          <a:p>
            <a:r>
              <a:rPr lang="en-US" sz="1000" dirty="0">
                <a:solidFill>
                  <a:srgbClr val="000000"/>
                </a:solidFill>
                <a:latin typeface="Roboto" panose="02000000000000000000" pitchFamily="2" charset="0"/>
                <a:ea typeface="Roboto" panose="02000000000000000000" pitchFamily="2" charset="0"/>
              </a:rPr>
              <a:t>50% of participants indicate they use skills with everyone customer.</a:t>
            </a:r>
          </a:p>
        </p:txBody>
      </p:sp>
      <p:sp>
        <p:nvSpPr>
          <p:cNvPr id="4" name="TextBox 3">
            <a:extLst>
              <a:ext uri="{FF2B5EF4-FFF2-40B4-BE49-F238E27FC236}">
                <a16:creationId xmlns:a16="http://schemas.microsoft.com/office/drawing/2014/main" id="{B661EEDC-6FEA-4FA4-AFC3-6D46B846F07B}"/>
              </a:ext>
            </a:extLst>
          </p:cNvPr>
          <p:cNvSpPr txBox="1"/>
          <p:nvPr/>
        </p:nvSpPr>
        <p:spPr>
          <a:xfrm>
            <a:off x="11960" y="4786184"/>
            <a:ext cx="7788442" cy="276999"/>
          </a:xfrm>
          <a:prstGeom prst="rect">
            <a:avLst/>
          </a:prstGeom>
          <a:noFill/>
        </p:spPr>
        <p:txBody>
          <a:bodyPr wrap="square" rtlCol="0" anchor="ctr">
            <a:spAutoFit/>
          </a:bodyPr>
          <a:lstStyle/>
          <a:p>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WB page 203</a:t>
            </a:r>
          </a:p>
        </p:txBody>
      </p:sp>
      <p:sp>
        <p:nvSpPr>
          <p:cNvPr id="5" name="Google Shape;52;p6">
            <a:extLst>
              <a:ext uri="{FF2B5EF4-FFF2-40B4-BE49-F238E27FC236}">
                <a16:creationId xmlns:a16="http://schemas.microsoft.com/office/drawing/2014/main" id="{9A495BFB-1CEB-C911-F796-991A121B8E13}"/>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solidFill>
                  <a:srgbClr val="000000"/>
                </a:solidFill>
                <a:latin typeface="Roboto" panose="02000000000000000000" pitchFamily="2" charset="0"/>
                <a:ea typeface="Roboto" panose="02000000000000000000" pitchFamily="2" charset="0"/>
                <a:cs typeface="Roboto" panose="02000000000000000000" pitchFamily="2" charset="0"/>
              </a:rPr>
              <a:pPr/>
              <a:t>84</a:t>
            </a:fld>
            <a:endParaRPr lang="en" b="0" dirty="0">
              <a:solidFill>
                <a:srgbClr val="000000"/>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276361724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28C58-3C37-B68D-A391-2F3F8DA457C7}"/>
              </a:ext>
            </a:extLst>
          </p:cNvPr>
          <p:cNvSpPr>
            <a:spLocks noGrp="1"/>
          </p:cNvSpPr>
          <p:nvPr>
            <p:ph type="title"/>
          </p:nvPr>
        </p:nvSpPr>
        <p:spPr>
          <a:xfrm>
            <a:off x="414865" y="608518"/>
            <a:ext cx="8229600" cy="591632"/>
          </a:xfrm>
        </p:spPr>
        <p:txBody>
          <a:bodyPr/>
          <a:lstStyle/>
          <a:p>
            <a:r>
              <a:rPr lang="en-US" sz="3600" b="1" dirty="0"/>
              <a:t>Level 4 – Average Weekly Sales</a:t>
            </a:r>
          </a:p>
        </p:txBody>
      </p:sp>
      <p:graphicFrame>
        <p:nvGraphicFramePr>
          <p:cNvPr id="5" name="Table 26">
            <a:extLst>
              <a:ext uri="{FF2B5EF4-FFF2-40B4-BE49-F238E27FC236}">
                <a16:creationId xmlns:a16="http://schemas.microsoft.com/office/drawing/2014/main" id="{D1B00982-BA5B-04E3-D311-DC3E3AF1E91D}"/>
              </a:ext>
            </a:extLst>
          </p:cNvPr>
          <p:cNvGraphicFramePr>
            <a:graphicFrameLocks noGrp="1"/>
          </p:cNvGraphicFramePr>
          <p:nvPr>
            <p:ph type="tbl" sz="quarter" idx="10"/>
            <p:extLst>
              <p:ext uri="{D42A27DB-BD31-4B8C-83A1-F6EECF244321}">
                <p14:modId xmlns:p14="http://schemas.microsoft.com/office/powerpoint/2010/main" val="1957848294"/>
              </p:ext>
            </p:extLst>
          </p:nvPr>
        </p:nvGraphicFramePr>
        <p:xfrm>
          <a:off x="414865" y="1303894"/>
          <a:ext cx="8143878" cy="3231088"/>
        </p:xfrm>
        <a:graphic>
          <a:graphicData uri="http://schemas.openxmlformats.org/drawingml/2006/table">
            <a:tbl>
              <a:tblPr firstRow="1" bandRow="1">
                <a:tableStyleId>{5C22544A-7EE6-4342-B048-85BDC9FD1C3A}</a:tableStyleId>
              </a:tblPr>
              <a:tblGrid>
                <a:gridCol w="2708635">
                  <a:extLst>
                    <a:ext uri="{9D8B030D-6E8A-4147-A177-3AD203B41FA5}">
                      <a16:colId xmlns:a16="http://schemas.microsoft.com/office/drawing/2014/main" val="3324713815"/>
                    </a:ext>
                  </a:extLst>
                </a:gridCol>
                <a:gridCol w="2720617">
                  <a:extLst>
                    <a:ext uri="{9D8B030D-6E8A-4147-A177-3AD203B41FA5}">
                      <a16:colId xmlns:a16="http://schemas.microsoft.com/office/drawing/2014/main" val="2055083873"/>
                    </a:ext>
                  </a:extLst>
                </a:gridCol>
                <a:gridCol w="2714626">
                  <a:extLst>
                    <a:ext uri="{9D8B030D-6E8A-4147-A177-3AD203B41FA5}">
                      <a16:colId xmlns:a16="http://schemas.microsoft.com/office/drawing/2014/main" val="1796318780"/>
                    </a:ext>
                  </a:extLst>
                </a:gridCol>
              </a:tblGrid>
              <a:tr h="369395">
                <a:tc>
                  <a:txBody>
                    <a:bodyPr/>
                    <a:lstStyle/>
                    <a:p>
                      <a:r>
                        <a:rPr lang="en-US" sz="1600" b="1" dirty="0">
                          <a:latin typeface="Roboto" panose="02000000000000000000" pitchFamily="2" charset="0"/>
                          <a:ea typeface="Roboto" panose="02000000000000000000" pitchFamily="2" charset="0"/>
                          <a:cs typeface="Roboto" panose="02000000000000000000" pitchFamily="2" charset="0"/>
                        </a:rPr>
                        <a:t>Weeks After Training</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solidFill>
                      <a:srgbClr val="820E2E"/>
                    </a:solidFill>
                  </a:tcPr>
                </a:tc>
                <a:tc>
                  <a:txBody>
                    <a:bodyPr/>
                    <a:lstStyle/>
                    <a:p>
                      <a:pPr algn="ctr"/>
                      <a:r>
                        <a:rPr lang="en-US" sz="1600" b="1" dirty="0">
                          <a:latin typeface="Roboto" panose="02000000000000000000" pitchFamily="2" charset="0"/>
                          <a:ea typeface="Roboto" panose="02000000000000000000" pitchFamily="2" charset="0"/>
                          <a:cs typeface="Roboto" panose="02000000000000000000" pitchFamily="2" charset="0"/>
                        </a:rPr>
                        <a:t>Trained Groups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solidFill>
                      <a:srgbClr val="820E2E"/>
                    </a:solidFill>
                  </a:tcPr>
                </a:tc>
                <a:tc>
                  <a:txBody>
                    <a:bodyPr/>
                    <a:lstStyle/>
                    <a:p>
                      <a:pPr algn="ctr"/>
                      <a:r>
                        <a:rPr lang="en-US" sz="1600" b="1" dirty="0">
                          <a:latin typeface="Roboto" panose="02000000000000000000" pitchFamily="2" charset="0"/>
                          <a:ea typeface="Roboto" panose="02000000000000000000" pitchFamily="2" charset="0"/>
                          <a:cs typeface="Roboto" panose="02000000000000000000" pitchFamily="2" charset="0"/>
                        </a:rPr>
                        <a:t>Control Groups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solidFill>
                      <a:srgbClr val="820E2E"/>
                    </a:solidFill>
                  </a:tcPr>
                </a:tc>
                <a:extLst>
                  <a:ext uri="{0D108BD9-81ED-4DB2-BD59-A6C34878D82A}">
                    <a16:rowId xmlns:a16="http://schemas.microsoft.com/office/drawing/2014/main" val="632764303"/>
                  </a:ext>
                </a:extLst>
              </a:tr>
              <a:tr h="415383">
                <a:tc>
                  <a:txBody>
                    <a:bodyPr/>
                    <a:lstStyle/>
                    <a:p>
                      <a:r>
                        <a:rPr lang="en-US" sz="1600" b="0" dirty="0">
                          <a:solidFill>
                            <a:srgbClr val="000000"/>
                          </a:solidFill>
                          <a:latin typeface="Roboto" panose="02000000000000000000" pitchFamily="2" charset="0"/>
                          <a:ea typeface="Roboto" panose="02000000000000000000" pitchFamily="2" charset="0"/>
                          <a:cs typeface="Roboto" panose="02000000000000000000" pitchFamily="2" charset="0"/>
                        </a:rPr>
                        <a:t>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b="0" dirty="0">
                          <a:solidFill>
                            <a:srgbClr val="000000"/>
                          </a:solidFill>
                          <a:latin typeface="Roboto" panose="02000000000000000000" pitchFamily="2" charset="0"/>
                          <a:ea typeface="Roboto" panose="02000000000000000000" pitchFamily="2" charset="0"/>
                          <a:cs typeface="Roboto" panose="02000000000000000000" pitchFamily="2" charset="0"/>
                        </a:rPr>
                        <a:t>$9,723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b="0" dirty="0">
                          <a:solidFill>
                            <a:srgbClr val="000000"/>
                          </a:solidFill>
                          <a:latin typeface="Roboto" panose="02000000000000000000" pitchFamily="2" charset="0"/>
                          <a:ea typeface="Roboto" panose="02000000000000000000" pitchFamily="2" charset="0"/>
                          <a:cs typeface="Roboto" panose="02000000000000000000" pitchFamily="2" charset="0"/>
                        </a:rPr>
                        <a:t>$9,698</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37689310"/>
                  </a:ext>
                </a:extLst>
              </a:tr>
              <a:tr h="369395">
                <a:tc>
                  <a:txBody>
                    <a:bodyPr/>
                    <a:lstStyle/>
                    <a:p>
                      <a:r>
                        <a:rPr lang="en-US" sz="1600" b="0" dirty="0">
                          <a:solidFill>
                            <a:srgbClr val="000000"/>
                          </a:solidFill>
                          <a:latin typeface="Roboto" panose="02000000000000000000" pitchFamily="2" charset="0"/>
                          <a:ea typeface="Roboto" panose="02000000000000000000" pitchFamily="2" charset="0"/>
                          <a:cs typeface="Roboto" panose="02000000000000000000" pitchFamily="2" charset="0"/>
                        </a:rPr>
                        <a:t>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b="0" dirty="0">
                          <a:solidFill>
                            <a:srgbClr val="000000"/>
                          </a:solidFill>
                          <a:latin typeface="Roboto" panose="02000000000000000000" pitchFamily="2" charset="0"/>
                          <a:ea typeface="Roboto" panose="02000000000000000000" pitchFamily="2" charset="0"/>
                          <a:cs typeface="Roboto" panose="02000000000000000000" pitchFamily="2" charset="0"/>
                        </a:rPr>
                        <a:t>$9,978</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b="0" dirty="0">
                          <a:solidFill>
                            <a:srgbClr val="000000"/>
                          </a:solidFill>
                          <a:latin typeface="Roboto" panose="02000000000000000000" pitchFamily="2" charset="0"/>
                          <a:ea typeface="Roboto" panose="02000000000000000000" pitchFamily="2" charset="0"/>
                          <a:cs typeface="Roboto" panose="02000000000000000000" pitchFamily="2" charset="0"/>
                        </a:rPr>
                        <a:t>$9,720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262647785"/>
                  </a:ext>
                </a:extLst>
              </a:tr>
              <a:tr h="415383">
                <a:tc>
                  <a:txBody>
                    <a:bodyPr/>
                    <a:lstStyle/>
                    <a:p>
                      <a:r>
                        <a:rPr lang="en-US" sz="1600" b="0" dirty="0">
                          <a:solidFill>
                            <a:srgbClr val="000000"/>
                          </a:solidFill>
                          <a:latin typeface="Roboto" panose="02000000000000000000" pitchFamily="2" charset="0"/>
                          <a:ea typeface="Roboto" panose="02000000000000000000" pitchFamily="2" charset="0"/>
                          <a:cs typeface="Roboto" panose="02000000000000000000" pitchFamily="2" charset="0"/>
                        </a:rPr>
                        <a:t>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b="0" dirty="0">
                          <a:solidFill>
                            <a:srgbClr val="000000"/>
                          </a:solidFill>
                          <a:latin typeface="Roboto" panose="02000000000000000000" pitchFamily="2" charset="0"/>
                          <a:ea typeface="Roboto" panose="02000000000000000000" pitchFamily="2" charset="0"/>
                          <a:cs typeface="Roboto" panose="02000000000000000000" pitchFamily="2" charset="0"/>
                        </a:rPr>
                        <a:t>$10,424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b="0" dirty="0">
                          <a:solidFill>
                            <a:srgbClr val="000000"/>
                          </a:solidFill>
                          <a:latin typeface="Roboto" panose="02000000000000000000" pitchFamily="2" charset="0"/>
                          <a:ea typeface="Roboto" panose="02000000000000000000" pitchFamily="2" charset="0"/>
                          <a:cs typeface="Roboto" panose="02000000000000000000" pitchFamily="2" charset="0"/>
                        </a:rPr>
                        <a:t>$9,812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597355482"/>
                  </a:ext>
                </a:extLst>
              </a:tr>
              <a:tr h="415383">
                <a:tc>
                  <a:txBody>
                    <a:bodyPr/>
                    <a:lstStyle/>
                    <a:p>
                      <a:r>
                        <a:rPr lang="en-US" sz="1600" b="0" dirty="0">
                          <a:solidFill>
                            <a:srgbClr val="000000"/>
                          </a:solidFill>
                          <a:latin typeface="Roboto" panose="02000000000000000000" pitchFamily="2" charset="0"/>
                          <a:ea typeface="Roboto" panose="02000000000000000000" pitchFamily="2" charset="0"/>
                          <a:cs typeface="Roboto" panose="02000000000000000000" pitchFamily="2" charset="0"/>
                        </a:rPr>
                        <a:t>13</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b="0" dirty="0">
                          <a:solidFill>
                            <a:srgbClr val="000000"/>
                          </a:solidFill>
                          <a:latin typeface="Roboto" panose="02000000000000000000" pitchFamily="2" charset="0"/>
                          <a:ea typeface="Roboto" panose="02000000000000000000" pitchFamily="2" charset="0"/>
                          <a:cs typeface="Roboto" panose="02000000000000000000" pitchFamily="2" charset="0"/>
                        </a:rPr>
                        <a:t>$13,960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b="0" dirty="0">
                          <a:solidFill>
                            <a:srgbClr val="000000"/>
                          </a:solidFill>
                          <a:latin typeface="Roboto" panose="02000000000000000000" pitchFamily="2" charset="0"/>
                          <a:ea typeface="Roboto" panose="02000000000000000000" pitchFamily="2" charset="0"/>
                          <a:cs typeface="Roboto" panose="02000000000000000000" pitchFamily="2" charset="0"/>
                        </a:rPr>
                        <a:t>$11,572</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86785382"/>
                  </a:ext>
                </a:extLst>
              </a:tr>
              <a:tr h="415383">
                <a:tc>
                  <a:txBody>
                    <a:bodyPr/>
                    <a:lstStyle/>
                    <a:p>
                      <a:r>
                        <a:rPr lang="en-US" sz="1600" b="0" dirty="0">
                          <a:solidFill>
                            <a:srgbClr val="000000"/>
                          </a:solidFill>
                          <a:latin typeface="Roboto" panose="02000000000000000000" pitchFamily="2" charset="0"/>
                          <a:ea typeface="Roboto" panose="02000000000000000000" pitchFamily="2" charset="0"/>
                          <a:cs typeface="Roboto" panose="02000000000000000000" pitchFamily="2" charset="0"/>
                        </a:rPr>
                        <a:t>14</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0" dirty="0">
                          <a:solidFill>
                            <a:srgbClr val="000000"/>
                          </a:solidFill>
                          <a:latin typeface="Roboto" panose="02000000000000000000" pitchFamily="2" charset="0"/>
                          <a:ea typeface="Roboto" panose="02000000000000000000" pitchFamily="2" charset="0"/>
                          <a:cs typeface="Roboto" panose="02000000000000000000" pitchFamily="2" charset="0"/>
                        </a:rPr>
                        <a:t>$11,491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b="0" dirty="0">
                          <a:solidFill>
                            <a:srgbClr val="000000"/>
                          </a:solidFill>
                          <a:latin typeface="Roboto" panose="02000000000000000000" pitchFamily="2" charset="0"/>
                          <a:ea typeface="Roboto" panose="02000000000000000000" pitchFamily="2" charset="0"/>
                          <a:cs typeface="Roboto" panose="02000000000000000000" pitchFamily="2" charset="0"/>
                        </a:rPr>
                        <a:t>$9,683</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285847646"/>
                  </a:ext>
                </a:extLst>
              </a:tr>
              <a:tr h="415383">
                <a:tc>
                  <a:txBody>
                    <a:bodyPr/>
                    <a:lstStyle/>
                    <a:p>
                      <a:r>
                        <a:rPr lang="en-US" sz="1600" b="0" dirty="0">
                          <a:solidFill>
                            <a:srgbClr val="000000"/>
                          </a:solidFill>
                          <a:latin typeface="Roboto" panose="02000000000000000000" pitchFamily="2" charset="0"/>
                          <a:ea typeface="Roboto" panose="02000000000000000000" pitchFamily="2" charset="0"/>
                          <a:cs typeface="Roboto" panose="02000000000000000000" pitchFamily="2" charset="0"/>
                        </a:rPr>
                        <a:t>15</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0" dirty="0">
                          <a:solidFill>
                            <a:srgbClr val="000000"/>
                          </a:solidFill>
                          <a:latin typeface="Roboto" panose="02000000000000000000" pitchFamily="2" charset="0"/>
                          <a:ea typeface="Roboto" panose="02000000000000000000" pitchFamily="2" charset="0"/>
                          <a:cs typeface="Roboto" panose="02000000000000000000" pitchFamily="2" charset="0"/>
                        </a:rPr>
                        <a:t>$11,044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b="0" dirty="0">
                          <a:solidFill>
                            <a:srgbClr val="000000"/>
                          </a:solidFill>
                          <a:latin typeface="Roboto" panose="02000000000000000000" pitchFamily="2" charset="0"/>
                          <a:ea typeface="Roboto" panose="02000000000000000000" pitchFamily="2" charset="0"/>
                          <a:cs typeface="Roboto" panose="02000000000000000000" pitchFamily="2" charset="0"/>
                        </a:rPr>
                        <a:t>$10,092</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972691691"/>
                  </a:ext>
                </a:extLst>
              </a:tr>
              <a:tr h="415383">
                <a:tc>
                  <a:txBody>
                    <a:bodyPr/>
                    <a:lstStyle/>
                    <a:p>
                      <a:r>
                        <a:rPr lang="en-US" sz="1600" b="0" dirty="0">
                          <a:solidFill>
                            <a:srgbClr val="000000"/>
                          </a:solidFill>
                          <a:latin typeface="Roboto" panose="02000000000000000000" pitchFamily="2" charset="0"/>
                          <a:ea typeface="Roboto" panose="02000000000000000000" pitchFamily="2" charset="0"/>
                          <a:cs typeface="Roboto" panose="02000000000000000000" pitchFamily="2" charset="0"/>
                        </a:rPr>
                        <a:t>Average for Weeks 13,14,15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b="0" dirty="0">
                          <a:solidFill>
                            <a:srgbClr val="000000"/>
                          </a:solidFill>
                          <a:latin typeface="Roboto" panose="02000000000000000000" pitchFamily="2" charset="0"/>
                          <a:ea typeface="Roboto" panose="02000000000000000000" pitchFamily="2" charset="0"/>
                          <a:cs typeface="Roboto" panose="02000000000000000000" pitchFamily="2" charset="0"/>
                        </a:rPr>
                        <a:t>$12,075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600" b="0" dirty="0">
                          <a:solidFill>
                            <a:srgbClr val="000000"/>
                          </a:solidFill>
                          <a:latin typeface="Roboto" panose="02000000000000000000" pitchFamily="2" charset="0"/>
                          <a:ea typeface="Roboto" panose="02000000000000000000" pitchFamily="2" charset="0"/>
                          <a:cs typeface="Roboto" panose="02000000000000000000" pitchFamily="2" charset="0"/>
                        </a:rPr>
                        <a:t>$10,449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9157215"/>
                  </a:ext>
                </a:extLst>
              </a:tr>
            </a:tbl>
          </a:graphicData>
        </a:graphic>
      </p:graphicFrame>
      <p:sp>
        <p:nvSpPr>
          <p:cNvPr id="3" name="TextBox 2">
            <a:extLst>
              <a:ext uri="{FF2B5EF4-FFF2-40B4-BE49-F238E27FC236}">
                <a16:creationId xmlns:a16="http://schemas.microsoft.com/office/drawing/2014/main" id="{48F6567F-8BC2-7172-73E7-F36AD562DDA1}"/>
              </a:ext>
            </a:extLst>
          </p:cNvPr>
          <p:cNvSpPr txBox="1"/>
          <p:nvPr/>
        </p:nvSpPr>
        <p:spPr>
          <a:xfrm>
            <a:off x="11960" y="4786184"/>
            <a:ext cx="7788442" cy="276999"/>
          </a:xfrm>
          <a:prstGeom prst="rect">
            <a:avLst/>
          </a:prstGeom>
          <a:noFill/>
        </p:spPr>
        <p:txBody>
          <a:bodyPr wrap="square" rtlCol="0" anchor="ctr">
            <a:spAutoFit/>
          </a:bodyPr>
          <a:lstStyle/>
          <a:p>
            <a:r>
              <a:rPr lang="en-US" sz="1200" dirty="0">
                <a:solidFill>
                  <a:srgbClr val="000000"/>
                </a:solidFill>
                <a:latin typeface="Roboto" panose="02000000000000000000" pitchFamily="2" charset="0"/>
                <a:ea typeface="Roboto" panose="02000000000000000000" pitchFamily="2" charset="0"/>
                <a:cs typeface="Roboto" panose="02000000000000000000" pitchFamily="2" charset="0"/>
              </a:rPr>
              <a:t>WB page 204</a:t>
            </a:r>
          </a:p>
        </p:txBody>
      </p:sp>
      <p:sp>
        <p:nvSpPr>
          <p:cNvPr id="4" name="Google Shape;52;p6">
            <a:extLst>
              <a:ext uri="{FF2B5EF4-FFF2-40B4-BE49-F238E27FC236}">
                <a16:creationId xmlns:a16="http://schemas.microsoft.com/office/drawing/2014/main" id="{11547E2A-7AD0-2CCD-48F1-2DE44CD21EF2}"/>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solidFill>
                  <a:srgbClr val="000000"/>
                </a:solidFill>
                <a:latin typeface="Roboto" panose="02000000000000000000" pitchFamily="2" charset="0"/>
                <a:ea typeface="Roboto" panose="02000000000000000000" pitchFamily="2" charset="0"/>
                <a:cs typeface="Roboto" panose="02000000000000000000" pitchFamily="2" charset="0"/>
              </a:rPr>
              <a:pPr/>
              <a:t>85</a:t>
            </a:fld>
            <a:endParaRPr lang="en" b="0" dirty="0">
              <a:solidFill>
                <a:srgbClr val="000000"/>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5551804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28C58-3C37-B68D-A391-2F3F8DA457C7}"/>
              </a:ext>
            </a:extLst>
          </p:cNvPr>
          <p:cNvSpPr>
            <a:spLocks noGrp="1"/>
          </p:cNvSpPr>
          <p:nvPr>
            <p:ph type="title"/>
          </p:nvPr>
        </p:nvSpPr>
        <p:spPr>
          <a:xfrm>
            <a:off x="419100" y="590550"/>
            <a:ext cx="8331708" cy="609600"/>
          </a:xfrm>
        </p:spPr>
        <p:txBody>
          <a:bodyPr>
            <a:normAutofit/>
          </a:bodyPr>
          <a:lstStyle/>
          <a:p>
            <a:r>
              <a:rPr lang="en-US" sz="3600" dirty="0">
                <a:solidFill>
                  <a:schemeClr val="tx1"/>
                </a:solidFill>
                <a:latin typeface="Roboto" panose="02000000000000000000" pitchFamily="2" charset="0"/>
                <a:ea typeface="Roboto" panose="02000000000000000000" pitchFamily="2" charset="0"/>
                <a:cs typeface="Roboto" panose="02000000000000000000" pitchFamily="2" charset="0"/>
              </a:rPr>
              <a:t>Annualized Program Benefits</a:t>
            </a:r>
          </a:p>
        </p:txBody>
      </p:sp>
      <p:sp>
        <p:nvSpPr>
          <p:cNvPr id="3" name="Text Placeholder 2">
            <a:extLst>
              <a:ext uri="{FF2B5EF4-FFF2-40B4-BE49-F238E27FC236}">
                <a16:creationId xmlns:a16="http://schemas.microsoft.com/office/drawing/2014/main" id="{065514E5-6111-0C65-392A-857A9BB4417D}"/>
              </a:ext>
            </a:extLst>
          </p:cNvPr>
          <p:cNvSpPr>
            <a:spLocks noGrp="1"/>
          </p:cNvSpPr>
          <p:nvPr>
            <p:ph sz="half" idx="1"/>
          </p:nvPr>
        </p:nvSpPr>
        <p:spPr>
          <a:xfrm>
            <a:off x="419100" y="1270450"/>
            <a:ext cx="7788441" cy="3360749"/>
          </a:xfrm>
        </p:spPr>
        <p:txBody>
          <a:bodyPr>
            <a:normAutofit/>
          </a:bodyPr>
          <a:lstStyle/>
          <a:p>
            <a:r>
              <a:rPr lang="en-US" sz="1600" dirty="0">
                <a:latin typeface="Roboto" panose="02000000000000000000" pitchFamily="2" charset="0"/>
                <a:ea typeface="Roboto" panose="02000000000000000000" pitchFamily="2" charset="0"/>
                <a:cs typeface="Roboto" panose="02000000000000000000" pitchFamily="2" charset="0"/>
              </a:rPr>
              <a:t>Average Weekly Sales per Employee — </a:t>
            </a:r>
            <a:r>
              <a:rPr lang="en-US" sz="1600" b="1" dirty="0">
                <a:latin typeface="Roboto" panose="02000000000000000000" pitchFamily="2" charset="0"/>
                <a:ea typeface="Roboto" panose="02000000000000000000" pitchFamily="2" charset="0"/>
                <a:cs typeface="Roboto" panose="02000000000000000000" pitchFamily="2" charset="0"/>
              </a:rPr>
              <a:t>Trained Groups</a:t>
            </a:r>
            <a:r>
              <a:rPr lang="en-US" sz="1600" dirty="0">
                <a:latin typeface="Roboto" panose="02000000000000000000" pitchFamily="2" charset="0"/>
                <a:ea typeface="Roboto" panose="02000000000000000000" pitchFamily="2" charset="0"/>
                <a:cs typeface="Roboto" panose="02000000000000000000" pitchFamily="2" charset="0"/>
              </a:rPr>
              <a:t>		$12,075</a:t>
            </a:r>
          </a:p>
          <a:p>
            <a:r>
              <a:rPr lang="en-US" sz="1600" dirty="0">
                <a:latin typeface="Roboto" panose="02000000000000000000" pitchFamily="2" charset="0"/>
                <a:ea typeface="Roboto" panose="02000000000000000000" pitchFamily="2" charset="0"/>
                <a:cs typeface="Roboto" panose="02000000000000000000" pitchFamily="2" charset="0"/>
              </a:rPr>
              <a:t>Average Weekly Sales per Employee —</a:t>
            </a:r>
            <a:r>
              <a:rPr lang="en-US" sz="1600" b="1" dirty="0">
                <a:latin typeface="Roboto" panose="02000000000000000000" pitchFamily="2" charset="0"/>
                <a:ea typeface="Roboto" panose="02000000000000000000" pitchFamily="2" charset="0"/>
                <a:cs typeface="Roboto" panose="02000000000000000000" pitchFamily="2" charset="0"/>
              </a:rPr>
              <a:t> Untrained Groups</a:t>
            </a:r>
            <a:r>
              <a:rPr lang="en-US" sz="1600" dirty="0">
                <a:latin typeface="Roboto" panose="02000000000000000000" pitchFamily="2" charset="0"/>
                <a:ea typeface="Roboto" panose="02000000000000000000" pitchFamily="2" charset="0"/>
                <a:cs typeface="Roboto" panose="02000000000000000000" pitchFamily="2" charset="0"/>
              </a:rPr>
              <a:t>		$10,449</a:t>
            </a:r>
          </a:p>
          <a:p>
            <a:r>
              <a:rPr lang="en-US" sz="1600" dirty="0">
                <a:latin typeface="Roboto" panose="02000000000000000000" pitchFamily="2" charset="0"/>
                <a:ea typeface="Roboto" panose="02000000000000000000" pitchFamily="2" charset="0"/>
                <a:cs typeface="Roboto" panose="02000000000000000000" pitchFamily="2" charset="0"/>
              </a:rPr>
              <a:t>Increase in sales 					                         	  $1,626</a:t>
            </a:r>
          </a:p>
          <a:p>
            <a:r>
              <a:rPr lang="en-US" sz="1600" dirty="0">
                <a:latin typeface="Roboto" panose="02000000000000000000" pitchFamily="2" charset="0"/>
                <a:ea typeface="Roboto" panose="02000000000000000000" pitchFamily="2" charset="0"/>
                <a:cs typeface="Roboto" panose="02000000000000000000" pitchFamily="2" charset="0"/>
              </a:rPr>
              <a:t>Profit Contribution is 2% of Store Sales ($1626 x .02) 	      		  $32.50</a:t>
            </a:r>
          </a:p>
          <a:p>
            <a:r>
              <a:rPr lang="en-US" sz="1600" dirty="0">
                <a:latin typeface="Roboto" panose="02000000000000000000" pitchFamily="2" charset="0"/>
                <a:ea typeface="Roboto" panose="02000000000000000000" pitchFamily="2" charset="0"/>
                <a:cs typeface="Roboto" panose="02000000000000000000" pitchFamily="2" charset="0"/>
              </a:rPr>
              <a:t>Total Weekly Improvement ($32.50 x 46 participants)           		  </a:t>
            </a:r>
            <a:r>
              <a:rPr lang="en-US" sz="1600" u="sng" dirty="0">
                <a:latin typeface="Roboto" panose="02000000000000000000" pitchFamily="2" charset="0"/>
                <a:ea typeface="Roboto" panose="02000000000000000000" pitchFamily="2" charset="0"/>
                <a:cs typeface="Roboto" panose="02000000000000000000" pitchFamily="2" charset="0"/>
              </a:rPr>
              <a:t>$1,495</a:t>
            </a:r>
          </a:p>
          <a:p>
            <a:r>
              <a:rPr lang="en-US" sz="1600" b="1" dirty="0">
                <a:latin typeface="Roboto" panose="02000000000000000000" pitchFamily="2" charset="0"/>
                <a:ea typeface="Roboto" panose="02000000000000000000" pitchFamily="2" charset="0"/>
                <a:cs typeface="Roboto" panose="02000000000000000000" pitchFamily="2" charset="0"/>
              </a:rPr>
              <a:t>Total Annual Benefits ($1,495 x 48 Weeks)                         	             $71,760</a:t>
            </a:r>
          </a:p>
        </p:txBody>
      </p:sp>
      <p:sp>
        <p:nvSpPr>
          <p:cNvPr id="5" name="TextBox 4">
            <a:extLst>
              <a:ext uri="{FF2B5EF4-FFF2-40B4-BE49-F238E27FC236}">
                <a16:creationId xmlns:a16="http://schemas.microsoft.com/office/drawing/2014/main" id="{69730EFE-09A4-905D-7660-0EC3BF77A632}"/>
              </a:ext>
            </a:extLst>
          </p:cNvPr>
          <p:cNvSpPr txBox="1"/>
          <p:nvPr/>
        </p:nvSpPr>
        <p:spPr>
          <a:xfrm>
            <a:off x="0" y="4866501"/>
            <a:ext cx="7788442"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204</a:t>
            </a:r>
          </a:p>
        </p:txBody>
      </p:sp>
    </p:spTree>
    <p:custDataLst>
      <p:tags r:id="rId1"/>
    </p:custDataLst>
    <p:extLst>
      <p:ext uri="{BB962C8B-B14F-4D97-AF65-F5344CB8AC3E}">
        <p14:creationId xmlns:p14="http://schemas.microsoft.com/office/powerpoint/2010/main" val="132912953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28C58-3C37-B68D-A391-2F3F8DA457C7}"/>
              </a:ext>
            </a:extLst>
          </p:cNvPr>
          <p:cNvSpPr>
            <a:spLocks noGrp="1"/>
          </p:cNvSpPr>
          <p:nvPr>
            <p:ph type="title"/>
          </p:nvPr>
        </p:nvSpPr>
        <p:spPr>
          <a:xfrm>
            <a:off x="419100" y="590550"/>
            <a:ext cx="6872498" cy="609600"/>
          </a:xfrm>
        </p:spPr>
        <p:txBody>
          <a:bodyPr>
            <a:normAutofit/>
          </a:bodyPr>
          <a:lstStyle/>
          <a:p>
            <a:r>
              <a:rPr lang="en-US" sz="3600" dirty="0">
                <a:solidFill>
                  <a:srgbClr val="000000"/>
                </a:solidFill>
                <a:latin typeface="Roboto" panose="02000000000000000000" pitchFamily="2" charset="0"/>
                <a:ea typeface="Roboto" panose="02000000000000000000" pitchFamily="2" charset="0"/>
                <a:cs typeface="Roboto" panose="02000000000000000000" pitchFamily="2" charset="0"/>
              </a:rPr>
              <a:t>Cost Summary</a:t>
            </a:r>
          </a:p>
        </p:txBody>
      </p:sp>
      <p:sp>
        <p:nvSpPr>
          <p:cNvPr id="3" name="Text Placeholder 2">
            <a:extLst>
              <a:ext uri="{FF2B5EF4-FFF2-40B4-BE49-F238E27FC236}">
                <a16:creationId xmlns:a16="http://schemas.microsoft.com/office/drawing/2014/main" id="{065514E5-6111-0C65-392A-857A9BB4417D}"/>
              </a:ext>
            </a:extLst>
          </p:cNvPr>
          <p:cNvSpPr>
            <a:spLocks noGrp="1"/>
          </p:cNvSpPr>
          <p:nvPr>
            <p:ph sz="half" idx="1"/>
          </p:nvPr>
        </p:nvSpPr>
        <p:spPr>
          <a:xfrm>
            <a:off x="419100" y="1200150"/>
            <a:ext cx="8010525" cy="3431049"/>
          </a:xfrm>
        </p:spPr>
        <p:txBody>
          <a:bodyPr>
            <a:normAutofit/>
          </a:bodyPr>
          <a:lstStyle/>
          <a:p>
            <a:r>
              <a:rPr lang="en-US" sz="1600" dirty="0"/>
              <a:t>Facilitation Fees: 3 courses @ $3750  	      	     			$11,250</a:t>
            </a:r>
          </a:p>
          <a:p>
            <a:r>
              <a:rPr lang="en-US" sz="1600" dirty="0"/>
              <a:t>Program Materials: 48 @ $35/participant                      	  	$  1,680</a:t>
            </a:r>
          </a:p>
          <a:p>
            <a:r>
              <a:rPr lang="en-US" sz="1600" dirty="0"/>
              <a:t>Meals/Refreshments: 3 days @ $28/participant              		$  4,032</a:t>
            </a:r>
          </a:p>
          <a:p>
            <a:r>
              <a:rPr lang="en-US" sz="1600" dirty="0"/>
              <a:t>Facilities: 9 days @ $120			           	     		$  1,080</a:t>
            </a:r>
          </a:p>
          <a:p>
            <a:r>
              <a:rPr lang="en-US" sz="1600" dirty="0"/>
              <a:t>Participant Salaries Plus Benefits (35% factor)              		$12,442</a:t>
            </a:r>
          </a:p>
          <a:p>
            <a:r>
              <a:rPr lang="en-US" sz="1600" dirty="0"/>
              <a:t>Coordination/Evaluation				     		</a:t>
            </a:r>
            <a:r>
              <a:rPr lang="en-US" sz="1600" u="sng" dirty="0"/>
              <a:t>$  2,500</a:t>
            </a:r>
          </a:p>
          <a:p>
            <a:r>
              <a:rPr lang="en-US" sz="1600" b="1" dirty="0">
                <a:latin typeface="Roboto" panose="02000000000000000000" pitchFamily="2" charset="0"/>
                <a:ea typeface="Roboto" panose="02000000000000000000" pitchFamily="2" charset="0"/>
              </a:rPr>
              <a:t>Total Costs                                                               	            		$32,984</a:t>
            </a:r>
          </a:p>
        </p:txBody>
      </p:sp>
      <p:sp>
        <p:nvSpPr>
          <p:cNvPr id="5" name="TextBox 4">
            <a:extLst>
              <a:ext uri="{FF2B5EF4-FFF2-40B4-BE49-F238E27FC236}">
                <a16:creationId xmlns:a16="http://schemas.microsoft.com/office/drawing/2014/main" id="{99D7CBDE-8623-0894-2C9F-B4D8A99CD591}"/>
              </a:ext>
            </a:extLst>
          </p:cNvPr>
          <p:cNvSpPr txBox="1"/>
          <p:nvPr/>
        </p:nvSpPr>
        <p:spPr>
          <a:xfrm>
            <a:off x="0" y="4866501"/>
            <a:ext cx="7788442"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204</a:t>
            </a:r>
          </a:p>
        </p:txBody>
      </p:sp>
    </p:spTree>
    <p:custDataLst>
      <p:tags r:id="rId1"/>
    </p:custDataLst>
    <p:extLst>
      <p:ext uri="{BB962C8B-B14F-4D97-AF65-F5344CB8AC3E}">
        <p14:creationId xmlns:p14="http://schemas.microsoft.com/office/powerpoint/2010/main" val="376167577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7">
            <a:extLst>
              <a:ext uri="{FF2B5EF4-FFF2-40B4-BE49-F238E27FC236}">
                <a16:creationId xmlns:a16="http://schemas.microsoft.com/office/drawing/2014/main" id="{BA6457CF-9920-BE41-8B83-B0024D71993D}"/>
              </a:ext>
            </a:extLst>
          </p:cNvPr>
          <p:cNvSpPr txBox="1">
            <a:spLocks noChangeArrowheads="1"/>
          </p:cNvSpPr>
          <p:nvPr/>
        </p:nvSpPr>
        <p:spPr bwMode="auto">
          <a:xfrm>
            <a:off x="4250281" y="1796066"/>
            <a:ext cx="2347443" cy="900246"/>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Program Benefits</a:t>
            </a:r>
          </a:p>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Program Costs</a:t>
            </a:r>
          </a:p>
        </p:txBody>
      </p:sp>
      <p:sp>
        <p:nvSpPr>
          <p:cNvPr id="1106947" name="Line 3"/>
          <p:cNvSpPr>
            <a:spLocks noChangeShapeType="1"/>
          </p:cNvSpPr>
          <p:nvPr/>
        </p:nvSpPr>
        <p:spPr bwMode="auto">
          <a:xfrm>
            <a:off x="4311724" y="2246189"/>
            <a:ext cx="2228850" cy="0"/>
          </a:xfrm>
          <a:prstGeom prst="line">
            <a:avLst/>
          </a:prstGeom>
          <a:noFill/>
          <a:ln w="19050">
            <a:solidFill>
              <a:srgbClr val="000000"/>
            </a:solidFill>
            <a:round/>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Roboto Light" panose="02000000000000000000" pitchFamily="2" charset="0"/>
              <a:ea typeface="Roboto Light" panose="02000000000000000000" pitchFamily="2" charset="0"/>
              <a:cs typeface="+mn-cs"/>
            </a:endParaRPr>
          </a:p>
        </p:txBody>
      </p:sp>
      <p:sp>
        <p:nvSpPr>
          <p:cNvPr id="1106949" name="Text Box 5"/>
          <p:cNvSpPr txBox="1">
            <a:spLocks noChangeArrowheads="1"/>
          </p:cNvSpPr>
          <p:nvPr/>
        </p:nvSpPr>
        <p:spPr bwMode="auto">
          <a:xfrm>
            <a:off x="905806" y="2038440"/>
            <a:ext cx="2758245" cy="415498"/>
          </a:xfrm>
          <a:prstGeom prst="rect">
            <a:avLst/>
          </a:prstGeom>
          <a:noFill/>
          <a:ln w="12700">
            <a:noFill/>
            <a:miter lim="800000"/>
            <a:headEnd type="none" w="sm" len="sm"/>
            <a:tailEnd type="none" w="sm" len="sm"/>
          </a:ln>
          <a:effectLst/>
        </p:spPr>
        <p:txBody>
          <a:bodyPr wrap="square">
            <a:spAutoFit/>
          </a:bodyPr>
          <a:lstStyle/>
          <a:p>
            <a:pPr marL="0" marR="0" lvl="0" indent="0" algn="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Benefits/Cost Ratio</a:t>
            </a:r>
          </a:p>
        </p:txBody>
      </p:sp>
      <p:sp>
        <p:nvSpPr>
          <p:cNvPr id="1106954" name="Text Box 10"/>
          <p:cNvSpPr txBox="1">
            <a:spLocks noChangeArrowheads="1"/>
          </p:cNvSpPr>
          <p:nvPr/>
        </p:nvSpPr>
        <p:spPr bwMode="auto">
          <a:xfrm>
            <a:off x="3671309" y="2038440"/>
            <a:ext cx="521074"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Light" panose="02000000000000000000" pitchFamily="2" charset="0"/>
                <a:ea typeface="Roboto Light" panose="02000000000000000000" pitchFamily="2" charset="0"/>
                <a:cs typeface="+mn-cs"/>
              </a:rPr>
              <a:t>=</a:t>
            </a:r>
          </a:p>
        </p:txBody>
      </p:sp>
      <p:sp>
        <p:nvSpPr>
          <p:cNvPr id="2" name="Title 1">
            <a:extLst>
              <a:ext uri="{FF2B5EF4-FFF2-40B4-BE49-F238E27FC236}">
                <a16:creationId xmlns:a16="http://schemas.microsoft.com/office/drawing/2014/main" id="{CA9CB8C8-C1F5-9C50-65F4-831670B84C9C}"/>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What Is the ROI?</a:t>
            </a:r>
          </a:p>
        </p:txBody>
      </p:sp>
      <p:sp>
        <p:nvSpPr>
          <p:cNvPr id="14" name="Text Box 8">
            <a:extLst>
              <a:ext uri="{FF2B5EF4-FFF2-40B4-BE49-F238E27FC236}">
                <a16:creationId xmlns:a16="http://schemas.microsoft.com/office/drawing/2014/main" id="{1EF58F71-AB89-A84D-B2D7-5ED36B67C61E}"/>
              </a:ext>
            </a:extLst>
          </p:cNvPr>
          <p:cNvSpPr txBox="1">
            <a:spLocks noChangeArrowheads="1"/>
          </p:cNvSpPr>
          <p:nvPr/>
        </p:nvSpPr>
        <p:spPr bwMode="auto">
          <a:xfrm>
            <a:off x="1991885" y="3146435"/>
            <a:ext cx="4459041" cy="900246"/>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Program Benefits – Program Costs</a:t>
            </a:r>
          </a:p>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Program Costs</a:t>
            </a:r>
          </a:p>
        </p:txBody>
      </p:sp>
      <p:sp>
        <p:nvSpPr>
          <p:cNvPr id="1106948" name="Line 4"/>
          <p:cNvSpPr>
            <a:spLocks noChangeShapeType="1"/>
          </p:cNvSpPr>
          <p:nvPr/>
        </p:nvSpPr>
        <p:spPr bwMode="auto">
          <a:xfrm flipV="1">
            <a:off x="2235994" y="3585160"/>
            <a:ext cx="4114800" cy="11396"/>
          </a:xfrm>
          <a:prstGeom prst="line">
            <a:avLst/>
          </a:prstGeom>
          <a:noFill/>
          <a:ln w="19050">
            <a:solidFill>
              <a:srgbClr val="000000"/>
            </a:solidFill>
            <a:round/>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Roboto Light" panose="02000000000000000000" pitchFamily="2" charset="0"/>
              <a:ea typeface="Roboto Light" panose="02000000000000000000" pitchFamily="2" charset="0"/>
              <a:cs typeface="+mn-cs"/>
            </a:endParaRPr>
          </a:p>
        </p:txBody>
      </p:sp>
      <p:sp>
        <p:nvSpPr>
          <p:cNvPr id="1106950" name="Text Box 6"/>
          <p:cNvSpPr txBox="1">
            <a:spLocks noChangeArrowheads="1"/>
          </p:cNvSpPr>
          <p:nvPr/>
        </p:nvSpPr>
        <p:spPr bwMode="auto">
          <a:xfrm>
            <a:off x="1143072" y="3378775"/>
            <a:ext cx="848814" cy="415498"/>
          </a:xfrm>
          <a:prstGeom prst="rect">
            <a:avLst/>
          </a:prstGeom>
          <a:noFill/>
          <a:ln w="12700">
            <a:noFill/>
            <a:miter lim="800000"/>
            <a:headEnd type="none" w="sm" len="sm"/>
            <a:tailEnd type="none" w="sm" len="sm"/>
          </a:ln>
          <a:effectLst/>
        </p:spPr>
        <p:txBody>
          <a:bodyPr wrap="square">
            <a:spAutoFit/>
          </a:bodyPr>
          <a:lstStyle/>
          <a:p>
            <a:pPr marL="0" marR="0" lvl="0" indent="0" algn="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ROI =</a:t>
            </a:r>
          </a:p>
        </p:txBody>
      </p:sp>
      <p:sp>
        <p:nvSpPr>
          <p:cNvPr id="1106953" name="Text Box 9"/>
          <p:cNvSpPr txBox="1">
            <a:spLocks noChangeArrowheads="1"/>
          </p:cNvSpPr>
          <p:nvPr/>
        </p:nvSpPr>
        <p:spPr bwMode="auto">
          <a:xfrm flipV="1">
            <a:off x="2525283" y="3378775"/>
            <a:ext cx="171450"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endPar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Light" panose="02000000000000000000" pitchFamily="2" charset="0"/>
              <a:ea typeface="Roboto Light" panose="02000000000000000000" pitchFamily="2" charset="0"/>
              <a:cs typeface="+mn-cs"/>
            </a:endParaRPr>
          </a:p>
        </p:txBody>
      </p:sp>
      <p:sp>
        <p:nvSpPr>
          <p:cNvPr id="5" name="Text Box 11">
            <a:extLst>
              <a:ext uri="{FF2B5EF4-FFF2-40B4-BE49-F238E27FC236}">
                <a16:creationId xmlns:a16="http://schemas.microsoft.com/office/drawing/2014/main" id="{F3CB5E4D-8083-AB7B-2F9B-51D322A32827}"/>
              </a:ext>
            </a:extLst>
          </p:cNvPr>
          <p:cNvSpPr txBox="1">
            <a:spLocks noChangeArrowheads="1"/>
          </p:cNvSpPr>
          <p:nvPr/>
        </p:nvSpPr>
        <p:spPr bwMode="auto">
          <a:xfrm>
            <a:off x="6423854" y="3378775"/>
            <a:ext cx="1034306" cy="415498"/>
          </a:xfrm>
          <a:prstGeom prst="rect">
            <a:avLst/>
          </a:prstGeom>
          <a:noFill/>
          <a:ln w="12700">
            <a:noFill/>
            <a:miter lim="800000"/>
            <a:headEnd type="none" w="sm" len="sm"/>
            <a:tailEnd type="none" w="sm" len="sm"/>
          </a:ln>
          <a:effectLst/>
        </p:spPr>
        <p:txBody>
          <a:bodyPr wrap="square">
            <a:spAutoFit/>
          </a:bodyPr>
          <a:lstStyle/>
          <a:p>
            <a:pPr marL="0" marR="0" lvl="0" indent="0" algn="l"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x 100</a:t>
            </a:r>
          </a:p>
        </p:txBody>
      </p:sp>
      <p:sp>
        <p:nvSpPr>
          <p:cNvPr id="4" name="Text Box 9">
            <a:extLst>
              <a:ext uri="{FF2B5EF4-FFF2-40B4-BE49-F238E27FC236}">
                <a16:creationId xmlns:a16="http://schemas.microsoft.com/office/drawing/2014/main" id="{FBBED542-301A-4CBF-485C-E591724A5549}"/>
              </a:ext>
            </a:extLst>
          </p:cNvPr>
          <p:cNvSpPr txBox="1">
            <a:spLocks noChangeArrowheads="1"/>
          </p:cNvSpPr>
          <p:nvPr/>
        </p:nvSpPr>
        <p:spPr bwMode="auto">
          <a:xfrm flipV="1">
            <a:off x="7286710" y="3388807"/>
            <a:ext cx="171450"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Light" panose="02000000000000000000" pitchFamily="2" charset="0"/>
                <a:ea typeface="Roboto Light" panose="02000000000000000000" pitchFamily="2" charset="0"/>
                <a:cs typeface="+mn-cs"/>
              </a:rPr>
              <a:t>=</a:t>
            </a:r>
          </a:p>
        </p:txBody>
      </p:sp>
      <p:sp>
        <p:nvSpPr>
          <p:cNvPr id="3" name="Text Box 9">
            <a:extLst>
              <a:ext uri="{FF2B5EF4-FFF2-40B4-BE49-F238E27FC236}">
                <a16:creationId xmlns:a16="http://schemas.microsoft.com/office/drawing/2014/main" id="{F2F1B71A-4447-3387-A0D2-2DF2B5E1A235}"/>
              </a:ext>
            </a:extLst>
          </p:cNvPr>
          <p:cNvSpPr txBox="1">
            <a:spLocks noChangeArrowheads="1"/>
          </p:cNvSpPr>
          <p:nvPr/>
        </p:nvSpPr>
        <p:spPr bwMode="auto">
          <a:xfrm flipV="1">
            <a:off x="6816149" y="2034654"/>
            <a:ext cx="171450"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Light" panose="02000000000000000000" pitchFamily="2" charset="0"/>
                <a:ea typeface="Roboto Light" panose="02000000000000000000" pitchFamily="2" charset="0"/>
                <a:cs typeface="+mn-cs"/>
              </a:rPr>
              <a:t>=</a:t>
            </a:r>
          </a:p>
        </p:txBody>
      </p:sp>
      <p:sp>
        <p:nvSpPr>
          <p:cNvPr id="6" name="TextBox 5">
            <a:extLst>
              <a:ext uri="{FF2B5EF4-FFF2-40B4-BE49-F238E27FC236}">
                <a16:creationId xmlns:a16="http://schemas.microsoft.com/office/drawing/2014/main" id="{EB6FECB4-4B46-9652-E8B3-40C939CEF079}"/>
              </a:ext>
            </a:extLst>
          </p:cNvPr>
          <p:cNvSpPr txBox="1"/>
          <p:nvPr/>
        </p:nvSpPr>
        <p:spPr>
          <a:xfrm>
            <a:off x="0" y="4866501"/>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205</a:t>
            </a:r>
          </a:p>
        </p:txBody>
      </p:sp>
    </p:spTree>
    <p:custDataLst>
      <p:tags r:id="rId1"/>
    </p:custDataLst>
    <p:extLst>
      <p:ext uri="{BB962C8B-B14F-4D97-AF65-F5344CB8AC3E}">
        <p14:creationId xmlns:p14="http://schemas.microsoft.com/office/powerpoint/2010/main" val="355219011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7">
            <a:extLst>
              <a:ext uri="{FF2B5EF4-FFF2-40B4-BE49-F238E27FC236}">
                <a16:creationId xmlns:a16="http://schemas.microsoft.com/office/drawing/2014/main" id="{BA6457CF-9920-BE41-8B83-B0024D71993D}"/>
              </a:ext>
            </a:extLst>
          </p:cNvPr>
          <p:cNvSpPr txBox="1">
            <a:spLocks noChangeArrowheads="1"/>
          </p:cNvSpPr>
          <p:nvPr/>
        </p:nvSpPr>
        <p:spPr bwMode="auto">
          <a:xfrm>
            <a:off x="4311724" y="1796066"/>
            <a:ext cx="2286000" cy="900246"/>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$71,760</a:t>
            </a:r>
          </a:p>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$32,984</a:t>
            </a:r>
          </a:p>
        </p:txBody>
      </p:sp>
      <p:sp>
        <p:nvSpPr>
          <p:cNvPr id="1106947" name="Line 3"/>
          <p:cNvSpPr>
            <a:spLocks noChangeShapeType="1"/>
          </p:cNvSpPr>
          <p:nvPr/>
        </p:nvSpPr>
        <p:spPr bwMode="auto">
          <a:xfrm>
            <a:off x="4311724" y="2246189"/>
            <a:ext cx="2228850" cy="0"/>
          </a:xfrm>
          <a:prstGeom prst="line">
            <a:avLst/>
          </a:prstGeom>
          <a:noFill/>
          <a:ln w="19050">
            <a:solidFill>
              <a:srgbClr val="000000"/>
            </a:solidFill>
            <a:round/>
            <a:headEnd/>
            <a:tailEnd/>
          </a:ln>
          <a:effectLst/>
        </p:spPr>
        <p:txBody>
          <a:bodyPr wrap="none" anchor="ctr"/>
          <a:lstStyle/>
          <a:p>
            <a:pPr>
              <a:defRPr/>
            </a:pPr>
            <a:endParaRPr lang="en-US" sz="1350" dirty="0">
              <a:solidFill>
                <a:srgbClr val="000000"/>
              </a:solidFill>
              <a:effectLst>
                <a:outerShdw blurRad="38100" dist="38100" dir="2700000" algn="tl">
                  <a:srgbClr val="000000">
                    <a:alpha val="43137"/>
                  </a:srgbClr>
                </a:outerShdw>
              </a:effectLst>
              <a:latin typeface="Roboto Light" panose="02000000000000000000" pitchFamily="2" charset="0"/>
              <a:ea typeface="Roboto Light" panose="02000000000000000000" pitchFamily="2" charset="0"/>
            </a:endParaRPr>
          </a:p>
        </p:txBody>
      </p:sp>
      <p:sp>
        <p:nvSpPr>
          <p:cNvPr id="1106949" name="Text Box 5"/>
          <p:cNvSpPr txBox="1">
            <a:spLocks noChangeArrowheads="1"/>
          </p:cNvSpPr>
          <p:nvPr/>
        </p:nvSpPr>
        <p:spPr bwMode="auto">
          <a:xfrm>
            <a:off x="978001" y="2038440"/>
            <a:ext cx="2686050" cy="415498"/>
          </a:xfrm>
          <a:prstGeom prst="rect">
            <a:avLst/>
          </a:prstGeom>
          <a:noFill/>
          <a:ln w="12700">
            <a:noFill/>
            <a:miter lim="800000"/>
            <a:headEnd type="none" w="sm" len="sm"/>
            <a:tailEnd type="none" w="sm" len="sm"/>
          </a:ln>
          <a:effectLst/>
        </p:spPr>
        <p:txBody>
          <a:bodyPr wrap="square">
            <a:spAutoFit/>
          </a:bodyPr>
          <a:lstStyle/>
          <a:p>
            <a:pPr algn="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Benefits/Cost Ratio</a:t>
            </a:r>
          </a:p>
        </p:txBody>
      </p:sp>
      <p:sp>
        <p:nvSpPr>
          <p:cNvPr id="1106954" name="Text Box 10"/>
          <p:cNvSpPr txBox="1">
            <a:spLocks noChangeArrowheads="1"/>
          </p:cNvSpPr>
          <p:nvPr/>
        </p:nvSpPr>
        <p:spPr bwMode="auto">
          <a:xfrm>
            <a:off x="3671309" y="2038440"/>
            <a:ext cx="521074" cy="415498"/>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a:t>
            </a:r>
          </a:p>
        </p:txBody>
      </p:sp>
      <p:sp>
        <p:nvSpPr>
          <p:cNvPr id="2" name="Title 1">
            <a:extLst>
              <a:ext uri="{FF2B5EF4-FFF2-40B4-BE49-F238E27FC236}">
                <a16:creationId xmlns:a16="http://schemas.microsoft.com/office/drawing/2014/main" id="{CA9CB8C8-C1F5-9C50-65F4-831670B84C9C}"/>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What Is the ROI?</a:t>
            </a:r>
          </a:p>
        </p:txBody>
      </p:sp>
      <p:sp>
        <p:nvSpPr>
          <p:cNvPr id="14" name="Text Box 8">
            <a:extLst>
              <a:ext uri="{FF2B5EF4-FFF2-40B4-BE49-F238E27FC236}">
                <a16:creationId xmlns:a16="http://schemas.microsoft.com/office/drawing/2014/main" id="{1EF58F71-AB89-A84D-B2D7-5ED36B67C61E}"/>
              </a:ext>
            </a:extLst>
          </p:cNvPr>
          <p:cNvSpPr txBox="1">
            <a:spLocks noChangeArrowheads="1"/>
          </p:cNvSpPr>
          <p:nvPr/>
        </p:nvSpPr>
        <p:spPr bwMode="auto">
          <a:xfrm>
            <a:off x="2575914" y="3133785"/>
            <a:ext cx="3028950" cy="900246"/>
          </a:xfrm>
          <a:prstGeom prst="rect">
            <a:avLst/>
          </a:prstGeom>
          <a:noFill/>
          <a:ln w="12700">
            <a:noFill/>
            <a:miter lim="800000"/>
            <a:headEnd type="none" w="sm" len="sm"/>
            <a:tailEnd type="none" w="sm" len="sm"/>
          </a:ln>
          <a:effectLst/>
        </p:spPr>
        <p:txBody>
          <a:bodyPr>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$71,760 - $32,984</a:t>
            </a:r>
          </a:p>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$32,984</a:t>
            </a:r>
          </a:p>
        </p:txBody>
      </p:sp>
      <p:sp>
        <p:nvSpPr>
          <p:cNvPr id="1106948" name="Line 4"/>
          <p:cNvSpPr>
            <a:spLocks noChangeShapeType="1"/>
          </p:cNvSpPr>
          <p:nvPr/>
        </p:nvSpPr>
        <p:spPr bwMode="auto">
          <a:xfrm>
            <a:off x="2690214" y="3586524"/>
            <a:ext cx="2800350" cy="0"/>
          </a:xfrm>
          <a:prstGeom prst="line">
            <a:avLst/>
          </a:prstGeom>
          <a:noFill/>
          <a:ln w="19050">
            <a:solidFill>
              <a:srgbClr val="000000"/>
            </a:solidFill>
            <a:round/>
            <a:headEnd/>
            <a:tailEnd/>
          </a:ln>
          <a:effectLst/>
        </p:spPr>
        <p:txBody>
          <a:bodyPr wrap="none" anchor="ctr"/>
          <a:lstStyle/>
          <a:p>
            <a:pPr>
              <a:defRPr/>
            </a:pPr>
            <a:endParaRPr lang="en-US" sz="1350">
              <a:solidFill>
                <a:srgbClr val="000000"/>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endParaRPr>
          </a:p>
        </p:txBody>
      </p:sp>
      <p:sp>
        <p:nvSpPr>
          <p:cNvPr id="1106950" name="Text Box 6"/>
          <p:cNvSpPr txBox="1">
            <a:spLocks noChangeArrowheads="1"/>
          </p:cNvSpPr>
          <p:nvPr/>
        </p:nvSpPr>
        <p:spPr bwMode="auto">
          <a:xfrm>
            <a:off x="1431967" y="3378775"/>
            <a:ext cx="611802" cy="415498"/>
          </a:xfrm>
          <a:prstGeom prst="rect">
            <a:avLst/>
          </a:prstGeom>
          <a:noFill/>
          <a:ln w="12700">
            <a:noFill/>
            <a:miter lim="800000"/>
            <a:headEnd type="none" w="sm" len="sm"/>
            <a:tailEnd type="none" w="sm" len="sm"/>
          </a:ln>
          <a:effectLst/>
        </p:spPr>
        <p:txBody>
          <a:bodyPr wrap="square">
            <a:spAutoFit/>
          </a:bodyPr>
          <a:lstStyle/>
          <a:p>
            <a:pPr algn="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ROI</a:t>
            </a:r>
          </a:p>
        </p:txBody>
      </p:sp>
      <p:sp>
        <p:nvSpPr>
          <p:cNvPr id="1106953" name="Text Box 9"/>
          <p:cNvSpPr txBox="1">
            <a:spLocks noChangeArrowheads="1"/>
          </p:cNvSpPr>
          <p:nvPr/>
        </p:nvSpPr>
        <p:spPr bwMode="auto">
          <a:xfrm flipV="1">
            <a:off x="2225757" y="3378775"/>
            <a:ext cx="171450" cy="415498"/>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a:t>
            </a:r>
          </a:p>
        </p:txBody>
      </p:sp>
      <p:sp>
        <p:nvSpPr>
          <p:cNvPr id="1106955" name="Text Box 11"/>
          <p:cNvSpPr txBox="1">
            <a:spLocks noChangeArrowheads="1"/>
          </p:cNvSpPr>
          <p:nvPr/>
        </p:nvSpPr>
        <p:spPr bwMode="auto">
          <a:xfrm>
            <a:off x="5721949" y="3378775"/>
            <a:ext cx="323518" cy="415498"/>
          </a:xfrm>
          <a:prstGeom prst="rect">
            <a:avLst/>
          </a:prstGeom>
          <a:noFill/>
          <a:ln w="12700">
            <a:noFill/>
            <a:miter lim="800000"/>
            <a:headEnd type="none" w="sm" len="sm"/>
            <a:tailEnd type="none" w="sm" len="sm"/>
          </a:ln>
          <a:effectLst/>
        </p:spPr>
        <p:txBody>
          <a:bodyPr wrap="square">
            <a:spAutoFit/>
          </a:bodyPr>
          <a:lstStyle/>
          <a:p>
            <a:pP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x</a:t>
            </a:r>
          </a:p>
        </p:txBody>
      </p:sp>
      <p:sp>
        <p:nvSpPr>
          <p:cNvPr id="5" name="Text Box 11">
            <a:extLst>
              <a:ext uri="{FF2B5EF4-FFF2-40B4-BE49-F238E27FC236}">
                <a16:creationId xmlns:a16="http://schemas.microsoft.com/office/drawing/2014/main" id="{F3CB5E4D-8083-AB7B-2F9B-51D322A32827}"/>
              </a:ext>
            </a:extLst>
          </p:cNvPr>
          <p:cNvSpPr txBox="1">
            <a:spLocks noChangeArrowheads="1"/>
          </p:cNvSpPr>
          <p:nvPr/>
        </p:nvSpPr>
        <p:spPr bwMode="auto">
          <a:xfrm>
            <a:off x="6151400" y="3378775"/>
            <a:ext cx="657476" cy="415498"/>
          </a:xfrm>
          <a:prstGeom prst="rect">
            <a:avLst/>
          </a:prstGeom>
          <a:noFill/>
          <a:ln w="12700">
            <a:noFill/>
            <a:miter lim="800000"/>
            <a:headEnd type="none" w="sm" len="sm"/>
            <a:tailEnd type="none" w="sm" len="sm"/>
          </a:ln>
          <a:effectLst/>
        </p:spPr>
        <p:txBody>
          <a:bodyPr wrap="square">
            <a:spAutoFit/>
          </a:bodyPr>
          <a:lstStyle/>
          <a:p>
            <a:pP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100</a:t>
            </a:r>
          </a:p>
        </p:txBody>
      </p:sp>
      <p:sp>
        <p:nvSpPr>
          <p:cNvPr id="4" name="Text Box 9">
            <a:extLst>
              <a:ext uri="{FF2B5EF4-FFF2-40B4-BE49-F238E27FC236}">
                <a16:creationId xmlns:a16="http://schemas.microsoft.com/office/drawing/2014/main" id="{FBBED542-301A-4CBF-485C-E591724A5549}"/>
              </a:ext>
            </a:extLst>
          </p:cNvPr>
          <p:cNvSpPr txBox="1">
            <a:spLocks noChangeArrowheads="1"/>
          </p:cNvSpPr>
          <p:nvPr/>
        </p:nvSpPr>
        <p:spPr bwMode="auto">
          <a:xfrm flipV="1">
            <a:off x="6987184" y="3375803"/>
            <a:ext cx="171450" cy="415498"/>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a:t>
            </a:r>
          </a:p>
        </p:txBody>
      </p:sp>
      <p:sp>
        <p:nvSpPr>
          <p:cNvPr id="3" name="Text Box 9">
            <a:extLst>
              <a:ext uri="{FF2B5EF4-FFF2-40B4-BE49-F238E27FC236}">
                <a16:creationId xmlns:a16="http://schemas.microsoft.com/office/drawing/2014/main" id="{F2F1B71A-4447-3387-A0D2-2DF2B5E1A235}"/>
              </a:ext>
            </a:extLst>
          </p:cNvPr>
          <p:cNvSpPr txBox="1">
            <a:spLocks noChangeArrowheads="1"/>
          </p:cNvSpPr>
          <p:nvPr/>
        </p:nvSpPr>
        <p:spPr bwMode="auto">
          <a:xfrm flipV="1">
            <a:off x="6816149" y="2034654"/>
            <a:ext cx="171450" cy="415498"/>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a:t>
            </a:r>
          </a:p>
        </p:txBody>
      </p:sp>
      <p:sp>
        <p:nvSpPr>
          <p:cNvPr id="6" name="TextBox 5">
            <a:extLst>
              <a:ext uri="{FF2B5EF4-FFF2-40B4-BE49-F238E27FC236}">
                <a16:creationId xmlns:a16="http://schemas.microsoft.com/office/drawing/2014/main" id="{7232F338-F99E-B2B6-6201-356346BBF523}"/>
              </a:ext>
            </a:extLst>
          </p:cNvPr>
          <p:cNvSpPr txBox="1"/>
          <p:nvPr/>
        </p:nvSpPr>
        <p:spPr>
          <a:xfrm>
            <a:off x="0" y="4866501"/>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205</a:t>
            </a:r>
          </a:p>
        </p:txBody>
      </p:sp>
    </p:spTree>
    <p:custDataLst>
      <p:tags r:id="rId1"/>
    </p:custDataLst>
    <p:extLst>
      <p:ext uri="{BB962C8B-B14F-4D97-AF65-F5344CB8AC3E}">
        <p14:creationId xmlns:p14="http://schemas.microsoft.com/office/powerpoint/2010/main" val="1606981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76A4F93-B2CE-4E8C-9186-C8194894E5BA}"/>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Prework</a:t>
            </a:r>
          </a:p>
        </p:txBody>
      </p:sp>
      <p:sp>
        <p:nvSpPr>
          <p:cNvPr id="8" name="Text Placeholder 2">
            <a:extLst>
              <a:ext uri="{FF2B5EF4-FFF2-40B4-BE49-F238E27FC236}">
                <a16:creationId xmlns:a16="http://schemas.microsoft.com/office/drawing/2014/main" id="{75EAFEE2-1FF7-44B8-356E-29F81DAE3660}"/>
              </a:ext>
            </a:extLst>
          </p:cNvPr>
          <p:cNvSpPr txBox="1">
            <a:spLocks/>
          </p:cNvSpPr>
          <p:nvPr/>
        </p:nvSpPr>
        <p:spPr>
          <a:xfrm>
            <a:off x="419100" y="1200151"/>
            <a:ext cx="6256019" cy="2823876"/>
          </a:xfrm>
          <a:prstGeom prst="rect">
            <a:avLst/>
          </a:prstGeom>
        </p:spPr>
        <p:txBody>
          <a:bodyPr/>
          <a:lstStyle>
            <a:lvl1pPr marL="228600" indent="-228600" algn="l" defTabSz="457200" rtl="0" eaLnBrk="1" latinLnBrk="0" hangingPunct="1">
              <a:lnSpc>
                <a:spcPts val="1800"/>
              </a:lnSpc>
              <a:spcBef>
                <a:spcPts val="600"/>
              </a:spcBef>
              <a:spcAft>
                <a:spcPts val="600"/>
              </a:spcAft>
              <a:buFont typeface="Arial"/>
              <a:buChar char="•"/>
              <a:tabLst/>
              <a:defRPr sz="1500" b="0" i="0" kern="1200">
                <a:solidFill>
                  <a:srgbClr val="000000"/>
                </a:solidFill>
                <a:latin typeface="Roboto Light"/>
                <a:ea typeface="+mn-ea"/>
                <a:cs typeface="Roboto Light"/>
              </a:defRPr>
            </a:lvl1pPr>
            <a:lvl2pPr marL="457200" indent="-228600" algn="l" defTabSz="457200" rtl="0" eaLnBrk="1" latinLnBrk="0" hangingPunct="1">
              <a:lnSpc>
                <a:spcPts val="1800"/>
              </a:lnSpc>
              <a:spcBef>
                <a:spcPts val="600"/>
              </a:spcBef>
              <a:spcAft>
                <a:spcPts val="600"/>
              </a:spcAft>
              <a:buFont typeface="Courier New" panose="02070309020205020404" pitchFamily="49" charset="0"/>
              <a:buChar char="o"/>
              <a:tabLst/>
              <a:defRPr sz="1500" b="0" i="0" kern="1200">
                <a:solidFill>
                  <a:srgbClr val="000000"/>
                </a:solidFill>
                <a:latin typeface="Roboto Light"/>
                <a:ea typeface="+mn-ea"/>
                <a:cs typeface="Roboto Light"/>
              </a:defRPr>
            </a:lvl2pPr>
            <a:lvl3pPr marL="685800" indent="-228600" algn="l" defTabSz="457200" rtl="0" eaLnBrk="1" latinLnBrk="0" hangingPunct="1">
              <a:lnSpc>
                <a:spcPts val="1800"/>
              </a:lnSpc>
              <a:spcBef>
                <a:spcPts val="600"/>
              </a:spcBef>
              <a:spcAft>
                <a:spcPts val="600"/>
              </a:spcAft>
              <a:buClr>
                <a:srgbClr val="000000"/>
              </a:buClr>
              <a:buFont typeface="System Font Regular"/>
              <a:buChar char="–"/>
              <a:tabLst/>
              <a:defRPr sz="1500" b="0" i="0" kern="1200">
                <a:solidFill>
                  <a:srgbClr val="000000"/>
                </a:solidFill>
                <a:latin typeface="Roboto Light"/>
                <a:ea typeface="+mn-ea"/>
                <a:cs typeface="Roboto Light"/>
              </a:defRPr>
            </a:lvl3pPr>
            <a:lvl4pPr marL="1600200" indent="-228600" algn="l" defTabSz="457200" rtl="0" eaLnBrk="1" latinLnBrk="0" hangingPunct="1">
              <a:spcBef>
                <a:spcPct val="20000"/>
              </a:spcBef>
              <a:buClr>
                <a:srgbClr val="1F7EB1"/>
              </a:buClr>
              <a:buFont typeface="Arial"/>
              <a:buChar char="–"/>
              <a:defRPr sz="1500" b="0" i="0" kern="1200">
                <a:solidFill>
                  <a:srgbClr val="000000"/>
                </a:solidFill>
                <a:latin typeface="Roboto Light"/>
                <a:ea typeface="+mn-ea"/>
                <a:cs typeface="Roboto Light"/>
              </a:defRPr>
            </a:lvl4pPr>
            <a:lvl5pPr marL="2057400" indent="-228600" algn="l" defTabSz="457200" rtl="0" eaLnBrk="1" latinLnBrk="0" hangingPunct="1">
              <a:spcBef>
                <a:spcPct val="20000"/>
              </a:spcBef>
              <a:buFont typeface="Arial"/>
              <a:buChar char="»"/>
              <a:defRPr sz="1500" b="0" i="0" kern="1200">
                <a:solidFill>
                  <a:srgbClr val="000000"/>
                </a:solidFill>
                <a:latin typeface="Roboto Light"/>
                <a:ea typeface="+mn-ea"/>
                <a:cs typeface="Roboto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Review of evaluation framework</a:t>
            </a:r>
          </a:p>
          <a:p>
            <a:pPr>
              <a:lnSpc>
                <a:spcPct val="100000"/>
              </a:lnSpc>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Definition of ROI</a:t>
            </a:r>
          </a:p>
          <a:p>
            <a:pPr>
              <a:lnSpc>
                <a:spcPct val="100000"/>
              </a:lnSpc>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Criteria for selecting programs for Level 4 (Impact) and Level 5 (ROI) evaluation</a:t>
            </a:r>
          </a:p>
          <a:p>
            <a:pPr>
              <a:lnSpc>
                <a:spcPct val="100000"/>
              </a:lnSpc>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Evaluation Planning Worksheet</a:t>
            </a:r>
          </a:p>
          <a:p>
            <a:pPr>
              <a:lnSpc>
                <a:spcPct val="100000"/>
              </a:lnSpc>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Data Collection Plan</a:t>
            </a:r>
          </a:p>
          <a:p>
            <a:pPr>
              <a:lnSpc>
                <a:spcPct val="100000"/>
              </a:lnSpc>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ROI Analysis Plans</a:t>
            </a:r>
          </a:p>
        </p:txBody>
      </p:sp>
      <p:sp>
        <p:nvSpPr>
          <p:cNvPr id="9" name="TextBox 8">
            <a:extLst>
              <a:ext uri="{FF2B5EF4-FFF2-40B4-BE49-F238E27FC236}">
                <a16:creationId xmlns:a16="http://schemas.microsoft.com/office/drawing/2014/main" id="{0375568E-0D80-8802-F87F-C1716B93A762}"/>
              </a:ext>
            </a:extLst>
          </p:cNvPr>
          <p:cNvSpPr txBox="1"/>
          <p:nvPr/>
        </p:nvSpPr>
        <p:spPr>
          <a:xfrm>
            <a:off x="677779" y="4194791"/>
            <a:ext cx="7788442" cy="430887"/>
          </a:xfrm>
          <a:prstGeom prst="rect">
            <a:avLst/>
          </a:prstGeom>
          <a:noFill/>
        </p:spPr>
        <p:txBody>
          <a:bodyPr wrap="square" rtlCol="0">
            <a:spAutoFit/>
          </a:bodyPr>
          <a:lstStyle/>
          <a:p>
            <a:pPr algn="ctr"/>
            <a:r>
              <a:rPr lang="en-US" sz="2200" i="1" dirty="0">
                <a:solidFill>
                  <a:schemeClr val="tx1">
                    <a:lumMod val="50000"/>
                  </a:schemeClr>
                </a:solidFill>
                <a:latin typeface="Roboto" panose="02000000000000000000" pitchFamily="2" charset="0"/>
                <a:ea typeface="Roboto" panose="02000000000000000000" pitchFamily="2" charset="0"/>
                <a:cs typeface="Roboto" panose="02000000000000000000" pitchFamily="2" charset="0"/>
              </a:rPr>
              <a:t>How many reviewed the prework?</a:t>
            </a:r>
          </a:p>
        </p:txBody>
      </p:sp>
      <p:pic>
        <p:nvPicPr>
          <p:cNvPr id="11" name="Picture 10">
            <a:extLst>
              <a:ext uri="{FF2B5EF4-FFF2-40B4-BE49-F238E27FC236}">
                <a16:creationId xmlns:a16="http://schemas.microsoft.com/office/drawing/2014/main" id="{63D81A81-5DC6-6877-756F-B80931013AC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101356" y="1619250"/>
            <a:ext cx="1765799" cy="2285152"/>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9500356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7">
            <a:extLst>
              <a:ext uri="{FF2B5EF4-FFF2-40B4-BE49-F238E27FC236}">
                <a16:creationId xmlns:a16="http://schemas.microsoft.com/office/drawing/2014/main" id="{BA6457CF-9920-BE41-8B83-B0024D71993D}"/>
              </a:ext>
            </a:extLst>
          </p:cNvPr>
          <p:cNvSpPr txBox="1">
            <a:spLocks noChangeArrowheads="1"/>
          </p:cNvSpPr>
          <p:nvPr/>
        </p:nvSpPr>
        <p:spPr bwMode="auto">
          <a:xfrm>
            <a:off x="4311724" y="1796066"/>
            <a:ext cx="2286000" cy="900246"/>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$71,760</a:t>
            </a:r>
          </a:p>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$32,984</a:t>
            </a:r>
          </a:p>
        </p:txBody>
      </p:sp>
      <p:sp>
        <p:nvSpPr>
          <p:cNvPr id="1106947" name="Line 3"/>
          <p:cNvSpPr>
            <a:spLocks noChangeShapeType="1"/>
          </p:cNvSpPr>
          <p:nvPr/>
        </p:nvSpPr>
        <p:spPr bwMode="auto">
          <a:xfrm>
            <a:off x="4311724" y="2246189"/>
            <a:ext cx="2228850" cy="0"/>
          </a:xfrm>
          <a:prstGeom prst="line">
            <a:avLst/>
          </a:prstGeom>
          <a:noFill/>
          <a:ln w="19050">
            <a:solidFill>
              <a:srgbClr val="000000"/>
            </a:solidFill>
            <a:round/>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Roboto Light" panose="02000000000000000000" pitchFamily="2" charset="0"/>
              <a:ea typeface="Roboto Light" panose="02000000000000000000" pitchFamily="2" charset="0"/>
              <a:cs typeface="+mn-cs"/>
            </a:endParaRPr>
          </a:p>
        </p:txBody>
      </p:sp>
      <p:sp>
        <p:nvSpPr>
          <p:cNvPr id="1106949" name="Text Box 5"/>
          <p:cNvSpPr txBox="1">
            <a:spLocks noChangeArrowheads="1"/>
          </p:cNvSpPr>
          <p:nvPr/>
        </p:nvSpPr>
        <p:spPr bwMode="auto">
          <a:xfrm>
            <a:off x="978001" y="2038440"/>
            <a:ext cx="2686050" cy="415498"/>
          </a:xfrm>
          <a:prstGeom prst="rect">
            <a:avLst/>
          </a:prstGeom>
          <a:noFill/>
          <a:ln w="12700">
            <a:noFill/>
            <a:miter lim="800000"/>
            <a:headEnd type="none" w="sm" len="sm"/>
            <a:tailEnd type="none" w="sm" len="sm"/>
          </a:ln>
          <a:effectLst/>
        </p:spPr>
        <p:txBody>
          <a:bodyPr wrap="square">
            <a:spAutoFit/>
          </a:bodyPr>
          <a:lstStyle/>
          <a:p>
            <a:pPr marL="0" marR="0" lvl="0" indent="0" algn="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Benefits/Cost Ratio</a:t>
            </a:r>
          </a:p>
        </p:txBody>
      </p:sp>
      <p:sp>
        <p:nvSpPr>
          <p:cNvPr id="1106954" name="Text Box 10"/>
          <p:cNvSpPr txBox="1">
            <a:spLocks noChangeArrowheads="1"/>
          </p:cNvSpPr>
          <p:nvPr/>
        </p:nvSpPr>
        <p:spPr bwMode="auto">
          <a:xfrm>
            <a:off x="3671309" y="2038440"/>
            <a:ext cx="521074"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a:t>
            </a:r>
          </a:p>
        </p:txBody>
      </p:sp>
      <p:sp>
        <p:nvSpPr>
          <p:cNvPr id="2" name="Title 1">
            <a:extLst>
              <a:ext uri="{FF2B5EF4-FFF2-40B4-BE49-F238E27FC236}">
                <a16:creationId xmlns:a16="http://schemas.microsoft.com/office/drawing/2014/main" id="{CA9CB8C8-C1F5-9C50-65F4-831670B84C9C}"/>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What Is the ROI?</a:t>
            </a:r>
          </a:p>
        </p:txBody>
      </p:sp>
      <p:sp>
        <p:nvSpPr>
          <p:cNvPr id="14" name="Text Box 8">
            <a:extLst>
              <a:ext uri="{FF2B5EF4-FFF2-40B4-BE49-F238E27FC236}">
                <a16:creationId xmlns:a16="http://schemas.microsoft.com/office/drawing/2014/main" id="{1EF58F71-AB89-A84D-B2D7-5ED36B67C61E}"/>
              </a:ext>
            </a:extLst>
          </p:cNvPr>
          <p:cNvSpPr txBox="1">
            <a:spLocks noChangeArrowheads="1"/>
          </p:cNvSpPr>
          <p:nvPr/>
        </p:nvSpPr>
        <p:spPr bwMode="auto">
          <a:xfrm>
            <a:off x="2575914" y="3133785"/>
            <a:ext cx="3028950" cy="900246"/>
          </a:xfrm>
          <a:prstGeom prst="rect">
            <a:avLst/>
          </a:prstGeom>
          <a:noFill/>
          <a:ln w="12700">
            <a:noFill/>
            <a:miter lim="800000"/>
            <a:headEnd type="none" w="sm" len="sm"/>
            <a:tailEnd type="none" w="sm" len="sm"/>
          </a:ln>
          <a:effec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$71,760 - $32,984</a:t>
            </a:r>
          </a:p>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$32,984</a:t>
            </a:r>
          </a:p>
        </p:txBody>
      </p:sp>
      <p:sp>
        <p:nvSpPr>
          <p:cNvPr id="1106948" name="Line 4"/>
          <p:cNvSpPr>
            <a:spLocks noChangeShapeType="1"/>
          </p:cNvSpPr>
          <p:nvPr/>
        </p:nvSpPr>
        <p:spPr bwMode="auto">
          <a:xfrm>
            <a:off x="2690214" y="3586524"/>
            <a:ext cx="2800350" cy="0"/>
          </a:xfrm>
          <a:prstGeom prst="line">
            <a:avLst/>
          </a:prstGeom>
          <a:noFill/>
          <a:ln w="19050">
            <a:solidFill>
              <a:srgbClr val="000000"/>
            </a:solidFill>
            <a:round/>
            <a:headEnd/>
            <a:tailEnd/>
          </a:ln>
          <a:effec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outerShdw blurRad="38100" dist="38100" dir="2700000" algn="tl">
                  <a:srgbClr val="000000">
                    <a:alpha val="43137"/>
                  </a:srgbClr>
                </a:outerShdw>
              </a:effectLst>
              <a:uLnTx/>
              <a:uFillTx/>
              <a:latin typeface="Roboto" panose="02000000000000000000" pitchFamily="2" charset="0"/>
              <a:ea typeface="Roboto" panose="02000000000000000000" pitchFamily="2" charset="0"/>
            </a:endParaRPr>
          </a:p>
        </p:txBody>
      </p:sp>
      <p:sp>
        <p:nvSpPr>
          <p:cNvPr id="1106950" name="Text Box 6"/>
          <p:cNvSpPr txBox="1">
            <a:spLocks noChangeArrowheads="1"/>
          </p:cNvSpPr>
          <p:nvPr/>
        </p:nvSpPr>
        <p:spPr bwMode="auto">
          <a:xfrm>
            <a:off x="1431967" y="3378775"/>
            <a:ext cx="611802" cy="415498"/>
          </a:xfrm>
          <a:prstGeom prst="rect">
            <a:avLst/>
          </a:prstGeom>
          <a:noFill/>
          <a:ln w="12700">
            <a:noFill/>
            <a:miter lim="800000"/>
            <a:headEnd type="none" w="sm" len="sm"/>
            <a:tailEnd type="none" w="sm" len="sm"/>
          </a:ln>
          <a:effectLst/>
        </p:spPr>
        <p:txBody>
          <a:bodyPr wrap="square">
            <a:spAutoFit/>
          </a:bodyPr>
          <a:lstStyle/>
          <a:p>
            <a:pPr marL="0" marR="0" lvl="0" indent="0" algn="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ROI</a:t>
            </a:r>
          </a:p>
        </p:txBody>
      </p:sp>
      <p:sp>
        <p:nvSpPr>
          <p:cNvPr id="1106953" name="Text Box 9"/>
          <p:cNvSpPr txBox="1">
            <a:spLocks noChangeArrowheads="1"/>
          </p:cNvSpPr>
          <p:nvPr/>
        </p:nvSpPr>
        <p:spPr bwMode="auto">
          <a:xfrm flipV="1">
            <a:off x="2225757" y="3378775"/>
            <a:ext cx="171450"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a:t>
            </a:r>
          </a:p>
        </p:txBody>
      </p:sp>
      <p:sp>
        <p:nvSpPr>
          <p:cNvPr id="1106955" name="Text Box 11"/>
          <p:cNvSpPr txBox="1">
            <a:spLocks noChangeArrowheads="1"/>
          </p:cNvSpPr>
          <p:nvPr/>
        </p:nvSpPr>
        <p:spPr bwMode="auto">
          <a:xfrm>
            <a:off x="5721949" y="3378775"/>
            <a:ext cx="323518" cy="415498"/>
          </a:xfrm>
          <a:prstGeom prst="rect">
            <a:avLst/>
          </a:prstGeom>
          <a:noFill/>
          <a:ln w="12700">
            <a:noFill/>
            <a:miter lim="800000"/>
            <a:headEnd type="none" w="sm" len="sm"/>
            <a:tailEnd type="none" w="sm" len="sm"/>
          </a:ln>
          <a:effectLst/>
        </p:spPr>
        <p:txBody>
          <a:bodyPr wrap="square">
            <a:spAutoFit/>
          </a:bodyPr>
          <a:lstStyle/>
          <a:p>
            <a:pPr marL="0" marR="0" lvl="0" indent="0" algn="l"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x</a:t>
            </a:r>
          </a:p>
        </p:txBody>
      </p:sp>
      <p:sp>
        <p:nvSpPr>
          <p:cNvPr id="5" name="Text Box 11">
            <a:extLst>
              <a:ext uri="{FF2B5EF4-FFF2-40B4-BE49-F238E27FC236}">
                <a16:creationId xmlns:a16="http://schemas.microsoft.com/office/drawing/2014/main" id="{F3CB5E4D-8083-AB7B-2F9B-51D322A32827}"/>
              </a:ext>
            </a:extLst>
          </p:cNvPr>
          <p:cNvSpPr txBox="1">
            <a:spLocks noChangeArrowheads="1"/>
          </p:cNvSpPr>
          <p:nvPr/>
        </p:nvSpPr>
        <p:spPr bwMode="auto">
          <a:xfrm>
            <a:off x="6151400" y="3378775"/>
            <a:ext cx="657476" cy="415498"/>
          </a:xfrm>
          <a:prstGeom prst="rect">
            <a:avLst/>
          </a:prstGeom>
          <a:noFill/>
          <a:ln w="12700">
            <a:noFill/>
            <a:miter lim="800000"/>
            <a:headEnd type="none" w="sm" len="sm"/>
            <a:tailEnd type="none" w="sm" len="sm"/>
          </a:ln>
          <a:effectLst/>
        </p:spPr>
        <p:txBody>
          <a:bodyPr wrap="square">
            <a:spAutoFit/>
          </a:bodyPr>
          <a:lstStyle/>
          <a:p>
            <a:pPr marL="0" marR="0" lvl="0" indent="0" algn="l"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100</a:t>
            </a:r>
          </a:p>
        </p:txBody>
      </p:sp>
      <p:sp>
        <p:nvSpPr>
          <p:cNvPr id="4" name="Text Box 9">
            <a:extLst>
              <a:ext uri="{FF2B5EF4-FFF2-40B4-BE49-F238E27FC236}">
                <a16:creationId xmlns:a16="http://schemas.microsoft.com/office/drawing/2014/main" id="{FBBED542-301A-4CBF-485C-E591724A5549}"/>
              </a:ext>
            </a:extLst>
          </p:cNvPr>
          <p:cNvSpPr txBox="1">
            <a:spLocks noChangeArrowheads="1"/>
          </p:cNvSpPr>
          <p:nvPr/>
        </p:nvSpPr>
        <p:spPr bwMode="auto">
          <a:xfrm flipV="1">
            <a:off x="6987184" y="3375803"/>
            <a:ext cx="171450"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a:t>
            </a:r>
          </a:p>
        </p:txBody>
      </p:sp>
      <p:sp>
        <p:nvSpPr>
          <p:cNvPr id="3" name="Text Box 9">
            <a:extLst>
              <a:ext uri="{FF2B5EF4-FFF2-40B4-BE49-F238E27FC236}">
                <a16:creationId xmlns:a16="http://schemas.microsoft.com/office/drawing/2014/main" id="{F2F1B71A-4447-3387-A0D2-2DF2B5E1A235}"/>
              </a:ext>
            </a:extLst>
          </p:cNvPr>
          <p:cNvSpPr txBox="1">
            <a:spLocks noChangeArrowheads="1"/>
          </p:cNvSpPr>
          <p:nvPr/>
        </p:nvSpPr>
        <p:spPr bwMode="auto">
          <a:xfrm flipV="1">
            <a:off x="6816149" y="2034654"/>
            <a:ext cx="171450" cy="415498"/>
          </a:xfrm>
          <a:prstGeom prst="rect">
            <a:avLst/>
          </a:prstGeom>
          <a:noFill/>
          <a:ln w="12700">
            <a:noFill/>
            <a:miter lim="800000"/>
            <a:headEnd type="none" w="sm" len="sm"/>
            <a:tailEnd type="none" w="sm" len="sm"/>
          </a:ln>
          <a:effec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en-US" sz="21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Roboto" panose="02000000000000000000" pitchFamily="2" charset="0"/>
                <a:ea typeface="Roboto" panose="02000000000000000000" pitchFamily="2" charset="0"/>
              </a:rPr>
              <a:t>=</a:t>
            </a:r>
          </a:p>
        </p:txBody>
      </p:sp>
      <p:sp>
        <p:nvSpPr>
          <p:cNvPr id="6" name="Text Box 11">
            <a:extLst>
              <a:ext uri="{FF2B5EF4-FFF2-40B4-BE49-F238E27FC236}">
                <a16:creationId xmlns:a16="http://schemas.microsoft.com/office/drawing/2014/main" id="{332A7022-E7D2-5484-CA1B-21A951338FD5}"/>
              </a:ext>
            </a:extLst>
          </p:cNvPr>
          <p:cNvSpPr txBox="1">
            <a:spLocks noChangeArrowheads="1"/>
          </p:cNvSpPr>
          <p:nvPr/>
        </p:nvSpPr>
        <p:spPr bwMode="auto">
          <a:xfrm>
            <a:off x="7111002" y="2038440"/>
            <a:ext cx="1087138" cy="415498"/>
          </a:xfrm>
          <a:prstGeom prst="rect">
            <a:avLst/>
          </a:prstGeom>
          <a:noFill/>
          <a:ln w="12700">
            <a:noFill/>
            <a:miter lim="800000"/>
            <a:headEnd type="none" w="sm" len="sm"/>
            <a:tailEnd type="none" w="sm" len="sm"/>
          </a:ln>
          <a:effectLst/>
        </p:spPr>
        <p:txBody>
          <a:bodyPr wrap="square">
            <a:spAutoFit/>
          </a:bodyPr>
          <a:lstStyle/>
          <a:p>
            <a:pP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2.18</a:t>
            </a:r>
          </a:p>
        </p:txBody>
      </p:sp>
      <p:sp>
        <p:nvSpPr>
          <p:cNvPr id="7" name="Text Box 11">
            <a:extLst>
              <a:ext uri="{FF2B5EF4-FFF2-40B4-BE49-F238E27FC236}">
                <a16:creationId xmlns:a16="http://schemas.microsoft.com/office/drawing/2014/main" id="{614B2383-5EDE-A953-4C59-C5BC2EDD75CF}"/>
              </a:ext>
            </a:extLst>
          </p:cNvPr>
          <p:cNvSpPr txBox="1">
            <a:spLocks noChangeArrowheads="1"/>
          </p:cNvSpPr>
          <p:nvPr/>
        </p:nvSpPr>
        <p:spPr bwMode="auto">
          <a:xfrm>
            <a:off x="7346461" y="3377754"/>
            <a:ext cx="851679" cy="415498"/>
          </a:xfrm>
          <a:prstGeom prst="rect">
            <a:avLst/>
          </a:prstGeom>
          <a:noFill/>
          <a:ln w="12700">
            <a:noFill/>
            <a:miter lim="800000"/>
            <a:headEnd type="none" w="sm" len="sm"/>
            <a:tailEnd type="none" w="sm" len="sm"/>
          </a:ln>
          <a:effectLst/>
        </p:spPr>
        <p:txBody>
          <a:bodyPr wrap="square">
            <a:spAutoFit/>
          </a:bodyPr>
          <a:lstStyle/>
          <a:p>
            <a:pPr eaLnBrk="0" hangingPunct="0">
              <a:spcBef>
                <a:spcPct val="50000"/>
              </a:spcBef>
              <a:defRPr/>
            </a:pPr>
            <a:r>
              <a:rPr lang="en-US" sz="2100" dirty="0">
                <a:solidFill>
                  <a:srgbClr val="000000"/>
                </a:solidFill>
                <a:effectLst>
                  <a:outerShdw blurRad="38100" dist="38100" dir="2700000" algn="tl">
                    <a:srgbClr val="FFFFFF"/>
                  </a:outerShdw>
                </a:effectLst>
                <a:latin typeface="Roboto" panose="02000000000000000000" pitchFamily="2" charset="0"/>
                <a:ea typeface="Roboto" panose="02000000000000000000" pitchFamily="2" charset="0"/>
              </a:rPr>
              <a:t>118%</a:t>
            </a:r>
          </a:p>
        </p:txBody>
      </p:sp>
      <p:sp>
        <p:nvSpPr>
          <p:cNvPr id="9" name="TextBox 8">
            <a:extLst>
              <a:ext uri="{FF2B5EF4-FFF2-40B4-BE49-F238E27FC236}">
                <a16:creationId xmlns:a16="http://schemas.microsoft.com/office/drawing/2014/main" id="{B1908C92-846C-D529-9C4F-ADA06D9C073A}"/>
              </a:ext>
            </a:extLst>
          </p:cNvPr>
          <p:cNvSpPr txBox="1"/>
          <p:nvPr/>
        </p:nvSpPr>
        <p:spPr>
          <a:xfrm>
            <a:off x="0" y="4866501"/>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205</a:t>
            </a:r>
          </a:p>
        </p:txBody>
      </p:sp>
    </p:spTree>
    <p:custDataLst>
      <p:tags r:id="rId1"/>
    </p:custDataLst>
    <p:extLst>
      <p:ext uri="{BB962C8B-B14F-4D97-AF65-F5344CB8AC3E}">
        <p14:creationId xmlns:p14="http://schemas.microsoft.com/office/powerpoint/2010/main" val="36890255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28C58-3C37-B68D-A391-2F3F8DA457C7}"/>
              </a:ext>
            </a:extLst>
          </p:cNvPr>
          <p:cNvSpPr>
            <a:spLocks noGrp="1"/>
          </p:cNvSpPr>
          <p:nvPr>
            <p:ph type="title"/>
          </p:nvPr>
        </p:nvSpPr>
        <p:spPr>
          <a:xfrm>
            <a:off x="414338" y="608518"/>
            <a:ext cx="8229600" cy="600164"/>
          </a:xfrm>
        </p:spPr>
        <p:txBody>
          <a:bodyPr/>
          <a:lstStyle/>
          <a:p>
            <a:r>
              <a:rPr lang="en-US" sz="3600" b="1" dirty="0"/>
              <a:t>Results</a:t>
            </a:r>
          </a:p>
        </p:txBody>
      </p:sp>
      <p:sp>
        <p:nvSpPr>
          <p:cNvPr id="3" name="Rectangle 2">
            <a:extLst>
              <a:ext uri="{FF2B5EF4-FFF2-40B4-BE49-F238E27FC236}">
                <a16:creationId xmlns:a16="http://schemas.microsoft.com/office/drawing/2014/main" id="{2311D7F2-D993-AF48-8FE7-5544BB3A2997}"/>
              </a:ext>
            </a:extLst>
          </p:cNvPr>
          <p:cNvSpPr/>
          <p:nvPr/>
        </p:nvSpPr>
        <p:spPr>
          <a:xfrm>
            <a:off x="729536" y="2078516"/>
            <a:ext cx="1377900" cy="1062859"/>
          </a:xfrm>
          <a:prstGeom prst="rect">
            <a:avLst/>
          </a:prstGeom>
          <a:solidFill>
            <a:srgbClr val="820E2E"/>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a:latin typeface="Roboto" panose="02000000000000000000" pitchFamily="2" charset="0"/>
                <a:ea typeface="Roboto" panose="02000000000000000000" pitchFamily="2" charset="0"/>
                <a:cs typeface="Roboto" panose="02000000000000000000" pitchFamily="2" charset="0"/>
              </a:rPr>
              <a:t>Collect Post Program Data</a:t>
            </a:r>
          </a:p>
        </p:txBody>
      </p:sp>
      <p:sp>
        <p:nvSpPr>
          <p:cNvPr id="5" name="Rectangle 4">
            <a:extLst>
              <a:ext uri="{FF2B5EF4-FFF2-40B4-BE49-F238E27FC236}">
                <a16:creationId xmlns:a16="http://schemas.microsoft.com/office/drawing/2014/main" id="{C4D7F46F-8214-0A41-87A5-E027EB667AED}"/>
              </a:ext>
            </a:extLst>
          </p:cNvPr>
          <p:cNvSpPr/>
          <p:nvPr/>
        </p:nvSpPr>
        <p:spPr>
          <a:xfrm>
            <a:off x="4788624" y="2078516"/>
            <a:ext cx="1377900" cy="1062859"/>
          </a:xfrm>
          <a:prstGeom prst="rect">
            <a:avLst/>
          </a:prstGeom>
          <a:solidFill>
            <a:srgbClr val="820E2E"/>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a:latin typeface="Roboto" panose="02000000000000000000" pitchFamily="2" charset="0"/>
                <a:ea typeface="Roboto" panose="02000000000000000000" pitchFamily="2" charset="0"/>
                <a:cs typeface="Roboto" panose="02000000000000000000" pitchFamily="2" charset="0"/>
              </a:rPr>
              <a:t>Convert Data to Monetary Value</a:t>
            </a:r>
          </a:p>
        </p:txBody>
      </p:sp>
      <p:sp>
        <p:nvSpPr>
          <p:cNvPr id="6" name="Rectangle 5">
            <a:extLst>
              <a:ext uri="{FF2B5EF4-FFF2-40B4-BE49-F238E27FC236}">
                <a16:creationId xmlns:a16="http://schemas.microsoft.com/office/drawing/2014/main" id="{1F50A847-8713-6843-89A7-B7D7415C9BCA}"/>
              </a:ext>
            </a:extLst>
          </p:cNvPr>
          <p:cNvSpPr/>
          <p:nvPr/>
        </p:nvSpPr>
        <p:spPr>
          <a:xfrm>
            <a:off x="2759080" y="2078516"/>
            <a:ext cx="1377900" cy="1062859"/>
          </a:xfrm>
          <a:prstGeom prst="rect">
            <a:avLst/>
          </a:prstGeom>
          <a:solidFill>
            <a:srgbClr val="820E2E"/>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a:latin typeface="Roboto" panose="02000000000000000000" pitchFamily="2" charset="0"/>
                <a:ea typeface="Roboto" panose="02000000000000000000" pitchFamily="2" charset="0"/>
                <a:cs typeface="Roboto" panose="02000000000000000000" pitchFamily="2" charset="0"/>
              </a:rPr>
              <a:t>Isolate the Effects of the Program</a:t>
            </a:r>
          </a:p>
        </p:txBody>
      </p:sp>
      <p:sp>
        <p:nvSpPr>
          <p:cNvPr id="7" name="Rectangle 6">
            <a:extLst>
              <a:ext uri="{FF2B5EF4-FFF2-40B4-BE49-F238E27FC236}">
                <a16:creationId xmlns:a16="http://schemas.microsoft.com/office/drawing/2014/main" id="{7B454E41-E20E-7347-AAAF-F817692120FC}"/>
              </a:ext>
            </a:extLst>
          </p:cNvPr>
          <p:cNvSpPr/>
          <p:nvPr/>
        </p:nvSpPr>
        <p:spPr>
          <a:xfrm>
            <a:off x="6818168" y="530166"/>
            <a:ext cx="1377900" cy="1062859"/>
          </a:xfrm>
          <a:prstGeom prst="rect">
            <a:avLst/>
          </a:prstGeom>
          <a:solidFill>
            <a:srgbClr val="820E2E"/>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a:latin typeface="Roboto" panose="02000000000000000000" pitchFamily="2" charset="0"/>
                <a:ea typeface="Roboto" panose="02000000000000000000" pitchFamily="2" charset="0"/>
                <a:cs typeface="Roboto" panose="02000000000000000000" pitchFamily="2" charset="0"/>
              </a:rPr>
              <a:t>Capture Program Costs</a:t>
            </a:r>
          </a:p>
        </p:txBody>
      </p:sp>
      <p:sp>
        <p:nvSpPr>
          <p:cNvPr id="8" name="Rectangle 7">
            <a:extLst>
              <a:ext uri="{FF2B5EF4-FFF2-40B4-BE49-F238E27FC236}">
                <a16:creationId xmlns:a16="http://schemas.microsoft.com/office/drawing/2014/main" id="{71C2831C-211A-5B48-BB54-FFCC1EC528A5}"/>
              </a:ext>
            </a:extLst>
          </p:cNvPr>
          <p:cNvSpPr/>
          <p:nvPr/>
        </p:nvSpPr>
        <p:spPr>
          <a:xfrm>
            <a:off x="6818168" y="2077832"/>
            <a:ext cx="1377900" cy="1062859"/>
          </a:xfrm>
          <a:prstGeom prst="rect">
            <a:avLst/>
          </a:prstGeom>
          <a:solidFill>
            <a:srgbClr val="820E2E"/>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a:latin typeface="Roboto" panose="02000000000000000000" pitchFamily="2" charset="0"/>
                <a:ea typeface="Roboto" panose="02000000000000000000" pitchFamily="2" charset="0"/>
                <a:cs typeface="Roboto" panose="02000000000000000000" pitchFamily="2" charset="0"/>
              </a:rPr>
              <a:t>Calculate the Return on Investment</a:t>
            </a:r>
          </a:p>
        </p:txBody>
      </p:sp>
      <p:sp>
        <p:nvSpPr>
          <p:cNvPr id="9" name="Rectangle 8">
            <a:extLst>
              <a:ext uri="{FF2B5EF4-FFF2-40B4-BE49-F238E27FC236}">
                <a16:creationId xmlns:a16="http://schemas.microsoft.com/office/drawing/2014/main" id="{E6EEC975-28E6-AF46-9439-147A281BC1A2}"/>
              </a:ext>
            </a:extLst>
          </p:cNvPr>
          <p:cNvSpPr/>
          <p:nvPr/>
        </p:nvSpPr>
        <p:spPr>
          <a:xfrm>
            <a:off x="6818168" y="3625498"/>
            <a:ext cx="1377900" cy="1062859"/>
          </a:xfrm>
          <a:prstGeom prst="rect">
            <a:avLst/>
          </a:prstGeom>
          <a:solidFill>
            <a:srgbClr val="820E2E"/>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a:latin typeface="Roboto" panose="02000000000000000000" pitchFamily="2" charset="0"/>
                <a:ea typeface="Roboto" panose="02000000000000000000" pitchFamily="2" charset="0"/>
                <a:cs typeface="Roboto" panose="02000000000000000000" pitchFamily="2" charset="0"/>
              </a:rPr>
              <a:t>Identify Intangible Benefits</a:t>
            </a:r>
          </a:p>
        </p:txBody>
      </p:sp>
      <p:cxnSp>
        <p:nvCxnSpPr>
          <p:cNvPr id="10" name="Straight Arrow Connector 9">
            <a:extLst>
              <a:ext uri="{FF2B5EF4-FFF2-40B4-BE49-F238E27FC236}">
                <a16:creationId xmlns:a16="http://schemas.microsoft.com/office/drawing/2014/main" id="{8B276651-6B84-D440-A1C4-74B19323D074}"/>
              </a:ext>
            </a:extLst>
          </p:cNvPr>
          <p:cNvCxnSpPr>
            <a:cxnSpLocks/>
          </p:cNvCxnSpPr>
          <p:nvPr/>
        </p:nvCxnSpPr>
        <p:spPr>
          <a:xfrm>
            <a:off x="2218770" y="2704288"/>
            <a:ext cx="428977" cy="0"/>
          </a:xfrm>
          <a:prstGeom prst="straightConnector1">
            <a:avLst/>
          </a:prstGeom>
          <a:ln w="50800" cmpd="sng">
            <a:solidFill>
              <a:srgbClr val="000000"/>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F045938F-188E-4A43-9359-CCF53F39E249}"/>
              </a:ext>
            </a:extLst>
          </p:cNvPr>
          <p:cNvCxnSpPr>
            <a:cxnSpLocks/>
          </p:cNvCxnSpPr>
          <p:nvPr/>
        </p:nvCxnSpPr>
        <p:spPr>
          <a:xfrm>
            <a:off x="4248314" y="2710772"/>
            <a:ext cx="428977" cy="0"/>
          </a:xfrm>
          <a:prstGeom prst="straightConnector1">
            <a:avLst/>
          </a:prstGeom>
          <a:ln w="50800" cmpd="sng">
            <a:solidFill>
              <a:srgbClr val="00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9F8DF025-4E18-9F41-A7E8-2D2112FAFF30}"/>
              </a:ext>
            </a:extLst>
          </p:cNvPr>
          <p:cNvCxnSpPr>
            <a:cxnSpLocks/>
          </p:cNvCxnSpPr>
          <p:nvPr/>
        </p:nvCxnSpPr>
        <p:spPr>
          <a:xfrm>
            <a:off x="6277858" y="2701043"/>
            <a:ext cx="428977" cy="0"/>
          </a:xfrm>
          <a:prstGeom prst="straightConnector1">
            <a:avLst/>
          </a:prstGeom>
          <a:ln w="50800" cmpd="sng">
            <a:solidFill>
              <a:srgbClr val="000000"/>
            </a:solidFill>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7766CB81-5FA9-8B48-8081-BAD68191414D}"/>
              </a:ext>
            </a:extLst>
          </p:cNvPr>
          <p:cNvSpPr txBox="1"/>
          <p:nvPr/>
        </p:nvSpPr>
        <p:spPr>
          <a:xfrm>
            <a:off x="641620" y="3173991"/>
            <a:ext cx="1712107" cy="769441"/>
          </a:xfrm>
          <a:prstGeom prst="rect">
            <a:avLst/>
          </a:prstGeom>
          <a:noFill/>
        </p:spPr>
        <p:txBody>
          <a:bodyPr wrap="square" rtlCol="0">
            <a:spAutoFit/>
          </a:bodyPr>
          <a:lstStyle/>
          <a:p>
            <a:pPr marL="228600" indent="-228600">
              <a:buFont typeface="Arial" panose="020B0604020202020204" pitchFamily="34" charset="0"/>
              <a:buChar char="•"/>
            </a:pP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Follow-up session</a:t>
            </a:r>
          </a:p>
          <a:p>
            <a:pPr marL="228600" indent="-228600">
              <a:buFont typeface="Arial" panose="020B0604020202020204" pitchFamily="34" charset="0"/>
              <a:buChar char="•"/>
            </a:pP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Questionnaire</a:t>
            </a:r>
          </a:p>
          <a:p>
            <a:pPr marL="228600" indent="-228600">
              <a:buFont typeface="Arial" panose="020B0604020202020204" pitchFamily="34" charset="0"/>
              <a:buChar char="•"/>
            </a:pP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Performance Monitoring</a:t>
            </a:r>
          </a:p>
        </p:txBody>
      </p:sp>
      <p:sp>
        <p:nvSpPr>
          <p:cNvPr id="26" name="TextBox 25">
            <a:extLst>
              <a:ext uri="{FF2B5EF4-FFF2-40B4-BE49-F238E27FC236}">
                <a16:creationId xmlns:a16="http://schemas.microsoft.com/office/drawing/2014/main" id="{5DF3477A-2AA1-094A-AA05-3429F8B8C6D4}"/>
              </a:ext>
            </a:extLst>
          </p:cNvPr>
          <p:cNvSpPr txBox="1"/>
          <p:nvPr/>
        </p:nvSpPr>
        <p:spPr>
          <a:xfrm>
            <a:off x="2677938" y="3173991"/>
            <a:ext cx="1611894" cy="600164"/>
          </a:xfrm>
          <a:prstGeom prst="rect">
            <a:avLst/>
          </a:prstGeom>
          <a:noFill/>
        </p:spPr>
        <p:txBody>
          <a:bodyPr wrap="square" rtlCol="0">
            <a:spAutoFit/>
          </a:bodyPr>
          <a:lstStyle/>
          <a:p>
            <a:pPr marL="228600" indent="-228600">
              <a:buFont typeface="Arial" panose="020B0604020202020204" pitchFamily="34" charset="0"/>
              <a:buChar char="•"/>
            </a:pP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Control groups</a:t>
            </a:r>
          </a:p>
          <a:p>
            <a:pPr marL="228600" indent="-228600">
              <a:buFont typeface="Arial" panose="020B0604020202020204" pitchFamily="34" charset="0"/>
              <a:buChar char="•"/>
            </a:pP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Participants’ estimates</a:t>
            </a:r>
          </a:p>
        </p:txBody>
      </p:sp>
      <p:sp>
        <p:nvSpPr>
          <p:cNvPr id="27" name="TextBox 26">
            <a:extLst>
              <a:ext uri="{FF2B5EF4-FFF2-40B4-BE49-F238E27FC236}">
                <a16:creationId xmlns:a16="http://schemas.microsoft.com/office/drawing/2014/main" id="{4EF4B04A-CB1E-974D-9099-2278A31CB32C}"/>
              </a:ext>
            </a:extLst>
          </p:cNvPr>
          <p:cNvSpPr txBox="1"/>
          <p:nvPr/>
        </p:nvSpPr>
        <p:spPr>
          <a:xfrm>
            <a:off x="4762664" y="3163993"/>
            <a:ext cx="1407082" cy="646331"/>
          </a:xfrm>
          <a:prstGeom prst="rect">
            <a:avLst/>
          </a:prstGeom>
          <a:noFill/>
        </p:spPr>
        <p:txBody>
          <a:bodyPr wrap="square" rtlCol="0">
            <a:spAutoFit/>
          </a:bodyPr>
          <a:lstStyle/>
          <a:p>
            <a:pPr algn="ctr"/>
            <a:r>
              <a:rPr lang="en-US" sz="1100" dirty="0">
                <a:solidFill>
                  <a:srgbClr val="000000"/>
                </a:solidFill>
                <a:latin typeface="Roboto" panose="02000000000000000000" pitchFamily="2" charset="0"/>
                <a:ea typeface="Roboto" panose="02000000000000000000" pitchFamily="2" charset="0"/>
                <a:cs typeface="Roboto" panose="02000000000000000000" pitchFamily="2" charset="0"/>
              </a:rPr>
              <a:t>Standard values</a:t>
            </a:r>
          </a:p>
          <a:p>
            <a:pPr marL="285750" indent="-285750">
              <a:buFont typeface="Arial" panose="020B0604020202020204" pitchFamily="34" charset="0"/>
              <a:buChar char="•"/>
            </a:pPr>
            <a:endParaRPr lang="en-US" sz="1200"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gn="ctr"/>
            <a:r>
              <a:rPr lang="en-US" sz="1200" b="1" dirty="0">
                <a:solidFill>
                  <a:srgbClr val="000000"/>
                </a:solidFill>
                <a:latin typeface="Roboto" panose="02000000000000000000" pitchFamily="2" charset="0"/>
                <a:ea typeface="Roboto" panose="02000000000000000000" pitchFamily="2" charset="0"/>
                <a:cs typeface="Roboto" panose="02000000000000000000" pitchFamily="2" charset="0"/>
              </a:rPr>
              <a:t>$71,760</a:t>
            </a:r>
          </a:p>
        </p:txBody>
      </p:sp>
      <p:sp>
        <p:nvSpPr>
          <p:cNvPr id="28" name="TextBox 27">
            <a:extLst>
              <a:ext uri="{FF2B5EF4-FFF2-40B4-BE49-F238E27FC236}">
                <a16:creationId xmlns:a16="http://schemas.microsoft.com/office/drawing/2014/main" id="{236BB380-AC92-B946-B22F-D72E9F3231BB}"/>
              </a:ext>
            </a:extLst>
          </p:cNvPr>
          <p:cNvSpPr txBox="1"/>
          <p:nvPr/>
        </p:nvSpPr>
        <p:spPr>
          <a:xfrm>
            <a:off x="6642578" y="1696929"/>
            <a:ext cx="1611894" cy="276999"/>
          </a:xfrm>
          <a:prstGeom prst="rect">
            <a:avLst/>
          </a:prstGeom>
          <a:noFill/>
        </p:spPr>
        <p:txBody>
          <a:bodyPr wrap="square" rtlCol="0">
            <a:spAutoFit/>
          </a:bodyPr>
          <a:lstStyle/>
          <a:p>
            <a:pPr algn="ctr"/>
            <a:r>
              <a:rPr lang="en-US" sz="1200" b="1" dirty="0">
                <a:solidFill>
                  <a:srgbClr val="000000"/>
                </a:solidFill>
                <a:latin typeface="Roboto" panose="02000000000000000000" pitchFamily="2" charset="0"/>
                <a:ea typeface="Roboto" panose="02000000000000000000" pitchFamily="2" charset="0"/>
                <a:cs typeface="Roboto" panose="02000000000000000000" pitchFamily="2" charset="0"/>
              </a:rPr>
              <a:t>$32,984</a:t>
            </a:r>
          </a:p>
        </p:txBody>
      </p:sp>
      <p:sp>
        <p:nvSpPr>
          <p:cNvPr id="29" name="TextBox 28">
            <a:extLst>
              <a:ext uri="{FF2B5EF4-FFF2-40B4-BE49-F238E27FC236}">
                <a16:creationId xmlns:a16="http://schemas.microsoft.com/office/drawing/2014/main" id="{0F0D0D47-30CB-DD46-B9DF-4CB67BB27211}"/>
              </a:ext>
            </a:extLst>
          </p:cNvPr>
          <p:cNvSpPr txBox="1"/>
          <p:nvPr/>
        </p:nvSpPr>
        <p:spPr>
          <a:xfrm>
            <a:off x="6642578" y="3244595"/>
            <a:ext cx="1611894" cy="276999"/>
          </a:xfrm>
          <a:prstGeom prst="rect">
            <a:avLst/>
          </a:prstGeom>
          <a:noFill/>
        </p:spPr>
        <p:txBody>
          <a:bodyPr wrap="square" rtlCol="0">
            <a:spAutoFit/>
          </a:bodyPr>
          <a:lstStyle/>
          <a:p>
            <a:pPr algn="ctr"/>
            <a:r>
              <a:rPr lang="en-US" sz="1200" b="1" dirty="0">
                <a:solidFill>
                  <a:srgbClr val="000000"/>
                </a:solidFill>
                <a:latin typeface="Roboto" panose="02000000000000000000" pitchFamily="2" charset="0"/>
                <a:ea typeface="Roboto" panose="02000000000000000000" pitchFamily="2" charset="0"/>
                <a:cs typeface="Roboto" panose="02000000000000000000" pitchFamily="2" charset="0"/>
              </a:rPr>
              <a:t>118%</a:t>
            </a:r>
          </a:p>
        </p:txBody>
      </p:sp>
      <p:sp>
        <p:nvSpPr>
          <p:cNvPr id="4" name="Google Shape;52;p6">
            <a:extLst>
              <a:ext uri="{FF2B5EF4-FFF2-40B4-BE49-F238E27FC236}">
                <a16:creationId xmlns:a16="http://schemas.microsoft.com/office/drawing/2014/main" id="{F62CC939-670E-9699-BF6F-8986C1141871}"/>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solidFill>
                  <a:srgbClr val="000000"/>
                </a:solidFill>
                <a:latin typeface="Roboto" panose="02000000000000000000" pitchFamily="2" charset="0"/>
                <a:ea typeface="Roboto" panose="02000000000000000000" pitchFamily="2" charset="0"/>
                <a:cs typeface="Roboto" panose="02000000000000000000" pitchFamily="2" charset="0"/>
              </a:rPr>
              <a:pPr/>
              <a:t>91</a:t>
            </a:fld>
            <a:endParaRPr lang="en" b="0" dirty="0">
              <a:solidFill>
                <a:srgbClr val="000000"/>
              </a:solidFill>
              <a:latin typeface="Roboto" panose="02000000000000000000" pitchFamily="2" charset="0"/>
              <a:ea typeface="Roboto" panose="02000000000000000000" pitchFamily="2" charset="0"/>
              <a:cs typeface="Roboto" panose="02000000000000000000" pitchFamily="2" charset="0"/>
            </a:endParaRPr>
          </a:p>
        </p:txBody>
      </p:sp>
    </p:spTree>
    <p:custDataLst>
      <p:tags r:id="rId1"/>
    </p:custDataLst>
    <p:extLst>
      <p:ext uri="{BB962C8B-B14F-4D97-AF65-F5344CB8AC3E}">
        <p14:creationId xmlns:p14="http://schemas.microsoft.com/office/powerpoint/2010/main" val="405751131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F917-A9E2-618C-933E-1188A3E5108C}"/>
              </a:ext>
            </a:extLst>
          </p:cNvPr>
          <p:cNvSpPr>
            <a:spLocks noGrp="1"/>
          </p:cNvSpPr>
          <p:nvPr>
            <p:ph type="title"/>
          </p:nvPr>
        </p:nvSpPr>
        <p:spPr>
          <a:xfrm>
            <a:off x="440266" y="2108124"/>
            <a:ext cx="8229600" cy="857250"/>
          </a:xfrm>
        </p:spPr>
        <p:txBody>
          <a:bodyPr/>
          <a:lstStyle/>
          <a:p>
            <a:r>
              <a:rPr lang="en-US" b="1" dirty="0"/>
              <a:t>Module 4:</a:t>
            </a:r>
            <a:br>
              <a:rPr lang="en-US" b="1" dirty="0"/>
            </a:br>
            <a:r>
              <a:rPr lang="en-US" b="1" dirty="0"/>
              <a:t>Data Collection</a:t>
            </a:r>
          </a:p>
        </p:txBody>
      </p:sp>
      <p:sp>
        <p:nvSpPr>
          <p:cNvPr id="3" name="Google Shape;52;p6">
            <a:extLst>
              <a:ext uri="{FF2B5EF4-FFF2-40B4-BE49-F238E27FC236}">
                <a16:creationId xmlns:a16="http://schemas.microsoft.com/office/drawing/2014/main" id="{01A72157-9745-5BEF-B378-FB7B1C85508C}"/>
              </a:ext>
            </a:extLst>
          </p:cNvPr>
          <p:cNvSpPr txBox="1">
            <a:spLocks/>
          </p:cNvSpPr>
          <p:nvPr/>
        </p:nvSpPr>
        <p:spPr>
          <a:xfrm>
            <a:off x="8537140" y="4399666"/>
            <a:ext cx="594900" cy="731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tx1"/>
              </a:buClr>
              <a:buFont typeface="Arial"/>
              <a:buNone/>
              <a:defRPr sz="1300" b="1" i="0" u="none" strike="noStrike" cap="none">
                <a:solidFill>
                  <a:schemeClr val="lt1"/>
                </a:solidFill>
                <a:latin typeface="Calibri" panose="020F0502020204030204" pitchFamily="34" charset="0"/>
                <a:ea typeface="Roboto"/>
                <a:cs typeface="Calibri" panose="020F0502020204030204" pitchFamily="34" charset="0"/>
                <a:sym typeface="Roboto"/>
              </a:defRPr>
            </a:lvl1pPr>
            <a:lvl2pPr marR="0" lvl="1"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2pPr>
            <a:lvl3pPr marR="0" lvl="2"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3pPr>
            <a:lvl4pPr marR="0" lvl="3"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4pPr>
            <a:lvl5pPr marR="0" lvl="4"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5pPr>
            <a:lvl6pPr marR="0" lvl="5"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6pPr>
            <a:lvl7pPr marR="0" lvl="6"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7pPr>
            <a:lvl8pPr marR="0" lvl="7"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8pPr>
            <a:lvl9pPr marR="0" lvl="8" algn="ctr" rtl="0">
              <a:lnSpc>
                <a:spcPct val="100000"/>
              </a:lnSpc>
              <a:spcBef>
                <a:spcPts val="0"/>
              </a:spcBef>
              <a:spcAft>
                <a:spcPts val="0"/>
              </a:spcAft>
              <a:buClr>
                <a:srgbClr val="000000"/>
              </a:buClr>
              <a:buFont typeface="Arial"/>
              <a:buNone/>
              <a:defRPr sz="1300" b="1" i="0" u="none" strike="noStrike" cap="none">
                <a:solidFill>
                  <a:schemeClr val="lt1"/>
                </a:solidFill>
                <a:latin typeface="Roboto"/>
                <a:ea typeface="Roboto"/>
                <a:cs typeface="Roboto"/>
                <a:sym typeface="Roboto"/>
              </a:defRPr>
            </a:lvl9pPr>
          </a:lstStyle>
          <a:p>
            <a:fld id="{00000000-1234-1234-1234-123412341234}" type="slidenum">
              <a:rPr lang="en" sz="1050" b="0" smtClean="0">
                <a:solidFill>
                  <a:schemeClr val="tx1"/>
                </a:solidFill>
                <a:latin typeface="Roboto" panose="02000000000000000000" pitchFamily="2" charset="0"/>
                <a:ea typeface="Roboto" panose="02000000000000000000" pitchFamily="2" charset="0"/>
                <a:cs typeface="Roboto" panose="02000000000000000000" pitchFamily="2" charset="0"/>
              </a:rPr>
              <a:pPr/>
              <a:t>92</a:t>
            </a:fld>
            <a:endParaRPr lang="en" b="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4" name="TextBox 3">
            <a:extLst>
              <a:ext uri="{FF2B5EF4-FFF2-40B4-BE49-F238E27FC236}">
                <a16:creationId xmlns:a16="http://schemas.microsoft.com/office/drawing/2014/main" id="{15C385D7-0320-DED1-613E-90C17BD39E1C}"/>
              </a:ext>
            </a:extLst>
          </p:cNvPr>
          <p:cNvSpPr txBox="1"/>
          <p:nvPr/>
        </p:nvSpPr>
        <p:spPr>
          <a:xfrm>
            <a:off x="0" y="4866501"/>
            <a:ext cx="7788442" cy="276999"/>
          </a:xfrm>
          <a:prstGeom prst="rect">
            <a:avLst/>
          </a:prstGeom>
          <a:noFill/>
        </p:spPr>
        <p:txBody>
          <a:bodyPr wrap="square" rtlCol="0" anchor="ctr">
            <a:spAutoFit/>
          </a:bodyPr>
          <a:lstStyle/>
          <a:p>
            <a:r>
              <a:rPr lang="en-US" sz="1200" dirty="0">
                <a:latin typeface="Roboto" panose="02000000000000000000" pitchFamily="2" charset="0"/>
                <a:ea typeface="Roboto" panose="02000000000000000000" pitchFamily="2" charset="0"/>
                <a:cs typeface="Roboto" panose="02000000000000000000" pitchFamily="2" charset="0"/>
              </a:rPr>
              <a:t>WB page 57</a:t>
            </a:r>
          </a:p>
        </p:txBody>
      </p:sp>
    </p:spTree>
    <p:custDataLst>
      <p:tags r:id="rId1"/>
    </p:custDataLst>
    <p:extLst>
      <p:ext uri="{BB962C8B-B14F-4D97-AF65-F5344CB8AC3E}">
        <p14:creationId xmlns:p14="http://schemas.microsoft.com/office/powerpoint/2010/main" val="217354072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grpSp>
        <p:nvGrpSpPr>
          <p:cNvPr id="2" name="Group 1">
            <a:extLst>
              <a:ext uri="{FF2B5EF4-FFF2-40B4-BE49-F238E27FC236}">
                <a16:creationId xmlns:a16="http://schemas.microsoft.com/office/drawing/2014/main" id="{DCAAEC8B-EF6C-284E-B6F4-4BF21964710C}"/>
              </a:ext>
            </a:extLst>
          </p:cNvPr>
          <p:cNvGrpSpPr/>
          <p:nvPr/>
        </p:nvGrpSpPr>
        <p:grpSpPr>
          <a:xfrm>
            <a:off x="55286" y="1781925"/>
            <a:ext cx="8985466" cy="2461908"/>
            <a:chOff x="73714" y="2375900"/>
            <a:chExt cx="11980621" cy="3282544"/>
          </a:xfrm>
        </p:grpSpPr>
        <p:sp>
          <p:nvSpPr>
            <p:cNvPr id="53" name="Google Shape;1864;p37">
              <a:extLst>
                <a:ext uri="{FF2B5EF4-FFF2-40B4-BE49-F238E27FC236}">
                  <a16:creationId xmlns:a16="http://schemas.microsoft.com/office/drawing/2014/main" id="{1D08158E-3CD9-F847-9C62-C9E375E87E44}"/>
                </a:ext>
              </a:extLst>
            </p:cNvPr>
            <p:cNvSpPr/>
            <p:nvPr/>
          </p:nvSpPr>
          <p:spPr>
            <a:xfrm rot="10800000">
              <a:off x="9356818" y="2382109"/>
              <a:ext cx="2682483" cy="3276335"/>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29" name="Google Shape;1529;p25"/>
            <p:cNvSpPr/>
            <p:nvPr/>
          </p:nvSpPr>
          <p:spPr>
            <a:xfrm rot="10800000">
              <a:off x="2920149" y="2376252"/>
              <a:ext cx="2646372" cy="3276335"/>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1530" name="Google Shape;1530;p25"/>
            <p:cNvCxnSpPr/>
            <p:nvPr/>
          </p:nvCxnSpPr>
          <p:spPr>
            <a:xfrm>
              <a:off x="3215790" y="4059602"/>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34" name="Google Shape;1534;p25"/>
            <p:cNvSpPr/>
            <p:nvPr/>
          </p:nvSpPr>
          <p:spPr>
            <a:xfrm rot="10800000">
              <a:off x="73714" y="2376252"/>
              <a:ext cx="2746281" cy="3276335"/>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8" name="Google Shape;1538;p25"/>
            <p:cNvSpPr/>
            <p:nvPr/>
          </p:nvSpPr>
          <p:spPr>
            <a:xfrm rot="10800000">
              <a:off x="5645829" y="2375900"/>
              <a:ext cx="3685053" cy="3276335"/>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9" name="Google Shape;1539;p25"/>
            <p:cNvSpPr/>
            <p:nvPr/>
          </p:nvSpPr>
          <p:spPr>
            <a:xfrm>
              <a:off x="6102754" y="2547061"/>
              <a:ext cx="2017007" cy="338505"/>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ANALYZE DATA</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0" name="Google Shape;1540;p25"/>
            <p:cNvSpPr/>
            <p:nvPr/>
          </p:nvSpPr>
          <p:spPr>
            <a:xfrm>
              <a:off x="9403788" y="2531617"/>
              <a:ext cx="254096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OPTIMIZE RESULTS</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1" name="Google Shape;1541;p25"/>
            <p:cNvSpPr/>
            <p:nvPr/>
          </p:nvSpPr>
          <p:spPr>
            <a:xfrm>
              <a:off x="8014728" y="4336283"/>
              <a:ext cx="1194655"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5: ROI</a:t>
              </a:r>
              <a:endParaRPr kumimoji="0" sz="135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42" name="Google Shape;1542;p25"/>
            <p:cNvSpPr/>
            <p:nvPr/>
          </p:nvSpPr>
          <p:spPr>
            <a:xfrm>
              <a:off x="3124837" y="3162203"/>
              <a:ext cx="1515940" cy="3692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1: REACTION AND PLANNED ACTION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3" name="Google Shape;1543;p25"/>
            <p:cNvSpPr/>
            <p:nvPr/>
          </p:nvSpPr>
          <p:spPr>
            <a:xfrm>
              <a:off x="4569589" y="3163129"/>
              <a:ext cx="1025761" cy="374413"/>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3:</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APPLICATION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4" name="Google Shape;1544;p25"/>
            <p:cNvSpPr/>
            <p:nvPr/>
          </p:nvSpPr>
          <p:spPr>
            <a:xfrm>
              <a:off x="3126510" y="4702311"/>
              <a:ext cx="1396887"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2: LEARNING</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5" name="Google Shape;1545;p25"/>
            <p:cNvSpPr/>
            <p:nvPr/>
          </p:nvSpPr>
          <p:spPr>
            <a:xfrm>
              <a:off x="4510379" y="4698479"/>
              <a:ext cx="1183544"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4: IMPACT</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6" name="Google Shape;1546;p25"/>
            <p:cNvSpPr/>
            <p:nvPr/>
          </p:nvSpPr>
          <p:spPr>
            <a:xfrm>
              <a:off x="7847978" y="5413044"/>
              <a:ext cx="1638192" cy="235913"/>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INTANGIBLE BENEFITS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47" name="Google Shape;1547;p25"/>
            <p:cNvCxnSpPr/>
            <p:nvPr/>
          </p:nvCxnSpPr>
          <p:spPr>
            <a:xfrm>
              <a:off x="1088882" y="4042435"/>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8" name="Google Shape;1548;p25"/>
            <p:cNvCxnSpPr/>
            <p:nvPr/>
          </p:nvCxnSpPr>
          <p:spPr>
            <a:xfrm>
              <a:off x="8558776" y="3370898"/>
              <a:ext cx="0" cy="27429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9" name="Google Shape;1549;p25"/>
            <p:cNvCxnSpPr/>
            <p:nvPr/>
          </p:nvCxnSpPr>
          <p:spPr>
            <a:xfrm rot="10800000" flipH="1">
              <a:off x="8790762" y="4053050"/>
              <a:ext cx="614135" cy="13104"/>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0" name="Google Shape;1550;p25"/>
            <p:cNvCxnSpPr/>
            <p:nvPr/>
          </p:nvCxnSpPr>
          <p:spPr>
            <a:xfrm rot="10800000">
              <a:off x="9311737" y="4616254"/>
              <a:ext cx="0" cy="53335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1" name="Google Shape;1551;p25"/>
            <p:cNvCxnSpPr/>
            <p:nvPr/>
          </p:nvCxnSpPr>
          <p:spPr>
            <a:xfrm rot="10800000">
              <a:off x="8367216" y="5133813"/>
              <a:ext cx="947080"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2" name="Google Shape;1552;p25"/>
            <p:cNvCxnSpPr/>
            <p:nvPr/>
          </p:nvCxnSpPr>
          <p:spPr>
            <a:xfrm>
              <a:off x="7804300" y="4044380"/>
              <a:ext cx="419673"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3" name="Google Shape;1553;p25"/>
            <p:cNvCxnSpPr/>
            <p:nvPr/>
          </p:nvCxnSpPr>
          <p:spPr>
            <a:xfrm rot="10800000" flipH="1">
              <a:off x="7898457" y="4032250"/>
              <a:ext cx="20256" cy="1052278"/>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4" name="Google Shape;1554;p25"/>
            <p:cNvCxnSpPr/>
            <p:nvPr/>
          </p:nvCxnSpPr>
          <p:spPr>
            <a:xfrm rot="10800000" flipH="1">
              <a:off x="7898457" y="5084528"/>
              <a:ext cx="231358" cy="1283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5" name="Google Shape;1555;p25"/>
            <p:cNvCxnSpPr/>
            <p:nvPr/>
          </p:nvCxnSpPr>
          <p:spPr>
            <a:xfrm>
              <a:off x="4362431" y="4026218"/>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6" name="Google Shape;1556;p25"/>
            <p:cNvCxnSpPr/>
            <p:nvPr/>
          </p:nvCxnSpPr>
          <p:spPr>
            <a:xfrm>
              <a:off x="2256788" y="4042435"/>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7" name="Google Shape;1557;p25"/>
            <p:cNvCxnSpPr/>
            <p:nvPr/>
          </p:nvCxnSpPr>
          <p:spPr>
            <a:xfrm>
              <a:off x="5476690" y="4044367"/>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8" name="Google Shape;1558;p25"/>
            <p:cNvCxnSpPr/>
            <p:nvPr/>
          </p:nvCxnSpPr>
          <p:spPr>
            <a:xfrm>
              <a:off x="6419190" y="4036970"/>
              <a:ext cx="27429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59" name="Google Shape;1559;p25"/>
            <p:cNvSpPr/>
            <p:nvPr/>
          </p:nvSpPr>
          <p:spPr>
            <a:xfrm>
              <a:off x="164317" y="3508047"/>
              <a:ext cx="929454" cy="112119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Start With Why</a:t>
              </a: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Align Programs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With the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Business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0" name="Google Shape;1560;p25"/>
            <p:cNvSpPr/>
            <p:nvPr/>
          </p:nvSpPr>
          <p:spPr>
            <a:xfrm>
              <a:off x="1264936" y="3530525"/>
              <a:ext cx="1056962"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Feasible</a:t>
              </a: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Select the Right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Solution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1" name="Google Shape;1561;p25"/>
            <p:cNvSpPr/>
            <p:nvPr/>
          </p:nvSpPr>
          <p:spPr>
            <a:xfrm>
              <a:off x="3412528" y="3543912"/>
              <a:ext cx="949903" cy="1121192"/>
            </a:xfrm>
            <a:prstGeom prst="roundRect">
              <a:avLst>
                <a:gd name="adj" fmla="val 16667"/>
              </a:avLst>
            </a:prstGeom>
            <a:solidFill>
              <a:srgbClr val="820D2D"/>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Matter:</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Design for Input,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Reaction, and</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Learning</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2" name="Google Shape;1562;p25"/>
            <p:cNvSpPr/>
            <p:nvPr/>
          </p:nvSpPr>
          <p:spPr>
            <a:xfrm>
              <a:off x="5692624" y="3525017"/>
              <a:ext cx="856791" cy="110836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Make it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 Credible: </a:t>
              </a:r>
              <a:endParaRPr kumimoji="0"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Isolate the</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Effects</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of the</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3" name="Google Shape;1563;p25"/>
            <p:cNvSpPr/>
            <p:nvPr/>
          </p:nvSpPr>
          <p:spPr>
            <a:xfrm>
              <a:off x="6688130" y="3508048"/>
              <a:ext cx="1169573" cy="1144331"/>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Convert Data to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Monetary Value</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4" name="Google Shape;1564;p25"/>
            <p:cNvSpPr/>
            <p:nvPr/>
          </p:nvSpPr>
          <p:spPr>
            <a:xfrm>
              <a:off x="7973600" y="2523853"/>
              <a:ext cx="1278916" cy="932425"/>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Capture Costs of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5" name="Google Shape;1565;p25"/>
            <p:cNvSpPr/>
            <p:nvPr/>
          </p:nvSpPr>
          <p:spPr>
            <a:xfrm>
              <a:off x="7983126" y="3611029"/>
              <a:ext cx="1269392" cy="712441"/>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Calculate ROI</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6" name="Google Shape;1566;p25"/>
            <p:cNvSpPr/>
            <p:nvPr/>
          </p:nvSpPr>
          <p:spPr>
            <a:xfrm>
              <a:off x="7857704" y="4588378"/>
              <a:ext cx="1394814" cy="77532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50"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Identify Intangible Measures</a:t>
              </a:r>
              <a:endParaRPr kumimoji="0" lang="en-US" sz="9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7" name="Google Shape;1567;p25"/>
            <p:cNvSpPr/>
            <p:nvPr/>
          </p:nvSpPr>
          <p:spPr>
            <a:xfrm>
              <a:off x="9349740" y="3432821"/>
              <a:ext cx="1247674" cy="1193757"/>
            </a:xfrm>
            <a:prstGeom prst="ellipse">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8" name="Google Shape;1568;p25"/>
            <p:cNvSpPr/>
            <p:nvPr/>
          </p:nvSpPr>
          <p:spPr>
            <a:xfrm>
              <a:off x="2472770" y="3544016"/>
              <a:ext cx="758418"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Expect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Success</a:t>
              </a: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 Plan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9" name="Google Shape;1569;p25"/>
            <p:cNvSpPr/>
            <p:nvPr/>
          </p:nvSpPr>
          <p:spPr>
            <a:xfrm>
              <a:off x="4552576" y="3544870"/>
              <a:ext cx="949903" cy="1121192"/>
            </a:xfrm>
            <a:prstGeom prst="roundRect">
              <a:avLst>
                <a:gd name="adj" fmla="val 16667"/>
              </a:avLst>
            </a:prstGeom>
            <a:solidFill>
              <a:srgbClr val="820D2D"/>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Stick:</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Design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Application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and Impact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70" name="Google Shape;1570;p25"/>
            <p:cNvCxnSpPr/>
            <p:nvPr/>
          </p:nvCxnSpPr>
          <p:spPr>
            <a:xfrm>
              <a:off x="10597413" y="4044367"/>
              <a:ext cx="17393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71" name="Google Shape;1571;p25"/>
            <p:cNvSpPr/>
            <p:nvPr/>
          </p:nvSpPr>
          <p:spPr>
            <a:xfrm>
              <a:off x="10754753" y="3358177"/>
              <a:ext cx="1284548" cy="1347375"/>
            </a:xfrm>
            <a:prstGeom prst="diamond">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b"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72" name="Google Shape;1572;p25"/>
            <p:cNvSpPr/>
            <p:nvPr/>
          </p:nvSpPr>
          <p:spPr>
            <a:xfrm>
              <a:off x="920297" y="3294273"/>
              <a:ext cx="1515940" cy="23078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0: INPUT</a:t>
              </a:r>
              <a:endParaRPr kumimoji="0" sz="675"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76" name="Google Shape;1576;p25"/>
            <p:cNvSpPr txBox="1"/>
            <p:nvPr/>
          </p:nvSpPr>
          <p:spPr>
            <a:xfrm>
              <a:off x="10743603" y="3516924"/>
              <a:ext cx="1310732" cy="1034081"/>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Optimize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765"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Use Black Box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Thinking to</a:t>
              </a:r>
              <a:r>
                <a:rPr kumimoji="0" lang="en-US" sz="765" b="0" i="0" u="none" strike="noStrike" kern="0" cap="none" spc="0" normalizeH="0" baseline="0" noProof="0">
                  <a:ln>
                    <a:noFill/>
                  </a:ln>
                  <a:solidFill>
                    <a:srgbClr val="FFFFFF"/>
                  </a:solidFill>
                  <a:effectLst/>
                  <a:uLnTx/>
                  <a:uFillTx/>
                  <a:latin typeface="Arial"/>
                  <a:ea typeface="Arial"/>
                  <a:cs typeface="Arial"/>
                  <a:sym typeface="Arial"/>
                </a:rPr>
                <a:t> </a:t>
              </a:r>
              <a:br>
                <a:rPr kumimoji="0" lang="en-US" sz="765" b="0" i="0" u="none" strike="noStrike" kern="0" cap="none" spc="0" normalizeH="0" baseline="0" noProof="0">
                  <a:ln>
                    <a:noFill/>
                  </a:ln>
                  <a:solidFill>
                    <a:srgbClr val="FFFFFF"/>
                  </a:solidFill>
                  <a:effectLst/>
                  <a:uLnTx/>
                  <a:uFillTx/>
                  <a:latin typeface="Arial"/>
                  <a:ea typeface="Arial"/>
                  <a:cs typeface="Arial"/>
                  <a:sym typeface="Arial"/>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Increase </a:t>
              </a:r>
              <a:b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Funding</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577" name="Google Shape;1577;p25"/>
            <p:cNvSpPr txBox="1"/>
            <p:nvPr/>
          </p:nvSpPr>
          <p:spPr>
            <a:xfrm>
              <a:off x="9300340" y="3666407"/>
              <a:ext cx="1353553" cy="738957"/>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Tell the Story:</a:t>
              </a:r>
              <a:endParaRPr kumimoji="0" sz="105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Communicate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Results to Key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Stakeholder</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1" name="Google Shape;1914;p38">
              <a:extLst>
                <a:ext uri="{FF2B5EF4-FFF2-40B4-BE49-F238E27FC236}">
                  <a16:creationId xmlns:a16="http://schemas.microsoft.com/office/drawing/2014/main" id="{EE237759-6466-8E4A-AD95-D5617E2C59E0}"/>
                </a:ext>
              </a:extLst>
            </p:cNvPr>
            <p:cNvSpPr/>
            <p:nvPr/>
          </p:nvSpPr>
          <p:spPr>
            <a:xfrm>
              <a:off x="107313" y="2546839"/>
              <a:ext cx="2893845"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PLAN THE EVALUATION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52" name="Google Shape;1915;p38">
              <a:extLst>
                <a:ext uri="{FF2B5EF4-FFF2-40B4-BE49-F238E27FC236}">
                  <a16:creationId xmlns:a16="http://schemas.microsoft.com/office/drawing/2014/main" id="{A20BA418-A330-5C4D-8E57-A594DC6F5540}"/>
                </a:ext>
              </a:extLst>
            </p:cNvPr>
            <p:cNvSpPr/>
            <p:nvPr/>
          </p:nvSpPr>
          <p:spPr>
            <a:xfrm>
              <a:off x="3001157" y="2525208"/>
              <a:ext cx="265839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COLLECT DATA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sp>
        <p:nvSpPr>
          <p:cNvPr id="3" name="Title 2">
            <a:extLst>
              <a:ext uri="{FF2B5EF4-FFF2-40B4-BE49-F238E27FC236}">
                <a16:creationId xmlns:a16="http://schemas.microsoft.com/office/drawing/2014/main" id="{14189DDA-F640-6B46-B0B1-DAC2A35ED1F7}"/>
              </a:ext>
            </a:extLst>
          </p:cNvPr>
          <p:cNvSpPr>
            <a:spLocks noGrp="1"/>
          </p:cNvSpPr>
          <p:nvPr>
            <p:ph type="title"/>
          </p:nvPr>
        </p:nvSpPr>
        <p:spPr>
          <a:xfrm>
            <a:off x="419100" y="285750"/>
            <a:ext cx="8229600" cy="541074"/>
          </a:xfrm>
        </p:spPr>
        <p:txBody>
          <a:bodyPr/>
          <a:lstStyle/>
          <a:p>
            <a:r>
              <a:rPr lang="en-US" sz="3600" b="1" dirty="0"/>
              <a:t>The ROI Methodology Process Model</a:t>
            </a:r>
          </a:p>
        </p:txBody>
      </p:sp>
      <p:sp>
        <p:nvSpPr>
          <p:cNvPr id="4" name="Google Shape;1574;p25">
            <a:extLst>
              <a:ext uri="{FF2B5EF4-FFF2-40B4-BE49-F238E27FC236}">
                <a16:creationId xmlns:a16="http://schemas.microsoft.com/office/drawing/2014/main" id="{75CABA64-BC43-4580-05EF-D5AA398709E5}"/>
              </a:ext>
            </a:extLst>
          </p:cNvPr>
          <p:cNvSpPr txBox="1"/>
          <p:nvPr/>
        </p:nvSpPr>
        <p:spPr>
          <a:xfrm>
            <a:off x="127290" y="4812229"/>
            <a:ext cx="7065442" cy="19232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000"/>
              <a:buFontTx/>
              <a:buNone/>
              <a:tabLst/>
              <a:defRPr/>
            </a:pPr>
            <a:r>
              <a:rPr kumimoji="0" lang="en-US" sz="80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Calibri"/>
                <a:sym typeface="Calibri"/>
              </a:rPr>
              <a:t>©2024 ROI Institute Inc. All Rights Reserved.</a:t>
            </a:r>
            <a:endParaRPr kumimoji="0" lang="en-US" sz="80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Arial"/>
              <a:sym typeface="Arial"/>
            </a:endParaRPr>
          </a:p>
        </p:txBody>
      </p:sp>
      <p:sp>
        <p:nvSpPr>
          <p:cNvPr id="6" name="Slide Number Placeholder 1">
            <a:extLst>
              <a:ext uri="{FF2B5EF4-FFF2-40B4-BE49-F238E27FC236}">
                <a16:creationId xmlns:a16="http://schemas.microsoft.com/office/drawing/2014/main" id="{3004562A-68F8-BD3B-9E33-981546411F01}"/>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93</a:t>
            </a:fld>
            <a:endParaRPr lang="en-US" sz="105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81187926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528"/>
        <p:cNvGrpSpPr/>
        <p:nvPr/>
      </p:nvGrpSpPr>
      <p:grpSpPr>
        <a:xfrm>
          <a:off x="0" y="0"/>
          <a:ext cx="0" cy="0"/>
          <a:chOff x="0" y="0"/>
          <a:chExt cx="0" cy="0"/>
        </a:xfrm>
      </p:grpSpPr>
      <p:grpSp>
        <p:nvGrpSpPr>
          <p:cNvPr id="2" name="Group 1">
            <a:extLst>
              <a:ext uri="{FF2B5EF4-FFF2-40B4-BE49-F238E27FC236}">
                <a16:creationId xmlns:a16="http://schemas.microsoft.com/office/drawing/2014/main" id="{DCAAEC8B-EF6C-284E-B6F4-4BF21964710C}"/>
              </a:ext>
            </a:extLst>
          </p:cNvPr>
          <p:cNvGrpSpPr/>
          <p:nvPr/>
        </p:nvGrpSpPr>
        <p:grpSpPr>
          <a:xfrm>
            <a:off x="55286" y="1781925"/>
            <a:ext cx="8985466" cy="2461908"/>
            <a:chOff x="73714" y="2375900"/>
            <a:chExt cx="11980621" cy="3282544"/>
          </a:xfrm>
        </p:grpSpPr>
        <p:sp>
          <p:nvSpPr>
            <p:cNvPr id="53" name="Google Shape;1864;p37">
              <a:extLst>
                <a:ext uri="{FF2B5EF4-FFF2-40B4-BE49-F238E27FC236}">
                  <a16:creationId xmlns:a16="http://schemas.microsoft.com/office/drawing/2014/main" id="{1D08158E-3CD9-F847-9C62-C9E375E87E44}"/>
                </a:ext>
              </a:extLst>
            </p:cNvPr>
            <p:cNvSpPr/>
            <p:nvPr/>
          </p:nvSpPr>
          <p:spPr>
            <a:xfrm rot="10800000">
              <a:off x="9356818" y="2382109"/>
              <a:ext cx="2682483" cy="3276335"/>
            </a:xfrm>
            <a:prstGeom prst="roundRect">
              <a:avLst>
                <a:gd name="adj" fmla="val 12184"/>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29" name="Google Shape;1529;p25"/>
            <p:cNvSpPr/>
            <p:nvPr/>
          </p:nvSpPr>
          <p:spPr>
            <a:xfrm rot="10800000">
              <a:off x="2920149" y="2376252"/>
              <a:ext cx="2646372" cy="3276335"/>
            </a:xfrm>
            <a:prstGeom prst="roundRect">
              <a:avLst>
                <a:gd name="adj" fmla="val 9278"/>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1530" name="Google Shape;1530;p25"/>
            <p:cNvCxnSpPr/>
            <p:nvPr/>
          </p:nvCxnSpPr>
          <p:spPr>
            <a:xfrm>
              <a:off x="3215790" y="4059602"/>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34" name="Google Shape;1534;p25"/>
            <p:cNvSpPr/>
            <p:nvPr/>
          </p:nvSpPr>
          <p:spPr>
            <a:xfrm rot="10800000">
              <a:off x="73714" y="2376252"/>
              <a:ext cx="2746281" cy="3276335"/>
            </a:xfrm>
            <a:prstGeom prst="roundRect">
              <a:avLst>
                <a:gd name="adj" fmla="val 10176"/>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8" name="Google Shape;1538;p25"/>
            <p:cNvSpPr/>
            <p:nvPr/>
          </p:nvSpPr>
          <p:spPr>
            <a:xfrm rot="10800000">
              <a:off x="5645829" y="2375900"/>
              <a:ext cx="3685053" cy="3276335"/>
            </a:xfrm>
            <a:prstGeom prst="roundRect">
              <a:avLst>
                <a:gd name="adj" fmla="val 7470"/>
              </a:avLst>
            </a:prstGeom>
            <a:gradFill>
              <a:gsLst>
                <a:gs pos="0">
                  <a:schemeClr val="lt1"/>
                </a:gs>
                <a:gs pos="1000">
                  <a:schemeClr val="lt1"/>
                </a:gs>
                <a:gs pos="16000">
                  <a:schemeClr val="lt1"/>
                </a:gs>
                <a:gs pos="83000">
                  <a:srgbClr val="F2F2F2"/>
                </a:gs>
                <a:gs pos="100000">
                  <a:srgbClr val="D8D8D8"/>
                </a:gs>
              </a:gsLst>
              <a:lin ang="0" scaled="0"/>
            </a:gradFill>
            <a:ln w="9525" cap="flat" cmpd="sng">
              <a:solidFill>
                <a:srgbClr val="D0CECE"/>
              </a:solidFill>
              <a:prstDash val="dash"/>
              <a:miter lim="800000"/>
              <a:headEnd type="none" w="sm" len="sm"/>
              <a:tailEnd type="none" w="sm" len="sm"/>
            </a:ln>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351"/>
                <a:buFontTx/>
                <a:buNone/>
                <a:tabLst/>
                <a:defRPr/>
              </a:pPr>
              <a:endParaRPr kumimoji="0" sz="1013"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39" name="Google Shape;1539;p25"/>
            <p:cNvSpPr/>
            <p:nvPr/>
          </p:nvSpPr>
          <p:spPr>
            <a:xfrm>
              <a:off x="6102754" y="2547061"/>
              <a:ext cx="2017007" cy="338505"/>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000000"/>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ANALYZE DATA</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0" name="Google Shape;1540;p25"/>
            <p:cNvSpPr/>
            <p:nvPr/>
          </p:nvSpPr>
          <p:spPr>
            <a:xfrm>
              <a:off x="9403788" y="2531617"/>
              <a:ext cx="254096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a:ln>
                    <a:noFill/>
                  </a:ln>
                  <a:solidFill>
                    <a:srgbClr val="595959"/>
                  </a:solidFill>
                  <a:effectLst/>
                  <a:uLnTx/>
                  <a:uFillTx/>
                  <a:latin typeface="Calibri"/>
                  <a:ea typeface="Calibri"/>
                  <a:cs typeface="Calibri"/>
                  <a:sym typeface="Calibri"/>
                </a:rPr>
                <a:t>OPTIMIZE RESULTS</a:t>
              </a:r>
              <a:endParaRPr kumimoji="0" sz="12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1" name="Google Shape;1541;p25"/>
            <p:cNvSpPr/>
            <p:nvPr/>
          </p:nvSpPr>
          <p:spPr>
            <a:xfrm>
              <a:off x="8014728" y="4336283"/>
              <a:ext cx="1194655"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5: ROI</a:t>
              </a:r>
              <a:endParaRPr kumimoji="0" sz="135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42" name="Google Shape;1542;p25"/>
            <p:cNvSpPr/>
            <p:nvPr/>
          </p:nvSpPr>
          <p:spPr>
            <a:xfrm>
              <a:off x="3124837" y="3162203"/>
              <a:ext cx="1515940" cy="3692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1: REACTION AND PLANNED ACTION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3" name="Google Shape;1543;p25"/>
            <p:cNvSpPr/>
            <p:nvPr/>
          </p:nvSpPr>
          <p:spPr>
            <a:xfrm>
              <a:off x="4569589" y="3163129"/>
              <a:ext cx="1025761" cy="374413"/>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3:</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APPLICATION</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4" name="Google Shape;1544;p25"/>
            <p:cNvSpPr/>
            <p:nvPr/>
          </p:nvSpPr>
          <p:spPr>
            <a:xfrm>
              <a:off x="3126510" y="4702311"/>
              <a:ext cx="1396887"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2: LEARNING</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45" name="Google Shape;1545;p25"/>
            <p:cNvSpPr/>
            <p:nvPr/>
          </p:nvSpPr>
          <p:spPr>
            <a:xfrm>
              <a:off x="4510379" y="4698479"/>
              <a:ext cx="1183544" cy="230784"/>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4: IMPACT</a:t>
              </a:r>
              <a:endParaRPr kumimoji="0" sz="700"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46" name="Google Shape;1546;p25"/>
            <p:cNvSpPr/>
            <p:nvPr/>
          </p:nvSpPr>
          <p:spPr>
            <a:xfrm>
              <a:off x="7847978" y="5413044"/>
              <a:ext cx="1638192" cy="235913"/>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33"/>
                <a:buFontTx/>
                <a:buNone/>
                <a:tabLst/>
                <a:defRPr/>
              </a:pPr>
              <a:r>
                <a:rPr kumimoji="0" lang="en-US" sz="700" b="0" i="0" u="none" strike="noStrike" kern="0" cap="none" spc="0" normalizeH="0" baseline="0" noProof="0">
                  <a:ln>
                    <a:noFill/>
                  </a:ln>
                  <a:solidFill>
                    <a:srgbClr val="595959"/>
                  </a:solidFill>
                  <a:effectLst/>
                  <a:uLnTx/>
                  <a:uFillTx/>
                  <a:latin typeface="Calibri"/>
                  <a:ea typeface="Calibri"/>
                  <a:cs typeface="Calibri"/>
                  <a:sym typeface="Calibri"/>
                </a:rPr>
                <a:t>INTANGIBLE BENEFITS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47" name="Google Shape;1547;p25"/>
            <p:cNvCxnSpPr/>
            <p:nvPr/>
          </p:nvCxnSpPr>
          <p:spPr>
            <a:xfrm>
              <a:off x="1088882" y="4042435"/>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8" name="Google Shape;1548;p25"/>
            <p:cNvCxnSpPr/>
            <p:nvPr/>
          </p:nvCxnSpPr>
          <p:spPr>
            <a:xfrm>
              <a:off x="8558776" y="3370898"/>
              <a:ext cx="0" cy="274298"/>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49" name="Google Shape;1549;p25"/>
            <p:cNvCxnSpPr/>
            <p:nvPr/>
          </p:nvCxnSpPr>
          <p:spPr>
            <a:xfrm rot="10800000" flipH="1">
              <a:off x="8790762" y="4053050"/>
              <a:ext cx="614135" cy="13104"/>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0" name="Google Shape;1550;p25"/>
            <p:cNvCxnSpPr/>
            <p:nvPr/>
          </p:nvCxnSpPr>
          <p:spPr>
            <a:xfrm rot="10800000">
              <a:off x="9311737" y="4616254"/>
              <a:ext cx="0" cy="533356"/>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1" name="Google Shape;1551;p25"/>
            <p:cNvCxnSpPr/>
            <p:nvPr/>
          </p:nvCxnSpPr>
          <p:spPr>
            <a:xfrm rot="10800000">
              <a:off x="8367216" y="5133813"/>
              <a:ext cx="947080" cy="0"/>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2" name="Google Shape;1552;p25"/>
            <p:cNvCxnSpPr/>
            <p:nvPr/>
          </p:nvCxnSpPr>
          <p:spPr>
            <a:xfrm>
              <a:off x="7804300" y="4044380"/>
              <a:ext cx="419673"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3" name="Google Shape;1553;p25"/>
            <p:cNvCxnSpPr/>
            <p:nvPr/>
          </p:nvCxnSpPr>
          <p:spPr>
            <a:xfrm rot="10800000" flipH="1">
              <a:off x="7898457" y="4032250"/>
              <a:ext cx="20256" cy="1052278"/>
            </a:xfrm>
            <a:prstGeom prst="straightConnector1">
              <a:avLst/>
            </a:prstGeom>
            <a:solidFill>
              <a:srgbClr val="99CCFF">
                <a:alpha val="29411"/>
              </a:srgbClr>
            </a:solidFill>
            <a:ln w="38100"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cxnSp>
        <p:cxnSp>
          <p:nvCxnSpPr>
            <p:cNvPr id="1554" name="Google Shape;1554;p25"/>
            <p:cNvCxnSpPr/>
            <p:nvPr/>
          </p:nvCxnSpPr>
          <p:spPr>
            <a:xfrm rot="10800000" flipH="1">
              <a:off x="7898457" y="5084528"/>
              <a:ext cx="231358" cy="1283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5" name="Google Shape;1555;p25"/>
            <p:cNvCxnSpPr/>
            <p:nvPr/>
          </p:nvCxnSpPr>
          <p:spPr>
            <a:xfrm>
              <a:off x="4362431" y="4026218"/>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6" name="Google Shape;1556;p25"/>
            <p:cNvCxnSpPr/>
            <p:nvPr/>
          </p:nvCxnSpPr>
          <p:spPr>
            <a:xfrm>
              <a:off x="2256788" y="4042435"/>
              <a:ext cx="215982"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7" name="Google Shape;1557;p25"/>
            <p:cNvCxnSpPr/>
            <p:nvPr/>
          </p:nvCxnSpPr>
          <p:spPr>
            <a:xfrm>
              <a:off x="5476690" y="4044367"/>
              <a:ext cx="182865"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cxnSp>
          <p:nvCxnSpPr>
            <p:cNvPr id="1558" name="Google Shape;1558;p25"/>
            <p:cNvCxnSpPr/>
            <p:nvPr/>
          </p:nvCxnSpPr>
          <p:spPr>
            <a:xfrm>
              <a:off x="6419190" y="4036970"/>
              <a:ext cx="274298"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59" name="Google Shape;1559;p25"/>
            <p:cNvSpPr/>
            <p:nvPr/>
          </p:nvSpPr>
          <p:spPr>
            <a:xfrm>
              <a:off x="164317" y="3508047"/>
              <a:ext cx="929454" cy="112119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Start With Why</a:t>
              </a: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Align Programs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With the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Business</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0" name="Google Shape;1560;p25"/>
            <p:cNvSpPr/>
            <p:nvPr/>
          </p:nvSpPr>
          <p:spPr>
            <a:xfrm>
              <a:off x="1264936" y="3530525"/>
              <a:ext cx="1056962"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Feasible</a:t>
              </a: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Select the Right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Solution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1" name="Google Shape;1561;p25"/>
            <p:cNvSpPr/>
            <p:nvPr/>
          </p:nvSpPr>
          <p:spPr>
            <a:xfrm>
              <a:off x="3412528" y="3543912"/>
              <a:ext cx="949903" cy="1121192"/>
            </a:xfrm>
            <a:prstGeom prst="roundRect">
              <a:avLst>
                <a:gd name="adj" fmla="val 16667"/>
              </a:avLst>
            </a:prstGeom>
            <a:solidFill>
              <a:srgbClr val="820D2D"/>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Matter:</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Design for Input,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Reaction, and</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Learning</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2" name="Google Shape;1562;p25"/>
            <p:cNvSpPr/>
            <p:nvPr/>
          </p:nvSpPr>
          <p:spPr>
            <a:xfrm>
              <a:off x="5692624" y="3525017"/>
              <a:ext cx="856791" cy="110836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dirty="0">
                  <a:ln>
                    <a:noFill/>
                  </a:ln>
                  <a:solidFill>
                    <a:srgbClr val="FFFFFF"/>
                  </a:solidFill>
                  <a:effectLst/>
                  <a:uLnTx/>
                  <a:uFillTx/>
                  <a:latin typeface="Calibri"/>
                  <a:ea typeface="Calibri"/>
                  <a:cs typeface="Calibri"/>
                  <a:sym typeface="Calibri"/>
                </a:rPr>
                <a:t>Make it</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 Credible: </a:t>
              </a:r>
              <a:endParaRPr kumimoji="0"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Isolate the</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 Effects</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of the</a:t>
              </a:r>
              <a:b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b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3" name="Google Shape;1563;p25"/>
            <p:cNvSpPr/>
            <p:nvPr/>
          </p:nvSpPr>
          <p:spPr>
            <a:xfrm>
              <a:off x="6688130" y="3508048"/>
              <a:ext cx="1169573" cy="1144331"/>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Convert Data to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Monetary Value</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4" name="Google Shape;1564;p25"/>
            <p:cNvSpPr/>
            <p:nvPr/>
          </p:nvSpPr>
          <p:spPr>
            <a:xfrm>
              <a:off x="7973600" y="2523853"/>
              <a:ext cx="1278916" cy="932425"/>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Capture Costs of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dirty="0">
                  <a:ln>
                    <a:noFill/>
                  </a:ln>
                  <a:solidFill>
                    <a:srgbClr val="FFFFFF"/>
                  </a:solidFill>
                  <a:effectLst/>
                  <a:uLnTx/>
                  <a:uFillTx/>
                  <a:latin typeface="Calibri"/>
                  <a:ea typeface="Calibri"/>
                  <a:cs typeface="Calibri"/>
                  <a:sym typeface="Calibri"/>
                </a:rPr>
                <a:t>Program</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5" name="Google Shape;1565;p25"/>
            <p:cNvSpPr/>
            <p:nvPr/>
          </p:nvSpPr>
          <p:spPr>
            <a:xfrm>
              <a:off x="7983126" y="3611029"/>
              <a:ext cx="1269392" cy="712441"/>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Credible: </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Calculate ROI</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6" name="Google Shape;1566;p25"/>
            <p:cNvSpPr/>
            <p:nvPr/>
          </p:nvSpPr>
          <p:spPr>
            <a:xfrm>
              <a:off x="7857704" y="4588378"/>
              <a:ext cx="1394814" cy="77532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50" b="1" i="0" u="none" strike="noStrike" kern="0" cap="none" spc="0" normalizeH="0" baseline="0" noProof="0" dirty="0">
                  <a:ln>
                    <a:noFill/>
                  </a:ln>
                  <a:solidFill>
                    <a:srgbClr val="FFFFFF"/>
                  </a:solidFill>
                  <a:effectLst/>
                  <a:uLnTx/>
                  <a:uFillTx/>
                  <a:latin typeface="Calibri"/>
                  <a:ea typeface="Calibri"/>
                  <a:cs typeface="Calibri"/>
                  <a:sym typeface="Calibri"/>
                </a:rPr>
                <a:t>Make it Credible: </a:t>
              </a:r>
              <a:endParaRPr kumimoji="0" lang="en-US" sz="788" b="1" i="0" u="none" strike="noStrike" kern="0" cap="none" spc="0" normalizeH="0" baseline="0" noProof="0" dirty="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dirty="0">
                  <a:ln>
                    <a:noFill/>
                  </a:ln>
                  <a:solidFill>
                    <a:srgbClr val="FFFFFF"/>
                  </a:solidFill>
                  <a:effectLst/>
                  <a:uLnTx/>
                  <a:uFillTx/>
                  <a:latin typeface="Calibri"/>
                  <a:ea typeface="Calibri"/>
                  <a:cs typeface="Calibri"/>
                  <a:sym typeface="Calibri"/>
                </a:rPr>
                <a:t>Identify Intangible Measures</a:t>
              </a:r>
              <a:endParaRPr kumimoji="0" lang="en-US" sz="9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567" name="Google Shape;1567;p25"/>
            <p:cNvSpPr/>
            <p:nvPr/>
          </p:nvSpPr>
          <p:spPr>
            <a:xfrm>
              <a:off x="9349740" y="3432821"/>
              <a:ext cx="1247674" cy="1193757"/>
            </a:xfrm>
            <a:prstGeom prst="ellipse">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8" name="Google Shape;1568;p25"/>
            <p:cNvSpPr/>
            <p:nvPr/>
          </p:nvSpPr>
          <p:spPr>
            <a:xfrm>
              <a:off x="2472770" y="3544016"/>
              <a:ext cx="758418" cy="1108363"/>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Expect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1" i="0" u="none" strike="noStrike" kern="0" cap="none" spc="0" normalizeH="0" baseline="0" noProof="0">
                  <a:ln>
                    <a:noFill/>
                  </a:ln>
                  <a:solidFill>
                    <a:srgbClr val="FFFFFF"/>
                  </a:solidFill>
                  <a:effectLst/>
                  <a:uLnTx/>
                  <a:uFillTx/>
                  <a:latin typeface="Calibri"/>
                  <a:ea typeface="Calibri"/>
                  <a:cs typeface="Calibri"/>
                  <a:sym typeface="Calibri"/>
                </a:rPr>
                <a:t>Success</a:t>
              </a: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 Plan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69" name="Google Shape;1569;p25"/>
            <p:cNvSpPr/>
            <p:nvPr/>
          </p:nvSpPr>
          <p:spPr>
            <a:xfrm>
              <a:off x="4552576" y="3544870"/>
              <a:ext cx="949903" cy="1121192"/>
            </a:xfrm>
            <a:prstGeom prst="roundRect">
              <a:avLst>
                <a:gd name="adj" fmla="val 16667"/>
              </a:avLst>
            </a:prstGeom>
            <a:solidFill>
              <a:schemeClr val="bg2"/>
            </a:solidFill>
            <a:ln>
              <a:noFill/>
            </a:ln>
            <a:effectLst>
              <a:outerShdw blurRad="50800" dist="38100" dir="5400000" algn="t" rotWithShape="0">
                <a:srgbClr val="000000">
                  <a:alpha val="40000"/>
                </a:srgbClr>
              </a:outerShdw>
            </a:effectLst>
          </p:spPr>
          <p:txBody>
            <a:bodyPr spcFirstLastPara="1" wrap="square" lIns="68564" tIns="34272" rIns="68564" bIns="34272" anchor="ctr"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Make it Stick:</a:t>
              </a:r>
              <a:endParaRPr kumimoji="0" sz="8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Design for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Application </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800" b="0" i="0" u="none" strike="noStrike" kern="0" cap="none" spc="0" normalizeH="0" baseline="0" noProof="0">
                  <a:ln>
                    <a:noFill/>
                  </a:ln>
                  <a:solidFill>
                    <a:srgbClr val="FFFFFF"/>
                  </a:solidFill>
                  <a:effectLst/>
                  <a:uLnTx/>
                  <a:uFillTx/>
                  <a:latin typeface="Calibri"/>
                  <a:ea typeface="Calibri"/>
                  <a:cs typeface="Calibri"/>
                  <a:sym typeface="Calibri"/>
                </a:rPr>
                <a:t>and Impact</a:t>
              </a: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570" name="Google Shape;1570;p25"/>
            <p:cNvCxnSpPr/>
            <p:nvPr/>
          </p:nvCxnSpPr>
          <p:spPr>
            <a:xfrm>
              <a:off x="10597413" y="4044367"/>
              <a:ext cx="173930" cy="0"/>
            </a:xfrm>
            <a:prstGeom prst="straightConnector1">
              <a:avLst/>
            </a:prstGeom>
            <a:solidFill>
              <a:srgbClr val="99CCFF">
                <a:alpha val="29411"/>
              </a:srgbClr>
            </a:solidFill>
            <a:ln w="38100" cap="flat" cmpd="sng">
              <a:solidFill>
                <a:schemeClr val="dk1"/>
              </a:solidFill>
              <a:prstDash val="solid"/>
              <a:round/>
              <a:headEnd type="none" w="sm" len="sm"/>
              <a:tailEnd type="triangle" w="med" len="med"/>
            </a:ln>
            <a:effectLst>
              <a:outerShdw blurRad="50800" dist="38100" dir="5400000" algn="t" rotWithShape="0">
                <a:srgbClr val="000000">
                  <a:alpha val="40000"/>
                </a:srgbClr>
              </a:outerShdw>
            </a:effectLst>
          </p:spPr>
        </p:cxnSp>
        <p:sp>
          <p:nvSpPr>
            <p:cNvPr id="1571" name="Google Shape;1571;p25"/>
            <p:cNvSpPr/>
            <p:nvPr/>
          </p:nvSpPr>
          <p:spPr>
            <a:xfrm>
              <a:off x="10754753" y="3358177"/>
              <a:ext cx="1284548" cy="1347375"/>
            </a:xfrm>
            <a:prstGeom prst="diamond">
              <a:avLst/>
            </a:prstGeom>
            <a:solidFill>
              <a:schemeClr val="tx1">
                <a:lumMod val="50000"/>
                <a:lumOff val="50000"/>
              </a:schemeClr>
            </a:solidFill>
            <a:ln>
              <a:noFill/>
            </a:ln>
            <a:effectLst>
              <a:outerShdw blurRad="50800" dist="38100" dir="5400000" algn="t" rotWithShape="0">
                <a:srgbClr val="000000">
                  <a:alpha val="40000"/>
                </a:srgbClr>
              </a:outerShdw>
            </a:effectLst>
          </p:spPr>
          <p:txBody>
            <a:bodyPr spcFirstLastPara="1" wrap="square" lIns="68564" tIns="34272" rIns="68564" bIns="34272" anchor="b" anchorCtr="0">
              <a:no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endParaRPr kumimoji="0" sz="105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72" name="Google Shape;1572;p25"/>
            <p:cNvSpPr/>
            <p:nvPr/>
          </p:nvSpPr>
          <p:spPr>
            <a:xfrm>
              <a:off x="920297" y="3294273"/>
              <a:ext cx="1515940" cy="230784"/>
            </a:xfrm>
            <a:prstGeom prst="rect">
              <a:avLst/>
            </a:prstGeom>
            <a:noFill/>
            <a:ln>
              <a:noFill/>
            </a:ln>
          </p:spPr>
          <p:txBody>
            <a:bodyPr spcFirstLastPara="1" wrap="square" lIns="68564" tIns="34272" rIns="68564" bIns="34272" anchor="t" anchorCtr="0">
              <a:spAutoFit/>
            </a:bodyPr>
            <a:lstStyle/>
            <a:p>
              <a:pPr marL="0" marR="0" lvl="0" indent="0" algn="l" defTabSz="685776" rtl="0" eaLnBrk="1" fontAlgn="auto" latinLnBrk="0" hangingPunct="1">
                <a:lnSpc>
                  <a:spcPct val="100000"/>
                </a:lnSpc>
                <a:spcBef>
                  <a:spcPts val="0"/>
                </a:spcBef>
                <a:spcAft>
                  <a:spcPts val="0"/>
                </a:spcAft>
                <a:buClr>
                  <a:srgbClr val="595959"/>
                </a:buClr>
                <a:buSzPts val="900"/>
                <a:buFontTx/>
                <a:buNone/>
                <a:tabLst/>
                <a:defRPr/>
              </a:pPr>
              <a:r>
                <a:rPr kumimoji="0" lang="en-US" sz="675" b="0" i="0" u="none" strike="noStrike" kern="0" cap="none" spc="0" normalizeH="0" baseline="0" noProof="0">
                  <a:ln>
                    <a:noFill/>
                  </a:ln>
                  <a:solidFill>
                    <a:srgbClr val="595959"/>
                  </a:solidFill>
                  <a:effectLst/>
                  <a:uLnTx/>
                  <a:uFillTx/>
                  <a:latin typeface="Calibri"/>
                  <a:ea typeface="Calibri"/>
                  <a:cs typeface="Calibri"/>
                  <a:sym typeface="Calibri"/>
                </a:rPr>
                <a:t>LEVEL 0: INPUT</a:t>
              </a:r>
              <a:endParaRPr kumimoji="0" sz="675" b="0" i="0" u="none" strike="noStrike" kern="0" cap="none" spc="0" normalizeH="0" baseline="0" noProof="0">
                <a:ln>
                  <a:noFill/>
                </a:ln>
                <a:solidFill>
                  <a:srgbClr val="595959"/>
                </a:solidFill>
                <a:effectLst/>
                <a:uLnTx/>
                <a:uFillTx/>
                <a:latin typeface="Calibri"/>
                <a:ea typeface="Calibri"/>
                <a:cs typeface="Calibri"/>
                <a:sym typeface="Calibri"/>
              </a:endParaRPr>
            </a:p>
          </p:txBody>
        </p:sp>
        <p:sp>
          <p:nvSpPr>
            <p:cNvPr id="1576" name="Google Shape;1576;p25"/>
            <p:cNvSpPr txBox="1"/>
            <p:nvPr/>
          </p:nvSpPr>
          <p:spPr>
            <a:xfrm>
              <a:off x="10743603" y="3516924"/>
              <a:ext cx="1310732" cy="1034081"/>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Optimize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65" b="1" i="0" u="none" strike="noStrike" kern="0" cap="none" spc="0" normalizeH="0" baseline="0" noProof="0">
                  <a:ln>
                    <a:noFill/>
                  </a:ln>
                  <a:solidFill>
                    <a:srgbClr val="FFFFFF"/>
                  </a:solidFill>
                  <a:effectLst/>
                  <a:uLnTx/>
                  <a:uFillTx/>
                  <a:latin typeface="Calibri"/>
                  <a:ea typeface="Calibri"/>
                  <a:cs typeface="Calibri"/>
                  <a:sym typeface="Calibri"/>
                </a:rPr>
                <a:t>Results:</a:t>
              </a:r>
              <a:endParaRPr kumimoji="0" sz="765"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Use Black Box </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900"/>
                <a:buFontTx/>
                <a:buNone/>
                <a:tabLst/>
                <a:defRPr/>
              </a:pP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Thinking to</a:t>
              </a:r>
              <a:r>
                <a:rPr kumimoji="0" lang="en-US" sz="765" b="0" i="0" u="none" strike="noStrike" kern="0" cap="none" spc="0" normalizeH="0" baseline="0" noProof="0">
                  <a:ln>
                    <a:noFill/>
                  </a:ln>
                  <a:solidFill>
                    <a:srgbClr val="FFFFFF"/>
                  </a:solidFill>
                  <a:effectLst/>
                  <a:uLnTx/>
                  <a:uFillTx/>
                  <a:latin typeface="Arial"/>
                  <a:ea typeface="Arial"/>
                  <a:cs typeface="Arial"/>
                  <a:sym typeface="Arial"/>
                </a:rPr>
                <a:t> </a:t>
              </a:r>
              <a:br>
                <a:rPr kumimoji="0" lang="en-US" sz="765" b="0" i="0" u="none" strike="noStrike" kern="0" cap="none" spc="0" normalizeH="0" baseline="0" noProof="0">
                  <a:ln>
                    <a:noFill/>
                  </a:ln>
                  <a:solidFill>
                    <a:srgbClr val="FFFFFF"/>
                  </a:solidFill>
                  <a:effectLst/>
                  <a:uLnTx/>
                  <a:uFillTx/>
                  <a:latin typeface="Arial"/>
                  <a:ea typeface="Arial"/>
                  <a:cs typeface="Arial"/>
                  <a:sym typeface="Arial"/>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Increase </a:t>
              </a:r>
              <a:b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br>
              <a:r>
                <a:rPr kumimoji="0" lang="en-US" sz="765" b="0" i="0" u="none" strike="noStrike" kern="0" cap="none" spc="0" normalizeH="0" baseline="0" noProof="0">
                  <a:ln>
                    <a:noFill/>
                  </a:ln>
                  <a:solidFill>
                    <a:srgbClr val="FFFFFF"/>
                  </a:solidFill>
                  <a:effectLst/>
                  <a:uLnTx/>
                  <a:uFillTx/>
                  <a:latin typeface="Calibri"/>
                  <a:ea typeface="Calibri"/>
                  <a:cs typeface="Calibri"/>
                  <a:sym typeface="Calibri"/>
                </a:rPr>
                <a:t>Funding</a:t>
              </a:r>
              <a:endParaRPr kumimoji="0" sz="765"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577" name="Google Shape;1577;p25"/>
            <p:cNvSpPr txBox="1"/>
            <p:nvPr/>
          </p:nvSpPr>
          <p:spPr>
            <a:xfrm>
              <a:off x="9300340" y="3666407"/>
              <a:ext cx="1353553" cy="738957"/>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FFFFFF"/>
                </a:buClr>
                <a:buSzPts val="1050"/>
                <a:buFontTx/>
                <a:buNone/>
                <a:tabLst/>
                <a:defRPr/>
              </a:pPr>
              <a:r>
                <a:rPr kumimoji="0" lang="en-US" sz="788" b="1" i="0" u="none" strike="noStrike" kern="0" cap="none" spc="0" normalizeH="0" baseline="0" noProof="0">
                  <a:ln>
                    <a:noFill/>
                  </a:ln>
                  <a:solidFill>
                    <a:srgbClr val="FFFFFF"/>
                  </a:solidFill>
                  <a:effectLst/>
                  <a:uLnTx/>
                  <a:uFillTx/>
                  <a:latin typeface="Calibri"/>
                  <a:ea typeface="Calibri"/>
                  <a:cs typeface="Calibri"/>
                  <a:sym typeface="Calibri"/>
                </a:rPr>
                <a:t>Tell the Story:</a:t>
              </a:r>
              <a:endParaRPr kumimoji="0" sz="1050" b="0" i="0" u="none" strike="noStrike" kern="0" cap="none" spc="0" normalizeH="0" baseline="0" noProof="0">
                <a:ln>
                  <a:noFill/>
                </a:ln>
                <a:solidFill>
                  <a:srgbClr val="000000"/>
                </a:solidFill>
                <a:effectLst/>
                <a:uLnTx/>
                <a:uFillTx/>
                <a:latin typeface="Arial"/>
                <a:ea typeface="ＭＳ Ｐゴシック" pitchFamily="-111" charset="-128"/>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Communicate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Results to Key </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ctr" defTabSz="685776" rtl="0" eaLnBrk="1" fontAlgn="auto" latinLnBrk="0" hangingPunct="1">
                <a:lnSpc>
                  <a:spcPct val="100000"/>
                </a:lnSpc>
                <a:spcBef>
                  <a:spcPts val="0"/>
                </a:spcBef>
                <a:spcAft>
                  <a:spcPts val="0"/>
                </a:spcAft>
                <a:buClr>
                  <a:srgbClr val="FFFFFF"/>
                </a:buClr>
                <a:buSzPts val="1067"/>
                <a:buFontTx/>
                <a:buNone/>
                <a:tabLst/>
                <a:defRPr/>
              </a:pPr>
              <a:r>
                <a:rPr kumimoji="0" lang="en-US" sz="788" b="0" i="0" u="none" strike="noStrike" kern="0" cap="none" spc="0" normalizeH="0" baseline="0" noProof="0">
                  <a:ln>
                    <a:noFill/>
                  </a:ln>
                  <a:solidFill>
                    <a:srgbClr val="FFFFFF"/>
                  </a:solidFill>
                  <a:effectLst/>
                  <a:uLnTx/>
                  <a:uFillTx/>
                  <a:latin typeface="Calibri"/>
                  <a:ea typeface="Calibri"/>
                  <a:cs typeface="Calibri"/>
                  <a:sym typeface="Calibri"/>
                </a:rPr>
                <a:t>Stakeholder</a:t>
              </a:r>
              <a:endParaRPr kumimoji="0" sz="788"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1" name="Google Shape;1914;p38">
              <a:extLst>
                <a:ext uri="{FF2B5EF4-FFF2-40B4-BE49-F238E27FC236}">
                  <a16:creationId xmlns:a16="http://schemas.microsoft.com/office/drawing/2014/main" id="{EE237759-6466-8E4A-AD95-D5617E2C59E0}"/>
                </a:ext>
              </a:extLst>
            </p:cNvPr>
            <p:cNvSpPr/>
            <p:nvPr/>
          </p:nvSpPr>
          <p:spPr>
            <a:xfrm>
              <a:off x="107313" y="2546839"/>
              <a:ext cx="2893845"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PLAN THE EVALUATION</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52" name="Google Shape;1915;p38">
              <a:extLst>
                <a:ext uri="{FF2B5EF4-FFF2-40B4-BE49-F238E27FC236}">
                  <a16:creationId xmlns:a16="http://schemas.microsoft.com/office/drawing/2014/main" id="{A20BA418-A330-5C4D-8E57-A594DC6F5540}"/>
                </a:ext>
              </a:extLst>
            </p:cNvPr>
            <p:cNvSpPr/>
            <p:nvPr/>
          </p:nvSpPr>
          <p:spPr>
            <a:xfrm>
              <a:off x="3001157" y="2525208"/>
              <a:ext cx="2658399" cy="338505"/>
            </a:xfrm>
            <a:prstGeom prst="rect">
              <a:avLst/>
            </a:prstGeom>
            <a:noFill/>
            <a:ln>
              <a:noFill/>
            </a:ln>
          </p:spPr>
          <p:txBody>
            <a:bodyPr spcFirstLastPara="1" wrap="square" lIns="68564" tIns="34272" rIns="68564" bIns="34272" anchor="t" anchorCtr="0">
              <a:spAutoFit/>
            </a:bodyPr>
            <a:lstStyle/>
            <a:p>
              <a:pPr marL="0" marR="0" lvl="0" indent="0" algn="ctr" defTabSz="685776" rtl="0" eaLnBrk="1" fontAlgn="auto" latinLnBrk="0" hangingPunct="1">
                <a:lnSpc>
                  <a:spcPct val="100000"/>
                </a:lnSpc>
                <a:spcBef>
                  <a:spcPts val="0"/>
                </a:spcBef>
                <a:spcAft>
                  <a:spcPts val="0"/>
                </a:spcAft>
                <a:buClr>
                  <a:srgbClr val="595959"/>
                </a:buClr>
                <a:buSzPts val="1600"/>
                <a:buFontTx/>
                <a:buNone/>
                <a:tabLst/>
                <a:defRPr/>
              </a:pPr>
              <a:r>
                <a:rPr kumimoji="0" lang="en-US" sz="1200" b="0" i="0" u="none" strike="noStrike" kern="0" cap="none" spc="0" normalizeH="0" baseline="0" noProof="0" dirty="0">
                  <a:ln>
                    <a:noFill/>
                  </a:ln>
                  <a:solidFill>
                    <a:srgbClr val="595959"/>
                  </a:solidFill>
                  <a:effectLst/>
                  <a:uLnTx/>
                  <a:uFillTx/>
                  <a:latin typeface="Calibri"/>
                  <a:ea typeface="Calibri"/>
                  <a:cs typeface="Calibri"/>
                  <a:sym typeface="Calibri"/>
                </a:rPr>
                <a:t>COLLECT DATA </a:t>
              </a:r>
              <a:endParaRPr kumimoji="0" sz="105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sp>
        <p:nvSpPr>
          <p:cNvPr id="3" name="Title 2">
            <a:extLst>
              <a:ext uri="{FF2B5EF4-FFF2-40B4-BE49-F238E27FC236}">
                <a16:creationId xmlns:a16="http://schemas.microsoft.com/office/drawing/2014/main" id="{14189DDA-F640-6B46-B0B1-DAC2A35ED1F7}"/>
              </a:ext>
            </a:extLst>
          </p:cNvPr>
          <p:cNvSpPr>
            <a:spLocks noGrp="1"/>
          </p:cNvSpPr>
          <p:nvPr>
            <p:ph type="title"/>
          </p:nvPr>
        </p:nvSpPr>
        <p:spPr>
          <a:xfrm>
            <a:off x="419100" y="285750"/>
            <a:ext cx="8229600" cy="541074"/>
          </a:xfrm>
        </p:spPr>
        <p:txBody>
          <a:bodyPr/>
          <a:lstStyle/>
          <a:p>
            <a:r>
              <a:rPr lang="en-US" sz="3600" b="1" dirty="0"/>
              <a:t>The ROI Methodology Process Model</a:t>
            </a:r>
          </a:p>
        </p:txBody>
      </p:sp>
      <p:sp>
        <p:nvSpPr>
          <p:cNvPr id="5" name="Slide Number Placeholder 1">
            <a:extLst>
              <a:ext uri="{FF2B5EF4-FFF2-40B4-BE49-F238E27FC236}">
                <a16:creationId xmlns:a16="http://schemas.microsoft.com/office/drawing/2014/main" id="{C59E1B59-C04A-DF54-71B4-E576D6DC4DE0}"/>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tx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94</a:t>
            </a:fld>
            <a:endParaRPr lang="en-US" sz="105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66653675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A0313-E622-24FE-CBB1-6D5CBF894183}"/>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Level 1 Target Areas</a:t>
            </a:r>
          </a:p>
        </p:txBody>
      </p:sp>
      <p:sp>
        <p:nvSpPr>
          <p:cNvPr id="3" name="Text Placeholder 2">
            <a:extLst>
              <a:ext uri="{FF2B5EF4-FFF2-40B4-BE49-F238E27FC236}">
                <a16:creationId xmlns:a16="http://schemas.microsoft.com/office/drawing/2014/main" id="{C8091C2B-2150-B8CF-C384-C2AC0C2AF6C8}"/>
              </a:ext>
            </a:extLst>
          </p:cNvPr>
          <p:cNvSpPr>
            <a:spLocks noGrp="1"/>
          </p:cNvSpPr>
          <p:nvPr>
            <p:ph type="body" idx="1"/>
          </p:nvPr>
        </p:nvSpPr>
        <p:spPr>
          <a:xfrm>
            <a:off x="419100" y="1200150"/>
            <a:ext cx="4152900" cy="3537900"/>
          </a:xfrm>
        </p:spPr>
        <p:txBody>
          <a:bodyPr>
            <a:normAutofit/>
          </a:bodyPr>
          <a:lstStyle/>
          <a:p>
            <a:pPr>
              <a:buSzPct val="100000"/>
              <a:buFont typeface="Arial" panose="020B0604020202020204" pitchFamily="34" charset="0"/>
              <a:buChar char="•"/>
            </a:pPr>
            <a:r>
              <a:rPr lang="en-US" dirty="0"/>
              <a:t>Relevance of program content</a:t>
            </a:r>
          </a:p>
          <a:p>
            <a:pPr>
              <a:buSzPct val="100000"/>
              <a:buFont typeface="Arial" panose="020B0604020202020204" pitchFamily="34" charset="0"/>
              <a:buChar char="•"/>
            </a:pPr>
            <a:r>
              <a:rPr lang="en-US" dirty="0"/>
              <a:t>Importance to my success</a:t>
            </a:r>
          </a:p>
          <a:p>
            <a:pPr>
              <a:buSzPct val="100000"/>
              <a:buFont typeface="Arial" panose="020B0604020202020204" pitchFamily="34" charset="0"/>
              <a:buChar char="•"/>
            </a:pPr>
            <a:r>
              <a:rPr lang="en-US" dirty="0"/>
              <a:t>Amount of new information</a:t>
            </a:r>
          </a:p>
          <a:p>
            <a:pPr>
              <a:buSzPct val="100000"/>
              <a:buFont typeface="Arial" panose="020B0604020202020204" pitchFamily="34" charset="0"/>
              <a:buChar char="•"/>
            </a:pPr>
            <a:r>
              <a:rPr lang="en-US" dirty="0"/>
              <a:t>Would recommend to others</a:t>
            </a:r>
          </a:p>
          <a:p>
            <a:pPr>
              <a:buSzPct val="100000"/>
              <a:buFont typeface="Arial" panose="020B0604020202020204" pitchFamily="34" charset="0"/>
              <a:buChar char="•"/>
            </a:pPr>
            <a:r>
              <a:rPr lang="en-US" dirty="0"/>
              <a:t>Instructional materials</a:t>
            </a:r>
          </a:p>
          <a:p>
            <a:pPr>
              <a:buSzPct val="100000"/>
              <a:buFont typeface="Arial" panose="020B0604020202020204" pitchFamily="34" charset="0"/>
              <a:buChar char="•"/>
            </a:pPr>
            <a:r>
              <a:rPr lang="en-US" dirty="0"/>
              <a:t>Out-of-class assignments</a:t>
            </a:r>
          </a:p>
        </p:txBody>
      </p:sp>
      <p:sp>
        <p:nvSpPr>
          <p:cNvPr id="5" name="TextBox 4">
            <a:extLst>
              <a:ext uri="{FF2B5EF4-FFF2-40B4-BE49-F238E27FC236}">
                <a16:creationId xmlns:a16="http://schemas.microsoft.com/office/drawing/2014/main" id="{1FA9C878-8B6C-2E6B-3ED4-7CED366009FD}"/>
              </a:ext>
            </a:extLst>
          </p:cNvPr>
          <p:cNvSpPr txBox="1"/>
          <p:nvPr/>
        </p:nvSpPr>
        <p:spPr>
          <a:xfrm>
            <a:off x="0" y="4866501"/>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58</a:t>
            </a:r>
          </a:p>
        </p:txBody>
      </p:sp>
      <p:sp>
        <p:nvSpPr>
          <p:cNvPr id="7" name="Slide Number Placeholder 1">
            <a:extLst>
              <a:ext uri="{FF2B5EF4-FFF2-40B4-BE49-F238E27FC236}">
                <a16:creationId xmlns:a16="http://schemas.microsoft.com/office/drawing/2014/main" id="{DECEA58E-22E1-7F85-4A1A-411C67EEB749}"/>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bg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95</a:t>
            </a:fld>
            <a:endParaRPr lang="en-US" sz="105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12" name="Text Placeholder 11">
            <a:extLst>
              <a:ext uri="{FF2B5EF4-FFF2-40B4-BE49-F238E27FC236}">
                <a16:creationId xmlns:a16="http://schemas.microsoft.com/office/drawing/2014/main" id="{7FB6278B-32F1-EB4C-6E63-CEA162BB8EA9}"/>
              </a:ext>
            </a:extLst>
          </p:cNvPr>
          <p:cNvSpPr>
            <a:spLocks noGrp="1"/>
          </p:cNvSpPr>
          <p:nvPr>
            <p:ph type="body" idx="2"/>
          </p:nvPr>
        </p:nvSpPr>
        <p:spPr>
          <a:xfrm>
            <a:off x="4993886" y="1200150"/>
            <a:ext cx="3921514" cy="3537900"/>
          </a:xfrm>
        </p:spPr>
        <p:txBody>
          <a:bodyPr/>
          <a:lstStyle/>
          <a:p>
            <a:pPr>
              <a:buSzPct val="100000"/>
            </a:pPr>
            <a:r>
              <a:rPr lang="en-US" dirty="0"/>
              <a:t>Method of delivery</a:t>
            </a:r>
          </a:p>
          <a:p>
            <a:pPr>
              <a:buSzPct val="100000"/>
            </a:pPr>
            <a:r>
              <a:rPr lang="en-US" dirty="0"/>
              <a:t>Instructor/facilitator performance</a:t>
            </a:r>
          </a:p>
          <a:p>
            <a:pPr>
              <a:buSzPct val="100000"/>
            </a:pPr>
            <a:r>
              <a:rPr lang="en-US" dirty="0"/>
              <a:t>Facilities/learning environment</a:t>
            </a:r>
          </a:p>
          <a:p>
            <a:pPr>
              <a:buSzPct val="100000"/>
            </a:pPr>
            <a:r>
              <a:rPr lang="en-US" dirty="0"/>
              <a:t>Overall evaluation</a:t>
            </a:r>
          </a:p>
          <a:p>
            <a:pPr>
              <a:buSzPct val="100000"/>
            </a:pPr>
            <a:r>
              <a:rPr lang="en-US" dirty="0"/>
              <a:t>Planned application/ improvements</a:t>
            </a:r>
          </a:p>
        </p:txBody>
      </p:sp>
    </p:spTree>
    <p:custDataLst>
      <p:tags r:id="rId1"/>
    </p:custDataLst>
    <p:extLst>
      <p:ext uri="{BB962C8B-B14F-4D97-AF65-F5344CB8AC3E}">
        <p14:creationId xmlns:p14="http://schemas.microsoft.com/office/powerpoint/2010/main" val="94368119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E099B-B58D-447F-E5A6-CAE5154EC46D}"/>
              </a:ext>
            </a:extLst>
          </p:cNvPr>
          <p:cNvSpPr>
            <a:spLocks noGrp="1"/>
          </p:cNvSpPr>
          <p:nvPr>
            <p:ph type="title"/>
          </p:nvPr>
        </p:nvSpPr>
        <p:spPr>
          <a:xfrm>
            <a:off x="628650" y="590550"/>
            <a:ext cx="7886700" cy="609600"/>
          </a:xfrm>
        </p:spPr>
        <p:txBody>
          <a:bodyPr anchor="ctr">
            <a:normAutofit/>
          </a:bodyPr>
          <a:lstStyle/>
          <a:p>
            <a:pPr algn="ctr"/>
            <a:r>
              <a:rPr lang="en-US" sz="3600" dirty="0">
                <a:latin typeface="Roboto" panose="02000000000000000000" pitchFamily="2" charset="0"/>
                <a:ea typeface="Roboto" panose="02000000000000000000" pitchFamily="2" charset="0"/>
                <a:cs typeface="Roboto" panose="02000000000000000000" pitchFamily="2" charset="0"/>
              </a:rPr>
              <a:t>Net Promoter Score</a:t>
            </a:r>
          </a:p>
        </p:txBody>
      </p:sp>
      <p:sp>
        <p:nvSpPr>
          <p:cNvPr id="10" name="TextBox 9">
            <a:extLst>
              <a:ext uri="{FF2B5EF4-FFF2-40B4-BE49-F238E27FC236}">
                <a16:creationId xmlns:a16="http://schemas.microsoft.com/office/drawing/2014/main" id="{90946005-C0BF-221B-4921-3AC4E5F2D5A7}"/>
              </a:ext>
            </a:extLst>
          </p:cNvPr>
          <p:cNvSpPr txBox="1"/>
          <p:nvPr/>
        </p:nvSpPr>
        <p:spPr>
          <a:xfrm>
            <a:off x="408482" y="4063629"/>
            <a:ext cx="8327036" cy="769441"/>
          </a:xfrm>
          <a:prstGeom prst="rect">
            <a:avLst/>
          </a:prstGeom>
          <a:noFill/>
        </p:spPr>
        <p:txBody>
          <a:bodyPr wrap="square" rtlCol="0">
            <a:spAutoFit/>
          </a:bodyPr>
          <a:lstStyle/>
          <a:p>
            <a:r>
              <a:rPr lang="en-US" sz="1100" dirty="0"/>
              <a:t>*</a:t>
            </a:r>
            <a:r>
              <a:rPr lang="en-US" sz="1100"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NPS was created by Fred Reichheld and </a:t>
            </a:r>
            <a:r>
              <a:rPr lang="en-US" sz="1100" u="sng" dirty="0">
                <a:solidFill>
                  <a:srgbClr val="0000FF"/>
                </a:solidFill>
                <a:effectLst/>
                <a:latin typeface="Roboto" panose="02000000000000000000" pitchFamily="2" charset="0"/>
                <a:ea typeface="Times New Roman" panose="02020603050405020304" pitchFamily="18" charset="0"/>
                <a:cs typeface="Times New Roman" panose="02020603050405020304" pitchFamily="18" charset="0"/>
                <a:hlinkClick r:id="rId2"/>
              </a:rPr>
              <a:t>Bain and Company</a:t>
            </a:r>
            <a:r>
              <a:rPr lang="en-US" sz="1100"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 It was developed to measure and manage customer loyalty. It predicts overall company growth and customer lifetime value. For talent development programs, the relationship between NPS and application and impact has not yet been shown to the same extent. However, it can be a useful measure.</a:t>
            </a:r>
          </a:p>
          <a:p>
            <a:endParaRPr lang="en-US" sz="1100" dirty="0"/>
          </a:p>
        </p:txBody>
      </p:sp>
      <p:pic>
        <p:nvPicPr>
          <p:cNvPr id="3" name="Picture 2">
            <a:extLst>
              <a:ext uri="{FF2B5EF4-FFF2-40B4-BE49-F238E27FC236}">
                <a16:creationId xmlns:a16="http://schemas.microsoft.com/office/drawing/2014/main" id="{9DA9D1CF-3379-9F84-C97E-106F634D598E}"/>
              </a:ext>
            </a:extLst>
          </p:cNvPr>
          <p:cNvPicPr>
            <a:picLocks noChangeAspect="1"/>
          </p:cNvPicPr>
          <p:nvPr/>
        </p:nvPicPr>
        <p:blipFill>
          <a:blip r:embed="rId3">
            <a:extLst>
              <a:ext uri="{28A0092B-C50C-407E-A947-70E740481C1C}">
                <a14:useLocalDpi xmlns:a14="http://schemas.microsoft.com/office/drawing/2010/main" val="0"/>
              </a:ext>
            </a:extLst>
          </a:blip>
          <a:srcRect t="419" b="419"/>
          <a:stretch>
            <a:fillRect/>
          </a:stretch>
        </p:blipFill>
        <p:spPr bwMode="auto">
          <a:xfrm>
            <a:off x="1337736" y="1444787"/>
            <a:ext cx="6468527" cy="2423205"/>
          </a:xfrm>
          <a:prstGeom prst="rect">
            <a:avLst/>
          </a:prstGeom>
          <a:ln w="15875" cap="flat" cmpd="sng" algn="ctr">
            <a:no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17936E0A-38D8-7D02-43C5-96EC28C04BCE}"/>
              </a:ext>
            </a:extLst>
          </p:cNvPr>
          <p:cNvSpPr txBox="1"/>
          <p:nvPr/>
        </p:nvSpPr>
        <p:spPr>
          <a:xfrm>
            <a:off x="0" y="4866501"/>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58</a:t>
            </a:r>
          </a:p>
        </p:txBody>
      </p:sp>
      <p:sp>
        <p:nvSpPr>
          <p:cNvPr id="8" name="Slide Number Placeholder 1">
            <a:extLst>
              <a:ext uri="{FF2B5EF4-FFF2-40B4-BE49-F238E27FC236}">
                <a16:creationId xmlns:a16="http://schemas.microsoft.com/office/drawing/2014/main" id="{AEDCE39C-77D4-DCCD-C10C-04BAABC2F931}"/>
              </a:ext>
            </a:extLst>
          </p:cNvPr>
          <p:cNvSpPr txBox="1">
            <a:spLocks/>
          </p:cNvSpPr>
          <p:nvPr/>
        </p:nvSpPr>
        <p:spPr>
          <a:xfrm>
            <a:off x="7081199" y="4869657"/>
            <a:ext cx="2057400" cy="273844"/>
          </a:xfrm>
          <a:prstGeom prst="rect">
            <a:avLst/>
          </a:prstGeom>
        </p:spPr>
        <p:txBody>
          <a:bodyPr vert="horz" lIns="68580" tIns="34290" rIns="68580" bIns="34290" rtlCol="0" anchor="ctr">
            <a:normAutofit/>
          </a:bodyPr>
          <a:lstStyle>
            <a:defPPr>
              <a:defRPr lang="en-US"/>
            </a:defPPr>
            <a:lvl1pPr marL="0" algn="l" defTabSz="914400" rtl="0" eaLnBrk="1" latinLnBrk="0" hangingPunct="1">
              <a:defRPr sz="1200" kern="1200">
                <a:solidFill>
                  <a:srgbClr val="ED542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spcAft>
                <a:spcPts val="450"/>
              </a:spcAft>
              <a:defRPr/>
            </a:pPr>
            <a:fld id="{798BDFA3-3F45-4374-B800-2FC8FD908A4F}" type="slidenum">
              <a:rPr lang="en-US" sz="1050">
                <a:solidFill>
                  <a:schemeClr val="bg1"/>
                </a:solidFill>
                <a:latin typeface="Roboto" panose="02000000000000000000" pitchFamily="2" charset="0"/>
                <a:ea typeface="Roboto" panose="02000000000000000000" pitchFamily="2" charset="0"/>
                <a:cs typeface="Roboto" panose="02000000000000000000" pitchFamily="2" charset="0"/>
              </a:rPr>
              <a:pPr algn="r" defTabSz="685800">
                <a:spcAft>
                  <a:spcPts val="450"/>
                </a:spcAft>
                <a:defRPr/>
              </a:pPr>
              <a:t>96</a:t>
            </a:fld>
            <a:endParaRPr lang="en-US" sz="105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39612067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96D5D-7921-3C0E-ED15-1217BAB623DD}"/>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Improving Level 1 Evaluation</a:t>
            </a:r>
          </a:p>
        </p:txBody>
      </p:sp>
      <p:sp>
        <p:nvSpPr>
          <p:cNvPr id="3" name="Text Placeholder 2">
            <a:extLst>
              <a:ext uri="{FF2B5EF4-FFF2-40B4-BE49-F238E27FC236}">
                <a16:creationId xmlns:a16="http://schemas.microsoft.com/office/drawing/2014/main" id="{50F8FC23-4BCE-7A48-C5A9-CFDA36E873C1}"/>
              </a:ext>
            </a:extLst>
          </p:cNvPr>
          <p:cNvSpPr>
            <a:spLocks noGrp="1"/>
          </p:cNvSpPr>
          <p:nvPr>
            <p:ph type="body" idx="4294967295"/>
          </p:nvPr>
        </p:nvSpPr>
        <p:spPr>
          <a:xfrm>
            <a:off x="419101" y="1200150"/>
            <a:ext cx="8724900" cy="3355975"/>
          </a:xfrm>
        </p:spPr>
        <p:txBody>
          <a:bodyPr>
            <a:normAutofit/>
          </a:bodyPr>
          <a:lstStyle/>
          <a:p>
            <a:pPr>
              <a:buClr>
                <a:schemeClr val="tx1"/>
              </a:buClr>
              <a:buSzPct val="100000"/>
              <a:buFont typeface="Arial" panose="020B0604020202020204" pitchFamily="34" charset="0"/>
              <a:buChar char="•"/>
            </a:pPr>
            <a:r>
              <a:rPr lang="en-US" sz="2000" dirty="0"/>
              <a:t>Consider an ongoing evaluation</a:t>
            </a:r>
          </a:p>
          <a:p>
            <a:pPr>
              <a:buClr>
                <a:schemeClr val="tx1"/>
              </a:buClr>
              <a:buSzPct val="100000"/>
              <a:buFont typeface="Arial" panose="020B0604020202020204" pitchFamily="34" charset="0"/>
              <a:buChar char="•"/>
            </a:pPr>
            <a:r>
              <a:rPr lang="en-US" sz="2000" dirty="0"/>
              <a:t>Try quantifying course ratings</a:t>
            </a:r>
          </a:p>
          <a:p>
            <a:pPr>
              <a:buClr>
                <a:schemeClr val="tx1"/>
              </a:buClr>
              <a:buSzPct val="100000"/>
              <a:buFont typeface="Arial" panose="020B0604020202020204" pitchFamily="34" charset="0"/>
              <a:buChar char="•"/>
            </a:pPr>
            <a:r>
              <a:rPr lang="en-US" sz="2000" dirty="0"/>
              <a:t>Allow ample time for providing feedback</a:t>
            </a:r>
          </a:p>
          <a:p>
            <a:pPr>
              <a:buClr>
                <a:schemeClr val="tx1"/>
              </a:buClr>
              <a:buSzPct val="100000"/>
              <a:buFont typeface="Arial" panose="020B0604020202020204" pitchFamily="34" charset="0"/>
              <a:buChar char="•"/>
            </a:pPr>
            <a:r>
              <a:rPr lang="en-US" sz="2000" dirty="0"/>
              <a:t>Use the data in constructive ways</a:t>
            </a:r>
          </a:p>
          <a:p>
            <a:pPr>
              <a:buClr>
                <a:schemeClr val="tx1"/>
              </a:buClr>
              <a:buSzPct val="100000"/>
              <a:buFont typeface="Arial" panose="020B0604020202020204" pitchFamily="34" charset="0"/>
              <a:buChar char="•"/>
            </a:pPr>
            <a:r>
              <a:rPr lang="en-US" sz="2000" dirty="0"/>
              <a:t>Collect information related to improvement</a:t>
            </a:r>
          </a:p>
          <a:p>
            <a:pPr>
              <a:buClr>
                <a:schemeClr val="tx1"/>
              </a:buClr>
              <a:buSzPct val="100000"/>
              <a:buFont typeface="Arial" panose="020B0604020202020204" pitchFamily="34" charset="0"/>
              <a:buChar char="•"/>
            </a:pPr>
            <a:endParaRPr lang="en-US" sz="2000" b="1" i="1" dirty="0">
              <a:solidFill>
                <a:schemeClr val="tx1"/>
              </a:solidFill>
              <a:latin typeface="Roboto" panose="02000000000000000000" pitchFamily="2" charset="0"/>
              <a:ea typeface="Roboto" panose="02000000000000000000" pitchFamily="2" charset="0"/>
            </a:endParaRPr>
          </a:p>
          <a:p>
            <a:pPr marL="38100" indent="0" algn="ctr">
              <a:buClr>
                <a:schemeClr val="tx1"/>
              </a:buClr>
              <a:buSzPct val="100000"/>
              <a:buNone/>
            </a:pPr>
            <a:r>
              <a:rPr lang="en-US" sz="2000" b="1" i="1" dirty="0">
                <a:solidFill>
                  <a:schemeClr val="tx1"/>
                </a:solidFill>
                <a:latin typeface="Roboto" panose="02000000000000000000" pitchFamily="2" charset="0"/>
                <a:ea typeface="Roboto" panose="02000000000000000000" pitchFamily="2" charset="0"/>
              </a:rPr>
              <a:t>Specifically, what will you do to improve Level 1 evaluation in your organization?</a:t>
            </a:r>
          </a:p>
        </p:txBody>
      </p:sp>
      <p:sp>
        <p:nvSpPr>
          <p:cNvPr id="6" name="TextBox 5">
            <a:extLst>
              <a:ext uri="{FF2B5EF4-FFF2-40B4-BE49-F238E27FC236}">
                <a16:creationId xmlns:a16="http://schemas.microsoft.com/office/drawing/2014/main" id="{201DD6EC-F2EF-5FCE-227C-E16F36F667FD}"/>
              </a:ext>
            </a:extLst>
          </p:cNvPr>
          <p:cNvSpPr txBox="1"/>
          <p:nvPr/>
        </p:nvSpPr>
        <p:spPr>
          <a:xfrm>
            <a:off x="0" y="4866501"/>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59</a:t>
            </a:r>
          </a:p>
        </p:txBody>
      </p:sp>
    </p:spTree>
    <p:custDataLst>
      <p:tags r:id="rId1"/>
    </p:custDataLst>
    <p:extLst>
      <p:ext uri="{BB962C8B-B14F-4D97-AF65-F5344CB8AC3E}">
        <p14:creationId xmlns:p14="http://schemas.microsoft.com/office/powerpoint/2010/main" val="46492138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96D5D-7921-3C0E-ED15-1217BAB623DD}"/>
              </a:ext>
            </a:extLst>
          </p:cNvPr>
          <p:cNvSpPr>
            <a:spLocks noGrp="1"/>
          </p:cNvSpPr>
          <p:nvPr>
            <p:ph type="title"/>
          </p:nvPr>
        </p:nvSpPr>
        <p:spPr/>
        <p:txBody>
          <a:bodyPr/>
          <a:lstStyle/>
          <a:p>
            <a:r>
              <a:rPr lang="en-US" sz="3600" dirty="0">
                <a:latin typeface="Roboto" panose="02000000000000000000" pitchFamily="2" charset="0"/>
                <a:ea typeface="Roboto" panose="02000000000000000000" pitchFamily="2" charset="0"/>
                <a:cs typeface="Roboto" panose="02000000000000000000" pitchFamily="2" charset="0"/>
              </a:rPr>
              <a:t>Common Uses of Level 1 Data</a:t>
            </a:r>
          </a:p>
        </p:txBody>
      </p:sp>
      <p:sp>
        <p:nvSpPr>
          <p:cNvPr id="6" name="TextBox 5">
            <a:extLst>
              <a:ext uri="{FF2B5EF4-FFF2-40B4-BE49-F238E27FC236}">
                <a16:creationId xmlns:a16="http://schemas.microsoft.com/office/drawing/2014/main" id="{201DD6EC-F2EF-5FCE-227C-E16F36F667FD}"/>
              </a:ext>
            </a:extLst>
          </p:cNvPr>
          <p:cNvSpPr txBox="1"/>
          <p:nvPr/>
        </p:nvSpPr>
        <p:spPr>
          <a:xfrm>
            <a:off x="0" y="4866501"/>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59</a:t>
            </a:r>
          </a:p>
        </p:txBody>
      </p:sp>
      <p:sp>
        <p:nvSpPr>
          <p:cNvPr id="7" name="Text Placeholder 2">
            <a:extLst>
              <a:ext uri="{FF2B5EF4-FFF2-40B4-BE49-F238E27FC236}">
                <a16:creationId xmlns:a16="http://schemas.microsoft.com/office/drawing/2014/main" id="{16B94563-4DD3-7720-BE97-1BD7D7B0EACE}"/>
              </a:ext>
            </a:extLst>
          </p:cNvPr>
          <p:cNvSpPr txBox="1">
            <a:spLocks/>
          </p:cNvSpPr>
          <p:nvPr/>
        </p:nvSpPr>
        <p:spPr>
          <a:xfrm>
            <a:off x="419101" y="1220116"/>
            <a:ext cx="8263654" cy="3056261"/>
          </a:xfrm>
          <a:prstGeom prst="rect">
            <a:avLst/>
          </a:prstGeom>
        </p:spPr>
        <p:txBody>
          <a:bodyPr>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defTabSz="914400">
              <a:buFont typeface="Arial" panose="020B0604020202020204" pitchFamily="34" charset="0"/>
              <a:buChar char="•"/>
            </a:pPr>
            <a:r>
              <a:rPr lang="en-US" sz="1600" kern="0" dirty="0">
                <a:latin typeface="Roboto" panose="02000000000000000000" pitchFamily="2" charset="0"/>
                <a:ea typeface="Roboto" panose="02000000000000000000" pitchFamily="2" charset="0"/>
                <a:cs typeface="Roboto" panose="02000000000000000000" pitchFamily="2" charset="0"/>
              </a:rPr>
              <a:t>Determine participant satisfaction level with the program.</a:t>
            </a:r>
          </a:p>
          <a:p>
            <a:pPr marL="285750" indent="-285750" defTabSz="914400">
              <a:buFont typeface="Arial" panose="020B0604020202020204" pitchFamily="34" charset="0"/>
              <a:buChar char="•"/>
            </a:pPr>
            <a:r>
              <a:rPr lang="en-US" sz="1600" kern="0" dirty="0">
                <a:latin typeface="Roboto" panose="02000000000000000000" pitchFamily="2" charset="0"/>
                <a:ea typeface="Roboto" panose="02000000000000000000" pitchFamily="2" charset="0"/>
                <a:cs typeface="Roboto" panose="02000000000000000000" pitchFamily="2" charset="0"/>
              </a:rPr>
              <a:t>Identify the strengths and weaknesses of the programs.</a:t>
            </a:r>
          </a:p>
          <a:p>
            <a:pPr marL="285750" indent="-285750" defTabSz="914400">
              <a:buFont typeface="Arial" panose="020B0604020202020204" pitchFamily="34" charset="0"/>
              <a:buChar char="•"/>
            </a:pPr>
            <a:r>
              <a:rPr lang="en-US" sz="1600" kern="0" dirty="0">
                <a:latin typeface="Roboto" panose="02000000000000000000" pitchFamily="2" charset="0"/>
                <a:ea typeface="Roboto" panose="02000000000000000000" pitchFamily="2" charset="0"/>
                <a:cs typeface="Roboto" panose="02000000000000000000" pitchFamily="2" charset="0"/>
              </a:rPr>
              <a:t>Evaluate facilitator’s performance.</a:t>
            </a:r>
          </a:p>
          <a:p>
            <a:pPr marL="285750" indent="-285750" defTabSz="914400">
              <a:buFont typeface="Arial" panose="020B0604020202020204" pitchFamily="34" charset="0"/>
              <a:buChar char="•"/>
            </a:pPr>
            <a:r>
              <a:rPr lang="en-US" sz="1600" kern="0" dirty="0">
                <a:latin typeface="Roboto" panose="02000000000000000000" pitchFamily="2" charset="0"/>
                <a:ea typeface="Roboto" panose="02000000000000000000" pitchFamily="2" charset="0"/>
                <a:cs typeface="Roboto" panose="02000000000000000000" pitchFamily="2" charset="0"/>
              </a:rPr>
              <a:t>Determine participant needs.</a:t>
            </a:r>
          </a:p>
          <a:p>
            <a:pPr marL="285750" indent="-285750" defTabSz="914400">
              <a:buFont typeface="Arial" panose="020B0604020202020204" pitchFamily="34" charset="0"/>
              <a:buChar char="•"/>
            </a:pPr>
            <a:r>
              <a:rPr lang="en-US" sz="1600" kern="0" dirty="0">
                <a:latin typeface="Roboto" panose="02000000000000000000" pitchFamily="2" charset="0"/>
                <a:ea typeface="Roboto" panose="02000000000000000000" pitchFamily="2" charset="0"/>
                <a:cs typeface="Roboto" panose="02000000000000000000" pitchFamily="2" charset="0"/>
              </a:rPr>
              <a:t>Develop norms and standards.</a:t>
            </a:r>
          </a:p>
          <a:p>
            <a:pPr marL="285750" indent="-285750" defTabSz="914400">
              <a:buFont typeface="Arial" panose="020B0604020202020204" pitchFamily="34" charset="0"/>
              <a:buChar char="•"/>
            </a:pPr>
            <a:r>
              <a:rPr lang="en-US" sz="1600" kern="0" dirty="0">
                <a:latin typeface="Roboto" panose="02000000000000000000" pitchFamily="2" charset="0"/>
                <a:ea typeface="Roboto" panose="02000000000000000000" pitchFamily="2" charset="0"/>
                <a:cs typeface="Roboto" panose="02000000000000000000" pitchFamily="2" charset="0"/>
              </a:rPr>
              <a:t>Obtain quantitative data that can be communicated to management.</a:t>
            </a:r>
          </a:p>
          <a:p>
            <a:pPr marL="285750" indent="-285750" defTabSz="914400">
              <a:buFont typeface="Arial" panose="020B0604020202020204" pitchFamily="34" charset="0"/>
              <a:buChar char="•"/>
            </a:pPr>
            <a:r>
              <a:rPr lang="en-US" sz="1600" kern="0" dirty="0">
                <a:latin typeface="Roboto" panose="02000000000000000000" pitchFamily="2" charset="0"/>
                <a:ea typeface="Roboto" panose="02000000000000000000" pitchFamily="2" charset="0"/>
                <a:cs typeface="Roboto" panose="02000000000000000000" pitchFamily="2" charset="0"/>
              </a:rPr>
              <a:t>Analyze quantitative data that can be used to establish performance standards for future programs.</a:t>
            </a:r>
          </a:p>
          <a:p>
            <a:pPr marL="285750" indent="-285750" defTabSz="914400">
              <a:buFont typeface="Arial" panose="020B0604020202020204" pitchFamily="34" charset="0"/>
              <a:buChar char="•"/>
            </a:pPr>
            <a:r>
              <a:rPr lang="en-US" sz="1600" kern="0" dirty="0">
                <a:latin typeface="Roboto" panose="02000000000000000000" pitchFamily="2" charset="0"/>
                <a:ea typeface="Roboto" panose="02000000000000000000" pitchFamily="2" charset="0"/>
                <a:cs typeface="Roboto" panose="02000000000000000000" pitchFamily="2" charset="0"/>
              </a:rPr>
              <a:t>Evaluate planned improvements.</a:t>
            </a:r>
          </a:p>
          <a:p>
            <a:pPr marL="285750" indent="-285750" defTabSz="914400">
              <a:buFont typeface="Arial" panose="020B0604020202020204" pitchFamily="34" charset="0"/>
              <a:buChar char="•"/>
            </a:pPr>
            <a:r>
              <a:rPr lang="en-US" sz="1600" kern="0" dirty="0">
                <a:latin typeface="Roboto" panose="02000000000000000000" pitchFamily="2" charset="0"/>
                <a:ea typeface="Roboto" panose="02000000000000000000" pitchFamily="2" charset="0"/>
                <a:cs typeface="Roboto" panose="02000000000000000000" pitchFamily="2" charset="0"/>
              </a:rPr>
              <a:t>Link with follow-up data.</a:t>
            </a:r>
          </a:p>
          <a:p>
            <a:pPr marL="285750" indent="-285750" defTabSz="914400">
              <a:buFont typeface="Arial" panose="020B0604020202020204" pitchFamily="34" charset="0"/>
              <a:buChar char="•"/>
            </a:pPr>
            <a:r>
              <a:rPr lang="en-US" sz="1600" kern="0" dirty="0">
                <a:latin typeface="Roboto" panose="02000000000000000000" pitchFamily="2" charset="0"/>
                <a:ea typeface="Roboto" panose="02000000000000000000" pitchFamily="2" charset="0"/>
                <a:cs typeface="Roboto" panose="02000000000000000000" pitchFamily="2" charset="0"/>
              </a:rPr>
              <a:t>Decide who should participate in future programs.</a:t>
            </a:r>
          </a:p>
        </p:txBody>
      </p:sp>
      <p:sp>
        <p:nvSpPr>
          <p:cNvPr id="9" name="TextBox 8">
            <a:extLst>
              <a:ext uri="{FF2B5EF4-FFF2-40B4-BE49-F238E27FC236}">
                <a16:creationId xmlns:a16="http://schemas.microsoft.com/office/drawing/2014/main" id="{0D6B9C6B-146D-8343-F9A5-BAD6F4E1E94A}"/>
              </a:ext>
            </a:extLst>
          </p:cNvPr>
          <p:cNvSpPr txBox="1"/>
          <p:nvPr/>
        </p:nvSpPr>
        <p:spPr>
          <a:xfrm>
            <a:off x="1228725" y="4232885"/>
            <a:ext cx="6686550" cy="338554"/>
          </a:xfrm>
          <a:prstGeom prst="rect">
            <a:avLst/>
          </a:prstGeom>
          <a:noFill/>
        </p:spPr>
        <p:txBody>
          <a:bodyPr wrap="square">
            <a:spAutoFit/>
          </a:bodyPr>
          <a:lstStyle/>
          <a:p>
            <a:pPr algn="ctr">
              <a:defRPr/>
            </a:pPr>
            <a:r>
              <a:rPr lang="en-US" sz="1600" b="1" i="1" dirty="0">
                <a:ln w="0"/>
                <a:latin typeface="Roboto" panose="02000000000000000000" pitchFamily="2" charset="0"/>
                <a:ea typeface="Roboto" panose="02000000000000000000" pitchFamily="2" charset="0"/>
                <a:cs typeface="Roboto" panose="02000000000000000000" pitchFamily="2" charset="0"/>
              </a:rPr>
              <a:t>How is reaction information used in your organization?</a:t>
            </a:r>
          </a:p>
        </p:txBody>
      </p:sp>
    </p:spTree>
    <p:custDataLst>
      <p:tags r:id="rId1"/>
    </p:custDataLst>
    <p:extLst>
      <p:ext uri="{BB962C8B-B14F-4D97-AF65-F5344CB8AC3E}">
        <p14:creationId xmlns:p14="http://schemas.microsoft.com/office/powerpoint/2010/main" val="130531126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96D5D-7921-3C0E-ED15-1217BAB623DD}"/>
              </a:ext>
            </a:extLst>
          </p:cNvPr>
          <p:cNvSpPr>
            <a:spLocks noGrp="1"/>
          </p:cNvSpPr>
          <p:nvPr>
            <p:ph type="title"/>
          </p:nvPr>
        </p:nvSpPr>
        <p:spPr>
          <a:xfrm>
            <a:off x="1104900" y="276075"/>
            <a:ext cx="7463028" cy="749100"/>
          </a:xfrm>
        </p:spPr>
        <p:txBody>
          <a:bodyPr/>
          <a:lstStyle/>
          <a:p>
            <a:r>
              <a:rPr lang="en-US" sz="2400" dirty="0">
                <a:latin typeface="Roboto" panose="02000000000000000000" pitchFamily="2" charset="0"/>
                <a:ea typeface="Roboto" panose="02000000000000000000" pitchFamily="2" charset="0"/>
                <a:cs typeface="Roboto" panose="02000000000000000000" pitchFamily="2" charset="0"/>
              </a:rPr>
              <a:t>Planned Improvement Questions for Feedback Questionnaires</a:t>
            </a:r>
          </a:p>
        </p:txBody>
      </p:sp>
      <p:sp>
        <p:nvSpPr>
          <p:cNvPr id="6" name="TextBox 5">
            <a:extLst>
              <a:ext uri="{FF2B5EF4-FFF2-40B4-BE49-F238E27FC236}">
                <a16:creationId xmlns:a16="http://schemas.microsoft.com/office/drawing/2014/main" id="{201DD6EC-F2EF-5FCE-227C-E16F36F667FD}"/>
              </a:ext>
            </a:extLst>
          </p:cNvPr>
          <p:cNvSpPr txBox="1"/>
          <p:nvPr/>
        </p:nvSpPr>
        <p:spPr>
          <a:xfrm>
            <a:off x="0" y="4866501"/>
            <a:ext cx="7788442" cy="276999"/>
          </a:xfrm>
          <a:prstGeom prst="rect">
            <a:avLst/>
          </a:prstGeom>
          <a:noFill/>
        </p:spPr>
        <p:txBody>
          <a:bodyPr wrap="square" rtlCol="0" anchor="ctr">
            <a:spAutoFit/>
          </a:bodyPr>
          <a:lstStyle/>
          <a:p>
            <a:r>
              <a:rPr lang="en-US" sz="1200" dirty="0">
                <a:solidFill>
                  <a:schemeClr val="bg1"/>
                </a:solidFill>
                <a:latin typeface="Roboto" panose="02000000000000000000" pitchFamily="2" charset="0"/>
                <a:ea typeface="Roboto" panose="02000000000000000000" pitchFamily="2" charset="0"/>
                <a:cs typeface="Roboto" panose="02000000000000000000" pitchFamily="2" charset="0"/>
              </a:rPr>
              <a:t>WB page 60</a:t>
            </a:r>
          </a:p>
        </p:txBody>
      </p:sp>
      <p:sp>
        <p:nvSpPr>
          <p:cNvPr id="7" name="Text Placeholder 2">
            <a:extLst>
              <a:ext uri="{FF2B5EF4-FFF2-40B4-BE49-F238E27FC236}">
                <a16:creationId xmlns:a16="http://schemas.microsoft.com/office/drawing/2014/main" id="{16B94563-4DD3-7720-BE97-1BD7D7B0EACE}"/>
              </a:ext>
            </a:extLst>
          </p:cNvPr>
          <p:cNvSpPr txBox="1">
            <a:spLocks/>
          </p:cNvSpPr>
          <p:nvPr/>
        </p:nvSpPr>
        <p:spPr>
          <a:xfrm>
            <a:off x="419100" y="1218863"/>
            <a:ext cx="8263654" cy="3056261"/>
          </a:xfrm>
          <a:prstGeom prst="rect">
            <a:avLst/>
          </a:prstGeom>
        </p:spPr>
        <p:txBody>
          <a:bodyPr>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defTabSz="914400">
              <a:buFont typeface="+mj-lt"/>
              <a:buAutoNum type="arabicPeriod"/>
            </a:pPr>
            <a:r>
              <a:rPr lang="en-US" sz="1600" kern="0" dirty="0">
                <a:latin typeface="Roboto" panose="02000000000000000000" pitchFamily="2" charset="0"/>
                <a:ea typeface="Roboto" panose="02000000000000000000" pitchFamily="2" charset="0"/>
                <a:cs typeface="Roboto" panose="02000000000000000000" pitchFamily="2" charset="0"/>
              </a:rPr>
              <a:t>As a result of this program, what do you estimate to be the increase in your personal effectiveness expressed as a percent?</a:t>
            </a:r>
            <a:br>
              <a:rPr lang="en-US" sz="1600" kern="0" dirty="0">
                <a:latin typeface="Roboto" panose="02000000000000000000" pitchFamily="2" charset="0"/>
                <a:ea typeface="Roboto" panose="02000000000000000000" pitchFamily="2" charset="0"/>
                <a:cs typeface="Roboto" panose="02000000000000000000" pitchFamily="2" charset="0"/>
              </a:rPr>
            </a:br>
            <a:endParaRPr lang="en-US" sz="1600" kern="0" dirty="0">
              <a:latin typeface="Roboto" panose="02000000000000000000" pitchFamily="2" charset="0"/>
              <a:ea typeface="Roboto" panose="02000000000000000000" pitchFamily="2" charset="0"/>
              <a:cs typeface="Roboto" panose="02000000000000000000" pitchFamily="2" charset="0"/>
            </a:endParaRPr>
          </a:p>
          <a:p>
            <a:pPr marL="342900" indent="-342900" defTabSz="914400">
              <a:buFont typeface="+mj-lt"/>
              <a:buAutoNum type="arabicPeriod"/>
            </a:pPr>
            <a:r>
              <a:rPr lang="en-US" sz="1600" kern="0" dirty="0">
                <a:latin typeface="Roboto" panose="02000000000000000000" pitchFamily="2" charset="0"/>
                <a:ea typeface="Roboto" panose="02000000000000000000" pitchFamily="2" charset="0"/>
                <a:cs typeface="Roboto" panose="02000000000000000000" pitchFamily="2" charset="0"/>
              </a:rPr>
              <a:t>Please indicate what you will achieve as a result of this program (please be specific).</a:t>
            </a:r>
            <a:br>
              <a:rPr lang="en-US" sz="1600" kern="0" dirty="0">
                <a:latin typeface="Roboto" panose="02000000000000000000" pitchFamily="2" charset="0"/>
                <a:ea typeface="Roboto" panose="02000000000000000000" pitchFamily="2" charset="0"/>
                <a:cs typeface="Roboto" panose="02000000000000000000" pitchFamily="2" charset="0"/>
              </a:rPr>
            </a:br>
            <a:endParaRPr lang="en-US" sz="1600" kern="0" dirty="0">
              <a:latin typeface="Roboto" panose="02000000000000000000" pitchFamily="2" charset="0"/>
              <a:ea typeface="Roboto" panose="02000000000000000000" pitchFamily="2" charset="0"/>
              <a:cs typeface="Roboto" panose="02000000000000000000" pitchFamily="2" charset="0"/>
            </a:endParaRPr>
          </a:p>
          <a:p>
            <a:pPr marL="342900" indent="-342900" defTabSz="914400">
              <a:buFont typeface="+mj-lt"/>
              <a:buAutoNum type="arabicPeriod"/>
            </a:pPr>
            <a:r>
              <a:rPr lang="en-US" sz="1600" kern="0" dirty="0">
                <a:latin typeface="Roboto" panose="02000000000000000000" pitchFamily="2" charset="0"/>
                <a:ea typeface="Roboto" panose="02000000000000000000" pitchFamily="2" charset="0"/>
                <a:cs typeface="Roboto" panose="02000000000000000000" pitchFamily="2" charset="0"/>
              </a:rPr>
              <a:t>As a result of any change in your thinking, new ideas, or planned actions, please estimate (in monetary values) the benefit to your organization (i.e., reduced errors, reduced cycle time, increased productivity, reduced costs, etc.).</a:t>
            </a:r>
          </a:p>
          <a:p>
            <a:pPr marL="742950" lvl="1" indent="-285750" defTabSz="914400">
              <a:buFont typeface="Arial" panose="020B0604020202020204" pitchFamily="34" charset="0"/>
              <a:buChar char="•"/>
            </a:pPr>
            <a:r>
              <a:rPr lang="en-US" sz="1600" kern="0" dirty="0">
                <a:latin typeface="Roboto" panose="02000000000000000000" pitchFamily="2" charset="0"/>
                <a:ea typeface="Roboto" panose="02000000000000000000" pitchFamily="2" charset="0"/>
                <a:cs typeface="Roboto" panose="02000000000000000000" pitchFamily="2" charset="0"/>
              </a:rPr>
              <a:t>What is the annual monetary value?</a:t>
            </a:r>
          </a:p>
          <a:p>
            <a:pPr marL="742950" lvl="1" indent="-285750" defTabSz="914400">
              <a:buFont typeface="Arial" panose="020B0604020202020204" pitchFamily="34" charset="0"/>
              <a:buChar char="•"/>
            </a:pPr>
            <a:r>
              <a:rPr lang="en-US" sz="1600" kern="0" dirty="0">
                <a:latin typeface="Roboto" panose="02000000000000000000" pitchFamily="2" charset="0"/>
                <a:ea typeface="Roboto" panose="02000000000000000000" pitchFamily="2" charset="0"/>
                <a:cs typeface="Roboto" panose="02000000000000000000" pitchFamily="2" charset="0"/>
              </a:rPr>
              <a:t>What is the basis of this estimate?</a:t>
            </a:r>
          </a:p>
          <a:p>
            <a:pPr marL="742950" lvl="1" indent="-285750" defTabSz="914400">
              <a:buFont typeface="Arial" panose="020B0604020202020204" pitchFamily="34" charset="0"/>
              <a:buChar char="•"/>
            </a:pPr>
            <a:r>
              <a:rPr lang="en-US" sz="1600" kern="0" dirty="0">
                <a:latin typeface="Roboto" panose="02000000000000000000" pitchFamily="2" charset="0"/>
                <a:ea typeface="Roboto" panose="02000000000000000000" pitchFamily="2" charset="0"/>
                <a:cs typeface="Roboto" panose="02000000000000000000" pitchFamily="2" charset="0"/>
              </a:rPr>
              <a:t>What confidence, expressed as a percentage, can you put in your estimate? (0%=No Confidence; 100%=Certainty)</a:t>
            </a:r>
          </a:p>
        </p:txBody>
      </p:sp>
    </p:spTree>
    <p:custDataLst>
      <p:tags r:id="rId1"/>
    </p:custDataLst>
    <p:extLst>
      <p:ext uri="{BB962C8B-B14F-4D97-AF65-F5344CB8AC3E}">
        <p14:creationId xmlns:p14="http://schemas.microsoft.com/office/powerpoint/2010/main" val="23065216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7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17">
      <a:dk1>
        <a:srgbClr val="636363"/>
      </a:dk1>
      <a:lt1>
        <a:srgbClr val="FFFFFF"/>
      </a:lt1>
      <a:dk2>
        <a:srgbClr val="0180BB"/>
      </a:dk2>
      <a:lt2>
        <a:srgbClr val="B7B7B7"/>
      </a:lt2>
      <a:accent1>
        <a:srgbClr val="005B8E"/>
      </a:accent1>
      <a:accent2>
        <a:srgbClr val="F05323"/>
      </a:accent2>
      <a:accent3>
        <a:srgbClr val="8DC63F"/>
      </a:accent3>
      <a:accent4>
        <a:srgbClr val="FFB700"/>
      </a:accent4>
      <a:accent5>
        <a:srgbClr val="005B8E"/>
      </a:accent5>
      <a:accent6>
        <a:srgbClr val="FF6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William template">
  <a:themeElements>
    <a:clrScheme name="Custom 347">
      <a:dk1>
        <a:srgbClr val="222222"/>
      </a:dk1>
      <a:lt1>
        <a:srgbClr val="FFFFFF"/>
      </a:lt1>
      <a:dk2>
        <a:srgbClr val="666666"/>
      </a:dk2>
      <a:lt2>
        <a:srgbClr val="F3F3F3"/>
      </a:lt2>
      <a:accent1>
        <a:srgbClr val="FF8700"/>
      </a:accent1>
      <a:accent2>
        <a:srgbClr val="FFB840"/>
      </a:accent2>
      <a:accent3>
        <a:srgbClr val="333333"/>
      </a:accent3>
      <a:accent4>
        <a:srgbClr val="9B9796"/>
      </a:accent4>
      <a:accent5>
        <a:srgbClr val="C9C3BD"/>
      </a:accent5>
      <a:accent6>
        <a:srgbClr val="96C94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William · SlidesCarnival" id="{738C74A8-E473-EB45-AD55-24E11DFA0B33}" vid="{C11A1D40-4BE9-5749-A414-BD682421C890}"/>
    </a:ext>
  </a:extLst>
</a:theme>
</file>

<file path=ppt/theme/theme3.xml><?xml version="1.0" encoding="utf-8"?>
<a:theme xmlns:a="http://schemas.openxmlformats.org/drawingml/2006/main" name="1_William template">
  <a:themeElements>
    <a:clrScheme name="Custom 347">
      <a:dk1>
        <a:srgbClr val="222222"/>
      </a:dk1>
      <a:lt1>
        <a:srgbClr val="FFFFFF"/>
      </a:lt1>
      <a:dk2>
        <a:srgbClr val="666666"/>
      </a:dk2>
      <a:lt2>
        <a:srgbClr val="F3F3F3"/>
      </a:lt2>
      <a:accent1>
        <a:srgbClr val="FF8700"/>
      </a:accent1>
      <a:accent2>
        <a:srgbClr val="FFB840"/>
      </a:accent2>
      <a:accent3>
        <a:srgbClr val="333333"/>
      </a:accent3>
      <a:accent4>
        <a:srgbClr val="9B9796"/>
      </a:accent4>
      <a:accent5>
        <a:srgbClr val="C9C3BD"/>
      </a:accent5>
      <a:accent6>
        <a:srgbClr val="96C94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William · SlidesCarnival" id="{738C74A8-E473-EB45-AD55-24E11DFA0B33}" vid="{C11A1D40-4BE9-5749-A414-BD682421C890}"/>
    </a:ext>
  </a:extLst>
</a:theme>
</file>

<file path=ppt/theme/theme4.xml><?xml version="1.0" encoding="utf-8"?>
<a:theme xmlns:a="http://schemas.openxmlformats.org/drawingml/2006/main" name="5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4_Office Theme">
  <a:themeElements>
    <a:clrScheme name="ROI">
      <a:dk1>
        <a:srgbClr val="171616"/>
      </a:dk1>
      <a:lt1>
        <a:sysClr val="window" lastClr="FFFFFF"/>
      </a:lt1>
      <a:dk2>
        <a:srgbClr val="AEABAB"/>
      </a:dk2>
      <a:lt2>
        <a:srgbClr val="E7E6E6"/>
      </a:lt2>
      <a:accent1>
        <a:srgbClr val="820E2E"/>
      </a:accent1>
      <a:accent2>
        <a:srgbClr val="A5A5A5"/>
      </a:accent2>
      <a:accent3>
        <a:srgbClr val="D8D8D8"/>
      </a:accent3>
      <a:accent4>
        <a:srgbClr val="7F7F7F"/>
      </a:accent4>
      <a:accent5>
        <a:srgbClr val="F2F2F2"/>
      </a:accent5>
      <a:accent6>
        <a:srgbClr val="7F7F7F"/>
      </a:accent6>
      <a:hlink>
        <a:srgbClr val="0563C1"/>
      </a:hlink>
      <a:folHlink>
        <a:srgbClr val="954F72"/>
      </a:folHlink>
    </a:clrScheme>
    <a:fontScheme name="Garamond">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ROI">
      <a:dk1>
        <a:srgbClr val="171616"/>
      </a:dk1>
      <a:lt1>
        <a:sysClr val="window" lastClr="FFFFFF"/>
      </a:lt1>
      <a:dk2>
        <a:srgbClr val="AEABAB"/>
      </a:dk2>
      <a:lt2>
        <a:srgbClr val="E7E6E6"/>
      </a:lt2>
      <a:accent1>
        <a:srgbClr val="820E2E"/>
      </a:accent1>
      <a:accent2>
        <a:srgbClr val="A5A5A5"/>
      </a:accent2>
      <a:accent3>
        <a:srgbClr val="D8D8D8"/>
      </a:accent3>
      <a:accent4>
        <a:srgbClr val="7F7F7F"/>
      </a:accent4>
      <a:accent5>
        <a:srgbClr val="F2F2F2"/>
      </a:accent5>
      <a:accent6>
        <a:srgbClr val="7F7F7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3a87de8-9c23-475f-af9b-eb62c7ed7432" xsi:nil="true"/>
    <lcf76f155ced4ddcb4097134ff3c332f xmlns="ebc8d5ac-6812-4b42-a800-e31957e50f5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11DFEA2BB2983489BF0D76225A9C458" ma:contentTypeVersion="16" ma:contentTypeDescription="Create a new document." ma:contentTypeScope="" ma:versionID="b6e7fb6769ab548e7ad0d6c3504cf91f">
  <xsd:schema xmlns:xsd="http://www.w3.org/2001/XMLSchema" xmlns:xs="http://www.w3.org/2001/XMLSchema" xmlns:p="http://schemas.microsoft.com/office/2006/metadata/properties" xmlns:ns2="73a87de8-9c23-475f-af9b-eb62c7ed7432" xmlns:ns3="ebc8d5ac-6812-4b42-a800-e31957e50f57" targetNamespace="http://schemas.microsoft.com/office/2006/metadata/properties" ma:root="true" ma:fieldsID="425af15a38d21eafe47704c04e372298" ns2:_="" ns3:_="">
    <xsd:import namespace="73a87de8-9c23-475f-af9b-eb62c7ed7432"/>
    <xsd:import namespace="ebc8d5ac-6812-4b42-a800-e31957e50f5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DateTaken" minOccurs="0"/>
                <xsd:element ref="ns3:MediaLengthInSecond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a87de8-9c23-475f-af9b-eb62c7ed743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21f425ca-1e2f-4a68-8935-347afe1b4bd0}" ma:internalName="TaxCatchAll" ma:showField="CatchAllData" ma:web="73a87de8-9c23-475f-af9b-eb62c7ed743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bc8d5ac-6812-4b42-a800-e31957e50f5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fde7686-4f20-4f11-a2dd-4e6d0a7a2f5a"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DateTaken" ma:index="20" nillable="true" ma:displayName="MediaServiceDateTaken" ma:hidden="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297CEA-B970-4545-9ED5-B274366AB74C}">
  <ds:schemaRefs>
    <ds:schemaRef ds:uri="http://schemas.microsoft.com/sharepoint/v3/contenttype/forms"/>
  </ds:schemaRefs>
</ds:datastoreItem>
</file>

<file path=customXml/itemProps2.xml><?xml version="1.0" encoding="utf-8"?>
<ds:datastoreItem xmlns:ds="http://schemas.openxmlformats.org/officeDocument/2006/customXml" ds:itemID="{E6BEC9BA-759B-48EA-AC5F-4F02821DE33B}">
  <ds:schemaRefs>
    <ds:schemaRef ds:uri="http://schemas.microsoft.com/office/2006/documentManagement/types"/>
    <ds:schemaRef ds:uri="73a87de8-9c23-475f-af9b-eb62c7ed7432"/>
    <ds:schemaRef ds:uri="http://schemas.microsoft.com/office/2006/metadata/properties"/>
    <ds:schemaRef ds:uri="http://purl.org/dc/terms/"/>
    <ds:schemaRef ds:uri="http://www.w3.org/XML/1998/namespace"/>
    <ds:schemaRef ds:uri="http://purl.org/dc/dcmitype/"/>
    <ds:schemaRef ds:uri="http://schemas.openxmlformats.org/package/2006/metadata/core-properties"/>
    <ds:schemaRef ds:uri="http://purl.org/dc/elements/1.1/"/>
    <ds:schemaRef ds:uri="http://schemas.microsoft.com/office/infopath/2007/PartnerControls"/>
    <ds:schemaRef ds:uri="ebc8d5ac-6812-4b42-a800-e31957e50f57"/>
  </ds:schemaRefs>
</ds:datastoreItem>
</file>

<file path=customXml/itemProps3.xml><?xml version="1.0" encoding="utf-8"?>
<ds:datastoreItem xmlns:ds="http://schemas.openxmlformats.org/officeDocument/2006/customXml" ds:itemID="{FDCF7ACF-EC11-405E-87E0-72961DD27E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a87de8-9c23-475f-af9b-eb62c7ed7432"/>
    <ds:schemaRef ds:uri="ebc8d5ac-6812-4b42-a800-e31957e50f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34236</TotalTime>
  <Words>14299</Words>
  <Application>Microsoft Macintosh PowerPoint</Application>
  <PresentationFormat>On-screen Show (16:9)</PresentationFormat>
  <Paragraphs>3273</Paragraphs>
  <Slides>212</Slides>
  <Notes>63</Notes>
  <HiddenSlides>0</HiddenSlides>
  <MMClips>1</MMClips>
  <ScaleCrop>false</ScaleCrop>
  <HeadingPairs>
    <vt:vector size="6" baseType="variant">
      <vt:variant>
        <vt:lpstr>Fonts Used</vt:lpstr>
      </vt:variant>
      <vt:variant>
        <vt:i4>17</vt:i4>
      </vt:variant>
      <vt:variant>
        <vt:lpstr>Theme</vt:lpstr>
      </vt:variant>
      <vt:variant>
        <vt:i4>8</vt:i4>
      </vt:variant>
      <vt:variant>
        <vt:lpstr>Slide Titles</vt:lpstr>
      </vt:variant>
      <vt:variant>
        <vt:i4>212</vt:i4>
      </vt:variant>
    </vt:vector>
  </HeadingPairs>
  <TitlesOfParts>
    <vt:vector size="237" baseType="lpstr">
      <vt:lpstr>Wingdings</vt:lpstr>
      <vt:lpstr>Noto Sans Symbols</vt:lpstr>
      <vt:lpstr>System Font Regular</vt:lpstr>
      <vt:lpstr>Gotham Medium</vt:lpstr>
      <vt:lpstr>Roboto</vt:lpstr>
      <vt:lpstr>Arial</vt:lpstr>
      <vt:lpstr>Roboto Light</vt:lpstr>
      <vt:lpstr>Calibri Light</vt:lpstr>
      <vt:lpstr>Wingdings 3</vt:lpstr>
      <vt:lpstr>MS PGothic</vt:lpstr>
      <vt:lpstr>Symbol</vt:lpstr>
      <vt:lpstr>Dosis</vt:lpstr>
      <vt:lpstr>Roboto Medium</vt:lpstr>
      <vt:lpstr>Wingdings 2</vt:lpstr>
      <vt:lpstr>Garamond</vt:lpstr>
      <vt:lpstr>Calibri</vt:lpstr>
      <vt:lpstr>Courier New</vt:lpstr>
      <vt:lpstr>Office Theme</vt:lpstr>
      <vt:lpstr>William template</vt:lpstr>
      <vt:lpstr>1_William template</vt:lpstr>
      <vt:lpstr>5_Office Theme</vt:lpstr>
      <vt:lpstr>14_Office Theme</vt:lpstr>
      <vt:lpstr>6_Office Theme</vt:lpstr>
      <vt:lpstr>1_Office Theme</vt:lpstr>
      <vt:lpstr>7_Office Theme</vt:lpstr>
      <vt:lpstr>Measuring ROI in Human Resources, Learning &amp; Development, and Performance Improvement</vt:lpstr>
      <vt:lpstr>Module 1: Introduction and Readiness to Learn</vt:lpstr>
      <vt:lpstr>Workshop Components</vt:lpstr>
      <vt:lpstr>Reaction Objectives</vt:lpstr>
      <vt:lpstr>Learning Objectives</vt:lpstr>
      <vt:lpstr>Application Objectives</vt:lpstr>
      <vt:lpstr>Impact Objectives</vt:lpstr>
      <vt:lpstr>PowerPoint Presentation</vt:lpstr>
      <vt:lpstr>Prework</vt:lpstr>
      <vt:lpstr>Case Application: Reliance Insurance Organization</vt:lpstr>
      <vt:lpstr>PowerPoint Presentation</vt:lpstr>
      <vt:lpstr>Definition of Results-Based Programs</vt:lpstr>
      <vt:lpstr>Defining BCR and ROI</vt:lpstr>
      <vt:lpstr>Defining BCR and ROI: Example</vt:lpstr>
      <vt:lpstr>Defining BCR and ROI: Example</vt:lpstr>
      <vt:lpstr>Defining BCR and ROI: Example</vt:lpstr>
      <vt:lpstr>PowerPoint Presentation</vt:lpstr>
      <vt:lpstr>PowerPoint Presentation</vt:lpstr>
      <vt:lpstr>PowerPoint Presentation</vt:lpstr>
      <vt:lpstr>Sometimes we see this:</vt:lpstr>
      <vt:lpstr>Don’t do it.</vt:lpstr>
      <vt:lpstr>BCR and ROI are similar, yet different.</vt:lpstr>
      <vt:lpstr>When sales in the impact measure:</vt:lpstr>
      <vt:lpstr>Sometimes we see this.</vt:lpstr>
      <vt:lpstr>Don’t do it.</vt:lpstr>
      <vt:lpstr>When sales is the benefit, convert sales to profit.</vt:lpstr>
      <vt:lpstr>ROI Target – Options</vt:lpstr>
      <vt:lpstr>Module 2: ROI Methodology®  </vt:lpstr>
      <vt:lpstr>Pieces of the Results-Based Puzzle</vt:lpstr>
      <vt:lpstr>Levels of Evaluation</vt:lpstr>
      <vt:lpstr>Chain of Impact</vt:lpstr>
      <vt:lpstr>The ROI Methodology® Process Model</vt:lpstr>
      <vt:lpstr>Twelve Guiding Principles</vt:lpstr>
      <vt:lpstr>Not All Programs Are Evaluated at All Levels</vt:lpstr>
      <vt:lpstr>Criteria for Level 4 and Level 5 Evaluations</vt:lpstr>
      <vt:lpstr>PowerPoint Presentation</vt:lpstr>
      <vt:lpstr>The Value Chain</vt:lpstr>
      <vt:lpstr>PowerPoint Presentation</vt:lpstr>
      <vt:lpstr>PowerPoint Presentation</vt:lpstr>
      <vt:lpstr>What Can You Do With the ROI Process?</vt:lpstr>
      <vt:lpstr>Characteristics of Evaluation Levels</vt:lpstr>
      <vt:lpstr>Module 3: Evaluation Planning</vt:lpstr>
      <vt:lpstr>The ROI Methodology Process Model</vt:lpstr>
      <vt:lpstr>Four Major Categories of Hard Data</vt:lpstr>
      <vt:lpstr>Characteristics of Hard Data</vt:lpstr>
      <vt:lpstr>Major Categories of Soft Data</vt:lpstr>
      <vt:lpstr>Characteristics of Soft Data</vt:lpstr>
      <vt:lpstr>The ROI Methodology Process Model</vt:lpstr>
      <vt:lpstr>PowerPoint Presentation</vt:lpstr>
      <vt:lpstr>PowerPoint Presentation</vt:lpstr>
      <vt:lpstr>The Alignment Process</vt:lpstr>
      <vt:lpstr>The Alignment Process — Example</vt:lpstr>
      <vt:lpstr>PowerPoint Presentation</vt:lpstr>
      <vt:lpstr>The ROI Methodology Process Model</vt:lpstr>
      <vt:lpstr>PCA, Inc.    </vt:lpstr>
      <vt:lpstr>API, Inc.    </vt:lpstr>
      <vt:lpstr>API, Inc. Debrief   </vt:lpstr>
      <vt:lpstr>PowerPoint Presentation</vt:lpstr>
      <vt:lpstr>Developing Objectives for Each Level</vt:lpstr>
      <vt:lpstr>Rules for Objectives</vt:lpstr>
      <vt:lpstr>Data Collection Plan</vt:lpstr>
      <vt:lpstr>Best Reaction Objectives </vt:lpstr>
      <vt:lpstr>Best Learning Objectives</vt:lpstr>
      <vt:lpstr>Best Learning Objectives</vt:lpstr>
      <vt:lpstr>Best Application Objectives</vt:lpstr>
      <vt:lpstr>Best Application Objectives</vt:lpstr>
      <vt:lpstr>Best Impact Objectives</vt:lpstr>
      <vt:lpstr>Best Impact Objectives</vt:lpstr>
      <vt:lpstr>Defining BCR and ROI</vt:lpstr>
      <vt:lpstr>Defining BCR and ROI</vt:lpstr>
      <vt:lpstr>Defining BCR and ROI—Answer</vt:lpstr>
      <vt:lpstr>ROI Objectives</vt:lpstr>
      <vt:lpstr>Collect Baseline Data</vt:lpstr>
      <vt:lpstr>Collect Baseline Data (continued)</vt:lpstr>
      <vt:lpstr>Factors to Consider When Developing an Evaluation Strategy</vt:lpstr>
      <vt:lpstr>Data Collection Plan</vt:lpstr>
      <vt:lpstr>ROI Analysis Plan</vt:lpstr>
      <vt:lpstr>PowerPoint Presentation</vt:lpstr>
      <vt:lpstr>Case Application: Retail Merchandise</vt:lpstr>
      <vt:lpstr>Program Profile</vt:lpstr>
      <vt:lpstr>ROI Analysis Profile</vt:lpstr>
      <vt:lpstr>Level 1 – Selected Data</vt:lpstr>
      <vt:lpstr>Level 2 – Selected Data</vt:lpstr>
      <vt:lpstr>Level 3 – Selected Data</vt:lpstr>
      <vt:lpstr>Level 4 – Average Weekly Sales</vt:lpstr>
      <vt:lpstr>Annualized Program Benefits</vt:lpstr>
      <vt:lpstr>Cost Summary</vt:lpstr>
      <vt:lpstr>What Is the ROI?</vt:lpstr>
      <vt:lpstr>What Is the ROI?</vt:lpstr>
      <vt:lpstr>What Is the ROI?</vt:lpstr>
      <vt:lpstr>Results</vt:lpstr>
      <vt:lpstr>Module 4: Data Collection</vt:lpstr>
      <vt:lpstr>The ROI Methodology Process Model</vt:lpstr>
      <vt:lpstr>The ROI Methodology Process Model</vt:lpstr>
      <vt:lpstr>Level 1 Target Areas</vt:lpstr>
      <vt:lpstr>Net Promoter Score</vt:lpstr>
      <vt:lpstr>Improving Level 1 Evaluation</vt:lpstr>
      <vt:lpstr>Common Uses of Level 1 Data</vt:lpstr>
      <vt:lpstr>Planned Improvement Questions for Feedback Questionnaires</vt:lpstr>
      <vt:lpstr>Techniques for Measuring Learning</vt:lpstr>
      <vt:lpstr>Common Uses of Level 2 Data</vt:lpstr>
      <vt:lpstr>The ROI Methodology Process Model</vt:lpstr>
      <vt:lpstr>PowerPoint Presentation</vt:lpstr>
      <vt:lpstr>Methods of Collecting Follow-Up Data</vt:lpstr>
      <vt:lpstr>Data Collection Methods</vt:lpstr>
      <vt:lpstr>Follow-Up Questionnaire Content Checklist</vt:lpstr>
      <vt:lpstr>Questionnaire Item Example: Cyber International</vt:lpstr>
      <vt:lpstr>What would you do to ensure high response on the questionnaire?</vt:lpstr>
      <vt:lpstr>Developing ROI With Action Planning</vt:lpstr>
      <vt:lpstr>PowerPoint Presentation</vt:lpstr>
      <vt:lpstr>PowerPoint Presentation</vt:lpstr>
      <vt:lpstr>Considerations with Planning Data Collection</vt:lpstr>
      <vt:lpstr>Data Collection Plan</vt:lpstr>
      <vt:lpstr>Module 5: Data Analysis</vt:lpstr>
      <vt:lpstr>The ROI Methodology Process Model</vt:lpstr>
      <vt:lpstr>The ROI Methodology Process Model</vt:lpstr>
      <vt:lpstr>Case Application: First Bank</vt:lpstr>
      <vt:lpstr>Several Factors Contribute to an Improvement After a Program Is Conducted</vt:lpstr>
      <vt:lpstr>Techniques to Isolate the Effects of Programs</vt:lpstr>
      <vt:lpstr>PowerPoint Presentation</vt:lpstr>
      <vt:lpstr>Use of Control Groups Example</vt:lpstr>
      <vt:lpstr>Control Groups</vt:lpstr>
      <vt:lpstr>Case Application: Micro  Electronics, Inc.</vt:lpstr>
      <vt:lpstr>Use of Trend Line Analysis Example:  Micro Electronics, Inc.</vt:lpstr>
      <vt:lpstr>Case Application: Micro Electronics, Inc.</vt:lpstr>
      <vt:lpstr>Case Application: National Bank</vt:lpstr>
      <vt:lpstr>Case Application: National Bank</vt:lpstr>
      <vt:lpstr>Here’s what we are doing.</vt:lpstr>
      <vt:lpstr>Here’s what we are doing.</vt:lpstr>
      <vt:lpstr>Here’s what we are doing.</vt:lpstr>
      <vt:lpstr>Here’s what we are doing.</vt:lpstr>
      <vt:lpstr>The Wisdom of Crowds</vt:lpstr>
      <vt:lpstr>PowerPoint Presentation</vt:lpstr>
      <vt:lpstr>Steps in Determining Which Method(s) to Use</vt:lpstr>
      <vt:lpstr>Credibility of Data</vt:lpstr>
      <vt:lpstr>Credibility of Outcome Data</vt:lpstr>
      <vt:lpstr>The ROI Methodology Process Model</vt:lpstr>
      <vt:lpstr>Defining BCR and ROI</vt:lpstr>
      <vt:lpstr>PowerPoint Presentation</vt:lpstr>
      <vt:lpstr>Methods of Converting Data to Monetary Values</vt:lpstr>
      <vt:lpstr>Calculating the Value of an Improvement</vt:lpstr>
      <vt:lpstr>Turnover of Middle Managers</vt:lpstr>
      <vt:lpstr>Turnover of Middle Managers: A Word Problem</vt:lpstr>
      <vt:lpstr>Turnover Cost Summary</vt:lpstr>
      <vt:lpstr>Calculating the Value of an Improvement</vt:lpstr>
      <vt:lpstr>Calculating the Value of Improving Turnover</vt:lpstr>
      <vt:lpstr>Calculating the Value of Improving Turnover</vt:lpstr>
      <vt:lpstr>Calculating the Value of Improving Turnover</vt:lpstr>
      <vt:lpstr>Calculating the Value of Improving Turnover</vt:lpstr>
      <vt:lpstr>Calculating the Value of Improving Turnover</vt:lpstr>
      <vt:lpstr>Package Delivery Co.</vt:lpstr>
      <vt:lpstr>Remember our five steps: </vt:lpstr>
      <vt:lpstr>Calculating the Value of Absenteeism Reduction (Approach 1)</vt:lpstr>
      <vt:lpstr>Calculating the Value of Absenteeism Reduction (Approach 2)</vt:lpstr>
      <vt:lpstr>To Convert or Not to Convert</vt:lpstr>
      <vt:lpstr>Leadership 101</vt:lpstr>
      <vt:lpstr>ROI Application: Leadership 101</vt:lpstr>
      <vt:lpstr>ROI Application Exercise: Leadership 101</vt:lpstr>
      <vt:lpstr>Document your results in this table and calculate the ROI.</vt:lpstr>
      <vt:lpstr>Medicine Gelatin Manager: Quality  </vt:lpstr>
      <vt:lpstr>Medicine Gelatin Manager: Quality  </vt:lpstr>
      <vt:lpstr>Bill Burgess: Unproductive Time</vt:lpstr>
      <vt:lpstr>Bill Burgess: Unproductive Time</vt:lpstr>
      <vt:lpstr>Worksheet to Calculate Monetary Benefits for Medicine Gelatin Manager and Bill Burgess</vt:lpstr>
      <vt:lpstr>Worksheet to Calculate Monetary Benefits for Medicine Gelatin Manager and Bill Burgess</vt:lpstr>
      <vt:lpstr>Worksheet to Calculate Monetary Benefits for Medicine Gelatin Manager and Bill Burgess</vt:lpstr>
      <vt:lpstr>ROI Application Exercise</vt:lpstr>
      <vt:lpstr>ROI Application Exercise</vt:lpstr>
      <vt:lpstr>The ROI Methodology Process Model</vt:lpstr>
      <vt:lpstr>Defining BCR and ROI</vt:lpstr>
      <vt:lpstr>Overview of Tabulating Costs</vt:lpstr>
      <vt:lpstr>Prorated vs. Direct Costs</vt:lpstr>
      <vt:lpstr>Prorated Development Cost</vt:lpstr>
      <vt:lpstr>The ROI Methodology Process Model</vt:lpstr>
      <vt:lpstr>Different Approaches to Measure the Financial Payoff of Learning</vt:lpstr>
      <vt:lpstr>Defining BCR and ROI</vt:lpstr>
      <vt:lpstr>Defining BCR and ROI</vt:lpstr>
      <vt:lpstr>Defining BCR and ROI</vt:lpstr>
      <vt:lpstr>Defining BCR and ROI</vt:lpstr>
      <vt:lpstr>Defining the Payback Period</vt:lpstr>
      <vt:lpstr>Defining the Payback Period</vt:lpstr>
      <vt:lpstr>Defining the Payback Period</vt:lpstr>
      <vt:lpstr>A Rational Approach to ROI</vt:lpstr>
      <vt:lpstr>The ROI Methodology Process Model</vt:lpstr>
      <vt:lpstr>Common Intangibles Linked With Programs</vt:lpstr>
      <vt:lpstr>Why Intangibles Are Important</vt:lpstr>
      <vt:lpstr>Sources for Intangible Benefits</vt:lpstr>
      <vt:lpstr>Module 6: Reporting and Optimizing</vt:lpstr>
      <vt:lpstr>The ROI Methodology Process Model</vt:lpstr>
      <vt:lpstr>Case Application:  Utility Services Company</vt:lpstr>
      <vt:lpstr>ROI Example:  Utility Services Company</vt:lpstr>
      <vt:lpstr>Common Target Audiences</vt:lpstr>
      <vt:lpstr>Methods of Communication</vt:lpstr>
      <vt:lpstr>Sample Reports: Impact  Study Outline One-Page  Summary Scorecard</vt:lpstr>
      <vt:lpstr>Use of Evaluation Data</vt:lpstr>
      <vt:lpstr>Use of Evaluation Data (continued)</vt:lpstr>
      <vt:lpstr>Delivering Bad News</vt:lpstr>
      <vt:lpstr>Process Improvement Is the Key:  Black Box Thinking</vt:lpstr>
      <vt:lpstr>Cost vs. Investment Perception: The Reality</vt:lpstr>
      <vt:lpstr>Module 7: Implementation</vt:lpstr>
      <vt:lpstr>Management Influence</vt:lpstr>
      <vt:lpstr>ROI Dilemmas</vt:lpstr>
      <vt:lpstr>Implementation Concerns</vt:lpstr>
      <vt:lpstr>Cost-Savings Approaches to ROI</vt:lpstr>
      <vt:lpstr>Implementing a Comprehensive ROI Process</vt:lpstr>
      <vt:lpstr>Key Implementation Actions</vt:lpstr>
      <vt:lpstr>Setting Evaluation Targets</vt:lpstr>
      <vt:lpstr>What Have You Learned?</vt:lpstr>
      <vt:lpstr>Thank you!</vt:lpstr>
      <vt:lpstr>PowerPoint Presentation</vt:lpstr>
      <vt:lpstr>PowerPoint Presentation</vt:lpstr>
      <vt:lpstr>PowerPoint Presentation</vt:lpstr>
    </vt:vector>
  </TitlesOfParts>
  <Company>GLOBAL THINKING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MORRISON</dc:creator>
  <cp:lastModifiedBy>Melissa Brown</cp:lastModifiedBy>
  <cp:revision>642</cp:revision>
  <cp:lastPrinted>2024-02-19T02:22:06Z</cp:lastPrinted>
  <dcterms:created xsi:type="dcterms:W3CDTF">2020-03-24T14:17:49Z</dcterms:created>
  <dcterms:modified xsi:type="dcterms:W3CDTF">2024-02-21T18:48:15Z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DB2F571F-CEE1-458B-97F5-53C77A9E0937</vt:lpwstr>
  </property>
  <property fmtid="{D5CDD505-2E9C-101B-9397-08002B2CF9AE}" pid="3" name="ArticulatePath">
    <vt:lpwstr>MROI_PPT_v7.0_r2</vt:lpwstr>
  </property>
  <property fmtid="{D5CDD505-2E9C-101B-9397-08002B2CF9AE}" pid="4" name="ContentTypeId">
    <vt:lpwstr>0x010100111DFEA2BB2983489BF0D76225A9C458</vt:lpwstr>
  </property>
  <property fmtid="{D5CDD505-2E9C-101B-9397-08002B2CF9AE}" pid="5" name="MediaServiceImageTags">
    <vt:lpwstr/>
  </property>
</Properties>
</file>