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42"/>
  </p:notesMasterIdLst>
  <p:sldIdLst>
    <p:sldId id="257" r:id="rId3"/>
    <p:sldId id="263" r:id="rId4"/>
    <p:sldId id="1697" r:id="rId5"/>
    <p:sldId id="1698" r:id="rId6"/>
    <p:sldId id="1719" r:id="rId7"/>
    <p:sldId id="1701" r:id="rId8"/>
    <p:sldId id="2145705823" r:id="rId9"/>
    <p:sldId id="1703" r:id="rId10"/>
    <p:sldId id="1704" r:id="rId11"/>
    <p:sldId id="2145705824" r:id="rId12"/>
    <p:sldId id="1705" r:id="rId13"/>
    <p:sldId id="1706" r:id="rId14"/>
    <p:sldId id="615" r:id="rId15"/>
    <p:sldId id="2145705825" r:id="rId16"/>
    <p:sldId id="1710" r:id="rId17"/>
    <p:sldId id="2145705826" r:id="rId18"/>
    <p:sldId id="2145705827" r:id="rId19"/>
    <p:sldId id="2145705828" r:id="rId20"/>
    <p:sldId id="2145705829" r:id="rId21"/>
    <p:sldId id="2145705830" r:id="rId22"/>
    <p:sldId id="1751" r:id="rId23"/>
    <p:sldId id="2145705822" r:id="rId24"/>
    <p:sldId id="1750" r:id="rId25"/>
    <p:sldId id="2145705831" r:id="rId26"/>
    <p:sldId id="2145705832" r:id="rId27"/>
    <p:sldId id="2145705833" r:id="rId28"/>
    <p:sldId id="2145705834" r:id="rId29"/>
    <p:sldId id="2145705835" r:id="rId30"/>
    <p:sldId id="2145705836" r:id="rId31"/>
    <p:sldId id="2145705837" r:id="rId32"/>
    <p:sldId id="2145705838" r:id="rId33"/>
    <p:sldId id="2145705839" r:id="rId34"/>
    <p:sldId id="2145705840" r:id="rId35"/>
    <p:sldId id="2145705841" r:id="rId36"/>
    <p:sldId id="2145705842" r:id="rId37"/>
    <p:sldId id="2145705843" r:id="rId38"/>
    <p:sldId id="2145705844" r:id="rId39"/>
    <p:sldId id="606" r:id="rId40"/>
    <p:sldId id="214570582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" userDrawn="1">
          <p15:clr>
            <a:srgbClr val="A4A3A4"/>
          </p15:clr>
        </p15:guide>
        <p15:guide id="2" pos="408" userDrawn="1">
          <p15:clr>
            <a:srgbClr val="A4A3A4"/>
          </p15:clr>
        </p15:guide>
        <p15:guide id="3" orient="horz" pos="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4" autoAdjust="0"/>
    <p:restoredTop sz="96387" autoAdjust="0"/>
  </p:normalViewPr>
  <p:slideViewPr>
    <p:cSldViewPr snapToGrid="0">
      <p:cViewPr varScale="1">
        <p:scale>
          <a:sx n="117" d="100"/>
          <a:sy n="117" d="100"/>
        </p:scale>
        <p:origin x="246" y="54"/>
      </p:cViewPr>
      <p:guideLst>
        <p:guide orient="horz" pos="864"/>
        <p:guide pos="408"/>
        <p:guide orient="horz" pos="1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5" d="100"/>
        <a:sy n="15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3D8E7-92B0-4443-B1A6-689BF5734062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E08ED-2465-458B-97C3-5D56B4F0A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8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8F3C-3DB4-8849-BEE5-29187FCFA7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73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POLL #1: What is your HR Function (check all that apply)</a:t>
            </a:r>
          </a:p>
          <a:p>
            <a:pPr marL="166615" indent="-166615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Learning &amp; Development</a:t>
            </a:r>
          </a:p>
          <a:p>
            <a:pPr marL="166615" indent="-166615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Leadership Development</a:t>
            </a:r>
          </a:p>
          <a:p>
            <a:pPr marL="166615" indent="-166615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Capability Development (career planning and progression)</a:t>
            </a:r>
          </a:p>
          <a:p>
            <a:pPr marL="166615" indent="-166615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Talent Acquisition</a:t>
            </a:r>
          </a:p>
          <a:p>
            <a:pPr marL="166615" indent="-166615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B8F3C-3DB4-8849-BEE5-29187FCFA79E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18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ver-image.jpg"/>
          <p:cNvPicPr>
            <a:picLocks noChangeAspect="1"/>
          </p:cNvPicPr>
          <p:nvPr userDrawn="1"/>
        </p:nvPicPr>
        <p:blipFill rotWithShape="1">
          <a:blip r:embed="rId2" cstate="screen">
            <a:alphaModFix amt="8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4161" y="228600"/>
            <a:ext cx="5571439" cy="4191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76767" y="228600"/>
            <a:ext cx="5647267" cy="4187952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0" y="1828800"/>
            <a:ext cx="4876800" cy="12954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8839200" y="152400"/>
            <a:ext cx="203200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6200000">
            <a:off x="8864600" y="-558800"/>
            <a:ext cx="152400" cy="568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424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46FF48-D94E-4F37-96B1-4A1B8975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D45EE2-88FC-41D6-833A-F55CC5A6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34E73-2D0D-46CD-8A47-3B8A1B89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12DA-972A-4991-B9D4-601BE4190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D35D4-94D9-4C9B-B187-D4EAAA46B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E7E6E-9B66-45AD-A586-06D53AE88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8" indent="0">
              <a:buNone/>
              <a:defRPr sz="1400"/>
            </a:lvl2pPr>
            <a:lvl3pPr marL="914376" indent="0">
              <a:buNone/>
              <a:defRPr sz="1200"/>
            </a:lvl3pPr>
            <a:lvl4pPr marL="1371564" indent="0">
              <a:buNone/>
              <a:defRPr sz="1000"/>
            </a:lvl4pPr>
            <a:lvl5pPr marL="1828751" indent="0">
              <a:buNone/>
              <a:defRPr sz="1000"/>
            </a:lvl5pPr>
            <a:lvl6pPr marL="2285939" indent="0">
              <a:buNone/>
              <a:defRPr sz="1000"/>
            </a:lvl6pPr>
            <a:lvl7pPr marL="2743126" indent="0">
              <a:buNone/>
              <a:defRPr sz="1000"/>
            </a:lvl7pPr>
            <a:lvl8pPr marL="3200315" indent="0">
              <a:buNone/>
              <a:defRPr sz="1000"/>
            </a:lvl8pPr>
            <a:lvl9pPr marL="365750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7FA9D-6122-4CAB-AE57-0A97A9165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538E8-FEA7-4CD4-B01A-4025FF5C7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084A4-B55E-43D1-986D-0909C88AB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78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6A13E-1E42-46E5-859B-017081F3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886772-2C4E-4D13-8D61-91EAAD065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188" indent="0">
              <a:buNone/>
              <a:defRPr sz="2799"/>
            </a:lvl2pPr>
            <a:lvl3pPr marL="914376" indent="0">
              <a:buNone/>
              <a:defRPr sz="2400"/>
            </a:lvl3pPr>
            <a:lvl4pPr marL="1371564" indent="0">
              <a:buNone/>
              <a:defRPr sz="2000"/>
            </a:lvl4pPr>
            <a:lvl5pPr marL="1828751" indent="0">
              <a:buNone/>
              <a:defRPr sz="2000"/>
            </a:lvl5pPr>
            <a:lvl6pPr marL="2285939" indent="0">
              <a:buNone/>
              <a:defRPr sz="2000"/>
            </a:lvl6pPr>
            <a:lvl7pPr marL="2743126" indent="0">
              <a:buNone/>
              <a:defRPr sz="2000"/>
            </a:lvl7pPr>
            <a:lvl8pPr marL="3200315" indent="0">
              <a:buNone/>
              <a:defRPr sz="2000"/>
            </a:lvl8pPr>
            <a:lvl9pPr marL="3657502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62C60-B915-4D05-8ECD-13D0E3707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8" indent="0">
              <a:buNone/>
              <a:defRPr sz="1400"/>
            </a:lvl2pPr>
            <a:lvl3pPr marL="914376" indent="0">
              <a:buNone/>
              <a:defRPr sz="1200"/>
            </a:lvl3pPr>
            <a:lvl4pPr marL="1371564" indent="0">
              <a:buNone/>
              <a:defRPr sz="1000"/>
            </a:lvl4pPr>
            <a:lvl5pPr marL="1828751" indent="0">
              <a:buNone/>
              <a:defRPr sz="1000"/>
            </a:lvl5pPr>
            <a:lvl6pPr marL="2285939" indent="0">
              <a:buNone/>
              <a:defRPr sz="1000"/>
            </a:lvl6pPr>
            <a:lvl7pPr marL="2743126" indent="0">
              <a:buNone/>
              <a:defRPr sz="1000"/>
            </a:lvl7pPr>
            <a:lvl8pPr marL="3200315" indent="0">
              <a:buNone/>
              <a:defRPr sz="1000"/>
            </a:lvl8pPr>
            <a:lvl9pPr marL="365750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B68B1-6A4E-4E9E-830F-11A18C4AF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4F159-C59C-4094-A292-4FF04E982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1F70C-77A9-489E-95BB-38712F2A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715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84305-834C-49AC-B23D-5BED24A0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644B7-26F5-4D5F-87C5-32E18C6AF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BD752-F00B-4717-93BD-0DD013BF2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CB491-0D34-4E88-A851-F367A82D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0A7D-4D72-48D2-9C7B-1697AD94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99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3D27FF-41C3-4EAF-A72A-E2914F1C6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9266F-281B-4DFD-89BE-C3D0328F4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892CD-A4A1-4252-BDED-2AE3B1C1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E7440-AF8E-4B93-A542-6E0BC40F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66034-F72D-4FFC-A7DE-38A2A0084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11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3167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633" y="1752600"/>
            <a:ext cx="11138897" cy="4419600"/>
          </a:xfrm>
        </p:spPr>
        <p:txBody>
          <a:bodyPr>
            <a:noAutofit/>
          </a:bodyPr>
          <a:lstStyle>
            <a:lvl1pPr marL="228600" indent="-228600">
              <a:buClr>
                <a:srgbClr val="820E2E"/>
              </a:buClr>
              <a:buFont typeface="Arial"/>
              <a:buChar char="•"/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820E2E"/>
              </a:buClr>
              <a:defRPr>
                <a:latin typeface="Arial" pitchFamily="34" charset="0"/>
                <a:cs typeface="Arial" pitchFamily="34" charset="0"/>
              </a:defRPr>
            </a:lvl2pPr>
            <a:lvl3pPr marL="685800" indent="-228600">
              <a:buClr>
                <a:srgbClr val="820E2E"/>
              </a:buClr>
              <a:buFont typeface="Lucida Grande"/>
              <a:buChar char="-"/>
              <a:defRPr>
                <a:latin typeface="Arial" pitchFamily="34" charset="0"/>
                <a:cs typeface="Arial" pitchFamily="34" charset="0"/>
              </a:defRPr>
            </a:lvl3pPr>
            <a:lvl4pPr marL="914400" indent="-228600">
              <a:buClr>
                <a:srgbClr val="820E2E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58729" y="6423586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August 19, 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4632" y="6423585"/>
            <a:ext cx="8071104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Center for Talent Reporting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7648" y="282574"/>
            <a:ext cx="113553" cy="131762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756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839A26-2E62-4332-8381-306FE67E17B4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August 19, 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Center for Talent Reporting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64633" y="1755647"/>
            <a:ext cx="5431368" cy="4416552"/>
          </a:xfrm>
        </p:spPr>
        <p:txBody>
          <a:bodyPr/>
          <a:lstStyle>
            <a:lvl1pPr marL="228600" indent="-228600">
              <a:buClr>
                <a:srgbClr val="820E2E"/>
              </a:buClr>
              <a:buFont typeface="Arial"/>
              <a:buChar char="•"/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820E2E"/>
              </a:buClr>
              <a:defRPr>
                <a:latin typeface="Arial" pitchFamily="34" charset="0"/>
                <a:cs typeface="Arial" pitchFamily="34" charset="0"/>
              </a:defRPr>
            </a:lvl2pPr>
            <a:lvl3pPr marL="685800" indent="-228600">
              <a:buClr>
                <a:srgbClr val="820E2E"/>
              </a:buClr>
              <a:buFont typeface="Lucida Grande"/>
              <a:buChar char="-"/>
              <a:defRPr>
                <a:latin typeface="Arial" pitchFamily="34" charset="0"/>
                <a:cs typeface="Arial" pitchFamily="34" charset="0"/>
              </a:defRPr>
            </a:lvl3pPr>
            <a:lvl4pPr marL="914400" indent="-228600">
              <a:buClr>
                <a:srgbClr val="820E2E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400800" y="1755647"/>
            <a:ext cx="5431368" cy="4416552"/>
          </a:xfrm>
        </p:spPr>
        <p:txBody>
          <a:bodyPr/>
          <a:lstStyle>
            <a:lvl1pPr marL="228600" indent="-228600">
              <a:buClr>
                <a:srgbClr val="ED1C29"/>
              </a:buClr>
              <a:buFont typeface="Arial"/>
              <a:buChar char="•"/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chemeClr val="tx2"/>
              </a:buClr>
              <a:defRPr>
                <a:latin typeface="Arial" pitchFamily="34" charset="0"/>
                <a:cs typeface="Arial" pitchFamily="34" charset="0"/>
              </a:defRPr>
            </a:lvl2pPr>
            <a:lvl3pPr marL="685800" indent="-228600">
              <a:buClr>
                <a:srgbClr val="ED1C29"/>
              </a:buClr>
              <a:buFont typeface="Lucida Grande"/>
              <a:buChar char="-"/>
              <a:defRPr>
                <a:latin typeface="Arial" pitchFamily="34" charset="0"/>
                <a:cs typeface="Arial" pitchFamily="34" charset="0"/>
              </a:defRPr>
            </a:lvl3pPr>
            <a:lvl4pPr marL="914400" indent="-228600">
              <a:buClr>
                <a:schemeClr val="tx2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2218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CC481-CB0F-4FA2-B255-27C36712C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93E0F-67C0-4583-BE18-3B89A424A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8" indent="0" algn="ctr">
              <a:buNone/>
              <a:defRPr sz="2000"/>
            </a:lvl2pPr>
            <a:lvl3pPr marL="914376" indent="0" algn="ctr">
              <a:buNone/>
              <a:defRPr sz="1800"/>
            </a:lvl3pPr>
            <a:lvl4pPr marL="1371564" indent="0" algn="ctr">
              <a:buNone/>
              <a:defRPr sz="1600"/>
            </a:lvl4pPr>
            <a:lvl5pPr marL="1828751" indent="0" algn="ctr">
              <a:buNone/>
              <a:defRPr sz="1600"/>
            </a:lvl5pPr>
            <a:lvl6pPr marL="2285939" indent="0" algn="ctr">
              <a:buNone/>
              <a:defRPr sz="1600"/>
            </a:lvl6pPr>
            <a:lvl7pPr marL="2743126" indent="0" algn="ctr">
              <a:buNone/>
              <a:defRPr sz="1600"/>
            </a:lvl7pPr>
            <a:lvl8pPr marL="3200315" indent="0" algn="ctr">
              <a:buNone/>
              <a:defRPr sz="1600"/>
            </a:lvl8pPr>
            <a:lvl9pPr marL="365750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B9C76-043E-4646-B569-89B7FAA10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0DFC7-D81A-4707-9E4C-EBD197A6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9540F-ECF5-4BCB-8A3A-64EEF54E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90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1DD1A-C064-4CAD-BC2E-7A81C0D67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F6FF5-B0EA-47BA-92F3-ED259F06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E802A-7FE7-4FAC-A8CB-680F15210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44B1D-67BF-4DCD-A924-970264F0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EEE5E-9DEB-4D70-B280-400C49CD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3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8BA3-BB53-4A94-9904-ABBB6D3A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8F61C-D1F3-40C9-9063-E29498A59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8D079-3332-4F2F-BD37-C9080660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E6EF2-7856-4C17-A301-356EFF37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4AD9B-F3E6-4D96-8AEE-12FA8631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28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252DC-C5C0-4542-804D-51A9D5AF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985CE-1D4E-4F3B-8EE0-D93BEB2F2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B90D9-7DC3-4E46-B277-186995496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985A8-FC24-485F-A28B-F1949517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B2279-CFB1-49E8-8BBC-56B4DEE9B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443E3-226D-43E2-BDCD-C6F12746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192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95C9-F328-4B52-A10E-8858E8B2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39A26-A02A-4437-AEBC-F73AA405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8" indent="0">
              <a:buNone/>
              <a:defRPr sz="2000" b="1"/>
            </a:lvl2pPr>
            <a:lvl3pPr marL="914376" indent="0">
              <a:buNone/>
              <a:defRPr sz="1800" b="1"/>
            </a:lvl3pPr>
            <a:lvl4pPr marL="1371564" indent="0">
              <a:buNone/>
              <a:defRPr sz="1600" b="1"/>
            </a:lvl4pPr>
            <a:lvl5pPr marL="1828751" indent="0">
              <a:buNone/>
              <a:defRPr sz="1600" b="1"/>
            </a:lvl5pPr>
            <a:lvl6pPr marL="2285939" indent="0">
              <a:buNone/>
              <a:defRPr sz="1600" b="1"/>
            </a:lvl6pPr>
            <a:lvl7pPr marL="2743126" indent="0">
              <a:buNone/>
              <a:defRPr sz="1600" b="1"/>
            </a:lvl7pPr>
            <a:lvl8pPr marL="3200315" indent="0">
              <a:buNone/>
              <a:defRPr sz="1600" b="1"/>
            </a:lvl8pPr>
            <a:lvl9pPr marL="365750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4A9E2-0769-40EA-A55F-DC3D6DCCE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DADA3C-4C3C-464F-9642-B557901A3E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8" indent="0">
              <a:buNone/>
              <a:defRPr sz="2000" b="1"/>
            </a:lvl2pPr>
            <a:lvl3pPr marL="914376" indent="0">
              <a:buNone/>
              <a:defRPr sz="1800" b="1"/>
            </a:lvl3pPr>
            <a:lvl4pPr marL="1371564" indent="0">
              <a:buNone/>
              <a:defRPr sz="1600" b="1"/>
            </a:lvl4pPr>
            <a:lvl5pPr marL="1828751" indent="0">
              <a:buNone/>
              <a:defRPr sz="1600" b="1"/>
            </a:lvl5pPr>
            <a:lvl6pPr marL="2285939" indent="0">
              <a:buNone/>
              <a:defRPr sz="1600" b="1"/>
            </a:lvl6pPr>
            <a:lvl7pPr marL="2743126" indent="0">
              <a:buNone/>
              <a:defRPr sz="1600" b="1"/>
            </a:lvl7pPr>
            <a:lvl8pPr marL="3200315" indent="0">
              <a:buNone/>
              <a:defRPr sz="1600" b="1"/>
            </a:lvl8pPr>
            <a:lvl9pPr marL="365750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7ECAB6-D287-4CA5-BC51-36C295271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30EE5A-E6D1-4A11-A0CB-74317DA51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DAD6E-89BC-45D7-879D-1DF0B5B7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73F831-5D57-4091-A7E5-FDBBEFB3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F07C-C5CA-4BD0-805B-33E0D1F9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A3F10-642B-49D0-8EA6-561B1E94F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5DAF5-D4E3-4FAE-A41D-2AEBEC96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EAA265-C8D1-475E-8509-D5747F2C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48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BDBDBD"/>
              </a:gs>
              <a:gs pos="35000">
                <a:schemeClr val="accent1">
                  <a:shade val="93000"/>
                  <a:satMod val="130000"/>
                </a:schemeClr>
              </a:gs>
              <a:gs pos="100000">
                <a:srgbClr val="F8F8F8"/>
              </a:gs>
            </a:gsLst>
            <a:lin ang="54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0958757" y="282574"/>
            <a:ext cx="856129" cy="59436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757647" y="282574"/>
            <a:ext cx="113555" cy="131762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633" y="282574"/>
            <a:ext cx="10075084" cy="13176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633" y="1752600"/>
            <a:ext cx="11138897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69064" y="381001"/>
            <a:ext cx="81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9839A26-2E62-4332-8381-306FE67E17B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64632" y="6324600"/>
            <a:ext cx="11143488" cy="0"/>
          </a:xfrm>
          <a:prstGeom prst="line">
            <a:avLst/>
          </a:prstGeom>
          <a:ln>
            <a:solidFill>
              <a:srgbClr val="820E2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958729" y="642358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August 19, 2015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4632" y="6423586"/>
            <a:ext cx="8072968" cy="3666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Center for Talent Reporting</a:t>
            </a:r>
          </a:p>
        </p:txBody>
      </p:sp>
    </p:spTree>
    <p:extLst>
      <p:ext uri="{BB962C8B-B14F-4D97-AF65-F5344CB8AC3E}">
        <p14:creationId xmlns:p14="http://schemas.microsoft.com/office/powerpoint/2010/main" val="63833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0" i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rgbClr val="820E2E"/>
        </a:buClr>
        <a:buSzPct val="100000"/>
        <a:buFont typeface="Arial"/>
        <a:buChar char="•"/>
        <a:defRPr sz="2200" kern="1200">
          <a:solidFill>
            <a:schemeClr val="bg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457200" indent="-228600" algn="l" defTabSz="914400" rtl="0" eaLnBrk="1" latinLnBrk="0" hangingPunct="1">
        <a:spcBef>
          <a:spcPts val="600"/>
        </a:spcBef>
        <a:buClr>
          <a:srgbClr val="820E2E"/>
        </a:buClr>
        <a:buSzPct val="100000"/>
        <a:buFont typeface="Lucida Grande"/>
        <a:buChar char="»"/>
        <a:defRPr sz="2000" kern="1200">
          <a:solidFill>
            <a:schemeClr val="bg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685800" indent="-228600" algn="l" defTabSz="914400" rtl="0" eaLnBrk="1" latinLnBrk="0" hangingPunct="1">
        <a:spcBef>
          <a:spcPts val="600"/>
        </a:spcBef>
        <a:buClr>
          <a:srgbClr val="820E2E"/>
        </a:buClr>
        <a:buSzPct val="100000"/>
        <a:buFont typeface="Lucida Grande"/>
        <a:buChar char="-"/>
        <a:defRPr sz="1800" kern="1200">
          <a:solidFill>
            <a:schemeClr val="bg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914400" indent="-228600" algn="l" defTabSz="914400" rtl="0" eaLnBrk="1" latinLnBrk="0" hangingPunct="1">
        <a:spcBef>
          <a:spcPts val="600"/>
        </a:spcBef>
        <a:buClr>
          <a:srgbClr val="820E2E"/>
        </a:buClr>
        <a:buSzPct val="50000"/>
        <a:buFont typeface="Wingdings" pitchFamily="2" charset="2"/>
        <a:buChar char=""/>
        <a:defRPr sz="1800" kern="1200" baseline="0">
          <a:solidFill>
            <a:schemeClr val="bg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3A9195-456C-4A5E-B81D-58CA7C872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CB5E5-BEE9-474A-B5EC-D2141A805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FDBBE-6276-42C6-B6CC-0BC0AB5BA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554ED-E070-4F31-8089-22E638606020}" type="datetimeFigureOut">
              <a:rPr lang="en-US" smtClean="0"/>
              <a:t>1/16/2024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0982F-503D-4C31-8AD1-990E75C47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AF1F8-A3DD-40CE-A648-0F0D0F4BB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50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37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82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9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7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6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3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1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8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96" indent="-228593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6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4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1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9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6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15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2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amazon.com/Measurement-Demystified-Creating-Analytics-Reporting/dp/1950496899/ref=sr_1_1?crid=TMTOJ0Y9EA3K&amp;dchild=1&amp;keywords=measurement+demystified&amp;qid=1605377474&amp;sprefix=measureemnt+demys%2Caps%2C186&amp;sr=8-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roiinstitute.net/session-4-selecting-your-measures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roiinstitute.net/roicertification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199"/>
            <a:ext cx="5257800" cy="3816849"/>
          </a:xfrm>
        </p:spPr>
        <p:txBody>
          <a:bodyPr>
            <a:noAutofit/>
          </a:bodyPr>
          <a:lstStyle/>
          <a:p>
            <a:r>
              <a:rPr lang="en-US" sz="4800" b="1" dirty="0"/>
              <a:t>Selecting Your Measures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US" sz="3600" b="1" dirty="0"/>
              <a:t>#4 in the Nine-part Series</a:t>
            </a:r>
            <a:br>
              <a:rPr lang="en-US" sz="4800" b="1" dirty="0"/>
            </a:br>
            <a:br>
              <a:rPr lang="en-US" sz="4800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715018" y="5573812"/>
            <a:ext cx="4781764" cy="583058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Presented by: David Vance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57400" y="3124200"/>
            <a:ext cx="3657600" cy="685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>
              <a:defRPr/>
            </a:pPr>
            <a:endParaRPr lang="en-US" sz="2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AED30-14A9-9EF9-59C8-75EB74AB3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9711" y="5567229"/>
            <a:ext cx="3106127" cy="44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41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6207-4562-21F6-62F8-ABDBC1F4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17500"/>
            <a:ext cx="10075084" cy="1054100"/>
          </a:xfrm>
        </p:spPr>
        <p:txBody>
          <a:bodyPr anchor="ctr"/>
          <a:lstStyle/>
          <a:p>
            <a:r>
              <a:rPr lang="en-US" dirty="0"/>
              <a:t>Measurement Selection by Type of Program or Initiative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4FDF9-A805-D947-819C-ACD55EF0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192110"/>
            <a:ext cx="11138897" cy="3980089"/>
          </a:xfrm>
        </p:spPr>
        <p:txBody>
          <a:bodyPr/>
          <a:lstStyle/>
          <a:p>
            <a:r>
              <a:rPr lang="en-US" b="1" dirty="0"/>
              <a:t>Two types of department initiatives </a:t>
            </a:r>
            <a:r>
              <a:rPr lang="en-US" dirty="0"/>
              <a:t>to improve efficiency or effectiveness</a:t>
            </a:r>
          </a:p>
          <a:p>
            <a:pPr lvl="1"/>
            <a:r>
              <a:rPr lang="en-US" b="1" dirty="0"/>
              <a:t>Across multiple programs </a:t>
            </a:r>
          </a:p>
          <a:p>
            <a:pPr lvl="2"/>
            <a:r>
              <a:rPr lang="en-US" dirty="0"/>
              <a:t>Examples: Improve the application rate across all programs, improve hiring quality across all business units</a:t>
            </a:r>
          </a:p>
          <a:p>
            <a:pPr lvl="1"/>
            <a:r>
              <a:rPr lang="en-US" b="1" dirty="0"/>
              <a:t>Select process or system improvements</a:t>
            </a:r>
          </a:p>
          <a:p>
            <a:pPr lvl="2"/>
            <a:r>
              <a:rPr lang="en-US" dirty="0"/>
              <a:t>Examples: Reduce average help desk call times, reduce platform complaints, increase usage of portal content</a:t>
            </a:r>
          </a:p>
          <a:p>
            <a:pPr lvl="1"/>
            <a:r>
              <a:rPr lang="en-US" b="1" dirty="0"/>
              <a:t>For both types of improvement initiatives</a:t>
            </a:r>
          </a:p>
          <a:p>
            <a:pPr lvl="2"/>
            <a:r>
              <a:rPr lang="en-US" dirty="0"/>
              <a:t>The targeted efficiency or effectiveness measure (primary measure)</a:t>
            </a:r>
          </a:p>
          <a:p>
            <a:pPr lvl="2"/>
            <a:r>
              <a:rPr lang="en-US" dirty="0"/>
              <a:t>A complementary measure to avoid unintended consequences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3B762-8CA8-E2CB-D226-C522C258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59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6207-4562-21F6-62F8-ABDBC1F4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17500"/>
            <a:ext cx="10075084" cy="1066800"/>
          </a:xfrm>
        </p:spPr>
        <p:txBody>
          <a:bodyPr/>
          <a:lstStyle/>
          <a:p>
            <a:r>
              <a:rPr lang="en-US" dirty="0"/>
              <a:t>Minimum Recommended Efficiency Measures: L&amp;D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4FDF9-A805-D947-819C-ACD55EF0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1592494"/>
            <a:ext cx="11138897" cy="4579706"/>
          </a:xfrm>
        </p:spPr>
        <p:txBody>
          <a:bodyPr/>
          <a:lstStyle/>
          <a:p>
            <a:r>
              <a:rPr lang="en-US" dirty="0"/>
              <a:t>At a program level</a:t>
            </a:r>
          </a:p>
          <a:p>
            <a:pPr lvl="1"/>
            <a:r>
              <a:rPr lang="en-US" dirty="0"/>
              <a:t>Number of unique and total participants</a:t>
            </a:r>
          </a:p>
          <a:p>
            <a:pPr lvl="1"/>
            <a:r>
              <a:rPr lang="en-US" dirty="0"/>
              <a:t>Completion rate</a:t>
            </a:r>
          </a:p>
          <a:p>
            <a:pPr lvl="1"/>
            <a:r>
              <a:rPr lang="en-US" dirty="0"/>
              <a:t>Completion date</a:t>
            </a:r>
          </a:p>
          <a:p>
            <a:pPr lvl="1"/>
            <a:r>
              <a:rPr lang="en-US" dirty="0"/>
              <a:t>Cost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3B762-8CA8-E2CB-D226-C522C258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90511FF7-2CDB-B94F-C0DC-6CFC52EB4DEC}"/>
              </a:ext>
            </a:extLst>
          </p:cNvPr>
          <p:cNvSpPr txBox="1">
            <a:spLocks/>
          </p:cNvSpPr>
          <p:nvPr/>
        </p:nvSpPr>
        <p:spPr>
          <a:xfrm>
            <a:off x="6666191" y="1592494"/>
            <a:ext cx="4073526" cy="44281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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At the department level</a:t>
            </a:r>
          </a:p>
          <a:p>
            <a:pPr lvl="1"/>
            <a:r>
              <a:rPr lang="en-US" dirty="0"/>
              <a:t>Number of unique and total participants</a:t>
            </a:r>
          </a:p>
          <a:p>
            <a:pPr lvl="1"/>
            <a:r>
              <a:rPr lang="en-US" dirty="0"/>
              <a:t>Number of courses</a:t>
            </a:r>
          </a:p>
          <a:p>
            <a:pPr lvl="1"/>
            <a:r>
              <a:rPr lang="en-US" dirty="0"/>
              <a:t>Hours</a:t>
            </a:r>
          </a:p>
          <a:p>
            <a:pPr lvl="1"/>
            <a:r>
              <a:rPr lang="en-US" dirty="0"/>
              <a:t>On-time completions</a:t>
            </a:r>
          </a:p>
          <a:p>
            <a:pPr lvl="1"/>
            <a:r>
              <a:rPr lang="en-US" dirty="0"/>
              <a:t>Reach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Some utilization measure</a:t>
            </a:r>
          </a:p>
          <a:p>
            <a:r>
              <a:rPr lang="en-US" dirty="0"/>
              <a:t>By modality, business unit, area of learning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864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6207-4562-21F6-62F8-ABDBC1F4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17500"/>
            <a:ext cx="10075084" cy="1316736"/>
          </a:xfrm>
        </p:spPr>
        <p:txBody>
          <a:bodyPr/>
          <a:lstStyle/>
          <a:p>
            <a:r>
              <a:rPr lang="en-US" dirty="0"/>
              <a:t>Minimum Recommended Effectiveness Measures: L&amp;D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4FDF9-A805-D947-819C-ACD55EF0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1634236"/>
            <a:ext cx="11138897" cy="4537964"/>
          </a:xfrm>
        </p:spPr>
        <p:txBody>
          <a:bodyPr/>
          <a:lstStyle/>
          <a:p>
            <a:r>
              <a:rPr lang="en-US" sz="2100" dirty="0">
                <a:solidFill>
                  <a:schemeClr val="tx1"/>
                </a:solidFill>
              </a:rPr>
              <a:t>At a program level</a:t>
            </a: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Level 1 Participant reaction</a:t>
            </a:r>
          </a:p>
          <a:p>
            <a:pPr lvl="2"/>
            <a:r>
              <a:rPr lang="en-US" sz="1700" dirty="0">
                <a:solidFill>
                  <a:schemeClr val="tx1"/>
                </a:solidFill>
              </a:rPr>
              <a:t>For formal and informal learning</a:t>
            </a: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Level 1 Goal owner reaction</a:t>
            </a: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Level 2  Learning as appropriate</a:t>
            </a: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Level 3 Application for most programs</a:t>
            </a: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Level 5 ROI for key programs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3B762-8CA8-E2CB-D226-C522C258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6A4EB44F-E2C5-B8E6-9FD8-CB8680816CBD}"/>
              </a:ext>
            </a:extLst>
          </p:cNvPr>
          <p:cNvSpPr txBox="1">
            <a:spLocks/>
          </p:cNvSpPr>
          <p:nvPr/>
        </p:nvSpPr>
        <p:spPr>
          <a:xfrm>
            <a:off x="6234080" y="1634236"/>
            <a:ext cx="4734983" cy="44165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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At a department level</a:t>
            </a:r>
          </a:p>
          <a:p>
            <a:pPr lvl="1"/>
            <a:r>
              <a:rPr lang="en-US" dirty="0"/>
              <a:t>Average/distribution of level 1 participant reaction</a:t>
            </a:r>
          </a:p>
          <a:p>
            <a:pPr lvl="2"/>
            <a:r>
              <a:rPr lang="en-US" dirty="0"/>
              <a:t>For formal and informal learning</a:t>
            </a:r>
          </a:p>
          <a:p>
            <a:pPr lvl="1"/>
            <a:r>
              <a:rPr lang="en-US" dirty="0"/>
              <a:t>Average/distribution of level 1 goal owner reaction</a:t>
            </a:r>
          </a:p>
          <a:p>
            <a:pPr lvl="1"/>
            <a:r>
              <a:rPr lang="en-US" dirty="0"/>
              <a:t>Average/distribution of level 2 as appropriate</a:t>
            </a:r>
          </a:p>
          <a:p>
            <a:pPr lvl="1"/>
            <a:r>
              <a:rPr lang="en-US" dirty="0"/>
              <a:t>Average/distribution of level 3 for most programs</a:t>
            </a:r>
          </a:p>
          <a:p>
            <a:pPr lvl="1"/>
            <a:r>
              <a:rPr lang="en-US" dirty="0"/>
              <a:t>Summary of level 5 for key programs</a:t>
            </a:r>
          </a:p>
        </p:txBody>
      </p:sp>
    </p:spTree>
    <p:extLst>
      <p:ext uri="{BB962C8B-B14F-4D97-AF65-F5344CB8AC3E}">
        <p14:creationId xmlns:p14="http://schemas.microsoft.com/office/powerpoint/2010/main" val="3084493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/>
          <a:lstStyle/>
          <a:p>
            <a:r>
              <a:rPr lang="en-US" dirty="0"/>
              <a:t>Recommendation for Outcome Measures: L&amp;D Programs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64632" y="1623316"/>
            <a:ext cx="10075085" cy="3913883"/>
          </a:xfrm>
        </p:spPr>
        <p:txBody>
          <a:bodyPr/>
          <a:lstStyle/>
          <a:p>
            <a:r>
              <a:rPr lang="en-US" dirty="0"/>
              <a:t>Include anytime learning is supporting a high-level business or HR goal like sales, productivity, engagement or leadership</a:t>
            </a:r>
          </a:p>
          <a:p>
            <a:r>
              <a:rPr lang="en-US" dirty="0"/>
              <a:t>Ideally, will be the isolated impact of the program on the goal</a:t>
            </a:r>
          </a:p>
          <a:p>
            <a:pPr lvl="1"/>
            <a:r>
              <a:rPr lang="en-US" dirty="0"/>
              <a:t>The percentage contribution from the program</a:t>
            </a:r>
          </a:p>
          <a:p>
            <a:pPr lvl="1"/>
            <a:r>
              <a:rPr lang="en-US" dirty="0"/>
              <a:t>Example: The sales training program contributed about 20% of the 10% increase in sales. In other words, learning, by itself,  increased sales by about 2 percentage points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1844BD6-4352-51FC-B893-C239522D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A5B6-A587-BD47-8B1E-DC3DA0554FC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477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2D54-D9CE-F195-33A9-5B811FE6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5CD90-9115-C87C-A6B8-8F009CAE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715904"/>
            <a:ext cx="11138897" cy="3456296"/>
          </a:xfrm>
        </p:spPr>
        <p:txBody>
          <a:bodyPr/>
          <a:lstStyle/>
          <a:p>
            <a:pPr marL="0" indent="0">
              <a:buNone/>
            </a:pPr>
            <a:r>
              <a:rPr lang="en-US" sz="4000" i="1" dirty="0">
                <a:solidFill>
                  <a:srgbClr val="820E2E"/>
                </a:solidFill>
              </a:rPr>
              <a:t>Selecting the Right Measures:</a:t>
            </a:r>
            <a:br>
              <a:rPr lang="en-US" sz="4000" i="1" dirty="0">
                <a:solidFill>
                  <a:srgbClr val="820E2E"/>
                </a:solidFill>
              </a:rPr>
            </a:br>
            <a:r>
              <a:rPr lang="en-US" sz="4000" i="1" dirty="0">
                <a:solidFill>
                  <a:srgbClr val="820E2E"/>
                </a:solidFill>
              </a:rPr>
              <a:t>Program Examples</a:t>
            </a:r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7EB1B-25DA-BD66-96B4-441C0C48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08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7B16-B12F-D783-F289-F63A0B53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dirty="0"/>
              <a:t>The Right Combination of Measures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FE460-5DDA-F280-9C42-19711D91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094D4D7C-D9FD-B854-2F63-539C44A30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63" y="1371600"/>
            <a:ext cx="11137900" cy="4800600"/>
          </a:xfrm>
        </p:spPr>
        <p:txBody>
          <a:bodyPr/>
          <a:lstStyle/>
          <a:p>
            <a:r>
              <a:rPr lang="en-US" dirty="0"/>
              <a:t>Depends on: </a:t>
            </a:r>
          </a:p>
          <a:p>
            <a:pPr lvl="1"/>
            <a:r>
              <a:rPr lang="en-US" dirty="0"/>
              <a:t>Program</a:t>
            </a:r>
          </a:p>
          <a:p>
            <a:pPr lvl="1"/>
            <a:r>
              <a:rPr lang="en-US" dirty="0"/>
              <a:t>Purpose and goals of the program</a:t>
            </a:r>
          </a:p>
          <a:p>
            <a:pPr lvl="1"/>
            <a:r>
              <a:rPr lang="en-US" dirty="0"/>
              <a:t>Purpose of the measures</a:t>
            </a:r>
          </a:p>
          <a:p>
            <a:r>
              <a:rPr lang="en-US" dirty="0"/>
              <a:t>Result may be:</a:t>
            </a:r>
          </a:p>
          <a:p>
            <a:pPr lvl="1"/>
            <a:r>
              <a:rPr lang="en-US" dirty="0"/>
              <a:t>Efficiency and effectiveness measures</a:t>
            </a:r>
          </a:p>
          <a:p>
            <a:pPr lvl="1"/>
            <a:r>
              <a:rPr lang="en-US" dirty="0"/>
              <a:t>Efficiency and effectiveness measures plus an outcome measure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54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7B16-B12F-D783-F289-F63A0B53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/>
          <a:lstStyle/>
          <a:p>
            <a:r>
              <a:rPr lang="en-US" dirty="0"/>
              <a:t>Sales Training Program (strategic)</a:t>
            </a:r>
            <a:br>
              <a:rPr lang="en-US" dirty="0"/>
            </a:br>
            <a:r>
              <a:rPr lang="en-US" dirty="0"/>
              <a:t>Purpose: Increase sales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FE460-5DDA-F280-9C42-19711D91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152815-991F-4110-EFCC-ABAA9D252F13}"/>
              </a:ext>
            </a:extLst>
          </p:cNvPr>
          <p:cNvSpPr txBox="1">
            <a:spLocks/>
          </p:cNvSpPr>
          <p:nvPr/>
        </p:nvSpPr>
        <p:spPr>
          <a:xfrm>
            <a:off x="647700" y="1516295"/>
            <a:ext cx="8354173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Efficiency measures</a:t>
            </a:r>
          </a:p>
          <a:p>
            <a:pPr lvl="1"/>
            <a:r>
              <a:rPr lang="en-US" sz="1600" dirty="0"/>
              <a:t>Number of participants</a:t>
            </a:r>
          </a:p>
          <a:p>
            <a:pPr lvl="1"/>
            <a:r>
              <a:rPr lang="en-US" sz="1600" dirty="0"/>
              <a:t>Completion date</a:t>
            </a:r>
          </a:p>
          <a:p>
            <a:pPr lvl="1"/>
            <a:r>
              <a:rPr lang="en-US" sz="1600" dirty="0"/>
              <a:t>Completion rate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dirty="0"/>
              <a:t>Effectiveness measures</a:t>
            </a:r>
          </a:p>
          <a:p>
            <a:pPr lvl="1"/>
            <a:r>
              <a:rPr lang="en-US" sz="1600" dirty="0"/>
              <a:t>Level 1: Participant and perhaps goal owner reaction with the program</a:t>
            </a:r>
          </a:p>
          <a:p>
            <a:pPr lvl="1"/>
            <a:r>
              <a:rPr lang="en-US" sz="1600" dirty="0"/>
              <a:t>Level 2: Amount learned, usually a minimum passing score is established</a:t>
            </a:r>
          </a:p>
          <a:p>
            <a:pPr lvl="1"/>
            <a:r>
              <a:rPr lang="en-US" sz="1600" dirty="0"/>
              <a:t>Level 3: Application of learning </a:t>
            </a:r>
          </a:p>
          <a:p>
            <a:pPr lvl="1"/>
            <a:r>
              <a:rPr lang="en-US" sz="1600" dirty="0"/>
              <a:t>Level 5: ROI</a:t>
            </a:r>
          </a:p>
          <a:p>
            <a:r>
              <a:rPr lang="en-US" dirty="0"/>
              <a:t>Outcome measure</a:t>
            </a:r>
          </a:p>
          <a:p>
            <a:pPr lvl="1"/>
            <a:r>
              <a:rPr lang="en-US" sz="1600" dirty="0"/>
              <a:t>Level 4: Impact of program on sales</a:t>
            </a:r>
          </a:p>
        </p:txBody>
      </p:sp>
    </p:spTree>
    <p:extLst>
      <p:ext uri="{BB962C8B-B14F-4D97-AF65-F5344CB8AC3E}">
        <p14:creationId xmlns:p14="http://schemas.microsoft.com/office/powerpoint/2010/main" val="187840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7B16-B12F-D783-F289-F63A0B53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/>
          <a:lstStyle/>
          <a:p>
            <a:r>
              <a:rPr lang="en-US" dirty="0"/>
              <a:t>Safety Training Program (strategic)</a:t>
            </a:r>
            <a:br>
              <a:rPr lang="en-US" dirty="0"/>
            </a:br>
            <a:r>
              <a:rPr lang="en-US" dirty="0"/>
              <a:t>Purpose: Reduce accidents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FE460-5DDA-F280-9C42-19711D91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152815-991F-4110-EFCC-ABAA9D252F13}"/>
              </a:ext>
            </a:extLst>
          </p:cNvPr>
          <p:cNvSpPr txBox="1">
            <a:spLocks/>
          </p:cNvSpPr>
          <p:nvPr/>
        </p:nvSpPr>
        <p:spPr>
          <a:xfrm>
            <a:off x="647700" y="1516295"/>
            <a:ext cx="8354173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Efficiency measures</a:t>
            </a:r>
          </a:p>
          <a:p>
            <a:pPr lvl="1"/>
            <a:r>
              <a:rPr lang="en-US" sz="1600" dirty="0"/>
              <a:t>Number of participants</a:t>
            </a:r>
          </a:p>
          <a:p>
            <a:pPr lvl="1"/>
            <a:r>
              <a:rPr lang="en-US" sz="1600" dirty="0"/>
              <a:t>Completion date</a:t>
            </a:r>
          </a:p>
          <a:p>
            <a:pPr lvl="1"/>
            <a:r>
              <a:rPr lang="en-US" sz="1600" dirty="0"/>
              <a:t>Completion rate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dirty="0"/>
              <a:t>Effectiveness measures</a:t>
            </a:r>
          </a:p>
          <a:p>
            <a:pPr lvl="1"/>
            <a:r>
              <a:rPr lang="en-US" sz="1600" dirty="0"/>
              <a:t>Level 1: Participant and perhaps goal owner reaction with the program</a:t>
            </a:r>
          </a:p>
          <a:p>
            <a:pPr lvl="1"/>
            <a:r>
              <a:rPr lang="en-US" sz="1600" dirty="0"/>
              <a:t>Level 2: Amount learned, usually a minimum passing score is established</a:t>
            </a:r>
          </a:p>
          <a:p>
            <a:pPr lvl="1"/>
            <a:r>
              <a:rPr lang="en-US" sz="1600" dirty="0"/>
              <a:t>Level 3: Application of learning</a:t>
            </a:r>
          </a:p>
          <a:p>
            <a:pPr lvl="1"/>
            <a:r>
              <a:rPr lang="en-US" sz="1600" dirty="0"/>
              <a:t>Level 5: ROI</a:t>
            </a:r>
          </a:p>
          <a:p>
            <a:r>
              <a:rPr lang="en-US" dirty="0"/>
              <a:t>Outcome measure</a:t>
            </a:r>
          </a:p>
          <a:p>
            <a:pPr lvl="1"/>
            <a:r>
              <a:rPr lang="en-US" sz="1600" dirty="0"/>
              <a:t>Level 4: Impact of program on accidents</a:t>
            </a:r>
          </a:p>
        </p:txBody>
      </p:sp>
    </p:spTree>
    <p:extLst>
      <p:ext uri="{BB962C8B-B14F-4D97-AF65-F5344CB8AC3E}">
        <p14:creationId xmlns:p14="http://schemas.microsoft.com/office/powerpoint/2010/main" val="596516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7B16-B12F-D783-F289-F63A0B53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/>
          <a:lstStyle/>
          <a:p>
            <a:r>
              <a:rPr lang="en-US" dirty="0"/>
              <a:t>Leadership Training (strategic)</a:t>
            </a:r>
            <a:br>
              <a:rPr lang="en-US" dirty="0"/>
            </a:br>
            <a:r>
              <a:rPr lang="en-US" dirty="0"/>
              <a:t>Purpose: Improve quality of leaders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FE460-5DDA-F280-9C42-19711D91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152815-991F-4110-EFCC-ABAA9D252F13}"/>
              </a:ext>
            </a:extLst>
          </p:cNvPr>
          <p:cNvSpPr txBox="1">
            <a:spLocks/>
          </p:cNvSpPr>
          <p:nvPr/>
        </p:nvSpPr>
        <p:spPr>
          <a:xfrm>
            <a:off x="647700" y="1516295"/>
            <a:ext cx="8354173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Efficiency measures</a:t>
            </a:r>
          </a:p>
          <a:p>
            <a:pPr lvl="1"/>
            <a:r>
              <a:rPr lang="en-US" sz="1600" dirty="0"/>
              <a:t>Number of participants</a:t>
            </a:r>
          </a:p>
          <a:p>
            <a:pPr lvl="1"/>
            <a:r>
              <a:rPr lang="en-US" sz="1600" dirty="0"/>
              <a:t>Completion date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dirty="0"/>
              <a:t>Effectiveness measures</a:t>
            </a:r>
          </a:p>
          <a:p>
            <a:pPr lvl="1"/>
            <a:r>
              <a:rPr lang="en-US" sz="1600" dirty="0"/>
              <a:t>Level 1: Participant and definitely goal owner reaction with the program</a:t>
            </a:r>
          </a:p>
          <a:p>
            <a:pPr lvl="1"/>
            <a:r>
              <a:rPr lang="en-US" sz="1600" dirty="0"/>
              <a:t>Level 3: Application or learning</a:t>
            </a:r>
          </a:p>
          <a:p>
            <a:pPr lvl="1"/>
            <a:r>
              <a:rPr lang="en-US" sz="1600" dirty="0"/>
              <a:t>Level 5: ROI</a:t>
            </a:r>
          </a:p>
          <a:p>
            <a:r>
              <a:rPr lang="en-US" dirty="0"/>
              <a:t>Outcome measure</a:t>
            </a:r>
          </a:p>
          <a:p>
            <a:pPr lvl="1"/>
            <a:r>
              <a:rPr lang="en-US" sz="1600" dirty="0"/>
              <a:t>Level 4: Impact of program on leadership quality which may be measured from employee engagement survey questions on leadership</a:t>
            </a:r>
          </a:p>
        </p:txBody>
      </p:sp>
    </p:spTree>
    <p:extLst>
      <p:ext uri="{BB962C8B-B14F-4D97-AF65-F5344CB8AC3E}">
        <p14:creationId xmlns:p14="http://schemas.microsoft.com/office/powerpoint/2010/main" val="918547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7B16-B12F-D783-F289-F63A0B53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/>
          <a:lstStyle/>
          <a:p>
            <a:r>
              <a:rPr lang="en-US" dirty="0"/>
              <a:t>Compliance Programs (non-strategic)</a:t>
            </a:r>
            <a:br>
              <a:rPr lang="en-US" dirty="0"/>
            </a:br>
            <a:r>
              <a:rPr lang="en-US" dirty="0"/>
              <a:t>Purpose: Ensure compliance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FE460-5DDA-F280-9C42-19711D91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152815-991F-4110-EFCC-ABAA9D252F13}"/>
              </a:ext>
            </a:extLst>
          </p:cNvPr>
          <p:cNvSpPr txBox="1">
            <a:spLocks/>
          </p:cNvSpPr>
          <p:nvPr/>
        </p:nvSpPr>
        <p:spPr>
          <a:xfrm>
            <a:off x="647700" y="1516295"/>
            <a:ext cx="8354173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Efficiency measures</a:t>
            </a:r>
          </a:p>
          <a:p>
            <a:pPr lvl="1"/>
            <a:r>
              <a:rPr lang="en-US" sz="1600" dirty="0"/>
              <a:t>Number of participants</a:t>
            </a:r>
          </a:p>
          <a:p>
            <a:pPr lvl="1"/>
            <a:r>
              <a:rPr lang="en-US" sz="1600" dirty="0"/>
              <a:t>Completion date</a:t>
            </a:r>
          </a:p>
          <a:p>
            <a:pPr lvl="1"/>
            <a:r>
              <a:rPr lang="en-US" sz="1600" dirty="0"/>
              <a:t>Completion rate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dirty="0"/>
              <a:t>Effectiveness measures</a:t>
            </a:r>
          </a:p>
          <a:p>
            <a:pPr lvl="1"/>
            <a:r>
              <a:rPr lang="en-US" sz="1600" dirty="0"/>
              <a:t>Level 2: Amount learned, usually a minimum passing score is established</a:t>
            </a:r>
          </a:p>
          <a:p>
            <a:pPr lvl="1"/>
            <a:r>
              <a:rPr lang="en-US" sz="1600" dirty="0"/>
              <a:t>Level 1: Participant and perhaps goal owner reaction with the program</a:t>
            </a:r>
          </a:p>
          <a:p>
            <a:pPr lvl="1"/>
            <a:r>
              <a:rPr lang="en-US" sz="1600" dirty="0"/>
              <a:t>Level 3: Application of learning</a:t>
            </a:r>
          </a:p>
          <a:p>
            <a:r>
              <a:rPr lang="en-US" dirty="0"/>
              <a:t>Outcome measure</a:t>
            </a:r>
          </a:p>
          <a:p>
            <a:pPr lvl="1"/>
            <a:r>
              <a:rPr lang="en-US" sz="1600" dirty="0"/>
              <a:t>Generally none, but could be reduction in violations</a:t>
            </a:r>
          </a:p>
        </p:txBody>
      </p:sp>
    </p:spTree>
    <p:extLst>
      <p:ext uri="{BB962C8B-B14F-4D97-AF65-F5344CB8AC3E}">
        <p14:creationId xmlns:p14="http://schemas.microsoft.com/office/powerpoint/2010/main" val="288983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633" y="320674"/>
            <a:ext cx="10075084" cy="1050926"/>
          </a:xfrm>
        </p:spPr>
        <p:txBody>
          <a:bodyPr anchor="ctr"/>
          <a:lstStyle/>
          <a:p>
            <a:r>
              <a:rPr lang="en-US" dirty="0"/>
              <a:t>Logistics for Today’s Webinar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632" y="1971675"/>
            <a:ext cx="10075084" cy="4165718"/>
          </a:xfrm>
        </p:spPr>
        <p:txBody>
          <a:bodyPr>
            <a:normAutofit/>
          </a:bodyPr>
          <a:lstStyle/>
          <a:p>
            <a:pPr>
              <a:tabLst>
                <a:tab pos="344488" algn="l"/>
              </a:tabLst>
            </a:pPr>
            <a:r>
              <a:rPr lang="en-US" dirty="0"/>
              <a:t>Members can access All PPTs and Recordings anytime on the website at Members Resource Center page.</a:t>
            </a:r>
          </a:p>
          <a:p>
            <a:pPr>
              <a:tabLst>
                <a:tab pos="344488" algn="l"/>
              </a:tabLst>
            </a:pPr>
            <a:r>
              <a:rPr lang="en-US" dirty="0"/>
              <a:t>PowerPoint and link to recording will be sent within 24 hours. </a:t>
            </a:r>
          </a:p>
          <a:p>
            <a:pPr>
              <a:tabLst>
                <a:tab pos="344488" algn="l"/>
              </a:tabLst>
            </a:pPr>
            <a:r>
              <a:rPr lang="en-US" dirty="0"/>
              <a:t>To ask a question during the webinar, type a question in the Question box</a:t>
            </a:r>
          </a:p>
          <a:p>
            <a:pPr>
              <a:tabLst>
                <a:tab pos="344488" algn="l"/>
              </a:tabLst>
            </a:pPr>
            <a:r>
              <a:rPr lang="en-US" dirty="0"/>
              <a:t>We will take questions at the end, too.</a:t>
            </a:r>
          </a:p>
          <a:p>
            <a:pPr>
              <a:tabLst>
                <a:tab pos="344488" algn="l"/>
              </a:tabLst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9A26-2E62-4332-8381-306FE67E17B4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16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7B16-B12F-D783-F289-F63A0B53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/>
          <a:lstStyle/>
          <a:p>
            <a:r>
              <a:rPr lang="en-US" dirty="0"/>
              <a:t>Basic Skills Training (non-strategic)</a:t>
            </a:r>
            <a:br>
              <a:rPr lang="en-US" dirty="0"/>
            </a:br>
            <a:r>
              <a:rPr lang="en-US" dirty="0"/>
              <a:t>Purpose: Provide threshold competency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FE460-5DDA-F280-9C42-19711D91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152815-991F-4110-EFCC-ABAA9D252F13}"/>
              </a:ext>
            </a:extLst>
          </p:cNvPr>
          <p:cNvSpPr txBox="1">
            <a:spLocks/>
          </p:cNvSpPr>
          <p:nvPr/>
        </p:nvSpPr>
        <p:spPr>
          <a:xfrm>
            <a:off x="647700" y="1516295"/>
            <a:ext cx="10092017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Efficiency measures</a:t>
            </a:r>
          </a:p>
          <a:p>
            <a:pPr lvl="1"/>
            <a:r>
              <a:rPr lang="en-US" sz="1600" dirty="0"/>
              <a:t>Number of participants</a:t>
            </a:r>
          </a:p>
          <a:p>
            <a:pPr lvl="1"/>
            <a:r>
              <a:rPr lang="en-US" sz="1600" dirty="0"/>
              <a:t>Duration of program</a:t>
            </a:r>
          </a:p>
          <a:p>
            <a:pPr lvl="1"/>
            <a:r>
              <a:rPr lang="en-US" sz="1600" dirty="0"/>
              <a:t>Completion rate</a:t>
            </a:r>
          </a:p>
          <a:p>
            <a:pPr lvl="1"/>
            <a:r>
              <a:rPr lang="en-US" sz="1600" dirty="0"/>
              <a:t>Time to proficiency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dirty="0"/>
              <a:t>Effectiveness measures</a:t>
            </a:r>
          </a:p>
          <a:p>
            <a:pPr lvl="1"/>
            <a:r>
              <a:rPr lang="en-US" sz="1600" dirty="0"/>
              <a:t>Level 1: Participant and perhaps goal owner reaction with the program</a:t>
            </a:r>
          </a:p>
          <a:p>
            <a:pPr lvl="1"/>
            <a:r>
              <a:rPr lang="en-US" sz="1600" dirty="0"/>
              <a:t>Level 2: Amount learned, usually a minimum passing score is established</a:t>
            </a:r>
          </a:p>
          <a:p>
            <a:pPr lvl="1"/>
            <a:r>
              <a:rPr lang="en-US" sz="1600" dirty="0"/>
              <a:t>Level 3: Application of learning</a:t>
            </a:r>
          </a:p>
          <a:p>
            <a:r>
              <a:rPr lang="en-US" dirty="0"/>
              <a:t>Outcome measure</a:t>
            </a:r>
          </a:p>
          <a:p>
            <a:pPr lvl="1"/>
            <a:r>
              <a:rPr lang="en-US" sz="1600" dirty="0"/>
              <a:t>None, although could use time to proficiency as a stand-in outcome measure</a:t>
            </a:r>
          </a:p>
        </p:txBody>
      </p:sp>
    </p:spTree>
    <p:extLst>
      <p:ext uri="{BB962C8B-B14F-4D97-AF65-F5344CB8AC3E}">
        <p14:creationId xmlns:p14="http://schemas.microsoft.com/office/powerpoint/2010/main" val="3941689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CFC80-A345-C530-BD90-05AB1929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dirty="0"/>
              <a:t>Conclusion for Program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866F8-D3A3-F807-0B67-863BDDE17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967" y="1621536"/>
            <a:ext cx="11138897" cy="4419668"/>
          </a:xfrm>
        </p:spPr>
        <p:txBody>
          <a:bodyPr/>
          <a:lstStyle/>
          <a:p>
            <a:r>
              <a:rPr lang="en-US" dirty="0"/>
              <a:t>You will always have at least one efficiency and one effectiveness measure</a:t>
            </a:r>
          </a:p>
          <a:p>
            <a:r>
              <a:rPr lang="en-US" dirty="0"/>
              <a:t>Will almost always include</a:t>
            </a:r>
          </a:p>
          <a:p>
            <a:pPr lvl="1"/>
            <a:r>
              <a:rPr lang="en-US" sz="1800" dirty="0"/>
              <a:t>Number of participants</a:t>
            </a:r>
          </a:p>
          <a:p>
            <a:pPr lvl="1"/>
            <a:r>
              <a:rPr lang="en-US" sz="1800" dirty="0"/>
              <a:t>Completion date and often rate</a:t>
            </a:r>
          </a:p>
          <a:p>
            <a:pPr lvl="1"/>
            <a:r>
              <a:rPr lang="en-US" sz="1800" dirty="0"/>
              <a:t>Cost</a:t>
            </a:r>
          </a:p>
          <a:p>
            <a:pPr lvl="1"/>
            <a:r>
              <a:rPr lang="en-US" sz="1800" dirty="0"/>
              <a:t>Participant and goal owner satisfaction</a:t>
            </a:r>
          </a:p>
          <a:p>
            <a:r>
              <a:rPr lang="en-US" dirty="0"/>
              <a:t>Share your most important measures for each program in a </a:t>
            </a:r>
            <a:r>
              <a:rPr lang="en-US" b="1" dirty="0"/>
              <a:t>Program Report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F1DE1-D483-1CB5-EE23-D5E5E254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10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2D54-D9CE-F195-33A9-5B811FE6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5CD90-9115-C87C-A6B8-8F009CAE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715904"/>
            <a:ext cx="11138897" cy="3456296"/>
          </a:xfrm>
        </p:spPr>
        <p:txBody>
          <a:bodyPr/>
          <a:lstStyle/>
          <a:p>
            <a:pPr marL="0" indent="0">
              <a:buNone/>
            </a:pPr>
            <a:r>
              <a:rPr lang="en-US" sz="4000" i="1" dirty="0">
                <a:solidFill>
                  <a:srgbClr val="820E2E"/>
                </a:solidFill>
              </a:rPr>
              <a:t>Selecting the Right Measures:</a:t>
            </a:r>
            <a:br>
              <a:rPr lang="en-US" sz="4000" i="1" dirty="0">
                <a:solidFill>
                  <a:srgbClr val="820E2E"/>
                </a:solidFill>
              </a:rPr>
            </a:br>
            <a:r>
              <a:rPr lang="en-US" sz="4000" i="1" dirty="0">
                <a:solidFill>
                  <a:srgbClr val="820E2E"/>
                </a:solidFill>
              </a:rPr>
              <a:t>Department Improvement Initiatives</a:t>
            </a:r>
            <a:br>
              <a:rPr lang="en-US" sz="4000" i="1" dirty="0">
                <a:solidFill>
                  <a:srgbClr val="820E2E"/>
                </a:solidFill>
              </a:rPr>
            </a:br>
            <a:br>
              <a:rPr lang="en-US" sz="4000" i="1" dirty="0">
                <a:solidFill>
                  <a:srgbClr val="820E2E"/>
                </a:solidFill>
              </a:rPr>
            </a:br>
            <a:r>
              <a:rPr lang="en-US" sz="2400" i="1" dirty="0">
                <a:solidFill>
                  <a:srgbClr val="820E2E"/>
                </a:solidFill>
              </a:rPr>
              <a:t>Note: These are not organizational goals so there will be no outcome measure.</a:t>
            </a:r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7EB1B-25DA-BD66-96B4-441C0C48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2989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sz="4000" dirty="0"/>
              <a:t>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61456"/>
            <a:ext cx="11138897" cy="3929743"/>
          </a:xfrm>
        </p:spPr>
        <p:txBody>
          <a:bodyPr/>
          <a:lstStyle/>
          <a:p>
            <a:r>
              <a:rPr lang="en-US" dirty="0"/>
              <a:t>Choose the measure that is the target of the improvement initiative</a:t>
            </a:r>
          </a:p>
          <a:p>
            <a:pPr lvl="1"/>
            <a:r>
              <a:rPr lang="en-US" sz="1800" dirty="0"/>
              <a:t>This will be the </a:t>
            </a:r>
            <a:r>
              <a:rPr lang="en-US" sz="1800" i="1" dirty="0"/>
              <a:t>primary</a:t>
            </a:r>
            <a:r>
              <a:rPr lang="en-US" sz="1800" dirty="0"/>
              <a:t> measure</a:t>
            </a:r>
          </a:p>
          <a:p>
            <a:r>
              <a:rPr lang="en-US" dirty="0"/>
              <a:t>Consider adding a </a:t>
            </a:r>
            <a:r>
              <a:rPr lang="en-US" i="1" dirty="0"/>
              <a:t>complementary</a:t>
            </a:r>
            <a:r>
              <a:rPr lang="en-US" dirty="0"/>
              <a:t> measure to prevent unintended consequences</a:t>
            </a:r>
          </a:p>
          <a:p>
            <a:pPr lvl="1"/>
            <a:r>
              <a:rPr lang="en-US" sz="1800" dirty="0"/>
              <a:t>For a primary effectiveness measure, this will be an efficiency measure</a:t>
            </a:r>
          </a:p>
          <a:p>
            <a:pPr lvl="1"/>
            <a:r>
              <a:rPr lang="en-US" sz="1800" dirty="0"/>
              <a:t>For a primary efficiency measure, this will be an effectiveness measure</a:t>
            </a:r>
          </a:p>
          <a:p>
            <a:r>
              <a:rPr lang="en-US" dirty="0"/>
              <a:t>Consider adding </a:t>
            </a:r>
            <a:r>
              <a:rPr lang="en-US" i="1" dirty="0"/>
              <a:t>ancillary</a:t>
            </a:r>
            <a:r>
              <a:rPr lang="en-US" dirty="0"/>
              <a:t> measures which provide additional context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347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Percentage of E-Learning </a:t>
            </a:r>
            <a:br>
              <a:rPr lang="en-US" sz="4000" dirty="0"/>
            </a:br>
            <a:r>
              <a:rPr lang="en-US" sz="3200" dirty="0"/>
              <a:t>(Improvement across multiple programs)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Efficiency measure (primary measure)</a:t>
            </a:r>
          </a:p>
          <a:p>
            <a:pPr lvl="1"/>
            <a:r>
              <a:rPr lang="en-US" dirty="0"/>
              <a:t>Percentage of e-learning</a:t>
            </a:r>
          </a:p>
          <a:p>
            <a:pPr lvl="2"/>
            <a:r>
              <a:rPr lang="en-US" dirty="0"/>
              <a:t>By number of courses or hours or number of participants</a:t>
            </a:r>
          </a:p>
          <a:p>
            <a:r>
              <a:rPr lang="en-US" dirty="0"/>
              <a:t>Effectiveness measure (complementary measure)</a:t>
            </a:r>
          </a:p>
          <a:p>
            <a:pPr lvl="1"/>
            <a:r>
              <a:rPr lang="en-US" dirty="0"/>
              <a:t>Level 1: Participant reaction for e-learning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642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Satisfaction with E-Learning</a:t>
            </a:r>
            <a:br>
              <a:rPr lang="en-US" sz="4000" dirty="0"/>
            </a:br>
            <a:r>
              <a:rPr lang="en-US" sz="3200" dirty="0"/>
              <a:t>(Improvement across multiple programs)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Effectiveness measure (primary measure)</a:t>
            </a:r>
          </a:p>
          <a:p>
            <a:pPr lvl="1"/>
            <a:r>
              <a:rPr lang="en-US" dirty="0"/>
              <a:t>Level 1: Participant reaction for e-learning</a:t>
            </a:r>
          </a:p>
          <a:p>
            <a:r>
              <a:rPr lang="en-US" dirty="0"/>
              <a:t>Efficiency measure (complementary measure)</a:t>
            </a:r>
          </a:p>
          <a:p>
            <a:pPr lvl="1"/>
            <a:r>
              <a:rPr lang="en-US" dirty="0"/>
              <a:t>Percentage of e-learning</a:t>
            </a:r>
          </a:p>
          <a:p>
            <a:pPr lvl="1"/>
            <a:r>
              <a:rPr lang="en-US" dirty="0"/>
              <a:t>Number taking e-learning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3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On-time Program Deliveries</a:t>
            </a:r>
            <a:br>
              <a:rPr lang="en-US" sz="4000" dirty="0"/>
            </a:br>
            <a:r>
              <a:rPr lang="en-US" sz="3200" dirty="0"/>
              <a:t>(Improvement across multiple programs)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Efficiency measure (primary measure)</a:t>
            </a:r>
          </a:p>
          <a:p>
            <a:pPr lvl="1"/>
            <a:r>
              <a:rPr lang="en-US" dirty="0"/>
              <a:t>Percentage of on-time program deliveries</a:t>
            </a:r>
          </a:p>
          <a:p>
            <a:pPr lvl="2"/>
            <a:r>
              <a:rPr lang="en-US" sz="1600" dirty="0"/>
              <a:t>Will need to track promised and completion dates</a:t>
            </a:r>
          </a:p>
          <a:p>
            <a:r>
              <a:rPr lang="en-US" dirty="0"/>
              <a:t>Effectiveness measures (complementary measures)</a:t>
            </a:r>
          </a:p>
          <a:p>
            <a:pPr lvl="1"/>
            <a:r>
              <a:rPr lang="en-US" dirty="0"/>
              <a:t>Goal owner reaction</a:t>
            </a:r>
          </a:p>
          <a:p>
            <a:pPr lvl="1"/>
            <a:r>
              <a:rPr lang="en-US" dirty="0"/>
              <a:t>Participant reaction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08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Overall Application Rate</a:t>
            </a:r>
            <a:br>
              <a:rPr lang="en-US" sz="4000" dirty="0"/>
            </a:br>
            <a:r>
              <a:rPr lang="en-US" sz="3200" dirty="0"/>
              <a:t>(Improvement across multiple programs)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Effectiveness measure (primary measure)</a:t>
            </a:r>
          </a:p>
          <a:p>
            <a:pPr lvl="1"/>
            <a:r>
              <a:rPr lang="en-US" sz="1600" dirty="0"/>
              <a:t>Level 3: Intent to apply</a:t>
            </a:r>
          </a:p>
          <a:p>
            <a:pPr lvl="1"/>
            <a:r>
              <a:rPr lang="en-US" sz="1600" dirty="0"/>
              <a:t>Level 3: Actual application</a:t>
            </a:r>
          </a:p>
          <a:p>
            <a:r>
              <a:rPr lang="en-US" dirty="0"/>
              <a:t>Efficiency measure (complementary measure)</a:t>
            </a:r>
          </a:p>
          <a:p>
            <a:pPr lvl="1"/>
            <a:r>
              <a:rPr lang="en-US" sz="1600" dirty="0"/>
              <a:t>?</a:t>
            </a:r>
          </a:p>
          <a:p>
            <a:r>
              <a:rPr lang="en-US" dirty="0"/>
              <a:t>Ancillary measure (will depend on specific action plans to address the issues)</a:t>
            </a:r>
          </a:p>
          <a:p>
            <a:pPr lvl="1"/>
            <a:r>
              <a:rPr lang="en-US" sz="1600" dirty="0"/>
              <a:t>Percentage of key programs with communication plans by goal owner in place at launch</a:t>
            </a:r>
          </a:p>
          <a:p>
            <a:pPr lvl="1"/>
            <a:r>
              <a:rPr lang="en-US" sz="1600" dirty="0"/>
              <a:t>Percentage of key programs with reinforcement plans in place at launch</a:t>
            </a:r>
          </a:p>
          <a:p>
            <a:pPr lvl="1"/>
            <a:r>
              <a:rPr lang="en-US" sz="1600" dirty="0"/>
              <a:t>Percentage of key programs where reinforcement occurs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83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Use of Communities of Practice </a:t>
            </a:r>
            <a:r>
              <a:rPr lang="en-US" sz="3200" dirty="0"/>
              <a:t>(Improvement in process)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Efficiency measures (primary measures)</a:t>
            </a:r>
          </a:p>
          <a:p>
            <a:pPr lvl="1"/>
            <a:r>
              <a:rPr lang="en-US" dirty="0"/>
              <a:t>Number of active communities</a:t>
            </a:r>
          </a:p>
          <a:p>
            <a:pPr lvl="1"/>
            <a:r>
              <a:rPr lang="en-US" dirty="0"/>
              <a:t>Number of users</a:t>
            </a:r>
          </a:p>
          <a:p>
            <a:r>
              <a:rPr lang="en-US" dirty="0"/>
              <a:t>Effectiveness measure (complementary measure)</a:t>
            </a:r>
          </a:p>
          <a:p>
            <a:pPr lvl="1"/>
            <a:r>
              <a:rPr lang="en-US" dirty="0"/>
              <a:t>Level 1: Participant reaction to CoPs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80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Use of Content</a:t>
            </a:r>
            <a:br>
              <a:rPr lang="en-US" sz="4000" dirty="0"/>
            </a:br>
            <a:r>
              <a:rPr lang="en-US" sz="3200" dirty="0"/>
              <a:t>(Improvement in process)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Efficiency measures (primary measures)</a:t>
            </a:r>
          </a:p>
          <a:p>
            <a:pPr lvl="1"/>
            <a:r>
              <a:rPr lang="en-US" dirty="0"/>
              <a:t>Number of documents used (unique and total)</a:t>
            </a:r>
          </a:p>
          <a:p>
            <a:pPr lvl="1"/>
            <a:r>
              <a:rPr lang="en-US" dirty="0"/>
              <a:t>Number of users</a:t>
            </a:r>
          </a:p>
          <a:p>
            <a:r>
              <a:rPr lang="en-US" dirty="0"/>
              <a:t>Effectiveness measure (complementary measure)</a:t>
            </a:r>
          </a:p>
          <a:p>
            <a:pPr lvl="1"/>
            <a:r>
              <a:rPr lang="en-US" dirty="0"/>
              <a:t>Level 1: Participant reaction to content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203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4"/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dirty="0"/>
              <a:t>Your Facilitator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B62FC3-316B-4E22-BF26-B0AC1EA54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371600"/>
            <a:ext cx="10460568" cy="4845766"/>
          </a:xfrm>
        </p:spPr>
        <p:txBody>
          <a:bodyPr/>
          <a:lstStyle/>
          <a:p>
            <a:r>
              <a:rPr lang="en-US" sz="2000" dirty="0"/>
              <a:t>Founder and Former Executive Director, Center for Talent Reporting</a:t>
            </a:r>
          </a:p>
          <a:p>
            <a:r>
              <a:rPr lang="en-US" sz="2000" dirty="0"/>
              <a:t>Founder and Former President, Caterpillar University</a:t>
            </a:r>
          </a:p>
          <a:p>
            <a:pPr lvl="1"/>
            <a:r>
              <a:rPr lang="en-US" sz="1400" dirty="0"/>
              <a:t>2005 1st Place in ATD BEST Awards</a:t>
            </a:r>
          </a:p>
          <a:p>
            <a:pPr lvl="1"/>
            <a:r>
              <a:rPr lang="en-US" sz="1400" dirty="0"/>
              <a:t>2006 CLO of the Year</a:t>
            </a:r>
          </a:p>
          <a:p>
            <a:r>
              <a:rPr lang="en-US" sz="2000" dirty="0"/>
              <a:t>Former Chief Economist, Caterpillar Inc.</a:t>
            </a:r>
          </a:p>
          <a:p>
            <a:pPr lvl="1"/>
            <a:r>
              <a:rPr lang="en-US" sz="1400" dirty="0"/>
              <a:t>Ph.D. in Economics, Masters in Business Administration</a:t>
            </a:r>
          </a:p>
          <a:p>
            <a:r>
              <a:rPr lang="en-US" sz="2000" dirty="0"/>
              <a:t>Author, </a:t>
            </a:r>
            <a:r>
              <a:rPr lang="en-US" sz="2000" i="1" dirty="0"/>
              <a:t>The Business of Learning </a:t>
            </a:r>
            <a:r>
              <a:rPr lang="en-US" sz="2000" dirty="0"/>
              <a:t>(second edition), and </a:t>
            </a:r>
            <a:r>
              <a:rPr lang="en-US" sz="2000" i="1" dirty="0"/>
              <a:t>Measurement Demystified (2021) &amp; Measurement Demystified Field Guide (2022) </a:t>
            </a:r>
            <a:r>
              <a:rPr lang="en-US" sz="2000" dirty="0"/>
              <a:t>with Peggy Parskey (ATD Press)                                                             </a:t>
            </a:r>
          </a:p>
          <a:p>
            <a:r>
              <a:rPr lang="en-US" sz="2000" dirty="0"/>
              <a:t>Adjunct Professor in Human Capital Development </a:t>
            </a:r>
          </a:p>
          <a:p>
            <a:pPr lvl="1"/>
            <a:r>
              <a:rPr lang="en-US" sz="1400" dirty="0"/>
              <a:t>Bellevue University (PhD program)</a:t>
            </a:r>
          </a:p>
          <a:p>
            <a:pPr lvl="1"/>
            <a:r>
              <a:rPr lang="en-US" sz="1400" dirty="0"/>
              <a:t>George Mason University (Executive Education program)</a:t>
            </a:r>
          </a:p>
          <a:p>
            <a:r>
              <a:rPr lang="en-US" sz="2000" dirty="0"/>
              <a:t>Member, ISO Working Group on Metrics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® 2024 ROI Institute, Inc.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2022474" y="1885950"/>
            <a:ext cx="6988176" cy="3657600"/>
          </a:xfrm>
          <a:prstGeom prst="rect">
            <a:avLst/>
          </a:prstGeom>
        </p:spPr>
        <p:txBody>
          <a:bodyPr lIns="68576" tIns="34289" rIns="68576" bIns="34289"/>
          <a:lstStyle/>
          <a:p>
            <a:pPr marL="257175" indent="-257175" fontAlgn="base">
              <a:spcBef>
                <a:spcPct val="20000"/>
              </a:spcBef>
              <a:spcAft>
                <a:spcPct val="0"/>
              </a:spcAft>
              <a:buClr>
                <a:srgbClr val="004679"/>
              </a:buClr>
              <a:buFont typeface="Arial" panose="020B0604020202020204" pitchFamily="34" charset="0"/>
              <a:buChar char="•"/>
              <a:defRPr/>
            </a:pPr>
            <a:endParaRPr lang="en-US" sz="1350" dirty="0">
              <a:solidFill>
                <a:prstClr val="black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Picture 6" descr="The Business of Learning - Second Edition: How to Manage Corporate Training to Improve Your Bottom Line by [Vance, David L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021" y="4849150"/>
            <a:ext cx="899464" cy="128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go.i4cp.com/l/11852/2013-02-12/ql38d/11852/86411/DaveVanceHead.jpg">
            <a:extLst>
              <a:ext uri="{FF2B5EF4-FFF2-40B4-BE49-F238E27FC236}">
                <a16:creationId xmlns:a16="http://schemas.microsoft.com/office/drawing/2014/main" id="{12C9AA62-EDA6-4A39-B8B1-980896448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2756" y="1371600"/>
            <a:ext cx="1131413" cy="1740637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B30330-E248-4792-94CE-98E4110EB3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566" y="4849150"/>
            <a:ext cx="899465" cy="1284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1DC5207-5569-42DA-AF2A-250BF5DE5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000" y="4947122"/>
            <a:ext cx="1218127" cy="1089005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250271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 Use of Performance Support</a:t>
            </a:r>
            <a:br>
              <a:rPr lang="en-US" sz="4000" dirty="0"/>
            </a:br>
            <a:r>
              <a:rPr lang="en-US" sz="3200" dirty="0"/>
              <a:t>(Improvement in process)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Efficiency measures (primary measures)</a:t>
            </a:r>
          </a:p>
          <a:p>
            <a:pPr lvl="1"/>
            <a:r>
              <a:rPr lang="en-US" dirty="0"/>
              <a:t>Number of performance support tools used (unique and total)</a:t>
            </a:r>
          </a:p>
          <a:p>
            <a:pPr lvl="1"/>
            <a:r>
              <a:rPr lang="en-US" dirty="0"/>
              <a:t>Number of users</a:t>
            </a:r>
          </a:p>
          <a:p>
            <a:r>
              <a:rPr lang="en-US" dirty="0"/>
              <a:t>Effectiveness measure (complementary measure)</a:t>
            </a:r>
          </a:p>
          <a:p>
            <a:pPr lvl="1"/>
            <a:r>
              <a:rPr lang="en-US" dirty="0"/>
              <a:t>Level 1: Participant reaction to performance support tools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20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Suites of General Interest Courses</a:t>
            </a:r>
            <a:br>
              <a:rPr lang="en-US" sz="4000" dirty="0"/>
            </a:br>
            <a:r>
              <a:rPr lang="en-US" sz="4000" dirty="0">
                <a:solidFill>
                  <a:schemeClr val="tx1"/>
                </a:solidFill>
              </a:rPr>
              <a:t>Purpose: Increase employee engagement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9348"/>
            <a:ext cx="11138897" cy="3941852"/>
          </a:xfrm>
        </p:spPr>
        <p:txBody>
          <a:bodyPr/>
          <a:lstStyle/>
          <a:p>
            <a:r>
              <a:rPr lang="en-US" dirty="0"/>
              <a:t>Efficiency measures</a:t>
            </a:r>
          </a:p>
          <a:p>
            <a:pPr lvl="1"/>
            <a:r>
              <a:rPr lang="en-US" sz="1600" dirty="0"/>
              <a:t>Number of participants</a:t>
            </a:r>
          </a:p>
          <a:p>
            <a:pPr lvl="1"/>
            <a:r>
              <a:rPr lang="en-US" sz="1600" dirty="0"/>
              <a:t>Number of courses</a:t>
            </a:r>
          </a:p>
          <a:p>
            <a:pPr lvl="1"/>
            <a:r>
              <a:rPr lang="en-US" sz="1600" dirty="0"/>
              <a:t>Utilization rate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dirty="0"/>
              <a:t>Effectiveness measures</a:t>
            </a:r>
          </a:p>
          <a:p>
            <a:pPr lvl="1"/>
            <a:r>
              <a:rPr lang="en-US" sz="1600" dirty="0"/>
              <a:t>Level 1: Participant and perhaps goal owner reaction with the program</a:t>
            </a:r>
          </a:p>
          <a:p>
            <a:r>
              <a:rPr lang="en-US" dirty="0"/>
              <a:t>Outcome measure</a:t>
            </a:r>
          </a:p>
          <a:p>
            <a:pPr lvl="1"/>
            <a:r>
              <a:rPr lang="en-US" sz="1600" dirty="0"/>
              <a:t>Level 4: Impact of program on employee engagement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60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sz="4000" dirty="0"/>
              <a:t>Conclusion for Department Initiative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845128"/>
            <a:ext cx="10075085" cy="3946071"/>
          </a:xfrm>
        </p:spPr>
        <p:txBody>
          <a:bodyPr/>
          <a:lstStyle/>
          <a:p>
            <a:r>
              <a:rPr lang="en-US" dirty="0"/>
              <a:t>You will always have the primary measure being targeted and you may want to include some complementary or ancillary measures as well</a:t>
            </a:r>
          </a:p>
          <a:p>
            <a:r>
              <a:rPr lang="en-US" dirty="0"/>
              <a:t>You will average or sum across all the initiatives for which you are collecting data</a:t>
            </a:r>
          </a:p>
          <a:p>
            <a:r>
              <a:rPr lang="en-US" dirty="0"/>
              <a:t>Share your most important measures in the </a:t>
            </a:r>
            <a:r>
              <a:rPr lang="en-US" b="1" dirty="0"/>
              <a:t>Operations Report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2D54-D9CE-F195-33A9-5B811FE6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5CD90-9115-C87C-A6B8-8F009CAE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715904"/>
            <a:ext cx="11138897" cy="3456296"/>
          </a:xfrm>
        </p:spPr>
        <p:txBody>
          <a:bodyPr/>
          <a:lstStyle/>
          <a:p>
            <a:pPr marL="0" indent="0">
              <a:buNone/>
            </a:pPr>
            <a:r>
              <a:rPr lang="en-US" sz="4000" i="1" dirty="0">
                <a:solidFill>
                  <a:srgbClr val="820E2E"/>
                </a:solidFill>
              </a:rPr>
              <a:t>Conclusion</a:t>
            </a:r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7EB1B-25DA-BD66-96B4-441C0C48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87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Measurement Selection is a Key Part of Your Measurement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2A9FB-4C0F-3354-1CBC-E78069E3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2286000"/>
            <a:ext cx="11138897" cy="3505200"/>
          </a:xfrm>
        </p:spPr>
        <p:txBody>
          <a:bodyPr/>
          <a:lstStyle/>
          <a:p>
            <a:r>
              <a:rPr lang="en-US" dirty="0"/>
              <a:t>The users and reasons to measure will influence your selection.</a:t>
            </a:r>
          </a:p>
          <a:p>
            <a:r>
              <a:rPr lang="en-US" dirty="0"/>
              <a:t>Your selection strategy will also differ depending on type of program or initiative.</a:t>
            </a:r>
          </a:p>
          <a:p>
            <a:r>
              <a:rPr lang="en-US" dirty="0"/>
              <a:t>There are measures common to most strategic and non-strategic programs.</a:t>
            </a:r>
          </a:p>
          <a:p>
            <a:r>
              <a:rPr lang="en-US" dirty="0"/>
              <a:t>Share your most important measures in the:</a:t>
            </a:r>
          </a:p>
          <a:p>
            <a:pPr lvl="1"/>
            <a:r>
              <a:rPr lang="en-US" b="1" dirty="0"/>
              <a:t>Program Reports </a:t>
            </a:r>
            <a:r>
              <a:rPr lang="en-US" dirty="0"/>
              <a:t>for strategic and non-strategic programs</a:t>
            </a:r>
          </a:p>
          <a:p>
            <a:pPr lvl="1"/>
            <a:r>
              <a:rPr lang="en-US" b="1" dirty="0"/>
              <a:t>Operations Report </a:t>
            </a:r>
            <a:r>
              <a:rPr lang="en-US" dirty="0"/>
              <a:t>for department initiatives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325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Learn More about Measurement &amp; Reporting, TDRp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49BEDC-02B2-2CE6-E87A-1B220B5F99FE}"/>
              </a:ext>
            </a:extLst>
          </p:cNvPr>
          <p:cNvSpPr txBox="1">
            <a:spLocks/>
          </p:cNvSpPr>
          <p:nvPr/>
        </p:nvSpPr>
        <p:spPr>
          <a:xfrm>
            <a:off x="796425" y="1879528"/>
            <a:ext cx="6785903" cy="4254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/>
              <a:t>Measurement Demystified: Creating Your L&amp;D Measurement, Analytics and Reporting Strategy</a:t>
            </a:r>
            <a:r>
              <a:rPr lang="en-US" sz="2000" dirty="0"/>
              <a:t> (ATD Press, 2021)</a:t>
            </a:r>
          </a:p>
          <a:p>
            <a:pPr lvl="1"/>
            <a:r>
              <a:rPr lang="en-US" sz="1600" dirty="0"/>
              <a:t>By David Vance and Peggy Parskey</a:t>
            </a:r>
          </a:p>
          <a:p>
            <a:pPr lvl="1"/>
            <a:r>
              <a:rPr lang="en-US" sz="1600" dirty="0"/>
              <a:t>The definitive work on TDRp</a:t>
            </a:r>
          </a:p>
          <a:p>
            <a:r>
              <a:rPr lang="en-US" sz="2000" dirty="0"/>
              <a:t>Companion </a:t>
            </a:r>
            <a:r>
              <a:rPr lang="en-US" sz="2000" b="1" i="1" dirty="0"/>
              <a:t>Measurement Demystified Field Guide </a:t>
            </a:r>
            <a:r>
              <a:rPr lang="en-US" sz="2000" i="1" dirty="0"/>
              <a:t>(ATD Press, 2022)</a:t>
            </a:r>
            <a:r>
              <a:rPr lang="en-US" sz="2000" dirty="0"/>
              <a:t> </a:t>
            </a:r>
          </a:p>
          <a:p>
            <a:r>
              <a:rPr lang="en-US" sz="2000" dirty="0"/>
              <a:t>Get both on </a:t>
            </a:r>
            <a:r>
              <a:rPr lang="en-US" sz="2000" dirty="0">
                <a:hlinkClick r:id="rId2"/>
              </a:rPr>
              <a:t>Amazon</a:t>
            </a:r>
            <a:r>
              <a:rPr lang="en-US" sz="2000" dirty="0"/>
              <a:t> </a:t>
            </a:r>
          </a:p>
          <a:p>
            <a:pPr lvl="1"/>
            <a:r>
              <a:rPr lang="en-US" sz="1600" dirty="0"/>
              <a:t>And a guide to reading both simultaneously at TD.org under Measurement Demystified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0F7092-B6D4-C853-FCE8-16AC21B74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4424" y="4067486"/>
            <a:ext cx="2205264" cy="19715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A4316F-7522-08E0-480E-F70B2989F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3032" y="1621536"/>
            <a:ext cx="1548047" cy="220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22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sz="4000" dirty="0"/>
              <a:t>Measurement Demystified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49BEDC-02B2-2CE6-E87A-1B220B5F99FE}"/>
              </a:ext>
            </a:extLst>
          </p:cNvPr>
          <p:cNvSpPr txBox="1">
            <a:spLocks/>
          </p:cNvSpPr>
          <p:nvPr/>
        </p:nvSpPr>
        <p:spPr>
          <a:xfrm>
            <a:off x="647700" y="1371600"/>
            <a:ext cx="10092017" cy="4762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§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Current open-enrollment virtual workshop is a series of seven modules</a:t>
            </a:r>
            <a:endParaRPr lang="en-US" sz="1600" dirty="0"/>
          </a:p>
          <a:p>
            <a:pPr lvl="2"/>
            <a:r>
              <a:rPr lang="en-US" sz="1600" dirty="0"/>
              <a:t>March 28 &amp; April 11: TDRp framework, efficiency and effectiveness measures</a:t>
            </a:r>
          </a:p>
          <a:p>
            <a:pPr lvl="2"/>
            <a:r>
              <a:rPr lang="en-US" sz="1600" dirty="0"/>
              <a:t>April 25 &amp; May 9: Effectiveness &amp; outcome measures and selecting measures</a:t>
            </a:r>
          </a:p>
          <a:p>
            <a:pPr lvl="2"/>
            <a:r>
              <a:rPr lang="en-US" sz="1600" dirty="0"/>
              <a:t>May 23 &amp; June 6 : Running learning like a business, reporting and strategy</a:t>
            </a:r>
          </a:p>
          <a:p>
            <a:pPr lvl="2"/>
            <a:r>
              <a:rPr lang="en-US" sz="1600" dirty="0"/>
              <a:t>June 20: Wrap Up</a:t>
            </a:r>
          </a:p>
          <a:p>
            <a:r>
              <a:rPr lang="en-US" dirty="0"/>
              <a:t>And copy of our new books </a:t>
            </a:r>
            <a:r>
              <a:rPr lang="en-US" b="1" i="1" dirty="0"/>
              <a:t>Measurement Demystified and Measurement Demystified Field Guide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3C92AB-39B3-5977-9ECD-566AB4F12710}"/>
              </a:ext>
            </a:extLst>
          </p:cNvPr>
          <p:cNvSpPr txBox="1"/>
          <p:nvPr/>
        </p:nvSpPr>
        <p:spPr>
          <a:xfrm>
            <a:off x="647700" y="5024534"/>
            <a:ext cx="8593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Register: https://roiinstitute.net/the-measurement-demystified-workshop/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6FDEDB-1472-AF5E-6C5F-4F47ED80F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036" y="4093260"/>
            <a:ext cx="1498028" cy="186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469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4AF9-78E3-0493-2F4D-562027E8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sz="4000" dirty="0"/>
              <a:t>Ways to Accelerate Your Mastery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A9237-CED8-C22A-8427-4055A16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4A5B6-A587-BD47-8B1E-DC3DA0554FC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37FD7-D796-3E2B-C756-23A664EF0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2" y="1371600"/>
            <a:ext cx="5431367" cy="4416552"/>
          </a:xfrm>
        </p:spPr>
        <p:txBody>
          <a:bodyPr>
            <a:normAutofit/>
          </a:bodyPr>
          <a:lstStyle/>
          <a:p>
            <a:r>
              <a:rPr lang="en-US" sz="2800" dirty="0"/>
              <a:t>Webinars 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TDRp Webinar Series 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Introduction to Measurement, Reporting, and TDR (10/11)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Focus on Efficiency Measures (11/15)   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Focus on Effectiveness and Outcome Measures (12/6) </a:t>
            </a:r>
          </a:p>
          <a:p>
            <a:pPr lvl="2"/>
            <a:r>
              <a:rPr lang="en-US" sz="1400" b="1" dirty="0">
                <a:solidFill>
                  <a:srgbClr val="820E2E"/>
                </a:solidFill>
              </a:rPr>
              <a:t>Selecting Your Measures (Jan 17)  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Reporting &amp; Running Learning Like a Business (Feb 14)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The Three TDRp Management Reports (Mar 13)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Creating Plan Numbers (Apr 17)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Reporting YTD Results and Creating Forecasts (May 15)  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Creating Your Measurement &amp; Reporting Strategy (Jun 20)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The New ISO Standard for L&amp;D Metrics (TBD)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Public Reporting: Are You Ready? (TBD)</a:t>
            </a:r>
            <a:endParaRPr lang="en-US" dirty="0"/>
          </a:p>
        </p:txBody>
      </p:sp>
      <p:sp>
        <p:nvSpPr>
          <p:cNvPr id="4" name="Content Placeholder 16">
            <a:extLst>
              <a:ext uri="{FF2B5EF4-FFF2-40B4-BE49-F238E27FC236}">
                <a16:creationId xmlns:a16="http://schemas.microsoft.com/office/drawing/2014/main" id="{9C0B513A-C8DD-AA6A-4484-755D592EEEC6}"/>
              </a:ext>
            </a:extLst>
          </p:cNvPr>
          <p:cNvSpPr txBox="1">
            <a:spLocks/>
          </p:cNvSpPr>
          <p:nvPr/>
        </p:nvSpPr>
        <p:spPr>
          <a:xfrm>
            <a:off x="6170725" y="1371600"/>
            <a:ext cx="4568992" cy="44165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rgbClr val="820E2E"/>
              </a:buClr>
              <a:buSzPct val="100000"/>
              <a:buFont typeface="Arial"/>
              <a:buChar char="•"/>
              <a:defRPr sz="22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»"/>
              <a:defRPr sz="20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100000"/>
              <a:buFont typeface="Lucida Grande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rgbClr val="820E2E"/>
              </a:buClr>
              <a:buSzPct val="50000"/>
              <a:buFont typeface="Wingdings" pitchFamily="2" charset="2"/>
              <a:buChar char=""/>
              <a:defRPr sz="1800" kern="1200" baseline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Virtual workshops 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Measurement Demystified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</a:p>
          <a:p>
            <a:pPr lvl="2"/>
            <a:r>
              <a:rPr lang="en-US" sz="1400" dirty="0">
                <a:solidFill>
                  <a:srgbClr val="820E2E"/>
                </a:solidFill>
              </a:rPr>
              <a:t>Mar 28 – Jun 20:  Registration open soon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The New ISO Standard on L&amp;D Metrics</a:t>
            </a:r>
          </a:p>
          <a:p>
            <a:pPr lvl="2"/>
            <a:r>
              <a:rPr lang="en-US" sz="1400" dirty="0">
                <a:solidFill>
                  <a:srgbClr val="820E2E"/>
                </a:solidFill>
              </a:rPr>
              <a:t>June 21: Registration open soon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Custom </a:t>
            </a:r>
          </a:p>
          <a:p>
            <a:pPr lvl="2"/>
            <a:r>
              <a:rPr lang="en-US" sz="1400" dirty="0">
                <a:solidFill>
                  <a:srgbClr val="000000"/>
                </a:solidFill>
              </a:rPr>
              <a:t>1, 2, or 3-day workshops  </a:t>
            </a:r>
          </a:p>
          <a:p>
            <a:r>
              <a:rPr lang="en-US" sz="2800" dirty="0">
                <a:solidFill>
                  <a:srgbClr val="000000"/>
                </a:solidFill>
              </a:rPr>
              <a:t>Virtual coaching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2811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47700" y="1371600"/>
            <a:ext cx="11138897" cy="4419600"/>
          </a:xfrm>
        </p:spPr>
        <p:txBody>
          <a:bodyPr/>
          <a:lstStyle/>
          <a:p>
            <a:pPr marL="0" lvl="1" indent="0">
              <a:spcBef>
                <a:spcPts val="2000"/>
              </a:spcBef>
              <a:buClr>
                <a:srgbClr val="ED1C29"/>
              </a:buClr>
              <a:buNone/>
            </a:pPr>
            <a:r>
              <a:rPr lang="en-US" sz="3200" dirty="0"/>
              <a:t>Contact: Dave Vance, dave@roiinstitute.net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A5B6-A587-BD47-8B1E-DC3DA0554FCF}" type="slidenum">
              <a:rPr lang="en-US" smtClean="0"/>
              <a:t>38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8C9BBFB-6A09-2A30-F4DD-AC16C95821F2}"/>
              </a:ext>
            </a:extLst>
          </p:cNvPr>
          <p:cNvSpPr txBox="1">
            <a:spLocks/>
          </p:cNvSpPr>
          <p:nvPr/>
        </p:nvSpPr>
        <p:spPr>
          <a:xfrm>
            <a:off x="647700" y="304800"/>
            <a:ext cx="10075084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i="1" kern="1200">
                <a:solidFill>
                  <a:srgbClr val="ED1C29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2" name="Google Shape;898;p41">
            <a:extLst>
              <a:ext uri="{FF2B5EF4-FFF2-40B4-BE49-F238E27FC236}">
                <a16:creationId xmlns:a16="http://schemas.microsoft.com/office/drawing/2014/main" id="{84BCD651-4067-7AC0-802D-7261D253ECA1}"/>
              </a:ext>
            </a:extLst>
          </p:cNvPr>
          <p:cNvSpPr txBox="1"/>
          <p:nvPr/>
        </p:nvSpPr>
        <p:spPr>
          <a:xfrm>
            <a:off x="664633" y="3739793"/>
            <a:ext cx="9229380" cy="25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Click the link below or scan the QR code to access resources from today’s session.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lang="en-US" sz="26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  <a:hlinkClick r:id="rId2"/>
              </a:rPr>
              <a:t>https://roiinstitute.net/session-4-selecting-your-measures/</a:t>
            </a:r>
            <a:endParaRPr lang="en-US" sz="26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26D4106-C92A-5ED2-53C2-BB5FE43244D9}"/>
              </a:ext>
            </a:extLst>
          </p:cNvPr>
          <p:cNvSpPr txBox="1">
            <a:spLocks/>
          </p:cNvSpPr>
          <p:nvPr/>
        </p:nvSpPr>
        <p:spPr>
          <a:xfrm>
            <a:off x="647700" y="3003016"/>
            <a:ext cx="10075084" cy="1066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i="1" kern="1200">
                <a:solidFill>
                  <a:srgbClr val="ED1C29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0E9ED-C8C1-58A3-C4ED-6CECD4B78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5417" y="4013973"/>
            <a:ext cx="1357044" cy="168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28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37A1EF44-508A-1140-B686-301AE4D37A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388C5D74-3C0F-0998-D965-91EE2F7F4A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1" y="3657600"/>
            <a:ext cx="1413387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21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F38C894-783C-68AD-8707-A76AD62BE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dirty="0"/>
              <a:t>Today’s Discussion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E28D2B-527A-38B9-80A2-15874D211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4" y="1971674"/>
            <a:ext cx="10164328" cy="4200525"/>
          </a:xfrm>
        </p:spPr>
        <p:txBody>
          <a:bodyPr/>
          <a:lstStyle/>
          <a:p>
            <a:r>
              <a:rPr lang="en-US" i="1" dirty="0"/>
              <a:t>Review of the Three Types of TDRp Measures</a:t>
            </a:r>
          </a:p>
          <a:p>
            <a:r>
              <a:rPr lang="en-US" i="1" dirty="0"/>
              <a:t>Measurement Selection</a:t>
            </a:r>
          </a:p>
          <a:p>
            <a:r>
              <a:rPr lang="en-US" i="1" dirty="0"/>
              <a:t>Selecting the Right Measures: Program Examples</a:t>
            </a:r>
          </a:p>
          <a:p>
            <a:r>
              <a:rPr lang="en-US" i="1" dirty="0"/>
              <a:t>Selecting the Right Measures: Department Examples</a:t>
            </a:r>
          </a:p>
          <a:p>
            <a:r>
              <a:rPr lang="en-US" i="1" dirty="0"/>
              <a:t>Conclusion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0ECB13-79EB-E48F-0D27-F5A0124A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39A26-2E62-4332-8381-306FE67E17B4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25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2D54-D9CE-F195-33A9-5B811FE6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5CD90-9115-C87C-A6B8-8F009CAE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715904"/>
            <a:ext cx="11138897" cy="3456296"/>
          </a:xfrm>
        </p:spPr>
        <p:txBody>
          <a:bodyPr/>
          <a:lstStyle/>
          <a:p>
            <a:pPr marL="0" indent="0">
              <a:buNone/>
            </a:pPr>
            <a:r>
              <a:rPr lang="en-US" sz="4000" i="1" dirty="0">
                <a:solidFill>
                  <a:srgbClr val="820E2E"/>
                </a:solidFill>
              </a:rPr>
              <a:t>Review of the Three Types of TDRp Measures</a:t>
            </a:r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7EB1B-25DA-BD66-96B4-441C0C48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59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582CF-CAEB-1B57-5258-F7C4A70DD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04800"/>
            <a:ext cx="10075084" cy="1066800"/>
          </a:xfrm>
        </p:spPr>
        <p:txBody>
          <a:bodyPr anchor="ctr"/>
          <a:lstStyle/>
          <a:p>
            <a:r>
              <a:rPr lang="en-US" dirty="0"/>
              <a:t>The Three Types of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A62E4-D1D3-11F5-69A9-98D9732D4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4" y="1804306"/>
            <a:ext cx="10075084" cy="4367893"/>
          </a:xfrm>
        </p:spPr>
        <p:txBody>
          <a:bodyPr/>
          <a:lstStyle/>
          <a:p>
            <a:r>
              <a:rPr lang="en-US" dirty="0"/>
              <a:t>Efficiency: quantity, volume, cost</a:t>
            </a:r>
          </a:p>
          <a:p>
            <a:pPr lvl="1"/>
            <a:r>
              <a:rPr lang="en-US" dirty="0"/>
              <a:t>Examples: participants, completion rate, completion date, cost</a:t>
            </a:r>
          </a:p>
          <a:p>
            <a:r>
              <a:rPr lang="en-US" dirty="0"/>
              <a:t>Effectiveness: quality</a:t>
            </a:r>
          </a:p>
          <a:p>
            <a:pPr lvl="1"/>
            <a:r>
              <a:rPr lang="en-US" dirty="0"/>
              <a:t>Levels 1-3,5: reaction, learning, application, ROI</a:t>
            </a:r>
          </a:p>
          <a:p>
            <a:r>
              <a:rPr lang="en-US" dirty="0"/>
              <a:t>Outcome: impact on organizational results</a:t>
            </a:r>
          </a:p>
          <a:p>
            <a:r>
              <a:rPr lang="en-US" dirty="0"/>
              <a:t>Level 4 results (Kirkpatrick) or isolated impact (Phillips) </a:t>
            </a:r>
          </a:p>
          <a:p>
            <a:r>
              <a:rPr lang="en-US" dirty="0"/>
              <a:t>Examples: impact of learning on sales, safety, quality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8C547-FAEE-1AEC-1878-19FCFD1B1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6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2D54-D9CE-F195-33A9-5B811FE6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5CD90-9115-C87C-A6B8-8F009CAE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715904"/>
            <a:ext cx="11138897" cy="3456296"/>
          </a:xfrm>
        </p:spPr>
        <p:txBody>
          <a:bodyPr/>
          <a:lstStyle/>
          <a:p>
            <a:pPr marL="0" indent="0">
              <a:buNone/>
            </a:pPr>
            <a:r>
              <a:rPr lang="en-US" sz="4000" i="1" dirty="0">
                <a:solidFill>
                  <a:srgbClr val="820E2E"/>
                </a:solidFill>
              </a:rPr>
              <a:t>Measurement Selection</a:t>
            </a:r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7EB1B-25DA-BD66-96B4-441C0C48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286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6207-4562-21F6-62F8-ABDBC1F4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17500"/>
            <a:ext cx="10075084" cy="1054100"/>
          </a:xfrm>
        </p:spPr>
        <p:txBody>
          <a:bodyPr anchor="ctr"/>
          <a:lstStyle/>
          <a:p>
            <a:r>
              <a:rPr lang="en-US" dirty="0"/>
              <a:t>Selecting the Measures Is the Hardest Part of Creating a Measurement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4FDF9-A805-D947-819C-ACD55EF0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2134961"/>
            <a:ext cx="11117231" cy="4037238"/>
          </a:xfrm>
        </p:spPr>
        <p:txBody>
          <a:bodyPr/>
          <a:lstStyle/>
          <a:p>
            <a:r>
              <a:rPr lang="en-US" dirty="0"/>
              <a:t>A good measurement strategy will contain all three types </a:t>
            </a:r>
          </a:p>
          <a:p>
            <a:pPr lvl="1"/>
            <a:r>
              <a:rPr lang="en-US" dirty="0"/>
              <a:t>Choosing just effectiveness or efficiency measures will lead to unintended consequences</a:t>
            </a:r>
          </a:p>
          <a:p>
            <a:pPr lvl="2"/>
            <a:r>
              <a:rPr lang="en-US" dirty="0"/>
              <a:t>Choose just effectiveness and efficiency will suffer</a:t>
            </a:r>
          </a:p>
          <a:p>
            <a:pPr lvl="2"/>
            <a:r>
              <a:rPr lang="en-US" dirty="0"/>
              <a:t>Choose just efficiency and effectiveness will suffer</a:t>
            </a:r>
          </a:p>
          <a:p>
            <a:pPr lvl="1"/>
            <a:r>
              <a:rPr lang="en-US" dirty="0"/>
              <a:t>Include an outcome measure if the program supports a high-level goal </a:t>
            </a:r>
          </a:p>
          <a:p>
            <a:r>
              <a:rPr lang="en-US" dirty="0"/>
              <a:t>Selection of specific measures will depend on the needs of the user and the reasons to measure as well as the program or initiative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3B762-8CA8-E2CB-D226-C522C258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29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6207-4562-21F6-62F8-ABDBC1F4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" y="317500"/>
            <a:ext cx="10075084" cy="1054100"/>
          </a:xfrm>
        </p:spPr>
        <p:txBody>
          <a:bodyPr anchor="ctr"/>
          <a:lstStyle/>
          <a:p>
            <a:r>
              <a:rPr lang="en-US" dirty="0"/>
              <a:t>Measurement Selection by Type of Program or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4FDF9-A805-D947-819C-ACD55EF0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" y="1914524"/>
            <a:ext cx="11138897" cy="4257675"/>
          </a:xfrm>
        </p:spPr>
        <p:txBody>
          <a:bodyPr/>
          <a:lstStyle/>
          <a:p>
            <a:r>
              <a:rPr lang="en-US" b="1" dirty="0"/>
              <a:t>Two types of programs</a:t>
            </a:r>
          </a:p>
          <a:p>
            <a:pPr lvl="1"/>
            <a:r>
              <a:rPr lang="en-US" b="1" dirty="0"/>
              <a:t>Strategic: </a:t>
            </a:r>
            <a:r>
              <a:rPr lang="en-US" dirty="0"/>
              <a:t>Directly supports high-level or other important goals, especially where a specific, measurable targets exist</a:t>
            </a:r>
          </a:p>
          <a:p>
            <a:pPr lvl="2"/>
            <a:r>
              <a:rPr lang="en-US" dirty="0"/>
              <a:t>Examples: Sales, productivity, quality, retention, leadership</a:t>
            </a:r>
          </a:p>
          <a:p>
            <a:pPr lvl="2"/>
            <a:r>
              <a:rPr lang="en-US" dirty="0"/>
              <a:t>Include key efficiency and effectiveness measures</a:t>
            </a:r>
          </a:p>
          <a:p>
            <a:pPr lvl="2"/>
            <a:r>
              <a:rPr lang="en-US" dirty="0"/>
              <a:t>Include an outcome measure</a:t>
            </a:r>
          </a:p>
          <a:p>
            <a:pPr lvl="1"/>
            <a:r>
              <a:rPr lang="en-US" b="1" dirty="0"/>
              <a:t>Non-strategic: </a:t>
            </a:r>
            <a:r>
              <a:rPr lang="en-US" dirty="0"/>
              <a:t>Does not directly support a high-level or important goal. Instead, addresses important needs, or goals where specific, measurable targets have not been set</a:t>
            </a:r>
          </a:p>
          <a:p>
            <a:pPr lvl="2"/>
            <a:r>
              <a:rPr lang="en-US" dirty="0"/>
              <a:t>Examples: Basic skills, reskilling, onboarding, lean, compliance</a:t>
            </a:r>
          </a:p>
          <a:p>
            <a:pPr lvl="2"/>
            <a:r>
              <a:rPr lang="en-US" dirty="0"/>
              <a:t>Include key efficiency and effectiveness measures</a:t>
            </a:r>
          </a:p>
          <a:p>
            <a:pPr lvl="2"/>
            <a:r>
              <a:rPr lang="en-US" dirty="0"/>
              <a:t>Usually no outcome measure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93B762-8CA8-E2CB-D226-C522C258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4A5B6-A587-BD47-8B1E-DC3DA0554F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67365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TDRP">
      <a:dk1>
        <a:srgbClr val="292929"/>
      </a:dk1>
      <a:lt1>
        <a:sysClr val="window" lastClr="FFFFFF"/>
      </a:lt1>
      <a:dk2>
        <a:srgbClr val="ED1C29"/>
      </a:dk2>
      <a:lt2>
        <a:srgbClr val="525456"/>
      </a:lt2>
      <a:accent1>
        <a:srgbClr val="FFFFFF"/>
      </a:accent1>
      <a:accent2>
        <a:srgbClr val="48AD97"/>
      </a:accent2>
      <a:accent3>
        <a:srgbClr val="97CB64"/>
      </a:accent3>
      <a:accent4>
        <a:srgbClr val="FCEF47"/>
      </a:accent4>
      <a:accent5>
        <a:srgbClr val="F68B33"/>
      </a:accent5>
      <a:accent6>
        <a:srgbClr val="525456"/>
      </a:accent6>
      <a:hlink>
        <a:srgbClr val="0000FF"/>
      </a:hlink>
      <a:folHlink>
        <a:srgbClr val="800080"/>
      </a:folHlink>
    </a:clrScheme>
    <a:fontScheme name="TDRP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tx2">
                <a:lumMod val="50000"/>
              </a:schemeClr>
            </a:gs>
            <a:gs pos="34000">
              <a:schemeClr val="tx2">
                <a:lumMod val="75000"/>
              </a:schemeClr>
            </a:gs>
            <a:gs pos="100000">
              <a:schemeClr val="tx2"/>
            </a:gs>
          </a:gsLst>
          <a:lin ang="1620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1001">
          <a:schemeClr val="dk2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19531</TotalTime>
  <Words>2213</Words>
  <Application>Microsoft Office PowerPoint</Application>
  <PresentationFormat>Widescreen</PresentationFormat>
  <Paragraphs>349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Lucida Grande</vt:lpstr>
      <vt:lpstr>Times New Roman</vt:lpstr>
      <vt:lpstr>Wingdings</vt:lpstr>
      <vt:lpstr>Advantage</vt:lpstr>
      <vt:lpstr>2_Office Theme</vt:lpstr>
      <vt:lpstr>Selecting Your Measures   #4 in the Nine-part Series  </vt:lpstr>
      <vt:lpstr>Logistics for Today’s Webinar</vt:lpstr>
      <vt:lpstr>Your Facilitator</vt:lpstr>
      <vt:lpstr>Today’s Discussion</vt:lpstr>
      <vt:lpstr> </vt:lpstr>
      <vt:lpstr>The Three Types of Measures</vt:lpstr>
      <vt:lpstr> </vt:lpstr>
      <vt:lpstr>Selecting the Measures Is the Hardest Part of Creating a Measurement Strategy</vt:lpstr>
      <vt:lpstr>Measurement Selection by Type of Program or Initiative</vt:lpstr>
      <vt:lpstr>Measurement Selection by Type of Program or Initiative (continued)</vt:lpstr>
      <vt:lpstr>Minimum Recommended Efficiency Measures: L&amp;D Programs</vt:lpstr>
      <vt:lpstr>Minimum Recommended Effectiveness Measures: L&amp;D Programs</vt:lpstr>
      <vt:lpstr>Recommendation for Outcome Measures: L&amp;D Programs</vt:lpstr>
      <vt:lpstr> </vt:lpstr>
      <vt:lpstr>The Right Combination of Measures</vt:lpstr>
      <vt:lpstr>Sales Training Program (strategic) Purpose: Increase sales</vt:lpstr>
      <vt:lpstr>Safety Training Program (strategic) Purpose: Reduce accidents</vt:lpstr>
      <vt:lpstr>Leadership Training (strategic) Purpose: Improve quality of leaders</vt:lpstr>
      <vt:lpstr>Compliance Programs (non-strategic) Purpose: Ensure compliance</vt:lpstr>
      <vt:lpstr>Basic Skills Training (non-strategic) Purpose: Provide threshold competency</vt:lpstr>
      <vt:lpstr>Conclusion for Program Examples</vt:lpstr>
      <vt:lpstr> </vt:lpstr>
      <vt:lpstr>Considerations</vt:lpstr>
      <vt:lpstr>Increase Percentage of E-Learning  (Improvement across multiple programs)</vt:lpstr>
      <vt:lpstr>Increase Satisfaction with E-Learning (Improvement across multiple programs)</vt:lpstr>
      <vt:lpstr>Increase On-time Program Deliveries (Improvement across multiple programs)</vt:lpstr>
      <vt:lpstr>Increase Overall Application Rate (Improvement across multiple programs)</vt:lpstr>
      <vt:lpstr>Increase Use of Communities of Practice (Improvement in process)</vt:lpstr>
      <vt:lpstr>Increase Use of Content (Improvement in process)</vt:lpstr>
      <vt:lpstr>Increase Use of Performance Support (Improvement in process)</vt:lpstr>
      <vt:lpstr>Suites of General Interest Courses Purpose: Increase employee engagement</vt:lpstr>
      <vt:lpstr>Conclusion for Department Initiative Examples</vt:lpstr>
      <vt:lpstr> </vt:lpstr>
      <vt:lpstr>Measurement Selection is a Key Part of Your Measurement Strategy</vt:lpstr>
      <vt:lpstr>Learn More about Measurement &amp; Reporting, TDRp</vt:lpstr>
      <vt:lpstr>Measurement Demystified Workshop</vt:lpstr>
      <vt:lpstr>Ways to Accelerate Your Mastery</vt:lpstr>
      <vt:lpstr>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Sneak Peek at New ISO Standard for L&amp;D Metrics   ATD Forum March 16</dc:title>
  <dc:creator>David Vance</dc:creator>
  <cp:lastModifiedBy>David Vance</cp:lastModifiedBy>
  <cp:revision>25</cp:revision>
  <dcterms:created xsi:type="dcterms:W3CDTF">2023-03-01T20:01:14Z</dcterms:created>
  <dcterms:modified xsi:type="dcterms:W3CDTF">2024-01-16T19:53:12Z</dcterms:modified>
</cp:coreProperties>
</file>