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Lst>
  <p:notesMasterIdLst>
    <p:notesMasterId r:id="rId33"/>
  </p:notesMasterIdLst>
  <p:sldIdLst>
    <p:sldId id="257" r:id="rId3"/>
    <p:sldId id="1697" r:id="rId4"/>
    <p:sldId id="263" r:id="rId5"/>
    <p:sldId id="1698" r:id="rId6"/>
    <p:sldId id="1718" r:id="rId7"/>
    <p:sldId id="1702" r:id="rId8"/>
    <p:sldId id="1699" r:id="rId9"/>
    <p:sldId id="1700" r:id="rId10"/>
    <p:sldId id="1701" r:id="rId11"/>
    <p:sldId id="748" r:id="rId12"/>
    <p:sldId id="1703" r:id="rId13"/>
    <p:sldId id="1704" r:id="rId14"/>
    <p:sldId id="1705" r:id="rId15"/>
    <p:sldId id="1706" r:id="rId16"/>
    <p:sldId id="597" r:id="rId17"/>
    <p:sldId id="401" r:id="rId18"/>
    <p:sldId id="831" r:id="rId19"/>
    <p:sldId id="615" r:id="rId20"/>
    <p:sldId id="1296" r:id="rId21"/>
    <p:sldId id="1710" r:id="rId22"/>
    <p:sldId id="1708" r:id="rId23"/>
    <p:sldId id="1709" r:id="rId24"/>
    <p:sldId id="1711" r:id="rId25"/>
    <p:sldId id="1719" r:id="rId26"/>
    <p:sldId id="1712" r:id="rId27"/>
    <p:sldId id="1713" r:id="rId28"/>
    <p:sldId id="1751" r:id="rId29"/>
    <p:sldId id="1750" r:id="rId30"/>
    <p:sldId id="606" r:id="rId31"/>
    <p:sldId id="214570582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408" userDrawn="1">
          <p15:clr>
            <a:srgbClr val="A4A3A4"/>
          </p15:clr>
        </p15:guide>
        <p15:guide id="3" orient="horz" pos="1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74856" autoAdjust="0"/>
  </p:normalViewPr>
  <p:slideViewPr>
    <p:cSldViewPr snapToGrid="0">
      <p:cViewPr varScale="1">
        <p:scale>
          <a:sx n="55" d="100"/>
          <a:sy n="55" d="100"/>
        </p:scale>
        <p:origin x="3492" y="66"/>
      </p:cViewPr>
      <p:guideLst>
        <p:guide orient="horz" pos="864"/>
        <p:guide pos="408"/>
        <p:guide orient="horz" pos="1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3D8E7-92B0-4443-B1A6-689BF5734062}" type="datetimeFigureOut">
              <a:rPr lang="en-US" smtClean="0"/>
              <a:t>1/11/2024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E08ED-2465-458B-97C3-5D56B4F0A26F}" type="slidenum">
              <a:rPr lang="en-US" smtClean="0"/>
              <a:t>‹#›</a:t>
            </a:fld>
            <a:endParaRPr lang="en-US" dirty="0"/>
          </a:p>
        </p:txBody>
      </p:sp>
    </p:spTree>
    <p:extLst>
      <p:ext uri="{BB962C8B-B14F-4D97-AF65-F5344CB8AC3E}">
        <p14:creationId xmlns:p14="http://schemas.microsoft.com/office/powerpoint/2010/main" val="4095483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3B8F3C-3DB4-8849-BEE5-29187FCFA79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737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POLL #1: What is your HR Function (check all that apply)</a:t>
            </a:r>
          </a:p>
          <a:p>
            <a:pPr marL="166615" indent="-166615">
              <a:buFont typeface="Arial" panose="020B0604020202020204" pitchFamily="34" charset="0"/>
              <a:buChar char="•"/>
            </a:pPr>
            <a:r>
              <a:rPr lang="en-US" sz="1100" dirty="0">
                <a:latin typeface="Arial" panose="020B0604020202020204" pitchFamily="34" charset="0"/>
                <a:cs typeface="Arial" panose="020B0604020202020204" pitchFamily="34" charset="0"/>
              </a:rPr>
              <a:t>Learning &amp; Development</a:t>
            </a:r>
          </a:p>
          <a:p>
            <a:pPr marL="166615" indent="-166615">
              <a:buFont typeface="Arial" panose="020B0604020202020204" pitchFamily="34" charset="0"/>
              <a:buChar char="•"/>
            </a:pPr>
            <a:r>
              <a:rPr lang="en-US" sz="1100" dirty="0">
                <a:latin typeface="Arial" panose="020B0604020202020204" pitchFamily="34" charset="0"/>
                <a:cs typeface="Arial" panose="020B0604020202020204" pitchFamily="34" charset="0"/>
              </a:rPr>
              <a:t>Leadership Development</a:t>
            </a:r>
          </a:p>
          <a:p>
            <a:pPr marL="166615" indent="-166615">
              <a:buFont typeface="Arial" panose="020B0604020202020204" pitchFamily="34" charset="0"/>
              <a:buChar char="•"/>
            </a:pPr>
            <a:r>
              <a:rPr lang="en-US" sz="1100" dirty="0">
                <a:latin typeface="Arial" panose="020B0604020202020204" pitchFamily="34" charset="0"/>
                <a:cs typeface="Arial" panose="020B0604020202020204" pitchFamily="34" charset="0"/>
              </a:rPr>
              <a:t>Capability Development (career planning and progression)</a:t>
            </a:r>
          </a:p>
          <a:p>
            <a:pPr marL="166615" indent="-166615">
              <a:buFont typeface="Arial" panose="020B0604020202020204" pitchFamily="34" charset="0"/>
              <a:buChar char="•"/>
            </a:pPr>
            <a:r>
              <a:rPr lang="en-US" sz="1100" dirty="0">
                <a:latin typeface="Arial" panose="020B0604020202020204" pitchFamily="34" charset="0"/>
                <a:cs typeface="Arial" panose="020B0604020202020204" pitchFamily="34" charset="0"/>
              </a:rPr>
              <a:t>Talent Acquisition</a:t>
            </a:r>
          </a:p>
          <a:p>
            <a:pPr marL="166615" indent="-166615">
              <a:buFont typeface="Arial" panose="020B0604020202020204" pitchFamily="34" charset="0"/>
              <a:buChar char="•"/>
            </a:pPr>
            <a:r>
              <a:rPr lang="en-US" sz="1100" dirty="0">
                <a:latin typeface="Arial" panose="020B0604020202020204" pitchFamily="34" charset="0"/>
                <a:cs typeface="Arial" panose="020B0604020202020204" pitchFamily="34" charset="0"/>
              </a:rPr>
              <a:t>Other</a:t>
            </a:r>
          </a:p>
        </p:txBody>
      </p:sp>
      <p:sp>
        <p:nvSpPr>
          <p:cNvPr id="4" name="Slide Number Placeholder 3"/>
          <p:cNvSpPr>
            <a:spLocks noGrp="1"/>
          </p:cNvSpPr>
          <p:nvPr>
            <p:ph type="sldNum" sz="quarter" idx="10"/>
          </p:nvPr>
        </p:nvSpPr>
        <p:spPr/>
        <p:txBody>
          <a:bodyPr/>
          <a:lstStyle/>
          <a:p>
            <a:fld id="{5A3B8F3C-3DB4-8849-BEE5-29187FCFA79E}"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619180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This is another view with color coding based on a rubric for performance</a:t>
            </a:r>
          </a:p>
        </p:txBody>
      </p:sp>
      <p:sp>
        <p:nvSpPr>
          <p:cNvPr id="4" name="Slide Number Placeholder 3"/>
          <p:cNvSpPr>
            <a:spLocks noGrp="1"/>
          </p:cNvSpPr>
          <p:nvPr>
            <p:ph type="sldNum" sz="quarter" idx="5"/>
          </p:nvPr>
        </p:nvSpPr>
        <p:spPr/>
        <p:txBody>
          <a:bodyPr/>
          <a:lstStyle/>
          <a:p>
            <a:fld id="{EB01A0C3-427F-4742-ADD1-A6FFC9CE7F9C}" type="slidenum">
              <a:rPr lang="en-US" smtClean="0"/>
              <a:t>17</a:t>
            </a:fld>
            <a:endParaRPr lang="en-US" dirty="0"/>
          </a:p>
        </p:txBody>
      </p:sp>
    </p:spTree>
    <p:extLst>
      <p:ext uri="{BB962C8B-B14F-4D97-AF65-F5344CB8AC3E}">
        <p14:creationId xmlns:p14="http://schemas.microsoft.com/office/powerpoint/2010/main" val="2364023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0" name="Picture 9" descr="cover-image.jpg"/>
          <p:cNvPicPr>
            <a:picLocks noChangeAspect="1"/>
          </p:cNvPicPr>
          <p:nvPr userDrawn="1"/>
        </p:nvPicPr>
        <p:blipFill rotWithShape="1">
          <a:blip r:embed="rId2" cstate="screen">
            <a:alphaModFix amt="86000"/>
            <a:extLst>
              <a:ext uri="{28A0092B-C50C-407E-A947-70E740481C1C}">
                <a14:useLocalDpi xmlns:a14="http://schemas.microsoft.com/office/drawing/2010/main"/>
              </a:ext>
            </a:extLst>
          </a:blip>
          <a:srcRect/>
          <a:stretch/>
        </p:blipFill>
        <p:spPr>
          <a:xfrm>
            <a:off x="6214161" y="228600"/>
            <a:ext cx="5571439" cy="4191000"/>
          </a:xfrm>
          <a:prstGeom prst="rect">
            <a:avLst/>
          </a:prstGeom>
        </p:spPr>
      </p:pic>
      <p:sp>
        <p:nvSpPr>
          <p:cNvPr id="7" name="Rectangle 6"/>
          <p:cNvSpPr/>
          <p:nvPr userDrawn="1"/>
        </p:nvSpPr>
        <p:spPr>
          <a:xfrm>
            <a:off x="376767" y="228600"/>
            <a:ext cx="5647267" cy="4187952"/>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ctrTitle"/>
          </p:nvPr>
        </p:nvSpPr>
        <p:spPr>
          <a:xfrm>
            <a:off x="711200" y="1828800"/>
            <a:ext cx="4876800" cy="1295400"/>
          </a:xfrm>
        </p:spPr>
        <p:txBody>
          <a:bodyPr>
            <a:normAutofit/>
          </a:bodyPr>
          <a:lstStyle>
            <a:lvl1pPr>
              <a:defRPr sz="2800">
                <a:solidFill>
                  <a:schemeClr val="bg1"/>
                </a:solidFill>
              </a:defRPr>
            </a:lvl1pPr>
          </a:lstStyle>
          <a:p>
            <a:r>
              <a:rPr lang="en-US" dirty="0"/>
              <a:t>Click to edit Master title style</a:t>
            </a:r>
            <a:endParaRPr dirty="0"/>
          </a:p>
        </p:txBody>
      </p:sp>
      <p:sp>
        <p:nvSpPr>
          <p:cNvPr id="13" name="Rectangle 12"/>
          <p:cNvSpPr/>
          <p:nvPr userDrawn="1"/>
        </p:nvSpPr>
        <p:spPr>
          <a:xfrm>
            <a:off x="8839200" y="152400"/>
            <a:ext cx="203200" cy="426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userDrawn="1"/>
        </p:nvSpPr>
        <p:spPr>
          <a:xfrm rot="16200000">
            <a:off x="8864600" y="-558800"/>
            <a:ext cx="152400" cy="5689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1454243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195C9-F328-4B52-A10E-8858E8B2349A}"/>
              </a:ext>
            </a:extLst>
          </p:cNvPr>
          <p:cNvSpPr>
            <a:spLocks noGrp="1"/>
          </p:cNvSpPr>
          <p:nvPr>
            <p:ph type="title"/>
          </p:nvPr>
        </p:nvSpPr>
        <p:spPr>
          <a:xfrm>
            <a:off x="839789"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839A26-A02A-4437-AEBC-F73AA4052DE7}"/>
              </a:ext>
            </a:extLst>
          </p:cNvPr>
          <p:cNvSpPr>
            <a:spLocks noGrp="1"/>
          </p:cNvSpPr>
          <p:nvPr>
            <p:ph type="body" idx="1"/>
          </p:nvPr>
        </p:nvSpPr>
        <p:spPr>
          <a:xfrm>
            <a:off x="839788" y="1681163"/>
            <a:ext cx="5157787" cy="823912"/>
          </a:xfrm>
        </p:spPr>
        <p:txBody>
          <a:bodyPr anchor="b"/>
          <a:lstStyle>
            <a:lvl1pPr marL="0" indent="0">
              <a:buNone/>
              <a:defRPr sz="2400" b="1"/>
            </a:lvl1pPr>
            <a:lvl2pPr marL="457188" indent="0">
              <a:buNone/>
              <a:defRPr sz="2000" b="1"/>
            </a:lvl2pPr>
            <a:lvl3pPr marL="914376" indent="0">
              <a:buNone/>
              <a:defRPr sz="1800" b="1"/>
            </a:lvl3pPr>
            <a:lvl4pPr marL="1371564" indent="0">
              <a:buNone/>
              <a:defRPr sz="1600" b="1"/>
            </a:lvl4pPr>
            <a:lvl5pPr marL="1828751" indent="0">
              <a:buNone/>
              <a:defRPr sz="1600" b="1"/>
            </a:lvl5pPr>
            <a:lvl6pPr marL="2285939" indent="0">
              <a:buNone/>
              <a:defRPr sz="1600" b="1"/>
            </a:lvl6pPr>
            <a:lvl7pPr marL="2743126" indent="0">
              <a:buNone/>
              <a:defRPr sz="1600" b="1"/>
            </a:lvl7pPr>
            <a:lvl8pPr marL="3200315" indent="0">
              <a:buNone/>
              <a:defRPr sz="1600" b="1"/>
            </a:lvl8pPr>
            <a:lvl9pPr marL="3657502"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B4A9E2-0769-40EA-A55F-DC3D6DCCE2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DADA3C-4C3C-464F-9642-B557901A3E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188" indent="0">
              <a:buNone/>
              <a:defRPr sz="2000" b="1"/>
            </a:lvl2pPr>
            <a:lvl3pPr marL="914376" indent="0">
              <a:buNone/>
              <a:defRPr sz="1800" b="1"/>
            </a:lvl3pPr>
            <a:lvl4pPr marL="1371564" indent="0">
              <a:buNone/>
              <a:defRPr sz="1600" b="1"/>
            </a:lvl4pPr>
            <a:lvl5pPr marL="1828751" indent="0">
              <a:buNone/>
              <a:defRPr sz="1600" b="1"/>
            </a:lvl5pPr>
            <a:lvl6pPr marL="2285939" indent="0">
              <a:buNone/>
              <a:defRPr sz="1600" b="1"/>
            </a:lvl6pPr>
            <a:lvl7pPr marL="2743126" indent="0">
              <a:buNone/>
              <a:defRPr sz="1600" b="1"/>
            </a:lvl7pPr>
            <a:lvl8pPr marL="3200315" indent="0">
              <a:buNone/>
              <a:defRPr sz="1600" b="1"/>
            </a:lvl8pPr>
            <a:lvl9pPr marL="3657502"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7ECAB6-D287-4CA5-BC51-36C2952716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830EE5A-E6D1-4A11-A0CB-74317DA5181D}"/>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8" name="Footer Placeholder 7">
            <a:extLst>
              <a:ext uri="{FF2B5EF4-FFF2-40B4-BE49-F238E27FC236}">
                <a16:creationId xmlns:a16="http://schemas.microsoft.com/office/drawing/2014/main" id="{950DAD6E-89BC-45D7-879D-1DF0B5B7D6B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073F831-5D57-4091-A7E5-FDBBEFB3F92B}"/>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1673250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F07C-C5CA-4BD0-805B-33E0D1F9BF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CA3F10-642B-49D0-8EA6-561B1E94F255}"/>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4" name="Footer Placeholder 3">
            <a:extLst>
              <a:ext uri="{FF2B5EF4-FFF2-40B4-BE49-F238E27FC236}">
                <a16:creationId xmlns:a16="http://schemas.microsoft.com/office/drawing/2014/main" id="{82F5DAF5-D4E3-4FAE-A41D-2AEBEC9660C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9EAA265-C8D1-475E-8509-D5747F2C0454}"/>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3929480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46FF48-D94E-4F37-96B1-4A1B8975DF8B}"/>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3" name="Footer Placeholder 2">
            <a:extLst>
              <a:ext uri="{FF2B5EF4-FFF2-40B4-BE49-F238E27FC236}">
                <a16:creationId xmlns:a16="http://schemas.microsoft.com/office/drawing/2014/main" id="{ECD45EE2-88FC-41D6-833A-F55CC5A6FE0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6234E73-2D0D-46CD-8A47-3B8A1B895CC6}"/>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56303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212DA-972A-4991-B9D4-601BE4190E42}"/>
              </a:ext>
            </a:extLst>
          </p:cNvPr>
          <p:cNvSpPr>
            <a:spLocks noGrp="1"/>
          </p:cNvSpPr>
          <p:nvPr>
            <p:ph type="title"/>
          </p:nvPr>
        </p:nvSpPr>
        <p:spPr>
          <a:xfrm>
            <a:off x="839790"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863D35D4-94D9-4C9B-B187-D4EAAA46BF18}"/>
              </a:ext>
            </a:extLst>
          </p:cNvPr>
          <p:cNvSpPr>
            <a:spLocks noGrp="1"/>
          </p:cNvSpPr>
          <p:nvPr>
            <p:ph idx="1"/>
          </p:nvPr>
        </p:nvSpPr>
        <p:spPr>
          <a:xfrm>
            <a:off x="5183188" y="987427"/>
            <a:ext cx="6172201" cy="4873625"/>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5E7E6E-9B66-45AD-A586-06D53AE8860B}"/>
              </a:ext>
            </a:extLst>
          </p:cNvPr>
          <p:cNvSpPr>
            <a:spLocks noGrp="1"/>
          </p:cNvSpPr>
          <p:nvPr>
            <p:ph type="body" sz="half" idx="2"/>
          </p:nvPr>
        </p:nvSpPr>
        <p:spPr>
          <a:xfrm>
            <a:off x="839790" y="2057401"/>
            <a:ext cx="3932237" cy="3811588"/>
          </a:xfrm>
        </p:spPr>
        <p:txBody>
          <a:bodyPr/>
          <a:lstStyle>
            <a:lvl1pPr marL="0" indent="0">
              <a:buNone/>
              <a:defRPr sz="1600"/>
            </a:lvl1pPr>
            <a:lvl2pPr marL="457188" indent="0">
              <a:buNone/>
              <a:defRPr sz="1400"/>
            </a:lvl2pPr>
            <a:lvl3pPr marL="914376" indent="0">
              <a:buNone/>
              <a:defRPr sz="1200"/>
            </a:lvl3pPr>
            <a:lvl4pPr marL="1371564" indent="0">
              <a:buNone/>
              <a:defRPr sz="1000"/>
            </a:lvl4pPr>
            <a:lvl5pPr marL="1828751" indent="0">
              <a:buNone/>
              <a:defRPr sz="1000"/>
            </a:lvl5pPr>
            <a:lvl6pPr marL="2285939" indent="0">
              <a:buNone/>
              <a:defRPr sz="1000"/>
            </a:lvl6pPr>
            <a:lvl7pPr marL="2743126" indent="0">
              <a:buNone/>
              <a:defRPr sz="1000"/>
            </a:lvl7pPr>
            <a:lvl8pPr marL="3200315" indent="0">
              <a:buNone/>
              <a:defRPr sz="1000"/>
            </a:lvl8pPr>
            <a:lvl9pPr marL="365750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77FA9D-6122-4CAB-AE57-0A97A9165C4B}"/>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6" name="Footer Placeholder 5">
            <a:extLst>
              <a:ext uri="{FF2B5EF4-FFF2-40B4-BE49-F238E27FC236}">
                <a16:creationId xmlns:a16="http://schemas.microsoft.com/office/drawing/2014/main" id="{D4F538E8-FEA7-4CD4-B01A-4025FF5C74B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5084A4-B55E-43D1-986D-0909C88AB331}"/>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4233078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6A13E-1E42-46E5-859B-017081F33CE4}"/>
              </a:ext>
            </a:extLst>
          </p:cNvPr>
          <p:cNvSpPr>
            <a:spLocks noGrp="1"/>
          </p:cNvSpPr>
          <p:nvPr>
            <p:ph type="title"/>
          </p:nvPr>
        </p:nvSpPr>
        <p:spPr>
          <a:xfrm>
            <a:off x="839790"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D5886772-2C4E-4D13-8D61-91EAAD065D32}"/>
              </a:ext>
            </a:extLst>
          </p:cNvPr>
          <p:cNvSpPr>
            <a:spLocks noGrp="1"/>
          </p:cNvSpPr>
          <p:nvPr>
            <p:ph type="pic" idx="1"/>
          </p:nvPr>
        </p:nvSpPr>
        <p:spPr>
          <a:xfrm>
            <a:off x="5183188" y="987427"/>
            <a:ext cx="6172201" cy="4873625"/>
          </a:xfrm>
        </p:spPr>
        <p:txBody>
          <a:bodyPr/>
          <a:lstStyle>
            <a:lvl1pPr marL="0" indent="0">
              <a:buNone/>
              <a:defRPr sz="3199"/>
            </a:lvl1pPr>
            <a:lvl2pPr marL="457188" indent="0">
              <a:buNone/>
              <a:defRPr sz="2799"/>
            </a:lvl2pPr>
            <a:lvl3pPr marL="914376" indent="0">
              <a:buNone/>
              <a:defRPr sz="2400"/>
            </a:lvl3pPr>
            <a:lvl4pPr marL="1371564" indent="0">
              <a:buNone/>
              <a:defRPr sz="2000"/>
            </a:lvl4pPr>
            <a:lvl5pPr marL="1828751" indent="0">
              <a:buNone/>
              <a:defRPr sz="2000"/>
            </a:lvl5pPr>
            <a:lvl6pPr marL="2285939" indent="0">
              <a:buNone/>
              <a:defRPr sz="2000"/>
            </a:lvl6pPr>
            <a:lvl7pPr marL="2743126" indent="0">
              <a:buNone/>
              <a:defRPr sz="2000"/>
            </a:lvl7pPr>
            <a:lvl8pPr marL="3200315" indent="0">
              <a:buNone/>
              <a:defRPr sz="2000"/>
            </a:lvl8pPr>
            <a:lvl9pPr marL="3657502" indent="0">
              <a:buNone/>
              <a:defRPr sz="2000"/>
            </a:lvl9pPr>
          </a:lstStyle>
          <a:p>
            <a:endParaRPr lang="en-US" dirty="0"/>
          </a:p>
        </p:txBody>
      </p:sp>
      <p:sp>
        <p:nvSpPr>
          <p:cNvPr id="4" name="Text Placeholder 3">
            <a:extLst>
              <a:ext uri="{FF2B5EF4-FFF2-40B4-BE49-F238E27FC236}">
                <a16:creationId xmlns:a16="http://schemas.microsoft.com/office/drawing/2014/main" id="{42462C60-B915-4D05-8ECD-13D0E37072F3}"/>
              </a:ext>
            </a:extLst>
          </p:cNvPr>
          <p:cNvSpPr>
            <a:spLocks noGrp="1"/>
          </p:cNvSpPr>
          <p:nvPr>
            <p:ph type="body" sz="half" idx="2"/>
          </p:nvPr>
        </p:nvSpPr>
        <p:spPr>
          <a:xfrm>
            <a:off x="839790" y="2057401"/>
            <a:ext cx="3932237" cy="3811588"/>
          </a:xfrm>
        </p:spPr>
        <p:txBody>
          <a:bodyPr/>
          <a:lstStyle>
            <a:lvl1pPr marL="0" indent="0">
              <a:buNone/>
              <a:defRPr sz="1600"/>
            </a:lvl1pPr>
            <a:lvl2pPr marL="457188" indent="0">
              <a:buNone/>
              <a:defRPr sz="1400"/>
            </a:lvl2pPr>
            <a:lvl3pPr marL="914376" indent="0">
              <a:buNone/>
              <a:defRPr sz="1200"/>
            </a:lvl3pPr>
            <a:lvl4pPr marL="1371564" indent="0">
              <a:buNone/>
              <a:defRPr sz="1000"/>
            </a:lvl4pPr>
            <a:lvl5pPr marL="1828751" indent="0">
              <a:buNone/>
              <a:defRPr sz="1000"/>
            </a:lvl5pPr>
            <a:lvl6pPr marL="2285939" indent="0">
              <a:buNone/>
              <a:defRPr sz="1000"/>
            </a:lvl6pPr>
            <a:lvl7pPr marL="2743126" indent="0">
              <a:buNone/>
              <a:defRPr sz="1000"/>
            </a:lvl7pPr>
            <a:lvl8pPr marL="3200315" indent="0">
              <a:buNone/>
              <a:defRPr sz="1000"/>
            </a:lvl8pPr>
            <a:lvl9pPr marL="3657502"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5B68B1-6A4E-4E9E-830F-11A18C4AFD42}"/>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6" name="Footer Placeholder 5">
            <a:extLst>
              <a:ext uri="{FF2B5EF4-FFF2-40B4-BE49-F238E27FC236}">
                <a16:creationId xmlns:a16="http://schemas.microsoft.com/office/drawing/2014/main" id="{8114F159-C59C-4094-A292-4FF04E9827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11F70C-77A9-489E-95BB-38712F2A3292}"/>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3749715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4305-834C-49AC-B23D-5BED24A076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0644B7-26F5-4D5F-87C5-32E18C6AFD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BD752-F00B-4717-93BD-0DD013BF270B}"/>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D6BCB491-0D34-4E88-A851-F367A82DAC1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B90A7D-4D72-48D2-9C7B-1697AD9481AC}"/>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75899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3D27FF-41C3-4EAF-A72A-E2914F1C66EA}"/>
              </a:ext>
            </a:extLst>
          </p:cNvPr>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99266F-281B-4DFD-89BE-C3D0328F48FF}"/>
              </a:ext>
            </a:extLst>
          </p:cNvPr>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D892CD-A4A1-4252-BDED-2AE3B1C10B7E}"/>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0E2E7440-AF8E-4B93-A542-6E0BC40F13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A66034-F72D-4FFC-A7DE-38A2A0084E01}"/>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2695110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4633" y="304800"/>
            <a:ext cx="10075084" cy="1316736"/>
          </a:xfrm>
        </p:spPr>
        <p:txBody>
          <a:bodyPr/>
          <a:lstStyle>
            <a:lvl1pPr>
              <a:defRPr>
                <a:solidFill>
                  <a:schemeClr val="tx1"/>
                </a:solidFill>
                <a:latin typeface="Times New Roman" pitchFamily="18" charset="0"/>
                <a:cs typeface="Times New Roman" pitchFamily="18" charset="0"/>
              </a:defRPr>
            </a:lvl1pPr>
          </a:lstStyle>
          <a:p>
            <a:r>
              <a:rPr lang="en-US" dirty="0"/>
              <a:t>Click to edit Master title style</a:t>
            </a:r>
            <a:endParaRPr dirty="0"/>
          </a:p>
        </p:txBody>
      </p:sp>
      <p:sp>
        <p:nvSpPr>
          <p:cNvPr id="3" name="Content Placeholder 2"/>
          <p:cNvSpPr>
            <a:spLocks noGrp="1"/>
          </p:cNvSpPr>
          <p:nvPr>
            <p:ph idx="1"/>
          </p:nvPr>
        </p:nvSpPr>
        <p:spPr>
          <a:xfrm>
            <a:off x="664633" y="1752600"/>
            <a:ext cx="11138897" cy="4419600"/>
          </a:xfrm>
        </p:spPr>
        <p:txBody>
          <a:bodyPr>
            <a:noAutofit/>
          </a:bodyPr>
          <a:lstStyle>
            <a:lvl1pPr marL="228600" indent="-228600">
              <a:buClr>
                <a:srgbClr val="820E2E"/>
              </a:buClr>
              <a:buFont typeface="Arial"/>
              <a:buChar char="•"/>
              <a:defRPr>
                <a:latin typeface="Arial" pitchFamily="34" charset="0"/>
                <a:cs typeface="Arial" pitchFamily="34" charset="0"/>
              </a:defRPr>
            </a:lvl1pPr>
            <a:lvl2pPr>
              <a:buClr>
                <a:srgbClr val="820E2E"/>
              </a:buClr>
              <a:defRPr>
                <a:latin typeface="Arial" pitchFamily="34" charset="0"/>
                <a:cs typeface="Arial" pitchFamily="34" charset="0"/>
              </a:defRPr>
            </a:lvl2pPr>
            <a:lvl3pPr marL="685800" indent="-228600">
              <a:buClr>
                <a:srgbClr val="820E2E"/>
              </a:buClr>
              <a:buFont typeface="Lucida Grande"/>
              <a:buChar char="-"/>
              <a:defRPr>
                <a:latin typeface="Arial" pitchFamily="34" charset="0"/>
                <a:cs typeface="Arial" pitchFamily="34" charset="0"/>
              </a:defRPr>
            </a:lvl3pPr>
            <a:lvl4pPr marL="914400" indent="-228600">
              <a:buClr>
                <a:srgbClr val="820E2E"/>
              </a:buClr>
              <a:buFont typeface="Wingdings" pitchFamily="2" charset="2"/>
              <a:buChar char="§"/>
              <a:defRPr>
                <a:latin typeface="Arial" pitchFamily="34" charset="0"/>
                <a:cs typeface="Arial" pitchFamily="34" charset="0"/>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10"/>
          </p:nvPr>
        </p:nvSpPr>
        <p:spPr>
          <a:xfrm>
            <a:off x="8958729" y="6423586"/>
            <a:ext cx="2844800" cy="365125"/>
          </a:xfrm>
          <a:prstGeom prst="rect">
            <a:avLst/>
          </a:prstGeom>
        </p:spPr>
        <p:txBody>
          <a:bodyPr/>
          <a:lstStyle/>
          <a:p>
            <a:pPr>
              <a:defRPr/>
            </a:pPr>
            <a:r>
              <a:rPr lang="en-US" dirty="0">
                <a:solidFill>
                  <a:srgbClr val="292929">
                    <a:lumMod val="75000"/>
                    <a:lumOff val="25000"/>
                  </a:srgbClr>
                </a:solidFill>
              </a:rPr>
              <a:t>August 19, 2015</a:t>
            </a:r>
          </a:p>
        </p:txBody>
      </p:sp>
      <p:sp>
        <p:nvSpPr>
          <p:cNvPr id="5" name="Footer Placeholder 4"/>
          <p:cNvSpPr>
            <a:spLocks noGrp="1"/>
          </p:cNvSpPr>
          <p:nvPr>
            <p:ph type="ftr" sz="quarter" idx="11"/>
          </p:nvPr>
        </p:nvSpPr>
        <p:spPr>
          <a:xfrm>
            <a:off x="664632" y="6423585"/>
            <a:ext cx="8071104" cy="365760"/>
          </a:xfrm>
          <a:prstGeom prst="rect">
            <a:avLst/>
          </a:prstGeom>
        </p:spPr>
        <p:txBody>
          <a:bodyPr/>
          <a:lstStyle>
            <a:lvl1pPr>
              <a:defRPr>
                <a:solidFill>
                  <a:schemeClr val="tx1">
                    <a:lumMod val="75000"/>
                    <a:lumOff val="25000"/>
                  </a:schemeClr>
                </a:solidFill>
              </a:defRPr>
            </a:lvl1pPr>
          </a:lstStyle>
          <a:p>
            <a:pPr>
              <a:defRPr/>
            </a:pPr>
            <a:r>
              <a:rPr lang="en-US" dirty="0">
                <a:solidFill>
                  <a:srgbClr val="292929">
                    <a:lumMod val="75000"/>
                    <a:lumOff val="25000"/>
                  </a:srgbClr>
                </a:solidFill>
              </a:rPr>
              <a:t>Center for Talent Reporting</a:t>
            </a:r>
          </a:p>
        </p:txBody>
      </p:sp>
      <p:sp>
        <p:nvSpPr>
          <p:cNvPr id="6" name="Slide Number Placeholder 5"/>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a:t>
            </a:fld>
            <a:endParaRPr lang="en-US" dirty="0">
              <a:solidFill>
                <a:prstClr val="white"/>
              </a:solidFill>
            </a:endParaRPr>
          </a:p>
        </p:txBody>
      </p:sp>
      <p:sp>
        <p:nvSpPr>
          <p:cNvPr id="10" name="Rectangle 9"/>
          <p:cNvSpPr/>
          <p:nvPr/>
        </p:nvSpPr>
        <p:spPr>
          <a:xfrm>
            <a:off x="10757648" y="282574"/>
            <a:ext cx="113553" cy="131762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777563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pPr>
              <a:defRPr/>
            </a:pPr>
            <a:fld id="{A9839A26-2E62-4332-8381-306FE67E17B4}" type="slidenum">
              <a:rPr lang="en-US" smtClean="0">
                <a:solidFill>
                  <a:prstClr val="white"/>
                </a:solidFill>
              </a:rPr>
              <a:pPr>
                <a:defRPr/>
              </a:pPr>
              <a:t>‹#›</a:t>
            </a:fld>
            <a:endParaRPr lang="en-US" dirty="0">
              <a:solidFill>
                <a:prstClr val="white"/>
              </a:solidFill>
            </a:endParaRPr>
          </a:p>
        </p:txBody>
      </p:sp>
      <p:sp>
        <p:nvSpPr>
          <p:cNvPr id="4" name="Date Placeholder 3"/>
          <p:cNvSpPr>
            <a:spLocks noGrp="1"/>
          </p:cNvSpPr>
          <p:nvPr>
            <p:ph type="dt" sz="half" idx="11"/>
          </p:nvPr>
        </p:nvSpPr>
        <p:spPr/>
        <p:txBody>
          <a:bodyPr/>
          <a:lstStyle/>
          <a:p>
            <a:pPr>
              <a:defRPr/>
            </a:pPr>
            <a:r>
              <a:rPr lang="en-US" dirty="0">
                <a:solidFill>
                  <a:srgbClr val="292929">
                    <a:lumMod val="75000"/>
                    <a:lumOff val="25000"/>
                  </a:srgbClr>
                </a:solidFill>
              </a:rPr>
              <a:t>August 19, 2015</a:t>
            </a:r>
          </a:p>
        </p:txBody>
      </p:sp>
      <p:sp>
        <p:nvSpPr>
          <p:cNvPr id="5" name="Footer Placeholder 4"/>
          <p:cNvSpPr>
            <a:spLocks noGrp="1"/>
          </p:cNvSpPr>
          <p:nvPr>
            <p:ph type="ftr" sz="quarter" idx="12"/>
          </p:nvPr>
        </p:nvSpPr>
        <p:spPr/>
        <p:txBody>
          <a:bodyPr/>
          <a:lstStyle>
            <a:lvl1pPr>
              <a:defRPr>
                <a:solidFill>
                  <a:schemeClr val="tx1">
                    <a:lumMod val="75000"/>
                    <a:lumOff val="25000"/>
                  </a:schemeClr>
                </a:solidFill>
              </a:defRPr>
            </a:lvl1pPr>
          </a:lstStyle>
          <a:p>
            <a:pPr>
              <a:defRPr/>
            </a:pPr>
            <a:r>
              <a:rPr lang="en-US" dirty="0">
                <a:solidFill>
                  <a:srgbClr val="292929">
                    <a:lumMod val="75000"/>
                    <a:lumOff val="25000"/>
                  </a:srgbClr>
                </a:solidFill>
              </a:rPr>
              <a:t>Center for Talent Reporting</a:t>
            </a:r>
          </a:p>
        </p:txBody>
      </p:sp>
      <p:sp>
        <p:nvSpPr>
          <p:cNvPr id="6" name="Content Placeholder 2"/>
          <p:cNvSpPr>
            <a:spLocks noGrp="1"/>
          </p:cNvSpPr>
          <p:nvPr>
            <p:ph idx="1"/>
          </p:nvPr>
        </p:nvSpPr>
        <p:spPr>
          <a:xfrm>
            <a:off x="664633" y="1755647"/>
            <a:ext cx="5431368" cy="4416552"/>
          </a:xfrm>
        </p:spPr>
        <p:txBody>
          <a:bodyPr/>
          <a:lstStyle>
            <a:lvl1pPr marL="228600" indent="-228600">
              <a:buClr>
                <a:srgbClr val="820E2E"/>
              </a:buClr>
              <a:buFont typeface="Arial"/>
              <a:buChar char="•"/>
              <a:defRPr>
                <a:latin typeface="Arial" pitchFamily="34" charset="0"/>
                <a:cs typeface="Arial" pitchFamily="34" charset="0"/>
              </a:defRPr>
            </a:lvl1pPr>
            <a:lvl2pPr>
              <a:buClr>
                <a:srgbClr val="820E2E"/>
              </a:buClr>
              <a:defRPr>
                <a:latin typeface="Arial" pitchFamily="34" charset="0"/>
                <a:cs typeface="Arial" pitchFamily="34" charset="0"/>
              </a:defRPr>
            </a:lvl2pPr>
            <a:lvl3pPr marL="685800" indent="-228600">
              <a:buClr>
                <a:srgbClr val="820E2E"/>
              </a:buClr>
              <a:buFont typeface="Lucida Grande"/>
              <a:buChar char="-"/>
              <a:defRPr>
                <a:latin typeface="Arial" pitchFamily="34" charset="0"/>
                <a:cs typeface="Arial" pitchFamily="34" charset="0"/>
              </a:defRPr>
            </a:lvl3pPr>
            <a:lvl4pPr marL="914400" indent="-228600">
              <a:buClr>
                <a:srgbClr val="820E2E"/>
              </a:buClr>
              <a:buFont typeface="Wingdings" pitchFamily="2" charset="2"/>
              <a:buChar char="§"/>
              <a:defRPr>
                <a:latin typeface="Arial" pitchFamily="34" charset="0"/>
                <a:cs typeface="Arial" pitchFamily="34" charset="0"/>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Content Placeholder 2"/>
          <p:cNvSpPr>
            <a:spLocks noGrp="1"/>
          </p:cNvSpPr>
          <p:nvPr>
            <p:ph idx="13"/>
          </p:nvPr>
        </p:nvSpPr>
        <p:spPr>
          <a:xfrm>
            <a:off x="6400800" y="1755647"/>
            <a:ext cx="5431368" cy="4416552"/>
          </a:xfrm>
        </p:spPr>
        <p:txBody>
          <a:bodyPr/>
          <a:lstStyle>
            <a:lvl1pPr marL="228600" indent="-228600">
              <a:buClr>
                <a:srgbClr val="ED1C29"/>
              </a:buClr>
              <a:buFont typeface="Arial"/>
              <a:buChar char="•"/>
              <a:defRPr>
                <a:latin typeface="Arial" pitchFamily="34" charset="0"/>
                <a:cs typeface="Arial" pitchFamily="34" charset="0"/>
              </a:defRPr>
            </a:lvl1pPr>
            <a:lvl2pPr>
              <a:buClr>
                <a:schemeClr val="tx2"/>
              </a:buClr>
              <a:defRPr>
                <a:latin typeface="Arial" pitchFamily="34" charset="0"/>
                <a:cs typeface="Arial" pitchFamily="34" charset="0"/>
              </a:defRPr>
            </a:lvl2pPr>
            <a:lvl3pPr marL="685800" indent="-228600">
              <a:buClr>
                <a:srgbClr val="ED1C29"/>
              </a:buClr>
              <a:buFont typeface="Lucida Grande"/>
              <a:buChar char="-"/>
              <a:defRPr>
                <a:latin typeface="Arial" pitchFamily="34" charset="0"/>
                <a:cs typeface="Arial" pitchFamily="34" charset="0"/>
              </a:defRPr>
            </a:lvl3pPr>
            <a:lvl4pPr marL="914400" indent="-228600">
              <a:buClr>
                <a:schemeClr val="tx2"/>
              </a:buClr>
              <a:buFont typeface="Wingdings" pitchFamily="2" charset="2"/>
              <a:buChar char="§"/>
              <a:defRPr>
                <a:latin typeface="Arial" pitchFamily="34" charset="0"/>
                <a:cs typeface="Arial" pitchFamily="34" charset="0"/>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22187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l" defTabSz="685800" rtl="0" eaLnBrk="1" latinLnBrk="0" hangingPunct="1">
              <a:spcBef>
                <a:spcPct val="0"/>
              </a:spcBef>
              <a:buNone/>
              <a:defRPr lang="en-US" sz="3200" b="0" i="1" kern="1200" dirty="0">
                <a:solidFill>
                  <a:schemeClr val="tx1"/>
                </a:solidFill>
                <a:latin typeface="Times New Roman" pitchFamily="18" charset="0"/>
                <a:ea typeface="+mj-ea"/>
                <a:cs typeface="Times New Roman" pitchFamily="18"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6A7A0FC2-C65E-40CF-8352-88C749E04BC8}" type="datetime5">
              <a:rPr lang="en-US" smtClean="0">
                <a:solidFill>
                  <a:srgbClr val="292929">
                    <a:lumMod val="75000"/>
                    <a:lumOff val="25000"/>
                  </a:srgbClr>
                </a:solidFill>
              </a:rPr>
              <a:t>11-Jan-24</a:t>
            </a:fld>
            <a:endParaRPr lang="en-US" dirty="0">
              <a:solidFill>
                <a:srgbClr val="292929">
                  <a:lumMod val="75000"/>
                  <a:lumOff val="25000"/>
                </a:srgbClr>
              </a:solidFill>
            </a:endParaRPr>
          </a:p>
        </p:txBody>
      </p:sp>
      <p:sp>
        <p:nvSpPr>
          <p:cNvPr id="4" name="Footer Placeholder 3"/>
          <p:cNvSpPr>
            <a:spLocks noGrp="1"/>
          </p:cNvSpPr>
          <p:nvPr>
            <p:ph type="ftr" sz="quarter" idx="11"/>
          </p:nvPr>
        </p:nvSpPr>
        <p:spPr/>
        <p:txBody>
          <a:bodyPr/>
          <a:lstStyle/>
          <a:p>
            <a:r>
              <a:rPr lang="en-US" dirty="0">
                <a:solidFill>
                  <a:srgbClr val="292929">
                    <a:lumMod val="75000"/>
                    <a:lumOff val="25000"/>
                  </a:srgbClr>
                </a:solidFill>
              </a:rPr>
              <a:t>Center For Talent Reporting                                  www.centerfortalentreporting.org</a:t>
            </a:r>
          </a:p>
        </p:txBody>
      </p:sp>
      <p:sp>
        <p:nvSpPr>
          <p:cNvPr id="5" name="Slide Number Placeholder 5"/>
          <p:cNvSpPr>
            <a:spLocks noGrp="1"/>
          </p:cNvSpPr>
          <p:nvPr>
            <p:ph type="sldNum" sz="quarter" idx="12"/>
          </p:nvPr>
        </p:nvSpPr>
        <p:spPr>
          <a:xfrm>
            <a:off x="10969064" y="381007"/>
            <a:ext cx="812800" cy="365125"/>
          </a:xfrm>
        </p:spPr>
        <p:txBody>
          <a:bodyPr/>
          <a:lstStyle/>
          <a:p>
            <a:fld id="{CB94A5B6-A587-BD47-8B1E-DC3DA0554FCF}" type="slidenum">
              <a:rPr lang="en-US" smtClean="0"/>
              <a:t>‹#›</a:t>
            </a:fld>
            <a:endParaRPr lang="en-US" dirty="0"/>
          </a:p>
        </p:txBody>
      </p:sp>
    </p:spTree>
    <p:extLst>
      <p:ext uri="{BB962C8B-B14F-4D97-AF65-F5344CB8AC3E}">
        <p14:creationId xmlns:p14="http://schemas.microsoft.com/office/powerpoint/2010/main" val="201335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38927-1E75-44BC-9552-FC989BC9E0EE}"/>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8AEC473-6DB5-4BF6-924C-3A8CC1ABF7B7}"/>
              </a:ext>
            </a:extLst>
          </p:cNvPr>
          <p:cNvSpPr>
            <a:spLocks noGrp="1"/>
          </p:cNvSpPr>
          <p:nvPr>
            <p:ph type="sldNum" sz="quarter" idx="10"/>
          </p:nvPr>
        </p:nvSpPr>
        <p:spPr/>
        <p:txBody>
          <a:bodyPr/>
          <a:lstStyle/>
          <a:p>
            <a:pPr algn="l"/>
            <a:fld id="{4C129B7E-E137-4E9E-A1ED-783AAA5DD9E8}" type="slidenum">
              <a:rPr lang="en-US" smtClean="0"/>
              <a:pPr/>
              <a:t>‹#›</a:t>
            </a:fld>
            <a:endParaRPr lang="en-US" dirty="0"/>
          </a:p>
        </p:txBody>
      </p:sp>
    </p:spTree>
    <p:extLst>
      <p:ext uri="{BB962C8B-B14F-4D97-AF65-F5344CB8AC3E}">
        <p14:creationId xmlns:p14="http://schemas.microsoft.com/office/powerpoint/2010/main" val="99933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CC481-CB0F-4FA2-B255-27C36712CE5E}"/>
              </a:ext>
            </a:extLst>
          </p:cNvPr>
          <p:cNvSpPr>
            <a:spLocks noGrp="1"/>
          </p:cNvSpPr>
          <p:nvPr>
            <p:ph type="ctrTitle"/>
          </p:nvPr>
        </p:nvSpPr>
        <p:spPr>
          <a:xfrm>
            <a:off x="1524001" y="1122364"/>
            <a:ext cx="9144000" cy="238759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C93E0F-67C0-4583-BE18-3B89A424ACC2}"/>
              </a:ext>
            </a:extLst>
          </p:cNvPr>
          <p:cNvSpPr>
            <a:spLocks noGrp="1"/>
          </p:cNvSpPr>
          <p:nvPr>
            <p:ph type="subTitle" idx="1"/>
          </p:nvPr>
        </p:nvSpPr>
        <p:spPr>
          <a:xfrm>
            <a:off x="1524001" y="3602038"/>
            <a:ext cx="9144000" cy="1655762"/>
          </a:xfrm>
        </p:spPr>
        <p:txBody>
          <a:bodyPr/>
          <a:lstStyle>
            <a:lvl1pPr marL="0" indent="0" algn="ctr">
              <a:buNone/>
              <a:defRPr sz="2400"/>
            </a:lvl1pPr>
            <a:lvl2pPr marL="457188" indent="0" algn="ctr">
              <a:buNone/>
              <a:defRPr sz="2000"/>
            </a:lvl2pPr>
            <a:lvl3pPr marL="914376" indent="0" algn="ctr">
              <a:buNone/>
              <a:defRPr sz="1800"/>
            </a:lvl3pPr>
            <a:lvl4pPr marL="1371564" indent="0" algn="ctr">
              <a:buNone/>
              <a:defRPr sz="1600"/>
            </a:lvl4pPr>
            <a:lvl5pPr marL="1828751" indent="0" algn="ctr">
              <a:buNone/>
              <a:defRPr sz="1600"/>
            </a:lvl5pPr>
            <a:lvl6pPr marL="2285939" indent="0" algn="ctr">
              <a:buNone/>
              <a:defRPr sz="1600"/>
            </a:lvl6pPr>
            <a:lvl7pPr marL="2743126" indent="0" algn="ctr">
              <a:buNone/>
              <a:defRPr sz="1600"/>
            </a:lvl7pPr>
            <a:lvl8pPr marL="3200315" indent="0" algn="ctr">
              <a:buNone/>
              <a:defRPr sz="1600"/>
            </a:lvl8pPr>
            <a:lvl9pPr marL="3657502"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9B9C76-043E-4646-B569-89B7FAA10E88}"/>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07B0DFC7-D81A-4707-9E4C-EBD197A654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C9540F-ECF5-4BCB-8A3A-64EEF54E3565}"/>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3889903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1DD1A-C064-4CAD-BC2E-7A81C0D679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3F6FF5-B0EA-47BA-92F3-ED259F062E7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4E802A-7FE7-4FAC-A8CB-680F152100A9}"/>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BE744B1D-67BF-4DCD-A924-970264F069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AEEE5E-9DEB-4D70-B280-400C49CD3C0D}"/>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3723233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88BA3-BB53-4A94-9904-ABBB6D3A5467}"/>
              </a:ext>
            </a:extLst>
          </p:cNvPr>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98F61C-D1F3-40C9-9063-E29498A5963F}"/>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88" indent="0">
              <a:buNone/>
              <a:defRPr sz="2000">
                <a:solidFill>
                  <a:schemeClr val="tx1">
                    <a:tint val="75000"/>
                  </a:schemeClr>
                </a:solidFill>
              </a:defRPr>
            </a:lvl2pPr>
            <a:lvl3pPr marL="914376" indent="0">
              <a:buNone/>
              <a:defRPr sz="1800">
                <a:solidFill>
                  <a:schemeClr val="tx1">
                    <a:tint val="75000"/>
                  </a:schemeClr>
                </a:solidFill>
              </a:defRPr>
            </a:lvl3pPr>
            <a:lvl4pPr marL="1371564" indent="0">
              <a:buNone/>
              <a:defRPr sz="1600">
                <a:solidFill>
                  <a:schemeClr val="tx1">
                    <a:tint val="75000"/>
                  </a:schemeClr>
                </a:solidFill>
              </a:defRPr>
            </a:lvl4pPr>
            <a:lvl5pPr marL="1828751" indent="0">
              <a:buNone/>
              <a:defRPr sz="1600">
                <a:solidFill>
                  <a:schemeClr val="tx1">
                    <a:tint val="75000"/>
                  </a:schemeClr>
                </a:solidFill>
              </a:defRPr>
            </a:lvl5pPr>
            <a:lvl6pPr marL="2285939" indent="0">
              <a:buNone/>
              <a:defRPr sz="1600">
                <a:solidFill>
                  <a:schemeClr val="tx1">
                    <a:tint val="75000"/>
                  </a:schemeClr>
                </a:solidFill>
              </a:defRPr>
            </a:lvl6pPr>
            <a:lvl7pPr marL="2743126" indent="0">
              <a:buNone/>
              <a:defRPr sz="1600">
                <a:solidFill>
                  <a:schemeClr val="tx1">
                    <a:tint val="75000"/>
                  </a:schemeClr>
                </a:solidFill>
              </a:defRPr>
            </a:lvl7pPr>
            <a:lvl8pPr marL="3200315" indent="0">
              <a:buNone/>
              <a:defRPr sz="1600">
                <a:solidFill>
                  <a:schemeClr val="tx1">
                    <a:tint val="75000"/>
                  </a:schemeClr>
                </a:solidFill>
              </a:defRPr>
            </a:lvl8pPr>
            <a:lvl9pPr marL="3657502"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28D079-3332-4F2F-BD37-C90806609793}"/>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278E6EF2-7856-4C17-A301-356EFF378D4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F4AD9B-F3E6-4D96-8AEE-12FA8631FEAA}"/>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423928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252DC-C5C0-4542-804D-51A9D5AF94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7985CE-1D4E-4F3B-8EE0-D93BEB2F2A3D}"/>
              </a:ext>
            </a:extLst>
          </p:cNvPr>
          <p:cNvSpPr>
            <a:spLocks noGrp="1"/>
          </p:cNvSpPr>
          <p:nvPr>
            <p:ph sz="half" idx="1"/>
          </p:nvPr>
        </p:nvSpPr>
        <p:spPr>
          <a:xfrm>
            <a:off x="838200" y="1825625"/>
            <a:ext cx="5181601"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EB90D9-7DC3-4E46-B277-186995496D60}"/>
              </a:ext>
            </a:extLst>
          </p:cNvPr>
          <p:cNvSpPr>
            <a:spLocks noGrp="1"/>
          </p:cNvSpPr>
          <p:nvPr>
            <p:ph sz="half" idx="2"/>
          </p:nvPr>
        </p:nvSpPr>
        <p:spPr>
          <a:xfrm>
            <a:off x="6172200" y="1825625"/>
            <a:ext cx="5181601"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1985A8-FC24-485F-A28B-F19495175952}"/>
              </a:ext>
            </a:extLst>
          </p:cNvPr>
          <p:cNvSpPr>
            <a:spLocks noGrp="1"/>
          </p:cNvSpPr>
          <p:nvPr>
            <p:ph type="dt" sz="half" idx="10"/>
          </p:nvPr>
        </p:nvSpPr>
        <p:spPr/>
        <p:txBody>
          <a:bodyPr/>
          <a:lstStyle/>
          <a:p>
            <a:fld id="{CCE554ED-E070-4F31-8089-22E638606020}" type="datetimeFigureOut">
              <a:rPr lang="en-US" smtClean="0"/>
              <a:t>1/11/2024</a:t>
            </a:fld>
            <a:endParaRPr lang="en-US" dirty="0"/>
          </a:p>
        </p:txBody>
      </p:sp>
      <p:sp>
        <p:nvSpPr>
          <p:cNvPr id="6" name="Footer Placeholder 5">
            <a:extLst>
              <a:ext uri="{FF2B5EF4-FFF2-40B4-BE49-F238E27FC236}">
                <a16:creationId xmlns:a16="http://schemas.microsoft.com/office/drawing/2014/main" id="{C5DB2279-CFB1-49E8-8BBC-56B4DEE9B35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F7443E3-226D-43E2-BDCD-C6F12746925B}"/>
              </a:ext>
            </a:extLst>
          </p:cNvPr>
          <p:cNvSpPr>
            <a:spLocks noGrp="1"/>
          </p:cNvSpPr>
          <p:nvPr>
            <p:ph type="sldNum" sz="quarter" idx="12"/>
          </p:nvPr>
        </p:nvSpPr>
        <p:spPr/>
        <p:txBody>
          <a:bodyPr/>
          <a:lstStyle/>
          <a:p>
            <a:fld id="{97B209A2-04C7-4DFA-8AE4-E2A6CAF1067E}" type="slidenum">
              <a:rPr lang="en-US" smtClean="0"/>
              <a:t>‹#›</a:t>
            </a:fld>
            <a:endParaRPr lang="en-US" dirty="0"/>
          </a:p>
        </p:txBody>
      </p:sp>
    </p:spTree>
    <p:extLst>
      <p:ext uri="{BB962C8B-B14F-4D97-AF65-F5344CB8AC3E}">
        <p14:creationId xmlns:p14="http://schemas.microsoft.com/office/powerpoint/2010/main" val="21401923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gradFill>
            <a:gsLst>
              <a:gs pos="0">
                <a:srgbClr val="BDBDBD"/>
              </a:gs>
              <a:gs pos="35000">
                <a:schemeClr val="accent1">
                  <a:shade val="93000"/>
                  <a:satMod val="130000"/>
                </a:schemeClr>
              </a:gs>
              <a:gs pos="100000">
                <a:srgbClr val="F8F8F8"/>
              </a:gs>
            </a:gsLst>
            <a:lin ang="54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prstClr val="white"/>
              </a:solidFill>
            </a:endParaRPr>
          </a:p>
        </p:txBody>
      </p:sp>
      <p:sp>
        <p:nvSpPr>
          <p:cNvPr id="7" name="Rectangle 6"/>
          <p:cNvSpPr/>
          <p:nvPr userDrawn="1"/>
        </p:nvSpPr>
        <p:spPr>
          <a:xfrm>
            <a:off x="10958757" y="282574"/>
            <a:ext cx="856129" cy="59436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solidFill>
                <a:prstClr val="white"/>
              </a:solidFill>
            </a:endParaRPr>
          </a:p>
        </p:txBody>
      </p:sp>
      <p:sp>
        <p:nvSpPr>
          <p:cNvPr id="8" name="Rectangle 7"/>
          <p:cNvSpPr/>
          <p:nvPr userDrawn="1"/>
        </p:nvSpPr>
        <p:spPr>
          <a:xfrm>
            <a:off x="10757647" y="282574"/>
            <a:ext cx="113555" cy="131762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solidFill>
                <a:prstClr val="white"/>
              </a:solidFill>
            </a:endParaRPr>
          </a:p>
        </p:txBody>
      </p:sp>
      <p:sp>
        <p:nvSpPr>
          <p:cNvPr id="2" name="Title Placeholder 1"/>
          <p:cNvSpPr>
            <a:spLocks noGrp="1"/>
          </p:cNvSpPr>
          <p:nvPr>
            <p:ph type="title"/>
          </p:nvPr>
        </p:nvSpPr>
        <p:spPr>
          <a:xfrm>
            <a:off x="664633" y="282574"/>
            <a:ext cx="10075084" cy="1317626"/>
          </a:xfrm>
          <a:prstGeom prst="rect">
            <a:avLst/>
          </a:prstGeom>
        </p:spPr>
        <p:txBody>
          <a:bodyPr vert="horz" lIns="91440" tIns="45720" rIns="91440" bIns="45720" rtlCol="0" anchor="t" anchorCtr="0">
            <a:noAutofit/>
          </a:bodyPr>
          <a:lstStyle/>
          <a:p>
            <a:r>
              <a:rPr lang="en-US" dirty="0"/>
              <a:t>Click to edit Master title style</a:t>
            </a:r>
            <a:endParaRPr dirty="0"/>
          </a:p>
        </p:txBody>
      </p:sp>
      <p:sp>
        <p:nvSpPr>
          <p:cNvPr id="3" name="Text Placeholder 2"/>
          <p:cNvSpPr>
            <a:spLocks noGrp="1"/>
          </p:cNvSpPr>
          <p:nvPr>
            <p:ph type="body" idx="1"/>
          </p:nvPr>
        </p:nvSpPr>
        <p:spPr>
          <a:xfrm>
            <a:off x="664633" y="1752600"/>
            <a:ext cx="11138897" cy="4419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Slide Number Placeholder 5"/>
          <p:cNvSpPr>
            <a:spLocks noGrp="1"/>
          </p:cNvSpPr>
          <p:nvPr>
            <p:ph type="sldNum" sz="quarter" idx="4"/>
          </p:nvPr>
        </p:nvSpPr>
        <p:spPr>
          <a:xfrm>
            <a:off x="10969064" y="381001"/>
            <a:ext cx="812800" cy="365125"/>
          </a:xfrm>
          <a:prstGeom prst="rect">
            <a:avLst/>
          </a:prstGeom>
        </p:spPr>
        <p:txBody>
          <a:bodyPr vert="horz" lIns="91440" tIns="45720" rIns="91440" bIns="45720" rtlCol="0" anchor="ctr"/>
          <a:lstStyle>
            <a:lvl1pPr algn="ctr">
              <a:defRPr sz="1400" b="1">
                <a:solidFill>
                  <a:schemeClr val="bg1"/>
                </a:solidFill>
                <a:latin typeface="Times New Roman" pitchFamily="18" charset="0"/>
                <a:cs typeface="Times New Roman" pitchFamily="18" charset="0"/>
              </a:defRPr>
            </a:lvl1pPr>
          </a:lstStyle>
          <a:p>
            <a:fld id="{A9839A26-2E62-4332-8381-306FE67E17B4}" type="slidenum">
              <a:rPr lang="en-US" smtClean="0">
                <a:solidFill>
                  <a:prstClr val="white"/>
                </a:solidFill>
              </a:rPr>
              <a:pPr/>
              <a:t>‹#›</a:t>
            </a:fld>
            <a:endParaRPr lang="en-US" dirty="0">
              <a:solidFill>
                <a:prstClr val="white"/>
              </a:solidFill>
            </a:endParaRPr>
          </a:p>
        </p:txBody>
      </p:sp>
      <p:cxnSp>
        <p:nvCxnSpPr>
          <p:cNvPr id="10" name="Straight Connector 9"/>
          <p:cNvCxnSpPr/>
          <p:nvPr userDrawn="1"/>
        </p:nvCxnSpPr>
        <p:spPr>
          <a:xfrm>
            <a:off x="664632" y="6324600"/>
            <a:ext cx="11143488" cy="0"/>
          </a:xfrm>
          <a:prstGeom prst="line">
            <a:avLst/>
          </a:prstGeom>
          <a:ln>
            <a:solidFill>
              <a:srgbClr val="820E2E"/>
            </a:solidFill>
          </a:ln>
        </p:spPr>
        <p:style>
          <a:lnRef idx="2">
            <a:schemeClr val="accent1"/>
          </a:lnRef>
          <a:fillRef idx="0">
            <a:schemeClr val="accent1"/>
          </a:fillRef>
          <a:effectRef idx="1">
            <a:schemeClr val="accent1"/>
          </a:effectRef>
          <a:fontRef idx="minor">
            <a:schemeClr val="tx1"/>
          </a:fontRef>
        </p:style>
      </p:cxnSp>
      <p:sp>
        <p:nvSpPr>
          <p:cNvPr id="11" name="Date Placeholder 3"/>
          <p:cNvSpPr>
            <a:spLocks noGrp="1"/>
          </p:cNvSpPr>
          <p:nvPr>
            <p:ph type="dt" sz="half" idx="2"/>
          </p:nvPr>
        </p:nvSpPr>
        <p:spPr>
          <a:xfrm>
            <a:off x="8958729" y="6423586"/>
            <a:ext cx="2844800" cy="365125"/>
          </a:xfrm>
          <a:prstGeom prst="rect">
            <a:avLst/>
          </a:prstGeom>
        </p:spPr>
        <p:txBody>
          <a:bodyPr vert="horz" lIns="91440" tIns="45720" rIns="91440" bIns="45720" rtlCol="0" anchor="ctr"/>
          <a:lstStyle>
            <a:lvl1pPr algn="r">
              <a:defRPr sz="1100" b="1">
                <a:solidFill>
                  <a:schemeClr val="tx1">
                    <a:lumMod val="75000"/>
                    <a:lumOff val="25000"/>
                  </a:schemeClr>
                </a:solidFill>
                <a:latin typeface="Times New Roman" pitchFamily="18" charset="0"/>
                <a:cs typeface="Times New Roman" pitchFamily="18" charset="0"/>
              </a:defRPr>
            </a:lvl1pPr>
          </a:lstStyle>
          <a:p>
            <a:r>
              <a:rPr lang="en-US" dirty="0">
                <a:solidFill>
                  <a:srgbClr val="292929">
                    <a:lumMod val="75000"/>
                    <a:lumOff val="25000"/>
                  </a:srgbClr>
                </a:solidFill>
              </a:rPr>
              <a:t>August 19, 2015</a:t>
            </a:r>
          </a:p>
        </p:txBody>
      </p:sp>
      <p:sp>
        <p:nvSpPr>
          <p:cNvPr id="12" name="Footer Placeholder 4"/>
          <p:cNvSpPr>
            <a:spLocks noGrp="1"/>
          </p:cNvSpPr>
          <p:nvPr>
            <p:ph type="ftr" sz="quarter" idx="3"/>
          </p:nvPr>
        </p:nvSpPr>
        <p:spPr>
          <a:xfrm>
            <a:off x="664632" y="6423586"/>
            <a:ext cx="8072968" cy="366682"/>
          </a:xfrm>
          <a:prstGeom prst="rect">
            <a:avLst/>
          </a:prstGeom>
        </p:spPr>
        <p:txBody>
          <a:bodyPr vert="horz" lIns="91440" tIns="45720" rIns="91440" bIns="45720" rtlCol="0" anchor="ctr"/>
          <a:lstStyle>
            <a:lvl1pPr algn="l">
              <a:defRPr sz="1100">
                <a:solidFill>
                  <a:schemeClr val="tx1">
                    <a:lumMod val="75000"/>
                    <a:lumOff val="25000"/>
                  </a:schemeClr>
                </a:solidFill>
                <a:latin typeface="Times New Roman" pitchFamily="18" charset="0"/>
                <a:cs typeface="Times New Roman" pitchFamily="18" charset="0"/>
              </a:defRPr>
            </a:lvl1pPr>
          </a:lstStyle>
          <a:p>
            <a:r>
              <a:rPr lang="en-US" dirty="0">
                <a:solidFill>
                  <a:srgbClr val="292929">
                    <a:lumMod val="75000"/>
                    <a:lumOff val="25000"/>
                  </a:srgbClr>
                </a:solidFill>
              </a:rPr>
              <a:t>Center for Talent Reporting</a:t>
            </a:r>
          </a:p>
        </p:txBody>
      </p:sp>
    </p:spTree>
    <p:extLst>
      <p:ext uri="{BB962C8B-B14F-4D97-AF65-F5344CB8AC3E}">
        <p14:creationId xmlns:p14="http://schemas.microsoft.com/office/powerpoint/2010/main" val="638333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l" defTabSz="914400" rtl="0" eaLnBrk="1" latinLnBrk="0" hangingPunct="1">
        <a:spcBef>
          <a:spcPct val="0"/>
        </a:spcBef>
        <a:buNone/>
        <a:defRPr sz="3600" b="0" i="1" kern="1200">
          <a:solidFill>
            <a:schemeClr val="tx1"/>
          </a:solidFill>
          <a:latin typeface="Times New Roman" pitchFamily="18" charset="0"/>
          <a:ea typeface="+mj-ea"/>
          <a:cs typeface="Times New Roman" pitchFamily="18" charset="0"/>
        </a:defRPr>
      </a:lvl1pPr>
    </p:titleStyle>
    <p:bodyStyle>
      <a:lvl1pPr marL="228600" indent="-228600" algn="l" defTabSz="914400" rtl="0" eaLnBrk="1" latinLnBrk="0" hangingPunct="1">
        <a:spcBef>
          <a:spcPts val="2000"/>
        </a:spcBef>
        <a:buClr>
          <a:srgbClr val="820E2E"/>
        </a:buClr>
        <a:buSzPct val="100000"/>
        <a:buFont typeface="Arial"/>
        <a:buChar char="•"/>
        <a:defRPr sz="2200" kern="1200">
          <a:solidFill>
            <a:schemeClr val="bg2">
              <a:lumMod val="50000"/>
            </a:schemeClr>
          </a:solidFill>
          <a:latin typeface="Arial" pitchFamily="34" charset="0"/>
          <a:ea typeface="+mn-ea"/>
          <a:cs typeface="Arial" pitchFamily="34" charset="0"/>
        </a:defRPr>
      </a:lvl1pPr>
      <a:lvl2pPr marL="457200" indent="-228600" algn="l" defTabSz="914400" rtl="0" eaLnBrk="1" latinLnBrk="0" hangingPunct="1">
        <a:spcBef>
          <a:spcPts val="600"/>
        </a:spcBef>
        <a:buClr>
          <a:srgbClr val="820E2E"/>
        </a:buClr>
        <a:buSzPct val="100000"/>
        <a:buFont typeface="Lucida Grande"/>
        <a:buChar char="»"/>
        <a:defRPr sz="2000" kern="1200">
          <a:solidFill>
            <a:schemeClr val="bg2">
              <a:lumMod val="50000"/>
            </a:schemeClr>
          </a:solidFill>
          <a:latin typeface="Arial" pitchFamily="34" charset="0"/>
          <a:ea typeface="+mn-ea"/>
          <a:cs typeface="Arial" pitchFamily="34" charset="0"/>
        </a:defRPr>
      </a:lvl2pPr>
      <a:lvl3pPr marL="685800" indent="-228600" algn="l" defTabSz="914400" rtl="0" eaLnBrk="1" latinLnBrk="0" hangingPunct="1">
        <a:spcBef>
          <a:spcPts val="600"/>
        </a:spcBef>
        <a:buClr>
          <a:srgbClr val="820E2E"/>
        </a:buClr>
        <a:buSzPct val="100000"/>
        <a:buFont typeface="Lucida Grande"/>
        <a:buChar char="-"/>
        <a:defRPr sz="1800" kern="1200">
          <a:solidFill>
            <a:schemeClr val="bg2">
              <a:lumMod val="50000"/>
            </a:schemeClr>
          </a:solidFill>
          <a:latin typeface="Arial" pitchFamily="34" charset="0"/>
          <a:ea typeface="+mn-ea"/>
          <a:cs typeface="Arial" pitchFamily="34" charset="0"/>
        </a:defRPr>
      </a:lvl3pPr>
      <a:lvl4pPr marL="914400" indent="-228600" algn="l" defTabSz="914400" rtl="0" eaLnBrk="1" latinLnBrk="0" hangingPunct="1">
        <a:spcBef>
          <a:spcPts val="600"/>
        </a:spcBef>
        <a:buClr>
          <a:srgbClr val="820E2E"/>
        </a:buClr>
        <a:buSzPct val="50000"/>
        <a:buFont typeface="Wingdings" pitchFamily="2" charset="2"/>
        <a:buChar char=""/>
        <a:defRPr sz="1800" kern="1200" baseline="0">
          <a:solidFill>
            <a:schemeClr val="bg2">
              <a:lumMod val="50000"/>
            </a:schemeClr>
          </a:solidFill>
          <a:latin typeface="Arial" pitchFamily="34" charset="0"/>
          <a:ea typeface="+mn-ea"/>
          <a:cs typeface="Arial" pitchFamily="34" charset="0"/>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3A9195-456C-4A5E-B81D-58CA7C872073}"/>
              </a:ext>
            </a:extLst>
          </p:cNvPr>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CB5E5-BEE9-474A-B5EC-D2141A805A1D}"/>
              </a:ext>
            </a:extLst>
          </p:cNvPr>
          <p:cNvSpPr>
            <a:spLocks noGrp="1"/>
          </p:cNvSpPr>
          <p:nvPr>
            <p:ph type="body" idx="1"/>
          </p:nvPr>
        </p:nvSpPr>
        <p:spPr>
          <a:xfrm>
            <a:off x="838201"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AFDBBE-6276-42C6-B6CC-0BC0AB5BA55F}"/>
              </a:ext>
            </a:extLst>
          </p:cNvPr>
          <p:cNvSpPr>
            <a:spLocks noGrp="1"/>
          </p:cNvSpPr>
          <p:nvPr>
            <p:ph type="dt" sz="half" idx="2"/>
          </p:nvPr>
        </p:nvSpPr>
        <p:spPr>
          <a:xfrm>
            <a:off x="838201"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554ED-E070-4F31-8089-22E638606020}" type="datetimeFigureOut">
              <a:rPr lang="en-US" smtClean="0"/>
              <a:t>1/11/2024</a:t>
            </a:fld>
            <a:endParaRPr lang="en-US" dirty="0"/>
          </a:p>
        </p:txBody>
      </p:sp>
      <p:sp>
        <p:nvSpPr>
          <p:cNvPr id="5" name="Footer Placeholder 4">
            <a:extLst>
              <a:ext uri="{FF2B5EF4-FFF2-40B4-BE49-F238E27FC236}">
                <a16:creationId xmlns:a16="http://schemas.microsoft.com/office/drawing/2014/main" id="{BD50982F-503D-4C31-8AD1-990E75C47247}"/>
              </a:ext>
            </a:extLst>
          </p:cNvPr>
          <p:cNvSpPr>
            <a:spLocks noGrp="1"/>
          </p:cNvSpPr>
          <p:nvPr>
            <p:ph type="ftr" sz="quarter" idx="3"/>
          </p:nvPr>
        </p:nvSpPr>
        <p:spPr>
          <a:xfrm>
            <a:off x="4038601"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61AF1F8-A3DD-40CE-A648-0F0D0F4BB7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B209A2-04C7-4DFA-8AE4-E2A6CAF1067E}" type="slidenum">
              <a:rPr lang="en-US" smtClean="0"/>
              <a:t>‹#›</a:t>
            </a:fld>
            <a:endParaRPr lang="en-US" dirty="0"/>
          </a:p>
        </p:txBody>
      </p:sp>
    </p:spTree>
    <p:extLst>
      <p:ext uri="{BB962C8B-B14F-4D97-AF65-F5344CB8AC3E}">
        <p14:creationId xmlns:p14="http://schemas.microsoft.com/office/powerpoint/2010/main" val="95050845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37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3" indent="-228593" algn="l" defTabSz="91437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782" indent="-228593" algn="l" defTabSz="91437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9" indent="-228593" algn="l" defTabSz="91437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7"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6"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3"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1"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08"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96" indent="-228593" algn="l" defTabSz="91437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6" rtl="0" eaLnBrk="1" latinLnBrk="0" hangingPunct="1">
        <a:defRPr sz="1800" kern="1200">
          <a:solidFill>
            <a:schemeClr val="tx1"/>
          </a:solidFill>
          <a:latin typeface="+mn-lt"/>
          <a:ea typeface="+mn-ea"/>
          <a:cs typeface="+mn-cs"/>
        </a:defRPr>
      </a:lvl1pPr>
      <a:lvl2pPr marL="457188" algn="l" defTabSz="914376" rtl="0" eaLnBrk="1" latinLnBrk="0" hangingPunct="1">
        <a:defRPr sz="1800" kern="1200">
          <a:solidFill>
            <a:schemeClr val="tx1"/>
          </a:solidFill>
          <a:latin typeface="+mn-lt"/>
          <a:ea typeface="+mn-ea"/>
          <a:cs typeface="+mn-cs"/>
        </a:defRPr>
      </a:lvl2pPr>
      <a:lvl3pPr marL="914376" algn="l" defTabSz="914376" rtl="0" eaLnBrk="1" latinLnBrk="0" hangingPunct="1">
        <a:defRPr sz="1800" kern="1200">
          <a:solidFill>
            <a:schemeClr val="tx1"/>
          </a:solidFill>
          <a:latin typeface="+mn-lt"/>
          <a:ea typeface="+mn-ea"/>
          <a:cs typeface="+mn-cs"/>
        </a:defRPr>
      </a:lvl3pPr>
      <a:lvl4pPr marL="1371564" algn="l" defTabSz="914376" rtl="0" eaLnBrk="1" latinLnBrk="0" hangingPunct="1">
        <a:defRPr sz="1800" kern="1200">
          <a:solidFill>
            <a:schemeClr val="tx1"/>
          </a:solidFill>
          <a:latin typeface="+mn-lt"/>
          <a:ea typeface="+mn-ea"/>
          <a:cs typeface="+mn-cs"/>
        </a:defRPr>
      </a:lvl4pPr>
      <a:lvl5pPr marL="1828751" algn="l" defTabSz="914376" rtl="0" eaLnBrk="1" latinLnBrk="0" hangingPunct="1">
        <a:defRPr sz="1800" kern="1200">
          <a:solidFill>
            <a:schemeClr val="tx1"/>
          </a:solidFill>
          <a:latin typeface="+mn-lt"/>
          <a:ea typeface="+mn-ea"/>
          <a:cs typeface="+mn-cs"/>
        </a:defRPr>
      </a:lvl5pPr>
      <a:lvl6pPr marL="2285939" algn="l" defTabSz="914376" rtl="0" eaLnBrk="1" latinLnBrk="0" hangingPunct="1">
        <a:defRPr sz="1800" kern="1200">
          <a:solidFill>
            <a:schemeClr val="tx1"/>
          </a:solidFill>
          <a:latin typeface="+mn-lt"/>
          <a:ea typeface="+mn-ea"/>
          <a:cs typeface="+mn-cs"/>
        </a:defRPr>
      </a:lvl6pPr>
      <a:lvl7pPr marL="2743126" algn="l" defTabSz="914376" rtl="0" eaLnBrk="1" latinLnBrk="0" hangingPunct="1">
        <a:defRPr sz="1800" kern="1200">
          <a:solidFill>
            <a:schemeClr val="tx1"/>
          </a:solidFill>
          <a:latin typeface="+mn-lt"/>
          <a:ea typeface="+mn-ea"/>
          <a:cs typeface="+mn-cs"/>
        </a:defRPr>
      </a:lvl7pPr>
      <a:lvl8pPr marL="3200315" algn="l" defTabSz="914376" rtl="0" eaLnBrk="1" latinLnBrk="0" hangingPunct="1">
        <a:defRPr sz="1800" kern="1200">
          <a:solidFill>
            <a:schemeClr val="tx1"/>
          </a:solidFill>
          <a:latin typeface="+mn-lt"/>
          <a:ea typeface="+mn-ea"/>
          <a:cs typeface="+mn-cs"/>
        </a:defRPr>
      </a:lvl8pPr>
      <a:lvl9pPr marL="3657502" algn="l" defTabSz="91437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2.jpg@01D5B01B.0FD91C30"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package" Target="../embeddings/Microsoft_Excel_Worksheet1.xlsx"/><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iso.org/standard/68714.html"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roiinstitute.net/the-first-standard-for-ld-metrics-is-her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roiinstitute.net/roicertification/" TargetMode="Externa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57200"/>
            <a:ext cx="5257800" cy="2472266"/>
          </a:xfrm>
        </p:spPr>
        <p:txBody>
          <a:bodyPr>
            <a:noAutofit/>
          </a:bodyPr>
          <a:lstStyle/>
          <a:p>
            <a:r>
              <a:rPr lang="en-US" sz="4800" b="1" dirty="0"/>
              <a:t>The First Standard for L&amp;D Metrics is Here!</a:t>
            </a:r>
            <a:br>
              <a:rPr lang="en-US" sz="4800" b="1" dirty="0"/>
            </a:br>
            <a:br>
              <a:rPr lang="en-US" sz="4800" b="1" dirty="0"/>
            </a:br>
            <a:r>
              <a:rPr lang="en-US" b="1" dirty="0"/>
              <a:t>CLO Webinar</a:t>
            </a:r>
            <a:br>
              <a:rPr lang="en-US" b="1" dirty="0"/>
            </a:br>
            <a:r>
              <a:rPr lang="en-US" sz="2400" b="1" dirty="0"/>
              <a:t>January 11, 2024</a:t>
            </a:r>
            <a:br>
              <a:rPr lang="en-US" sz="4800" b="1" i="0" dirty="0">
                <a:effectLst/>
                <a:latin typeface="var(--tec-font-family-sans-serif)"/>
              </a:rPr>
            </a:br>
            <a:br>
              <a:rPr lang="en-US" sz="5400" b="1" dirty="0"/>
            </a:br>
            <a:br>
              <a:rPr lang="en-US" sz="3200" b="1" dirty="0"/>
            </a:br>
            <a:br>
              <a:rPr lang="en-US" sz="3200" b="1" dirty="0"/>
            </a:br>
            <a:endParaRPr lang="en-US" dirty="0"/>
          </a:p>
        </p:txBody>
      </p:sp>
      <p:sp>
        <p:nvSpPr>
          <p:cNvPr id="3" name="Subtitle 2"/>
          <p:cNvSpPr>
            <a:spLocks noGrp="1"/>
          </p:cNvSpPr>
          <p:nvPr>
            <p:ph type="subTitle" idx="4294967295"/>
          </p:nvPr>
        </p:nvSpPr>
        <p:spPr>
          <a:xfrm>
            <a:off x="6715018" y="5573812"/>
            <a:ext cx="4781764" cy="583058"/>
          </a:xfrm>
        </p:spPr>
        <p:txBody>
          <a:bodyPr anchor="ctr">
            <a:noAutofit/>
          </a:bodyPr>
          <a:lstStyle/>
          <a:p>
            <a:pPr marL="0" indent="0" algn="ctr">
              <a:buNone/>
            </a:pPr>
            <a:r>
              <a:rPr lang="en-US" sz="2400" dirty="0">
                <a:solidFill>
                  <a:schemeClr val="tx1">
                    <a:lumMod val="90000"/>
                    <a:lumOff val="10000"/>
                  </a:schemeClr>
                </a:solidFill>
              </a:rPr>
              <a:t>Presented by: David Vance</a:t>
            </a:r>
          </a:p>
        </p:txBody>
      </p:sp>
      <p:sp>
        <p:nvSpPr>
          <p:cNvPr id="6" name="Title 1"/>
          <p:cNvSpPr txBox="1">
            <a:spLocks/>
          </p:cNvSpPr>
          <p:nvPr/>
        </p:nvSpPr>
        <p:spPr>
          <a:xfrm>
            <a:off x="2057400" y="3124200"/>
            <a:ext cx="3657600" cy="68580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bg1"/>
                </a:solidFill>
                <a:latin typeface="Calibri"/>
                <a:ea typeface="+mj-ea"/>
                <a:cs typeface="Calibri"/>
              </a:defRPr>
            </a:lvl1pPr>
          </a:lstStyle>
          <a:p>
            <a:pPr>
              <a:defRPr/>
            </a:pPr>
            <a:endParaRPr lang="en-US" sz="2000" dirty="0">
              <a:solidFill>
                <a:prstClr val="white"/>
              </a:solidFill>
              <a:latin typeface="Arial" pitchFamily="34" charset="0"/>
              <a:cs typeface="Arial" pitchFamily="34" charset="0"/>
            </a:endParaRPr>
          </a:p>
        </p:txBody>
      </p:sp>
      <p:pic>
        <p:nvPicPr>
          <p:cNvPr id="4" name="Picture 3">
            <a:extLst>
              <a:ext uri="{FF2B5EF4-FFF2-40B4-BE49-F238E27FC236}">
                <a16:creationId xmlns:a16="http://schemas.microsoft.com/office/drawing/2014/main" id="{27CAED30-14A9-9EF9-59C8-75EB74AB38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09711" y="5567229"/>
            <a:ext cx="3106127" cy="440585"/>
          </a:xfrm>
          <a:prstGeom prst="rect">
            <a:avLst/>
          </a:prstGeom>
        </p:spPr>
      </p:pic>
    </p:spTree>
    <p:extLst>
      <p:ext uri="{BB962C8B-B14F-4D97-AF65-F5344CB8AC3E}">
        <p14:creationId xmlns:p14="http://schemas.microsoft.com/office/powerpoint/2010/main" val="653441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0C35CF4-467F-49B3-9461-34BFBDA9F0CF}"/>
              </a:ext>
            </a:extLst>
          </p:cNvPr>
          <p:cNvSpPr>
            <a:spLocks noGrp="1"/>
          </p:cNvSpPr>
          <p:nvPr>
            <p:ph type="title"/>
          </p:nvPr>
        </p:nvSpPr>
        <p:spPr/>
        <p:txBody>
          <a:bodyPr/>
          <a:lstStyle/>
          <a:p>
            <a:r>
              <a:rPr lang="en-US" dirty="0"/>
              <a:t> </a:t>
            </a:r>
          </a:p>
        </p:txBody>
      </p:sp>
      <p:sp>
        <p:nvSpPr>
          <p:cNvPr id="5" name="Slide Number Placeholder 4">
            <a:extLst>
              <a:ext uri="{FF2B5EF4-FFF2-40B4-BE49-F238E27FC236}">
                <a16:creationId xmlns:a16="http://schemas.microsoft.com/office/drawing/2014/main" id="{C7701D78-F50F-4D1C-A5E6-A8AC25B06C62}"/>
              </a:ext>
            </a:extLst>
          </p:cNvPr>
          <p:cNvSpPr>
            <a:spLocks noGrp="1"/>
          </p:cNvSpPr>
          <p:nvPr>
            <p:ph type="sldNum" sz="quarter" idx="12"/>
          </p:nvPr>
        </p:nvSpPr>
        <p:spPr/>
        <p:txBody>
          <a:bodyPr/>
          <a:lstStyle/>
          <a:p>
            <a:pPr>
              <a:defRPr/>
            </a:pPr>
            <a:fld id="{CB94A5B6-A587-BD47-8B1E-DC3DA0554FCF}" type="slidenum">
              <a:rPr lang="en-US">
                <a:solidFill>
                  <a:prstClr val="white"/>
                </a:solidFill>
              </a:rPr>
              <a:pPr>
                <a:defRPr/>
              </a:pPr>
              <a:t>10</a:t>
            </a:fld>
            <a:endParaRPr lang="en-US" dirty="0">
              <a:solidFill>
                <a:prstClr val="white"/>
              </a:solidFill>
            </a:endParaRPr>
          </a:p>
        </p:txBody>
      </p:sp>
      <p:pic>
        <p:nvPicPr>
          <p:cNvPr id="7" name="Picture 6">
            <a:extLst>
              <a:ext uri="{FF2B5EF4-FFF2-40B4-BE49-F238E27FC236}">
                <a16:creationId xmlns:a16="http://schemas.microsoft.com/office/drawing/2014/main" id="{892641C3-C6B1-49CA-BB98-EBD182AB8E12}"/>
              </a:ext>
            </a:extLst>
          </p:cNvPr>
          <p:cNvPicPr/>
          <p:nvPr/>
        </p:nvPicPr>
        <p:blipFill>
          <a:blip r:embed="rId2"/>
          <a:stretch>
            <a:fillRect/>
          </a:stretch>
        </p:blipFill>
        <p:spPr>
          <a:xfrm>
            <a:off x="632346" y="441278"/>
            <a:ext cx="9521588" cy="5713862"/>
          </a:xfrm>
          <a:prstGeom prst="rect">
            <a:avLst/>
          </a:prstGeom>
        </p:spPr>
      </p:pic>
    </p:spTree>
    <p:extLst>
      <p:ext uri="{BB962C8B-B14F-4D97-AF65-F5344CB8AC3E}">
        <p14:creationId xmlns:p14="http://schemas.microsoft.com/office/powerpoint/2010/main" val="2126539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6207-4562-21F6-62F8-ABDBC1F489A7}"/>
              </a:ext>
            </a:extLst>
          </p:cNvPr>
          <p:cNvSpPr>
            <a:spLocks noGrp="1"/>
          </p:cNvSpPr>
          <p:nvPr>
            <p:ph type="title"/>
          </p:nvPr>
        </p:nvSpPr>
        <p:spPr>
          <a:xfrm>
            <a:off x="664633" y="317500"/>
            <a:ext cx="10075084" cy="1316736"/>
          </a:xfrm>
        </p:spPr>
        <p:txBody>
          <a:bodyPr/>
          <a:lstStyle/>
          <a:p>
            <a:r>
              <a:rPr lang="en-US" dirty="0"/>
              <a:t>The Framework: Five Types of Users</a:t>
            </a:r>
          </a:p>
        </p:txBody>
      </p:sp>
      <p:sp>
        <p:nvSpPr>
          <p:cNvPr id="3" name="Content Placeholder 2">
            <a:extLst>
              <a:ext uri="{FF2B5EF4-FFF2-40B4-BE49-F238E27FC236}">
                <a16:creationId xmlns:a16="http://schemas.microsoft.com/office/drawing/2014/main" id="{CE14FDF9-A805-D947-819C-ACD55EF03F5A}"/>
              </a:ext>
            </a:extLst>
          </p:cNvPr>
          <p:cNvSpPr>
            <a:spLocks noGrp="1"/>
          </p:cNvSpPr>
          <p:nvPr>
            <p:ph idx="1"/>
          </p:nvPr>
        </p:nvSpPr>
        <p:spPr>
          <a:xfrm>
            <a:off x="664633" y="1744132"/>
            <a:ext cx="11138897" cy="4428067"/>
          </a:xfrm>
        </p:spPr>
        <p:txBody>
          <a:bodyPr/>
          <a:lstStyle/>
          <a:p>
            <a:r>
              <a:rPr lang="en-US" dirty="0"/>
              <a:t>Senior organization leader (for example, CEO, CFO, board of governors)</a:t>
            </a:r>
          </a:p>
          <a:p>
            <a:r>
              <a:rPr lang="en-US" dirty="0"/>
              <a:t>Group or team leader (for example, business unit or department head)</a:t>
            </a:r>
          </a:p>
          <a:p>
            <a:r>
              <a:rPr lang="en-US" dirty="0"/>
              <a:t>Head of learning (CLO or VP of Training, or person designated provide leadership to learning)</a:t>
            </a:r>
          </a:p>
          <a:p>
            <a:r>
              <a:rPr lang="en-US" dirty="0"/>
              <a:t>Program manager (L&amp;D professional or other person responsible for learning program)</a:t>
            </a:r>
          </a:p>
          <a:p>
            <a:r>
              <a:rPr lang="en-US" dirty="0"/>
              <a:t>Learner</a:t>
            </a:r>
          </a:p>
          <a:p>
            <a:r>
              <a:rPr lang="en-US" dirty="0">
                <a:solidFill>
                  <a:srgbClr val="FF0000"/>
                </a:solidFill>
              </a:rPr>
              <a:t>Start by knowing who your users are and why they are interested in metrics.</a:t>
            </a:r>
          </a:p>
        </p:txBody>
      </p:sp>
      <p:sp>
        <p:nvSpPr>
          <p:cNvPr id="5" name="Slide Number Placeholder 4">
            <a:extLst>
              <a:ext uri="{FF2B5EF4-FFF2-40B4-BE49-F238E27FC236}">
                <a16:creationId xmlns:a16="http://schemas.microsoft.com/office/drawing/2014/main" id="{9F93B762-8CA8-E2CB-D226-C522C258C907}"/>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11</a:t>
            </a:fld>
            <a:endParaRPr lang="en-US" dirty="0">
              <a:solidFill>
                <a:prstClr val="white"/>
              </a:solidFill>
            </a:endParaRPr>
          </a:p>
        </p:txBody>
      </p:sp>
    </p:spTree>
    <p:extLst>
      <p:ext uri="{BB962C8B-B14F-4D97-AF65-F5344CB8AC3E}">
        <p14:creationId xmlns:p14="http://schemas.microsoft.com/office/powerpoint/2010/main" val="3838429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6207-4562-21F6-62F8-ABDBC1F489A7}"/>
              </a:ext>
            </a:extLst>
          </p:cNvPr>
          <p:cNvSpPr>
            <a:spLocks noGrp="1"/>
          </p:cNvSpPr>
          <p:nvPr>
            <p:ph type="title"/>
          </p:nvPr>
        </p:nvSpPr>
        <p:spPr>
          <a:xfrm>
            <a:off x="664633" y="317500"/>
            <a:ext cx="10075084" cy="1316736"/>
          </a:xfrm>
        </p:spPr>
        <p:txBody>
          <a:bodyPr/>
          <a:lstStyle/>
          <a:p>
            <a:r>
              <a:rPr lang="en-US" dirty="0"/>
              <a:t>The Framework: Four Broad Reasons to Measure</a:t>
            </a:r>
          </a:p>
        </p:txBody>
      </p:sp>
      <p:sp>
        <p:nvSpPr>
          <p:cNvPr id="3" name="Content Placeholder 2">
            <a:extLst>
              <a:ext uri="{FF2B5EF4-FFF2-40B4-BE49-F238E27FC236}">
                <a16:creationId xmlns:a16="http://schemas.microsoft.com/office/drawing/2014/main" id="{CE14FDF9-A805-D947-819C-ACD55EF03F5A}"/>
              </a:ext>
            </a:extLst>
          </p:cNvPr>
          <p:cNvSpPr>
            <a:spLocks noGrp="1"/>
          </p:cNvSpPr>
          <p:nvPr>
            <p:ph idx="1"/>
          </p:nvPr>
        </p:nvSpPr>
        <p:spPr>
          <a:xfrm>
            <a:off x="642967" y="1960033"/>
            <a:ext cx="11138897" cy="4800600"/>
          </a:xfrm>
        </p:spPr>
        <p:txBody>
          <a:bodyPr/>
          <a:lstStyle/>
          <a:p>
            <a:r>
              <a:rPr lang="en-US" dirty="0"/>
              <a:t>Inform: Answer questions and identify trends</a:t>
            </a:r>
          </a:p>
          <a:p>
            <a:r>
              <a:rPr lang="en-US" dirty="0"/>
              <a:t>Monitor: Ensure that a value remains above (or below) a historic threshold</a:t>
            </a:r>
          </a:p>
          <a:p>
            <a:r>
              <a:rPr lang="en-US" dirty="0"/>
              <a:t>Evaluate: Determine the efficiency, effectiveness and impact of a learning program</a:t>
            </a:r>
          </a:p>
          <a:p>
            <a:r>
              <a:rPr lang="en-US" dirty="0"/>
              <a:t>Manage: Set targets to improve and actively manage to deliver the planned targets</a:t>
            </a:r>
          </a:p>
          <a:p>
            <a:r>
              <a:rPr lang="en-US" dirty="0">
                <a:solidFill>
                  <a:srgbClr val="FF0000"/>
                </a:solidFill>
              </a:rPr>
              <a:t>Understand your user’s reasons for measuring. This will dictate the frequency of measurement and the most appropriate report.</a:t>
            </a:r>
          </a:p>
        </p:txBody>
      </p:sp>
      <p:sp>
        <p:nvSpPr>
          <p:cNvPr id="5" name="Slide Number Placeholder 4">
            <a:extLst>
              <a:ext uri="{FF2B5EF4-FFF2-40B4-BE49-F238E27FC236}">
                <a16:creationId xmlns:a16="http://schemas.microsoft.com/office/drawing/2014/main" id="{9F93B762-8CA8-E2CB-D226-C522C258C907}"/>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12</a:t>
            </a:fld>
            <a:endParaRPr lang="en-US" dirty="0">
              <a:solidFill>
                <a:prstClr val="white"/>
              </a:solidFill>
            </a:endParaRPr>
          </a:p>
        </p:txBody>
      </p:sp>
    </p:spTree>
    <p:extLst>
      <p:ext uri="{BB962C8B-B14F-4D97-AF65-F5344CB8AC3E}">
        <p14:creationId xmlns:p14="http://schemas.microsoft.com/office/powerpoint/2010/main" val="49476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6207-4562-21F6-62F8-ABDBC1F489A7}"/>
              </a:ext>
            </a:extLst>
          </p:cNvPr>
          <p:cNvSpPr>
            <a:spLocks noGrp="1"/>
          </p:cNvSpPr>
          <p:nvPr>
            <p:ph type="title"/>
          </p:nvPr>
        </p:nvSpPr>
        <p:spPr>
          <a:xfrm>
            <a:off x="664633" y="317500"/>
            <a:ext cx="10075084" cy="1066800"/>
          </a:xfrm>
        </p:spPr>
        <p:txBody>
          <a:bodyPr/>
          <a:lstStyle/>
          <a:p>
            <a:r>
              <a:rPr lang="en-US" dirty="0"/>
              <a:t>The Framework: Three Types of Metrics*</a:t>
            </a:r>
          </a:p>
        </p:txBody>
      </p:sp>
      <p:sp>
        <p:nvSpPr>
          <p:cNvPr id="3" name="Content Placeholder 2">
            <a:extLst>
              <a:ext uri="{FF2B5EF4-FFF2-40B4-BE49-F238E27FC236}">
                <a16:creationId xmlns:a16="http://schemas.microsoft.com/office/drawing/2014/main" id="{CE14FDF9-A805-D947-819C-ACD55EF03F5A}"/>
              </a:ext>
            </a:extLst>
          </p:cNvPr>
          <p:cNvSpPr>
            <a:spLocks noGrp="1"/>
          </p:cNvSpPr>
          <p:nvPr>
            <p:ph idx="1"/>
          </p:nvPr>
        </p:nvSpPr>
        <p:spPr>
          <a:xfrm>
            <a:off x="664633" y="1371600"/>
            <a:ext cx="11138897" cy="4800600"/>
          </a:xfrm>
        </p:spPr>
        <p:txBody>
          <a:bodyPr/>
          <a:lstStyle/>
          <a:p>
            <a:r>
              <a:rPr lang="en-US" dirty="0"/>
              <a:t>Efficiency metrics: Measures quantity (Level 0: activity, cost, utilization metrics)</a:t>
            </a:r>
          </a:p>
          <a:p>
            <a:r>
              <a:rPr lang="en-US" dirty="0"/>
              <a:t>Effectiveness metrics: Measures quality (Levels 1, 2, 3, and 5)</a:t>
            </a:r>
          </a:p>
          <a:p>
            <a:r>
              <a:rPr lang="en-US" dirty="0"/>
              <a:t>Outcome metrics: Measures the impact of learning on organization goals (Level 4)</a:t>
            </a:r>
          </a:p>
          <a:p>
            <a:r>
              <a:rPr lang="en-US" dirty="0">
                <a:solidFill>
                  <a:srgbClr val="FF0000"/>
                </a:solidFill>
              </a:rPr>
              <a:t>Helps organize the almost 200 L&amp;D metrics we have. Your measurement strategy should always include a balance of efficiency and effectiveness metrics. Add an outcome metric whenever learning can support a high-level organization goal.</a:t>
            </a:r>
          </a:p>
          <a:p>
            <a:pPr marL="0" indent="0">
              <a:buNone/>
            </a:pPr>
            <a:r>
              <a:rPr lang="en-US" sz="1600" dirty="0">
                <a:solidFill>
                  <a:schemeClr val="tx1"/>
                </a:solidFill>
              </a:rPr>
              <a:t>* Note: Also recommended by various authors including Adelsberg and Trolley (</a:t>
            </a:r>
            <a:r>
              <a:rPr lang="en-US" sz="1600" i="1" dirty="0">
                <a:solidFill>
                  <a:schemeClr val="tx1"/>
                </a:solidFill>
              </a:rPr>
              <a:t>Running Training like a Business</a:t>
            </a:r>
            <a:r>
              <a:rPr lang="en-US" sz="1600" dirty="0">
                <a:solidFill>
                  <a:schemeClr val="tx1"/>
                </a:solidFill>
              </a:rPr>
              <a:t>, 1999), Boudreau and Ramstad (</a:t>
            </a:r>
            <a:r>
              <a:rPr lang="en-US" sz="1600" i="1" dirty="0">
                <a:solidFill>
                  <a:schemeClr val="tx1"/>
                </a:solidFill>
              </a:rPr>
              <a:t>Beyond HR: The New Science of Human Capital</a:t>
            </a:r>
            <a:r>
              <a:rPr lang="en-US" sz="1600" dirty="0">
                <a:solidFill>
                  <a:schemeClr val="tx1"/>
                </a:solidFill>
              </a:rPr>
              <a:t>, 2007), Mattox, Parskey and Hall (</a:t>
            </a:r>
            <a:r>
              <a:rPr lang="en-US" sz="1600" i="1" dirty="0">
                <a:solidFill>
                  <a:schemeClr val="tx1"/>
                </a:solidFill>
              </a:rPr>
              <a:t>Learning Analytics: Using Talent Data to Improve Business Outcomes</a:t>
            </a:r>
            <a:r>
              <a:rPr lang="en-US" sz="1600" dirty="0">
                <a:solidFill>
                  <a:schemeClr val="tx1"/>
                </a:solidFill>
              </a:rPr>
              <a:t>, second edition, 2020), and Vance and Parskey (</a:t>
            </a:r>
            <a:r>
              <a:rPr lang="en-US" sz="1600" i="1" dirty="0">
                <a:solidFill>
                  <a:schemeClr val="tx1"/>
                </a:solidFill>
              </a:rPr>
              <a:t>Measurement Demystified: Creating Your L&amp;D Measurement, Analytics, and Reporting Strategy</a:t>
            </a:r>
            <a:r>
              <a:rPr lang="en-US" sz="1600" dirty="0">
                <a:solidFill>
                  <a:schemeClr val="tx1"/>
                </a:solidFill>
              </a:rPr>
              <a:t>, 2021, as well as numerous whitepapers on TDRP from 2011 on)</a:t>
            </a:r>
          </a:p>
        </p:txBody>
      </p:sp>
      <p:sp>
        <p:nvSpPr>
          <p:cNvPr id="5" name="Slide Number Placeholder 4">
            <a:extLst>
              <a:ext uri="{FF2B5EF4-FFF2-40B4-BE49-F238E27FC236}">
                <a16:creationId xmlns:a16="http://schemas.microsoft.com/office/drawing/2014/main" id="{9F93B762-8CA8-E2CB-D226-C522C258C907}"/>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13</a:t>
            </a:fld>
            <a:endParaRPr lang="en-US" dirty="0">
              <a:solidFill>
                <a:prstClr val="white"/>
              </a:solidFill>
            </a:endParaRPr>
          </a:p>
        </p:txBody>
      </p:sp>
    </p:spTree>
    <p:extLst>
      <p:ext uri="{BB962C8B-B14F-4D97-AF65-F5344CB8AC3E}">
        <p14:creationId xmlns:p14="http://schemas.microsoft.com/office/powerpoint/2010/main" val="3061864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6207-4562-21F6-62F8-ABDBC1F489A7}"/>
              </a:ext>
            </a:extLst>
          </p:cNvPr>
          <p:cNvSpPr>
            <a:spLocks noGrp="1"/>
          </p:cNvSpPr>
          <p:nvPr>
            <p:ph type="title"/>
          </p:nvPr>
        </p:nvSpPr>
        <p:spPr>
          <a:xfrm>
            <a:off x="664633" y="317500"/>
            <a:ext cx="10075084" cy="1316736"/>
          </a:xfrm>
        </p:spPr>
        <p:txBody>
          <a:bodyPr/>
          <a:lstStyle/>
          <a:p>
            <a:r>
              <a:rPr lang="en-US" dirty="0"/>
              <a:t>The Framework: The Four Types of Reports</a:t>
            </a:r>
          </a:p>
        </p:txBody>
      </p:sp>
      <p:sp>
        <p:nvSpPr>
          <p:cNvPr id="3" name="Content Placeholder 2">
            <a:extLst>
              <a:ext uri="{FF2B5EF4-FFF2-40B4-BE49-F238E27FC236}">
                <a16:creationId xmlns:a16="http://schemas.microsoft.com/office/drawing/2014/main" id="{CE14FDF9-A805-D947-819C-ACD55EF03F5A}"/>
              </a:ext>
            </a:extLst>
          </p:cNvPr>
          <p:cNvSpPr>
            <a:spLocks noGrp="1"/>
          </p:cNvSpPr>
          <p:nvPr>
            <p:ph idx="1"/>
          </p:nvPr>
        </p:nvSpPr>
        <p:spPr>
          <a:xfrm>
            <a:off x="664633" y="1634236"/>
            <a:ext cx="11138897" cy="4537964"/>
          </a:xfrm>
        </p:spPr>
        <p:txBody>
          <a:bodyPr/>
          <a:lstStyle/>
          <a:p>
            <a:r>
              <a:rPr lang="en-US" sz="2100" dirty="0">
                <a:solidFill>
                  <a:srgbClr val="FF0000"/>
                </a:solidFill>
              </a:rPr>
              <a:t>The recommended report depends on the reason for measuring.</a:t>
            </a:r>
          </a:p>
          <a:p>
            <a:r>
              <a:rPr lang="en-US" sz="2100" dirty="0"/>
              <a:t>Scorecards: Tables where the rows are metrics and the columns are time periods. Contains only historical data. </a:t>
            </a:r>
            <a:r>
              <a:rPr lang="en-US" sz="2100" dirty="0">
                <a:solidFill>
                  <a:srgbClr val="FF0000"/>
                </a:solidFill>
              </a:rPr>
              <a:t>Used to inform or monitor</a:t>
            </a:r>
          </a:p>
          <a:p>
            <a:r>
              <a:rPr lang="en-US" sz="2100" dirty="0"/>
              <a:t>Dashboards: Visually appealing displays of data employing graphs and bar charts as well as some monthly and year-to-date (YTD) data. Usually contains only historical data. </a:t>
            </a:r>
            <a:r>
              <a:rPr lang="en-US" sz="2100" dirty="0">
                <a:solidFill>
                  <a:srgbClr val="FF0000"/>
                </a:solidFill>
              </a:rPr>
              <a:t>Used to inform or monitor</a:t>
            </a:r>
          </a:p>
          <a:p>
            <a:r>
              <a:rPr lang="en-US" sz="2100" dirty="0"/>
              <a:t>Program evaluation reports: PowerPoint or word document that shares the results of a learning program. </a:t>
            </a:r>
            <a:r>
              <a:rPr lang="en-US" sz="2100" dirty="0">
                <a:solidFill>
                  <a:srgbClr val="FF0000"/>
                </a:solidFill>
              </a:rPr>
              <a:t>Used to share evaluation results</a:t>
            </a:r>
          </a:p>
          <a:p>
            <a:r>
              <a:rPr lang="en-US" sz="2100" dirty="0"/>
              <a:t>Management reports: Reports that contain plan (target), YTD data, YTD comparison to plan, forecast, and forecast compared to plan for metrics to be managed. </a:t>
            </a:r>
            <a:r>
              <a:rPr lang="en-US" sz="2100" dirty="0">
                <a:solidFill>
                  <a:srgbClr val="FF0000"/>
                </a:solidFill>
              </a:rPr>
              <a:t>Used to manage</a:t>
            </a:r>
          </a:p>
        </p:txBody>
      </p:sp>
      <p:sp>
        <p:nvSpPr>
          <p:cNvPr id="5" name="Slide Number Placeholder 4">
            <a:extLst>
              <a:ext uri="{FF2B5EF4-FFF2-40B4-BE49-F238E27FC236}">
                <a16:creationId xmlns:a16="http://schemas.microsoft.com/office/drawing/2014/main" id="{9F93B762-8CA8-E2CB-D226-C522C258C907}"/>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14</a:t>
            </a:fld>
            <a:endParaRPr lang="en-US" dirty="0">
              <a:solidFill>
                <a:prstClr val="white"/>
              </a:solidFill>
            </a:endParaRPr>
          </a:p>
        </p:txBody>
      </p:sp>
    </p:spTree>
    <p:extLst>
      <p:ext uri="{BB962C8B-B14F-4D97-AF65-F5344CB8AC3E}">
        <p14:creationId xmlns:p14="http://schemas.microsoft.com/office/powerpoint/2010/main" val="3084493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33" y="317500"/>
            <a:ext cx="10075084" cy="1066800"/>
          </a:xfrm>
        </p:spPr>
        <p:txBody>
          <a:bodyPr/>
          <a:lstStyle/>
          <a:p>
            <a:r>
              <a:rPr lang="en-US" dirty="0"/>
              <a:t>Typical Scorecard – Purpose: Inform</a:t>
            </a:r>
            <a:br>
              <a:rPr lang="en-US" b="1" dirty="0"/>
            </a:br>
            <a:endParaRPr lang="en-US" sz="3733" dirty="0"/>
          </a:p>
        </p:txBody>
      </p:sp>
      <p:sp>
        <p:nvSpPr>
          <p:cNvPr id="3" name="Content Placeholder 2"/>
          <p:cNvSpPr>
            <a:spLocks noGrp="1"/>
          </p:cNvSpPr>
          <p:nvPr>
            <p:ph idx="1"/>
          </p:nvPr>
        </p:nvSpPr>
        <p:spPr/>
        <p:txBody>
          <a:bodyPr/>
          <a:lstStyle/>
          <a:p>
            <a:pPr marL="0" indent="0">
              <a:buNone/>
            </a:pPr>
            <a:r>
              <a:rPr lang="en-US" dirty="0"/>
              <a:t> </a:t>
            </a:r>
          </a:p>
        </p:txBody>
      </p:sp>
      <p:graphicFrame>
        <p:nvGraphicFramePr>
          <p:cNvPr id="7" name="Object 6"/>
          <p:cNvGraphicFramePr>
            <a:graphicFrameLocks noChangeAspect="1"/>
          </p:cNvGraphicFramePr>
          <p:nvPr>
            <p:extLst>
              <p:ext uri="{D42A27DB-BD31-4B8C-83A1-F6EECF244321}">
                <p14:modId xmlns:p14="http://schemas.microsoft.com/office/powerpoint/2010/main" val="3686903439"/>
              </p:ext>
            </p:extLst>
          </p:nvPr>
        </p:nvGraphicFramePr>
        <p:xfrm>
          <a:off x="664633" y="1872922"/>
          <a:ext cx="10083551" cy="2873512"/>
        </p:xfrm>
        <a:graphic>
          <a:graphicData uri="http://schemas.openxmlformats.org/presentationml/2006/ole">
            <mc:AlternateContent xmlns:mc="http://schemas.openxmlformats.org/markup-compatibility/2006">
              <mc:Choice xmlns:v="urn:schemas-microsoft-com:vml" Requires="v">
                <p:oleObj name="Worksheet" r:id="rId2" imgW="9672755" imgH="1814388" progId="Excel.Sheet.12">
                  <p:embed/>
                </p:oleObj>
              </mc:Choice>
              <mc:Fallback>
                <p:oleObj name="Worksheet" r:id="rId2" imgW="9672755" imgH="1814388" progId="Excel.Sheet.12">
                  <p:embed/>
                  <p:pic>
                    <p:nvPicPr>
                      <p:cNvPr id="7" name="Object 6"/>
                      <p:cNvPicPr/>
                      <p:nvPr/>
                    </p:nvPicPr>
                    <p:blipFill>
                      <a:blip r:embed="rId3"/>
                      <a:stretch>
                        <a:fillRect/>
                      </a:stretch>
                    </p:blipFill>
                    <p:spPr>
                      <a:xfrm>
                        <a:off x="664633" y="1872922"/>
                        <a:ext cx="10083551" cy="2873512"/>
                      </a:xfrm>
                      <a:prstGeom prst="rect">
                        <a:avLst/>
                      </a:prstGeom>
                    </p:spPr>
                  </p:pic>
                </p:oleObj>
              </mc:Fallback>
            </mc:AlternateContent>
          </a:graphicData>
        </a:graphic>
      </p:graphicFrame>
      <p:sp>
        <p:nvSpPr>
          <p:cNvPr id="9" name="Slide Number Placeholder 8">
            <a:extLst>
              <a:ext uri="{FF2B5EF4-FFF2-40B4-BE49-F238E27FC236}">
                <a16:creationId xmlns:a16="http://schemas.microsoft.com/office/drawing/2014/main" id="{0C4425FF-C01C-4283-E736-B24BFE5F3295}"/>
              </a:ext>
            </a:extLst>
          </p:cNvPr>
          <p:cNvSpPr>
            <a:spLocks noGrp="1"/>
          </p:cNvSpPr>
          <p:nvPr>
            <p:ph type="sldNum" sz="quarter" idx="12"/>
          </p:nvPr>
        </p:nvSpPr>
        <p:spPr/>
        <p:txBody>
          <a:bodyPr/>
          <a:lstStyle/>
          <a:p>
            <a:fld id="{CB94A5B6-A587-BD47-8B1E-DC3DA0554FCF}" type="slidenum">
              <a:rPr lang="en-US" smtClean="0"/>
              <a:t>15</a:t>
            </a:fld>
            <a:endParaRPr lang="en-US" dirty="0"/>
          </a:p>
        </p:txBody>
      </p:sp>
    </p:spTree>
    <p:extLst>
      <p:ext uri="{BB962C8B-B14F-4D97-AF65-F5344CB8AC3E}">
        <p14:creationId xmlns:p14="http://schemas.microsoft.com/office/powerpoint/2010/main" val="3448308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9E7E-72B9-4327-A17F-FFE6E516A010}"/>
              </a:ext>
            </a:extLst>
          </p:cNvPr>
          <p:cNvSpPr>
            <a:spLocks noGrp="1"/>
          </p:cNvSpPr>
          <p:nvPr>
            <p:ph type="title"/>
          </p:nvPr>
        </p:nvSpPr>
        <p:spPr>
          <a:xfrm>
            <a:off x="660400" y="316931"/>
            <a:ext cx="10075084" cy="1041970"/>
          </a:xfrm>
        </p:spPr>
        <p:txBody>
          <a:bodyPr/>
          <a:lstStyle/>
          <a:p>
            <a:r>
              <a:rPr lang="en-US" dirty="0"/>
              <a:t>Typical Dashboard - Purpose: Inform</a:t>
            </a:r>
            <a:endParaRPr lang="en-US" sz="3733" dirty="0"/>
          </a:p>
        </p:txBody>
      </p:sp>
      <p:sp>
        <p:nvSpPr>
          <p:cNvPr id="3" name="Content Placeholder 2">
            <a:extLst>
              <a:ext uri="{FF2B5EF4-FFF2-40B4-BE49-F238E27FC236}">
                <a16:creationId xmlns:a16="http://schemas.microsoft.com/office/drawing/2014/main" id="{5E3CE98C-C74F-46FB-85AA-17EA4CA2ABB8}"/>
              </a:ext>
            </a:extLst>
          </p:cNvPr>
          <p:cNvSpPr>
            <a:spLocks noGrp="1"/>
          </p:cNvSpPr>
          <p:nvPr>
            <p:ph idx="1"/>
          </p:nvPr>
        </p:nvSpPr>
        <p:spPr/>
        <p:txBody>
          <a:bodyPr/>
          <a:lstStyle/>
          <a:p>
            <a:pPr marL="0" indent="0">
              <a:buNone/>
            </a:pPr>
            <a:r>
              <a:rPr lang="en-US" dirty="0"/>
              <a:t> </a:t>
            </a:r>
          </a:p>
        </p:txBody>
      </p:sp>
      <p:pic>
        <p:nvPicPr>
          <p:cNvPr id="6" name="Picture 5">
            <a:extLst>
              <a:ext uri="{FF2B5EF4-FFF2-40B4-BE49-F238E27FC236}">
                <a16:creationId xmlns:a16="http://schemas.microsoft.com/office/drawing/2014/main" id="{707C1D57-38F3-4F57-95B8-A61CAF756D9C}"/>
              </a:ext>
            </a:extLst>
          </p:cNvPr>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727200" y="1371600"/>
            <a:ext cx="7930508" cy="4931663"/>
          </a:xfrm>
          <a:prstGeom prst="rect">
            <a:avLst/>
          </a:prstGeom>
          <a:noFill/>
          <a:ln>
            <a:noFill/>
          </a:ln>
        </p:spPr>
      </p:pic>
      <p:sp>
        <p:nvSpPr>
          <p:cNvPr id="9" name="Slide Number Placeholder 8">
            <a:extLst>
              <a:ext uri="{FF2B5EF4-FFF2-40B4-BE49-F238E27FC236}">
                <a16:creationId xmlns:a16="http://schemas.microsoft.com/office/drawing/2014/main" id="{7B62E7A1-861C-2D42-9CA4-9A5C91E7AB30}"/>
              </a:ext>
            </a:extLst>
          </p:cNvPr>
          <p:cNvSpPr>
            <a:spLocks noGrp="1"/>
          </p:cNvSpPr>
          <p:nvPr>
            <p:ph type="sldNum" sz="quarter" idx="12"/>
          </p:nvPr>
        </p:nvSpPr>
        <p:spPr/>
        <p:txBody>
          <a:bodyPr/>
          <a:lstStyle/>
          <a:p>
            <a:fld id="{CB94A5B6-A587-BD47-8B1E-DC3DA0554FCF}" type="slidenum">
              <a:rPr lang="en-US" smtClean="0"/>
              <a:t>16</a:t>
            </a:fld>
            <a:endParaRPr lang="en-US" dirty="0"/>
          </a:p>
        </p:txBody>
      </p:sp>
    </p:spTree>
    <p:extLst>
      <p:ext uri="{BB962C8B-B14F-4D97-AF65-F5344CB8AC3E}">
        <p14:creationId xmlns:p14="http://schemas.microsoft.com/office/powerpoint/2010/main" val="2242089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2CAC8A-32B3-4FC7-ADEF-7BD5E8B8B41E}"/>
              </a:ext>
            </a:extLst>
          </p:cNvPr>
          <p:cNvSpPr>
            <a:spLocks noGrp="1"/>
          </p:cNvSpPr>
          <p:nvPr>
            <p:ph type="title"/>
          </p:nvPr>
        </p:nvSpPr>
        <p:spPr>
          <a:xfrm>
            <a:off x="664635" y="317499"/>
            <a:ext cx="10189539" cy="1092199"/>
          </a:xfrm>
        </p:spPr>
        <p:txBody>
          <a:bodyPr>
            <a:normAutofit/>
          </a:bodyPr>
          <a:lstStyle/>
          <a:p>
            <a:r>
              <a:rPr lang="en-US" dirty="0"/>
              <a:t>Typical Dashboard - Purpose: Monitor</a:t>
            </a:r>
          </a:p>
        </p:txBody>
      </p:sp>
      <p:pic>
        <p:nvPicPr>
          <p:cNvPr id="2" name="Picture 1">
            <a:extLst>
              <a:ext uri="{FF2B5EF4-FFF2-40B4-BE49-F238E27FC236}">
                <a16:creationId xmlns:a16="http://schemas.microsoft.com/office/drawing/2014/main" id="{F972B9C9-4259-4FDC-B5D9-4FE56EE8A684}"/>
              </a:ext>
            </a:extLst>
          </p:cNvPr>
          <p:cNvPicPr>
            <a:picLocks noChangeAspect="1"/>
          </p:cNvPicPr>
          <p:nvPr/>
        </p:nvPicPr>
        <p:blipFill>
          <a:blip r:embed="rId3"/>
          <a:stretch>
            <a:fillRect/>
          </a:stretch>
        </p:blipFill>
        <p:spPr>
          <a:xfrm>
            <a:off x="664635" y="1397000"/>
            <a:ext cx="10003365" cy="4775101"/>
          </a:xfrm>
          <a:prstGeom prst="rect">
            <a:avLst/>
          </a:prstGeom>
        </p:spPr>
      </p:pic>
      <p:sp>
        <p:nvSpPr>
          <p:cNvPr id="6" name="Rectangle 5">
            <a:extLst>
              <a:ext uri="{FF2B5EF4-FFF2-40B4-BE49-F238E27FC236}">
                <a16:creationId xmlns:a16="http://schemas.microsoft.com/office/drawing/2014/main" id="{6631609F-1098-487B-87C0-AB4DBF9D1D1F}"/>
              </a:ext>
            </a:extLst>
          </p:cNvPr>
          <p:cNvSpPr/>
          <p:nvPr/>
        </p:nvSpPr>
        <p:spPr>
          <a:xfrm>
            <a:off x="9823270" y="6070599"/>
            <a:ext cx="60959" cy="101503"/>
          </a:xfrm>
          <a:prstGeom prst="rect">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t"/>
          <a:lstStyle/>
          <a:p>
            <a:pPr marL="285744" indent="-285744">
              <a:buFont typeface="Arial" panose="020B0604020202020204" pitchFamily="34" charset="0"/>
              <a:buChar char="•"/>
            </a:pPr>
            <a:endParaRPr lang="en-US" dirty="0"/>
          </a:p>
          <a:p>
            <a:pPr marL="285744" indent="-285744">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4D60E32-4BC6-B3BD-0A5C-7660969C1F13}"/>
              </a:ext>
            </a:extLst>
          </p:cNvPr>
          <p:cNvSpPr>
            <a:spLocks noGrp="1"/>
          </p:cNvSpPr>
          <p:nvPr>
            <p:ph type="sldNum" sz="quarter" idx="10"/>
          </p:nvPr>
        </p:nvSpPr>
        <p:spPr/>
        <p:txBody>
          <a:bodyPr/>
          <a:lstStyle/>
          <a:p>
            <a:pPr algn="l"/>
            <a:fld id="{4C129B7E-E137-4E9E-A1ED-783AAA5DD9E8}" type="slidenum">
              <a:rPr lang="en-US" smtClean="0"/>
              <a:pPr algn="l"/>
              <a:t>17</a:t>
            </a:fld>
            <a:endParaRPr lang="en-US" dirty="0"/>
          </a:p>
        </p:txBody>
      </p:sp>
    </p:spTree>
    <p:extLst>
      <p:ext uri="{BB962C8B-B14F-4D97-AF65-F5344CB8AC3E}">
        <p14:creationId xmlns:p14="http://schemas.microsoft.com/office/powerpoint/2010/main" val="2967729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64633" y="304800"/>
            <a:ext cx="10075084" cy="1066800"/>
          </a:xfrm>
        </p:spPr>
        <p:txBody>
          <a:bodyPr/>
          <a:lstStyle/>
          <a:p>
            <a:r>
              <a:rPr lang="en-US" dirty="0"/>
              <a:t>Program Evaluation Report - Purpose: Share evaluation results</a:t>
            </a:r>
          </a:p>
        </p:txBody>
      </p:sp>
      <p:sp>
        <p:nvSpPr>
          <p:cNvPr id="7" name="Content Placeholder 6"/>
          <p:cNvSpPr>
            <a:spLocks noGrp="1"/>
          </p:cNvSpPr>
          <p:nvPr>
            <p:ph idx="1"/>
          </p:nvPr>
        </p:nvSpPr>
        <p:spPr>
          <a:xfrm>
            <a:off x="664632" y="2099732"/>
            <a:ext cx="11138897" cy="3437467"/>
          </a:xfrm>
        </p:spPr>
        <p:txBody>
          <a:bodyPr/>
          <a:lstStyle/>
          <a:p>
            <a:r>
              <a:rPr lang="en-US" dirty="0"/>
              <a:t>One-off report </a:t>
            </a:r>
            <a:endParaRPr lang="en-US" i="1" dirty="0"/>
          </a:p>
          <a:p>
            <a:r>
              <a:rPr lang="en-US" dirty="0"/>
              <a:t>For sharing evaluation results of a program or initiative</a:t>
            </a:r>
          </a:p>
          <a:p>
            <a:r>
              <a:rPr lang="en-US" dirty="0"/>
              <a:t>The following elements are recommended:</a:t>
            </a:r>
          </a:p>
          <a:p>
            <a:pPr lvl="1"/>
            <a:r>
              <a:rPr lang="en-US" dirty="0"/>
              <a:t>Goal or need to be addressed with context or background. Goal owner</a:t>
            </a:r>
          </a:p>
          <a:p>
            <a:pPr lvl="1"/>
            <a:r>
              <a:rPr lang="en-US" dirty="0"/>
              <a:t>The proposed program with targets for key measures</a:t>
            </a:r>
          </a:p>
          <a:p>
            <a:pPr lvl="1"/>
            <a:r>
              <a:rPr lang="en-US" dirty="0"/>
              <a:t>Results</a:t>
            </a:r>
          </a:p>
          <a:p>
            <a:pPr lvl="1"/>
            <a:r>
              <a:rPr lang="en-US" dirty="0"/>
              <a:t>Lessons learned and opportunities for improvement</a:t>
            </a:r>
            <a:endParaRPr lang="en-US" sz="1867" dirty="0"/>
          </a:p>
        </p:txBody>
      </p:sp>
      <p:sp>
        <p:nvSpPr>
          <p:cNvPr id="8" name="Slide Number Placeholder 7">
            <a:extLst>
              <a:ext uri="{FF2B5EF4-FFF2-40B4-BE49-F238E27FC236}">
                <a16:creationId xmlns:a16="http://schemas.microsoft.com/office/drawing/2014/main" id="{01844BD6-4352-51FC-B893-C239522D27C3}"/>
              </a:ext>
            </a:extLst>
          </p:cNvPr>
          <p:cNvSpPr>
            <a:spLocks noGrp="1"/>
          </p:cNvSpPr>
          <p:nvPr>
            <p:ph type="sldNum" sz="quarter" idx="12"/>
          </p:nvPr>
        </p:nvSpPr>
        <p:spPr/>
        <p:txBody>
          <a:bodyPr/>
          <a:lstStyle/>
          <a:p>
            <a:fld id="{CB94A5B6-A587-BD47-8B1E-DC3DA0554FCF}" type="slidenum">
              <a:rPr lang="en-US" smtClean="0"/>
              <a:t>18</a:t>
            </a:fld>
            <a:endParaRPr lang="en-US" dirty="0"/>
          </a:p>
        </p:txBody>
      </p:sp>
    </p:spTree>
    <p:extLst>
      <p:ext uri="{BB962C8B-B14F-4D97-AF65-F5344CB8AC3E}">
        <p14:creationId xmlns:p14="http://schemas.microsoft.com/office/powerpoint/2010/main" val="3033477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304799"/>
            <a:ext cx="10075084" cy="1066801"/>
          </a:xfrm>
        </p:spPr>
        <p:txBody>
          <a:bodyPr anchor="t"/>
          <a:lstStyle/>
          <a:p>
            <a:r>
              <a:rPr lang="en-US" sz="3600" dirty="0"/>
              <a:t>Sample Program Report for L&amp;D - Purpose: Manage programs</a:t>
            </a:r>
          </a:p>
        </p:txBody>
      </p:sp>
      <p:sp>
        <p:nvSpPr>
          <p:cNvPr id="4" name="Slide Number Placeholder 3"/>
          <p:cNvSpPr>
            <a:spLocks noGrp="1"/>
          </p:cNvSpPr>
          <p:nvPr>
            <p:ph type="sldNum" sz="quarter" idx="12"/>
          </p:nvPr>
        </p:nvSpPr>
        <p:spPr/>
        <p:txBody>
          <a:bodyPr/>
          <a:lstStyle/>
          <a:p>
            <a:fld id="{CB94A5B6-A587-BD47-8B1E-DC3DA0554FCF}" type="slidenum">
              <a:rPr lang="en-US" smtClean="0"/>
              <a:t>19</a:t>
            </a:fld>
            <a:endParaRPr lang="en-US" dirty="0"/>
          </a:p>
        </p:txBody>
      </p:sp>
      <p:graphicFrame>
        <p:nvGraphicFramePr>
          <p:cNvPr id="6" name="Object 5">
            <a:extLst>
              <a:ext uri="{FF2B5EF4-FFF2-40B4-BE49-F238E27FC236}">
                <a16:creationId xmlns:a16="http://schemas.microsoft.com/office/drawing/2014/main" id="{19D47950-40CD-52C3-DCC5-10E25EEE5827}"/>
              </a:ext>
            </a:extLst>
          </p:cNvPr>
          <p:cNvGraphicFramePr>
            <a:graphicFrameLocks noChangeAspect="1"/>
          </p:cNvGraphicFramePr>
          <p:nvPr/>
        </p:nvGraphicFramePr>
        <p:xfrm>
          <a:off x="1016001" y="1803400"/>
          <a:ext cx="9420439" cy="4165600"/>
        </p:xfrm>
        <a:graphic>
          <a:graphicData uri="http://schemas.openxmlformats.org/presentationml/2006/ole">
            <mc:AlternateContent xmlns:mc="http://schemas.openxmlformats.org/markup-compatibility/2006">
              <mc:Choice xmlns:v="urn:schemas-microsoft-com:vml" Requires="v">
                <p:oleObj name="Worksheet" r:id="rId2" imgW="10229831" imgH="4524491" progId="Excel.Sheet.12">
                  <p:embed/>
                </p:oleObj>
              </mc:Choice>
              <mc:Fallback>
                <p:oleObj name="Worksheet" r:id="rId2" imgW="10229831" imgH="4524491" progId="Excel.Sheet.12">
                  <p:embed/>
                  <p:pic>
                    <p:nvPicPr>
                      <p:cNvPr id="6" name="Object 5">
                        <a:extLst>
                          <a:ext uri="{FF2B5EF4-FFF2-40B4-BE49-F238E27FC236}">
                            <a16:creationId xmlns:a16="http://schemas.microsoft.com/office/drawing/2014/main" id="{19D47950-40CD-52C3-DCC5-10E25EEE5827}"/>
                          </a:ext>
                        </a:extLst>
                      </p:cNvPr>
                      <p:cNvPicPr/>
                      <p:nvPr/>
                    </p:nvPicPr>
                    <p:blipFill>
                      <a:blip r:embed="rId3"/>
                      <a:stretch>
                        <a:fillRect/>
                      </a:stretch>
                    </p:blipFill>
                    <p:spPr>
                      <a:xfrm>
                        <a:off x="1016001" y="1803400"/>
                        <a:ext cx="9420439" cy="4165600"/>
                      </a:xfrm>
                      <a:prstGeom prst="rect">
                        <a:avLst/>
                      </a:prstGeom>
                    </p:spPr>
                  </p:pic>
                </p:oleObj>
              </mc:Fallback>
            </mc:AlternateContent>
          </a:graphicData>
        </a:graphic>
      </p:graphicFrame>
    </p:spTree>
    <p:extLst>
      <p:ext uri="{BB962C8B-B14F-4D97-AF65-F5344CB8AC3E}">
        <p14:creationId xmlns:p14="http://schemas.microsoft.com/office/powerpoint/2010/main" val="3166933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4"/>
          <p:cNvSpPr>
            <a:spLocks noGrp="1"/>
          </p:cNvSpPr>
          <p:nvPr>
            <p:ph type="title"/>
          </p:nvPr>
        </p:nvSpPr>
        <p:spPr>
          <a:xfrm>
            <a:off x="664633" y="304800"/>
            <a:ext cx="10075084" cy="1066800"/>
          </a:xfrm>
        </p:spPr>
        <p:txBody>
          <a:bodyPr/>
          <a:lstStyle/>
          <a:p>
            <a:r>
              <a:rPr lang="en-US" dirty="0"/>
              <a:t>Introduction</a:t>
            </a:r>
          </a:p>
        </p:txBody>
      </p:sp>
      <p:sp>
        <p:nvSpPr>
          <p:cNvPr id="5" name="Content Placeholder 4">
            <a:extLst>
              <a:ext uri="{FF2B5EF4-FFF2-40B4-BE49-F238E27FC236}">
                <a16:creationId xmlns:a16="http://schemas.microsoft.com/office/drawing/2014/main" id="{9DB62FC3-316B-4E22-BF26-B0AC1EA54892}"/>
              </a:ext>
            </a:extLst>
          </p:cNvPr>
          <p:cNvSpPr>
            <a:spLocks noGrp="1"/>
          </p:cNvSpPr>
          <p:nvPr>
            <p:ph idx="1"/>
          </p:nvPr>
        </p:nvSpPr>
        <p:spPr>
          <a:xfrm>
            <a:off x="664632" y="1371600"/>
            <a:ext cx="10460568" cy="4845766"/>
          </a:xfrm>
        </p:spPr>
        <p:txBody>
          <a:bodyPr/>
          <a:lstStyle/>
          <a:p>
            <a:r>
              <a:rPr lang="en-US" sz="2000" dirty="0"/>
              <a:t>Founder and Former Executive Director, Center for Talent Reporting</a:t>
            </a:r>
          </a:p>
          <a:p>
            <a:r>
              <a:rPr lang="en-US" sz="2000" dirty="0"/>
              <a:t>Founder and Former President, Caterpillar University</a:t>
            </a:r>
          </a:p>
          <a:p>
            <a:pPr lvl="1"/>
            <a:r>
              <a:rPr lang="en-US" sz="1400" dirty="0"/>
              <a:t>2005 1st Place in ATD BEST Awards</a:t>
            </a:r>
          </a:p>
          <a:p>
            <a:pPr lvl="1"/>
            <a:r>
              <a:rPr lang="en-US" sz="1400" dirty="0"/>
              <a:t>2006 CLO of the Year</a:t>
            </a:r>
          </a:p>
          <a:p>
            <a:r>
              <a:rPr lang="en-US" sz="2000" dirty="0"/>
              <a:t>Former Chief Economist, Caterpillar Inc.</a:t>
            </a:r>
          </a:p>
          <a:p>
            <a:pPr lvl="1"/>
            <a:r>
              <a:rPr lang="en-US" sz="1400" dirty="0"/>
              <a:t>Ph.D. in Economics, Masters in Business Administration</a:t>
            </a:r>
          </a:p>
          <a:p>
            <a:r>
              <a:rPr lang="en-US" sz="2000" dirty="0"/>
              <a:t>Author, </a:t>
            </a:r>
            <a:r>
              <a:rPr lang="en-US" sz="2000" i="1" dirty="0"/>
              <a:t>The Business of Learning </a:t>
            </a:r>
            <a:r>
              <a:rPr lang="en-US" sz="2000" dirty="0"/>
              <a:t>(second edition), and </a:t>
            </a:r>
            <a:r>
              <a:rPr lang="en-US" sz="2000" i="1" dirty="0"/>
              <a:t>Measurement Demystified (2021) &amp; Measurement Demystified Field Guide (2022) </a:t>
            </a:r>
            <a:r>
              <a:rPr lang="en-US" sz="2000" dirty="0"/>
              <a:t>with Peggy Parskey (ATD Press)                                                             </a:t>
            </a:r>
          </a:p>
          <a:p>
            <a:r>
              <a:rPr lang="en-US" sz="2000" dirty="0"/>
              <a:t>Adjunct Professor in Human Capital Development </a:t>
            </a:r>
          </a:p>
          <a:p>
            <a:pPr lvl="1"/>
            <a:r>
              <a:rPr lang="en-US" sz="1400" dirty="0"/>
              <a:t>Bellevue University (PhD program)</a:t>
            </a:r>
          </a:p>
          <a:p>
            <a:pPr lvl="1"/>
            <a:r>
              <a:rPr lang="en-US" sz="1400" dirty="0"/>
              <a:t>George Mason University (Executive Education program)</a:t>
            </a:r>
          </a:p>
          <a:p>
            <a:r>
              <a:rPr lang="en-US" sz="2000" dirty="0"/>
              <a:t>Member, ISO Working Group on Metrics</a:t>
            </a:r>
          </a:p>
        </p:txBody>
      </p:sp>
      <p:sp>
        <p:nvSpPr>
          <p:cNvPr id="2" name="Footer Placeholder 1"/>
          <p:cNvSpPr>
            <a:spLocks noGrp="1"/>
          </p:cNvSpPr>
          <p:nvPr>
            <p:ph type="ftr" sz="quarter" idx="11"/>
          </p:nvPr>
        </p:nvSpPr>
        <p:spPr/>
        <p:txBody>
          <a:bodyPr/>
          <a:lstStyle/>
          <a:p>
            <a:pPr>
              <a:defRPr/>
            </a:pPr>
            <a:r>
              <a:rPr lang="en-US" dirty="0">
                <a:solidFill>
                  <a:srgbClr val="292929">
                    <a:lumMod val="75000"/>
                    <a:lumOff val="25000"/>
                  </a:srgbClr>
                </a:solidFill>
              </a:rPr>
              <a:t>® 2024 ROI Institute, Inc. All Rights Reserved.</a:t>
            </a:r>
          </a:p>
        </p:txBody>
      </p:sp>
      <p:sp>
        <p:nvSpPr>
          <p:cNvPr id="3" name="Slide Number Placeholder 2"/>
          <p:cNvSpPr>
            <a:spLocks noGrp="1"/>
          </p:cNvSpPr>
          <p:nvPr>
            <p:ph type="sldNum" sz="quarter" idx="12"/>
          </p:nvPr>
        </p:nvSpPr>
        <p:spPr/>
        <p:txBody>
          <a:bodyPr/>
          <a:lstStyle/>
          <a:p>
            <a:pPr>
              <a:defRPr/>
            </a:pPr>
            <a:fld id="{CB94A5B6-A587-BD47-8B1E-DC3DA0554FCF}" type="slidenum">
              <a:rPr lang="en-US">
                <a:solidFill>
                  <a:prstClr val="white"/>
                </a:solidFill>
              </a:rPr>
              <a:pPr>
                <a:defRPr/>
              </a:pPr>
              <a:t>2</a:t>
            </a:fld>
            <a:endParaRPr lang="en-US" dirty="0">
              <a:solidFill>
                <a:prstClr val="white"/>
              </a:solidFill>
            </a:endParaRPr>
          </a:p>
        </p:txBody>
      </p:sp>
      <p:sp>
        <p:nvSpPr>
          <p:cNvPr id="7" name="Text Placeholder 8"/>
          <p:cNvSpPr txBox="1">
            <a:spLocks/>
          </p:cNvSpPr>
          <p:nvPr/>
        </p:nvSpPr>
        <p:spPr>
          <a:xfrm>
            <a:off x="2022474" y="1885950"/>
            <a:ext cx="6988176" cy="3657600"/>
          </a:xfrm>
          <a:prstGeom prst="rect">
            <a:avLst/>
          </a:prstGeom>
        </p:spPr>
        <p:txBody>
          <a:bodyPr lIns="68576" tIns="34289" rIns="68576" bIns="34289"/>
          <a:lstStyle/>
          <a:p>
            <a:pPr marL="257175" indent="-257175" fontAlgn="base">
              <a:spcBef>
                <a:spcPct val="20000"/>
              </a:spcBef>
              <a:spcAft>
                <a:spcPct val="0"/>
              </a:spcAft>
              <a:buClr>
                <a:srgbClr val="004679"/>
              </a:buClr>
              <a:buFont typeface="Arial" panose="020B0604020202020204" pitchFamily="34" charset="0"/>
              <a:buChar char="•"/>
              <a:defRPr/>
            </a:pPr>
            <a:endParaRPr lang="en-US" sz="1350" dirty="0">
              <a:solidFill>
                <a:prstClr val="black"/>
              </a:solidFill>
              <a:latin typeface="Arial" charset="0"/>
              <a:cs typeface="Arial" pitchFamily="34" charset="0"/>
            </a:endParaRPr>
          </a:p>
        </p:txBody>
      </p:sp>
      <p:pic>
        <p:nvPicPr>
          <p:cNvPr id="9" name="Picture 6" descr="The Business of Learning - Second Edition: How to Manage Corporate Training to Improve Your Bottom Line by [Vance, David 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8021" y="4849150"/>
            <a:ext cx="899464" cy="12849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2" descr="http://go.i4cp.com/l/11852/2013-02-12/ql38d/11852/86411/DaveVanceHead.jpg">
            <a:extLst>
              <a:ext uri="{FF2B5EF4-FFF2-40B4-BE49-F238E27FC236}">
                <a16:creationId xmlns:a16="http://schemas.microsoft.com/office/drawing/2014/main" id="{12C9AA62-EDA6-4A39-B8B1-980896448DD4}"/>
              </a:ext>
            </a:extLst>
          </p:cNvPr>
          <p:cNvPicPr>
            <a:picLocks noChangeAspect="1" noChangeArrowheads="1"/>
          </p:cNvPicPr>
          <p:nvPr/>
        </p:nvPicPr>
        <p:blipFill>
          <a:blip r:embed="rId3" cstate="print"/>
          <a:srcRect/>
          <a:stretch>
            <a:fillRect/>
          </a:stretch>
        </p:blipFill>
        <p:spPr bwMode="auto">
          <a:xfrm>
            <a:off x="9192756" y="1371600"/>
            <a:ext cx="1131413" cy="1740637"/>
          </a:xfrm>
          <a:prstGeom prst="rect">
            <a:avLst/>
          </a:prstGeom>
          <a:noFill/>
        </p:spPr>
      </p:pic>
      <p:pic>
        <p:nvPicPr>
          <p:cNvPr id="8" name="Picture 7">
            <a:extLst>
              <a:ext uri="{FF2B5EF4-FFF2-40B4-BE49-F238E27FC236}">
                <a16:creationId xmlns:a16="http://schemas.microsoft.com/office/drawing/2014/main" id="{7AB30330-E248-4792-94CE-98E4110EB3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7566" y="4849150"/>
            <a:ext cx="899465" cy="1284950"/>
          </a:xfrm>
          <a:prstGeom prst="rect">
            <a:avLst/>
          </a:prstGeom>
          <a:effectLst>
            <a:outerShdw blurRad="50800" dist="38100" dir="2700000" algn="tl" rotWithShape="0">
              <a:prstClr val="black">
                <a:alpha val="40000"/>
              </a:prstClr>
            </a:outerShdw>
          </a:effectLst>
        </p:spPr>
      </p:pic>
      <p:pic>
        <p:nvPicPr>
          <p:cNvPr id="1030" name="Picture 6">
            <a:extLst>
              <a:ext uri="{FF2B5EF4-FFF2-40B4-BE49-F238E27FC236}">
                <a16:creationId xmlns:a16="http://schemas.microsoft.com/office/drawing/2014/main" id="{41DC5207-5569-42DA-AF2A-250BF5DE58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60000" y="4947122"/>
            <a:ext cx="1218127" cy="1089005"/>
          </a:xfrm>
          <a:prstGeom prst="rect">
            <a:avLst/>
          </a:prstGeom>
          <a:noFill/>
          <a:ln>
            <a:solidFill>
              <a:schemeClr val="tx1">
                <a:lumMod val="10000"/>
                <a:lumOff val="9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25027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A7B16-B12F-D783-F289-F63A0B53EF17}"/>
              </a:ext>
            </a:extLst>
          </p:cNvPr>
          <p:cNvSpPr>
            <a:spLocks noGrp="1"/>
          </p:cNvSpPr>
          <p:nvPr>
            <p:ph type="title"/>
          </p:nvPr>
        </p:nvSpPr>
        <p:spPr>
          <a:xfrm>
            <a:off x="664633" y="304800"/>
            <a:ext cx="10075084" cy="1066800"/>
          </a:xfrm>
        </p:spPr>
        <p:txBody>
          <a:bodyPr/>
          <a:lstStyle/>
          <a:p>
            <a:r>
              <a:rPr lang="en-US" dirty="0"/>
              <a:t>Recommended Metrics</a:t>
            </a:r>
          </a:p>
        </p:txBody>
      </p:sp>
      <p:sp>
        <p:nvSpPr>
          <p:cNvPr id="3" name="Content Placeholder 2">
            <a:extLst>
              <a:ext uri="{FF2B5EF4-FFF2-40B4-BE49-F238E27FC236}">
                <a16:creationId xmlns:a16="http://schemas.microsoft.com/office/drawing/2014/main" id="{2CFF47FF-81D8-2655-7E56-98F31670CAAD}"/>
              </a:ext>
            </a:extLst>
          </p:cNvPr>
          <p:cNvSpPr>
            <a:spLocks noGrp="1"/>
          </p:cNvSpPr>
          <p:nvPr>
            <p:ph idx="1"/>
          </p:nvPr>
        </p:nvSpPr>
        <p:spPr>
          <a:xfrm>
            <a:off x="664633" y="1371601"/>
            <a:ext cx="11138897" cy="4800600"/>
          </a:xfrm>
        </p:spPr>
        <p:txBody>
          <a:bodyPr/>
          <a:lstStyle/>
          <a:p>
            <a:r>
              <a:rPr lang="en-US" dirty="0"/>
              <a:t>Recommendations consider the size of the organization, the needs of the </a:t>
            </a:r>
            <a:br>
              <a:rPr lang="en-US" dirty="0"/>
            </a:br>
            <a:r>
              <a:rPr lang="en-US" dirty="0"/>
              <a:t>users, and best practice</a:t>
            </a:r>
          </a:p>
          <a:p>
            <a:r>
              <a:rPr lang="en-US" dirty="0"/>
              <a:t>By design, the recommendations are not customized for any one organization</a:t>
            </a:r>
          </a:p>
          <a:p>
            <a:pPr lvl="1"/>
            <a:r>
              <a:rPr lang="en-US" dirty="0"/>
              <a:t>Consequently, the recommendations should be considered a starting point for consideration</a:t>
            </a:r>
          </a:p>
          <a:p>
            <a:pPr lvl="1"/>
            <a:r>
              <a:rPr lang="en-US" dirty="0"/>
              <a:t>Individual circumstances, including priorities and measurement resources, will dictate the specific measures selected</a:t>
            </a:r>
          </a:p>
          <a:p>
            <a:r>
              <a:rPr lang="en-US" dirty="0"/>
              <a:t>The list of 19 metrics recommended for small/medium–sized organizations is a good place to start for all organizations.</a:t>
            </a:r>
          </a:p>
          <a:p>
            <a:pPr lvl="1"/>
            <a:r>
              <a:rPr lang="en-US" dirty="0"/>
              <a:t>Larger organizations that already measure for the 19 can then proceed to the fuller list</a:t>
            </a:r>
          </a:p>
          <a:p>
            <a:r>
              <a:rPr lang="en-US" dirty="0"/>
              <a:t>The most metrics will always be recommended for the head of learning who has the greatest need</a:t>
            </a:r>
          </a:p>
          <a:p>
            <a:pPr lvl="1"/>
            <a:endParaRPr lang="en-US" dirty="0"/>
          </a:p>
        </p:txBody>
      </p:sp>
      <p:sp>
        <p:nvSpPr>
          <p:cNvPr id="5" name="Slide Number Placeholder 4">
            <a:extLst>
              <a:ext uri="{FF2B5EF4-FFF2-40B4-BE49-F238E27FC236}">
                <a16:creationId xmlns:a16="http://schemas.microsoft.com/office/drawing/2014/main" id="{7ADFE460-5DDA-F280-9C42-19711D916575}"/>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20</a:t>
            </a:fld>
            <a:endParaRPr lang="en-US" dirty="0">
              <a:solidFill>
                <a:prstClr val="white"/>
              </a:solidFill>
            </a:endParaRPr>
          </a:p>
        </p:txBody>
      </p:sp>
    </p:spTree>
    <p:extLst>
      <p:ext uri="{BB962C8B-B14F-4D97-AF65-F5344CB8AC3E}">
        <p14:creationId xmlns:p14="http://schemas.microsoft.com/office/powerpoint/2010/main" val="1804654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E43B18-ADA5-FB20-CDA7-E18E3262BB20}"/>
              </a:ext>
            </a:extLst>
          </p:cNvPr>
          <p:cNvSpPr>
            <a:spLocks noGrp="1"/>
          </p:cNvSpPr>
          <p:nvPr>
            <p:ph type="title"/>
          </p:nvPr>
        </p:nvSpPr>
        <p:spPr/>
        <p:txBody>
          <a:bodyPr/>
          <a:lstStyle/>
          <a:p>
            <a:r>
              <a:rPr lang="en-US" dirty="0"/>
              <a:t>19 Metrics Are Recommended for Small/Medium -Sized Organizations</a:t>
            </a:r>
          </a:p>
        </p:txBody>
      </p:sp>
      <p:sp>
        <p:nvSpPr>
          <p:cNvPr id="5" name="Slide Number Placeholder 4">
            <a:extLst>
              <a:ext uri="{FF2B5EF4-FFF2-40B4-BE49-F238E27FC236}">
                <a16:creationId xmlns:a16="http://schemas.microsoft.com/office/drawing/2014/main" id="{9A927603-48E3-216C-E2D7-EABBB9D41A01}"/>
              </a:ext>
            </a:extLst>
          </p:cNvPr>
          <p:cNvSpPr>
            <a:spLocks noGrp="1"/>
          </p:cNvSpPr>
          <p:nvPr>
            <p:ph type="sldNum" sz="quarter" idx="10"/>
          </p:nvPr>
        </p:nvSpPr>
        <p:spPr/>
        <p:txBody>
          <a:bodyPr/>
          <a:lstStyle/>
          <a:p>
            <a:pPr>
              <a:defRPr/>
            </a:pPr>
            <a:fld id="{CB94A5B6-A587-BD47-8B1E-DC3DA0554FCF}" type="slidenum">
              <a:rPr lang="en-US" smtClean="0">
                <a:solidFill>
                  <a:prstClr val="white"/>
                </a:solidFill>
              </a:rPr>
              <a:pPr>
                <a:defRPr/>
              </a:pPr>
              <a:t>21</a:t>
            </a:fld>
            <a:endParaRPr lang="en-US" dirty="0">
              <a:solidFill>
                <a:prstClr val="white"/>
              </a:solidFill>
            </a:endParaRPr>
          </a:p>
        </p:txBody>
      </p:sp>
      <p:sp>
        <p:nvSpPr>
          <p:cNvPr id="7" name="Content Placeholder 6">
            <a:extLst>
              <a:ext uri="{FF2B5EF4-FFF2-40B4-BE49-F238E27FC236}">
                <a16:creationId xmlns:a16="http://schemas.microsoft.com/office/drawing/2014/main" id="{143D3A66-AA91-2DCD-2A9C-92A443820560}"/>
              </a:ext>
            </a:extLst>
          </p:cNvPr>
          <p:cNvSpPr>
            <a:spLocks noGrp="1"/>
          </p:cNvSpPr>
          <p:nvPr>
            <p:ph idx="1"/>
          </p:nvPr>
        </p:nvSpPr>
        <p:spPr>
          <a:xfrm>
            <a:off x="664632" y="1875366"/>
            <a:ext cx="5431368" cy="4141385"/>
          </a:xfrm>
        </p:spPr>
        <p:txBody>
          <a:bodyPr/>
          <a:lstStyle/>
          <a:p>
            <a:r>
              <a:rPr lang="en-US" dirty="0"/>
              <a:t>By user</a:t>
            </a:r>
          </a:p>
          <a:p>
            <a:pPr lvl="1"/>
            <a:r>
              <a:rPr lang="en-US" dirty="0"/>
              <a:t>Senior leader: 8 metrics</a:t>
            </a:r>
          </a:p>
          <a:p>
            <a:pPr lvl="1"/>
            <a:r>
              <a:rPr lang="en-US" dirty="0"/>
              <a:t>Group leader: 5 metrics</a:t>
            </a:r>
          </a:p>
          <a:p>
            <a:pPr lvl="1"/>
            <a:r>
              <a:rPr lang="en-US" dirty="0"/>
              <a:t>Head of learning: 13 metrics</a:t>
            </a:r>
          </a:p>
          <a:p>
            <a:pPr lvl="1"/>
            <a:r>
              <a:rPr lang="en-US" dirty="0"/>
              <a:t>Program manager: 7 metrics</a:t>
            </a:r>
          </a:p>
          <a:p>
            <a:pPr lvl="1"/>
            <a:r>
              <a:rPr lang="en-US" dirty="0"/>
              <a:t>Learner: 4 metrics</a:t>
            </a:r>
          </a:p>
          <a:p>
            <a:endParaRPr lang="en-US" dirty="0"/>
          </a:p>
        </p:txBody>
      </p:sp>
      <p:sp>
        <p:nvSpPr>
          <p:cNvPr id="8" name="Content Placeholder 7">
            <a:extLst>
              <a:ext uri="{FF2B5EF4-FFF2-40B4-BE49-F238E27FC236}">
                <a16:creationId xmlns:a16="http://schemas.microsoft.com/office/drawing/2014/main" id="{6BDB3E21-ADF9-0034-5BC4-F3D80E26E09D}"/>
              </a:ext>
            </a:extLst>
          </p:cNvPr>
          <p:cNvSpPr>
            <a:spLocks noGrp="1"/>
          </p:cNvSpPr>
          <p:nvPr>
            <p:ph idx="13"/>
          </p:nvPr>
        </p:nvSpPr>
        <p:spPr>
          <a:xfrm>
            <a:off x="6431623" y="1875366"/>
            <a:ext cx="5431368" cy="4141386"/>
          </a:xfrm>
        </p:spPr>
        <p:txBody>
          <a:bodyPr/>
          <a:lstStyle/>
          <a:p>
            <a:pPr>
              <a:buClr>
                <a:srgbClr val="820E2E"/>
              </a:buClr>
            </a:pPr>
            <a:r>
              <a:rPr lang="en-US" dirty="0"/>
              <a:t>By type of metric</a:t>
            </a:r>
          </a:p>
          <a:p>
            <a:pPr lvl="1">
              <a:buClr>
                <a:srgbClr val="820E2E"/>
              </a:buClr>
            </a:pPr>
            <a:r>
              <a:rPr lang="en-US" dirty="0"/>
              <a:t>Outcome metrics: 0</a:t>
            </a:r>
          </a:p>
          <a:p>
            <a:pPr lvl="1">
              <a:buClr>
                <a:srgbClr val="820E2E"/>
              </a:buClr>
            </a:pPr>
            <a:r>
              <a:rPr lang="en-US" dirty="0"/>
              <a:t>Efficiency metrics: 15</a:t>
            </a:r>
          </a:p>
          <a:p>
            <a:pPr lvl="2">
              <a:buClr>
                <a:srgbClr val="820E2E"/>
              </a:buClr>
            </a:pPr>
            <a:r>
              <a:rPr lang="en-US" dirty="0"/>
              <a:t>All learning: 6</a:t>
            </a:r>
          </a:p>
          <a:p>
            <a:pPr lvl="2">
              <a:buClr>
                <a:srgbClr val="820E2E"/>
              </a:buClr>
            </a:pPr>
            <a:r>
              <a:rPr lang="en-US" dirty="0"/>
              <a:t>Formal learning: 9</a:t>
            </a:r>
          </a:p>
          <a:p>
            <a:pPr lvl="2">
              <a:buClr>
                <a:srgbClr val="820E2E"/>
              </a:buClr>
            </a:pPr>
            <a:r>
              <a:rPr lang="en-US" dirty="0"/>
              <a:t>Informal learning: 0</a:t>
            </a:r>
          </a:p>
          <a:p>
            <a:pPr lvl="1">
              <a:buClr>
                <a:srgbClr val="820E2E"/>
              </a:buClr>
            </a:pPr>
            <a:r>
              <a:rPr lang="en-US" dirty="0"/>
              <a:t>Effectiveness metrics: 4</a:t>
            </a:r>
          </a:p>
          <a:p>
            <a:pPr lvl="2">
              <a:buClr>
                <a:srgbClr val="820E2E"/>
              </a:buClr>
            </a:pPr>
            <a:r>
              <a:rPr lang="en-US" dirty="0"/>
              <a:t>Formal learning: 4</a:t>
            </a:r>
          </a:p>
          <a:p>
            <a:pPr lvl="2">
              <a:buClr>
                <a:srgbClr val="820E2E"/>
              </a:buClr>
            </a:pPr>
            <a:r>
              <a:rPr lang="en-US" dirty="0"/>
              <a:t>Informal learning: 0</a:t>
            </a:r>
          </a:p>
          <a:p>
            <a:pPr lvl="1">
              <a:buClr>
                <a:srgbClr val="820E2E"/>
              </a:buClr>
            </a:pPr>
            <a:endParaRPr lang="en-US" dirty="0"/>
          </a:p>
          <a:p>
            <a:pPr>
              <a:buClr>
                <a:srgbClr val="820E2E"/>
              </a:buClr>
            </a:pPr>
            <a:endParaRPr lang="en-US" dirty="0"/>
          </a:p>
        </p:txBody>
      </p:sp>
    </p:spTree>
    <p:extLst>
      <p:ext uri="{BB962C8B-B14F-4D97-AF65-F5344CB8AC3E}">
        <p14:creationId xmlns:p14="http://schemas.microsoft.com/office/powerpoint/2010/main" val="2116915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E43B18-ADA5-FB20-CDA7-E18E3262BB20}"/>
              </a:ext>
            </a:extLst>
          </p:cNvPr>
          <p:cNvSpPr>
            <a:spLocks noGrp="1"/>
          </p:cNvSpPr>
          <p:nvPr>
            <p:ph type="title"/>
          </p:nvPr>
        </p:nvSpPr>
        <p:spPr/>
        <p:txBody>
          <a:bodyPr/>
          <a:lstStyle/>
          <a:p>
            <a:r>
              <a:rPr lang="en-US" dirty="0"/>
              <a:t>52 Metrics Are Recommended for Large Organizations</a:t>
            </a:r>
          </a:p>
        </p:txBody>
      </p:sp>
      <p:sp>
        <p:nvSpPr>
          <p:cNvPr id="5" name="Slide Number Placeholder 4">
            <a:extLst>
              <a:ext uri="{FF2B5EF4-FFF2-40B4-BE49-F238E27FC236}">
                <a16:creationId xmlns:a16="http://schemas.microsoft.com/office/drawing/2014/main" id="{9A927603-48E3-216C-E2D7-EABBB9D41A01}"/>
              </a:ext>
            </a:extLst>
          </p:cNvPr>
          <p:cNvSpPr>
            <a:spLocks noGrp="1"/>
          </p:cNvSpPr>
          <p:nvPr>
            <p:ph type="sldNum" sz="quarter" idx="10"/>
          </p:nvPr>
        </p:nvSpPr>
        <p:spPr/>
        <p:txBody>
          <a:bodyPr/>
          <a:lstStyle/>
          <a:p>
            <a:pPr>
              <a:defRPr/>
            </a:pPr>
            <a:fld id="{CB94A5B6-A587-BD47-8B1E-DC3DA0554FCF}" type="slidenum">
              <a:rPr lang="en-US" smtClean="0">
                <a:solidFill>
                  <a:prstClr val="white"/>
                </a:solidFill>
              </a:rPr>
              <a:pPr>
                <a:defRPr/>
              </a:pPr>
              <a:t>22</a:t>
            </a:fld>
            <a:endParaRPr lang="en-US" dirty="0">
              <a:solidFill>
                <a:prstClr val="white"/>
              </a:solidFill>
            </a:endParaRPr>
          </a:p>
        </p:txBody>
      </p:sp>
      <p:sp>
        <p:nvSpPr>
          <p:cNvPr id="7" name="Content Placeholder 6">
            <a:extLst>
              <a:ext uri="{FF2B5EF4-FFF2-40B4-BE49-F238E27FC236}">
                <a16:creationId xmlns:a16="http://schemas.microsoft.com/office/drawing/2014/main" id="{143D3A66-AA91-2DCD-2A9C-92A443820560}"/>
              </a:ext>
            </a:extLst>
          </p:cNvPr>
          <p:cNvSpPr>
            <a:spLocks noGrp="1"/>
          </p:cNvSpPr>
          <p:nvPr>
            <p:ph idx="1"/>
          </p:nvPr>
        </p:nvSpPr>
        <p:spPr>
          <a:xfrm>
            <a:off x="664633" y="1926166"/>
            <a:ext cx="5431368" cy="4099625"/>
          </a:xfrm>
        </p:spPr>
        <p:txBody>
          <a:bodyPr/>
          <a:lstStyle/>
          <a:p>
            <a:r>
              <a:rPr lang="en-US" dirty="0"/>
              <a:t>By user</a:t>
            </a:r>
          </a:p>
          <a:p>
            <a:pPr lvl="1"/>
            <a:r>
              <a:rPr lang="en-US" dirty="0"/>
              <a:t>Senior leader: 19 metrics</a:t>
            </a:r>
          </a:p>
          <a:p>
            <a:pPr lvl="1"/>
            <a:r>
              <a:rPr lang="en-US" dirty="0"/>
              <a:t>Group leader: 12 metrics</a:t>
            </a:r>
          </a:p>
          <a:p>
            <a:pPr lvl="1"/>
            <a:r>
              <a:rPr lang="en-US" dirty="0"/>
              <a:t>Head of learning: 47 metrics</a:t>
            </a:r>
          </a:p>
          <a:p>
            <a:pPr lvl="1"/>
            <a:r>
              <a:rPr lang="en-US" dirty="0"/>
              <a:t>Program manager: 11 metrics</a:t>
            </a:r>
          </a:p>
          <a:p>
            <a:pPr lvl="1"/>
            <a:r>
              <a:rPr lang="en-US" dirty="0"/>
              <a:t>Learner: 12 metrics</a:t>
            </a:r>
          </a:p>
          <a:p>
            <a:endParaRPr lang="en-US" dirty="0"/>
          </a:p>
        </p:txBody>
      </p:sp>
      <p:sp>
        <p:nvSpPr>
          <p:cNvPr id="8" name="Content Placeholder 7">
            <a:extLst>
              <a:ext uri="{FF2B5EF4-FFF2-40B4-BE49-F238E27FC236}">
                <a16:creationId xmlns:a16="http://schemas.microsoft.com/office/drawing/2014/main" id="{6BDB3E21-ADF9-0034-5BC4-F3D80E26E09D}"/>
              </a:ext>
            </a:extLst>
          </p:cNvPr>
          <p:cNvSpPr>
            <a:spLocks noGrp="1"/>
          </p:cNvSpPr>
          <p:nvPr>
            <p:ph idx="13"/>
          </p:nvPr>
        </p:nvSpPr>
        <p:spPr>
          <a:xfrm>
            <a:off x="6350496" y="1926166"/>
            <a:ext cx="5431368" cy="4099626"/>
          </a:xfrm>
        </p:spPr>
        <p:txBody>
          <a:bodyPr/>
          <a:lstStyle/>
          <a:p>
            <a:pPr>
              <a:buClr>
                <a:srgbClr val="820E2E"/>
              </a:buClr>
            </a:pPr>
            <a:r>
              <a:rPr lang="en-US" dirty="0"/>
              <a:t>By type of metric</a:t>
            </a:r>
          </a:p>
          <a:p>
            <a:pPr lvl="1">
              <a:buClr>
                <a:srgbClr val="820E2E"/>
              </a:buClr>
            </a:pPr>
            <a:r>
              <a:rPr lang="en-US" dirty="0"/>
              <a:t>Outcome metrics: 3</a:t>
            </a:r>
          </a:p>
          <a:p>
            <a:pPr lvl="1">
              <a:buClr>
                <a:srgbClr val="820E2E"/>
              </a:buClr>
            </a:pPr>
            <a:r>
              <a:rPr lang="en-US" dirty="0"/>
              <a:t>Efficiency metrics: 40</a:t>
            </a:r>
          </a:p>
          <a:p>
            <a:pPr lvl="2">
              <a:buClr>
                <a:srgbClr val="820E2E"/>
              </a:buClr>
            </a:pPr>
            <a:r>
              <a:rPr lang="en-US" dirty="0"/>
              <a:t>All learning: 6</a:t>
            </a:r>
          </a:p>
          <a:p>
            <a:pPr lvl="2">
              <a:buClr>
                <a:srgbClr val="820E2E"/>
              </a:buClr>
            </a:pPr>
            <a:r>
              <a:rPr lang="en-US" dirty="0"/>
              <a:t>Formal learning: 22</a:t>
            </a:r>
          </a:p>
          <a:p>
            <a:pPr lvl="2">
              <a:buClr>
                <a:srgbClr val="820E2E"/>
              </a:buClr>
            </a:pPr>
            <a:r>
              <a:rPr lang="en-US" dirty="0"/>
              <a:t>Informal learning: 12</a:t>
            </a:r>
          </a:p>
          <a:p>
            <a:pPr lvl="1">
              <a:buClr>
                <a:srgbClr val="820E2E"/>
              </a:buClr>
            </a:pPr>
            <a:r>
              <a:rPr lang="en-US" dirty="0"/>
              <a:t>Effectiveness metrics: 9</a:t>
            </a:r>
          </a:p>
          <a:p>
            <a:pPr lvl="2">
              <a:buClr>
                <a:srgbClr val="820E2E"/>
              </a:buClr>
            </a:pPr>
            <a:r>
              <a:rPr lang="en-US" dirty="0"/>
              <a:t>Formal learning: 6</a:t>
            </a:r>
          </a:p>
          <a:p>
            <a:pPr lvl="2">
              <a:buClr>
                <a:srgbClr val="820E2E"/>
              </a:buClr>
            </a:pPr>
            <a:r>
              <a:rPr lang="en-US" dirty="0"/>
              <a:t>Informal learning: 3</a:t>
            </a:r>
          </a:p>
          <a:p>
            <a:pPr lvl="1">
              <a:buClr>
                <a:srgbClr val="820E2E"/>
              </a:buClr>
            </a:pPr>
            <a:endParaRPr lang="en-US" dirty="0"/>
          </a:p>
          <a:p>
            <a:pPr>
              <a:buClr>
                <a:srgbClr val="820E2E"/>
              </a:buClr>
            </a:pPr>
            <a:endParaRPr lang="en-US" dirty="0"/>
          </a:p>
        </p:txBody>
      </p:sp>
    </p:spTree>
    <p:extLst>
      <p:ext uri="{BB962C8B-B14F-4D97-AF65-F5344CB8AC3E}">
        <p14:creationId xmlns:p14="http://schemas.microsoft.com/office/powerpoint/2010/main" val="23720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81B01A6-60A5-6416-C0F4-C8B1DE9DF79F}"/>
              </a:ext>
            </a:extLst>
          </p:cNvPr>
          <p:cNvSpPr>
            <a:spLocks noGrp="1"/>
          </p:cNvSpPr>
          <p:nvPr>
            <p:ph type="title"/>
          </p:nvPr>
        </p:nvSpPr>
        <p:spPr/>
        <p:txBody>
          <a:bodyPr/>
          <a:lstStyle/>
          <a:p>
            <a:r>
              <a:rPr lang="en-US" dirty="0"/>
              <a:t>Example: Metrics Recommended for a Senior Leader in a Small/Medium – Sized Organization</a:t>
            </a:r>
          </a:p>
        </p:txBody>
      </p:sp>
      <p:sp>
        <p:nvSpPr>
          <p:cNvPr id="8" name="Content Placeholder 7">
            <a:extLst>
              <a:ext uri="{FF2B5EF4-FFF2-40B4-BE49-F238E27FC236}">
                <a16:creationId xmlns:a16="http://schemas.microsoft.com/office/drawing/2014/main" id="{CC3FA89E-E2EC-3A24-C5D1-89035A6DBF56}"/>
              </a:ext>
            </a:extLst>
          </p:cNvPr>
          <p:cNvSpPr>
            <a:spLocks noGrp="1"/>
          </p:cNvSpPr>
          <p:nvPr>
            <p:ph idx="1"/>
          </p:nvPr>
        </p:nvSpPr>
        <p:spPr>
          <a:xfrm>
            <a:off x="664632" y="1845732"/>
            <a:ext cx="11138897" cy="4100435"/>
          </a:xfrm>
        </p:spPr>
        <p:txBody>
          <a:bodyPr/>
          <a:lstStyle/>
          <a:p>
            <a:r>
              <a:rPr lang="en-US" dirty="0"/>
              <a:t>Efficiency metrics</a:t>
            </a:r>
          </a:p>
          <a:p>
            <a:pPr lvl="1"/>
            <a:r>
              <a:rPr lang="en-US" dirty="0"/>
              <a:t>Unique participants </a:t>
            </a:r>
          </a:p>
          <a:p>
            <a:pPr lvl="1"/>
            <a:r>
              <a:rPr lang="en-US" dirty="0"/>
              <a:t>Total participants</a:t>
            </a:r>
          </a:p>
          <a:p>
            <a:pPr lvl="1"/>
            <a:r>
              <a:rPr lang="en-US" dirty="0"/>
              <a:t>Percentage of employees reached by learning</a:t>
            </a:r>
          </a:p>
          <a:p>
            <a:pPr lvl="1"/>
            <a:r>
              <a:rPr lang="en-US" dirty="0"/>
              <a:t>Percentage of employees with development plans</a:t>
            </a:r>
          </a:p>
          <a:p>
            <a:pPr lvl="1"/>
            <a:r>
              <a:rPr lang="en-US" dirty="0"/>
              <a:t>Total cost of learning</a:t>
            </a:r>
          </a:p>
          <a:p>
            <a:pPr lvl="1"/>
            <a:r>
              <a:rPr lang="en-US" dirty="0"/>
              <a:t>Average formal training hours</a:t>
            </a:r>
          </a:p>
          <a:p>
            <a:pPr lvl="1"/>
            <a:r>
              <a:rPr lang="en-US" dirty="0"/>
              <a:t>Percentage of employees who have completed training on compliance and ethics</a:t>
            </a:r>
          </a:p>
          <a:p>
            <a:r>
              <a:rPr lang="en-US" dirty="0"/>
              <a:t>Effectiveness metrics</a:t>
            </a:r>
          </a:p>
          <a:p>
            <a:pPr lvl="1"/>
            <a:r>
              <a:rPr lang="en-US" dirty="0"/>
              <a:t>Participant reaction</a:t>
            </a:r>
          </a:p>
          <a:p>
            <a:pPr lvl="2"/>
            <a:endParaRPr lang="en-US" dirty="0"/>
          </a:p>
        </p:txBody>
      </p:sp>
      <p:sp>
        <p:nvSpPr>
          <p:cNvPr id="3" name="Slide Number Placeholder 2">
            <a:extLst>
              <a:ext uri="{FF2B5EF4-FFF2-40B4-BE49-F238E27FC236}">
                <a16:creationId xmlns:a16="http://schemas.microsoft.com/office/drawing/2014/main" id="{8163CA8A-C3F4-63C6-FF26-829C9DA23281}"/>
              </a:ext>
            </a:extLst>
          </p:cNvPr>
          <p:cNvSpPr>
            <a:spLocks noGrp="1"/>
          </p:cNvSpPr>
          <p:nvPr>
            <p:ph type="sldNum" sz="quarter" idx="12"/>
          </p:nvPr>
        </p:nvSpPr>
        <p:spPr/>
        <p:txBody>
          <a:bodyPr/>
          <a:lstStyle/>
          <a:p>
            <a:pPr>
              <a:defRPr/>
            </a:pPr>
            <a:fld id="{A9839A26-2E62-4332-8381-306FE67E17B4}" type="slidenum">
              <a:rPr lang="en-US" smtClean="0">
                <a:solidFill>
                  <a:prstClr val="white"/>
                </a:solidFill>
              </a:rPr>
              <a:pPr>
                <a:defRPr/>
              </a:pPr>
              <a:t>23</a:t>
            </a:fld>
            <a:endParaRPr lang="en-US" dirty="0">
              <a:solidFill>
                <a:prstClr val="white"/>
              </a:solidFill>
            </a:endParaRPr>
          </a:p>
        </p:txBody>
      </p:sp>
    </p:spTree>
    <p:extLst>
      <p:ext uri="{BB962C8B-B14F-4D97-AF65-F5344CB8AC3E}">
        <p14:creationId xmlns:p14="http://schemas.microsoft.com/office/powerpoint/2010/main" val="2367054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72D54-D9CE-F195-33A9-5B811FE69365}"/>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7965CD90-9115-C87C-A6B8-8F009CAEF842}"/>
              </a:ext>
            </a:extLst>
          </p:cNvPr>
          <p:cNvSpPr>
            <a:spLocks noGrp="1"/>
          </p:cNvSpPr>
          <p:nvPr>
            <p:ph idx="1"/>
          </p:nvPr>
        </p:nvSpPr>
        <p:spPr>
          <a:xfrm>
            <a:off x="664633" y="2715904"/>
            <a:ext cx="11138897" cy="3456296"/>
          </a:xfrm>
        </p:spPr>
        <p:txBody>
          <a:bodyPr/>
          <a:lstStyle/>
          <a:p>
            <a:pPr marL="0" indent="0">
              <a:buNone/>
            </a:pPr>
            <a:r>
              <a:rPr lang="en-US" sz="4000" i="1" dirty="0">
                <a:solidFill>
                  <a:srgbClr val="FF0000"/>
                </a:solidFill>
              </a:rPr>
              <a:t>The Recommended Metrics for Large and Small/Medium – sized Organizations</a:t>
            </a:r>
          </a:p>
          <a:p>
            <a:endParaRPr lang="en-US" dirty="0"/>
          </a:p>
        </p:txBody>
      </p:sp>
      <p:sp>
        <p:nvSpPr>
          <p:cNvPr id="5" name="Slide Number Placeholder 4">
            <a:extLst>
              <a:ext uri="{FF2B5EF4-FFF2-40B4-BE49-F238E27FC236}">
                <a16:creationId xmlns:a16="http://schemas.microsoft.com/office/drawing/2014/main" id="{7827EB1B-25DA-BD66-96B4-441C0C48B4D8}"/>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24</a:t>
            </a:fld>
            <a:endParaRPr lang="en-US" dirty="0">
              <a:solidFill>
                <a:prstClr val="white"/>
              </a:solidFill>
            </a:endParaRPr>
          </a:p>
        </p:txBody>
      </p:sp>
    </p:spTree>
    <p:extLst>
      <p:ext uri="{BB962C8B-B14F-4D97-AF65-F5344CB8AC3E}">
        <p14:creationId xmlns:p14="http://schemas.microsoft.com/office/powerpoint/2010/main" val="2144359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344AA-F993-EA4D-406E-75248CE6A2D3}"/>
              </a:ext>
            </a:extLst>
          </p:cNvPr>
          <p:cNvSpPr>
            <a:spLocks noGrp="1"/>
          </p:cNvSpPr>
          <p:nvPr>
            <p:ph type="title"/>
          </p:nvPr>
        </p:nvSpPr>
        <p:spPr/>
        <p:txBody>
          <a:bodyPr/>
          <a:lstStyle/>
          <a:p>
            <a:r>
              <a:rPr lang="en-US" dirty="0"/>
              <a:t>ISO TS30437 Definitions</a:t>
            </a:r>
          </a:p>
        </p:txBody>
      </p:sp>
      <p:sp>
        <p:nvSpPr>
          <p:cNvPr id="3" name="Content Placeholder 2">
            <a:extLst>
              <a:ext uri="{FF2B5EF4-FFF2-40B4-BE49-F238E27FC236}">
                <a16:creationId xmlns:a16="http://schemas.microsoft.com/office/drawing/2014/main" id="{2C7BDE76-D6D0-AD41-3F70-19367AED1B90}"/>
              </a:ext>
            </a:extLst>
          </p:cNvPr>
          <p:cNvSpPr>
            <a:spLocks noGrp="1"/>
          </p:cNvSpPr>
          <p:nvPr>
            <p:ph idx="1"/>
          </p:nvPr>
        </p:nvSpPr>
        <p:spPr>
          <a:xfrm>
            <a:off x="664633" y="1384538"/>
            <a:ext cx="11138897" cy="4419600"/>
          </a:xfrm>
        </p:spPr>
        <p:txBody>
          <a:bodyPr/>
          <a:lstStyle/>
          <a:p>
            <a:r>
              <a:rPr lang="en-US" dirty="0"/>
              <a:t>Definitions provided for all metrics, including formulas where needed </a:t>
            </a:r>
            <a:br>
              <a:rPr lang="en-US" dirty="0"/>
            </a:br>
            <a:r>
              <a:rPr lang="en-US" dirty="0"/>
              <a:t>and often an example of their use</a:t>
            </a:r>
          </a:p>
          <a:p>
            <a:r>
              <a:rPr lang="en-US" dirty="0"/>
              <a:t>For example: </a:t>
            </a:r>
          </a:p>
          <a:p>
            <a:pPr marL="0" indent="0">
              <a:buNone/>
            </a:pPr>
            <a:endParaRPr lang="en-US" dirty="0"/>
          </a:p>
        </p:txBody>
      </p:sp>
      <p:sp>
        <p:nvSpPr>
          <p:cNvPr id="5" name="Slide Number Placeholder 4">
            <a:extLst>
              <a:ext uri="{FF2B5EF4-FFF2-40B4-BE49-F238E27FC236}">
                <a16:creationId xmlns:a16="http://schemas.microsoft.com/office/drawing/2014/main" id="{B129A196-C619-DDB6-1246-1F13D7CC46AF}"/>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25</a:t>
            </a:fld>
            <a:endParaRPr lang="en-US" dirty="0">
              <a:solidFill>
                <a:prstClr val="white"/>
              </a:solidFill>
            </a:endParaRPr>
          </a:p>
        </p:txBody>
      </p:sp>
      <p:graphicFrame>
        <p:nvGraphicFramePr>
          <p:cNvPr id="7" name="Object 6">
            <a:extLst>
              <a:ext uri="{FF2B5EF4-FFF2-40B4-BE49-F238E27FC236}">
                <a16:creationId xmlns:a16="http://schemas.microsoft.com/office/drawing/2014/main" id="{C839B8AC-97E7-D23E-FCAF-EA19986C164A}"/>
              </a:ext>
            </a:extLst>
          </p:cNvPr>
          <p:cNvGraphicFramePr>
            <a:graphicFrameLocks noChangeAspect="1"/>
          </p:cNvGraphicFramePr>
          <p:nvPr>
            <p:extLst>
              <p:ext uri="{D42A27DB-BD31-4B8C-83A1-F6EECF244321}">
                <p14:modId xmlns:p14="http://schemas.microsoft.com/office/powerpoint/2010/main" val="1226999889"/>
              </p:ext>
            </p:extLst>
          </p:nvPr>
        </p:nvGraphicFramePr>
        <p:xfrm>
          <a:off x="2384768" y="2598532"/>
          <a:ext cx="7266747" cy="2774852"/>
        </p:xfrm>
        <a:graphic>
          <a:graphicData uri="http://schemas.openxmlformats.org/presentationml/2006/ole">
            <mc:AlternateContent xmlns:mc="http://schemas.openxmlformats.org/markup-compatibility/2006">
              <mc:Choice xmlns:v="urn:schemas-microsoft-com:vml" Requires="v">
                <p:oleObj name="Document" r:id="rId2" imgW="5942845" imgH="2460899" progId="Word.Document.12">
                  <p:embed/>
                </p:oleObj>
              </mc:Choice>
              <mc:Fallback>
                <p:oleObj name="Document" r:id="rId2" imgW="5942845" imgH="2460899" progId="Word.Document.12">
                  <p:embed/>
                  <p:pic>
                    <p:nvPicPr>
                      <p:cNvPr id="0" name=""/>
                      <p:cNvPicPr/>
                      <p:nvPr/>
                    </p:nvPicPr>
                    <p:blipFill>
                      <a:blip r:embed="rId3"/>
                      <a:stretch>
                        <a:fillRect/>
                      </a:stretch>
                    </p:blipFill>
                    <p:spPr>
                      <a:xfrm>
                        <a:off x="2384768" y="2598532"/>
                        <a:ext cx="7266747" cy="2774852"/>
                      </a:xfrm>
                      <a:prstGeom prst="rect">
                        <a:avLst/>
                      </a:prstGeom>
                    </p:spPr>
                  </p:pic>
                </p:oleObj>
              </mc:Fallback>
            </mc:AlternateContent>
          </a:graphicData>
        </a:graphic>
      </p:graphicFrame>
    </p:spTree>
    <p:extLst>
      <p:ext uri="{BB962C8B-B14F-4D97-AF65-F5344CB8AC3E}">
        <p14:creationId xmlns:p14="http://schemas.microsoft.com/office/powerpoint/2010/main" val="1827483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A95B-66E7-7913-6F7E-C93764B2C3E9}"/>
              </a:ext>
            </a:extLst>
          </p:cNvPr>
          <p:cNvSpPr>
            <a:spLocks noGrp="1"/>
          </p:cNvSpPr>
          <p:nvPr>
            <p:ph type="title"/>
          </p:nvPr>
        </p:nvSpPr>
        <p:spPr/>
        <p:txBody>
          <a:bodyPr/>
          <a:lstStyle/>
          <a:p>
            <a:r>
              <a:rPr lang="en-US" dirty="0"/>
              <a:t>ISO TS30437 Sample Reports</a:t>
            </a:r>
          </a:p>
        </p:txBody>
      </p:sp>
      <p:sp>
        <p:nvSpPr>
          <p:cNvPr id="3" name="Content Placeholder 2">
            <a:extLst>
              <a:ext uri="{FF2B5EF4-FFF2-40B4-BE49-F238E27FC236}">
                <a16:creationId xmlns:a16="http://schemas.microsoft.com/office/drawing/2014/main" id="{8A75486F-7B2B-6F83-FED6-319ECE4E9199}"/>
              </a:ext>
            </a:extLst>
          </p:cNvPr>
          <p:cNvSpPr>
            <a:spLocks noGrp="1"/>
          </p:cNvSpPr>
          <p:nvPr>
            <p:ph idx="1"/>
          </p:nvPr>
        </p:nvSpPr>
        <p:spPr>
          <a:xfrm>
            <a:off x="664632" y="1371600"/>
            <a:ext cx="11138897" cy="4419600"/>
          </a:xfrm>
        </p:spPr>
        <p:txBody>
          <a:bodyPr/>
          <a:lstStyle/>
          <a:p>
            <a:r>
              <a:rPr lang="en-US" dirty="0"/>
              <a:t>Sample reports are provided for each user</a:t>
            </a:r>
          </a:p>
          <a:p>
            <a:r>
              <a:rPr lang="en-US" dirty="0"/>
              <a:t>For example:</a:t>
            </a:r>
          </a:p>
        </p:txBody>
      </p:sp>
      <p:sp>
        <p:nvSpPr>
          <p:cNvPr id="5" name="Slide Number Placeholder 4">
            <a:extLst>
              <a:ext uri="{FF2B5EF4-FFF2-40B4-BE49-F238E27FC236}">
                <a16:creationId xmlns:a16="http://schemas.microsoft.com/office/drawing/2014/main" id="{7258B7AB-20B1-E87C-EB6F-5319373DCD93}"/>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26</a:t>
            </a:fld>
            <a:endParaRPr lang="en-US" dirty="0">
              <a:solidFill>
                <a:prstClr val="white"/>
              </a:solidFill>
            </a:endParaRPr>
          </a:p>
        </p:txBody>
      </p:sp>
      <p:pic>
        <p:nvPicPr>
          <p:cNvPr id="6" name="Picture 5">
            <a:extLst>
              <a:ext uri="{FF2B5EF4-FFF2-40B4-BE49-F238E27FC236}">
                <a16:creationId xmlns:a16="http://schemas.microsoft.com/office/drawing/2014/main" id="{070C1693-75DB-D357-C9C6-DA246ADD2968}"/>
              </a:ext>
            </a:extLst>
          </p:cNvPr>
          <p:cNvPicPr>
            <a:picLocks noChangeAspect="1"/>
          </p:cNvPicPr>
          <p:nvPr/>
        </p:nvPicPr>
        <p:blipFill>
          <a:blip r:embed="rId2"/>
          <a:stretch>
            <a:fillRect/>
          </a:stretch>
        </p:blipFill>
        <p:spPr>
          <a:xfrm>
            <a:off x="2923038" y="2157466"/>
            <a:ext cx="6191250" cy="3819525"/>
          </a:xfrm>
          <a:prstGeom prst="rect">
            <a:avLst/>
          </a:prstGeom>
        </p:spPr>
      </p:pic>
    </p:spTree>
    <p:extLst>
      <p:ext uri="{BB962C8B-B14F-4D97-AF65-F5344CB8AC3E}">
        <p14:creationId xmlns:p14="http://schemas.microsoft.com/office/powerpoint/2010/main" val="1124125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CFC80-A345-C530-BD90-05AB192907E6}"/>
              </a:ext>
            </a:extLst>
          </p:cNvPr>
          <p:cNvSpPr>
            <a:spLocks noGrp="1"/>
          </p:cNvSpPr>
          <p:nvPr>
            <p:ph type="title"/>
          </p:nvPr>
        </p:nvSpPr>
        <p:spPr/>
        <p:txBody>
          <a:bodyPr/>
          <a:lstStyle/>
          <a:p>
            <a:r>
              <a:rPr lang="en-US" dirty="0"/>
              <a:t>Use the ISO Standard to Create Your Own Measurement and Reporting Strategy</a:t>
            </a:r>
          </a:p>
        </p:txBody>
      </p:sp>
      <p:sp>
        <p:nvSpPr>
          <p:cNvPr id="3" name="Content Placeholder 2">
            <a:extLst>
              <a:ext uri="{FF2B5EF4-FFF2-40B4-BE49-F238E27FC236}">
                <a16:creationId xmlns:a16="http://schemas.microsoft.com/office/drawing/2014/main" id="{12B866F8-D3A3-F807-0B67-863BDDE17C7F}"/>
              </a:ext>
            </a:extLst>
          </p:cNvPr>
          <p:cNvSpPr>
            <a:spLocks noGrp="1"/>
          </p:cNvSpPr>
          <p:nvPr>
            <p:ph idx="1"/>
          </p:nvPr>
        </p:nvSpPr>
        <p:spPr>
          <a:xfrm>
            <a:off x="642967" y="1938866"/>
            <a:ext cx="11138897" cy="4102337"/>
          </a:xfrm>
        </p:spPr>
        <p:txBody>
          <a:bodyPr/>
          <a:lstStyle/>
          <a:p>
            <a:r>
              <a:rPr lang="en-US" dirty="0"/>
              <a:t>Use the standard to establish a common language and framework in your department for metrics and reports</a:t>
            </a:r>
          </a:p>
          <a:p>
            <a:r>
              <a:rPr lang="en-US" dirty="0"/>
              <a:t>Begin to use the five types of users and four reasons to measure to identify the needs of the users. Share sample report formats with them  so they can choose how they would like the data shared</a:t>
            </a:r>
          </a:p>
          <a:p>
            <a:r>
              <a:rPr lang="en-US" dirty="0"/>
              <a:t>Begin to use the metrics framework and selection guidance to recommend the most appropriate metrics for each user and for the department. Choose a balance of efficiency and effectiveness metrics. Add outcome metrics as appropriate</a:t>
            </a:r>
          </a:p>
          <a:p>
            <a:r>
              <a:rPr lang="en-US" dirty="0"/>
              <a:t>Begin to use the reporting framework and selection guidance to create the most appropriate reports for each user.</a:t>
            </a:r>
          </a:p>
        </p:txBody>
      </p:sp>
      <p:sp>
        <p:nvSpPr>
          <p:cNvPr id="5" name="Slide Number Placeholder 4">
            <a:extLst>
              <a:ext uri="{FF2B5EF4-FFF2-40B4-BE49-F238E27FC236}">
                <a16:creationId xmlns:a16="http://schemas.microsoft.com/office/drawing/2014/main" id="{D19F1DE1-D483-1CB5-EE23-D5E5E254EEE5}"/>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27</a:t>
            </a:fld>
            <a:endParaRPr lang="en-US" dirty="0">
              <a:solidFill>
                <a:prstClr val="white"/>
              </a:solidFill>
            </a:endParaRPr>
          </a:p>
        </p:txBody>
      </p:sp>
    </p:spTree>
    <p:extLst>
      <p:ext uri="{BB962C8B-B14F-4D97-AF65-F5344CB8AC3E}">
        <p14:creationId xmlns:p14="http://schemas.microsoft.com/office/powerpoint/2010/main" val="3340210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74AF9-78E3-0493-2F4D-562027E8208A}"/>
              </a:ext>
            </a:extLst>
          </p:cNvPr>
          <p:cNvSpPr>
            <a:spLocks noGrp="1"/>
          </p:cNvSpPr>
          <p:nvPr>
            <p:ph type="title"/>
          </p:nvPr>
        </p:nvSpPr>
        <p:spPr/>
        <p:txBody>
          <a:bodyPr/>
          <a:lstStyle/>
          <a:p>
            <a:r>
              <a:rPr lang="en-US" sz="4000" dirty="0"/>
              <a:t>Summary</a:t>
            </a:r>
          </a:p>
        </p:txBody>
      </p:sp>
      <p:sp>
        <p:nvSpPr>
          <p:cNvPr id="3" name="Content Placeholder 2">
            <a:extLst>
              <a:ext uri="{FF2B5EF4-FFF2-40B4-BE49-F238E27FC236}">
                <a16:creationId xmlns:a16="http://schemas.microsoft.com/office/drawing/2014/main" id="{E272A9FB-4C0F-3354-1CBC-E78069E3D349}"/>
              </a:ext>
            </a:extLst>
          </p:cNvPr>
          <p:cNvSpPr>
            <a:spLocks noGrp="1"/>
          </p:cNvSpPr>
          <p:nvPr>
            <p:ph idx="1"/>
          </p:nvPr>
        </p:nvSpPr>
        <p:spPr>
          <a:xfrm>
            <a:off x="664632" y="1621536"/>
            <a:ext cx="11138897" cy="4169664"/>
          </a:xfrm>
        </p:spPr>
        <p:txBody>
          <a:bodyPr/>
          <a:lstStyle/>
          <a:p>
            <a:r>
              <a:rPr lang="en-US" dirty="0"/>
              <a:t>ISO TS30437 provides a framework for measurement and reporting as well as  recommended metrics by user, type of metric, and size of organization</a:t>
            </a:r>
          </a:p>
          <a:p>
            <a:r>
              <a:rPr lang="en-US" dirty="0"/>
              <a:t>The standard also provides definitions, examples, and sample reports.</a:t>
            </a:r>
          </a:p>
          <a:p>
            <a:r>
              <a:rPr lang="en-US" dirty="0"/>
              <a:t>The hope is that this technical specification will provide the guidance and standardization necessary for organizations to significantly improve their L&amp;D measurement and reporting.</a:t>
            </a:r>
          </a:p>
          <a:p>
            <a:r>
              <a:rPr lang="en-US" dirty="0"/>
              <a:t>Published in June 2023. Forty pages. </a:t>
            </a:r>
          </a:p>
          <a:p>
            <a:pPr lvl="1"/>
            <a:r>
              <a:rPr lang="en-US" dirty="0"/>
              <a:t> Available at </a:t>
            </a:r>
            <a:r>
              <a:rPr lang="en-US" dirty="0">
                <a:hlinkClick r:id="rId2"/>
              </a:rPr>
              <a:t>https://www.iso.org/standard/68714.html</a:t>
            </a:r>
            <a:r>
              <a:rPr lang="en-US" dirty="0"/>
              <a:t>  for CHF166 (about USD195)</a:t>
            </a:r>
          </a:p>
          <a:p>
            <a:pPr lvl="1"/>
            <a:endParaRPr lang="en-US" dirty="0"/>
          </a:p>
          <a:p>
            <a:pPr lvl="1"/>
            <a:endParaRPr lang="en-US" dirty="0"/>
          </a:p>
        </p:txBody>
      </p:sp>
      <p:sp>
        <p:nvSpPr>
          <p:cNvPr id="5" name="Slide Number Placeholder 4">
            <a:extLst>
              <a:ext uri="{FF2B5EF4-FFF2-40B4-BE49-F238E27FC236}">
                <a16:creationId xmlns:a16="http://schemas.microsoft.com/office/drawing/2014/main" id="{58FA9237-CED8-C22A-8427-4055A1631C10}"/>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B94A5B6-A587-BD47-8B1E-DC3DA0554FCF}" type="slidenum">
              <a:rPr kumimoji="0" lang="en-US" sz="1400" b="1" i="0" u="none" strike="noStrike" kern="1200" cap="none" spc="0" normalizeH="0" baseline="0" noProof="0" smtClean="0">
                <a:ln>
                  <a:noFill/>
                </a:ln>
                <a:solidFill>
                  <a:prstClr val="white"/>
                </a:solidFill>
                <a:effectLst/>
                <a:uLnTx/>
                <a:uFillTx/>
                <a:latin typeface="Times New Roman" pitchFamily="18" charset="0"/>
                <a:ea typeface="+mn-ea"/>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4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32347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 </a:t>
            </a:r>
          </a:p>
        </p:txBody>
      </p:sp>
      <p:sp>
        <p:nvSpPr>
          <p:cNvPr id="9" name="Content Placeholder 8"/>
          <p:cNvSpPr>
            <a:spLocks noGrp="1"/>
          </p:cNvSpPr>
          <p:nvPr>
            <p:ph idx="1"/>
          </p:nvPr>
        </p:nvSpPr>
        <p:spPr>
          <a:xfrm>
            <a:off x="647700" y="1371600"/>
            <a:ext cx="11138897" cy="4419600"/>
          </a:xfrm>
        </p:spPr>
        <p:txBody>
          <a:bodyPr/>
          <a:lstStyle/>
          <a:p>
            <a:pPr marL="0" lvl="1" indent="0">
              <a:spcBef>
                <a:spcPts val="2000"/>
              </a:spcBef>
              <a:buClr>
                <a:srgbClr val="ED1C29"/>
              </a:buClr>
              <a:buNone/>
            </a:pPr>
            <a:r>
              <a:rPr lang="en-US" sz="3200" dirty="0"/>
              <a:t>Contact: Dave Vance, dave@roiinstitute.net</a:t>
            </a:r>
          </a:p>
        </p:txBody>
      </p:sp>
      <p:sp>
        <p:nvSpPr>
          <p:cNvPr id="3" name="Slide Number Placeholder 2"/>
          <p:cNvSpPr>
            <a:spLocks noGrp="1"/>
          </p:cNvSpPr>
          <p:nvPr>
            <p:ph type="sldNum" sz="quarter" idx="12"/>
          </p:nvPr>
        </p:nvSpPr>
        <p:spPr/>
        <p:txBody>
          <a:bodyPr/>
          <a:lstStyle/>
          <a:p>
            <a:fld id="{CB94A5B6-A587-BD47-8B1E-DC3DA0554FCF}" type="slidenum">
              <a:rPr lang="en-US" smtClean="0"/>
              <a:t>29</a:t>
            </a:fld>
            <a:endParaRPr lang="en-US" dirty="0"/>
          </a:p>
        </p:txBody>
      </p:sp>
      <p:sp>
        <p:nvSpPr>
          <p:cNvPr id="4" name="Title 1">
            <a:extLst>
              <a:ext uri="{FF2B5EF4-FFF2-40B4-BE49-F238E27FC236}">
                <a16:creationId xmlns:a16="http://schemas.microsoft.com/office/drawing/2014/main" id="{A8C9BBFB-6A09-2A30-F4DD-AC16C95821F2}"/>
              </a:ext>
            </a:extLst>
          </p:cNvPr>
          <p:cNvSpPr txBox="1">
            <a:spLocks/>
          </p:cNvSpPr>
          <p:nvPr/>
        </p:nvSpPr>
        <p:spPr>
          <a:xfrm>
            <a:off x="647700" y="304800"/>
            <a:ext cx="10075084" cy="106680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i="1" kern="1200">
                <a:solidFill>
                  <a:srgbClr val="ED1C29"/>
                </a:solidFill>
                <a:latin typeface="Times New Roman" pitchFamily="18" charset="0"/>
                <a:ea typeface="+mj-ea"/>
                <a:cs typeface="Times New Roman" pitchFamily="18" charset="0"/>
              </a:defRPr>
            </a:lvl1pPr>
          </a:lstStyle>
          <a:p>
            <a:r>
              <a:rPr lang="en-US" sz="4000" dirty="0">
                <a:solidFill>
                  <a:schemeClr val="tx1"/>
                </a:solidFill>
              </a:rPr>
              <a:t>Questions?</a:t>
            </a:r>
          </a:p>
        </p:txBody>
      </p:sp>
      <p:sp>
        <p:nvSpPr>
          <p:cNvPr id="2" name="Google Shape;898;p41">
            <a:extLst>
              <a:ext uri="{FF2B5EF4-FFF2-40B4-BE49-F238E27FC236}">
                <a16:creationId xmlns:a16="http://schemas.microsoft.com/office/drawing/2014/main" id="{84BCD651-4067-7AC0-802D-7261D253ECA1}"/>
              </a:ext>
            </a:extLst>
          </p:cNvPr>
          <p:cNvSpPr txBox="1"/>
          <p:nvPr/>
        </p:nvSpPr>
        <p:spPr>
          <a:xfrm>
            <a:off x="664633" y="3739793"/>
            <a:ext cx="9229380" cy="2584807"/>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2800"/>
              <a:buFont typeface="Calibri"/>
              <a:buNone/>
            </a:pPr>
            <a:r>
              <a:rPr lang="en-US" sz="2600" b="0" i="0" u="none" strike="noStrike" cap="none" dirty="0">
                <a:solidFill>
                  <a:srgbClr val="000000"/>
                </a:solidFill>
                <a:latin typeface="Arial" panose="020B0604020202020204" pitchFamily="34" charset="0"/>
                <a:ea typeface="Calibri"/>
                <a:cs typeface="Arial" panose="020B0604020202020204" pitchFamily="34" charset="0"/>
                <a:sym typeface="Calibri"/>
              </a:rPr>
              <a:t>Click the link below or scan the QR code to access the PowerPoint from today’s session.</a:t>
            </a:r>
          </a:p>
          <a:p>
            <a:pPr marL="0" marR="0" lvl="0" indent="0" rtl="0">
              <a:lnSpc>
                <a:spcPct val="100000"/>
              </a:lnSpc>
              <a:spcBef>
                <a:spcPts val="0"/>
              </a:spcBef>
              <a:spcAft>
                <a:spcPts val="0"/>
              </a:spcAft>
              <a:buClr>
                <a:srgbClr val="000000"/>
              </a:buClr>
              <a:buSzPts val="2800"/>
              <a:buFont typeface="Calibri"/>
              <a:buNone/>
            </a:pPr>
            <a:endParaRPr lang="en-US" sz="2600" b="0" i="0" u="none" strike="noStrike" cap="none" dirty="0">
              <a:solidFill>
                <a:srgbClr val="000000"/>
              </a:solidFill>
              <a:latin typeface="Arial" panose="020B0604020202020204" pitchFamily="34" charset="0"/>
              <a:ea typeface="Calibri"/>
              <a:cs typeface="Arial" panose="020B0604020202020204" pitchFamily="34" charset="0"/>
              <a:sym typeface="Calibri"/>
            </a:endParaRPr>
          </a:p>
          <a:p>
            <a:pPr marL="0" marR="0" lvl="0" indent="0" rtl="0">
              <a:lnSpc>
                <a:spcPct val="100000"/>
              </a:lnSpc>
              <a:spcBef>
                <a:spcPts val="0"/>
              </a:spcBef>
              <a:spcAft>
                <a:spcPts val="0"/>
              </a:spcAft>
              <a:buClr>
                <a:srgbClr val="000000"/>
              </a:buClr>
              <a:buSzPts val="2800"/>
              <a:buFont typeface="Calibri"/>
              <a:buNone/>
            </a:pPr>
            <a:r>
              <a:rPr lang="en-US" sz="2600" b="0" i="0" u="none" strike="noStrike" cap="none" dirty="0">
                <a:solidFill>
                  <a:srgbClr val="000000"/>
                </a:solidFill>
                <a:latin typeface="Arial" panose="020B0604020202020204" pitchFamily="34" charset="0"/>
                <a:ea typeface="Calibri"/>
                <a:cs typeface="Arial" panose="020B0604020202020204" pitchFamily="34" charset="0"/>
                <a:sym typeface="Calibri"/>
                <a:hlinkClick r:id="rId2"/>
              </a:rPr>
              <a:t>https://roiinstitute.net/the-first-standard-for-ld-metrics-is-here/</a:t>
            </a:r>
            <a:endParaRPr lang="en-US" sz="2600" b="0"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5" name="Title 1">
            <a:extLst>
              <a:ext uri="{FF2B5EF4-FFF2-40B4-BE49-F238E27FC236}">
                <a16:creationId xmlns:a16="http://schemas.microsoft.com/office/drawing/2014/main" id="{826D4106-C92A-5ED2-53C2-BB5FE43244D9}"/>
              </a:ext>
            </a:extLst>
          </p:cNvPr>
          <p:cNvSpPr txBox="1">
            <a:spLocks/>
          </p:cNvSpPr>
          <p:nvPr/>
        </p:nvSpPr>
        <p:spPr>
          <a:xfrm>
            <a:off x="647700" y="3003016"/>
            <a:ext cx="10075084" cy="1066800"/>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i="1" kern="1200">
                <a:solidFill>
                  <a:srgbClr val="ED1C29"/>
                </a:solidFill>
                <a:latin typeface="Times New Roman" pitchFamily="18" charset="0"/>
                <a:ea typeface="+mj-ea"/>
                <a:cs typeface="Times New Roman" pitchFamily="18" charset="0"/>
              </a:defRPr>
            </a:lvl1pPr>
          </a:lstStyle>
          <a:p>
            <a:r>
              <a:rPr lang="en-US" sz="4000" dirty="0">
                <a:solidFill>
                  <a:schemeClr val="tx1"/>
                </a:solidFill>
              </a:rPr>
              <a:t>Resources</a:t>
            </a:r>
          </a:p>
        </p:txBody>
      </p:sp>
      <p:pic>
        <p:nvPicPr>
          <p:cNvPr id="7" name="Picture 6">
            <a:extLst>
              <a:ext uri="{FF2B5EF4-FFF2-40B4-BE49-F238E27FC236}">
                <a16:creationId xmlns:a16="http://schemas.microsoft.com/office/drawing/2014/main" id="{8AC0E9ED-C8C1-58A3-C4ED-6CECD4B78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1194" y="4188566"/>
            <a:ext cx="1357045" cy="1687259"/>
          </a:xfrm>
          <a:prstGeom prst="rect">
            <a:avLst/>
          </a:prstGeom>
        </p:spPr>
      </p:pic>
    </p:spTree>
    <p:extLst>
      <p:ext uri="{BB962C8B-B14F-4D97-AF65-F5344CB8AC3E}">
        <p14:creationId xmlns:p14="http://schemas.microsoft.com/office/powerpoint/2010/main" val="256112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33" y="320674"/>
            <a:ext cx="10075084" cy="1317626"/>
          </a:xfrm>
        </p:spPr>
        <p:txBody>
          <a:bodyPr/>
          <a:lstStyle/>
          <a:p>
            <a:r>
              <a:rPr lang="en-US" dirty="0"/>
              <a:t>Today’s Discussion</a:t>
            </a:r>
          </a:p>
        </p:txBody>
      </p:sp>
      <p:sp>
        <p:nvSpPr>
          <p:cNvPr id="3" name="Content Placeholder 2"/>
          <p:cNvSpPr>
            <a:spLocks noGrp="1"/>
          </p:cNvSpPr>
          <p:nvPr>
            <p:ph idx="1"/>
          </p:nvPr>
        </p:nvSpPr>
        <p:spPr>
          <a:xfrm>
            <a:off x="664633" y="1774658"/>
            <a:ext cx="6193368" cy="4362735"/>
          </a:xfrm>
        </p:spPr>
        <p:txBody>
          <a:bodyPr>
            <a:normAutofit/>
          </a:bodyPr>
          <a:lstStyle/>
          <a:p>
            <a:pPr>
              <a:tabLst>
                <a:tab pos="344488" algn="l"/>
              </a:tabLst>
            </a:pPr>
            <a:r>
              <a:rPr lang="en-US" dirty="0"/>
              <a:t>Introduction to the New Standard</a:t>
            </a:r>
          </a:p>
          <a:p>
            <a:pPr>
              <a:tabLst>
                <a:tab pos="344488" algn="l"/>
              </a:tabLst>
            </a:pPr>
            <a:r>
              <a:rPr lang="en-US" dirty="0"/>
              <a:t>The Process of Creating the Standard</a:t>
            </a:r>
          </a:p>
          <a:p>
            <a:pPr>
              <a:tabLst>
                <a:tab pos="344488" algn="l"/>
              </a:tabLst>
            </a:pPr>
            <a:r>
              <a:rPr lang="en-US" dirty="0"/>
              <a:t>Key Components</a:t>
            </a:r>
          </a:p>
          <a:p>
            <a:pPr>
              <a:tabLst>
                <a:tab pos="344488" algn="l"/>
              </a:tabLst>
            </a:pPr>
            <a:r>
              <a:rPr lang="en-US" dirty="0"/>
              <a:t>The Recommended Metrics</a:t>
            </a:r>
          </a:p>
          <a:p>
            <a:pPr>
              <a:tabLst>
                <a:tab pos="344488" algn="l"/>
              </a:tabLst>
            </a:pPr>
            <a:r>
              <a:rPr lang="en-US" dirty="0"/>
              <a:t>How to use the standard</a:t>
            </a:r>
          </a:p>
          <a:p>
            <a:pPr>
              <a:tabLst>
                <a:tab pos="344488" algn="l"/>
              </a:tabLst>
            </a:pPr>
            <a:r>
              <a:rPr lang="en-US" dirty="0"/>
              <a:t>Conclusion</a:t>
            </a: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64064" y="2039996"/>
            <a:ext cx="2311400" cy="1219200"/>
          </a:xfrm>
          <a:prstGeom prst="rect">
            <a:avLst/>
          </a:prstGeom>
        </p:spPr>
      </p:pic>
      <p:sp>
        <p:nvSpPr>
          <p:cNvPr id="5" name="Slide Number Placeholder 4"/>
          <p:cNvSpPr>
            <a:spLocks noGrp="1"/>
          </p:cNvSpPr>
          <p:nvPr>
            <p:ph type="sldNum" sz="quarter" idx="10"/>
          </p:nvPr>
        </p:nvSpPr>
        <p:spPr/>
        <p:txBody>
          <a:bodyPr/>
          <a:lstStyle/>
          <a:p>
            <a:fld id="{A9839A26-2E62-4332-8381-306FE67E17B4}" type="slidenum">
              <a:rPr lang="en-US" smtClean="0">
                <a:solidFill>
                  <a:prstClr val="white"/>
                </a:solidFill>
              </a:rPr>
              <a:pPr/>
              <a:t>3</a:t>
            </a:fld>
            <a:endParaRPr lang="en-US" dirty="0">
              <a:solidFill>
                <a:prstClr val="white"/>
              </a:solidFill>
            </a:endParaRPr>
          </a:p>
        </p:txBody>
      </p:sp>
    </p:spTree>
    <p:extLst>
      <p:ext uri="{BB962C8B-B14F-4D97-AF65-F5344CB8AC3E}">
        <p14:creationId xmlns:p14="http://schemas.microsoft.com/office/powerpoint/2010/main" val="1694916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37A1EF44-508A-1140-B686-301AE4D37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10801" y="3657600"/>
            <a:ext cx="1413387" cy="1752600"/>
          </a:xfrm>
          <a:prstGeom prst="rect">
            <a:avLst/>
          </a:prstGeom>
        </p:spPr>
      </p:pic>
    </p:spTree>
    <p:extLst>
      <p:ext uri="{BB962C8B-B14F-4D97-AF65-F5344CB8AC3E}">
        <p14:creationId xmlns:p14="http://schemas.microsoft.com/office/powerpoint/2010/main" val="426362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F38C894-783C-68AD-8707-A76AD62BE9B0}"/>
              </a:ext>
            </a:extLst>
          </p:cNvPr>
          <p:cNvSpPr>
            <a:spLocks noGrp="1"/>
          </p:cNvSpPr>
          <p:nvPr>
            <p:ph type="title"/>
          </p:nvPr>
        </p:nvSpPr>
        <p:spPr/>
        <p:txBody>
          <a:bodyPr/>
          <a:lstStyle/>
          <a:p>
            <a:r>
              <a:rPr lang="en-US" dirty="0"/>
              <a:t>The New ISO Standard on L&amp;D Metrics</a:t>
            </a:r>
          </a:p>
        </p:txBody>
      </p:sp>
      <p:sp>
        <p:nvSpPr>
          <p:cNvPr id="8" name="Content Placeholder 7">
            <a:extLst>
              <a:ext uri="{FF2B5EF4-FFF2-40B4-BE49-F238E27FC236}">
                <a16:creationId xmlns:a16="http://schemas.microsoft.com/office/drawing/2014/main" id="{7EE28D2B-527A-38B9-80A2-15874D211393}"/>
              </a:ext>
            </a:extLst>
          </p:cNvPr>
          <p:cNvSpPr>
            <a:spLocks noGrp="1"/>
          </p:cNvSpPr>
          <p:nvPr>
            <p:ph idx="1"/>
          </p:nvPr>
        </p:nvSpPr>
        <p:spPr>
          <a:xfrm>
            <a:off x="664634" y="1371600"/>
            <a:ext cx="10164328" cy="4800600"/>
          </a:xfrm>
        </p:spPr>
        <p:txBody>
          <a:bodyPr/>
          <a:lstStyle/>
          <a:p>
            <a:r>
              <a:rPr lang="en-US" i="1" dirty="0"/>
              <a:t>ISO TS30437 Human resource development – Learning and development metrics </a:t>
            </a:r>
            <a:r>
              <a:rPr lang="en-US" dirty="0"/>
              <a:t>is the name of the standard</a:t>
            </a:r>
          </a:p>
          <a:p>
            <a:pPr lvl="1"/>
            <a:r>
              <a:rPr lang="en-US" dirty="0"/>
              <a:t>ISO is the International Organization for Standardization</a:t>
            </a:r>
          </a:p>
          <a:p>
            <a:pPr lvl="1"/>
            <a:r>
              <a:rPr lang="en-US" dirty="0"/>
              <a:t>The “TS” denotes a Technical Specification which will be reviewed every three years</a:t>
            </a:r>
          </a:p>
          <a:p>
            <a:pPr lvl="1"/>
            <a:r>
              <a:rPr lang="en-US" dirty="0"/>
              <a:t>“30437” is the number of this standard</a:t>
            </a:r>
          </a:p>
          <a:p>
            <a:r>
              <a:rPr lang="en-US" dirty="0"/>
              <a:t>Created to support </a:t>
            </a:r>
            <a:r>
              <a:rPr lang="en-US" i="1" dirty="0"/>
              <a:t>ISO 30422 – Human resource management – Learning and development </a:t>
            </a:r>
            <a:r>
              <a:rPr lang="en-US" dirty="0"/>
              <a:t>published in 2022 </a:t>
            </a:r>
          </a:p>
          <a:p>
            <a:r>
              <a:rPr lang="en-US" dirty="0"/>
              <a:t>The result of two years work by ISO Technical Committee (TC) 260 on Human Resource Development, Working Group 2 Metrics</a:t>
            </a:r>
          </a:p>
          <a:p>
            <a:pPr lvl="1"/>
            <a:r>
              <a:rPr lang="en-US" dirty="0"/>
              <a:t>Members from many countries including US, Canada, UK, and Australia</a:t>
            </a:r>
          </a:p>
          <a:p>
            <a:endParaRPr lang="en-US" dirty="0"/>
          </a:p>
        </p:txBody>
      </p:sp>
      <p:sp>
        <p:nvSpPr>
          <p:cNvPr id="3" name="Slide Number Placeholder 2">
            <a:extLst>
              <a:ext uri="{FF2B5EF4-FFF2-40B4-BE49-F238E27FC236}">
                <a16:creationId xmlns:a16="http://schemas.microsoft.com/office/drawing/2014/main" id="{700ECB13-79EB-E48F-0D27-F5A0124AD2D3}"/>
              </a:ext>
            </a:extLst>
          </p:cNvPr>
          <p:cNvSpPr>
            <a:spLocks noGrp="1"/>
          </p:cNvSpPr>
          <p:nvPr>
            <p:ph type="sldNum" sz="quarter" idx="12"/>
          </p:nvPr>
        </p:nvSpPr>
        <p:spPr/>
        <p:txBody>
          <a:bodyPr/>
          <a:lstStyle/>
          <a:p>
            <a:pPr>
              <a:defRPr/>
            </a:pPr>
            <a:fld id="{A9839A26-2E62-4332-8381-306FE67E17B4}" type="slidenum">
              <a:rPr lang="en-US" smtClean="0">
                <a:solidFill>
                  <a:prstClr val="white"/>
                </a:solidFill>
              </a:rPr>
              <a:pPr>
                <a:defRPr/>
              </a:pPr>
              <a:t>4</a:t>
            </a:fld>
            <a:endParaRPr lang="en-US" dirty="0">
              <a:solidFill>
                <a:prstClr val="white"/>
              </a:solidFill>
            </a:endParaRPr>
          </a:p>
        </p:txBody>
      </p:sp>
    </p:spTree>
    <p:extLst>
      <p:ext uri="{BB962C8B-B14F-4D97-AF65-F5344CB8AC3E}">
        <p14:creationId xmlns:p14="http://schemas.microsoft.com/office/powerpoint/2010/main" val="3910257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25C81-7027-AC44-F724-4DBE56BB4CAB}"/>
              </a:ext>
            </a:extLst>
          </p:cNvPr>
          <p:cNvSpPr>
            <a:spLocks noGrp="1"/>
          </p:cNvSpPr>
          <p:nvPr>
            <p:ph type="title"/>
          </p:nvPr>
        </p:nvSpPr>
        <p:spPr/>
        <p:txBody>
          <a:bodyPr/>
          <a:lstStyle/>
          <a:p>
            <a:r>
              <a:rPr lang="en-US" dirty="0"/>
              <a:t> </a:t>
            </a:r>
          </a:p>
        </p:txBody>
      </p:sp>
      <p:sp>
        <p:nvSpPr>
          <p:cNvPr id="5" name="Slide Number Placeholder 4">
            <a:extLst>
              <a:ext uri="{FF2B5EF4-FFF2-40B4-BE49-F238E27FC236}">
                <a16:creationId xmlns:a16="http://schemas.microsoft.com/office/drawing/2014/main" id="{4E13ADB5-61FC-42B0-2B34-13E369EAF371}"/>
              </a:ext>
            </a:extLst>
          </p:cNvPr>
          <p:cNvSpPr>
            <a:spLocks noGrp="1"/>
          </p:cNvSpPr>
          <p:nvPr>
            <p:ph type="sldNum" sz="quarter" idx="10"/>
          </p:nvPr>
        </p:nvSpPr>
        <p:spPr/>
        <p:txBody>
          <a:bodyPr/>
          <a:lstStyle/>
          <a:p>
            <a:pPr>
              <a:defRPr/>
            </a:pPr>
            <a:fld id="{CB94A5B6-A587-BD47-8B1E-DC3DA0554FCF}" type="slidenum">
              <a:rPr lang="en-US" smtClean="0">
                <a:solidFill>
                  <a:prstClr val="white"/>
                </a:solidFill>
              </a:rPr>
              <a:pPr>
                <a:defRPr/>
              </a:pPr>
              <a:t>5</a:t>
            </a:fld>
            <a:endParaRPr lang="en-US" dirty="0">
              <a:solidFill>
                <a:prstClr val="white"/>
              </a:solidFill>
            </a:endParaRPr>
          </a:p>
        </p:txBody>
      </p:sp>
      <p:sp>
        <p:nvSpPr>
          <p:cNvPr id="3" name="Content Placeholder 2">
            <a:extLst>
              <a:ext uri="{FF2B5EF4-FFF2-40B4-BE49-F238E27FC236}">
                <a16:creationId xmlns:a16="http://schemas.microsoft.com/office/drawing/2014/main" id="{794674EC-A193-5BC7-1512-9DE546C937F1}"/>
              </a:ext>
            </a:extLst>
          </p:cNvPr>
          <p:cNvSpPr>
            <a:spLocks noGrp="1"/>
          </p:cNvSpPr>
          <p:nvPr>
            <p:ph idx="1"/>
          </p:nvPr>
        </p:nvSpPr>
        <p:spPr/>
        <p:txBody>
          <a:bodyPr/>
          <a:lstStyle/>
          <a:p>
            <a:pPr marL="228600" lvl="1" indent="0">
              <a:buNone/>
            </a:pPr>
            <a:r>
              <a:rPr lang="en-US" dirty="0"/>
              <a:t> </a:t>
            </a:r>
          </a:p>
        </p:txBody>
      </p:sp>
      <p:sp>
        <p:nvSpPr>
          <p:cNvPr id="7" name="Content Placeholder 6">
            <a:extLst>
              <a:ext uri="{FF2B5EF4-FFF2-40B4-BE49-F238E27FC236}">
                <a16:creationId xmlns:a16="http://schemas.microsoft.com/office/drawing/2014/main" id="{A956CA2E-0FFE-6495-D685-D200122BBFB1}"/>
              </a:ext>
            </a:extLst>
          </p:cNvPr>
          <p:cNvSpPr>
            <a:spLocks noGrp="1"/>
          </p:cNvSpPr>
          <p:nvPr>
            <p:ph idx="13"/>
          </p:nvPr>
        </p:nvSpPr>
        <p:spPr>
          <a:xfrm>
            <a:off x="7761027" y="1450847"/>
            <a:ext cx="2888776" cy="4416552"/>
          </a:xfrm>
        </p:spPr>
        <p:txBody>
          <a:bodyPr/>
          <a:lstStyle/>
          <a:p>
            <a:pPr>
              <a:buClr>
                <a:srgbClr val="820E2E"/>
              </a:buClr>
            </a:pPr>
            <a:r>
              <a:rPr lang="en-US" dirty="0"/>
              <a:t>The ISO 30422-Learning and Development process</a:t>
            </a:r>
          </a:p>
          <a:p>
            <a:pPr>
              <a:buClr>
                <a:srgbClr val="820E2E"/>
              </a:buClr>
            </a:pPr>
            <a:r>
              <a:rPr lang="en-US" dirty="0"/>
              <a:t>Highlights three types of measures</a:t>
            </a:r>
          </a:p>
          <a:p>
            <a:pPr lvl="1">
              <a:buClr>
                <a:srgbClr val="820E2E"/>
              </a:buClr>
            </a:pPr>
            <a:r>
              <a:rPr lang="en-US" dirty="0"/>
              <a:t>Efficiency</a:t>
            </a:r>
          </a:p>
          <a:p>
            <a:pPr lvl="1">
              <a:buClr>
                <a:srgbClr val="820E2E"/>
              </a:buClr>
            </a:pPr>
            <a:r>
              <a:rPr lang="en-US" dirty="0"/>
              <a:t>Effectiveness</a:t>
            </a:r>
          </a:p>
          <a:p>
            <a:pPr lvl="1">
              <a:buClr>
                <a:srgbClr val="820E2E"/>
              </a:buClr>
            </a:pPr>
            <a:r>
              <a:rPr lang="en-US" dirty="0"/>
              <a:t>Outcome</a:t>
            </a:r>
          </a:p>
          <a:p>
            <a:pPr lvl="1">
              <a:buClr>
                <a:srgbClr val="820E2E"/>
              </a:buClr>
            </a:pPr>
            <a:endParaRPr lang="en-US" dirty="0"/>
          </a:p>
        </p:txBody>
      </p:sp>
      <p:pic>
        <p:nvPicPr>
          <p:cNvPr id="6" name="Picture 5">
            <a:extLst>
              <a:ext uri="{FF2B5EF4-FFF2-40B4-BE49-F238E27FC236}">
                <a16:creationId xmlns:a16="http://schemas.microsoft.com/office/drawing/2014/main" id="{8C061448-44DC-71FB-9E4B-7D842D5BD40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707" y="672973"/>
            <a:ext cx="6940320" cy="5486398"/>
          </a:xfrm>
          <a:prstGeom prst="rect">
            <a:avLst/>
          </a:prstGeom>
          <a:noFill/>
          <a:ln>
            <a:noFill/>
          </a:ln>
        </p:spPr>
      </p:pic>
    </p:spTree>
    <p:extLst>
      <p:ext uri="{BB962C8B-B14F-4D97-AF65-F5344CB8AC3E}">
        <p14:creationId xmlns:p14="http://schemas.microsoft.com/office/powerpoint/2010/main" val="1299556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233A-20D0-074D-6D08-398423A909DB}"/>
              </a:ext>
            </a:extLst>
          </p:cNvPr>
          <p:cNvSpPr>
            <a:spLocks noGrp="1"/>
          </p:cNvSpPr>
          <p:nvPr>
            <p:ph type="title"/>
          </p:nvPr>
        </p:nvSpPr>
        <p:spPr/>
        <p:txBody>
          <a:bodyPr/>
          <a:lstStyle/>
          <a:p>
            <a:r>
              <a:rPr lang="en-US" dirty="0"/>
              <a:t>ISO TS30437 Highlights</a:t>
            </a:r>
          </a:p>
        </p:txBody>
      </p:sp>
      <p:sp>
        <p:nvSpPr>
          <p:cNvPr id="3" name="Content Placeholder 2">
            <a:extLst>
              <a:ext uri="{FF2B5EF4-FFF2-40B4-BE49-F238E27FC236}">
                <a16:creationId xmlns:a16="http://schemas.microsoft.com/office/drawing/2014/main" id="{7774B5DC-E5F6-3EC9-EA15-30DEA54A8F6F}"/>
              </a:ext>
            </a:extLst>
          </p:cNvPr>
          <p:cNvSpPr>
            <a:spLocks noGrp="1"/>
          </p:cNvSpPr>
          <p:nvPr>
            <p:ph idx="1"/>
          </p:nvPr>
        </p:nvSpPr>
        <p:spPr>
          <a:xfrm>
            <a:off x="664633" y="1371600"/>
            <a:ext cx="11138897" cy="4800600"/>
          </a:xfrm>
        </p:spPr>
        <p:txBody>
          <a:bodyPr/>
          <a:lstStyle/>
          <a:p>
            <a:r>
              <a:rPr lang="en-US" dirty="0"/>
              <a:t>52 metrics recommendations for large organizations</a:t>
            </a:r>
          </a:p>
          <a:p>
            <a:r>
              <a:rPr lang="en-US" dirty="0"/>
              <a:t>19 metrics recommended for small/medium organizations</a:t>
            </a:r>
          </a:p>
          <a:p>
            <a:r>
              <a:rPr lang="en-US" dirty="0"/>
              <a:t>Recommendations made by type of user and type of metric</a:t>
            </a:r>
          </a:p>
          <a:p>
            <a:pPr lvl="1"/>
            <a:r>
              <a:rPr lang="en-US" dirty="0"/>
              <a:t>For example, eight effectiveness metrics for the head of learning for a large organization</a:t>
            </a:r>
          </a:p>
          <a:p>
            <a:r>
              <a:rPr lang="en-US" dirty="0"/>
              <a:t>Recommendations also made for formal and informal learning metrics</a:t>
            </a:r>
          </a:p>
          <a:p>
            <a:r>
              <a:rPr lang="en-US" dirty="0"/>
              <a:t>Definitions provided for all 52 metrics</a:t>
            </a:r>
          </a:p>
          <a:p>
            <a:pPr lvl="1"/>
            <a:r>
              <a:rPr lang="en-US" dirty="0"/>
              <a:t>Examples of use in a table provided for many  </a:t>
            </a:r>
          </a:p>
          <a:p>
            <a:r>
              <a:rPr lang="en-US" dirty="0"/>
              <a:t>Sample reports using the recommended metrics</a:t>
            </a:r>
          </a:p>
        </p:txBody>
      </p:sp>
      <p:sp>
        <p:nvSpPr>
          <p:cNvPr id="5" name="Slide Number Placeholder 4">
            <a:extLst>
              <a:ext uri="{FF2B5EF4-FFF2-40B4-BE49-F238E27FC236}">
                <a16:creationId xmlns:a16="http://schemas.microsoft.com/office/drawing/2014/main" id="{E42F8BB8-565B-F0F0-32B2-B091E816A965}"/>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6</a:t>
            </a:fld>
            <a:endParaRPr lang="en-US" dirty="0">
              <a:solidFill>
                <a:prstClr val="white"/>
              </a:solidFill>
            </a:endParaRPr>
          </a:p>
        </p:txBody>
      </p:sp>
    </p:spTree>
    <p:extLst>
      <p:ext uri="{BB962C8B-B14F-4D97-AF65-F5344CB8AC3E}">
        <p14:creationId xmlns:p14="http://schemas.microsoft.com/office/powerpoint/2010/main" val="914765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2674-6F41-9CC6-C0AF-861E8DBE9A6E}"/>
              </a:ext>
            </a:extLst>
          </p:cNvPr>
          <p:cNvSpPr>
            <a:spLocks noGrp="1"/>
          </p:cNvSpPr>
          <p:nvPr>
            <p:ph type="title"/>
          </p:nvPr>
        </p:nvSpPr>
        <p:spPr/>
        <p:txBody>
          <a:bodyPr/>
          <a:lstStyle/>
          <a:p>
            <a:r>
              <a:rPr lang="en-US" dirty="0"/>
              <a:t>The Steps to Create This Technical Specification</a:t>
            </a:r>
          </a:p>
        </p:txBody>
      </p:sp>
      <p:sp>
        <p:nvSpPr>
          <p:cNvPr id="3" name="Content Placeholder 2">
            <a:extLst>
              <a:ext uri="{FF2B5EF4-FFF2-40B4-BE49-F238E27FC236}">
                <a16:creationId xmlns:a16="http://schemas.microsoft.com/office/drawing/2014/main" id="{745ECA67-F452-0146-6837-5ACC71CD84E4}"/>
              </a:ext>
            </a:extLst>
          </p:cNvPr>
          <p:cNvSpPr>
            <a:spLocks noGrp="1"/>
          </p:cNvSpPr>
          <p:nvPr>
            <p:ph idx="1"/>
          </p:nvPr>
        </p:nvSpPr>
        <p:spPr>
          <a:xfrm>
            <a:off x="664634" y="1371601"/>
            <a:ext cx="10075084" cy="4800600"/>
          </a:xfrm>
        </p:spPr>
        <p:txBody>
          <a:bodyPr/>
          <a:lstStyle/>
          <a:p>
            <a:r>
              <a:rPr lang="en-US" sz="2000" dirty="0"/>
              <a:t>New work item proposal written in May 2021 and circulated globally to TC260 members for comment and approval</a:t>
            </a:r>
          </a:p>
          <a:p>
            <a:r>
              <a:rPr lang="en-US" sz="2000" dirty="0"/>
              <a:t>Subgroup within Working Group 2 formed to draft the standard</a:t>
            </a:r>
          </a:p>
          <a:p>
            <a:pPr lvl="1"/>
            <a:r>
              <a:rPr lang="en-US" sz="1600" dirty="0"/>
              <a:t>First draft created</a:t>
            </a:r>
          </a:p>
          <a:p>
            <a:pPr lvl="1"/>
            <a:r>
              <a:rPr lang="en-US" sz="1600" dirty="0"/>
              <a:t>Numerous meetings held to incorporate feedback and suggestions</a:t>
            </a:r>
          </a:p>
          <a:p>
            <a:r>
              <a:rPr lang="en-US" sz="2000" dirty="0"/>
              <a:t>Draft presented to full Working Group 2</a:t>
            </a:r>
          </a:p>
          <a:p>
            <a:pPr lvl="1"/>
            <a:r>
              <a:rPr lang="en-US" sz="1600" dirty="0"/>
              <a:t>Feedback incorporated</a:t>
            </a:r>
          </a:p>
          <a:p>
            <a:r>
              <a:rPr lang="en-US" sz="2000" dirty="0"/>
              <a:t>Committee draft circulated to TC260 members for comments and approval</a:t>
            </a:r>
          </a:p>
          <a:p>
            <a:pPr lvl="1"/>
            <a:r>
              <a:rPr lang="en-US" sz="1600" dirty="0"/>
              <a:t>24 pages of comments received – all of which had to be addressed </a:t>
            </a:r>
          </a:p>
          <a:p>
            <a:r>
              <a:rPr lang="en-US" sz="2000" dirty="0"/>
              <a:t>Changes made and approved by Working Group 2</a:t>
            </a:r>
          </a:p>
          <a:p>
            <a:r>
              <a:rPr lang="en-US" sz="2000" dirty="0"/>
              <a:t>Final draft sent to ISO editors in December 2022. Published June 2023</a:t>
            </a:r>
          </a:p>
          <a:p>
            <a:endParaRPr lang="en-US" sz="2000" dirty="0"/>
          </a:p>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FE3EF1CC-0726-07A7-018D-386928D7ADE2}"/>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7</a:t>
            </a:fld>
            <a:endParaRPr lang="en-US" dirty="0">
              <a:solidFill>
                <a:prstClr val="white"/>
              </a:solidFill>
            </a:endParaRPr>
          </a:p>
        </p:txBody>
      </p:sp>
    </p:spTree>
    <p:extLst>
      <p:ext uri="{BB962C8B-B14F-4D97-AF65-F5344CB8AC3E}">
        <p14:creationId xmlns:p14="http://schemas.microsoft.com/office/powerpoint/2010/main" val="2461754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C2C47-64F7-26A9-5850-5E8377B696D6}"/>
              </a:ext>
            </a:extLst>
          </p:cNvPr>
          <p:cNvSpPr>
            <a:spLocks noGrp="1"/>
          </p:cNvSpPr>
          <p:nvPr>
            <p:ph type="title"/>
          </p:nvPr>
        </p:nvSpPr>
        <p:spPr/>
        <p:txBody>
          <a:bodyPr/>
          <a:lstStyle/>
          <a:p>
            <a:r>
              <a:rPr lang="en-US" dirty="0"/>
              <a:t>About ISO Standards</a:t>
            </a:r>
          </a:p>
        </p:txBody>
      </p:sp>
      <p:sp>
        <p:nvSpPr>
          <p:cNvPr id="3" name="Content Placeholder 2">
            <a:extLst>
              <a:ext uri="{FF2B5EF4-FFF2-40B4-BE49-F238E27FC236}">
                <a16:creationId xmlns:a16="http://schemas.microsoft.com/office/drawing/2014/main" id="{7F4C04C0-BE3F-CDB3-5434-0E9DAC166DB8}"/>
              </a:ext>
            </a:extLst>
          </p:cNvPr>
          <p:cNvSpPr>
            <a:spLocks noGrp="1"/>
          </p:cNvSpPr>
          <p:nvPr>
            <p:ph idx="1"/>
          </p:nvPr>
        </p:nvSpPr>
        <p:spPr>
          <a:xfrm>
            <a:off x="664634" y="1371600"/>
            <a:ext cx="10075084" cy="4800600"/>
          </a:xfrm>
        </p:spPr>
        <p:txBody>
          <a:bodyPr/>
          <a:lstStyle/>
          <a:p>
            <a:r>
              <a:rPr lang="en-US" dirty="0"/>
              <a:t>ISO standards are recommendations from experts in their fields and represent the best thinking on the topic</a:t>
            </a:r>
          </a:p>
          <a:p>
            <a:pPr lvl="1"/>
            <a:r>
              <a:rPr lang="en-US" dirty="0"/>
              <a:t>The standard creation process ensures input from the global community</a:t>
            </a:r>
          </a:p>
          <a:p>
            <a:r>
              <a:rPr lang="en-US" dirty="0"/>
              <a:t>The published standards are for voluntary adoption by organizations and countries</a:t>
            </a:r>
          </a:p>
          <a:p>
            <a:pPr lvl="1"/>
            <a:r>
              <a:rPr lang="en-US" dirty="0"/>
              <a:t>This contrasts with Securities and Exchange Commission (SEC) rules in the US or laws passed by Congress which are legally binding mandates</a:t>
            </a:r>
          </a:p>
          <a:p>
            <a:pPr lvl="1"/>
            <a:r>
              <a:rPr lang="en-US" dirty="0"/>
              <a:t>Some countries do adopt ISO standards as law</a:t>
            </a:r>
          </a:p>
          <a:p>
            <a:pPr lvl="1"/>
            <a:r>
              <a:rPr lang="en-US" dirty="0"/>
              <a:t>The US does not (at least not yet for human capital)</a:t>
            </a:r>
          </a:p>
          <a:p>
            <a:endParaRPr lang="en-US" dirty="0"/>
          </a:p>
        </p:txBody>
      </p:sp>
      <p:sp>
        <p:nvSpPr>
          <p:cNvPr id="5" name="Slide Number Placeholder 4">
            <a:extLst>
              <a:ext uri="{FF2B5EF4-FFF2-40B4-BE49-F238E27FC236}">
                <a16:creationId xmlns:a16="http://schemas.microsoft.com/office/drawing/2014/main" id="{5389F978-C1A5-53F8-3453-1BFC51F64428}"/>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8</a:t>
            </a:fld>
            <a:endParaRPr lang="en-US" dirty="0">
              <a:solidFill>
                <a:prstClr val="white"/>
              </a:solidFill>
            </a:endParaRPr>
          </a:p>
        </p:txBody>
      </p:sp>
    </p:spTree>
    <p:extLst>
      <p:ext uri="{BB962C8B-B14F-4D97-AF65-F5344CB8AC3E}">
        <p14:creationId xmlns:p14="http://schemas.microsoft.com/office/powerpoint/2010/main" val="1281687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582CF-CAEB-1B57-5258-F7C4A70DDE8E}"/>
              </a:ext>
            </a:extLst>
          </p:cNvPr>
          <p:cNvSpPr>
            <a:spLocks noGrp="1"/>
          </p:cNvSpPr>
          <p:nvPr>
            <p:ph type="title"/>
          </p:nvPr>
        </p:nvSpPr>
        <p:spPr/>
        <p:txBody>
          <a:bodyPr/>
          <a:lstStyle/>
          <a:p>
            <a:r>
              <a:rPr lang="en-US" dirty="0"/>
              <a:t>ISO TS30437 Key Components</a:t>
            </a:r>
          </a:p>
        </p:txBody>
      </p:sp>
      <p:sp>
        <p:nvSpPr>
          <p:cNvPr id="3" name="Content Placeholder 2">
            <a:extLst>
              <a:ext uri="{FF2B5EF4-FFF2-40B4-BE49-F238E27FC236}">
                <a16:creationId xmlns:a16="http://schemas.microsoft.com/office/drawing/2014/main" id="{84DA62E4-D1D3-11F5-69A9-98D9732D45C7}"/>
              </a:ext>
            </a:extLst>
          </p:cNvPr>
          <p:cNvSpPr>
            <a:spLocks noGrp="1"/>
          </p:cNvSpPr>
          <p:nvPr>
            <p:ph idx="1"/>
          </p:nvPr>
        </p:nvSpPr>
        <p:spPr>
          <a:xfrm>
            <a:off x="664634" y="1371600"/>
            <a:ext cx="10075084" cy="4800600"/>
          </a:xfrm>
        </p:spPr>
        <p:txBody>
          <a:bodyPr/>
          <a:lstStyle/>
          <a:p>
            <a:r>
              <a:rPr lang="en-US" dirty="0"/>
              <a:t>The framework (based on TDRP)</a:t>
            </a:r>
          </a:p>
          <a:p>
            <a:pPr lvl="1"/>
            <a:r>
              <a:rPr lang="en-US" dirty="0"/>
              <a:t>Five categories of users</a:t>
            </a:r>
          </a:p>
          <a:p>
            <a:pPr lvl="1"/>
            <a:r>
              <a:rPr lang="en-US" dirty="0"/>
              <a:t>Four broad reasons to measure</a:t>
            </a:r>
          </a:p>
          <a:p>
            <a:pPr lvl="1"/>
            <a:r>
              <a:rPr lang="en-US" dirty="0"/>
              <a:t>Three types of measures</a:t>
            </a:r>
          </a:p>
          <a:p>
            <a:pPr lvl="1"/>
            <a:r>
              <a:rPr lang="en-US" dirty="0"/>
              <a:t>Four types of reports</a:t>
            </a:r>
          </a:p>
          <a:p>
            <a:r>
              <a:rPr lang="en-US" dirty="0"/>
              <a:t>Recommendation of metrics by user, type of metric, and size of organization</a:t>
            </a:r>
          </a:p>
          <a:p>
            <a:r>
              <a:rPr lang="en-US" dirty="0"/>
              <a:t>Definitions with examples of usage</a:t>
            </a:r>
          </a:p>
          <a:p>
            <a:r>
              <a:rPr lang="en-US" dirty="0"/>
              <a:t>Sample reports using the recommend metrics</a:t>
            </a:r>
          </a:p>
          <a:p>
            <a:endParaRPr lang="en-US" dirty="0"/>
          </a:p>
          <a:p>
            <a:pPr lvl="1"/>
            <a:endParaRPr lang="en-US" dirty="0"/>
          </a:p>
        </p:txBody>
      </p:sp>
      <p:sp>
        <p:nvSpPr>
          <p:cNvPr id="5" name="Slide Number Placeholder 4">
            <a:extLst>
              <a:ext uri="{FF2B5EF4-FFF2-40B4-BE49-F238E27FC236}">
                <a16:creationId xmlns:a16="http://schemas.microsoft.com/office/drawing/2014/main" id="{F6E8C547-FAEE-1AEC-1878-19FCFD1B16E3}"/>
              </a:ext>
            </a:extLst>
          </p:cNvPr>
          <p:cNvSpPr>
            <a:spLocks noGrp="1"/>
          </p:cNvSpPr>
          <p:nvPr>
            <p:ph type="sldNum" sz="quarter" idx="12"/>
          </p:nvPr>
        </p:nvSpPr>
        <p:spPr/>
        <p:txBody>
          <a:bodyPr/>
          <a:lstStyle/>
          <a:p>
            <a:pPr>
              <a:defRPr/>
            </a:pPr>
            <a:fld id="{CB94A5B6-A587-BD47-8B1E-DC3DA0554FCF}" type="slidenum">
              <a:rPr lang="en-US" smtClean="0">
                <a:solidFill>
                  <a:prstClr val="white"/>
                </a:solidFill>
              </a:rPr>
              <a:pPr>
                <a:defRPr/>
              </a:pPr>
              <a:t>9</a:t>
            </a:fld>
            <a:endParaRPr lang="en-US" dirty="0">
              <a:solidFill>
                <a:prstClr val="white"/>
              </a:solidFill>
            </a:endParaRPr>
          </a:p>
        </p:txBody>
      </p:sp>
    </p:spTree>
    <p:extLst>
      <p:ext uri="{BB962C8B-B14F-4D97-AF65-F5344CB8AC3E}">
        <p14:creationId xmlns:p14="http://schemas.microsoft.com/office/powerpoint/2010/main" val="83196988"/>
      </p:ext>
    </p:extLst>
  </p:cSld>
  <p:clrMapOvr>
    <a:masterClrMapping/>
  </p:clrMapOvr>
</p:sld>
</file>

<file path=ppt/theme/theme1.xml><?xml version="1.0" encoding="utf-8"?>
<a:theme xmlns:a="http://schemas.openxmlformats.org/drawingml/2006/main" name="Advantage">
  <a:themeElements>
    <a:clrScheme name="TDRP">
      <a:dk1>
        <a:srgbClr val="292929"/>
      </a:dk1>
      <a:lt1>
        <a:sysClr val="window" lastClr="FFFFFF"/>
      </a:lt1>
      <a:dk2>
        <a:srgbClr val="ED1C29"/>
      </a:dk2>
      <a:lt2>
        <a:srgbClr val="525456"/>
      </a:lt2>
      <a:accent1>
        <a:srgbClr val="FFFFFF"/>
      </a:accent1>
      <a:accent2>
        <a:srgbClr val="48AD97"/>
      </a:accent2>
      <a:accent3>
        <a:srgbClr val="97CB64"/>
      </a:accent3>
      <a:accent4>
        <a:srgbClr val="FCEF47"/>
      </a:accent4>
      <a:accent5>
        <a:srgbClr val="F68B33"/>
      </a:accent5>
      <a:accent6>
        <a:srgbClr val="525456"/>
      </a:accent6>
      <a:hlink>
        <a:srgbClr val="0000FF"/>
      </a:hlink>
      <a:folHlink>
        <a:srgbClr val="800080"/>
      </a:folHlink>
    </a:clrScheme>
    <a:fontScheme name="TDRP">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a:gsLst>
            <a:gs pos="0">
              <a:schemeClr val="tx2">
                <a:lumMod val="50000"/>
              </a:schemeClr>
            </a:gs>
            <a:gs pos="34000">
              <a:schemeClr val="tx2">
                <a:lumMod val="75000"/>
              </a:schemeClr>
            </a:gs>
            <a:gs pos="100000">
              <a:schemeClr val="tx2"/>
            </a:gs>
          </a:gsLst>
          <a:lin ang="16200000" scaled="0"/>
        </a:gradFill>
        <a:ln>
          <a:noFill/>
        </a:ln>
      </a:spPr>
      <a:bodyPr rtlCol="0" anchor="ctr"/>
      <a:lstStyle>
        <a:defPPr algn="ctr">
          <a:defRPr/>
        </a:defPPr>
      </a:lstStyle>
      <a:style>
        <a:lnRef idx="1">
          <a:schemeClr val="accent1"/>
        </a:lnRef>
        <a:fillRef idx="1001">
          <a:schemeClr val="dk2"/>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19477</TotalTime>
  <Words>1873</Words>
  <Application>Microsoft Office PowerPoint</Application>
  <PresentationFormat>Widescreen</PresentationFormat>
  <Paragraphs>230</Paragraphs>
  <Slides>30</Slides>
  <Notes>3</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30</vt:i4>
      </vt:variant>
    </vt:vector>
  </HeadingPairs>
  <TitlesOfParts>
    <vt:vector size="41" baseType="lpstr">
      <vt:lpstr>Arial</vt:lpstr>
      <vt:lpstr>Calibri</vt:lpstr>
      <vt:lpstr>Calibri Light</vt:lpstr>
      <vt:lpstr>Lucida Grande</vt:lpstr>
      <vt:lpstr>Times New Roman</vt:lpstr>
      <vt:lpstr>var(--tec-font-family-sans-serif)</vt:lpstr>
      <vt:lpstr>Wingdings</vt:lpstr>
      <vt:lpstr>Advantage</vt:lpstr>
      <vt:lpstr>2_Office Theme</vt:lpstr>
      <vt:lpstr>Worksheet</vt:lpstr>
      <vt:lpstr>Document</vt:lpstr>
      <vt:lpstr>The First Standard for L&amp;D Metrics is Here!  CLO Webinar January 11, 2024    </vt:lpstr>
      <vt:lpstr>Introduction</vt:lpstr>
      <vt:lpstr>Today’s Discussion</vt:lpstr>
      <vt:lpstr>The New ISO Standard on L&amp;D Metrics</vt:lpstr>
      <vt:lpstr> </vt:lpstr>
      <vt:lpstr>ISO TS30437 Highlights</vt:lpstr>
      <vt:lpstr>The Steps to Create This Technical Specification</vt:lpstr>
      <vt:lpstr>About ISO Standards</vt:lpstr>
      <vt:lpstr>ISO TS30437 Key Components</vt:lpstr>
      <vt:lpstr> </vt:lpstr>
      <vt:lpstr>The Framework: Five Types of Users</vt:lpstr>
      <vt:lpstr>The Framework: Four Broad Reasons to Measure</vt:lpstr>
      <vt:lpstr>The Framework: Three Types of Metrics*</vt:lpstr>
      <vt:lpstr>The Framework: The Four Types of Reports</vt:lpstr>
      <vt:lpstr>Typical Scorecard – Purpose: Inform </vt:lpstr>
      <vt:lpstr>Typical Dashboard - Purpose: Inform</vt:lpstr>
      <vt:lpstr>Typical Dashboard - Purpose: Monitor</vt:lpstr>
      <vt:lpstr>Program Evaluation Report - Purpose: Share evaluation results</vt:lpstr>
      <vt:lpstr>Sample Program Report for L&amp;D - Purpose: Manage programs</vt:lpstr>
      <vt:lpstr>Recommended Metrics</vt:lpstr>
      <vt:lpstr>19 Metrics Are Recommended for Small/Medium -Sized Organizations</vt:lpstr>
      <vt:lpstr>52 Metrics Are Recommended for Large Organizations</vt:lpstr>
      <vt:lpstr>Example: Metrics Recommended for a Senior Leader in a Small/Medium – Sized Organization</vt:lpstr>
      <vt:lpstr> </vt:lpstr>
      <vt:lpstr>ISO TS30437 Definitions</vt:lpstr>
      <vt:lpstr>ISO TS30437 Sample Reports</vt:lpstr>
      <vt:lpstr>Use the ISO Standard to Create Your Own Measurement and Reporting Strategy</vt:lpstr>
      <vt:lpstr>Summary</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Sneak Peek at New ISO Standard for L&amp;D Metrics   ATD Forum March 16</dc:title>
  <dc:creator>David Vance</dc:creator>
  <cp:lastModifiedBy>Andy Vance</cp:lastModifiedBy>
  <cp:revision>23</cp:revision>
  <dcterms:created xsi:type="dcterms:W3CDTF">2023-03-01T20:01:14Z</dcterms:created>
  <dcterms:modified xsi:type="dcterms:W3CDTF">2024-01-11T15:30:40Z</dcterms:modified>
</cp:coreProperties>
</file>