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3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6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theme/theme7.xml" ContentType="application/vnd.openxmlformats-officedocument.theme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8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8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63" r:id="rId2"/>
    <p:sldMasterId id="2147483676" r:id="rId3"/>
    <p:sldMasterId id="2147483690" r:id="rId4"/>
    <p:sldMasterId id="2147483715" r:id="rId5"/>
    <p:sldMasterId id="2147483729" r:id="rId6"/>
    <p:sldMasterId id="2147483756" r:id="rId7"/>
    <p:sldMasterId id="2147483773" r:id="rId8"/>
    <p:sldMasterId id="2147483785" r:id="rId9"/>
  </p:sldMasterIdLst>
  <p:notesMasterIdLst>
    <p:notesMasterId r:id="rId54"/>
  </p:notesMasterIdLst>
  <p:handoutMasterIdLst>
    <p:handoutMasterId r:id="rId55"/>
  </p:handoutMasterIdLst>
  <p:sldIdLst>
    <p:sldId id="256" r:id="rId10"/>
    <p:sldId id="257" r:id="rId11"/>
    <p:sldId id="258" r:id="rId12"/>
    <p:sldId id="13572" r:id="rId13"/>
    <p:sldId id="259" r:id="rId14"/>
    <p:sldId id="13573" r:id="rId15"/>
    <p:sldId id="13574" r:id="rId16"/>
    <p:sldId id="264" r:id="rId17"/>
    <p:sldId id="260" r:id="rId18"/>
    <p:sldId id="273" r:id="rId19"/>
    <p:sldId id="261" r:id="rId20"/>
    <p:sldId id="262" r:id="rId21"/>
    <p:sldId id="266" r:id="rId22"/>
    <p:sldId id="2201" r:id="rId23"/>
    <p:sldId id="267" r:id="rId24"/>
    <p:sldId id="268" r:id="rId25"/>
    <p:sldId id="277" r:id="rId26"/>
    <p:sldId id="274" r:id="rId27"/>
    <p:sldId id="275" r:id="rId28"/>
    <p:sldId id="13579" r:id="rId29"/>
    <p:sldId id="13581" r:id="rId30"/>
    <p:sldId id="13578" r:id="rId31"/>
    <p:sldId id="280" r:id="rId32"/>
    <p:sldId id="281" r:id="rId33"/>
    <p:sldId id="282" r:id="rId34"/>
    <p:sldId id="283" r:id="rId35"/>
    <p:sldId id="285" r:id="rId36"/>
    <p:sldId id="287" r:id="rId37"/>
    <p:sldId id="288" r:id="rId38"/>
    <p:sldId id="289" r:id="rId39"/>
    <p:sldId id="290" r:id="rId40"/>
    <p:sldId id="292" r:id="rId41"/>
    <p:sldId id="293" r:id="rId42"/>
    <p:sldId id="294" r:id="rId43"/>
    <p:sldId id="2343" r:id="rId44"/>
    <p:sldId id="296" r:id="rId45"/>
    <p:sldId id="299" r:id="rId46"/>
    <p:sldId id="301" r:id="rId47"/>
    <p:sldId id="302" r:id="rId48"/>
    <p:sldId id="304" r:id="rId49"/>
    <p:sldId id="305" r:id="rId50"/>
    <p:sldId id="306" r:id="rId51"/>
    <p:sldId id="308" r:id="rId52"/>
    <p:sldId id="311" r:id="rId53"/>
  </p:sldIdLst>
  <p:sldSz cx="12192000" cy="6858000"/>
  <p:notesSz cx="6950075" cy="9236075"/>
  <p:embeddedFontLst>
    <p:embeddedFont>
      <p:font typeface="Aileron Regular Bold" panose="020B0604020202020204" charset="0"/>
      <p:regular r:id="rId56"/>
      <p:bold r:id="rId57"/>
    </p:embeddedFont>
    <p:embeddedFont>
      <p:font typeface="Calibri" panose="020F0502020204030204" pitchFamily="34" charset="0"/>
      <p:regular r:id="rId58"/>
      <p:bold r:id="rId59"/>
      <p:italic r:id="rId60"/>
      <p:boldItalic r:id="rId61"/>
    </p:embeddedFont>
    <p:embeddedFont>
      <p:font typeface="Calibri Light" panose="020F0302020204030204" pitchFamily="34" charset="0"/>
      <p:regular r:id="rId62"/>
      <p:italic r:id="rId63"/>
    </p:embeddedFont>
    <p:embeddedFont>
      <p:font typeface="Garamond" panose="02020404030301010803" pitchFamily="18" charset="0"/>
      <p:regular r:id="rId64"/>
      <p:bold r:id="rId65"/>
      <p:italic r:id="rId66"/>
      <p:boldItalic r:id="rId67"/>
    </p:embeddedFont>
    <p:embeddedFont>
      <p:font typeface="Garamond Bold" panose="02020804030307010803" pitchFamily="18" charset="0"/>
      <p:bold r:id="rId68"/>
    </p:embeddedFont>
    <p:embeddedFont>
      <p:font typeface="Garamond Italics" panose="020B0604020202020204" charset="0"/>
      <p:regular r:id="rId69"/>
      <p:italic r:id="rId70"/>
    </p:embeddedFont>
    <p:embeddedFont>
      <p:font typeface="Montserrat Medium" panose="00000600000000000000" pitchFamily="2" charset="0"/>
      <p:regular r:id="rId71"/>
      <p:bold r:id="rId72"/>
      <p:italic r:id="rId73"/>
      <p:boldItalic r:id="rId74"/>
    </p:embeddedFont>
    <p:embeddedFont>
      <p:font typeface="Noto Sans Symbols" panose="020B0604020202020204" charset="0"/>
      <p:regular r:id="rId75"/>
      <p:bold r:id="rId76"/>
      <p:italic r:id="rId77"/>
      <p:boldItalic r:id="rId78"/>
    </p:embeddedFont>
    <p:embeddedFont>
      <p:font typeface="Raleway Medium" pitchFamily="2" charset="0"/>
      <p:regular r:id="rId79"/>
      <p:italic r:id="rId80"/>
    </p:embeddedFont>
    <p:embeddedFont>
      <p:font typeface="Verdana" panose="020B0604030504040204" pitchFamily="34" charset="0"/>
      <p:regular r:id="rId81"/>
      <p:bold r:id="rId82"/>
      <p:italic r:id="rId83"/>
      <p:boldItalic r:id="rId8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102" roundtripDataSignature="AMtx7mhFCTw0JYCmsr9HwcMXbawKPNADS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AEB8300-1469-4B88-9528-B5F51D5E8D0F}">
  <a:tblStyle styleId="{0AEB8300-1469-4B88-9528-B5F51D5E8D0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AAB13F3C-675D-49FD-9D73-468B496EFA86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54062BE7-7C09-43FA-870E-38C618C46353}" styleName="Table_2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6E6E6"/>
          </a:solidFill>
        </a:fill>
      </a:tcStyle>
    </a:wholeTbl>
    <a:band1H>
      <a:tcTxStyle/>
      <a:tcStyle>
        <a:tcBdr/>
        <a:fill>
          <a:solidFill>
            <a:srgbClr val="CACAC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ACAC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dk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dk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35"/>
    <p:restoredTop sz="94697"/>
  </p:normalViewPr>
  <p:slideViewPr>
    <p:cSldViewPr snapToGrid="0">
      <p:cViewPr varScale="1">
        <p:scale>
          <a:sx n="105" d="100"/>
          <a:sy n="105" d="100"/>
        </p:scale>
        <p:origin x="864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17.xml"/><Relationship Id="rId21" Type="http://schemas.openxmlformats.org/officeDocument/2006/relationships/slide" Target="slides/slide12.xml"/><Relationship Id="rId42" Type="http://schemas.openxmlformats.org/officeDocument/2006/relationships/slide" Target="slides/slide33.xml"/><Relationship Id="rId47" Type="http://schemas.openxmlformats.org/officeDocument/2006/relationships/slide" Target="slides/slide38.xml"/><Relationship Id="rId63" Type="http://schemas.openxmlformats.org/officeDocument/2006/relationships/font" Target="fonts/font8.fntdata"/><Relationship Id="rId68" Type="http://schemas.openxmlformats.org/officeDocument/2006/relationships/font" Target="fonts/font13.fntdata"/><Relationship Id="rId84" Type="http://schemas.openxmlformats.org/officeDocument/2006/relationships/font" Target="fonts/font29.fntdata"/><Relationship Id="rId16" Type="http://schemas.openxmlformats.org/officeDocument/2006/relationships/slide" Target="slides/slide7.xml"/><Relationship Id="rId11" Type="http://schemas.openxmlformats.org/officeDocument/2006/relationships/slide" Target="slides/slide2.xml"/><Relationship Id="rId32" Type="http://schemas.openxmlformats.org/officeDocument/2006/relationships/slide" Target="slides/slide23.xml"/><Relationship Id="rId37" Type="http://schemas.openxmlformats.org/officeDocument/2006/relationships/slide" Target="slides/slide28.xml"/><Relationship Id="rId53" Type="http://schemas.openxmlformats.org/officeDocument/2006/relationships/slide" Target="slides/slide44.xml"/><Relationship Id="rId58" Type="http://schemas.openxmlformats.org/officeDocument/2006/relationships/font" Target="fonts/font3.fntdata"/><Relationship Id="rId74" Type="http://schemas.openxmlformats.org/officeDocument/2006/relationships/font" Target="fonts/font19.fntdata"/><Relationship Id="rId79" Type="http://schemas.openxmlformats.org/officeDocument/2006/relationships/font" Target="fonts/font24.fntdata"/><Relationship Id="rId102" Type="http://customschemas.google.com/relationships/presentationmetadata" Target="metadata"/><Relationship Id="rId5" Type="http://schemas.openxmlformats.org/officeDocument/2006/relationships/slideMaster" Target="slideMasters/slideMaster5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slide" Target="slides/slide26.xml"/><Relationship Id="rId43" Type="http://schemas.openxmlformats.org/officeDocument/2006/relationships/slide" Target="slides/slide34.xml"/><Relationship Id="rId48" Type="http://schemas.openxmlformats.org/officeDocument/2006/relationships/slide" Target="slides/slide39.xml"/><Relationship Id="rId56" Type="http://schemas.openxmlformats.org/officeDocument/2006/relationships/font" Target="fonts/font1.fntdata"/><Relationship Id="rId64" Type="http://schemas.openxmlformats.org/officeDocument/2006/relationships/font" Target="fonts/font9.fntdata"/><Relationship Id="rId69" Type="http://schemas.openxmlformats.org/officeDocument/2006/relationships/font" Target="fonts/font14.fntdata"/><Relationship Id="rId77" Type="http://schemas.openxmlformats.org/officeDocument/2006/relationships/font" Target="fonts/font22.fntdata"/><Relationship Id="rId105" Type="http://schemas.openxmlformats.org/officeDocument/2006/relationships/theme" Target="theme/theme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42.xml"/><Relationship Id="rId72" Type="http://schemas.openxmlformats.org/officeDocument/2006/relationships/font" Target="fonts/font17.fntdata"/><Relationship Id="rId80" Type="http://schemas.openxmlformats.org/officeDocument/2006/relationships/font" Target="fonts/font25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slide" Target="slides/slide24.xml"/><Relationship Id="rId38" Type="http://schemas.openxmlformats.org/officeDocument/2006/relationships/slide" Target="slides/slide29.xml"/><Relationship Id="rId46" Type="http://schemas.openxmlformats.org/officeDocument/2006/relationships/slide" Target="slides/slide37.xml"/><Relationship Id="rId59" Type="http://schemas.openxmlformats.org/officeDocument/2006/relationships/font" Target="fonts/font4.fntdata"/><Relationship Id="rId67" Type="http://schemas.openxmlformats.org/officeDocument/2006/relationships/font" Target="fonts/font12.fntdata"/><Relationship Id="rId103" Type="http://schemas.openxmlformats.org/officeDocument/2006/relationships/presProps" Target="presProps.xml"/><Relationship Id="rId20" Type="http://schemas.openxmlformats.org/officeDocument/2006/relationships/slide" Target="slides/slide11.xml"/><Relationship Id="rId41" Type="http://schemas.openxmlformats.org/officeDocument/2006/relationships/slide" Target="slides/slide32.xml"/><Relationship Id="rId54" Type="http://schemas.openxmlformats.org/officeDocument/2006/relationships/notesMaster" Target="notesMasters/notesMaster1.xml"/><Relationship Id="rId62" Type="http://schemas.openxmlformats.org/officeDocument/2006/relationships/font" Target="fonts/font7.fntdata"/><Relationship Id="rId70" Type="http://schemas.openxmlformats.org/officeDocument/2006/relationships/font" Target="fonts/font15.fntdata"/><Relationship Id="rId75" Type="http://schemas.openxmlformats.org/officeDocument/2006/relationships/font" Target="fonts/font20.fntdata"/><Relationship Id="rId83" Type="http://schemas.openxmlformats.org/officeDocument/2006/relationships/font" Target="fonts/font28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slide" Target="slides/slide27.xml"/><Relationship Id="rId49" Type="http://schemas.openxmlformats.org/officeDocument/2006/relationships/slide" Target="slides/slide40.xml"/><Relationship Id="rId57" Type="http://schemas.openxmlformats.org/officeDocument/2006/relationships/font" Target="fonts/font2.fntdata"/><Relationship Id="rId106" Type="http://schemas.openxmlformats.org/officeDocument/2006/relationships/tableStyles" Target="tableStyles.xml"/><Relationship Id="rId10" Type="http://schemas.openxmlformats.org/officeDocument/2006/relationships/slide" Target="slides/slide1.xml"/><Relationship Id="rId31" Type="http://schemas.openxmlformats.org/officeDocument/2006/relationships/slide" Target="slides/slide22.xml"/><Relationship Id="rId44" Type="http://schemas.openxmlformats.org/officeDocument/2006/relationships/slide" Target="slides/slide35.xml"/><Relationship Id="rId52" Type="http://schemas.openxmlformats.org/officeDocument/2006/relationships/slide" Target="slides/slide43.xml"/><Relationship Id="rId60" Type="http://schemas.openxmlformats.org/officeDocument/2006/relationships/font" Target="fonts/font5.fntdata"/><Relationship Id="rId65" Type="http://schemas.openxmlformats.org/officeDocument/2006/relationships/font" Target="fonts/font10.fntdata"/><Relationship Id="rId73" Type="http://schemas.openxmlformats.org/officeDocument/2006/relationships/font" Target="fonts/font18.fntdata"/><Relationship Id="rId78" Type="http://schemas.openxmlformats.org/officeDocument/2006/relationships/font" Target="fonts/font23.fntdata"/><Relationship Id="rId81" Type="http://schemas.openxmlformats.org/officeDocument/2006/relationships/font" Target="fonts/font26.fntdata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39" Type="http://schemas.openxmlformats.org/officeDocument/2006/relationships/slide" Target="slides/slide30.xml"/><Relationship Id="rId34" Type="http://schemas.openxmlformats.org/officeDocument/2006/relationships/slide" Target="slides/slide25.xml"/><Relationship Id="rId50" Type="http://schemas.openxmlformats.org/officeDocument/2006/relationships/slide" Target="slides/slide41.xml"/><Relationship Id="rId55" Type="http://schemas.openxmlformats.org/officeDocument/2006/relationships/handoutMaster" Target="handoutMasters/handoutMaster1.xml"/><Relationship Id="rId76" Type="http://schemas.openxmlformats.org/officeDocument/2006/relationships/font" Target="fonts/font21.fntdata"/><Relationship Id="rId104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71" Type="http://schemas.openxmlformats.org/officeDocument/2006/relationships/font" Target="fonts/font16.fntdata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0.xml"/><Relationship Id="rId24" Type="http://schemas.openxmlformats.org/officeDocument/2006/relationships/slide" Target="slides/slide15.xml"/><Relationship Id="rId40" Type="http://schemas.openxmlformats.org/officeDocument/2006/relationships/slide" Target="slides/slide31.xml"/><Relationship Id="rId45" Type="http://schemas.openxmlformats.org/officeDocument/2006/relationships/slide" Target="slides/slide36.xml"/><Relationship Id="rId66" Type="http://schemas.openxmlformats.org/officeDocument/2006/relationships/font" Target="fonts/font11.fntdata"/><Relationship Id="rId61" Type="http://schemas.openxmlformats.org/officeDocument/2006/relationships/font" Target="fonts/font6.fntdata"/><Relationship Id="rId82" Type="http://schemas.openxmlformats.org/officeDocument/2006/relationships/font" Target="fonts/font27.fntdata"/><Relationship Id="rId19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isolating the effects of programs on improvement in key measures, what percentage of the time do you use the following techniques?</c:v>
                </c:pt>
              </c:strCache>
            </c:strRef>
          </c:tx>
          <c:spPr>
            <a:solidFill>
              <a:srgbClr val="820E2E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Sheet1!$A$2:$A$9</c:f>
              <c:strCache>
                <c:ptCount val="8"/>
                <c:pt idx="0">
                  <c:v>Mathematical Modeling</c:v>
                </c:pt>
                <c:pt idx="1">
                  <c:v>Control Groups</c:v>
                </c:pt>
                <c:pt idx="2">
                  <c:v>Expert Input</c:v>
                </c:pt>
                <c:pt idx="3">
                  <c:v>Customer Input</c:v>
                </c:pt>
                <c:pt idx="4">
                  <c:v>Trendline Analysis</c:v>
                </c:pt>
                <c:pt idx="5">
                  <c:v>Senior Manager Estimates</c:v>
                </c:pt>
                <c:pt idx="6">
                  <c:v>Manager Estimates</c:v>
                </c:pt>
                <c:pt idx="7">
                  <c:v>Participant Estimates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8"/>
                <c:pt idx="0">
                  <c:v>0.28000000000000003</c:v>
                </c:pt>
                <c:pt idx="1">
                  <c:v>0.34</c:v>
                </c:pt>
                <c:pt idx="2">
                  <c:v>0.37</c:v>
                </c:pt>
                <c:pt idx="3">
                  <c:v>0.38</c:v>
                </c:pt>
                <c:pt idx="4">
                  <c:v>0.4</c:v>
                </c:pt>
                <c:pt idx="5">
                  <c:v>0.42</c:v>
                </c:pt>
                <c:pt idx="6">
                  <c:v>0.49</c:v>
                </c:pt>
                <c:pt idx="7">
                  <c:v>0.56999999999999995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C12-1041-B9E0-B411382A537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40331807"/>
        <c:axId val="34197551"/>
      </c:barChart>
      <c:catAx>
        <c:axId val="4033180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4197551"/>
        <c:crosses val="autoZero"/>
        <c:auto val="1"/>
        <c:lblAlgn val="ctr"/>
        <c:lblOffset val="100"/>
        <c:noMultiLvlLbl val="0"/>
      </c:catAx>
      <c:valAx>
        <c:axId val="34197551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033180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9419169215788447"/>
          <c:y val="3.2105067452815661E-2"/>
          <c:w val="0.5843467273596139"/>
          <c:h val="0.9002116130716575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When converting data to money, what percentage of the time do you use the following techniques?</c:v>
                </c:pt>
              </c:strCache>
            </c:strRef>
          </c:tx>
          <c:spPr>
            <a:solidFill>
              <a:srgbClr val="8C0E2E"/>
            </a:solidFill>
            <a:ln>
              <a:solidFill>
                <a:srgbClr val="8C0E2E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Sheet1!$A$2:$A$8</c:f>
              <c:strCache>
                <c:ptCount val="7"/>
                <c:pt idx="0">
                  <c:v>Linking Soft Skills with Hard Data (models; regression)</c:v>
                </c:pt>
                <c:pt idx="1">
                  <c:v>Staff Estimates</c:v>
                </c:pt>
                <c:pt idx="2">
                  <c:v>External Databases</c:v>
                </c:pt>
                <c:pt idx="3">
                  <c:v>Internal and External Experts</c:v>
                </c:pt>
                <c:pt idx="4">
                  <c:v>Supervisor Estimates</c:v>
                </c:pt>
                <c:pt idx="5">
                  <c:v>Participant Estimates</c:v>
                </c:pt>
                <c:pt idx="6">
                  <c:v>Standard Values Accepted in the Organization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7"/>
                <c:pt idx="0">
                  <c:v>0.32</c:v>
                </c:pt>
                <c:pt idx="1">
                  <c:v>0.41</c:v>
                </c:pt>
                <c:pt idx="2">
                  <c:v>0.42</c:v>
                </c:pt>
                <c:pt idx="3">
                  <c:v>0.45</c:v>
                </c:pt>
                <c:pt idx="4">
                  <c:v>0.48</c:v>
                </c:pt>
                <c:pt idx="5">
                  <c:v>0.48</c:v>
                </c:pt>
                <c:pt idx="6">
                  <c:v>0.52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EAE-D248-8283-22C99EB50B7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82"/>
        <c:axId val="33916399"/>
        <c:axId val="39957423"/>
      </c:barChart>
      <c:catAx>
        <c:axId val="33916399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957423"/>
        <c:crosses val="autoZero"/>
        <c:auto val="1"/>
        <c:lblAlgn val="ctr"/>
        <c:lblOffset val="100"/>
        <c:noMultiLvlLbl val="0"/>
      </c:catAx>
      <c:valAx>
        <c:axId val="39957423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91639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029495C-772C-DDE7-29FD-248257444A7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MITRE - 9/7/23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08D185-8338-644C-079C-F2E01447AA0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93700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963877-175C-4FBF-9D88-6B8F921D6990}" type="datetimeFigureOut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0953C8-58A4-D6D6-1A98-1E862753975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948246-5237-C0D1-A929-2F28DBBAE81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DCE7FC-04BE-429F-BFEB-13A827A26D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16433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58575" y="692700"/>
            <a:ext cx="4633600" cy="3463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hf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9" name="Google Shape;649;p1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0" name="Google Shape;650;p1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3" name="Google Shape;87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74" name="Google Shape;874;p12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5" name="Google Shape;875;p12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3" name="Google Shape;88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4" name="Google Shape;884;p13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MITRE - 9/7/23</a:t>
            </a:r>
            <a:endParaRPr/>
          </a:p>
        </p:txBody>
      </p:sp>
      <p:sp>
        <p:nvSpPr>
          <p:cNvPr id="885" name="Google Shape;885;p13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886" name="Google Shape;886;p13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Google Shape;1049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50" name="Google Shape;1050;p22:notes"/>
          <p:cNvSpPr txBox="1">
            <a:spLocks noGrp="1"/>
          </p:cNvSpPr>
          <p:nvPr>
            <p:ph type="body" idx="1"/>
          </p:nvPr>
        </p:nvSpPr>
        <p:spPr>
          <a:xfrm>
            <a:off x="704340" y="4489621"/>
            <a:ext cx="5634709" cy="367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25" tIns="46775" rIns="93525" bIns="46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1" name="Google Shape;1051;p22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49" name="Google Shape;949;p19:notes"/>
          <p:cNvSpPr txBox="1"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25" tIns="46775" rIns="93525" bIns="46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SALLY</a:t>
            </a:r>
            <a:endParaRPr/>
          </a:p>
        </p:txBody>
      </p:sp>
      <p:sp>
        <p:nvSpPr>
          <p:cNvPr id="950" name="Google Shape;950;p19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0" name="Google Shape;960;p20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2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1" name="Google Shape;96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62" name="Google Shape;962;p20:notes"/>
          <p:cNvSpPr txBox="1">
            <a:spLocks noGrp="1"/>
          </p:cNvSpPr>
          <p:nvPr>
            <p:ph type="body" idx="1"/>
          </p:nvPr>
        </p:nvSpPr>
        <p:spPr>
          <a:xfrm>
            <a:off x="704339" y="4431312"/>
            <a:ext cx="5634709" cy="419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50" tIns="46775" rIns="93550" bIns="46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p14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14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3518392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5" name="Google Shape;895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6" name="Google Shape;896;p14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7" name="Google Shape;897;p14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5901648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552450" y="720725"/>
            <a:ext cx="6408738" cy="3605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78" name="Google Shape;1078;p2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9" name="Google Shape;1079;p25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MITRE - 9/7/23</a:t>
            </a:r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0" name="Google Shape;1080;p25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3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6" name="Google Shape;108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87" name="Google Shape;1087;p26:notes"/>
          <p:cNvSpPr txBox="1">
            <a:spLocks noGrp="1"/>
          </p:cNvSpPr>
          <p:nvPr>
            <p:ph type="body" idx="1"/>
          </p:nvPr>
        </p:nvSpPr>
        <p:spPr>
          <a:xfrm>
            <a:off x="704340" y="4489621"/>
            <a:ext cx="5634709" cy="367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25" tIns="46775" rIns="93525" bIns="46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8" name="Google Shape;1088;p26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4" name="Google Shape;114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5" name="Google Shape;1145;p2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6" name="Google Shape;1146;p27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MITRE - 9/7/23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7" name="Google Shape;1147;p27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58" name="Google Shape;658;p2:notes"/>
          <p:cNvSpPr txBox="1"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2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5" name="Google Shape;1155;p28:notes"/>
          <p:cNvSpPr txBox="1"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6" name="Google Shape;1156;p28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" name="Google Shape;1177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78" name="Google Shape;1178;p3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9" name="Google Shape;1179;p30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MITRE - 9/7/23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0" name="Google Shape;1180;p30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27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96" name="Google Shape;1196;p32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7" name="Google Shape;1197;p32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28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5" name="Google Shape;1205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06" name="Google Shape;1206;p33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7" name="Google Shape;1207;p33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29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704850"/>
            <a:ext cx="6286500" cy="3535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16" name="Google Shape;1216;p3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7" name="Google Shape;1217;p34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MITRE - 9/7/23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18" name="Google Shape;1218;p34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30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4" name="Google Shape;1224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5" name="Google Shape;1225;p3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6" name="Google Shape;1226;p35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MITRE - 9/7/23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7" name="Google Shape;1227;p35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31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3" name="Google Shape;124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704850"/>
            <a:ext cx="6286500" cy="3535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44" name="Google Shape;1244;p3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5" name="Google Shape;1245;p37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MITRE - 9/7/23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6" name="Google Shape;1246;p37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32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2" name="Google Shape;1252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3" name="Google Shape;1253;p38:notes"/>
          <p:cNvSpPr txBox="1">
            <a:spLocks noGrp="1"/>
          </p:cNvSpPr>
          <p:nvPr>
            <p:ph type="body" idx="1"/>
          </p:nvPr>
        </p:nvSpPr>
        <p:spPr>
          <a:xfrm>
            <a:off x="704339" y="4431312"/>
            <a:ext cx="5634709" cy="419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50" tIns="46775" rIns="93550" bIns="46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4" name="Google Shape;1254;p38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33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Google Shape;1265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66" name="Google Shape;1266;p39:notes"/>
          <p:cNvSpPr txBox="1">
            <a:spLocks noGrp="1"/>
          </p:cNvSpPr>
          <p:nvPr>
            <p:ph type="body" idx="1"/>
          </p:nvPr>
        </p:nvSpPr>
        <p:spPr>
          <a:xfrm>
            <a:off x="704340" y="4431312"/>
            <a:ext cx="5634709" cy="4198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25" tIns="46775" rIns="93525" bIns="46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7" name="Google Shape;1267;p39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34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5" name="Google Shape;1285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86" name="Google Shape;1286;p41:notes"/>
          <p:cNvSpPr txBox="1">
            <a:spLocks noGrp="1"/>
          </p:cNvSpPr>
          <p:nvPr>
            <p:ph type="body" idx="1"/>
          </p:nvPr>
        </p:nvSpPr>
        <p:spPr>
          <a:xfrm>
            <a:off x="727166" y="4538208"/>
            <a:ext cx="5814055" cy="42985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4300" tIns="47150" rIns="94300" bIns="4715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Google Shape;66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6" name="Google Shape;666;p3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7" name="Google Shape;667;p3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" name="Google Shape;1336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37" name="Google Shape;1337;p4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8" name="Google Shape;1338;p44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MITRE - 9/7/23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9" name="Google Shape;1339;p44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37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59" name="Google Shape;1359;p4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0" name="Google Shape;1360;p46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MITRE - 9/7/23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1" name="Google Shape;1361;p46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38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1" name="Google Shape;1381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82" name="Google Shape;1382;p47:notes"/>
          <p:cNvSpPr txBox="1">
            <a:spLocks noGrp="1"/>
          </p:cNvSpPr>
          <p:nvPr>
            <p:ph type="body" idx="1"/>
          </p:nvPr>
        </p:nvSpPr>
        <p:spPr>
          <a:xfrm>
            <a:off x="695008" y="4444863"/>
            <a:ext cx="5560060" cy="3636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3" name="Google Shape;1383;p47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39</a:t>
            </a:fld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03" name="Google Shape;1403;p49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4" name="Google Shape;1404;p49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40</a:t>
            </a:fld>
            <a:endParaRPr sz="12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2" name="Google Shape;1412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3" name="Google Shape;1413;p50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4" name="Google Shape;1414;p50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41</a:t>
            </a:fld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2" name="Google Shape;1422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23" name="Google Shape;1423;p5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4" name="Google Shape;1424;p51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42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5" name="Google Shape;1425;p51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MITRE - 9/7/23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11163" y="698500"/>
            <a:ext cx="6219825" cy="3498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43" name="Google Shape;1443;p5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4" name="Google Shape;1444;p53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43</a:t>
            </a:fld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5" name="Google Shape;1445;p53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MITRE - 9/7/23</a:t>
            </a:r>
            <a:endParaRPr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" name="Google Shape;1474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704850"/>
            <a:ext cx="6284913" cy="353536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75" name="Google Shape;1475;p5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6" name="Google Shape;1476;p56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44</a:t>
            </a:fld>
            <a:endParaRPr/>
          </a:p>
        </p:txBody>
      </p:sp>
      <p:sp>
        <p:nvSpPr>
          <p:cNvPr id="1477" name="Google Shape;1477;p56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MITRE - 9/7/23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9" name="Google Shape;709;p5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5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" name="Google Shape;93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32" name="Google Shape;932;p18:notes"/>
          <p:cNvSpPr txBox="1">
            <a:spLocks noGrp="1"/>
          </p:cNvSpPr>
          <p:nvPr>
            <p:ph type="body" idx="1"/>
          </p:nvPr>
        </p:nvSpPr>
        <p:spPr>
          <a:xfrm>
            <a:off x="704340" y="4489621"/>
            <a:ext cx="5634709" cy="3673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525" tIns="46775" rIns="93525" bIns="4677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3" name="Google Shape;933;p18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10</a:t>
            </a:fld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014134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3" name="Google Shape;733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4" name="Google Shape;734;p6:notes"/>
          <p:cNvSpPr txBox="1">
            <a:spLocks noGrp="1"/>
          </p:cNvSpPr>
          <p:nvPr>
            <p:ph type="hdr" idx="3"/>
          </p:nvPr>
        </p:nvSpPr>
        <p:spPr>
          <a:xfrm>
            <a:off x="0" y="0"/>
            <a:ext cx="3011699" cy="463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MITRE - 9/7/23</a:t>
            </a:r>
            <a:endParaRPr/>
          </a:p>
        </p:txBody>
      </p:sp>
      <p:sp>
        <p:nvSpPr>
          <p:cNvPr id="735" name="Google Shape;735;p6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736" name="Google Shape;736;p6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p7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6875" y="692150"/>
            <a:ext cx="6157913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" name="Google Shape;86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703263" y="1154113"/>
            <a:ext cx="5543550" cy="31178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1" name="Google Shape;861;p11:notes"/>
          <p:cNvSpPr txBox="1">
            <a:spLocks noGrp="1"/>
          </p:cNvSpPr>
          <p:nvPr>
            <p:ph type="body" idx="1"/>
          </p:nvPr>
        </p:nvSpPr>
        <p:spPr>
          <a:xfrm>
            <a:off x="695325" y="4445000"/>
            <a:ext cx="5559425" cy="3636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2" name="Google Shape;862;p11:notes"/>
          <p:cNvSpPr txBox="1">
            <a:spLocks noGrp="1"/>
          </p:cNvSpPr>
          <p:nvPr>
            <p:ph type="sldNum" idx="12"/>
          </p:nvPr>
        </p:nvSpPr>
        <p:spPr>
          <a:xfrm>
            <a:off x="3936769" y="8772671"/>
            <a:ext cx="3011699" cy="4634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2475" tIns="46225" rIns="92475" bIns="46225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96875" y="692150"/>
            <a:ext cx="6157913" cy="34639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Header Placeholder 4">
            <a:extLst>
              <a:ext uri="{FF2B5EF4-FFF2-40B4-BE49-F238E27FC236}">
                <a16:creationId xmlns:a16="http://schemas.microsoft.com/office/drawing/2014/main" id="{1F900975-C2C6-BDDC-1B94-14FF8E975D9B}"/>
              </a:ext>
            </a:extLst>
          </p:cNvPr>
          <p:cNvSpPr>
            <a:spLocks noGrp="1"/>
          </p:cNvSpPr>
          <p:nvPr>
            <p:ph type="hdr" sz="quarter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MITRE - 9/7/23</a:t>
            </a:r>
          </a:p>
        </p:txBody>
      </p:sp>
    </p:spTree>
    <p:extLst>
      <p:ext uri="{BB962C8B-B14F-4D97-AF65-F5344CB8AC3E}">
        <p14:creationId xmlns:p14="http://schemas.microsoft.com/office/powerpoint/2010/main" val="23728611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tdconference.org/attendees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58"/>
          <p:cNvSpPr/>
          <p:nvPr/>
        </p:nvSpPr>
        <p:spPr>
          <a:xfrm rot="10800000" flipH="1">
            <a:off x="0" y="-6"/>
            <a:ext cx="9158990" cy="4212242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58"/>
          <p:cNvSpPr>
            <a:spLocks noGrp="1"/>
          </p:cNvSpPr>
          <p:nvPr>
            <p:ph type="pic" idx="2"/>
          </p:nvPr>
        </p:nvSpPr>
        <p:spPr>
          <a:xfrm>
            <a:off x="1683399" y="860945"/>
            <a:ext cx="4428523" cy="513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58" title="Title"/>
          <p:cNvSpPr txBox="1">
            <a:spLocks noGrp="1"/>
          </p:cNvSpPr>
          <p:nvPr>
            <p:ph type="ctrTitle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43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58" title="Subtitle"/>
          <p:cNvSpPr txBox="1">
            <a:spLocks noGrp="1"/>
          </p:cNvSpPr>
          <p:nvPr>
            <p:ph type="subTitle" idx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8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01F86C-8344-1B43-A2A1-D499A15C4D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75811-89A4-7641-A157-448F7CE58E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CC4609-C3A9-6D42-B585-C3319EE0B9A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8D2460-50D8-3E44-BB24-AE2639359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F71630-124A-B745-9999-E8BFCBD5F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46048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41BD01-604A-3E48-A770-742BE3F73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AD9D435-F898-6041-86A7-F28833E18B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F941-E2C0-6D41-8717-2399982694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52D32C-F938-C94D-BFA3-0471CE39AD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F182F8-B560-FC40-B2BC-4183696A6E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75172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F0F6F-9A28-D545-A1E5-3ECA5FC7A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FDB91-858D-AB4A-BF7C-15940642B1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DB23D-02A8-E740-85D4-6DE867354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56610FF-6883-2546-A290-1B178AC390B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E21CE6-8288-274C-A66C-7E001453B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388A08-E661-034F-9E73-E73455D21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49810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5A6BC-814B-F940-AF44-5A49584A7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B80CA3-819A-E549-8356-59722F193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5E5D80-89A3-724D-B3C0-57F11EB8AC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97C8D4-8224-E84D-BDF7-1FBD92D3C4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BE82926-FC98-5540-AFAC-01E788364FE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6853A2-8506-8542-9360-328F706E77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3A16F3F-0383-4C48-833E-DECB4C748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33B4F06-8C16-4045-8C5B-4B2A56C71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67356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BDBAE5-618B-4A40-888A-C21CAD90E1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1A4690-A3F1-5F4A-9B06-F5AB66DC8C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87AB880-AB3C-1145-A22C-F6190105F0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0146E-BF35-2C47-9913-773B5C059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247826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262B72A-C11E-F542-8786-CD7DE1788B6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7E5B739-19A0-C542-942F-125D894471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BB484C-B4E7-9149-A13E-57B2059C5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16503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2F5938-CF5F-7A4A-AD20-846A59708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1BAA7C-4517-C847-8341-3AABEAE490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7FB286-A071-FD47-9BB5-CDE3ACDE3F6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9A6114-7157-DF40-BB6A-042672FAEB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FF2F22-5FC9-464C-BAD5-CF58F55413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94051B-CBBA-5745-A733-1C28FFCE7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2012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9102C2-9F0E-994F-AA10-2A8CDC64B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5DFE94-B20E-BB41-B25A-68B7813E99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5D8DA9-3310-E545-96B3-3A6C6779D1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977CE1D-6FFD-FB4E-901F-2D6E1BBB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6C9A03-AFCF-814E-AD4C-91F1A571E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0F8BD8-7F4C-8349-92A0-6BDFEC4B3F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7804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E925F1-A7B7-E848-BFE9-6DDB1DB0F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7C93A3-253F-5D4A-97D6-CE48F242B2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5E6E4C-8704-2146-AB49-EA4258C24F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E6299B-9CD6-C24B-94BB-0BBA11F56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D9704A-8E26-3648-B869-5E2A36D24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64170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ABF7816-2AF7-E64D-9782-BA8A1D6DF3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0AC1048-2850-F040-AF6F-9E126106FA9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34A2BB-1C37-1045-ABF0-080353D1AED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78BEB-0476-E446-9209-2F28E5984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1FB824-59BA-4F4C-80C6-42365DEA2A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833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87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87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6" name="Google Shape;86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Title and Content">
  <p:cSld name="4_Title and Content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88"/>
          <p:cNvSpPr/>
          <p:nvPr/>
        </p:nvSpPr>
        <p:spPr>
          <a:xfrm>
            <a:off x="0" y="0"/>
            <a:ext cx="13882256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1" name="Google Shape;91;p88"/>
          <p:cNvSpPr txBox="1">
            <a:spLocks noGrp="1"/>
          </p:cNvSpPr>
          <p:nvPr>
            <p:ph type="body" idx="1"/>
          </p:nvPr>
        </p:nvSpPr>
        <p:spPr>
          <a:xfrm>
            <a:off x="3398279" y="1712788"/>
            <a:ext cx="7549838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None/>
              <a:defRPr sz="20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None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Montserrat Medium"/>
                <a:ea typeface="Montserrat Medium"/>
                <a:cs typeface="Montserrat Medium"/>
                <a:sym typeface="Montserrat Medium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88"/>
          <p:cNvSpPr>
            <a:spLocks noGrp="1"/>
          </p:cNvSpPr>
          <p:nvPr>
            <p:ph type="pic" idx="2"/>
          </p:nvPr>
        </p:nvSpPr>
        <p:spPr>
          <a:xfrm>
            <a:off x="1415331" y="1507139"/>
            <a:ext cx="1588938" cy="1588937"/>
          </a:xfrm>
          <a:prstGeom prst="ellipse">
            <a:avLst/>
          </a:prstGeom>
          <a:noFill/>
          <a:ln w="2857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91425" rIns="0" bIns="0" anchor="ctr" anchorCtr="0">
            <a:normAutofit/>
          </a:bodyPr>
          <a:lstStyle>
            <a:lvl1pPr marR="0"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3" name="Google Shape;93;p88"/>
          <p:cNvSpPr txBox="1">
            <a:spLocks noGrp="1"/>
          </p:cNvSpPr>
          <p:nvPr>
            <p:ph type="title"/>
          </p:nvPr>
        </p:nvSpPr>
        <p:spPr>
          <a:xfrm>
            <a:off x="642257" y="278557"/>
            <a:ext cx="10515600" cy="4834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365750" bIns="45700" anchor="ctr" anchorCtr="0">
            <a:normAutofit/>
          </a:bodyPr>
          <a:lstStyle>
            <a:lvl1pPr lvl="0" algn="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Montserrat Medium"/>
              <a:buNone/>
              <a:defRPr sz="2800"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94" name="Google Shape;94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88"/>
          <p:cNvSpPr/>
          <p:nvPr/>
        </p:nvSpPr>
        <p:spPr>
          <a:xfrm>
            <a:off x="0" y="0"/>
            <a:ext cx="13882256" cy="6897025"/>
          </a:xfrm>
          <a:prstGeom prst="snip2DiagRect">
            <a:avLst>
              <a:gd name="adj1" fmla="val 0"/>
              <a:gd name="adj2" fmla="val 4765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96" name="Google Shape;96;p8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30349" y="5551616"/>
            <a:ext cx="1027973" cy="1088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9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6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6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51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151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" name="Google Shape;110;p15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5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15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5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5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5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5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53"/>
          <p:cNvSpPr txBox="1"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53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2" name="Google Shape;122;p15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15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5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4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5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8" name="Google Shape;128;p154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9" name="Google Shape;129;p15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15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15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155"/>
          <p:cNvSpPr txBox="1"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155"/>
          <p:cNvSpPr txBox="1"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5" name="Google Shape;135;p155"/>
          <p:cNvSpPr txBox="1">
            <a:spLocks noGrp="1"/>
          </p:cNvSpPr>
          <p:nvPr>
            <p:ph type="body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6" name="Google Shape;136;p15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37" name="Google Shape;137;p15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5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15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5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5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3" name="Google Shape;143;p15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15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15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5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5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5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5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157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157"/>
          <p:cNvSpPr txBox="1">
            <a:spLocks noGrp="1"/>
          </p:cNvSpPr>
          <p:nvPr>
            <p:ph type="body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49" name="Google Shape;149;p157"/>
          <p:cNvSpPr txBox="1">
            <a:spLocks noGrp="1"/>
          </p:cNvSpPr>
          <p:nvPr>
            <p:ph type="body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0" name="Google Shape;150;p15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15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15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58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158"/>
          <p:cNvSpPr>
            <a:spLocks noGrp="1"/>
          </p:cNvSpPr>
          <p:nvPr>
            <p:ph type="pic" idx="2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6" name="Google Shape;156;p158"/>
          <p:cNvSpPr txBox="1">
            <a:spLocks noGrp="1"/>
          </p:cNvSpPr>
          <p:nvPr>
            <p:ph type="body" idx="1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57" name="Google Shape;157;p15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15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9" name="Google Shape;159;p15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59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159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15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15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15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60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8" name="Google Shape;168;p160"/>
          <p:cNvSpPr txBox="1">
            <a:spLocks noGrp="1"/>
          </p:cNvSpPr>
          <p:nvPr>
            <p:ph type="body" idx="1"/>
          </p:nvPr>
        </p:nvSpPr>
        <p:spPr>
          <a:xfrm rot="5400000">
            <a:off x="1774032" y="-570706"/>
            <a:ext cx="5811838" cy="76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9" name="Google Shape;169;p16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0" name="Google Shape;170;p16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1" name="Google Shape;171;p16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ustom Layout">
  <p:cSld name="Custom Layout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61"/>
          <p:cNvSpPr txBox="1"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16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bg>
      <p:bgPr>
        <a:solidFill>
          <a:schemeClr val="lt1"/>
        </a:solidFill>
        <a:effectLst/>
      </p:bgPr>
    </p:bg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64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64"/>
          <p:cNvSpPr txBox="1">
            <a:spLocks noGrp="1"/>
          </p:cNvSpPr>
          <p:nvPr>
            <p:ph type="body" idx="1"/>
          </p:nvPr>
        </p:nvSpPr>
        <p:spPr>
          <a:xfrm>
            <a:off x="838200" y="269965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4" name="Google Shape;184;p6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6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6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73"/>
          <p:cNvSpPr txBox="1"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73"/>
          <p:cNvSpPr txBox="1"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90" name="Google Shape;190;p7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7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2" name="Google Shape;192;p7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>
  <p:cSld name="Title Slid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89"/>
          <p:cNvSpPr txBox="1">
            <a:spLocks noGrp="1"/>
          </p:cNvSpPr>
          <p:nvPr>
            <p:ph type="subTitle" idx="1"/>
          </p:nvPr>
        </p:nvSpPr>
        <p:spPr>
          <a:xfrm>
            <a:off x="1524000" y="43132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95" name="Google Shape;195;p89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89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7" name="Google Shape;197;p8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198" name="Google Shape;198;p89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0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90"/>
          <p:cNvSpPr txBox="1">
            <a:spLocks noGrp="1"/>
          </p:cNvSpPr>
          <p:nvPr>
            <p:ph type="body" idx="1"/>
          </p:nvPr>
        </p:nvSpPr>
        <p:spPr>
          <a:xfrm>
            <a:off x="838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2" name="Google Shape;202;p90"/>
          <p:cNvSpPr txBox="1">
            <a:spLocks noGrp="1"/>
          </p:cNvSpPr>
          <p:nvPr>
            <p:ph type="body" idx="2"/>
          </p:nvPr>
        </p:nvSpPr>
        <p:spPr>
          <a:xfrm>
            <a:off x="6172200" y="2670629"/>
            <a:ext cx="5181600" cy="3506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3" name="Google Shape;203;p90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4" name="Google Shape;204;p90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9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1"/>
          <p:cNvSpPr txBox="1">
            <a:spLocks noGrp="1"/>
          </p:cNvSpPr>
          <p:nvPr>
            <p:ph type="title"/>
          </p:nvPr>
        </p:nvSpPr>
        <p:spPr>
          <a:xfrm>
            <a:off x="839788" y="1611086"/>
            <a:ext cx="10515600" cy="8347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91"/>
          <p:cNvSpPr txBox="1">
            <a:spLocks noGrp="1"/>
          </p:cNvSpPr>
          <p:nvPr>
            <p:ph type="body" idx="1"/>
          </p:nvPr>
        </p:nvSpPr>
        <p:spPr>
          <a:xfrm>
            <a:off x="839789" y="2612572"/>
            <a:ext cx="5157787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09" name="Google Shape;209;p91"/>
          <p:cNvSpPr txBox="1">
            <a:spLocks noGrp="1"/>
          </p:cNvSpPr>
          <p:nvPr>
            <p:ph type="body" idx="2"/>
          </p:nvPr>
        </p:nvSpPr>
        <p:spPr>
          <a:xfrm>
            <a:off x="839789" y="3323771"/>
            <a:ext cx="5157787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0" name="Google Shape;210;p91"/>
          <p:cNvSpPr txBox="1">
            <a:spLocks noGrp="1"/>
          </p:cNvSpPr>
          <p:nvPr>
            <p:ph type="body" idx="3"/>
          </p:nvPr>
        </p:nvSpPr>
        <p:spPr>
          <a:xfrm>
            <a:off x="6172201" y="2612572"/>
            <a:ext cx="5183188" cy="544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211" name="Google Shape;211;p91"/>
          <p:cNvSpPr txBox="1">
            <a:spLocks noGrp="1"/>
          </p:cNvSpPr>
          <p:nvPr>
            <p:ph type="body" idx="4"/>
          </p:nvPr>
        </p:nvSpPr>
        <p:spPr>
          <a:xfrm>
            <a:off x="6172201" y="3323771"/>
            <a:ext cx="5183188" cy="28658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12" name="Google Shape;212;p91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91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91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6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6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6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92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92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92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92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eedback Slide" type="blank">
  <p:cSld name="BLANK">
    <p:spTree>
      <p:nvGrpSpPr>
        <p:cNvPr id="1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221;p9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877145" y="2753206"/>
            <a:ext cx="4340728" cy="1066892"/>
          </a:xfrm>
          <a:prstGeom prst="rect">
            <a:avLst/>
          </a:prstGeom>
          <a:noFill/>
          <a:ln>
            <a:noFill/>
          </a:ln>
        </p:spPr>
      </p:pic>
      <p:sp>
        <p:nvSpPr>
          <p:cNvPr id="222" name="Google Shape;222;p93"/>
          <p:cNvSpPr txBox="1"/>
          <p:nvPr/>
        </p:nvSpPr>
        <p:spPr>
          <a:xfrm>
            <a:off x="1797627" y="3597442"/>
            <a:ext cx="8666019" cy="1477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feedback helps ATD continue to provide top-notch educational programs that help you stay on top of a changing profession. </a:t>
            </a:r>
            <a:endParaRPr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Evaluations forms for this session are available via the </a:t>
            </a: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mobile app </a:t>
            </a: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and at the following link: </a:t>
            </a:r>
            <a:r>
              <a:rPr lang="en-US" sz="18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http://www.atdconference.org/attendees. 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94"/>
          <p:cNvSpPr txBox="1">
            <a:spLocks noGrp="1"/>
          </p:cNvSpPr>
          <p:nvPr>
            <p:ph type="title"/>
          </p:nvPr>
        </p:nvSpPr>
        <p:spPr>
          <a:xfrm>
            <a:off x="839788" y="1640114"/>
            <a:ext cx="3932237" cy="13316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5" name="Google Shape;225;p94"/>
          <p:cNvSpPr txBox="1">
            <a:spLocks noGrp="1"/>
          </p:cNvSpPr>
          <p:nvPr>
            <p:ph type="body" idx="1"/>
          </p:nvPr>
        </p:nvSpPr>
        <p:spPr>
          <a:xfrm>
            <a:off x="5183188" y="1640114"/>
            <a:ext cx="6172200" cy="4220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226" name="Google Shape;226;p94"/>
          <p:cNvSpPr txBox="1">
            <a:spLocks noGrp="1"/>
          </p:cNvSpPr>
          <p:nvPr>
            <p:ph type="body" idx="2"/>
          </p:nvPr>
        </p:nvSpPr>
        <p:spPr>
          <a:xfrm>
            <a:off x="839788" y="3091544"/>
            <a:ext cx="3932237" cy="2777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227" name="Google Shape;227;p94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8" name="Google Shape;228;p94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9" name="Google Shape;229;p94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95"/>
          <p:cNvSpPr txBox="1">
            <a:spLocks noGrp="1"/>
          </p:cNvSpPr>
          <p:nvPr>
            <p:ph type="title"/>
          </p:nvPr>
        </p:nvSpPr>
        <p:spPr>
          <a:xfrm>
            <a:off x="839788" y="1611086"/>
            <a:ext cx="3932237" cy="11284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2" name="Google Shape;232;p95"/>
          <p:cNvSpPr>
            <a:spLocks noGrp="1"/>
          </p:cNvSpPr>
          <p:nvPr>
            <p:ph type="pic" idx="2"/>
          </p:nvPr>
        </p:nvSpPr>
        <p:spPr>
          <a:xfrm>
            <a:off x="5183188" y="1611086"/>
            <a:ext cx="6172200" cy="4249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3" name="Google Shape;233;p95"/>
          <p:cNvSpPr txBox="1">
            <a:spLocks noGrp="1"/>
          </p:cNvSpPr>
          <p:nvPr>
            <p:ph type="body" idx="1"/>
          </p:nvPr>
        </p:nvSpPr>
        <p:spPr>
          <a:xfrm>
            <a:off x="839788" y="2859314"/>
            <a:ext cx="3932237" cy="3009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234" name="Google Shape;234;p95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5" name="Google Shape;235;p95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95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96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9" name="Google Shape;239;p96"/>
          <p:cNvSpPr txBox="1">
            <a:spLocks noGrp="1"/>
          </p:cNvSpPr>
          <p:nvPr>
            <p:ph type="body" idx="1"/>
          </p:nvPr>
        </p:nvSpPr>
        <p:spPr>
          <a:xfrm rot="5400000">
            <a:off x="4357347" y="-819490"/>
            <a:ext cx="3477306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0" name="Google Shape;240;p96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96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2" name="Google Shape;242;p96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97"/>
          <p:cNvSpPr txBox="1">
            <a:spLocks noGrp="1"/>
          </p:cNvSpPr>
          <p:nvPr>
            <p:ph type="title"/>
          </p:nvPr>
        </p:nvSpPr>
        <p:spPr>
          <a:xfrm rot="5400000">
            <a:off x="7814469" y="2637631"/>
            <a:ext cx="4449764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5" name="Google Shape;245;p97"/>
          <p:cNvSpPr txBox="1">
            <a:spLocks noGrp="1"/>
          </p:cNvSpPr>
          <p:nvPr>
            <p:ph type="body" idx="1"/>
          </p:nvPr>
        </p:nvSpPr>
        <p:spPr>
          <a:xfrm rot="5400000">
            <a:off x="2480469" y="84932"/>
            <a:ext cx="4449763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6" name="Google Shape;246;p97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7" name="Google Shape;247;p97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8" name="Google Shape;248;p9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with Image">
  <p:cSld name="Title Slide with Image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98"/>
          <p:cNvSpPr/>
          <p:nvPr/>
        </p:nvSpPr>
        <p:spPr>
          <a:xfrm rot="10800000" flipH="1">
            <a:off x="0" y="-6"/>
            <a:ext cx="10625328" cy="5404110"/>
          </a:xfrm>
          <a:prstGeom prst="rtTriangle">
            <a:avLst/>
          </a:prstGeom>
          <a:solidFill>
            <a:srgbClr val="D0CECE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50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51" name="Google Shape;251;p98"/>
          <p:cNvCxnSpPr/>
          <p:nvPr/>
        </p:nvCxnSpPr>
        <p:spPr>
          <a:xfrm rot="10800000" flipH="1">
            <a:off x="0" y="0"/>
            <a:ext cx="6030686" cy="3004456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52" name="Google Shape;252;p98"/>
          <p:cNvSpPr>
            <a:spLocks noGrp="1"/>
          </p:cNvSpPr>
          <p:nvPr>
            <p:ph type="pic" idx="2"/>
          </p:nvPr>
        </p:nvSpPr>
        <p:spPr>
          <a:xfrm>
            <a:off x="1683399" y="860945"/>
            <a:ext cx="4428523" cy="51370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3" name="Google Shape;253;p98" title="Title"/>
          <p:cNvSpPr txBox="1">
            <a:spLocks noGrp="1"/>
          </p:cNvSpPr>
          <p:nvPr>
            <p:ph type="ctrTitle"/>
          </p:nvPr>
        </p:nvSpPr>
        <p:spPr>
          <a:xfrm>
            <a:off x="6375722" y="2006084"/>
            <a:ext cx="4853573" cy="1616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Calibri"/>
              <a:buNone/>
              <a:defRPr sz="43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4" name="Google Shape;254;p98" title="Subtitle"/>
          <p:cNvSpPr txBox="1">
            <a:spLocks noGrp="1"/>
          </p:cNvSpPr>
          <p:nvPr>
            <p:ph type="subTitle" idx="1"/>
          </p:nvPr>
        </p:nvSpPr>
        <p:spPr>
          <a:xfrm>
            <a:off x="6375215" y="3640998"/>
            <a:ext cx="4854339" cy="12575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 sz="2400" b="0" i="0">
                <a:solidFill>
                  <a:schemeClr val="accent6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7537">
          <p15:clr>
            <a:srgbClr val="FBAE40"/>
          </p15:clr>
        </p15:guide>
        <p15:guide id="3" pos="138">
          <p15:clr>
            <a:srgbClr val="FBAE40"/>
          </p15:clr>
        </p15:guide>
        <p15:guide id="4" orient="horz" pos="4178">
          <p15:clr>
            <a:srgbClr val="FBAE40"/>
          </p15:clr>
        </p15:guide>
        <p15:guide id="5" orient="horz" pos="142">
          <p15:clr>
            <a:srgbClr val="FBAE40"/>
          </p15:clr>
        </p15:guide>
        <p15:guide id="6" pos="2457">
          <p15:clr>
            <a:srgbClr val="FBAE40"/>
          </p15:clr>
        </p15:guide>
        <p15:guide id="7" pos="438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wo Content">
  <p:cSld name="1_Two Content"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99"/>
          <p:cNvSpPr txBox="1">
            <a:spLocks noGrp="1"/>
          </p:cNvSpPr>
          <p:nvPr>
            <p:ph type="title"/>
          </p:nvPr>
        </p:nvSpPr>
        <p:spPr>
          <a:xfrm>
            <a:off x="2504413" y="428168"/>
            <a:ext cx="9163331" cy="71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5428"/>
              </a:buClr>
              <a:buSzPts val="2400"/>
              <a:buFont typeface="Arial"/>
              <a:buNone/>
              <a:defRPr sz="2400">
                <a:solidFill>
                  <a:srgbClr val="ED542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7" name="Google Shape;257;p99"/>
          <p:cNvSpPr txBox="1">
            <a:spLocks noGrp="1"/>
          </p:cNvSpPr>
          <p:nvPr>
            <p:ph type="body" idx="1"/>
          </p:nvPr>
        </p:nvSpPr>
        <p:spPr>
          <a:xfrm>
            <a:off x="648702" y="1823593"/>
            <a:ext cx="46273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8" name="Google Shape;258;p99"/>
          <p:cNvSpPr txBox="1">
            <a:spLocks noGrp="1"/>
          </p:cNvSpPr>
          <p:nvPr>
            <p:ph type="body" idx="2"/>
          </p:nvPr>
        </p:nvSpPr>
        <p:spPr>
          <a:xfrm>
            <a:off x="5650470" y="1823593"/>
            <a:ext cx="4627386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2pPr>
            <a:lvl3pPr marL="1371600" lvl="2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3pPr>
            <a:lvl4pPr marL="1828800" lvl="3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4pPr>
            <a:lvl5pPr marL="2286000" lvl="4" indent="-3175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400"/>
              <a:buFont typeface="Noto Sans Symbols"/>
              <a:buChar char="▪"/>
              <a:defRPr sz="1400"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59" name="Google Shape;259;p99"/>
          <p:cNvGrpSpPr/>
          <p:nvPr/>
        </p:nvGrpSpPr>
        <p:grpSpPr>
          <a:xfrm flipH="1">
            <a:off x="7561328" y="0"/>
            <a:ext cx="4763978" cy="3541007"/>
            <a:chOff x="-124265" y="-2"/>
            <a:chExt cx="4763978" cy="3367272"/>
          </a:xfrm>
        </p:grpSpPr>
        <p:sp>
          <p:nvSpPr>
            <p:cNvPr id="260" name="Google Shape;260;p99"/>
            <p:cNvSpPr/>
            <p:nvPr/>
          </p:nvSpPr>
          <p:spPr>
            <a:xfrm>
              <a:off x="0" y="-1"/>
              <a:ext cx="4639713" cy="3367271"/>
            </a:xfrm>
            <a:prstGeom prst="diagStripe">
              <a:avLst>
                <a:gd name="adj" fmla="val 51202"/>
              </a:avLst>
            </a:pr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261" name="Google Shape;261;p99"/>
            <p:cNvCxnSpPr/>
            <p:nvPr/>
          </p:nvCxnSpPr>
          <p:spPr>
            <a:xfrm rot="10800000" flipH="1">
              <a:off x="1433638" y="-2"/>
              <a:ext cx="1240971" cy="916595"/>
            </a:xfrm>
            <a:prstGeom prst="straightConnector1">
              <a:avLst/>
            </a:prstGeom>
            <a:noFill/>
            <a:ln w="9525" cap="flat" cmpd="sng">
              <a:solidFill>
                <a:srgbClr val="BFBFBF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sp>
          <p:nvSpPr>
            <p:cNvPr id="262" name="Google Shape;262;p99"/>
            <p:cNvSpPr/>
            <p:nvPr/>
          </p:nvSpPr>
          <p:spPr>
            <a:xfrm rot="-2178838">
              <a:off x="-192127" y="1140864"/>
              <a:ext cx="1354398" cy="214994"/>
            </a:xfrm>
            <a:prstGeom prst="parallelogram">
              <a:avLst>
                <a:gd name="adj" fmla="val 72003"/>
              </a:avLst>
            </a:prstGeom>
            <a:solidFill>
              <a:srgbClr val="840A2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3" name="Google Shape;263;p99"/>
          <p:cNvSpPr/>
          <p:nvPr/>
        </p:nvSpPr>
        <p:spPr>
          <a:xfrm flipH="1">
            <a:off x="6679908" y="1"/>
            <a:ext cx="1447800" cy="639064"/>
          </a:xfrm>
          <a:prstGeom prst="parallelogram">
            <a:avLst>
              <a:gd name="adj" fmla="val 135617"/>
            </a:avLst>
          </a:prstGeom>
          <a:solidFill>
            <a:srgbClr val="59595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 type="blank">
  <p:cSld name="BLANK"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6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0" name="Google Shape;270;p6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71" name="Google Shape;271;p66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Slide" type="title">
  <p:cSld name="TITLE"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00"/>
          <p:cNvSpPr txBox="1">
            <a:spLocks noGrp="1"/>
          </p:cNvSpPr>
          <p:nvPr>
            <p:ph type="ctrTitle"/>
          </p:nvPr>
        </p:nvSpPr>
        <p:spPr>
          <a:xfrm>
            <a:off x="457200" y="1122363"/>
            <a:ext cx="11506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4" name="Google Shape;274;p100"/>
          <p:cNvSpPr txBox="1">
            <a:spLocks noGrp="1"/>
          </p:cNvSpPr>
          <p:nvPr>
            <p:ph type="subTitle" idx="1"/>
          </p:nvPr>
        </p:nvSpPr>
        <p:spPr>
          <a:xfrm>
            <a:off x="457200" y="3602038"/>
            <a:ext cx="115062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75" name="Google Shape;275;p100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6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67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type="obj">
  <p:cSld name="OBJECT"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01"/>
          <p:cNvSpPr txBox="1">
            <a:spLocks noGrp="1"/>
          </p:cNvSpPr>
          <p:nvPr>
            <p:ph type="title"/>
          </p:nvPr>
        </p:nvSpPr>
        <p:spPr>
          <a:xfrm>
            <a:off x="381000" y="365126"/>
            <a:ext cx="115824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8" name="Google Shape;278;p101"/>
          <p:cNvSpPr txBox="1">
            <a:spLocks noGrp="1"/>
          </p:cNvSpPr>
          <p:nvPr>
            <p:ph type="body" idx="1"/>
          </p:nvPr>
        </p:nvSpPr>
        <p:spPr>
          <a:xfrm>
            <a:off x="381000" y="1825625"/>
            <a:ext cx="115824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9" name="Google Shape;279;p10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0" name="Google Shape;280;p10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1" name="Google Shape;281;p101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_HEADER"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02"/>
          <p:cNvSpPr txBox="1"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4" name="Google Shape;284;p102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85" name="Google Shape;285;p10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6" name="Google Shape;286;p10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87" name="Google Shape;287;p102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wo Content" type="twoObj">
  <p:cSld name="TWO_OBJECT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103"/>
          <p:cNvSpPr txBox="1">
            <a:spLocks noGrp="1"/>
          </p:cNvSpPr>
          <p:nvPr>
            <p:ph type="title"/>
          </p:nvPr>
        </p:nvSpPr>
        <p:spPr>
          <a:xfrm>
            <a:off x="381000" y="365126"/>
            <a:ext cx="115824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0" name="Google Shape;290;p10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1" name="Google Shape;291;p103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2" name="Google Shape;292;p10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3" name="Google Shape;293;p10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4" name="Google Shape;294;p103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mparison" type="twoTxTwoObj">
  <p:cSld name="TWO_OBJECTS_WITH_TEXT"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104"/>
          <p:cNvSpPr txBox="1"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7" name="Google Shape;297;p104"/>
          <p:cNvSpPr txBox="1"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98" name="Google Shape;298;p104"/>
          <p:cNvSpPr txBox="1">
            <a:spLocks noGrp="1"/>
          </p:cNvSpPr>
          <p:nvPr>
            <p:ph type="body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9" name="Google Shape;299;p10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00" name="Google Shape;300;p10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1" name="Google Shape;301;p10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2" name="Google Shape;302;p10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3" name="Google Shape;303;p104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 type="titleOnly">
  <p:cSld name="TITLE_ONLY"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105"/>
          <p:cNvSpPr txBox="1">
            <a:spLocks noGrp="1"/>
          </p:cNvSpPr>
          <p:nvPr>
            <p:ph type="title"/>
          </p:nvPr>
        </p:nvSpPr>
        <p:spPr>
          <a:xfrm>
            <a:off x="381000" y="365126"/>
            <a:ext cx="115824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6" name="Google Shape;306;p10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7" name="Google Shape;307;p10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8" name="Google Shape;308;p105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Content with Caption" type="objTx">
  <p:cSld name="OBJECT_WITH_CAPTION_TEXT"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106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106"/>
          <p:cNvSpPr txBox="1">
            <a:spLocks noGrp="1"/>
          </p:cNvSpPr>
          <p:nvPr>
            <p:ph type="body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312" name="Google Shape;312;p106"/>
          <p:cNvSpPr txBox="1">
            <a:spLocks noGrp="1"/>
          </p:cNvSpPr>
          <p:nvPr>
            <p:ph type="body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13" name="Google Shape;313;p10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4" name="Google Shape;314;p10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5" name="Google Shape;315;p106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Picture with Caption" type="picTx">
  <p:cSld name="PICTURE_WITH_CAPTION_TEXT"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07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8" name="Google Shape;318;p107"/>
          <p:cNvSpPr>
            <a:spLocks noGrp="1"/>
          </p:cNvSpPr>
          <p:nvPr>
            <p:ph type="pic" idx="2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19" name="Google Shape;319;p107"/>
          <p:cNvSpPr txBox="1">
            <a:spLocks noGrp="1"/>
          </p:cNvSpPr>
          <p:nvPr>
            <p:ph type="body" idx="1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320" name="Google Shape;320;p10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1" name="Google Shape;321;p10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2" name="Google Shape;322;p107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Vertical Text" type="vertTx">
  <p:cSld name="VERTICAL_TEXT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108"/>
          <p:cNvSpPr txBox="1">
            <a:spLocks noGrp="1"/>
          </p:cNvSpPr>
          <p:nvPr>
            <p:ph type="title"/>
          </p:nvPr>
        </p:nvSpPr>
        <p:spPr>
          <a:xfrm>
            <a:off x="381000" y="365126"/>
            <a:ext cx="115824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5" name="Google Shape;325;p108"/>
          <p:cNvSpPr txBox="1">
            <a:spLocks noGrp="1"/>
          </p:cNvSpPr>
          <p:nvPr>
            <p:ph type="body" idx="1"/>
          </p:nvPr>
        </p:nvSpPr>
        <p:spPr>
          <a:xfrm rot="5400000">
            <a:off x="3996531" y="-1789906"/>
            <a:ext cx="4351338" cy="115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6" name="Google Shape;326;p10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7" name="Google Shape;327;p10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28" name="Google Shape;328;p108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Vertical Title and Text" type="vertTitleAndTx">
  <p:cSld name="VERTICAL_TITLE_AND_VERTICAL_TEXT"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109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109"/>
          <p:cNvSpPr txBox="1">
            <a:spLocks noGrp="1"/>
          </p:cNvSpPr>
          <p:nvPr>
            <p:ph type="body" idx="1"/>
          </p:nvPr>
        </p:nvSpPr>
        <p:spPr>
          <a:xfrm rot="5400000">
            <a:off x="1774032" y="-570706"/>
            <a:ext cx="5811838" cy="76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2" name="Google Shape;332;p10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3" name="Google Shape;333;p10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34" name="Google Shape;334;p109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7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2" name="Google Shape;412;p7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3" name="Google Shape;413;p7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7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7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2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72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8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8" name="Google Shape;418;p8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9" name="Google Shape;419;p8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11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7" name="Google Shape;427;p11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428" name="Google Shape;428;p11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9" name="Google Shape;429;p11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0" name="Google Shape;430;p11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111"/>
          <p:cNvSpPr txBox="1"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3" name="Google Shape;433;p111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34" name="Google Shape;434;p11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5" name="Google Shape;435;p11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11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112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9" name="Google Shape;439;p1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0" name="Google Shape;440;p112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1" name="Google Shape;441;p11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2" name="Google Shape;442;p11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3" name="Google Shape;443;p11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p113"/>
          <p:cNvSpPr txBox="1"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113"/>
          <p:cNvSpPr txBox="1"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7" name="Google Shape;447;p113"/>
          <p:cNvSpPr txBox="1">
            <a:spLocks noGrp="1"/>
          </p:cNvSpPr>
          <p:nvPr>
            <p:ph type="body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8" name="Google Shape;448;p11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9" name="Google Shape;449;p11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0" name="Google Shape;450;p11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11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2" name="Google Shape;452;p11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114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5" name="Google Shape;455;p114"/>
          <p:cNvSpPr txBox="1">
            <a:spLocks noGrp="1"/>
          </p:cNvSpPr>
          <p:nvPr>
            <p:ph type="body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56" name="Google Shape;456;p114"/>
          <p:cNvSpPr txBox="1">
            <a:spLocks noGrp="1"/>
          </p:cNvSpPr>
          <p:nvPr>
            <p:ph type="body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57" name="Google Shape;457;p11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8" name="Google Shape;458;p11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9" name="Google Shape;459;p11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Google Shape;461;p115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2" name="Google Shape;462;p115"/>
          <p:cNvSpPr>
            <a:spLocks noGrp="1"/>
          </p:cNvSpPr>
          <p:nvPr>
            <p:ph type="pic" idx="2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3" name="Google Shape;463;p115"/>
          <p:cNvSpPr txBox="1">
            <a:spLocks noGrp="1"/>
          </p:cNvSpPr>
          <p:nvPr>
            <p:ph type="body" idx="1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464" name="Google Shape;464;p11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5" name="Google Shape;465;p11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11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11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9" name="Google Shape;469;p116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0" name="Google Shape;470;p11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11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2" name="Google Shape;472;p11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117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5" name="Google Shape;475;p117"/>
          <p:cNvSpPr txBox="1">
            <a:spLocks noGrp="1"/>
          </p:cNvSpPr>
          <p:nvPr>
            <p:ph type="body" idx="1"/>
          </p:nvPr>
        </p:nvSpPr>
        <p:spPr>
          <a:xfrm rot="5400000">
            <a:off x="1774032" y="-570706"/>
            <a:ext cx="5811838" cy="76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6" name="Google Shape;476;p11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7" name="Google Shape;477;p11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8" name="Google Shape;478;p11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>
  <p:cSld name="1_Title and Content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18"/>
          <p:cNvSpPr/>
          <p:nvPr/>
        </p:nvSpPr>
        <p:spPr>
          <a:xfrm>
            <a:off x="-3102429" y="-2857500"/>
            <a:ext cx="16736785" cy="10825843"/>
          </a:xfrm>
          <a:prstGeom prst="rect">
            <a:avLst/>
          </a:prstGeom>
          <a:solidFill>
            <a:srgbClr val="FFC000">
              <a:alpha val="69803"/>
            </a:srgb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1" name="Google Shape;481;p118"/>
          <p:cNvGrpSpPr/>
          <p:nvPr/>
        </p:nvGrpSpPr>
        <p:grpSpPr>
          <a:xfrm>
            <a:off x="-12470420" y="-9445180"/>
            <a:ext cx="21540949" cy="20984940"/>
            <a:chOff x="-12006831" y="-9813014"/>
            <a:chExt cx="20544661" cy="20984940"/>
          </a:xfrm>
        </p:grpSpPr>
        <p:sp>
          <p:nvSpPr>
            <p:cNvPr id="482" name="Google Shape;482;p118"/>
            <p:cNvSpPr/>
            <p:nvPr/>
          </p:nvSpPr>
          <p:spPr>
            <a:xfrm rot="-3293573">
              <a:off x="-9639791" y="-6319806"/>
              <a:ext cx="15810580" cy="13998523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83" name="Google Shape;483;p118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785986" y="2029468"/>
              <a:ext cx="3025322" cy="17780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4" name="Google Shape;484;p11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5" name="Google Shape;485;p11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6" name="Google Shape;486;p118"/>
          <p:cNvSpPr txBox="1"/>
          <p:nvPr/>
        </p:nvSpPr>
        <p:spPr>
          <a:xfrm>
            <a:off x="5299831" y="4016454"/>
            <a:ext cx="151035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SPEAKER:</a:t>
            </a:r>
            <a:endParaRPr/>
          </a:p>
        </p:txBody>
      </p:sp>
      <p:sp>
        <p:nvSpPr>
          <p:cNvPr id="487" name="Google Shape;487;p118"/>
          <p:cNvSpPr txBox="1"/>
          <p:nvPr/>
        </p:nvSpPr>
        <p:spPr>
          <a:xfrm>
            <a:off x="6343488" y="2566824"/>
            <a:ext cx="1459054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en-US" sz="2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SESSION:</a:t>
            </a:r>
            <a:endParaRPr/>
          </a:p>
        </p:txBody>
      </p:sp>
      <p:sp>
        <p:nvSpPr>
          <p:cNvPr id="488" name="Google Shape;488;p118"/>
          <p:cNvSpPr txBox="1">
            <a:spLocks noGrp="1"/>
          </p:cNvSpPr>
          <p:nvPr>
            <p:ph type="body" idx="1"/>
          </p:nvPr>
        </p:nvSpPr>
        <p:spPr>
          <a:xfrm>
            <a:off x="6748741" y="3543825"/>
            <a:ext cx="4114801" cy="143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9" name="Google Shape;489;p118"/>
          <p:cNvSpPr txBox="1">
            <a:spLocks noGrp="1"/>
          </p:cNvSpPr>
          <p:nvPr>
            <p:ph type="body" idx="2"/>
          </p:nvPr>
        </p:nvSpPr>
        <p:spPr>
          <a:xfrm>
            <a:off x="7737534" y="2091880"/>
            <a:ext cx="4114801" cy="1430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2"/>
              </a:buClr>
              <a:buSzPts val="1800"/>
              <a:buNone/>
              <a:defRPr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490" name="Google Shape;490;p118"/>
          <p:cNvGrpSpPr/>
          <p:nvPr/>
        </p:nvGrpSpPr>
        <p:grpSpPr>
          <a:xfrm>
            <a:off x="8929142" y="-4331323"/>
            <a:ext cx="21100006" cy="21375345"/>
            <a:chOff x="8929142" y="-4331323"/>
            <a:chExt cx="21100006" cy="21375345"/>
          </a:xfrm>
        </p:grpSpPr>
        <p:sp>
          <p:nvSpPr>
            <p:cNvPr id="491" name="Google Shape;491;p118"/>
            <p:cNvSpPr/>
            <p:nvPr/>
          </p:nvSpPr>
          <p:spPr>
            <a:xfrm rot="-3293573">
              <a:off x="11573855" y="-982333"/>
              <a:ext cx="15810580" cy="14677363"/>
            </a:xfrm>
            <a:prstGeom prst="rect">
              <a:avLst/>
            </a:prstGeom>
            <a:solidFill>
              <a:srgbClr val="ED5428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p118"/>
            <p:cNvSpPr txBox="1"/>
            <p:nvPr/>
          </p:nvSpPr>
          <p:spPr>
            <a:xfrm>
              <a:off x="10543825" y="6275363"/>
              <a:ext cx="1686680" cy="40011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2"/>
                </a:buClr>
                <a:buSzPts val="2000"/>
                <a:buFont typeface="Arial"/>
                <a:buNone/>
              </a:pPr>
              <a:r>
                <a:rPr lang="en-US" sz="2000" b="1">
                  <a:solidFill>
                    <a:schemeClr val="lt2"/>
                  </a:solidFill>
                  <a:latin typeface="Arial"/>
                  <a:ea typeface="Arial"/>
                  <a:cs typeface="Arial"/>
                  <a:sym typeface="Arial"/>
                </a:rPr>
                <a:t>#ATDCORE4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8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8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8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8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8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8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8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48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8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8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4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wo Content">
  <p:cSld name="2_Two Content"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p11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5428">
              <a:alpha val="65882"/>
            </a:srgbClr>
          </a:solidFill>
          <a:ln w="12700" cap="flat" cmpd="sng">
            <a:solidFill>
              <a:srgbClr val="42719B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5" name="Google Shape;495;p119"/>
          <p:cNvSpPr txBox="1">
            <a:spLocks noGrp="1"/>
          </p:cNvSpPr>
          <p:nvPr>
            <p:ph type="title"/>
          </p:nvPr>
        </p:nvSpPr>
        <p:spPr>
          <a:xfrm>
            <a:off x="1514335" y="3072822"/>
            <a:ext cx="9163331" cy="712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6" name="Google Shape;496;p119"/>
          <p:cNvSpPr txBox="1">
            <a:spLocks noGrp="1"/>
          </p:cNvSpPr>
          <p:nvPr>
            <p:ph type="sldNum" idx="12"/>
          </p:nvPr>
        </p:nvSpPr>
        <p:spPr>
          <a:xfrm>
            <a:off x="291565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lvl="1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lvl="2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lvl="3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lvl="4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lvl="5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lvl="6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lvl="7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lvl="8" indent="0" algn="l">
              <a:spcBef>
                <a:spcPts val="0"/>
              </a:spcBef>
              <a:buNone/>
              <a:defRPr sz="1200">
                <a:solidFill>
                  <a:srgbClr val="FFC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7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5" name="Google Shape;505;p7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6" name="Google Shape;506;p7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p12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12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10" name="Google Shape;510;p12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1" name="Google Shape;511;p12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2" name="Google Shape;512;p12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4" name="Google Shape;514;p121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5" name="Google Shape;515;p12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6" name="Google Shape;516;p121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7" name="Google Shape;517;p121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8" name="Google Shape;518;p121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22"/>
          <p:cNvSpPr txBox="1"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1" name="Google Shape;521;p122"/>
          <p:cNvSpPr txBox="1"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22" name="Google Shape;522;p122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3" name="Google Shape;523;p122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122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5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6" name="Google Shape;526;p123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7" name="Google Shape;527;p12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8" name="Google Shape;528;p123"/>
          <p:cNvSpPr txBox="1">
            <a:spLocks noGrp="1"/>
          </p:cNvSpPr>
          <p:nvPr>
            <p:ph type="body" idx="2"/>
          </p:nvPr>
        </p:nvSpPr>
        <p:spPr>
          <a:xfrm>
            <a:off x="6197600" y="1825625"/>
            <a:ext cx="515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9" name="Google Shape;529;p123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0" name="Google Shape;530;p123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1" name="Google Shape;531;p123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124"/>
          <p:cNvSpPr txBox="1"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124"/>
          <p:cNvSpPr txBox="1"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5" name="Google Shape;535;p124"/>
          <p:cNvSpPr txBox="1">
            <a:spLocks noGrp="1"/>
          </p:cNvSpPr>
          <p:nvPr>
            <p:ph type="body" idx="2"/>
          </p:nvPr>
        </p:nvSpPr>
        <p:spPr>
          <a:xfrm>
            <a:off x="840318" y="2505075"/>
            <a:ext cx="5158316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6" name="Google Shape;536;p124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71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37" name="Google Shape;537;p124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71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38" name="Google Shape;538;p124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124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0" name="Google Shape;540;p124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12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3" name="Google Shape;543;p125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125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5" name="Google Shape;545;p125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126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8" name="Google Shape;548;p126"/>
          <p:cNvSpPr txBox="1">
            <a:spLocks noGrp="1"/>
          </p:cNvSpPr>
          <p:nvPr>
            <p:ph type="body" idx="1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49" name="Google Shape;549;p126"/>
          <p:cNvSpPr txBox="1">
            <a:spLocks noGrp="1"/>
          </p:cNvSpPr>
          <p:nvPr>
            <p:ph type="body" idx="2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0" name="Google Shape;550;p12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1" name="Google Shape;551;p12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2" name="Google Shape;552;p12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Google Shape;554;p127"/>
          <p:cNvSpPr txBox="1"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5" name="Google Shape;555;p127"/>
          <p:cNvSpPr>
            <a:spLocks noGrp="1"/>
          </p:cNvSpPr>
          <p:nvPr>
            <p:ph type="pic" idx="2"/>
          </p:nvPr>
        </p:nvSpPr>
        <p:spPr>
          <a:xfrm>
            <a:off x="5183717" y="987426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6" name="Google Shape;556;p127"/>
          <p:cNvSpPr txBox="1">
            <a:spLocks noGrp="1"/>
          </p:cNvSpPr>
          <p:nvPr>
            <p:ph type="body" idx="1"/>
          </p:nvPr>
        </p:nvSpPr>
        <p:spPr>
          <a:xfrm>
            <a:off x="840318" y="2057400"/>
            <a:ext cx="393276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57" name="Google Shape;557;p127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8" name="Google Shape;558;p127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127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83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3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7" name="Google Shape;57;p83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8" name="Google Shape;58;p83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59" name="Google Shape;59;p83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0" name="Google Shape;60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" name="Google Shape;561;p128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2" name="Google Shape;562;p128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3" name="Google Shape;563;p128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128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5" name="Google Shape;565;p128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129"/>
          <p:cNvSpPr txBox="1">
            <a:spLocks noGrp="1"/>
          </p:cNvSpPr>
          <p:nvPr>
            <p:ph type="title"/>
          </p:nvPr>
        </p:nvSpPr>
        <p:spPr>
          <a:xfrm rot="5400000">
            <a:off x="7133432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8" name="Google Shape;568;p129"/>
          <p:cNvSpPr txBox="1">
            <a:spLocks noGrp="1"/>
          </p:cNvSpPr>
          <p:nvPr>
            <p:ph type="body" idx="1"/>
          </p:nvPr>
        </p:nvSpPr>
        <p:spPr>
          <a:xfrm rot="5400000">
            <a:off x="1774032" y="-570706"/>
            <a:ext cx="5811838" cy="768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69" name="Google Shape;569;p129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0" name="Google Shape;570;p129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1" name="Google Shape;571;p129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413D38-E59B-4CB4-BF11-5160C7638F1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A96480-7C32-4699-924F-04E6351700D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BC612-618C-409E-941D-AEC588BC7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FDC797-8075-8C4A-8A8D-8A857528D473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C4A450-9736-44ED-85DD-C331F9D20C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3EF47-51DD-493F-A527-42B13B7822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92893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12F6D-F43A-4B4F-84F7-143B963D8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F94D2-82C1-46EF-A773-0D5884127F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820E2E"/>
              </a:buClr>
              <a:defRPr/>
            </a:lvl1pPr>
            <a:lvl2pPr>
              <a:buClr>
                <a:srgbClr val="820E2E"/>
              </a:buClr>
              <a:defRPr/>
            </a:lvl2pPr>
            <a:lvl3pPr>
              <a:buClr>
                <a:srgbClr val="820E2E"/>
              </a:buClr>
              <a:defRPr/>
            </a:lvl3pPr>
            <a:lvl4pPr>
              <a:buClr>
                <a:srgbClr val="820E2E"/>
              </a:buClr>
              <a:defRPr/>
            </a:lvl4pPr>
            <a:lvl5pPr>
              <a:buClr>
                <a:srgbClr val="820E2E"/>
              </a:buClr>
              <a:defRPr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8E9994-2CA0-44D6-9A6B-DC39E99BD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FA1F6F-D437-F14A-A120-0817E7247F2F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0BEF13-2C78-4362-85F3-4DDDFFAF02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078CB-9D7A-4E47-993A-01A74979C6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7908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2B87F-A50B-4283-BAE1-6F38D7BA35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A79DDE-7135-4C6E-89EC-56BB900C5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46D497-E39D-4152-8A9C-66D1E839E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9C4FA-73FD-6A41-9161-F8B64F36058F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1064B8-7F80-48A5-92E3-D5EE1C2F9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55FF59-41C8-46BB-AD66-DC519108AE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82798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7BC78-93ED-46AE-8010-3C6456A289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894657-99BE-4460-A46D-DEA7395B86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BE7734-B315-4991-BCF9-E3D9E9EB2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A8D7C9-D56E-4559-AFB8-3982882CD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226B81-41A8-0B4C-9E42-D3152BAEE144}" type="datetime1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DE1F375-6F0E-4C40-83E4-19ED5841A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C17054C-81C7-40F7-A8CF-DB28A2BED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54236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EF83A4-7EF3-41CB-B53D-9A9ADA3922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422F71-25DA-4481-85EB-A8AC755DAC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9B4806-2041-48F9-87D0-3E06CEA8E3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7B2F746-2496-4270-9CAC-FAE455F1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E8D7411-C1B9-4FA6-9838-4E5A9A0A563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8B96038-4F98-4820-86B8-B32134CCEA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4A6E75-20BA-BC4D-8EBD-31C90C5CB06B}" type="datetime1">
              <a:rPr lang="en-US" smtClean="0"/>
              <a:t>8/31/2023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E0568E9-37E6-4C63-9C7F-5C0D0A2C4C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6B700A-4D69-493C-877B-0ABC42347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010753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AC6C4E-C539-4919-BEEB-0861CE156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539C433-5443-427D-A1F6-03818A2862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53A95-3D89-334B-9844-3C1CBD34ADE9}" type="datetime1">
              <a:rPr lang="en-US" smtClean="0"/>
              <a:t>8/31/2023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125EBB-D03C-499A-B544-B2B528A6B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1F09940-D2D2-4343-9AAC-DFF78692B4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818388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699D28-4B72-4196-A684-4ADD04BD39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9A045F-598D-6348-9C9B-645421F81A2C}" type="datetime1">
              <a:rPr lang="en-US" smtClean="0"/>
              <a:t>8/31/2023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7B99E43-7F41-462E-BAAF-C51A92B8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67CDD2-E748-4CB4-A5C8-EC11F39953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35528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221EF-1A90-4CEB-86C8-14B3069AD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6870B6-28AE-42A2-B10F-FD6FA524FE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CE29A9-DD75-4BBB-8D7D-4F06059D3B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23640C-6DCA-4474-9D92-B077DA4AB6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F58BD5-4B38-AE4C-BEF9-2E365D46C973}" type="datetime1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C8973D-ECDF-4DEA-8E1C-D4E4F42CC1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3774EC9-3AA2-43FA-B522-51EDBC6C27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367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8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6" name="Google Shape;66;p8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7" name="Google Shape;67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5105B-5DB0-4DBF-8F91-38DDD4B348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FAAB282-A978-4042-8178-F16CB74550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4947E74-00FC-45A2-B908-7F4319727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3CFF7B-069B-4A4A-B48B-B45B5BC89B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7A3598-92DE-2547-B123-9BFF0AB00169}" type="datetime1">
              <a:rPr lang="en-US" smtClean="0"/>
              <a:t>8/31/2023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8B06AC2-304E-4487-85A5-2DCE6F55CB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8FB8EF-4EE2-4F4D-8414-3A8B256672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010254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8A8FA-A99C-4FBE-83C3-8725E0844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B1067D-75BA-4D97-8B65-DE25FFCE82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383FA3-5E8F-48FE-B391-462D0FDA92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1AE1BD-2D2F-134E-979B-C94155605E2F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AC10E0-F848-41C5-955B-CB5770A1C9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5363AA-BD01-463D-9859-71A6A0800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620411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34E561-FB6E-4DDE-B5DF-AF8789503F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6562F7-4B20-4960-9BBB-4AF654032F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478CD0-4987-46C5-9AD5-C31C4C01EA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6FC11-B262-EE4E-83B5-1DA069E36828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9D6434-841D-4447-847D-AFAA64634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B5F4E-758A-4D77-8B2F-FA9375A2E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19177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95804EA-1818-479F-A180-8D42F27C5E68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503494"/>
      </p:ext>
    </p:extLst>
  </p:cSld>
  <p:clrMapOvr>
    <a:masterClrMapping/>
  </p:clrMapOvr>
  <p:transition>
    <p:fade/>
  </p:transition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7814"/>
            <a:ext cx="11887200" cy="11398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30725"/>
          </a:xfrm>
        </p:spPr>
        <p:txBody>
          <a:bodyPr/>
          <a:lstStyle>
            <a:lvl1pPr>
              <a:buFont typeface="Arial" pitchFamily="34" charset="0"/>
              <a:buChar char="•"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3E7534-8D79-4361-ABD1-EDB37AC994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50937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peaker_Slide">
    <p:bg>
      <p:bgPr>
        <a:blipFill dpi="0" rotWithShape="1">
          <a:blip r:embed="rId2">
            <a:alphaModFix amt="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157612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 Layout with Bran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7777399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mage +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Blip>
                <a:blip r:embed="rId2"/>
              </a:buBlip>
            </a:lvl1pPr>
            <a:lvl2pPr>
              <a:buBlip>
                <a:blip r:embed="rId2"/>
              </a:buBlip>
            </a:lvl2pPr>
            <a:lvl3pPr>
              <a:buBlip>
                <a:blip r:embed="rId2"/>
              </a:buBlip>
            </a:lvl3pPr>
            <a:lvl4pPr>
              <a:buBlip>
                <a:blip r:embed="rId2"/>
              </a:buBlip>
            </a:lvl4pPr>
            <a:lvl5pPr>
              <a:buBlip>
                <a:blip r:embed="rId2"/>
              </a:buBlip>
            </a:lvl5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One</a:t>
            </a:r>
          </a:p>
          <a:p>
            <a:pPr lvl="1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Two</a:t>
            </a:r>
          </a:p>
          <a:p>
            <a:pPr lvl="2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Three</a:t>
            </a:r>
          </a:p>
          <a:p>
            <a:pPr lvl="3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Four</a:t>
            </a:r>
          </a:p>
          <a:p>
            <a:pPr lvl="4">
              <a:defRPr sz="1800">
                <a:solidFill>
                  <a:srgbClr val="000000"/>
                </a:solidFill>
              </a:defRPr>
            </a:pPr>
            <a:r>
              <a:rPr sz="2500">
                <a:solidFill>
                  <a:srgbClr val="0C3B4A"/>
                </a:solidFill>
              </a:rPr>
              <a:t>Body Level Five</a:t>
            </a:r>
          </a:p>
        </p:txBody>
      </p:sp>
      <p:sp>
        <p:nvSpPr>
          <p:cNvPr id="5" name="Shape 25"/>
          <p:cNvSpPr/>
          <p:nvPr userDrawn="1"/>
        </p:nvSpPr>
        <p:spPr>
          <a:xfrm>
            <a:off x="-18515" y="6630327"/>
            <a:ext cx="12229030" cy="242531"/>
          </a:xfrm>
          <a:prstGeom prst="rect">
            <a:avLst/>
          </a:prstGeom>
          <a:solidFill>
            <a:srgbClr val="800000"/>
          </a:solidFill>
          <a:ln w="12700">
            <a:miter lim="400000"/>
          </a:ln>
        </p:spPr>
        <p:txBody>
          <a:bodyPr lIns="0" tIns="0" rIns="0" bIns="0" anchor="ctr"/>
          <a:lstStyle/>
          <a:p>
            <a:pPr lvl="0" algn="l">
              <a:spcBef>
                <a:spcPts val="2250"/>
              </a:spcBef>
              <a:defRPr>
                <a:solidFill>
                  <a:srgbClr val="FFFFFF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pPr>
            <a:endParaRPr sz="9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3193430"/>
      </p:ext>
    </p:extLst>
  </p:cSld>
  <p:clrMapOvr>
    <a:masterClrMapping/>
  </p:clrMapOvr>
  <p:transition spd="med"/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0889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2243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85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5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3" name="Google Shape;73;p85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4" name="Google Shape;74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0176750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91524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592304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46058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69220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634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3385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39138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592178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5B0AB-9D85-5041-9E47-089B467D25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4307B2-D3C2-CC47-A7C5-11F7757948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870BE-C4CD-AA49-929F-72ECD6AB64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00F3E8-44A1-B34D-AFC8-22A2D183E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Copyright 2019 ROI Institute Inc. – No part of this document can be reproduced, stored in a retrieval system, or transmitted in any 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85C6B4-65D3-7E4C-BAF2-E79E91574C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016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18" Type="http://schemas.openxmlformats.org/officeDocument/2006/relationships/image" Target="../media/image4.png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17" Type="http://schemas.openxmlformats.org/officeDocument/2006/relationships/theme" Target="../theme/theme7.xml"/><Relationship Id="rId2" Type="http://schemas.openxmlformats.org/officeDocument/2006/relationships/slideLayout" Target="../slideLayouts/slideLayout73.xml"/><Relationship Id="rId16" Type="http://schemas.openxmlformats.org/officeDocument/2006/relationships/slideLayout" Target="../slideLayouts/slideLayout87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slideLayout" Target="../slideLayouts/slideLayout8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5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57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5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5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5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5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6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99" name="Google Shape;99;p6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0" name="Google Shape;100;p6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1" name="Google Shape;101;p6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2" name="Google Shape;102;p6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63"/>
          <p:cNvSpPr txBox="1">
            <a:spLocks noGrp="1"/>
          </p:cNvSpPr>
          <p:nvPr>
            <p:ph type="title"/>
          </p:nvPr>
        </p:nvSpPr>
        <p:spPr>
          <a:xfrm>
            <a:off x="838200" y="1640114"/>
            <a:ext cx="10515600" cy="8801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77" name="Google Shape;177;p63"/>
          <p:cNvSpPr txBox="1">
            <a:spLocks noGrp="1"/>
          </p:cNvSpPr>
          <p:nvPr>
            <p:ph type="body" idx="1"/>
          </p:nvPr>
        </p:nvSpPr>
        <p:spPr>
          <a:xfrm>
            <a:off x="838200" y="2699657"/>
            <a:ext cx="10515600" cy="3477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8" name="Google Shape;178;p63"/>
          <p:cNvSpPr txBox="1">
            <a:spLocks noGrp="1"/>
          </p:cNvSpPr>
          <p:nvPr>
            <p:ph type="dt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79" name="Google Shape;179;p63"/>
          <p:cNvSpPr txBox="1">
            <a:spLocks noGrp="1"/>
          </p:cNvSpPr>
          <p:nvPr>
            <p:ph type="ft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80" name="Google Shape;180;p63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89" r:id="rId13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5"/>
          <p:cNvSpPr txBox="1">
            <a:spLocks noGrp="1"/>
          </p:cNvSpPr>
          <p:nvPr>
            <p:ph type="title"/>
          </p:nvPr>
        </p:nvSpPr>
        <p:spPr>
          <a:xfrm>
            <a:off x="381000" y="365126"/>
            <a:ext cx="115824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66" name="Google Shape;266;p65"/>
          <p:cNvSpPr txBox="1">
            <a:spLocks noGrp="1"/>
          </p:cNvSpPr>
          <p:nvPr>
            <p:ph type="body" idx="1"/>
          </p:nvPr>
        </p:nvSpPr>
        <p:spPr>
          <a:xfrm>
            <a:off x="381000" y="1825625"/>
            <a:ext cx="115824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7" name="Google Shape;267;p65"/>
          <p:cNvSpPr txBox="1">
            <a:spLocks noGrp="1"/>
          </p:cNvSpPr>
          <p:nvPr>
            <p:ph type="sldNum" idx="12"/>
          </p:nvPr>
        </p:nvSpPr>
        <p:spPr>
          <a:xfrm>
            <a:off x="9220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70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06" name="Google Shape;406;p7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7" name="Google Shape;407;p70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8" name="Google Shape;408;p70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9" name="Google Shape;409;p70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  <p:sldLayoutId id="2147483728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6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99" name="Google Shape;499;p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0" name="Google Shape;500;p76"/>
          <p:cNvSpPr txBox="1">
            <a:spLocks noGrp="1"/>
          </p:cNvSpPr>
          <p:nvPr>
            <p:ph type="dt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1" name="Google Shape;501;p76"/>
          <p:cNvSpPr txBox="1">
            <a:spLocks noGrp="1"/>
          </p:cNvSpPr>
          <p:nvPr>
            <p:ph type="ft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2" name="Google Shape;502;p76"/>
          <p:cNvSpPr txBox="1">
            <a:spLocks noGrp="1"/>
          </p:cNvSpPr>
          <p:nvPr>
            <p:ph type="sldNum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59F84E-75D4-49D8-A542-B4059E220D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915D4-6294-45B0-94C2-762B32DCB6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9BF013-E7DB-4BE8-B755-79BFA5EE0F6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162657-01E6-6649-96AC-C577CEAA98CC}" type="datetime1">
              <a:rPr lang="en-US" smtClean="0"/>
              <a:t>8/31/2023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7506C5-138A-48CF-8B29-3C9E6A95DF5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532B49-723B-4E61-8E7D-A6DE1E90BB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6EDC32-54A6-47F9-995D-CF87818BE538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9A6E53CC-D93D-40BE-AABA-38C0DF47E13C}"/>
              </a:ext>
            </a:extLst>
          </p:cNvPr>
          <p:cNvGrpSpPr/>
          <p:nvPr userDrawn="1"/>
        </p:nvGrpSpPr>
        <p:grpSpPr>
          <a:xfrm>
            <a:off x="129747" y="185738"/>
            <a:ext cx="2353961" cy="915499"/>
            <a:chOff x="1226248" y="431482"/>
            <a:chExt cx="3228975" cy="1415606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99F88D2D-9B08-493E-8D13-046D1F7172D3}"/>
                </a:ext>
              </a:extLst>
            </p:cNvPr>
            <p:cNvSpPr/>
            <p:nvPr/>
          </p:nvSpPr>
          <p:spPr>
            <a:xfrm rot="10800000">
              <a:off x="1306828" y="1183957"/>
              <a:ext cx="1064516" cy="663131"/>
            </a:xfrm>
            <a:prstGeom prst="triangle">
              <a:avLst/>
            </a:prstGeom>
            <a:solidFill>
              <a:srgbClr val="820E2E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306BC39-1AB7-4D8F-92ED-202E41868D6D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/>
            <a:stretch>
              <a:fillRect/>
            </a:stretch>
          </p:blipFill>
          <p:spPr>
            <a:xfrm>
              <a:off x="1226248" y="431482"/>
              <a:ext cx="3228975" cy="75247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BF06D30-07E8-4652-B056-F7A2AE3103A1}"/>
              </a:ext>
            </a:extLst>
          </p:cNvPr>
          <p:cNvCxnSpPr>
            <a:cxnSpLocks/>
          </p:cNvCxnSpPr>
          <p:nvPr userDrawn="1"/>
        </p:nvCxnSpPr>
        <p:spPr>
          <a:xfrm>
            <a:off x="2483708" y="672378"/>
            <a:ext cx="8870092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0050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69" r:id="rId13"/>
    <p:sldLayoutId id="2147483770" r:id="rId14"/>
    <p:sldLayoutId id="2147483771" r:id="rId15"/>
    <p:sldLayoutId id="2147483772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2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46272AB-EE93-4C40-943A-015A3047CF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57097D-F157-6A48-994A-84EA1D7E87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A9918-AEFF-A549-A3BD-E9553DB197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03725" y="632923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9FB84-33A4-CF45-BAA2-BC996DBF21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283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hf hdr="0" dt="0"/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riorprobability.com/2018/11/05/november-readings/" TargetMode="External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8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0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3.png"/><Relationship Id="rId4" Type="http://schemas.openxmlformats.org/officeDocument/2006/relationships/image" Target="../media/image6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4.xml"/><Relationship Id="rId4" Type="http://schemas.openxmlformats.org/officeDocument/2006/relationships/image" Target="../media/image16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9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0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hyperlink" Target="https://roiinstitute.net/mitre-value-for-money/" TargetMode="External"/><Relationship Id="rId3" Type="http://schemas.openxmlformats.org/officeDocument/2006/relationships/image" Target="../media/image70.jpg"/><Relationship Id="rId7" Type="http://schemas.openxmlformats.org/officeDocument/2006/relationships/image" Target="../media/image7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jpg"/><Relationship Id="rId4" Type="http://schemas.openxmlformats.org/officeDocument/2006/relationships/image" Target="../media/image11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72.jpg"/><Relationship Id="rId7" Type="http://schemas.openxmlformats.org/officeDocument/2006/relationships/hyperlink" Target="https://www.facebook.com/ROIInstitute" TargetMode="Externa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3.png"/><Relationship Id="rId5" Type="http://schemas.openxmlformats.org/officeDocument/2006/relationships/hyperlink" Target="http://www.linkedin.com/in/roiinstituteinc/" TargetMode="External"/><Relationship Id="rId10" Type="http://schemas.openxmlformats.org/officeDocument/2006/relationships/image" Target="../media/image75.png"/><Relationship Id="rId4" Type="http://schemas.openxmlformats.org/officeDocument/2006/relationships/hyperlink" Target="mailto:Jack@roiinstitute.net" TargetMode="External"/><Relationship Id="rId9" Type="http://schemas.openxmlformats.org/officeDocument/2006/relationships/hyperlink" Target="https://twitter.com/ROI_Institute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19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4.xml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svg"/><Relationship Id="rId7" Type="http://schemas.openxmlformats.org/officeDocument/2006/relationships/image" Target="../media/image32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94.xml"/><Relationship Id="rId6" Type="http://schemas.openxmlformats.org/officeDocument/2006/relationships/image" Target="../media/image31.png"/><Relationship Id="rId5" Type="http://schemas.openxmlformats.org/officeDocument/2006/relationships/image" Target="../media/image30.svg"/><Relationship Id="rId4" Type="http://schemas.openxmlformats.org/officeDocument/2006/relationships/image" Target="../media/image29.png"/><Relationship Id="rId9" Type="http://schemas.openxmlformats.org/officeDocument/2006/relationships/image" Target="../media/image34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p1"/>
          <p:cNvSpPr txBox="1">
            <a:spLocks noGrp="1"/>
          </p:cNvSpPr>
          <p:nvPr>
            <p:ph type="ctrTitle"/>
          </p:nvPr>
        </p:nvSpPr>
        <p:spPr>
          <a:xfrm>
            <a:off x="4768948" y="2204936"/>
            <a:ext cx="7202658" cy="2448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333333"/>
              </a:buClr>
              <a:buSzPts val="4400"/>
              <a:buFont typeface="Calibri"/>
              <a:buNone/>
            </a:pPr>
            <a:r>
              <a:rPr lang="en-US" sz="40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Value for Money: </a:t>
            </a:r>
            <a:br>
              <a:rPr lang="en-US" sz="40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dirty="0">
                <a:solidFill>
                  <a:srgbClr val="333333"/>
                </a:solidFill>
                <a:latin typeface="Calibri"/>
                <a:ea typeface="Calibri"/>
                <a:cs typeface="Calibri"/>
                <a:sym typeface="Calibri"/>
              </a:rPr>
              <a:t>How the ROI Methodology Shows the Impact and ROI for all Types of Projects and Programs</a:t>
            </a:r>
            <a:endParaRPr sz="4000" dirty="0"/>
          </a:p>
        </p:txBody>
      </p:sp>
      <p:sp>
        <p:nvSpPr>
          <p:cNvPr id="653" name="Google Shape;653;p1"/>
          <p:cNvSpPr txBox="1">
            <a:spLocks noGrp="1"/>
          </p:cNvSpPr>
          <p:nvPr>
            <p:ph type="subTitle" idx="1"/>
          </p:nvPr>
        </p:nvSpPr>
        <p:spPr>
          <a:xfrm>
            <a:off x="668367" y="5531435"/>
            <a:ext cx="11192893" cy="4102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rPr lang="en-US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Presented by Jack J. Phillips, Ph.D., Chairman, ROI Institute, Inc.</a:t>
            </a:r>
            <a:endParaRPr/>
          </a:p>
        </p:txBody>
      </p:sp>
      <p:pic>
        <p:nvPicPr>
          <p:cNvPr id="654" name="Google Shape;654;p1" descr="INSTITI 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9806" y="533400"/>
            <a:ext cx="2936922" cy="420653"/>
          </a:xfrm>
          <a:prstGeom prst="rect">
            <a:avLst/>
          </a:prstGeom>
          <a:noFill/>
          <a:ln>
            <a:noFill/>
          </a:ln>
        </p:spPr>
      </p:pic>
      <p:pic>
        <p:nvPicPr>
          <p:cNvPr id="655" name="Google Shape;65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9554" y="1694931"/>
            <a:ext cx="4051147" cy="3468137"/>
          </a:xfrm>
          <a:custGeom>
            <a:avLst/>
            <a:gdLst/>
            <a:ahLst/>
            <a:cxnLst/>
            <a:rect l="l" t="t" r="r" b="b"/>
            <a:pathLst>
              <a:path w="4428523" h="5137089" extrusionOk="0">
                <a:moveTo>
                  <a:pt x="2214261" y="0"/>
                </a:moveTo>
                <a:lnTo>
                  <a:pt x="4428523" y="1107131"/>
                </a:lnTo>
                <a:lnTo>
                  <a:pt x="4428523" y="4029957"/>
                </a:lnTo>
                <a:lnTo>
                  <a:pt x="2214261" y="5137089"/>
                </a:lnTo>
                <a:lnTo>
                  <a:pt x="0" y="4029957"/>
                </a:lnTo>
                <a:lnTo>
                  <a:pt x="0" y="1107131"/>
                </a:lnTo>
                <a:close/>
              </a:path>
            </a:pathLst>
          </a:cu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5" name="Google Shape;935;p18" descr="A picture containing black, white, sitting, larg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32012" y="-99138"/>
            <a:ext cx="12424012" cy="6957138"/>
          </a:xfrm>
          <a:prstGeom prst="rect">
            <a:avLst/>
          </a:prstGeom>
          <a:noFill/>
          <a:ln>
            <a:noFill/>
          </a:ln>
        </p:spPr>
      </p:pic>
      <p:sp>
        <p:nvSpPr>
          <p:cNvPr id="936" name="Google Shape;936;p18"/>
          <p:cNvSpPr txBox="1"/>
          <p:nvPr/>
        </p:nvSpPr>
        <p:spPr>
          <a:xfrm>
            <a:off x="1778482" y="2335325"/>
            <a:ext cx="2133600" cy="5794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BCR =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37" name="Google Shape;937;p18"/>
          <p:cNvGrpSpPr/>
          <p:nvPr/>
        </p:nvGrpSpPr>
        <p:grpSpPr>
          <a:xfrm>
            <a:off x="4088920" y="2049561"/>
            <a:ext cx="4191000" cy="1189038"/>
            <a:chOff x="2667000" y="2133600"/>
            <a:chExt cx="4191000" cy="1189038"/>
          </a:xfrm>
        </p:grpSpPr>
        <p:sp>
          <p:nvSpPr>
            <p:cNvPr id="938" name="Google Shape;938;p18"/>
            <p:cNvSpPr txBox="1"/>
            <p:nvPr/>
          </p:nvSpPr>
          <p:spPr>
            <a:xfrm>
              <a:off x="2971800" y="2133600"/>
              <a:ext cx="3810000" cy="1189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alibri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Program Benefits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80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alibri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Costs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939" name="Google Shape;939;p18"/>
            <p:cNvCxnSpPr/>
            <p:nvPr/>
          </p:nvCxnSpPr>
          <p:spPr>
            <a:xfrm>
              <a:off x="2667000" y="2743200"/>
              <a:ext cx="4191000" cy="0"/>
            </a:xfrm>
            <a:prstGeom prst="straightConnector1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40" name="Google Shape;940;p18"/>
          <p:cNvSpPr txBox="1"/>
          <p:nvPr/>
        </p:nvSpPr>
        <p:spPr>
          <a:xfrm>
            <a:off x="1371118" y="4271805"/>
            <a:ext cx="2649220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ROI =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941" name="Google Shape;941;p18"/>
          <p:cNvGrpSpPr/>
          <p:nvPr/>
        </p:nvGrpSpPr>
        <p:grpSpPr>
          <a:xfrm>
            <a:off x="3479318" y="4064793"/>
            <a:ext cx="6934200" cy="1189038"/>
            <a:chOff x="2209800" y="3760561"/>
            <a:chExt cx="6934200" cy="1189038"/>
          </a:xfrm>
        </p:grpSpPr>
        <p:sp>
          <p:nvSpPr>
            <p:cNvPr id="942" name="Google Shape;942;p18"/>
            <p:cNvSpPr txBox="1"/>
            <p:nvPr/>
          </p:nvSpPr>
          <p:spPr>
            <a:xfrm>
              <a:off x="2209800" y="3760561"/>
              <a:ext cx="5105400" cy="11890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alibri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Benefits - Costs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80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alibri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Costs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  <p:cxnSp>
          <p:nvCxnSpPr>
            <p:cNvPr id="943" name="Google Shape;943;p18"/>
            <p:cNvCxnSpPr/>
            <p:nvPr/>
          </p:nvCxnSpPr>
          <p:spPr>
            <a:xfrm>
              <a:off x="2667000" y="4267200"/>
              <a:ext cx="4191000" cy="0"/>
            </a:xfrm>
            <a:prstGeom prst="straightConnector1">
              <a:avLst/>
            </a:prstGeom>
            <a:noFill/>
            <a:ln w="38100" cap="flat" cmpd="sng">
              <a:solidFill>
                <a:schemeClr val="l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44" name="Google Shape;944;p18"/>
            <p:cNvSpPr txBox="1"/>
            <p:nvPr/>
          </p:nvSpPr>
          <p:spPr>
            <a:xfrm>
              <a:off x="7010400" y="3959225"/>
              <a:ext cx="2133600" cy="57943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3200"/>
                <a:buFont typeface="Calibri"/>
                <a:buNone/>
                <a:tabLst/>
                <a:defRPr/>
              </a:pPr>
              <a:r>
                <a:rPr kumimoji="0" lang="en-US" sz="32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rPr>
                <a:t>x 100</a:t>
              </a: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endParaRPr>
            </a:p>
          </p:txBody>
        </p:sp>
      </p:grpSp>
      <p:sp>
        <p:nvSpPr>
          <p:cNvPr id="945" name="Google Shape;945;p18"/>
          <p:cNvSpPr txBox="1"/>
          <p:nvPr/>
        </p:nvSpPr>
        <p:spPr>
          <a:xfrm>
            <a:off x="675872" y="688748"/>
            <a:ext cx="11017095" cy="7430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400"/>
              <a:buFont typeface="Calibri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What is ROI?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946" name="Google Shape;946;p18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  <a:tabLst/>
              <a:defRPr/>
            </a:pPr>
            <a:fld id="{00000000-1234-1234-1234-123412341234}" type="slidenum">
              <a:rPr kumimoji="0" lang="en-US" sz="12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200"/>
                <a:buFont typeface="Calibri"/>
                <a:buNone/>
                <a:tabLst/>
                <a:defRPr/>
              </a:pPr>
              <a:t>10</a:t>
            </a:fld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22693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6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9" name="Google Shape;739;p6"/>
          <p:cNvSpPr txBox="1"/>
          <p:nvPr/>
        </p:nvSpPr>
        <p:spPr>
          <a:xfrm>
            <a:off x="9452401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11</a:t>
            </a:fld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0" name="Google Shape;740;p6"/>
          <p:cNvSpPr txBox="1"/>
          <p:nvPr/>
        </p:nvSpPr>
        <p:spPr>
          <a:xfrm>
            <a:off x="838199" y="566736"/>
            <a:ext cx="8479289" cy="1541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Pressures Facing the Public Sector Today</a:t>
            </a:r>
            <a:endParaRPr dirty="0"/>
          </a:p>
        </p:txBody>
      </p:sp>
      <p:sp>
        <p:nvSpPr>
          <p:cNvPr id="741" name="Google Shape;741;p6"/>
          <p:cNvSpPr txBox="1"/>
          <p:nvPr/>
        </p:nvSpPr>
        <p:spPr>
          <a:xfrm>
            <a:off x="838200" y="1993899"/>
            <a:ext cx="8127890" cy="3939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Budget constraints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Need to do more with less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Need process improvements (effectiveness and efficiency)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Need to show value of projects and programs</a:t>
            </a:r>
            <a:endParaRPr sz="20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Need for public accountability and transparency</a:t>
            </a:r>
            <a:endParaRPr sz="2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6"/>
          <p:cNvSpPr/>
          <p:nvPr/>
        </p:nvSpPr>
        <p:spPr>
          <a:xfrm>
            <a:off x="0" y="6423031"/>
            <a:ext cx="12192000" cy="434969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820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3" name="Google Shape;743;p6" descr="Businessman hand on forehea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317489" y="0"/>
            <a:ext cx="2523112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qr code on a flag&#10;&#10;Description automatically generated">
            <a:extLst>
              <a:ext uri="{FF2B5EF4-FFF2-40B4-BE49-F238E27FC236}">
                <a16:creationId xmlns:a16="http://schemas.microsoft.com/office/drawing/2014/main" id="{465395D2-2F23-BB27-0180-5E80C26900E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3113" y="2786300"/>
            <a:ext cx="1804375" cy="2755901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8" name="Google Shape;748;p7"/>
          <p:cNvGraphicFramePr/>
          <p:nvPr/>
        </p:nvGraphicFramePr>
        <p:xfrm>
          <a:off x="889000" y="1512369"/>
          <a:ext cx="8338650" cy="3048000"/>
        </p:xfrm>
        <a:graphic>
          <a:graphicData uri="http://schemas.openxmlformats.org/drawingml/2006/table">
            <a:tbl>
              <a:tblPr>
                <a:noFill/>
                <a:tableStyleId>{0AEB8300-1469-4B88-9528-B5F51D5E8D0F}</a:tableStyleId>
              </a:tblPr>
              <a:tblGrid>
                <a:gridCol w="4169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93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31475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 profits — no ROI?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Lack of alignment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Absence of hard data</a:t>
                      </a:r>
                      <a:endParaRPr/>
                    </a:p>
                    <a:p>
                      <a:pPr marL="342900" marR="0" lvl="0" indent="-3429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Too much politics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Programs are necessary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Multiple ROI Perspectives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2159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Times New Roman"/>
                        <a:buNone/>
                      </a:pP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749" name="Google Shape;749;p7"/>
          <p:cNvSpPr txBox="1">
            <a:spLocks noGrp="1"/>
          </p:cNvSpPr>
          <p:nvPr>
            <p:ph type="sldNum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0" name="Google Shape;750;p7"/>
          <p:cNvSpPr/>
          <p:nvPr/>
        </p:nvSpPr>
        <p:spPr>
          <a:xfrm>
            <a:off x="528507" y="456600"/>
            <a:ext cx="7320093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Issues — Real or Imagined? </a:t>
            </a:r>
            <a:endParaRPr sz="44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1" name="Google Shape;751;p7"/>
          <p:cNvSpPr/>
          <p:nvPr/>
        </p:nvSpPr>
        <p:spPr>
          <a:xfrm>
            <a:off x="0" y="6423031"/>
            <a:ext cx="12192000" cy="434969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820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52" name="Google Shape;752;p7" descr="Businessman confus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747000" y="6901"/>
            <a:ext cx="4156697" cy="66685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A book cover with arrows and text&#10;&#10;Description automatically generated">
            <a:extLst>
              <a:ext uri="{FF2B5EF4-FFF2-40B4-BE49-F238E27FC236}">
                <a16:creationId xmlns:a16="http://schemas.microsoft.com/office/drawing/2014/main" id="{53B7F27E-EA61-3746-78A0-697B162C77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4717831" y="1993392"/>
            <a:ext cx="2423633" cy="363181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4" name="Google Shape;864;p1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5" name="Google Shape;865;p11"/>
          <p:cNvSpPr/>
          <p:nvPr/>
        </p:nvSpPr>
        <p:spPr>
          <a:xfrm>
            <a:off x="0" y="4"/>
            <a:ext cx="12192000" cy="2295238"/>
          </a:xfrm>
          <a:custGeom>
            <a:avLst/>
            <a:gdLst/>
            <a:ahLst/>
            <a:cxnLst/>
            <a:rect l="l" t="t" r="r" b="b"/>
            <a:pathLst>
              <a:path w="12192000" h="2079137" extrusionOk="0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6" name="Google Shape;866;p11"/>
          <p:cNvSpPr/>
          <p:nvPr/>
        </p:nvSpPr>
        <p:spPr>
          <a:xfrm>
            <a:off x="2224586" y="5970896"/>
            <a:ext cx="9967416" cy="887104"/>
          </a:xfrm>
          <a:custGeom>
            <a:avLst/>
            <a:gdLst/>
            <a:ahLst/>
            <a:cxnLst/>
            <a:rect l="l" t="t" r="r" b="b"/>
            <a:pathLst>
              <a:path w="9517857" h="918356" extrusionOk="0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7" name="Google Shape;867;p11"/>
          <p:cNvSpPr txBox="1">
            <a:spLocks noGrp="1"/>
          </p:cNvSpPr>
          <p:nvPr>
            <p:ph type="sldNum" idx="12"/>
          </p:nvPr>
        </p:nvSpPr>
        <p:spPr>
          <a:xfrm>
            <a:off x="9448800" y="6481977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868" name="Google Shape;868;p11"/>
          <p:cNvSpPr txBox="1">
            <a:spLocks noGrp="1"/>
          </p:cNvSpPr>
          <p:nvPr>
            <p:ph type="body" idx="1"/>
          </p:nvPr>
        </p:nvSpPr>
        <p:spPr>
          <a:xfrm>
            <a:off x="2947287" y="1644901"/>
            <a:ext cx="9028811" cy="3221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Lack of Focus on Benefit-Cost Analysis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Lack of Emphasis on Attribution		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Unclear Timing of Data Collection</a:t>
            </a: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	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Not CEO- and CFO-Friendly (Top Executive)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Lack of Focus on Process Improvement</a:t>
            </a:r>
            <a:endParaRPr dirty="0"/>
          </a:p>
          <a:p>
            <a:pPr marL="228600" lvl="0" indent="-228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en-US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Inability to Influence Investment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9" name="Google Shape;869;p11"/>
          <p:cNvSpPr txBox="1"/>
          <p:nvPr/>
        </p:nvSpPr>
        <p:spPr>
          <a:xfrm>
            <a:off x="9223461" y="1750069"/>
            <a:ext cx="5505275" cy="3533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1016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0" name="Google Shape;870;p11"/>
          <p:cNvSpPr txBox="1">
            <a:spLocks noGrp="1"/>
          </p:cNvSpPr>
          <p:nvPr>
            <p:ph type="title"/>
          </p:nvPr>
        </p:nvSpPr>
        <p:spPr>
          <a:xfrm>
            <a:off x="2819941" y="796757"/>
            <a:ext cx="8426085" cy="70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dirty="0">
                <a:latin typeface="Calibri"/>
                <a:ea typeface="Calibri"/>
                <a:cs typeface="Calibri"/>
                <a:sym typeface="Calibri"/>
              </a:rPr>
              <a:t>Concerns about Current Models</a:t>
            </a:r>
            <a:endParaRPr sz="4400"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1" name="Google Shape;871;p11" descr="Business woman raising han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5901" y="-10898"/>
            <a:ext cx="2388139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21"/>
          <p:cNvSpPr>
            <a:spLocks noChangeArrowheads="1"/>
          </p:cNvSpPr>
          <p:nvPr/>
        </p:nvSpPr>
        <p:spPr bwMode="auto">
          <a:xfrm rot="10800000">
            <a:off x="2919892" y="2376167"/>
            <a:ext cx="2646586" cy="3276600"/>
          </a:xfrm>
          <a:prstGeom prst="roundRect">
            <a:avLst>
              <a:gd name="adj" fmla="val 9278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74" name="Straight Arrow Connector 52">
            <a:extLst>
              <a:ext uri="{FF2B5EF4-FFF2-40B4-BE49-F238E27FC236}">
                <a16:creationId xmlns:a16="http://schemas.microsoft.com/office/drawing/2014/main" id="{1507E658-E9E9-496E-B9E4-84B891A3F521}"/>
              </a:ext>
            </a:extLst>
          </p:cNvPr>
          <p:cNvCxnSpPr/>
          <p:nvPr/>
        </p:nvCxnSpPr>
        <p:spPr bwMode="auto">
          <a:xfrm>
            <a:off x="3215556" y="4059653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5" name="Rounded Rectangle 4"/>
          <p:cNvSpPr/>
          <p:nvPr/>
        </p:nvSpPr>
        <p:spPr>
          <a:xfrm flipH="1">
            <a:off x="163836" y="1306683"/>
            <a:ext cx="5103785" cy="456688"/>
          </a:xfrm>
          <a:prstGeom prst="roundRect">
            <a:avLst>
              <a:gd name="adj" fmla="val 3895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SA" sz="13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482" y="270882"/>
            <a:ext cx="12149315" cy="76944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The ROI Methodology® Process Model</a:t>
            </a:r>
            <a:endParaRPr kumimoji="0" lang="ar-SA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 Light" panose="020F03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9" name="Rectangle 88"/>
          <p:cNvSpPr/>
          <p:nvPr/>
        </p:nvSpPr>
        <p:spPr>
          <a:xfrm>
            <a:off x="131763" y="1223060"/>
            <a:ext cx="11329739" cy="52322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  <a:t>Designing for the Delivery of Business Results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 Light" panose="020F0302020204030204" pitchFamily="34" charset="0"/>
              <a:ea typeface="+mn-ea"/>
              <a:cs typeface="Calibri Light" panose="020F0302020204030204" pitchFamily="34" charset="0"/>
            </a:endParaRPr>
          </a:p>
        </p:txBody>
      </p:sp>
      <p:sp>
        <p:nvSpPr>
          <p:cNvPr id="8" name="Rectangle 20"/>
          <p:cNvSpPr>
            <a:spLocks noChangeArrowheads="1"/>
          </p:cNvSpPr>
          <p:nvPr/>
        </p:nvSpPr>
        <p:spPr bwMode="auto">
          <a:xfrm rot="10800000">
            <a:off x="73226" y="2376167"/>
            <a:ext cx="2746504" cy="3276600"/>
          </a:xfrm>
          <a:prstGeom prst="roundRect">
            <a:avLst>
              <a:gd name="adj" fmla="val 10176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106826" y="2546766"/>
            <a:ext cx="2810919" cy="338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PLAN THE EVALUATION</a:t>
            </a:r>
          </a:p>
        </p:txBody>
      </p:sp>
      <p:sp>
        <p:nvSpPr>
          <p:cNvPr id="17" name="Rectangle 16"/>
          <p:cNvSpPr/>
          <p:nvPr/>
        </p:nvSpPr>
        <p:spPr>
          <a:xfrm>
            <a:off x="3124596" y="2525134"/>
            <a:ext cx="25349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COLLECT DATA</a:t>
            </a:r>
          </a:p>
        </p:txBody>
      </p:sp>
      <p:sp>
        <p:nvSpPr>
          <p:cNvPr id="10" name="Rectangle 22"/>
          <p:cNvSpPr>
            <a:spLocks noChangeArrowheads="1"/>
          </p:cNvSpPr>
          <p:nvPr/>
        </p:nvSpPr>
        <p:spPr bwMode="auto">
          <a:xfrm rot="10800000">
            <a:off x="5645792" y="2375815"/>
            <a:ext cx="3685352" cy="3276600"/>
          </a:xfrm>
          <a:prstGeom prst="roundRect">
            <a:avLst>
              <a:gd name="adj" fmla="val 7470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666639" y="2546988"/>
            <a:ext cx="245328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ANALYZE DATA</a:t>
            </a:r>
          </a:p>
        </p:txBody>
      </p:sp>
      <p:sp>
        <p:nvSpPr>
          <p:cNvPr id="11" name="Rectangle 29"/>
          <p:cNvSpPr>
            <a:spLocks noChangeArrowheads="1"/>
          </p:cNvSpPr>
          <p:nvPr/>
        </p:nvSpPr>
        <p:spPr bwMode="auto">
          <a:xfrm rot="10800000">
            <a:off x="9314762" y="2387967"/>
            <a:ext cx="2682700" cy="3276600"/>
          </a:xfrm>
          <a:prstGeom prst="roundRect">
            <a:avLst>
              <a:gd name="adj" fmla="val 12184"/>
            </a:avLst>
          </a:prstGeom>
          <a:gradFill flip="none" rotWithShape="1">
            <a:gsLst>
              <a:gs pos="16000">
                <a:schemeClr val="bg1"/>
              </a:gs>
              <a:gs pos="83000">
                <a:schemeClr val="bg1">
                  <a:lumMod val="95000"/>
                </a:schemeClr>
              </a:gs>
              <a:gs pos="100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0" scaled="1"/>
            <a:tileRect/>
          </a:gradFill>
          <a:ln w="3175">
            <a:solidFill>
              <a:schemeClr val="bg2">
                <a:lumMod val="90000"/>
              </a:schemeClr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351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404056" y="2531544"/>
            <a:ext cx="2541175" cy="338554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OPTIMIZE RESULTS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8014883" y="4336355"/>
            <a:ext cx="1194752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5: ROI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3124596" y="3162181"/>
            <a:ext cx="1516063" cy="3693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1: REACTION AND PLANNED ACTION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4569465" y="3163107"/>
            <a:ext cx="1025844" cy="374398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3: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APPLICATION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3126269" y="4702413"/>
            <a:ext cx="1397000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2: LEARNING</a:t>
            </a:r>
          </a:p>
        </p:txBody>
      </p:sp>
      <p:sp>
        <p:nvSpPr>
          <p:cNvPr id="25" name="Rectangle 24"/>
          <p:cNvSpPr/>
          <p:nvPr/>
        </p:nvSpPr>
        <p:spPr>
          <a:xfrm>
            <a:off x="4510250" y="4698581"/>
            <a:ext cx="1056228" cy="23081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4: IMPACT</a:t>
            </a:r>
            <a:endParaRPr kumimoji="0" lang="en-US" sz="933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7877182" y="5411414"/>
            <a:ext cx="1394928" cy="2376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33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INTANGIBLE BENEFITS</a:t>
            </a:r>
          </a:p>
        </p:txBody>
      </p:sp>
      <p:cxnSp>
        <p:nvCxnSpPr>
          <p:cNvPr id="27" name="Straight Arrow Connector 26"/>
          <p:cNvCxnSpPr/>
          <p:nvPr/>
        </p:nvCxnSpPr>
        <p:spPr bwMode="auto">
          <a:xfrm>
            <a:off x="1088476" y="4042485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4" name="Straight Arrow Connector 33"/>
          <p:cNvCxnSpPr/>
          <p:nvPr/>
        </p:nvCxnSpPr>
        <p:spPr bwMode="auto">
          <a:xfrm>
            <a:off x="8558975" y="3370893"/>
            <a:ext cx="0" cy="27432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3" name="Straight Arrow Connector 32"/>
          <p:cNvCxnSpPr>
            <a:cxnSpLocks/>
          </p:cNvCxnSpPr>
          <p:nvPr/>
        </p:nvCxnSpPr>
        <p:spPr bwMode="auto">
          <a:xfrm flipV="1">
            <a:off x="8750361" y="4055589"/>
            <a:ext cx="614185" cy="13105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5" name="Straight Arrow Connector 34"/>
          <p:cNvCxnSpPr/>
          <p:nvPr/>
        </p:nvCxnSpPr>
        <p:spPr bwMode="auto">
          <a:xfrm flipH="1" flipV="1">
            <a:off x="9311998" y="4616350"/>
            <a:ext cx="0" cy="533399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6" name="Straight Arrow Connector 35"/>
          <p:cNvCxnSpPr/>
          <p:nvPr/>
        </p:nvCxnSpPr>
        <p:spPr bwMode="auto">
          <a:xfrm flipH="1">
            <a:off x="8367399" y="5133951"/>
            <a:ext cx="94715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2" name="Straight Arrow Connector 31"/>
          <p:cNvCxnSpPr/>
          <p:nvPr/>
        </p:nvCxnSpPr>
        <p:spPr bwMode="auto">
          <a:xfrm>
            <a:off x="7804438" y="4044430"/>
            <a:ext cx="419707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7" name="Straight Arrow Connector 36"/>
          <p:cNvCxnSpPr>
            <a:cxnSpLocks/>
          </p:cNvCxnSpPr>
          <p:nvPr/>
        </p:nvCxnSpPr>
        <p:spPr bwMode="auto">
          <a:xfrm flipV="1">
            <a:off x="7898602" y="4032298"/>
            <a:ext cx="20257" cy="1052363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38" name="Straight Arrow Connector 37"/>
          <p:cNvCxnSpPr/>
          <p:nvPr/>
        </p:nvCxnSpPr>
        <p:spPr bwMode="auto">
          <a:xfrm flipV="1">
            <a:off x="7898602" y="5084661"/>
            <a:ext cx="231377" cy="12831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0" name="Straight Arrow Connector 49"/>
          <p:cNvCxnSpPr/>
          <p:nvPr/>
        </p:nvCxnSpPr>
        <p:spPr bwMode="auto">
          <a:xfrm>
            <a:off x="4362290" y="402626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3" name="Straight Arrow Connector 52"/>
          <p:cNvCxnSpPr/>
          <p:nvPr/>
        </p:nvCxnSpPr>
        <p:spPr bwMode="auto">
          <a:xfrm>
            <a:off x="2256476" y="4042485"/>
            <a:ext cx="21600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4" name="Straight Arrow Connector 53"/>
          <p:cNvCxnSpPr/>
          <p:nvPr/>
        </p:nvCxnSpPr>
        <p:spPr bwMode="auto">
          <a:xfrm>
            <a:off x="5476640" y="4044417"/>
            <a:ext cx="18288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cxnSp>
        <p:nvCxnSpPr>
          <p:cNvPr id="55" name="Straight Arrow Connector 54"/>
          <p:cNvCxnSpPr/>
          <p:nvPr/>
        </p:nvCxnSpPr>
        <p:spPr bwMode="auto">
          <a:xfrm>
            <a:off x="6419216" y="4037019"/>
            <a:ext cx="274320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47" name="Rounded Rectangle 46"/>
          <p:cNvSpPr/>
          <p:nvPr/>
        </p:nvSpPr>
        <p:spPr bwMode="auto">
          <a:xfrm>
            <a:off x="163836" y="3508053"/>
            <a:ext cx="929530" cy="112128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Start with Why: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Align Programs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with the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Business</a:t>
            </a:r>
          </a:p>
        </p:txBody>
      </p:sp>
      <p:sp>
        <p:nvSpPr>
          <p:cNvPr id="46" name="Rounded Rectangle 45"/>
          <p:cNvSpPr/>
          <p:nvPr/>
        </p:nvSpPr>
        <p:spPr bwMode="auto">
          <a:xfrm>
            <a:off x="1264544" y="3530533"/>
            <a:ext cx="1057048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 Feasible: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Select the Right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Solution</a:t>
            </a:r>
          </a:p>
        </p:txBody>
      </p:sp>
      <p:sp>
        <p:nvSpPr>
          <p:cNvPr id="52" name="Rounded Rectangle 51"/>
          <p:cNvSpPr/>
          <p:nvPr/>
        </p:nvSpPr>
        <p:spPr bwMode="auto">
          <a:xfrm>
            <a:off x="3412310" y="3543921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ake it Matter: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for Input,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Reaction and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Learning</a:t>
            </a:r>
          </a:p>
        </p:txBody>
      </p:sp>
      <p:sp>
        <p:nvSpPr>
          <p:cNvPr id="43" name="Rounded Rectangle 42"/>
          <p:cNvSpPr/>
          <p:nvPr/>
        </p:nvSpPr>
        <p:spPr bwMode="auto">
          <a:xfrm>
            <a:off x="5692591" y="3525025"/>
            <a:ext cx="856860" cy="1108452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 Credible: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Isolate the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Effects</a:t>
            </a:r>
            <a:b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of the</a:t>
            </a:r>
            <a:b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Program</a:t>
            </a:r>
          </a:p>
        </p:txBody>
      </p:sp>
      <p:sp>
        <p:nvSpPr>
          <p:cNvPr id="42" name="Rounded Rectangle 41"/>
          <p:cNvSpPr/>
          <p:nvPr/>
        </p:nvSpPr>
        <p:spPr bwMode="auto">
          <a:xfrm>
            <a:off x="6688178" y="3556310"/>
            <a:ext cx="1169668" cy="105103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 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Convert Data to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Monetary Value</a:t>
            </a:r>
          </a:p>
        </p:txBody>
      </p:sp>
      <p:sp>
        <p:nvSpPr>
          <p:cNvPr id="41" name="Rounded Rectangle 40"/>
          <p:cNvSpPr/>
          <p:nvPr/>
        </p:nvSpPr>
        <p:spPr bwMode="auto">
          <a:xfrm>
            <a:off x="7944391" y="2532726"/>
            <a:ext cx="1279019" cy="932501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Capture Costs of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Program</a:t>
            </a:r>
          </a:p>
        </p:txBody>
      </p:sp>
      <p:sp>
        <p:nvSpPr>
          <p:cNvPr id="40" name="Rounded Rectangle 39"/>
          <p:cNvSpPr/>
          <p:nvPr/>
        </p:nvSpPr>
        <p:spPr bwMode="auto">
          <a:xfrm>
            <a:off x="7953915" y="3620543"/>
            <a:ext cx="1269495" cy="712499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Calculate ROI</a:t>
            </a:r>
          </a:p>
        </p:txBody>
      </p:sp>
      <p:sp>
        <p:nvSpPr>
          <p:cNvPr id="39" name="Rounded Rectangle 38"/>
          <p:cNvSpPr/>
          <p:nvPr/>
        </p:nvSpPr>
        <p:spPr bwMode="auto">
          <a:xfrm>
            <a:off x="7857846" y="4588471"/>
            <a:ext cx="1394927" cy="775385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Make it Credible: 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Identify Intangible Measures</a:t>
            </a:r>
          </a:p>
        </p:txBody>
      </p:sp>
      <p:sp>
        <p:nvSpPr>
          <p:cNvPr id="20" name="Oval 19"/>
          <p:cNvSpPr/>
          <p:nvPr/>
        </p:nvSpPr>
        <p:spPr bwMode="auto">
          <a:xfrm>
            <a:off x="9350003" y="3432821"/>
            <a:ext cx="1247775" cy="1193854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Tell the Story: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Communicate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Results to Key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Stakeholders</a:t>
            </a:r>
          </a:p>
        </p:txBody>
      </p:sp>
      <p:sp>
        <p:nvSpPr>
          <p:cNvPr id="72" name="Rounded Rectangle 45">
            <a:extLst>
              <a:ext uri="{FF2B5EF4-FFF2-40B4-BE49-F238E27FC236}">
                <a16:creationId xmlns:a16="http://schemas.microsoft.com/office/drawing/2014/main" id="{08B0C439-0C07-4E67-A317-276F86A66AA1}"/>
              </a:ext>
            </a:extLst>
          </p:cNvPr>
          <p:cNvSpPr/>
          <p:nvPr/>
        </p:nvSpPr>
        <p:spPr bwMode="auto">
          <a:xfrm>
            <a:off x="2472476" y="3544025"/>
            <a:ext cx="758480" cy="1108453"/>
          </a:xfrm>
          <a:prstGeom prst="roundRect">
            <a:avLst/>
          </a:prstGeom>
          <a:solidFill>
            <a:srgbClr val="840A2C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Expect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Success: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Plan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Results</a:t>
            </a:r>
          </a:p>
        </p:txBody>
      </p:sp>
      <p:sp>
        <p:nvSpPr>
          <p:cNvPr id="75" name="Rounded Rectangle 51">
            <a:extLst>
              <a:ext uri="{FF2B5EF4-FFF2-40B4-BE49-F238E27FC236}">
                <a16:creationId xmlns:a16="http://schemas.microsoft.com/office/drawing/2014/main" id="{2280BCAC-CA1F-4B58-B1A9-2C6DB44D6A5C}"/>
              </a:ext>
            </a:extLst>
          </p:cNvPr>
          <p:cNvSpPr/>
          <p:nvPr/>
        </p:nvSpPr>
        <p:spPr bwMode="auto">
          <a:xfrm>
            <a:off x="4552450" y="3544879"/>
            <a:ext cx="949980" cy="1121283"/>
          </a:xfrm>
          <a:prstGeom prst="roundRect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ake it Stick: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Design for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Application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and Impact</a:t>
            </a:r>
          </a:p>
        </p:txBody>
      </p:sp>
      <p:cxnSp>
        <p:nvCxnSpPr>
          <p:cNvPr id="76" name="Straight Arrow Connector 32">
            <a:extLst>
              <a:ext uri="{FF2B5EF4-FFF2-40B4-BE49-F238E27FC236}">
                <a16:creationId xmlns:a16="http://schemas.microsoft.com/office/drawing/2014/main" id="{59C10623-C876-402F-9D87-45DA806ABF0C}"/>
              </a:ext>
            </a:extLst>
          </p:cNvPr>
          <p:cNvCxnSpPr>
            <a:cxnSpLocks/>
          </p:cNvCxnSpPr>
          <p:nvPr/>
        </p:nvCxnSpPr>
        <p:spPr bwMode="auto">
          <a:xfrm>
            <a:off x="10597778" y="4044417"/>
            <a:ext cx="173944" cy="0"/>
          </a:xfrm>
          <a:prstGeom prst="straightConnector1">
            <a:avLst/>
          </a:prstGeom>
          <a:solidFill>
            <a:srgbClr val="99CCFF">
              <a:alpha val="30000"/>
            </a:srgbClr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cxnSp>
      <p:sp>
        <p:nvSpPr>
          <p:cNvPr id="14336" name="Losange 14335">
            <a:extLst>
              <a:ext uri="{FF2B5EF4-FFF2-40B4-BE49-F238E27FC236}">
                <a16:creationId xmlns:a16="http://schemas.microsoft.com/office/drawing/2014/main" id="{F5A7412C-3F29-470D-B136-E9F7FF272E16}"/>
              </a:ext>
            </a:extLst>
          </p:cNvPr>
          <p:cNvSpPr/>
          <p:nvPr/>
        </p:nvSpPr>
        <p:spPr>
          <a:xfrm>
            <a:off x="10741440" y="3254530"/>
            <a:ext cx="1400176" cy="1543474"/>
          </a:xfrm>
          <a:prstGeom prst="diamond">
            <a:avLst/>
          </a:prstGeom>
          <a:solidFill>
            <a:schemeClr val="tx1">
              <a:lumMod val="50000"/>
              <a:lumOff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anchor="b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67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Optimize </a:t>
            </a:r>
            <a:r>
              <a:rPr kumimoji="0" lang="en-US" sz="105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Results:</a:t>
            </a:r>
            <a:endParaRPr kumimoji="0" lang="en-US" sz="1067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Use Black Box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Thinking to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Increase Funding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C7A6874-2B40-4A8A-8FDA-BBDBD075FD0E}"/>
              </a:ext>
            </a:extLst>
          </p:cNvPr>
          <p:cNvSpPr/>
          <p:nvPr/>
        </p:nvSpPr>
        <p:spPr>
          <a:xfrm>
            <a:off x="919876" y="3294261"/>
            <a:ext cx="1516063" cy="23083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LEVEL 0: INPUT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742353BB-04C2-4558-91C4-151BB5DF92E9}"/>
              </a:ext>
            </a:extLst>
          </p:cNvPr>
          <p:cNvSpPr txBox="1"/>
          <p:nvPr/>
        </p:nvSpPr>
        <p:spPr>
          <a:xfrm>
            <a:off x="92250" y="6529294"/>
            <a:ext cx="830186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©1995-2023 ROI Institute Inc.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All Rights Reserved.</a:t>
            </a:r>
          </a:p>
        </p:txBody>
      </p:sp>
      <p:sp>
        <p:nvSpPr>
          <p:cNvPr id="48" name="Slide Number Placeholder 7">
            <a:extLst>
              <a:ext uri="{FF2B5EF4-FFF2-40B4-BE49-F238E27FC236}">
                <a16:creationId xmlns:a16="http://schemas.microsoft.com/office/drawing/2014/main" id="{AFFED3AF-8849-2A49-B03F-52B75698F77F}"/>
              </a:ext>
            </a:extLst>
          </p:cNvPr>
          <p:cNvSpPr txBox="1">
            <a:spLocks/>
          </p:cNvSpPr>
          <p:nvPr/>
        </p:nvSpPr>
        <p:spPr>
          <a:xfrm>
            <a:off x="11004550" y="6492875"/>
            <a:ext cx="118745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defPPr>
              <a:defRPr lang="en-US"/>
            </a:defPPr>
            <a:lvl1pPr algn="r" rtl="0" fontAlgn="base">
              <a:spcBef>
                <a:spcPct val="0"/>
              </a:spcBef>
              <a:spcAft>
                <a:spcPct val="0"/>
              </a:spcAft>
              <a:defRPr sz="1200" kern="1200">
                <a:solidFill>
                  <a:schemeClr val="tx1">
                    <a:tint val="75000"/>
                  </a:schemeClr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6C87D5E4-4A75-4C06-B0FE-F348C1B1AF8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9671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7" name="Google Shape;877;p12"/>
          <p:cNvSpPr/>
          <p:nvPr/>
        </p:nvSpPr>
        <p:spPr>
          <a:xfrm>
            <a:off x="4965430" y="165107"/>
            <a:ext cx="6586491" cy="1750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your experience with measuring ROI?</a:t>
            </a:r>
            <a:br>
              <a:rPr lang="en-US" sz="40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(Select all that apply.)</a:t>
            </a:r>
            <a:endParaRPr sz="40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78" name="Google Shape;878;p12"/>
          <p:cNvSpPr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0005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 experience with it.</a:t>
            </a:r>
            <a:endParaRPr/>
          </a:p>
          <a:p>
            <a:pPr marL="40005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has been suggested, but no action has been taken.</a:t>
            </a:r>
            <a:endParaRPr/>
          </a:p>
          <a:p>
            <a:pPr marL="40005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have attempted it.</a:t>
            </a:r>
            <a:endParaRPr/>
          </a:p>
          <a:p>
            <a:pPr marL="40005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have successfully conducted an ROI study.</a:t>
            </a:r>
            <a:endParaRPr/>
          </a:p>
          <a:p>
            <a:pPr marL="40005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have successfully conducted many ROI studies.</a:t>
            </a:r>
            <a:endParaRPr/>
          </a:p>
          <a:p>
            <a:pPr marL="40005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Noto Sans Symbols"/>
              <a:buChar char="❑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 wish ROI would go away.</a:t>
            </a:r>
            <a:endParaRPr/>
          </a:p>
        </p:txBody>
      </p:sp>
      <p:pic>
        <p:nvPicPr>
          <p:cNvPr id="879" name="Google Shape;879;p12" descr="Person with idea concept"/>
          <p:cNvPicPr preferRelativeResize="0"/>
          <p:nvPr/>
        </p:nvPicPr>
        <p:blipFill rotWithShape="1">
          <a:blip r:embed="rId3">
            <a:alphaModFix/>
          </a:blip>
          <a:srcRect b="-1"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0" name="Google Shape;880;p12"/>
          <p:cNvCxnSpPr/>
          <p:nvPr/>
        </p:nvCxnSpPr>
        <p:spPr>
          <a:xfrm>
            <a:off x="5080934" y="2115117"/>
            <a:ext cx="6309360" cy="0"/>
          </a:xfrm>
          <a:prstGeom prst="straightConnector1">
            <a:avLst/>
          </a:prstGeom>
          <a:noFill/>
          <a:ln w="19050" cap="flat" cmpd="sng">
            <a:solidFill>
              <a:srgbClr val="2598B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81" name="Google Shape;881;p12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15</a:t>
            </a:fld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" name="Google Shape;888;p13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p13"/>
          <p:cNvSpPr/>
          <p:nvPr/>
        </p:nvSpPr>
        <p:spPr>
          <a:xfrm>
            <a:off x="-5498" y="6427797"/>
            <a:ext cx="12192000" cy="434969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20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0" name="Google Shape;890;p13"/>
          <p:cNvSpPr txBox="1"/>
          <p:nvPr/>
        </p:nvSpPr>
        <p:spPr>
          <a:xfrm>
            <a:off x="9452401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16</a:t>
            </a:fld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p13"/>
          <p:cNvSpPr txBox="1"/>
          <p:nvPr/>
        </p:nvSpPr>
        <p:spPr>
          <a:xfrm>
            <a:off x="527807" y="815820"/>
            <a:ext cx="10560753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Calibri"/>
              <a:buNone/>
            </a:pPr>
            <a:r>
              <a:rPr lang="en-US" sz="4200" b="1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Application of This Methodology</a:t>
            </a:r>
            <a:endParaRPr sz="4200" b="0" i="0" u="none" strike="noStrike" cap="none" dirty="0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892" name="Google Shape;892;p13"/>
          <p:cNvGraphicFramePr/>
          <p:nvPr/>
        </p:nvGraphicFramePr>
        <p:xfrm>
          <a:off x="527807" y="1532892"/>
          <a:ext cx="9600225" cy="2849700"/>
        </p:xfrm>
        <a:graphic>
          <a:graphicData uri="http://schemas.openxmlformats.org/drawingml/2006/table">
            <a:tbl>
              <a:tblPr>
                <a:noFill/>
                <a:tableStyleId>{0AEB8300-1469-4B88-9528-B5F51D5E8D0F}</a:tableStyleId>
              </a:tblPr>
              <a:tblGrid>
                <a:gridCol w="54223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7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49700"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Publicly traded businesses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Privately held businesses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Governments (federal, state, and local level)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Nongovernment organizations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Nonprofits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Universities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Community colleges and technical institutes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K-12 school systems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Foundations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Charities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Healthcare organizations 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Networks and alliances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Associations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  <a:p>
                      <a:pPr marL="342900" marR="0" lvl="0" indent="-34290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000"/>
                        <a:buFont typeface="Arial"/>
                        <a:buChar char="•"/>
                      </a:pPr>
                      <a:r>
                        <a:rPr lang="en-US" sz="2000" u="none" strike="noStrike" cap="none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Religious organizations</a:t>
                      </a:r>
                      <a:endParaRPr sz="2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68575" marR="68575" marT="0" marB="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893" name="Google Shape;893;p13" descr="Business woman holding tablet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13722" y="63500"/>
            <a:ext cx="1921076" cy="673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3" name="Google Shape;1053;p22"/>
          <p:cNvSpPr/>
          <p:nvPr/>
        </p:nvSpPr>
        <p:spPr>
          <a:xfrm>
            <a:off x="0" y="6423031"/>
            <a:ext cx="12192000" cy="434969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20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4" name="Google Shape;1054;p22"/>
          <p:cNvSpPr txBox="1">
            <a:spLocks noGrp="1"/>
          </p:cNvSpPr>
          <p:nvPr>
            <p:ph type="body" idx="1"/>
          </p:nvPr>
        </p:nvSpPr>
        <p:spPr>
          <a:xfrm>
            <a:off x="3848099" y="302806"/>
            <a:ext cx="8045440" cy="59190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457200" lvl="0" indent="-45720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When conducting a higher-level evaluation, collect data at lower levels.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When planning a higher-level evaluation, the previous level of evaluation is not required to be comprehensive.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When collecting and analyzing data, use only the most credible sources.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When analyzing data, select the most conservative alternative for calculations.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Use at least one method to isolate the effects of a project.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If no improvement data are available for a population or from a speciﬁc source, assume that little or no improvement has occurred. 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Adjust estimates of improvement for potential errors of estimation.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Avoid use of extreme data items and unsupported claims when calculating ROI.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Use only the ﬁrst year of annual beneﬁts in ROI analysis of short-term solutions.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Fully load all costs of a solution, project, or program when analyzing ROI.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Intangible measures are deﬁned as measures that are purposely not converted to monetary values.</a:t>
            </a:r>
            <a:endParaRPr/>
          </a:p>
          <a:p>
            <a:pPr marL="457200" lvl="0" indent="-457200" algn="l" rtl="0">
              <a:lnSpc>
                <a:spcPct val="11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Communicate the results of ROI Methodology to all key stakeholders.</a:t>
            </a:r>
            <a:endParaRPr/>
          </a:p>
        </p:txBody>
      </p:sp>
      <p:pic>
        <p:nvPicPr>
          <p:cNvPr id="1055" name="Google Shape;1055;p22" descr="Young businessman holding sign smiling"/>
          <p:cNvPicPr preferRelativeResize="0"/>
          <p:nvPr/>
        </p:nvPicPr>
        <p:blipFill rotWithShape="1">
          <a:blip r:embed="rId3">
            <a:alphaModFix/>
          </a:blip>
          <a:srcRect l="-1" r="-815"/>
          <a:stretch/>
        </p:blipFill>
        <p:spPr>
          <a:xfrm>
            <a:off x="21" y="101600"/>
            <a:ext cx="3665958" cy="67564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6" name="Google Shape;1056;p22"/>
          <p:cNvSpPr txBox="1">
            <a:spLocks noGrp="1"/>
          </p:cNvSpPr>
          <p:nvPr>
            <p:ph type="title"/>
          </p:nvPr>
        </p:nvSpPr>
        <p:spPr>
          <a:xfrm>
            <a:off x="298461" y="1752397"/>
            <a:ext cx="3124200" cy="16766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en-US" sz="3200" b="1"/>
              <a:t>Twelve Guiding Principles of ROI</a:t>
            </a:r>
            <a:endParaRPr/>
          </a:p>
        </p:txBody>
      </p:sp>
      <p:sp>
        <p:nvSpPr>
          <p:cNvPr id="1057" name="Google Shape;1057;p22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17</a:t>
            </a:fld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19"/>
          <p:cNvSpPr>
            <a:spLocks noGrp="1"/>
          </p:cNvSpPr>
          <p:nvPr>
            <p:ph type="title" idx="4294967295"/>
          </p:nvPr>
        </p:nvSpPr>
        <p:spPr>
          <a:xfrm>
            <a:off x="345768" y="376959"/>
            <a:ext cx="2836863" cy="2692400"/>
          </a:xfrm>
          <a:prstGeom prst="ellipse">
            <a:avLst/>
          </a:prstGeom>
          <a:solidFill>
            <a:srgbClr val="262626"/>
          </a:solidFill>
          <a:ln w="174625" cap="flat" cmpd="thinThick">
            <a:solidFill>
              <a:srgbClr val="26262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Calibri"/>
              <a:buNone/>
            </a:pPr>
            <a:r>
              <a:rPr lang="en-US" sz="24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Measurement Targets</a:t>
            </a:r>
            <a:endParaRPr sz="24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953" name="Google Shape;953;p19"/>
          <p:cNvGraphicFramePr/>
          <p:nvPr/>
        </p:nvGraphicFramePr>
        <p:xfrm>
          <a:off x="3751990" y="807801"/>
          <a:ext cx="7367550" cy="4031450"/>
        </p:xfrm>
        <a:graphic>
          <a:graphicData uri="http://schemas.openxmlformats.org/drawingml/2006/table">
            <a:tbl>
              <a:tblPr firstRow="1" bandRow="1">
                <a:noFill/>
                <a:tableStyleId>{AAB13F3C-675D-49FD-9D73-468B496EFA86}</a:tableStyleId>
              </a:tblPr>
              <a:tblGrid>
                <a:gridCol w="478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495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1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97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04850"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Level</a:t>
                      </a:r>
                      <a:endParaRPr/>
                    </a:p>
                  </a:txBody>
                  <a:tcPr marL="125725" marR="125725" marT="62875" marB="628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20E2E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Recommended % of Programs</a:t>
                      </a:r>
                      <a:endParaRPr/>
                    </a:p>
                  </a:txBody>
                  <a:tcPr marL="125725" marR="125725" marT="62875" marB="628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20E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u="none" strike="noStrike" cap="none">
                          <a:solidFill>
                            <a:schemeClr val="lt1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**Benchmarking %</a:t>
                      </a:r>
                      <a:endParaRPr/>
                    </a:p>
                  </a:txBody>
                  <a:tcPr marL="125725" marR="125725" marT="62875" marB="628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820E2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9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/>
                    </a:p>
                  </a:txBody>
                  <a:tcPr marL="125725" marR="125725" marT="62875" marB="628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Input</a:t>
                      </a:r>
                      <a:endParaRPr/>
                    </a:p>
                  </a:txBody>
                  <a:tcPr marL="125725" marR="125725" marT="62875" marB="62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/>
                    </a:p>
                  </a:txBody>
                  <a:tcPr marL="125725" marR="125725" marT="62875" marB="62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/>
                    </a:p>
                  </a:txBody>
                  <a:tcPr marL="125725" marR="125725" marT="62875" marB="62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9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/>
                    </a:p>
                  </a:txBody>
                  <a:tcPr marL="125725" marR="125725" marT="62875" marB="628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Reaction</a:t>
                      </a:r>
                      <a:endParaRPr/>
                    </a:p>
                  </a:txBody>
                  <a:tcPr marL="125725" marR="125725" marT="62875" marB="62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/>
                    </a:p>
                  </a:txBody>
                  <a:tcPr marL="125725" marR="125725" marT="62875" marB="628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80%</a:t>
                      </a:r>
                      <a:endParaRPr/>
                    </a:p>
                  </a:txBody>
                  <a:tcPr marL="125725" marR="125725" marT="62875" marB="6287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/>
                    </a:p>
                  </a:txBody>
                  <a:tcPr marL="125725" marR="125725" marT="62875" marB="628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Learning</a:t>
                      </a:r>
                      <a:endParaRPr/>
                    </a:p>
                  </a:txBody>
                  <a:tcPr marL="125725" marR="125725" marT="62875" marB="62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80-90%</a:t>
                      </a:r>
                      <a:endParaRPr/>
                    </a:p>
                  </a:txBody>
                  <a:tcPr marL="125725" marR="125725" marT="62875" marB="6287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70%</a:t>
                      </a:r>
                      <a:endParaRPr/>
                    </a:p>
                  </a:txBody>
                  <a:tcPr marL="125725" marR="125725" marT="62875" marB="6287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9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/>
                    </a:p>
                  </a:txBody>
                  <a:tcPr marL="125725" marR="125725" marT="62875" marB="628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Application</a:t>
                      </a:r>
                      <a:endParaRPr/>
                    </a:p>
                  </a:txBody>
                  <a:tcPr marL="125725" marR="125725" marT="62875" marB="62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30%</a:t>
                      </a:r>
                      <a:endParaRPr/>
                    </a:p>
                  </a:txBody>
                  <a:tcPr marL="125725" marR="125725" marT="62875" marB="62875" anchor="ctr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49%</a:t>
                      </a:r>
                      <a:endParaRPr/>
                    </a:p>
                  </a:txBody>
                  <a:tcPr marL="125725" marR="125725" marT="62875" marB="6287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49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/>
                    </a:p>
                  </a:txBody>
                  <a:tcPr marL="125725" marR="125725" marT="62875" marB="628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3A3838"/>
                        </a:buClr>
                        <a:buSzPts val="2000"/>
                        <a:buFont typeface="Calibri"/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Impact</a:t>
                      </a:r>
                      <a:endParaRPr/>
                    </a:p>
                  </a:txBody>
                  <a:tcPr marL="125725" marR="125725" marT="62875" marB="62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/>
                    </a:p>
                  </a:txBody>
                  <a:tcPr marL="125725" marR="125725" marT="62875" marB="6287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37%</a:t>
                      </a:r>
                      <a:endParaRPr/>
                    </a:p>
                  </a:txBody>
                  <a:tcPr marL="125725" marR="125725" marT="62875" marB="6287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93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/>
                    </a:p>
                  </a:txBody>
                  <a:tcPr marL="125725" marR="125725" marT="62875" marB="62875" anchor="ctr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ROI </a:t>
                      </a:r>
                      <a:endParaRPr/>
                    </a:p>
                  </a:txBody>
                  <a:tcPr marL="125725" marR="125725" marT="62875" marB="62875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/>
                    </a:p>
                  </a:txBody>
                  <a:tcPr marL="125725" marR="125725" marT="62875" marB="62875" anchor="ctr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000" b="1" u="none" strike="noStrike" cap="none">
                          <a:solidFill>
                            <a:srgbClr val="3A3838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18%</a:t>
                      </a:r>
                      <a:endParaRPr/>
                    </a:p>
                  </a:txBody>
                  <a:tcPr marL="125725" marR="125725" marT="62875" marB="62875" anchor="ctr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54" name="Google Shape;954;p19"/>
          <p:cNvSpPr txBox="1"/>
          <p:nvPr/>
        </p:nvSpPr>
        <p:spPr>
          <a:xfrm>
            <a:off x="3751990" y="5460219"/>
            <a:ext cx="70132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**Benchmarking 2020</a:t>
            </a:r>
            <a:endParaRPr/>
          </a:p>
        </p:txBody>
      </p:sp>
      <p:sp>
        <p:nvSpPr>
          <p:cNvPr id="955" name="Google Shape;955;p19"/>
          <p:cNvSpPr txBox="1"/>
          <p:nvPr/>
        </p:nvSpPr>
        <p:spPr>
          <a:xfrm>
            <a:off x="3751990" y="5099239"/>
            <a:ext cx="7013274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Calibri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*Percentage of programs evaluated at each level each year</a:t>
            </a:r>
            <a:endParaRPr/>
          </a:p>
        </p:txBody>
      </p:sp>
      <p:sp>
        <p:nvSpPr>
          <p:cNvPr id="956" name="Google Shape;956;p19"/>
          <p:cNvSpPr/>
          <p:nvPr/>
        </p:nvSpPr>
        <p:spPr>
          <a:xfrm rot="5400000">
            <a:off x="5741007" y="407009"/>
            <a:ext cx="709985" cy="12192000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820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7" name="Google Shape;957;p19"/>
          <p:cNvSpPr txBox="1"/>
          <p:nvPr/>
        </p:nvSpPr>
        <p:spPr>
          <a:xfrm>
            <a:off x="2488417" y="6241398"/>
            <a:ext cx="7367566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800"/>
              <a:buFont typeface="Calibri"/>
              <a:buNone/>
            </a:pPr>
            <a:r>
              <a:rPr lang="en-US" sz="2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is your status?</a:t>
            </a:r>
            <a:endParaRPr/>
          </a:p>
        </p:txBody>
      </p:sp>
      <p:sp>
        <p:nvSpPr>
          <p:cNvPr id="958" name="Google Shape;958;p19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18</a:t>
            </a:fld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p20"/>
          <p:cNvSpPr/>
          <p:nvPr/>
        </p:nvSpPr>
        <p:spPr>
          <a:xfrm>
            <a:off x="304800" y="480627"/>
            <a:ext cx="4419600" cy="5896743"/>
          </a:xfrm>
          <a:prstGeom prst="rect">
            <a:avLst/>
          </a:prstGeom>
          <a:solidFill>
            <a:schemeClr val="lt2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65" name="Google Shape;965;p20"/>
          <p:cNvGrpSpPr/>
          <p:nvPr/>
        </p:nvGrpSpPr>
        <p:grpSpPr>
          <a:xfrm>
            <a:off x="5082281" y="481130"/>
            <a:ext cx="6588125" cy="5894967"/>
            <a:chOff x="0" y="503"/>
            <a:chExt cx="6588125" cy="5894967"/>
          </a:xfrm>
        </p:grpSpPr>
        <p:sp>
          <p:nvSpPr>
            <p:cNvPr id="966" name="Google Shape;966;p20"/>
            <p:cNvSpPr/>
            <p:nvPr/>
          </p:nvSpPr>
          <p:spPr>
            <a:xfrm>
              <a:off x="0" y="503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967;p20"/>
            <p:cNvSpPr/>
            <p:nvPr/>
          </p:nvSpPr>
          <p:spPr>
            <a:xfrm>
              <a:off x="209791" y="156547"/>
              <a:ext cx="381439" cy="381439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968;p20"/>
            <p:cNvSpPr/>
            <p:nvPr/>
          </p:nvSpPr>
          <p:spPr>
            <a:xfrm>
              <a:off x="801022" y="503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969;p20"/>
            <p:cNvSpPr txBox="1"/>
            <p:nvPr/>
          </p:nvSpPr>
          <p:spPr>
            <a:xfrm>
              <a:off x="801022" y="503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Cost of the program</a:t>
              </a:r>
              <a:endParaRPr/>
            </a:p>
          </p:txBody>
        </p:sp>
        <p:sp>
          <p:nvSpPr>
            <p:cNvPr id="970" name="Google Shape;970;p20"/>
            <p:cNvSpPr/>
            <p:nvPr/>
          </p:nvSpPr>
          <p:spPr>
            <a:xfrm>
              <a:off x="0" y="867410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971;p20"/>
            <p:cNvSpPr/>
            <p:nvPr/>
          </p:nvSpPr>
          <p:spPr>
            <a:xfrm>
              <a:off x="209791" y="1023454"/>
              <a:ext cx="381439" cy="381439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972;p20"/>
            <p:cNvSpPr/>
            <p:nvPr/>
          </p:nvSpPr>
          <p:spPr>
            <a:xfrm>
              <a:off x="801022" y="867410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973;p20"/>
            <p:cNvSpPr txBox="1"/>
            <p:nvPr/>
          </p:nvSpPr>
          <p:spPr>
            <a:xfrm>
              <a:off x="801022" y="867410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Linkage of program to operational goals and issues</a:t>
              </a:r>
              <a:endParaRPr/>
            </a:p>
          </p:txBody>
        </p:sp>
        <p:sp>
          <p:nvSpPr>
            <p:cNvPr id="974" name="Google Shape;974;p20"/>
            <p:cNvSpPr/>
            <p:nvPr/>
          </p:nvSpPr>
          <p:spPr>
            <a:xfrm>
              <a:off x="0" y="1734317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975;p20"/>
            <p:cNvSpPr/>
            <p:nvPr/>
          </p:nvSpPr>
          <p:spPr>
            <a:xfrm>
              <a:off x="209791" y="1890360"/>
              <a:ext cx="381439" cy="381439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976;p20"/>
            <p:cNvSpPr/>
            <p:nvPr/>
          </p:nvSpPr>
          <p:spPr>
            <a:xfrm>
              <a:off x="801022" y="1734317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977;p20"/>
            <p:cNvSpPr txBox="1"/>
            <p:nvPr/>
          </p:nvSpPr>
          <p:spPr>
            <a:xfrm>
              <a:off x="801022" y="1734317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Importance of program to strategic objectives</a:t>
              </a:r>
              <a:endParaRPr/>
            </a:p>
          </p:txBody>
        </p:sp>
        <p:sp>
          <p:nvSpPr>
            <p:cNvPr id="978" name="Google Shape;978;p20"/>
            <p:cNvSpPr/>
            <p:nvPr/>
          </p:nvSpPr>
          <p:spPr>
            <a:xfrm>
              <a:off x="0" y="2601224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979;p20"/>
            <p:cNvSpPr/>
            <p:nvPr/>
          </p:nvSpPr>
          <p:spPr>
            <a:xfrm>
              <a:off x="209791" y="2757267"/>
              <a:ext cx="381439" cy="381439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980;p20"/>
            <p:cNvSpPr/>
            <p:nvPr/>
          </p:nvSpPr>
          <p:spPr>
            <a:xfrm>
              <a:off x="801022" y="2601224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981;p20"/>
            <p:cNvSpPr txBox="1"/>
            <p:nvPr/>
          </p:nvSpPr>
          <p:spPr>
            <a:xfrm>
              <a:off x="801022" y="2601224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Top executive interest in the evaluation</a:t>
              </a:r>
              <a:endParaRPr/>
            </a:p>
          </p:txBody>
        </p:sp>
        <p:sp>
          <p:nvSpPr>
            <p:cNvPr id="982" name="Google Shape;982;p20"/>
            <p:cNvSpPr/>
            <p:nvPr/>
          </p:nvSpPr>
          <p:spPr>
            <a:xfrm>
              <a:off x="0" y="3468131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983;p20"/>
            <p:cNvSpPr/>
            <p:nvPr/>
          </p:nvSpPr>
          <p:spPr>
            <a:xfrm>
              <a:off x="209791" y="3624174"/>
              <a:ext cx="381439" cy="381439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984;p20"/>
            <p:cNvSpPr/>
            <p:nvPr/>
          </p:nvSpPr>
          <p:spPr>
            <a:xfrm>
              <a:off x="801022" y="3468131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985;p20"/>
            <p:cNvSpPr txBox="1"/>
            <p:nvPr/>
          </p:nvSpPr>
          <p:spPr>
            <a:xfrm>
              <a:off x="801022" y="3468131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Visibility of the program</a:t>
              </a:r>
              <a:endParaRPr/>
            </a:p>
          </p:txBody>
        </p:sp>
        <p:sp>
          <p:nvSpPr>
            <p:cNvPr id="986" name="Google Shape;986;p20"/>
            <p:cNvSpPr/>
            <p:nvPr/>
          </p:nvSpPr>
          <p:spPr>
            <a:xfrm>
              <a:off x="0" y="4335038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987;p20"/>
            <p:cNvSpPr/>
            <p:nvPr/>
          </p:nvSpPr>
          <p:spPr>
            <a:xfrm>
              <a:off x="209791" y="4491081"/>
              <a:ext cx="381439" cy="381439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988;p20"/>
            <p:cNvSpPr/>
            <p:nvPr/>
          </p:nvSpPr>
          <p:spPr>
            <a:xfrm>
              <a:off x="801022" y="4335038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989;p20"/>
            <p:cNvSpPr txBox="1"/>
            <p:nvPr/>
          </p:nvSpPr>
          <p:spPr>
            <a:xfrm>
              <a:off x="801022" y="4335038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Size of target audience</a:t>
              </a:r>
              <a:endParaRPr/>
            </a:p>
          </p:txBody>
        </p:sp>
        <p:sp>
          <p:nvSpPr>
            <p:cNvPr id="990" name="Google Shape;990;p20"/>
            <p:cNvSpPr/>
            <p:nvPr/>
          </p:nvSpPr>
          <p:spPr>
            <a:xfrm>
              <a:off x="0" y="5201945"/>
              <a:ext cx="6588125" cy="693525"/>
            </a:xfrm>
            <a:prstGeom prst="roundRect">
              <a:avLst>
                <a:gd name="adj" fmla="val 10000"/>
              </a:avLst>
            </a:prstGeom>
            <a:solidFill>
              <a:srgbClr val="F2F2F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991;p20"/>
            <p:cNvSpPr/>
            <p:nvPr/>
          </p:nvSpPr>
          <p:spPr>
            <a:xfrm>
              <a:off x="209791" y="5357988"/>
              <a:ext cx="381439" cy="381439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992;p20"/>
            <p:cNvSpPr/>
            <p:nvPr/>
          </p:nvSpPr>
          <p:spPr>
            <a:xfrm>
              <a:off x="801022" y="5201945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20"/>
            <p:cNvSpPr txBox="1"/>
            <p:nvPr/>
          </p:nvSpPr>
          <p:spPr>
            <a:xfrm>
              <a:off x="801022" y="5201945"/>
              <a:ext cx="5787102" cy="69352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73375" tIns="73375" rIns="73375" bIns="733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Calibri"/>
                <a:buNone/>
              </a:pPr>
              <a:r>
                <a:rPr lang="en-US" sz="20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Investment of time required</a:t>
              </a:r>
              <a:endParaRPr/>
            </a:p>
          </p:txBody>
        </p:sp>
      </p:grpSp>
      <p:sp>
        <p:nvSpPr>
          <p:cNvPr id="994" name="Google Shape;994;p20"/>
          <p:cNvSpPr/>
          <p:nvPr/>
        </p:nvSpPr>
        <p:spPr>
          <a:xfrm>
            <a:off x="528851" y="2164036"/>
            <a:ext cx="3971498" cy="25299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Characteristics of Programs Suitable for Impact &amp; ROI</a:t>
            </a:r>
            <a:endParaRPr/>
          </a:p>
        </p:txBody>
      </p:sp>
      <p:sp>
        <p:nvSpPr>
          <p:cNvPr id="995" name="Google Shape;995;p20"/>
          <p:cNvSpPr txBox="1"/>
          <p:nvPr/>
        </p:nvSpPr>
        <p:spPr>
          <a:xfrm>
            <a:off x="9448800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19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1" name="Google Shape;661;p2"/>
          <p:cNvSpPr txBox="1">
            <a:spLocks noGrp="1"/>
          </p:cNvSpPr>
          <p:nvPr>
            <p:ph type="title"/>
          </p:nvPr>
        </p:nvSpPr>
        <p:spPr>
          <a:xfrm>
            <a:off x="838199" y="376971"/>
            <a:ext cx="10515600" cy="854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Objectives</a:t>
            </a:r>
            <a:endParaRPr dirty="0"/>
          </a:p>
        </p:txBody>
      </p:sp>
      <p:sp>
        <p:nvSpPr>
          <p:cNvPr id="662" name="Google Shape;662;p2"/>
          <p:cNvSpPr txBox="1">
            <a:spLocks noGrp="1"/>
          </p:cNvSpPr>
          <p:nvPr>
            <p:ph type="body" idx="1"/>
          </p:nvPr>
        </p:nvSpPr>
        <p:spPr>
          <a:xfrm>
            <a:off x="595249" y="1465007"/>
            <a:ext cx="11001499" cy="25756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 lnSpcReduction="10000"/>
          </a:bodyPr>
          <a:lstStyle/>
          <a:p>
            <a:pPr marL="0" lvl="0" indent="0" algn="l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 sz="2000" dirty="0"/>
              <a:t>After attending this session, participants should be able to:</a:t>
            </a:r>
            <a:endParaRPr dirty="0"/>
          </a:p>
          <a:p>
            <a:pPr marL="457200" lvl="0" indent="-4572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Explain the need for an improved logic model.</a:t>
            </a:r>
            <a:endParaRPr dirty="0"/>
          </a:p>
          <a:p>
            <a:pPr marL="457200" lvl="0" indent="-4572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Identify the key characteristics of the ROI Methodology.</a:t>
            </a:r>
          </a:p>
          <a:p>
            <a:pPr marL="457200" lvl="0" indent="-4572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100" dirty="0"/>
              <a:t>Explain why and how the ROI Methodology was developed.</a:t>
            </a:r>
            <a:endParaRPr sz="2100" dirty="0"/>
          </a:p>
          <a:p>
            <a:pPr marL="457200" lvl="0" indent="-4572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List the advantages of using the ROI Methodology.</a:t>
            </a:r>
            <a:endParaRPr dirty="0"/>
          </a:p>
          <a:p>
            <a:pPr marL="457200" lvl="0" indent="-4572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Describe different applications of the ROI Methodology.</a:t>
            </a:r>
            <a:endParaRPr dirty="0"/>
          </a:p>
        </p:txBody>
      </p:sp>
      <p:pic>
        <p:nvPicPr>
          <p:cNvPr id="663" name="Google Shape;663;p2" descr="http://blog.straightnorth.com/wp-content/uploads/2013/10/measure-roi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4480517"/>
            <a:ext cx="7200900" cy="23774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4"/>
          <p:cNvSpPr/>
          <p:nvPr/>
        </p:nvSpPr>
        <p:spPr>
          <a:xfrm>
            <a:off x="0" y="3"/>
            <a:ext cx="12192000" cy="1589311"/>
          </a:xfrm>
          <a:custGeom>
            <a:avLst/>
            <a:gdLst/>
            <a:ahLst/>
            <a:cxnLst/>
            <a:rect l="l" t="t" r="r" b="b"/>
            <a:pathLst>
              <a:path w="12192000" h="2079137" extrusionOk="0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14"/>
          <p:cNvSpPr/>
          <p:nvPr/>
        </p:nvSpPr>
        <p:spPr>
          <a:xfrm>
            <a:off x="2224586" y="5970896"/>
            <a:ext cx="9967416" cy="887104"/>
          </a:xfrm>
          <a:custGeom>
            <a:avLst/>
            <a:gdLst/>
            <a:ahLst/>
            <a:cxnLst/>
            <a:rect l="l" t="t" r="r" b="b"/>
            <a:pathLst>
              <a:path w="9517857" h="918356" extrusionOk="0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86B5EBA-4B68-3E42-C5C1-1407932BC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85" y="382960"/>
            <a:ext cx="11446327" cy="865046"/>
          </a:xfrm>
        </p:spPr>
        <p:txBody>
          <a:bodyPr/>
          <a:lstStyle/>
          <a:p>
            <a:r>
              <a:rPr lang="en-US" b="1" dirty="0"/>
              <a:t>A Sample of ROI Studies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C4ABE62-CF36-DD41-FB85-11630F49F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655" y="1589314"/>
            <a:ext cx="11576957" cy="4972953"/>
          </a:xfrm>
        </p:spPr>
        <p:txBody>
          <a:bodyPr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British Columbia Interior Health System calculated the ROI for a new procedure for colorectal surgery.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Ministry of Education in Dubai calculated ROI for implementing a model classroom program.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Memorial Regional Hospital System measured the ROI on using chaplains in the intensive care unit.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A major U.S. city calculated the ROI for investing in housing to reduce the number of homeless citizens.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Australian Capital Territory Community Care agency forecasted the ROI for implementing a client relationship management system.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Healthy Living Group in Alberta’s healthcare system developed the ROI for a smoking cessation program for citizens under the age of 35. </a:t>
            </a:r>
          </a:p>
        </p:txBody>
      </p:sp>
      <p:sp>
        <p:nvSpPr>
          <p:cNvPr id="904" name="Google Shape;904;p14"/>
          <p:cNvSpPr txBox="1">
            <a:spLocks noGrp="1"/>
          </p:cNvSpPr>
          <p:nvPr>
            <p:ph type="sldNum" idx="12"/>
          </p:nvPr>
        </p:nvSpPr>
        <p:spPr>
          <a:xfrm>
            <a:off x="9448800" y="653891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721190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p14"/>
          <p:cNvSpPr/>
          <p:nvPr/>
        </p:nvSpPr>
        <p:spPr>
          <a:xfrm>
            <a:off x="0" y="3"/>
            <a:ext cx="12192000" cy="1589311"/>
          </a:xfrm>
          <a:custGeom>
            <a:avLst/>
            <a:gdLst/>
            <a:ahLst/>
            <a:cxnLst/>
            <a:rect l="l" t="t" r="r" b="b"/>
            <a:pathLst>
              <a:path w="12192000" h="2079137" extrusionOk="0">
                <a:moveTo>
                  <a:pt x="12160143" y="831692"/>
                </a:moveTo>
                <a:lnTo>
                  <a:pt x="12159112" y="833361"/>
                </a:lnTo>
                <a:cubicBezTo>
                  <a:pt x="12157915" y="833832"/>
                  <a:pt x="12157402" y="833649"/>
                  <a:pt x="12158912" y="832430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558063"/>
                </a:lnTo>
                <a:lnTo>
                  <a:pt x="12189259" y="810508"/>
                </a:lnTo>
                <a:lnTo>
                  <a:pt x="12170847" y="825280"/>
                </a:lnTo>
                <a:lnTo>
                  <a:pt x="12160143" y="831692"/>
                </a:lnTo>
                <a:lnTo>
                  <a:pt x="12163806" y="825759"/>
                </a:lnTo>
                <a:cubicBezTo>
                  <a:pt x="12125449" y="821525"/>
                  <a:pt x="12082203" y="824698"/>
                  <a:pt x="12056557" y="810176"/>
                </a:cubicBezTo>
                <a:cubicBezTo>
                  <a:pt x="12050902" y="790976"/>
                  <a:pt x="11923731" y="799312"/>
                  <a:pt x="11900316" y="789618"/>
                </a:cubicBezTo>
                <a:cubicBezTo>
                  <a:pt x="11841702" y="803374"/>
                  <a:pt x="11823963" y="832645"/>
                  <a:pt x="11791206" y="824176"/>
                </a:cubicBezTo>
                <a:cubicBezTo>
                  <a:pt x="11768977" y="817380"/>
                  <a:pt x="11683857" y="828947"/>
                  <a:pt x="11659257" y="800841"/>
                </a:cubicBezTo>
                <a:cubicBezTo>
                  <a:pt x="11617173" y="818107"/>
                  <a:pt x="11602556" y="790694"/>
                  <a:pt x="11569789" y="797135"/>
                </a:cubicBezTo>
                <a:cubicBezTo>
                  <a:pt x="11498310" y="795094"/>
                  <a:pt x="11458472" y="819882"/>
                  <a:pt x="11367885" y="791985"/>
                </a:cubicBezTo>
                <a:cubicBezTo>
                  <a:pt x="11325508" y="798158"/>
                  <a:pt x="11266580" y="755023"/>
                  <a:pt x="11174663" y="788721"/>
                </a:cubicBezTo>
                <a:cubicBezTo>
                  <a:pt x="11122703" y="792192"/>
                  <a:pt x="11150009" y="775410"/>
                  <a:pt x="11068220" y="786994"/>
                </a:cubicBezTo>
                <a:cubicBezTo>
                  <a:pt x="11046931" y="759861"/>
                  <a:pt x="10919185" y="793102"/>
                  <a:pt x="10893266" y="794013"/>
                </a:cubicBezTo>
                <a:cubicBezTo>
                  <a:pt x="10874184" y="776189"/>
                  <a:pt x="10862860" y="788743"/>
                  <a:pt x="10844025" y="789857"/>
                </a:cubicBezTo>
                <a:cubicBezTo>
                  <a:pt x="10836453" y="779294"/>
                  <a:pt x="10820690" y="778184"/>
                  <a:pt x="10814353" y="789010"/>
                </a:cubicBezTo>
                <a:cubicBezTo>
                  <a:pt x="10819669" y="816016"/>
                  <a:pt x="10754019" y="789067"/>
                  <a:pt x="10748393" y="806738"/>
                </a:cubicBezTo>
                <a:cubicBezTo>
                  <a:pt x="10687156" y="807873"/>
                  <a:pt x="10550299" y="781800"/>
                  <a:pt x="10468256" y="778733"/>
                </a:cubicBezTo>
                <a:cubicBezTo>
                  <a:pt x="10436666" y="770025"/>
                  <a:pt x="10371995" y="797252"/>
                  <a:pt x="10256131" y="788332"/>
                </a:cubicBezTo>
                <a:cubicBezTo>
                  <a:pt x="10240995" y="781626"/>
                  <a:pt x="10182664" y="765742"/>
                  <a:pt x="10177442" y="777371"/>
                </a:cubicBezTo>
                <a:cubicBezTo>
                  <a:pt x="10141447" y="775683"/>
                  <a:pt x="10030323" y="810071"/>
                  <a:pt x="10006086" y="792651"/>
                </a:cubicBezTo>
                <a:cubicBezTo>
                  <a:pt x="10009448" y="818833"/>
                  <a:pt x="9960389" y="791426"/>
                  <a:pt x="9952382" y="815411"/>
                </a:cubicBezTo>
                <a:lnTo>
                  <a:pt x="9926457" y="827295"/>
                </a:lnTo>
                <a:lnTo>
                  <a:pt x="9843405" y="867046"/>
                </a:lnTo>
                <a:lnTo>
                  <a:pt x="9830866" y="875047"/>
                </a:lnTo>
                <a:lnTo>
                  <a:pt x="9801807" y="872272"/>
                </a:lnTo>
                <a:lnTo>
                  <a:pt x="9785653" y="861743"/>
                </a:lnTo>
                <a:lnTo>
                  <a:pt x="9781177" y="864820"/>
                </a:lnTo>
                <a:cubicBezTo>
                  <a:pt x="9776153" y="871003"/>
                  <a:pt x="9773556" y="874842"/>
                  <a:pt x="9768640" y="869379"/>
                </a:cubicBezTo>
                <a:lnTo>
                  <a:pt x="9712211" y="900283"/>
                </a:lnTo>
                <a:cubicBezTo>
                  <a:pt x="9706243" y="902750"/>
                  <a:pt x="9698952" y="902954"/>
                  <a:pt x="9689465" y="899268"/>
                </a:cubicBezTo>
                <a:cubicBezTo>
                  <a:pt x="9670819" y="902906"/>
                  <a:pt x="9618108" y="917739"/>
                  <a:pt x="9600339" y="922112"/>
                </a:cubicBezTo>
                <a:lnTo>
                  <a:pt x="9582850" y="925510"/>
                </a:lnTo>
                <a:cubicBezTo>
                  <a:pt x="9574400" y="928631"/>
                  <a:pt x="9556868" y="938130"/>
                  <a:pt x="9549638" y="940845"/>
                </a:cubicBezTo>
                <a:cubicBezTo>
                  <a:pt x="9543792" y="942327"/>
                  <a:pt x="9546812" y="939351"/>
                  <a:pt x="9539471" y="941799"/>
                </a:cubicBezTo>
                <a:cubicBezTo>
                  <a:pt x="9538994" y="947702"/>
                  <a:pt x="9536009" y="953248"/>
                  <a:pt x="9505592" y="955533"/>
                </a:cubicBezTo>
                <a:cubicBezTo>
                  <a:pt x="9486013" y="968563"/>
                  <a:pt x="9460860" y="978842"/>
                  <a:pt x="9432569" y="985377"/>
                </a:cubicBezTo>
                <a:cubicBezTo>
                  <a:pt x="9426990" y="980335"/>
                  <a:pt x="9418918" y="990185"/>
                  <a:pt x="9414216" y="992655"/>
                </a:cubicBezTo>
                <a:cubicBezTo>
                  <a:pt x="9412644" y="989014"/>
                  <a:pt x="9400057" y="989255"/>
                  <a:pt x="9397106" y="992980"/>
                </a:cubicBezTo>
                <a:cubicBezTo>
                  <a:pt x="9314093" y="1020862"/>
                  <a:pt x="9349678" y="978420"/>
                  <a:pt x="9305108" y="1007767"/>
                </a:cubicBezTo>
                <a:cubicBezTo>
                  <a:pt x="9296670" y="1010324"/>
                  <a:pt x="9289251" y="1009612"/>
                  <a:pt x="9282434" y="1007523"/>
                </a:cubicBezTo>
                <a:lnTo>
                  <a:pt x="9271941" y="1002839"/>
                </a:lnTo>
                <a:lnTo>
                  <a:pt x="9238227" y="1017668"/>
                </a:lnTo>
                <a:cubicBezTo>
                  <a:pt x="9221294" y="1023415"/>
                  <a:pt x="9203166" y="1027997"/>
                  <a:pt x="9184265" y="1031275"/>
                </a:cubicBezTo>
                <a:cubicBezTo>
                  <a:pt x="9178371" y="1024135"/>
                  <a:pt x="9165618" y="1036637"/>
                  <a:pt x="9159000" y="1039569"/>
                </a:cubicBezTo>
                <a:cubicBezTo>
                  <a:pt x="9157881" y="1034602"/>
                  <a:pt x="9141725" y="1033964"/>
                  <a:pt x="9137031" y="1038699"/>
                </a:cubicBezTo>
                <a:cubicBezTo>
                  <a:pt x="9023973" y="1069523"/>
                  <a:pt x="9079946" y="1015706"/>
                  <a:pt x="9015702" y="1051400"/>
                </a:cubicBezTo>
                <a:lnTo>
                  <a:pt x="8971403" y="1040542"/>
                </a:lnTo>
                <a:lnTo>
                  <a:pt x="8961826" y="1045364"/>
                </a:lnTo>
                <a:cubicBezTo>
                  <a:pt x="8922837" y="1050010"/>
                  <a:pt x="8909116" y="1040754"/>
                  <a:pt x="8888623" y="1053908"/>
                </a:cubicBezTo>
                <a:cubicBezTo>
                  <a:pt x="8850424" y="1035587"/>
                  <a:pt x="8865892" y="1054194"/>
                  <a:pt x="8841066" y="1060421"/>
                </a:cubicBezTo>
                <a:cubicBezTo>
                  <a:pt x="8818353" y="1064878"/>
                  <a:pt x="8775995" y="1076068"/>
                  <a:pt x="8752342" y="1080646"/>
                </a:cubicBezTo>
                <a:cubicBezTo>
                  <a:pt x="8736966" y="1099406"/>
                  <a:pt x="8723186" y="1079948"/>
                  <a:pt x="8699139" y="1087885"/>
                </a:cubicBezTo>
                <a:cubicBezTo>
                  <a:pt x="8688630" y="1095506"/>
                  <a:pt x="8680324" y="1097539"/>
                  <a:pt x="8667273" y="1092062"/>
                </a:cubicBezTo>
                <a:cubicBezTo>
                  <a:pt x="8619205" y="1128818"/>
                  <a:pt x="8634590" y="1097116"/>
                  <a:pt x="8586064" y="1114603"/>
                </a:cubicBezTo>
                <a:cubicBezTo>
                  <a:pt x="8544721" y="1131913"/>
                  <a:pt x="8496602" y="1145520"/>
                  <a:pt x="8460312" y="1179878"/>
                </a:cubicBezTo>
                <a:cubicBezTo>
                  <a:pt x="8454266" y="1189140"/>
                  <a:pt x="8435781" y="1194455"/>
                  <a:pt x="8419023" y="1191748"/>
                </a:cubicBezTo>
                <a:cubicBezTo>
                  <a:pt x="8416138" y="1191283"/>
                  <a:pt x="8413416" y="1190591"/>
                  <a:pt x="8410939" y="1189696"/>
                </a:cubicBezTo>
                <a:cubicBezTo>
                  <a:pt x="8390077" y="1213458"/>
                  <a:pt x="8370324" y="1205397"/>
                  <a:pt x="8362040" y="1220820"/>
                </a:cubicBezTo>
                <a:cubicBezTo>
                  <a:pt x="8320616" y="1231942"/>
                  <a:pt x="8281663" y="1222882"/>
                  <a:pt x="8273677" y="1236495"/>
                </a:cubicBezTo>
                <a:cubicBezTo>
                  <a:pt x="8251358" y="1238573"/>
                  <a:pt x="8216738" y="1228341"/>
                  <a:pt x="8204283" y="1243537"/>
                </a:cubicBezTo>
                <a:cubicBezTo>
                  <a:pt x="8198634" y="1233135"/>
                  <a:pt x="8181550" y="1254947"/>
                  <a:pt x="8166550" y="1249551"/>
                </a:cubicBezTo>
                <a:cubicBezTo>
                  <a:pt x="8155570" y="1244572"/>
                  <a:pt x="8147825" y="1250027"/>
                  <a:pt x="8137785" y="1251636"/>
                </a:cubicBezTo>
                <a:cubicBezTo>
                  <a:pt x="8123427" y="1248361"/>
                  <a:pt x="8081662" y="1261833"/>
                  <a:pt x="8071596" y="1269274"/>
                </a:cubicBezTo>
                <a:cubicBezTo>
                  <a:pt x="8048949" y="1293759"/>
                  <a:pt x="7983924" y="1284712"/>
                  <a:pt x="7964816" y="1303668"/>
                </a:cubicBezTo>
                <a:cubicBezTo>
                  <a:pt x="7957137" y="1306992"/>
                  <a:pt x="7949335" y="1308861"/>
                  <a:pt x="7941495" y="1309821"/>
                </a:cubicBezTo>
                <a:lnTo>
                  <a:pt x="7919123" y="1310466"/>
                </a:lnTo>
                <a:lnTo>
                  <a:pt x="7911902" y="1306569"/>
                </a:lnTo>
                <a:lnTo>
                  <a:pt x="7898703" y="1309208"/>
                </a:lnTo>
                <a:lnTo>
                  <a:pt x="7894703" y="1308939"/>
                </a:lnTo>
                <a:lnTo>
                  <a:pt x="7872267" y="1308370"/>
                </a:lnTo>
                <a:cubicBezTo>
                  <a:pt x="7886550" y="1330359"/>
                  <a:pt x="7812648" y="1314851"/>
                  <a:pt x="7836454" y="1331265"/>
                </a:cubicBezTo>
                <a:cubicBezTo>
                  <a:pt x="7798907" y="1336933"/>
                  <a:pt x="7831419" y="1351068"/>
                  <a:pt x="7782451" y="1339601"/>
                </a:cubicBezTo>
                <a:cubicBezTo>
                  <a:pt x="7727636" y="1365002"/>
                  <a:pt x="7583002" y="1338768"/>
                  <a:pt x="7542969" y="1372495"/>
                </a:cubicBezTo>
                <a:cubicBezTo>
                  <a:pt x="7546396" y="1360942"/>
                  <a:pt x="7492851" y="1424323"/>
                  <a:pt x="7476832" y="1431655"/>
                </a:cubicBezTo>
                <a:cubicBezTo>
                  <a:pt x="7439619" y="1443703"/>
                  <a:pt x="7425596" y="1454661"/>
                  <a:pt x="7370237" y="1474339"/>
                </a:cubicBezTo>
                <a:cubicBezTo>
                  <a:pt x="7316246" y="1485928"/>
                  <a:pt x="7281903" y="1512712"/>
                  <a:pt x="7222223" y="1510199"/>
                </a:cubicBezTo>
                <a:cubicBezTo>
                  <a:pt x="7221190" y="1514030"/>
                  <a:pt x="7218885" y="1517398"/>
                  <a:pt x="7215703" y="1520424"/>
                </a:cubicBezTo>
                <a:lnTo>
                  <a:pt x="7204548" y="1528145"/>
                </a:lnTo>
                <a:lnTo>
                  <a:pt x="7202038" y="1527954"/>
                </a:lnTo>
                <a:lnTo>
                  <a:pt x="7173860" y="1541605"/>
                </a:lnTo>
                <a:lnTo>
                  <a:pt x="7155079" y="1552495"/>
                </a:lnTo>
                <a:lnTo>
                  <a:pt x="7149757" y="1552732"/>
                </a:lnTo>
                <a:cubicBezTo>
                  <a:pt x="7141378" y="1554948"/>
                  <a:pt x="7115959" y="1563256"/>
                  <a:pt x="7104804" y="1565792"/>
                </a:cubicBezTo>
                <a:cubicBezTo>
                  <a:pt x="7099811" y="1550850"/>
                  <a:pt x="7096935" y="1561973"/>
                  <a:pt x="7082824" y="1567947"/>
                </a:cubicBezTo>
                <a:cubicBezTo>
                  <a:pt x="7071919" y="1546070"/>
                  <a:pt x="7039417" y="1570606"/>
                  <a:pt x="7021520" y="1562334"/>
                </a:cubicBezTo>
                <a:cubicBezTo>
                  <a:pt x="7011400" y="1567217"/>
                  <a:pt x="7000495" y="1571981"/>
                  <a:pt x="6988956" y="1576442"/>
                </a:cubicBezTo>
                <a:lnTo>
                  <a:pt x="6981922" y="1578821"/>
                </a:lnTo>
                <a:lnTo>
                  <a:pt x="6981583" y="1578678"/>
                </a:lnTo>
                <a:cubicBezTo>
                  <a:pt x="6979627" y="1578791"/>
                  <a:pt x="6977153" y="1579421"/>
                  <a:pt x="6973762" y="1580811"/>
                </a:cubicBezTo>
                <a:lnTo>
                  <a:pt x="6969093" y="1583157"/>
                </a:lnTo>
                <a:lnTo>
                  <a:pt x="6890037" y="1575825"/>
                </a:lnTo>
                <a:cubicBezTo>
                  <a:pt x="6849459" y="1579997"/>
                  <a:pt x="6820022" y="1566922"/>
                  <a:pt x="6785054" y="1582200"/>
                </a:cubicBezTo>
                <a:cubicBezTo>
                  <a:pt x="6747047" y="1586037"/>
                  <a:pt x="6712794" y="1582954"/>
                  <a:pt x="6681692" y="1591296"/>
                </a:cubicBezTo>
                <a:cubicBezTo>
                  <a:pt x="6667557" y="1587501"/>
                  <a:pt x="6654822" y="1586753"/>
                  <a:pt x="6644556" y="1595940"/>
                </a:cubicBezTo>
                <a:cubicBezTo>
                  <a:pt x="6608615" y="1597269"/>
                  <a:pt x="6597697" y="1587005"/>
                  <a:pt x="6577106" y="1598261"/>
                </a:cubicBezTo>
                <a:lnTo>
                  <a:pt x="6544183" y="1596149"/>
                </a:lnTo>
                <a:lnTo>
                  <a:pt x="6540921" y="1593857"/>
                </a:lnTo>
                <a:lnTo>
                  <a:pt x="6535046" y="1593283"/>
                </a:lnTo>
                <a:lnTo>
                  <a:pt x="6519853" y="1595771"/>
                </a:lnTo>
                <a:lnTo>
                  <a:pt x="6514280" y="1597376"/>
                </a:lnTo>
                <a:cubicBezTo>
                  <a:pt x="6510385" y="1598232"/>
                  <a:pt x="6507735" y="1598481"/>
                  <a:pt x="6505824" y="1598298"/>
                </a:cubicBezTo>
                <a:lnTo>
                  <a:pt x="6505573" y="1598109"/>
                </a:lnTo>
                <a:lnTo>
                  <a:pt x="6497741" y="1599392"/>
                </a:lnTo>
                <a:cubicBezTo>
                  <a:pt x="6484628" y="1602044"/>
                  <a:pt x="6471968" y="1605085"/>
                  <a:pt x="6459992" y="1608358"/>
                </a:cubicBezTo>
                <a:cubicBezTo>
                  <a:pt x="6447037" y="1597612"/>
                  <a:pt x="6404274" y="1616787"/>
                  <a:pt x="6404572" y="1593771"/>
                </a:cubicBezTo>
                <a:cubicBezTo>
                  <a:pt x="6388277" y="1597519"/>
                  <a:pt x="6380141" y="1607970"/>
                  <a:pt x="6382671" y="1592612"/>
                </a:cubicBezTo>
                <a:lnTo>
                  <a:pt x="6369843" y="1590015"/>
                </a:lnTo>
                <a:lnTo>
                  <a:pt x="6269740" y="1614633"/>
                </a:lnTo>
                <a:lnTo>
                  <a:pt x="6255405" y="1620529"/>
                </a:lnTo>
                <a:cubicBezTo>
                  <a:pt x="6250911" y="1623016"/>
                  <a:pt x="6247090" y="1625968"/>
                  <a:pt x="6244248" y="1629561"/>
                </a:cubicBezTo>
                <a:cubicBezTo>
                  <a:pt x="6188859" y="1618246"/>
                  <a:pt x="6143250" y="1639346"/>
                  <a:pt x="6086396" y="1642666"/>
                </a:cubicBezTo>
                <a:cubicBezTo>
                  <a:pt x="6024311" y="1653696"/>
                  <a:pt x="5889522" y="1686499"/>
                  <a:pt x="5867429" y="1695554"/>
                </a:cubicBezTo>
                <a:cubicBezTo>
                  <a:pt x="5848669" y="1700350"/>
                  <a:pt x="5763994" y="1699795"/>
                  <a:pt x="5772864" y="1689002"/>
                </a:cubicBezTo>
                <a:cubicBezTo>
                  <a:pt x="5718480" y="1716048"/>
                  <a:pt x="5694188" y="1696562"/>
                  <a:pt x="5629833" y="1713273"/>
                </a:cubicBezTo>
                <a:lnTo>
                  <a:pt x="5504771" y="1725744"/>
                </a:lnTo>
                <a:lnTo>
                  <a:pt x="5490967" y="1726367"/>
                </a:lnTo>
                <a:lnTo>
                  <a:pt x="5486015" y="1721481"/>
                </a:lnTo>
                <a:lnTo>
                  <a:pt x="5439364" y="1721349"/>
                </a:lnTo>
                <a:cubicBezTo>
                  <a:pt x="5418850" y="1733129"/>
                  <a:pt x="5381503" y="1725668"/>
                  <a:pt x="5350025" y="1729885"/>
                </a:cubicBezTo>
                <a:lnTo>
                  <a:pt x="5336104" y="1734377"/>
                </a:lnTo>
                <a:lnTo>
                  <a:pt x="5245234" y="1738520"/>
                </a:lnTo>
                <a:lnTo>
                  <a:pt x="5182955" y="1744622"/>
                </a:lnTo>
                <a:lnTo>
                  <a:pt x="5169506" y="1748993"/>
                </a:lnTo>
                <a:lnTo>
                  <a:pt x="5154299" y="1744080"/>
                </a:lnTo>
                <a:cubicBezTo>
                  <a:pt x="5152463" y="1742751"/>
                  <a:pt x="5150989" y="1741283"/>
                  <a:pt x="5149917" y="1739727"/>
                </a:cubicBezTo>
                <a:lnTo>
                  <a:pt x="5100319" y="1745797"/>
                </a:lnTo>
                <a:lnTo>
                  <a:pt x="5094361" y="1745767"/>
                </a:lnTo>
                <a:lnTo>
                  <a:pt x="5053410" y="1742790"/>
                </a:lnTo>
                <a:lnTo>
                  <a:pt x="4992711" y="1734075"/>
                </a:lnTo>
                <a:cubicBezTo>
                  <a:pt x="4972764" y="1728527"/>
                  <a:pt x="4955480" y="1708667"/>
                  <a:pt x="4930098" y="1717312"/>
                </a:cubicBezTo>
                <a:cubicBezTo>
                  <a:pt x="4936142" y="1706767"/>
                  <a:pt x="4900350" y="1719438"/>
                  <a:pt x="4893834" y="1710028"/>
                </a:cubicBezTo>
                <a:cubicBezTo>
                  <a:pt x="4890113" y="1702277"/>
                  <a:pt x="4878389" y="1704314"/>
                  <a:pt x="4868730" y="1702384"/>
                </a:cubicBezTo>
                <a:cubicBezTo>
                  <a:pt x="4860577" y="1694955"/>
                  <a:pt x="4813519" y="1692594"/>
                  <a:pt x="4797925" y="1695535"/>
                </a:cubicBezTo>
                <a:cubicBezTo>
                  <a:pt x="4754973" y="1708626"/>
                  <a:pt x="4712186" y="1679830"/>
                  <a:pt x="4677670" y="1689453"/>
                </a:cubicBezTo>
                <a:cubicBezTo>
                  <a:pt x="4650390" y="1686902"/>
                  <a:pt x="4641786" y="1682702"/>
                  <a:pt x="4634248" y="1680227"/>
                </a:cubicBezTo>
                <a:lnTo>
                  <a:pt x="4632434" y="1674607"/>
                </a:lnTo>
                <a:lnTo>
                  <a:pt x="4619204" y="1672507"/>
                </a:lnTo>
                <a:lnTo>
                  <a:pt x="4616283" y="1670977"/>
                </a:lnTo>
                <a:cubicBezTo>
                  <a:pt x="4610716" y="1668036"/>
                  <a:pt x="4605090" y="1665277"/>
                  <a:pt x="4598926" y="1663178"/>
                </a:cubicBezTo>
                <a:cubicBezTo>
                  <a:pt x="4588025" y="1686237"/>
                  <a:pt x="4544698" y="1649138"/>
                  <a:pt x="4547069" y="1670642"/>
                </a:cubicBezTo>
                <a:lnTo>
                  <a:pt x="4523516" y="1669785"/>
                </a:lnTo>
                <a:lnTo>
                  <a:pt x="4500586" y="1675912"/>
                </a:lnTo>
                <a:lnTo>
                  <a:pt x="4488196" y="1683463"/>
                </a:lnTo>
                <a:lnTo>
                  <a:pt x="4445463" y="1695634"/>
                </a:lnTo>
                <a:lnTo>
                  <a:pt x="4446550" y="1680538"/>
                </a:lnTo>
                <a:lnTo>
                  <a:pt x="4365375" y="1697935"/>
                </a:lnTo>
                <a:lnTo>
                  <a:pt x="4305123" y="1714185"/>
                </a:lnTo>
                <a:lnTo>
                  <a:pt x="4292665" y="1720703"/>
                </a:lnTo>
                <a:lnTo>
                  <a:pt x="4276789" y="1718367"/>
                </a:lnTo>
                <a:cubicBezTo>
                  <a:pt x="4274740" y="1717359"/>
                  <a:pt x="4273021" y="1716157"/>
                  <a:pt x="4271683" y="1714801"/>
                </a:cubicBezTo>
                <a:lnTo>
                  <a:pt x="4223918" y="1728936"/>
                </a:lnTo>
                <a:lnTo>
                  <a:pt x="4218039" y="1729885"/>
                </a:lnTo>
                <a:lnTo>
                  <a:pt x="4177153" y="1733691"/>
                </a:lnTo>
                <a:lnTo>
                  <a:pt x="4051032" y="1728886"/>
                </a:lnTo>
                <a:cubicBezTo>
                  <a:pt x="4055072" y="1717510"/>
                  <a:pt x="4022108" y="1735873"/>
                  <a:pt x="4013978" y="1727679"/>
                </a:cubicBezTo>
                <a:cubicBezTo>
                  <a:pt x="4008905" y="1720660"/>
                  <a:pt x="3997723" y="1724594"/>
                  <a:pt x="3987857" y="1724282"/>
                </a:cubicBezTo>
                <a:cubicBezTo>
                  <a:pt x="3978476" y="1718309"/>
                  <a:pt x="3931683" y="1723723"/>
                  <a:pt x="3916852" y="1729184"/>
                </a:cubicBezTo>
                <a:cubicBezTo>
                  <a:pt x="3876910" y="1749138"/>
                  <a:pt x="3829523" y="1727824"/>
                  <a:pt x="3797263" y="1742976"/>
                </a:cubicBezTo>
                <a:cubicBezTo>
                  <a:pt x="3769922" y="1744951"/>
                  <a:pt x="3760682" y="1742230"/>
                  <a:pt x="3752806" y="1741033"/>
                </a:cubicBezTo>
                <a:lnTo>
                  <a:pt x="3749997" y="1735799"/>
                </a:lnTo>
                <a:lnTo>
                  <a:pt x="3736582" y="1735907"/>
                </a:lnTo>
                <a:lnTo>
                  <a:pt x="3733428" y="1734881"/>
                </a:lnTo>
                <a:cubicBezTo>
                  <a:pt x="3727408" y="1732899"/>
                  <a:pt x="3721365" y="1731108"/>
                  <a:pt x="3714911" y="1730056"/>
                </a:cubicBezTo>
                <a:cubicBezTo>
                  <a:pt x="3708355" y="1754554"/>
                  <a:pt x="3658933" y="1725152"/>
                  <a:pt x="3665172" y="1745936"/>
                </a:cubicBezTo>
                <a:cubicBezTo>
                  <a:pt x="3628569" y="1744420"/>
                  <a:pt x="3583742" y="1775884"/>
                  <a:pt x="3552006" y="1755220"/>
                </a:cubicBezTo>
                <a:cubicBezTo>
                  <a:pt x="3497522" y="1758390"/>
                  <a:pt x="3448310" y="1757433"/>
                  <a:pt x="3390301" y="1762546"/>
                </a:cubicBezTo>
                <a:cubicBezTo>
                  <a:pt x="3345266" y="1774524"/>
                  <a:pt x="3297039" y="1758531"/>
                  <a:pt x="3264312" y="1774620"/>
                </a:cubicBezTo>
                <a:cubicBezTo>
                  <a:pt x="3212634" y="1771139"/>
                  <a:pt x="3147905" y="1780248"/>
                  <a:pt x="3106901" y="1804264"/>
                </a:cubicBezTo>
                <a:cubicBezTo>
                  <a:pt x="3051355" y="1805490"/>
                  <a:pt x="3041708" y="1820368"/>
                  <a:pt x="2993303" y="1806542"/>
                </a:cubicBezTo>
                <a:cubicBezTo>
                  <a:pt x="2989182" y="1810139"/>
                  <a:pt x="2984377" y="1813039"/>
                  <a:pt x="2979115" y="1815432"/>
                </a:cubicBezTo>
                <a:lnTo>
                  <a:pt x="2963118" y="1820962"/>
                </a:lnTo>
                <a:lnTo>
                  <a:pt x="2961156" y="1820297"/>
                </a:lnTo>
                <a:lnTo>
                  <a:pt x="2925719" y="1828468"/>
                </a:lnTo>
                <a:lnTo>
                  <a:pt x="2857951" y="1842496"/>
                </a:lnTo>
                <a:lnTo>
                  <a:pt x="2857427" y="1841591"/>
                </a:lnTo>
                <a:cubicBezTo>
                  <a:pt x="2855386" y="1839734"/>
                  <a:pt x="2852250" y="1838690"/>
                  <a:pt x="2846731" y="1839316"/>
                </a:cubicBezTo>
                <a:cubicBezTo>
                  <a:pt x="2855175" y="1823564"/>
                  <a:pt x="2843311" y="1834035"/>
                  <a:pt x="2826290" y="1837274"/>
                </a:cubicBezTo>
                <a:cubicBezTo>
                  <a:pt x="2835609" y="1813530"/>
                  <a:pt x="2787284" y="1831665"/>
                  <a:pt x="2779146" y="1820071"/>
                </a:cubicBezTo>
                <a:cubicBezTo>
                  <a:pt x="2766432" y="1822985"/>
                  <a:pt x="2753158" y="1825635"/>
                  <a:pt x="2739608" y="1827861"/>
                </a:cubicBezTo>
                <a:lnTo>
                  <a:pt x="2731631" y="1828881"/>
                </a:lnTo>
                <a:cubicBezTo>
                  <a:pt x="2731575" y="1828813"/>
                  <a:pt x="2731521" y="1828744"/>
                  <a:pt x="2731464" y="1828677"/>
                </a:cubicBezTo>
                <a:cubicBezTo>
                  <a:pt x="2729715" y="1828415"/>
                  <a:pt x="2727085" y="1828569"/>
                  <a:pt x="2723037" y="1829303"/>
                </a:cubicBezTo>
                <a:lnTo>
                  <a:pt x="2701616" y="1832725"/>
                </a:lnTo>
                <a:lnTo>
                  <a:pt x="2696239" y="1831904"/>
                </a:lnTo>
                <a:lnTo>
                  <a:pt x="2663445" y="1825958"/>
                </a:lnTo>
                <a:cubicBezTo>
                  <a:pt x="2641260" y="1825904"/>
                  <a:pt x="2595040" y="1827674"/>
                  <a:pt x="2560925" y="1829094"/>
                </a:cubicBezTo>
                <a:cubicBezTo>
                  <a:pt x="2527977" y="1836499"/>
                  <a:pt x="2496507" y="1831991"/>
                  <a:pt x="2458739" y="1834479"/>
                </a:cubicBezTo>
                <a:cubicBezTo>
                  <a:pt x="2419379" y="1848893"/>
                  <a:pt x="2396428" y="1834257"/>
                  <a:pt x="2356074" y="1836991"/>
                </a:cubicBezTo>
                <a:cubicBezTo>
                  <a:pt x="2323435" y="1857644"/>
                  <a:pt x="2325610" y="1826053"/>
                  <a:pt x="2304241" y="1822021"/>
                </a:cubicBezTo>
                <a:lnTo>
                  <a:pt x="2298362" y="1822125"/>
                </a:lnTo>
                <a:lnTo>
                  <a:pt x="2283527" y="1826361"/>
                </a:lnTo>
                <a:lnTo>
                  <a:pt x="2278150" y="1828604"/>
                </a:lnTo>
                <a:cubicBezTo>
                  <a:pt x="2274371" y="1829907"/>
                  <a:pt x="2271762" y="1830461"/>
                  <a:pt x="2269853" y="1830502"/>
                </a:cubicBezTo>
                <a:lnTo>
                  <a:pt x="2269585" y="1830341"/>
                </a:lnTo>
                <a:lnTo>
                  <a:pt x="2225332" y="1845825"/>
                </a:lnTo>
                <a:cubicBezTo>
                  <a:pt x="2211505" y="1836594"/>
                  <a:pt x="2170867" y="1860661"/>
                  <a:pt x="2169048" y="1837658"/>
                </a:cubicBezTo>
                <a:cubicBezTo>
                  <a:pt x="2153238" y="1843278"/>
                  <a:pt x="2146132" y="1854645"/>
                  <a:pt x="2147231" y="1839027"/>
                </a:cubicBezTo>
                <a:cubicBezTo>
                  <a:pt x="2141901" y="1840465"/>
                  <a:pt x="2138205" y="1840014"/>
                  <a:pt x="2135241" y="1838652"/>
                </a:cubicBezTo>
                <a:lnTo>
                  <a:pt x="2099215" y="1850768"/>
                </a:lnTo>
                <a:lnTo>
                  <a:pt x="2094046" y="1850806"/>
                </a:lnTo>
                <a:lnTo>
                  <a:pt x="2071850" y="1861319"/>
                </a:lnTo>
                <a:lnTo>
                  <a:pt x="2039607" y="1874318"/>
                </a:lnTo>
                <a:lnTo>
                  <a:pt x="2037289" y="1874025"/>
                </a:lnTo>
                <a:lnTo>
                  <a:pt x="2023615" y="1881562"/>
                </a:lnTo>
                <a:cubicBezTo>
                  <a:pt x="2019390" y="1884562"/>
                  <a:pt x="1959668" y="1894795"/>
                  <a:pt x="1957176" y="1898709"/>
                </a:cubicBezTo>
                <a:cubicBezTo>
                  <a:pt x="1901224" y="1893805"/>
                  <a:pt x="1914145" y="1913274"/>
                  <a:pt x="1858081" y="1923144"/>
                </a:cubicBezTo>
                <a:cubicBezTo>
                  <a:pt x="1819487" y="1923227"/>
                  <a:pt x="1798952" y="1929741"/>
                  <a:pt x="1738865" y="1944965"/>
                </a:cubicBezTo>
                <a:cubicBezTo>
                  <a:pt x="1698633" y="1955957"/>
                  <a:pt x="1670491" y="1978862"/>
                  <a:pt x="1616692" y="1989107"/>
                </a:cubicBezTo>
                <a:cubicBezTo>
                  <a:pt x="1565257" y="2022368"/>
                  <a:pt x="1474172" y="2022156"/>
                  <a:pt x="1411898" y="2046254"/>
                </a:cubicBezTo>
                <a:cubicBezTo>
                  <a:pt x="1380237" y="2035952"/>
                  <a:pt x="1386648" y="2042292"/>
                  <a:pt x="1375780" y="2047961"/>
                </a:cubicBezTo>
                <a:cubicBezTo>
                  <a:pt x="1375756" y="2047968"/>
                  <a:pt x="1375731" y="2047974"/>
                  <a:pt x="1375707" y="2047981"/>
                </a:cubicBezTo>
                <a:lnTo>
                  <a:pt x="1285585" y="2047113"/>
                </a:lnTo>
                <a:cubicBezTo>
                  <a:pt x="1279541" y="2043453"/>
                  <a:pt x="1272537" y="2040974"/>
                  <a:pt x="1263658" y="2041397"/>
                </a:cubicBezTo>
                <a:cubicBezTo>
                  <a:pt x="1212454" y="2058890"/>
                  <a:pt x="1258499" y="2026611"/>
                  <a:pt x="1170403" y="2033399"/>
                </a:cubicBezTo>
                <a:cubicBezTo>
                  <a:pt x="1166530" y="2036274"/>
                  <a:pt x="1154254" y="2033463"/>
                  <a:pt x="1153718" y="2029576"/>
                </a:cubicBezTo>
                <a:cubicBezTo>
                  <a:pt x="1148486" y="2030819"/>
                  <a:pt x="1137980" y="2038354"/>
                  <a:pt x="1133937" y="2032149"/>
                </a:cubicBezTo>
                <a:cubicBezTo>
                  <a:pt x="1104720" y="2031606"/>
                  <a:pt x="1077532" y="2035424"/>
                  <a:pt x="1054999" y="2043242"/>
                </a:cubicBezTo>
                <a:cubicBezTo>
                  <a:pt x="1024875" y="2038090"/>
                  <a:pt x="1020473" y="2042711"/>
                  <a:pt x="1018405" y="2048281"/>
                </a:cubicBezTo>
                <a:lnTo>
                  <a:pt x="1016563" y="2051718"/>
                </a:lnTo>
                <a:lnTo>
                  <a:pt x="1008284" y="2046742"/>
                </a:lnTo>
                <a:cubicBezTo>
                  <a:pt x="999244" y="2043620"/>
                  <a:pt x="990505" y="2044937"/>
                  <a:pt x="981974" y="2048363"/>
                </a:cubicBezTo>
                <a:lnTo>
                  <a:pt x="971903" y="2053484"/>
                </a:lnTo>
                <a:lnTo>
                  <a:pt x="954015" y="2052529"/>
                </a:lnTo>
                <a:cubicBezTo>
                  <a:pt x="931960" y="2051365"/>
                  <a:pt x="861352" y="2046214"/>
                  <a:pt x="839571" y="2046509"/>
                </a:cubicBezTo>
                <a:lnTo>
                  <a:pt x="823321" y="2054296"/>
                </a:lnTo>
                <a:lnTo>
                  <a:pt x="800990" y="2051523"/>
                </a:lnTo>
                <a:cubicBezTo>
                  <a:pt x="790723" y="2052171"/>
                  <a:pt x="782268" y="2055403"/>
                  <a:pt x="776439" y="2062634"/>
                </a:cubicBezTo>
                <a:cubicBezTo>
                  <a:pt x="773155" y="2056184"/>
                  <a:pt x="769593" y="2059253"/>
                  <a:pt x="763041" y="2063995"/>
                </a:cubicBezTo>
                <a:lnTo>
                  <a:pt x="757863" y="2065877"/>
                </a:lnTo>
                <a:lnTo>
                  <a:pt x="745053" y="2051831"/>
                </a:lnTo>
                <a:lnTo>
                  <a:pt x="722609" y="2049504"/>
                </a:lnTo>
                <a:lnTo>
                  <a:pt x="717618" y="2042131"/>
                </a:lnTo>
                <a:lnTo>
                  <a:pt x="703285" y="2046808"/>
                </a:lnTo>
                <a:cubicBezTo>
                  <a:pt x="698219" y="2048137"/>
                  <a:pt x="690058" y="2049926"/>
                  <a:pt x="680199" y="2051947"/>
                </a:cubicBezTo>
                <a:lnTo>
                  <a:pt x="667351" y="2054469"/>
                </a:lnTo>
                <a:lnTo>
                  <a:pt x="660961" y="2049404"/>
                </a:lnTo>
                <a:lnTo>
                  <a:pt x="638282" y="2060093"/>
                </a:lnTo>
                <a:lnTo>
                  <a:pt x="583551" y="2070197"/>
                </a:lnTo>
                <a:cubicBezTo>
                  <a:pt x="569268" y="2091365"/>
                  <a:pt x="529124" y="2053106"/>
                  <a:pt x="525274" y="2079137"/>
                </a:cubicBezTo>
                <a:cubicBezTo>
                  <a:pt x="506495" y="2056498"/>
                  <a:pt x="440091" y="2069666"/>
                  <a:pt x="405635" y="2059339"/>
                </a:cubicBezTo>
                <a:cubicBezTo>
                  <a:pt x="397410" y="2069278"/>
                  <a:pt x="294416" y="2032966"/>
                  <a:pt x="281555" y="2022847"/>
                </a:cubicBezTo>
                <a:cubicBezTo>
                  <a:pt x="171589" y="1986245"/>
                  <a:pt x="126791" y="1985528"/>
                  <a:pt x="98513" y="1969504"/>
                </a:cubicBezTo>
                <a:cubicBezTo>
                  <a:pt x="85544" y="1965247"/>
                  <a:pt x="73324" y="1958000"/>
                  <a:pt x="56191" y="1950709"/>
                </a:cubicBezTo>
                <a:lnTo>
                  <a:pt x="0" y="1935789"/>
                </a:ln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2" name="Google Shape;902;p14"/>
          <p:cNvSpPr/>
          <p:nvPr/>
        </p:nvSpPr>
        <p:spPr>
          <a:xfrm>
            <a:off x="2224586" y="5970896"/>
            <a:ext cx="9967416" cy="887104"/>
          </a:xfrm>
          <a:custGeom>
            <a:avLst/>
            <a:gdLst/>
            <a:ahLst/>
            <a:cxnLst/>
            <a:rect l="l" t="t" r="r" b="b"/>
            <a:pathLst>
              <a:path w="9517857" h="918356" extrusionOk="0">
                <a:moveTo>
                  <a:pt x="4686423" y="247919"/>
                </a:moveTo>
                <a:lnTo>
                  <a:pt x="4689051" y="250968"/>
                </a:lnTo>
                <a:lnTo>
                  <a:pt x="4687244" y="251298"/>
                </a:lnTo>
                <a:close/>
                <a:moveTo>
                  <a:pt x="4685225" y="246530"/>
                </a:moveTo>
                <a:cubicBezTo>
                  <a:pt x="4688837" y="243198"/>
                  <a:pt x="4687468" y="244598"/>
                  <a:pt x="4686133" y="246727"/>
                </a:cubicBezTo>
                <a:lnTo>
                  <a:pt x="4686423" y="247919"/>
                </a:lnTo>
                <a:close/>
                <a:moveTo>
                  <a:pt x="9517856" y="0"/>
                </a:moveTo>
                <a:lnTo>
                  <a:pt x="9517857" y="12"/>
                </a:lnTo>
                <a:lnTo>
                  <a:pt x="9517857" y="918356"/>
                </a:lnTo>
                <a:lnTo>
                  <a:pt x="14604" y="918356"/>
                </a:lnTo>
                <a:lnTo>
                  <a:pt x="12841" y="917763"/>
                </a:lnTo>
                <a:cubicBezTo>
                  <a:pt x="4532" y="914864"/>
                  <a:pt x="-773" y="912807"/>
                  <a:pt x="93" y="912471"/>
                </a:cubicBezTo>
                <a:cubicBezTo>
                  <a:pt x="172" y="912298"/>
                  <a:pt x="58594" y="890495"/>
                  <a:pt x="58674" y="890322"/>
                </a:cubicBezTo>
                <a:cubicBezTo>
                  <a:pt x="127436" y="929614"/>
                  <a:pt x="206243" y="828226"/>
                  <a:pt x="275005" y="807229"/>
                </a:cubicBezTo>
                <a:cubicBezTo>
                  <a:pt x="303983" y="806087"/>
                  <a:pt x="504960" y="777375"/>
                  <a:pt x="587824" y="798195"/>
                </a:cubicBezTo>
                <a:cubicBezTo>
                  <a:pt x="598733" y="769348"/>
                  <a:pt x="682904" y="785924"/>
                  <a:pt x="651826" y="738338"/>
                </a:cubicBezTo>
                <a:cubicBezTo>
                  <a:pt x="688440" y="737862"/>
                  <a:pt x="753255" y="750396"/>
                  <a:pt x="727985" y="719826"/>
                </a:cubicBezTo>
                <a:cubicBezTo>
                  <a:pt x="739648" y="718749"/>
                  <a:pt x="775717" y="715087"/>
                  <a:pt x="778982" y="710142"/>
                </a:cubicBezTo>
                <a:cubicBezTo>
                  <a:pt x="779189" y="709407"/>
                  <a:pt x="849736" y="718721"/>
                  <a:pt x="849944" y="717987"/>
                </a:cubicBezTo>
                <a:lnTo>
                  <a:pt x="921659" y="712695"/>
                </a:lnTo>
                <a:lnTo>
                  <a:pt x="930946" y="734046"/>
                </a:lnTo>
                <a:lnTo>
                  <a:pt x="986250" y="713530"/>
                </a:lnTo>
                <a:lnTo>
                  <a:pt x="1013752" y="713361"/>
                </a:lnTo>
                <a:lnTo>
                  <a:pt x="1023734" y="718571"/>
                </a:lnTo>
                <a:cubicBezTo>
                  <a:pt x="1033291" y="721276"/>
                  <a:pt x="1045398" y="721394"/>
                  <a:pt x="1063207" y="715651"/>
                </a:cubicBezTo>
                <a:lnTo>
                  <a:pt x="1081980" y="738455"/>
                </a:lnTo>
                <a:lnTo>
                  <a:pt x="1218120" y="713280"/>
                </a:lnTo>
                <a:cubicBezTo>
                  <a:pt x="1230137" y="716162"/>
                  <a:pt x="1387179" y="685179"/>
                  <a:pt x="1397459" y="691190"/>
                </a:cubicBezTo>
                <a:cubicBezTo>
                  <a:pt x="1490025" y="704984"/>
                  <a:pt x="1465878" y="715604"/>
                  <a:pt x="1580688" y="693697"/>
                </a:cubicBezTo>
                <a:cubicBezTo>
                  <a:pt x="1607067" y="704379"/>
                  <a:pt x="1719477" y="658239"/>
                  <a:pt x="1772334" y="710640"/>
                </a:cubicBezTo>
                <a:cubicBezTo>
                  <a:pt x="1745536" y="644824"/>
                  <a:pt x="1976078" y="716436"/>
                  <a:pt x="2002561" y="659917"/>
                </a:cubicBezTo>
                <a:cubicBezTo>
                  <a:pt x="2045346" y="660357"/>
                  <a:pt x="2166676" y="654391"/>
                  <a:pt x="2135144" y="636501"/>
                </a:cubicBezTo>
                <a:cubicBezTo>
                  <a:pt x="2276591" y="665055"/>
                  <a:pt x="2293173" y="591792"/>
                  <a:pt x="2440292" y="593862"/>
                </a:cubicBezTo>
                <a:cubicBezTo>
                  <a:pt x="2495160" y="534824"/>
                  <a:pt x="2473343" y="585644"/>
                  <a:pt x="2547829" y="566150"/>
                </a:cubicBezTo>
                <a:cubicBezTo>
                  <a:pt x="2545438" y="614169"/>
                  <a:pt x="2632278" y="528280"/>
                  <a:pt x="2658055" y="578727"/>
                </a:cubicBezTo>
                <a:cubicBezTo>
                  <a:pt x="2670795" y="573581"/>
                  <a:pt x="2682322" y="567005"/>
                  <a:pt x="2693698" y="560029"/>
                </a:cubicBezTo>
                <a:lnTo>
                  <a:pt x="2699673" y="556400"/>
                </a:lnTo>
                <a:lnTo>
                  <a:pt x="2727306" y="550698"/>
                </a:lnTo>
                <a:lnTo>
                  <a:pt x="2730451" y="538058"/>
                </a:lnTo>
                <a:lnTo>
                  <a:pt x="2768713" y="521575"/>
                </a:lnTo>
                <a:cubicBezTo>
                  <a:pt x="2783756" y="517104"/>
                  <a:pt x="2800788" y="514291"/>
                  <a:pt x="2820868" y="514160"/>
                </a:cubicBezTo>
                <a:cubicBezTo>
                  <a:pt x="2894791" y="532885"/>
                  <a:pt x="2981506" y="465507"/>
                  <a:pt x="3073635" y="491294"/>
                </a:cubicBezTo>
                <a:cubicBezTo>
                  <a:pt x="3106872" y="496624"/>
                  <a:pt x="3205785" y="487718"/>
                  <a:pt x="3222071" y="470559"/>
                </a:cubicBezTo>
                <a:cubicBezTo>
                  <a:pt x="3242193" y="465514"/>
                  <a:pt x="3267163" y="469136"/>
                  <a:pt x="3274069" y="451605"/>
                </a:cubicBezTo>
                <a:cubicBezTo>
                  <a:pt x="3286659" y="430165"/>
                  <a:pt x="3363648" y="455571"/>
                  <a:pt x="3349632" y="432583"/>
                </a:cubicBezTo>
                <a:cubicBezTo>
                  <a:pt x="3404182" y="449847"/>
                  <a:pt x="3438210" y="404323"/>
                  <a:pt x="3479593" y="390437"/>
                </a:cubicBezTo>
                <a:cubicBezTo>
                  <a:pt x="3523240" y="408403"/>
                  <a:pt x="3567027" y="361554"/>
                  <a:pt x="3660110" y="348726"/>
                </a:cubicBezTo>
                <a:cubicBezTo>
                  <a:pt x="3708299" y="369683"/>
                  <a:pt x="3662447" y="344775"/>
                  <a:pt x="3750023" y="370678"/>
                </a:cubicBezTo>
                <a:cubicBezTo>
                  <a:pt x="3752092" y="367132"/>
                  <a:pt x="3816880" y="365055"/>
                  <a:pt x="3844133" y="360648"/>
                </a:cubicBezTo>
                <a:cubicBezTo>
                  <a:pt x="3871386" y="356240"/>
                  <a:pt x="3882848" y="332490"/>
                  <a:pt x="3913545" y="344235"/>
                </a:cubicBezTo>
                <a:cubicBezTo>
                  <a:pt x="4050255" y="376864"/>
                  <a:pt x="4159924" y="363190"/>
                  <a:pt x="4266740" y="361454"/>
                </a:cubicBezTo>
                <a:cubicBezTo>
                  <a:pt x="4385770" y="354374"/>
                  <a:pt x="4314535" y="340143"/>
                  <a:pt x="4430770" y="342643"/>
                </a:cubicBezTo>
                <a:cubicBezTo>
                  <a:pt x="4439969" y="322594"/>
                  <a:pt x="4478290" y="314645"/>
                  <a:pt x="4512664" y="319948"/>
                </a:cubicBezTo>
                <a:cubicBezTo>
                  <a:pt x="4570011" y="315138"/>
                  <a:pt x="4549085" y="269599"/>
                  <a:pt x="4616423" y="290914"/>
                </a:cubicBezTo>
                <a:cubicBezTo>
                  <a:pt x="4599641" y="270277"/>
                  <a:pt x="4692085" y="269216"/>
                  <a:pt x="4691675" y="254011"/>
                </a:cubicBezTo>
                <a:lnTo>
                  <a:pt x="4689051" y="250968"/>
                </a:lnTo>
                <a:lnTo>
                  <a:pt x="4719994" y="245307"/>
                </a:lnTo>
                <a:cubicBezTo>
                  <a:pt x="4732635" y="242775"/>
                  <a:pt x="4745300" y="240335"/>
                  <a:pt x="4752894" y="239875"/>
                </a:cubicBezTo>
                <a:lnTo>
                  <a:pt x="4769329" y="233585"/>
                </a:lnTo>
                <a:lnTo>
                  <a:pt x="4775634" y="234063"/>
                </a:lnTo>
                <a:lnTo>
                  <a:pt x="4790452" y="233572"/>
                </a:lnTo>
                <a:cubicBezTo>
                  <a:pt x="4789989" y="236356"/>
                  <a:pt x="4789525" y="239141"/>
                  <a:pt x="4789062" y="241924"/>
                </a:cubicBezTo>
                <a:cubicBezTo>
                  <a:pt x="4786342" y="249932"/>
                  <a:pt x="4804560" y="248631"/>
                  <a:pt x="4827826" y="246977"/>
                </a:cubicBezTo>
                <a:cubicBezTo>
                  <a:pt x="4875782" y="239569"/>
                  <a:pt x="4874112" y="283413"/>
                  <a:pt x="4892569" y="249933"/>
                </a:cubicBezTo>
                <a:lnTo>
                  <a:pt x="4896611" y="240448"/>
                </a:lnTo>
                <a:lnTo>
                  <a:pt x="4917286" y="243659"/>
                </a:lnTo>
                <a:cubicBezTo>
                  <a:pt x="4923060" y="243799"/>
                  <a:pt x="4981729" y="240979"/>
                  <a:pt x="4981173" y="247103"/>
                </a:cubicBezTo>
                <a:cubicBezTo>
                  <a:pt x="5024880" y="220690"/>
                  <a:pt x="5014146" y="257963"/>
                  <a:pt x="5060397" y="263688"/>
                </a:cubicBezTo>
                <a:cubicBezTo>
                  <a:pt x="5093356" y="238589"/>
                  <a:pt x="5157892" y="275351"/>
                  <a:pt x="5252996" y="270655"/>
                </a:cubicBezTo>
                <a:cubicBezTo>
                  <a:pt x="5288840" y="241872"/>
                  <a:pt x="5287005" y="287921"/>
                  <a:pt x="5358056" y="247248"/>
                </a:cubicBezTo>
                <a:cubicBezTo>
                  <a:pt x="5361752" y="250257"/>
                  <a:pt x="5403312" y="238215"/>
                  <a:pt x="5426496" y="235142"/>
                </a:cubicBezTo>
                <a:cubicBezTo>
                  <a:pt x="5449679" y="232069"/>
                  <a:pt x="5473549" y="245611"/>
                  <a:pt x="5497161" y="228808"/>
                </a:cubicBezTo>
                <a:cubicBezTo>
                  <a:pt x="5611861" y="172767"/>
                  <a:pt x="5723211" y="165860"/>
                  <a:pt x="5826043" y="148073"/>
                </a:cubicBezTo>
                <a:cubicBezTo>
                  <a:pt x="5943127" y="133166"/>
                  <a:pt x="5872659" y="193078"/>
                  <a:pt x="6013415" y="137316"/>
                </a:cubicBezTo>
                <a:cubicBezTo>
                  <a:pt x="6031924" y="154783"/>
                  <a:pt x="6050745" y="154258"/>
                  <a:pt x="6080994" y="142938"/>
                </a:cubicBezTo>
                <a:cubicBezTo>
                  <a:pt x="6138083" y="137090"/>
                  <a:pt x="6140195" y="184383"/>
                  <a:pt x="6194152" y="151772"/>
                </a:cubicBezTo>
                <a:cubicBezTo>
                  <a:pt x="6187280" y="177783"/>
                  <a:pt x="6304222" y="153410"/>
                  <a:pt x="6281379" y="181626"/>
                </a:cubicBezTo>
                <a:cubicBezTo>
                  <a:pt x="6321899" y="201819"/>
                  <a:pt x="6335111" y="162590"/>
                  <a:pt x="6374947" y="179799"/>
                </a:cubicBezTo>
                <a:cubicBezTo>
                  <a:pt x="6417404" y="181336"/>
                  <a:pt x="6402484" y="169694"/>
                  <a:pt x="6448518" y="164378"/>
                </a:cubicBezTo>
                <a:cubicBezTo>
                  <a:pt x="6504958" y="162488"/>
                  <a:pt x="6493438" y="111203"/>
                  <a:pt x="6544700" y="167161"/>
                </a:cubicBezTo>
                <a:cubicBezTo>
                  <a:pt x="6601507" y="148697"/>
                  <a:pt x="6566269" y="164386"/>
                  <a:pt x="6648353" y="172250"/>
                </a:cubicBezTo>
                <a:cubicBezTo>
                  <a:pt x="6680008" y="155223"/>
                  <a:pt x="6707960" y="160673"/>
                  <a:pt x="6736227" y="173216"/>
                </a:cubicBezTo>
                <a:cubicBezTo>
                  <a:pt x="6813963" y="164284"/>
                  <a:pt x="6888143" y="181296"/>
                  <a:pt x="6977218" y="184289"/>
                </a:cubicBezTo>
                <a:cubicBezTo>
                  <a:pt x="7040424" y="188318"/>
                  <a:pt x="7000278" y="216835"/>
                  <a:pt x="7065221" y="227531"/>
                </a:cubicBezTo>
                <a:cubicBezTo>
                  <a:pt x="7130163" y="238228"/>
                  <a:pt x="7291878" y="238208"/>
                  <a:pt x="7366876" y="248468"/>
                </a:cubicBezTo>
                <a:cubicBezTo>
                  <a:pt x="7491356" y="206752"/>
                  <a:pt x="7367734" y="280166"/>
                  <a:pt x="7565449" y="258950"/>
                </a:cubicBezTo>
                <a:cubicBezTo>
                  <a:pt x="7575959" y="252432"/>
                  <a:pt x="7600854" y="257628"/>
                  <a:pt x="7599285" y="266021"/>
                </a:cubicBezTo>
                <a:cubicBezTo>
                  <a:pt x="7611616" y="262940"/>
                  <a:pt x="7639946" y="245819"/>
                  <a:pt x="7644411" y="258986"/>
                </a:cubicBezTo>
                <a:cubicBezTo>
                  <a:pt x="7708015" y="258012"/>
                  <a:pt x="7770249" y="247724"/>
                  <a:pt x="7825110" y="229109"/>
                </a:cubicBezTo>
                <a:cubicBezTo>
                  <a:pt x="7949762" y="247028"/>
                  <a:pt x="7921956" y="197757"/>
                  <a:pt x="7965804" y="190545"/>
                </a:cubicBezTo>
                <a:cubicBezTo>
                  <a:pt x="8039439" y="213878"/>
                  <a:pt x="8063651" y="191475"/>
                  <a:pt x="8147401" y="205617"/>
                </a:cubicBezTo>
                <a:cubicBezTo>
                  <a:pt x="8166453" y="196610"/>
                  <a:pt x="8225048" y="207099"/>
                  <a:pt x="8256033" y="193713"/>
                </a:cubicBezTo>
                <a:cubicBezTo>
                  <a:pt x="8311388" y="242017"/>
                  <a:pt x="8350376" y="178592"/>
                  <a:pt x="8410677" y="172167"/>
                </a:cubicBezTo>
                <a:cubicBezTo>
                  <a:pt x="8470978" y="165743"/>
                  <a:pt x="8572470" y="206385"/>
                  <a:pt x="8617841" y="155167"/>
                </a:cubicBezTo>
                <a:cubicBezTo>
                  <a:pt x="8646050" y="160448"/>
                  <a:pt x="8664949" y="183631"/>
                  <a:pt x="8715976" y="178374"/>
                </a:cubicBezTo>
                <a:cubicBezTo>
                  <a:pt x="8737194" y="188216"/>
                  <a:pt x="8738009" y="189511"/>
                  <a:pt x="8778827" y="172936"/>
                </a:cubicBezTo>
                <a:cubicBezTo>
                  <a:pt x="8725277" y="146372"/>
                  <a:pt x="8850819" y="175612"/>
                  <a:pt x="8840778" y="143149"/>
                </a:cubicBezTo>
                <a:cubicBezTo>
                  <a:pt x="8903519" y="121096"/>
                  <a:pt x="9021861" y="150359"/>
                  <a:pt x="9010380" y="91891"/>
                </a:cubicBezTo>
                <a:cubicBezTo>
                  <a:pt x="9027103" y="56852"/>
                  <a:pt x="9112524" y="108357"/>
                  <a:pt x="9110856" y="70997"/>
                </a:cubicBezTo>
                <a:cubicBezTo>
                  <a:pt x="9148189" y="94250"/>
                  <a:pt x="9209809" y="53285"/>
                  <a:pt x="9268817" y="53082"/>
                </a:cubicBezTo>
                <a:cubicBezTo>
                  <a:pt x="9279135" y="35997"/>
                  <a:pt x="9292736" y="36520"/>
                  <a:pt x="9316667" y="45047"/>
                </a:cubicBezTo>
                <a:cubicBezTo>
                  <a:pt x="9352186" y="45862"/>
                  <a:pt x="9390008" y="39799"/>
                  <a:pt x="9428209" y="29923"/>
                </a:cubicBezTo>
                <a:close/>
              </a:path>
            </a:pathLst>
          </a:custGeom>
          <a:solidFill>
            <a:srgbClr val="82766A">
              <a:alpha val="1490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86B5EBA-4B68-3E42-C5C1-1407932BCC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85" y="382960"/>
            <a:ext cx="11446327" cy="865046"/>
          </a:xfrm>
        </p:spPr>
        <p:txBody>
          <a:bodyPr/>
          <a:lstStyle/>
          <a:p>
            <a:r>
              <a:rPr lang="en-US" b="1" dirty="0"/>
              <a:t>A Sample of ROI Studies Continued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C4ABE62-CF36-DD41-FB85-11630F49F6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13655" y="1589314"/>
            <a:ext cx="11576957" cy="4972953"/>
          </a:xfrm>
        </p:spPr>
        <p:txBody>
          <a:bodyPr>
            <a:noAutofit/>
          </a:bodyPr>
          <a:lstStyle/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Intermountain Health Services conducted an ROI study on workplace violence reduction programs. 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lang="en-US" sz="2400" dirty="0">
                <a:solidFill>
                  <a:srgbClr val="262626"/>
                </a:solidFill>
              </a:rPr>
              <a:t>An NGO has developed the impact and ROI for a new law to make domestic violence illegal in Kazakhstan.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Nation</a:t>
            </a:r>
            <a:r>
              <a:rPr lang="en-US" sz="2400" dirty="0">
                <a:solidFill>
                  <a:srgbClr val="262626"/>
                </a:solidFill>
              </a:rPr>
              <a:t>al Security Agency calculated the ROI for a master’s degree offered to high-potential employees. 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United Nations </a:t>
            </a:r>
            <a:r>
              <a:rPr lang="en-US" sz="2400" dirty="0">
                <a:solidFill>
                  <a:srgbClr val="262626"/>
                </a:solidFill>
              </a:rPr>
              <a:t>Security Department calculated the ROI for providing police training in Malaysia. 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262626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The U.S. A</a:t>
            </a:r>
            <a:r>
              <a:rPr lang="en-US" sz="2400" dirty="0" err="1">
                <a:solidFill>
                  <a:srgbClr val="262626"/>
                </a:solidFill>
              </a:rPr>
              <a:t>ir</a:t>
            </a:r>
            <a:r>
              <a:rPr lang="en-US" sz="2400" dirty="0">
                <a:solidFill>
                  <a:srgbClr val="262626"/>
                </a:solidFill>
              </a:rPr>
              <a:t> Force calculated the ROI for implementing procedures to prevent an intrusion into a database.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r>
              <a:rPr lang="en-US" sz="2400" dirty="0">
                <a:solidFill>
                  <a:srgbClr val="262626"/>
                </a:solidFill>
              </a:rPr>
              <a:t>The U.S. Veterans Administration uses the ROI Methodology process to measure the success and impact of dozens of training and educational programs. </a:t>
            </a:r>
          </a:p>
          <a:p>
            <a:pPr marL="28575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•"/>
              <a:tabLst/>
              <a:defRPr/>
            </a:pPr>
            <a:endParaRPr kumimoji="0" lang="en-US" sz="2000" b="0" i="0" u="none" strike="noStrike" kern="0" cap="none" spc="0" normalizeH="0" baseline="0" noProof="0" dirty="0">
              <a:ln>
                <a:noFill/>
              </a:ln>
              <a:solidFill>
                <a:srgbClr val="262626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4" name="Google Shape;904;p14"/>
          <p:cNvSpPr txBox="1">
            <a:spLocks noGrp="1"/>
          </p:cNvSpPr>
          <p:nvPr>
            <p:ph type="sldNum" idx="12"/>
          </p:nvPr>
        </p:nvSpPr>
        <p:spPr>
          <a:xfrm>
            <a:off x="9448800" y="6538913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21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364662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053;p22">
            <a:extLst>
              <a:ext uri="{FF2B5EF4-FFF2-40B4-BE49-F238E27FC236}">
                <a16:creationId xmlns:a16="http://schemas.microsoft.com/office/drawing/2014/main" id="{FEF0AA4C-C227-404C-B428-FC34BBF6BF22}"/>
              </a:ext>
            </a:extLst>
          </p:cNvPr>
          <p:cNvSpPr/>
          <p:nvPr/>
        </p:nvSpPr>
        <p:spPr>
          <a:xfrm>
            <a:off x="0" y="6423031"/>
            <a:ext cx="12192000" cy="434969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20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2"/>
          <p:cNvGrpSpPr/>
          <p:nvPr/>
        </p:nvGrpSpPr>
        <p:grpSpPr>
          <a:xfrm>
            <a:off x="-1285931" y="-256099"/>
            <a:ext cx="14259299" cy="8921519"/>
            <a:chOff x="4521810" y="281152"/>
            <a:chExt cx="18507441" cy="14199027"/>
          </a:xfrm>
        </p:grpSpPr>
        <p:sp>
          <p:nvSpPr>
            <p:cNvPr id="3" name="Freeform 3"/>
            <p:cNvSpPr/>
            <p:nvPr/>
          </p:nvSpPr>
          <p:spPr>
            <a:xfrm>
              <a:off x="4521810" y="281152"/>
              <a:ext cx="18507441" cy="14199027"/>
            </a:xfrm>
            <a:custGeom>
              <a:avLst/>
              <a:gdLst/>
              <a:ahLst/>
              <a:cxnLst/>
              <a:rect l="l" t="t" r="r" b="b"/>
              <a:pathLst>
                <a:path w="20661827" h="14463279">
                  <a:moveTo>
                    <a:pt x="0" y="0"/>
                  </a:moveTo>
                  <a:lnTo>
                    <a:pt x="20661827" y="0"/>
                  </a:lnTo>
                  <a:lnTo>
                    <a:pt x="20661827" y="14463279"/>
                  </a:lnTo>
                  <a:lnTo>
                    <a:pt x="0" y="1446327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466344" y="0"/>
            <a:ext cx="10954512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buClrTx/>
            </a:pPr>
            <a:r>
              <a:rPr lang="en-US" sz="44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This Methodology is Documented </a:t>
            </a:r>
            <a:br>
              <a:rPr lang="en-US" sz="44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en-US" sz="4400" b="1" kern="1200" dirty="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in over 75 book and 300 articles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2" name="Google Shape;1082;p25"/>
          <p:cNvSpPr txBox="1"/>
          <p:nvPr/>
        </p:nvSpPr>
        <p:spPr>
          <a:xfrm>
            <a:off x="228600" y="593229"/>
            <a:ext cx="6477000" cy="33855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alibri"/>
              <a:buNone/>
            </a:pPr>
            <a:r>
              <a:rPr lang="en-US" sz="540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Start with Why</a:t>
            </a:r>
            <a:endParaRPr sz="2400" b="1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alibri"/>
              <a:buNone/>
            </a:pPr>
            <a:r>
              <a:rPr lang="en-US" sz="36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Align Programs with the Business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endParaRPr sz="2400" b="1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600"/>
              <a:buFont typeface="Calibri"/>
              <a:buNone/>
            </a:pPr>
            <a:r>
              <a:rPr lang="en-US" sz="360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Design Thinking Principle 1</a:t>
            </a:r>
            <a:br>
              <a:rPr lang="en-US" sz="360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A problem-solving approach to handle problems on a systems levels</a:t>
            </a:r>
            <a:endParaRPr sz="3200" b="1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3" name="Google Shape;1083;p25"/>
          <p:cNvSpPr txBox="1"/>
          <p:nvPr/>
        </p:nvSpPr>
        <p:spPr>
          <a:xfrm>
            <a:off x="9448780" y="649286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23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p25"/>
          <p:cNvSpPr/>
          <p:nvPr/>
        </p:nvSpPr>
        <p:spPr>
          <a:xfrm>
            <a:off x="609600" y="4267200"/>
            <a:ext cx="5181600" cy="1200329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Alignment is the key.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 it a problem or opportunity?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Need specific business measures.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26"/>
          <p:cNvSpPr txBox="1">
            <a:spLocks noGrp="1"/>
          </p:cNvSpPr>
          <p:nvPr>
            <p:ph type="title"/>
          </p:nvPr>
        </p:nvSpPr>
        <p:spPr>
          <a:xfrm>
            <a:off x="25618" y="166904"/>
            <a:ext cx="12140762" cy="7578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/>
              <a:t>The Alignment Process: V-Model</a:t>
            </a:r>
            <a:endParaRPr/>
          </a:p>
        </p:txBody>
      </p:sp>
      <p:grpSp>
        <p:nvGrpSpPr>
          <p:cNvPr id="1091" name="Google Shape;1091;p26"/>
          <p:cNvGrpSpPr/>
          <p:nvPr/>
        </p:nvGrpSpPr>
        <p:grpSpPr>
          <a:xfrm>
            <a:off x="1563433" y="876135"/>
            <a:ext cx="8639381" cy="5790282"/>
            <a:chOff x="10175" y="839107"/>
            <a:chExt cx="8639381" cy="5790197"/>
          </a:xfrm>
        </p:grpSpPr>
        <p:sp>
          <p:nvSpPr>
            <p:cNvPr id="1092" name="Google Shape;1092;p26"/>
            <p:cNvSpPr/>
            <p:nvPr/>
          </p:nvSpPr>
          <p:spPr>
            <a:xfrm>
              <a:off x="3733800" y="5625554"/>
              <a:ext cx="1720673" cy="1003750"/>
            </a:xfrm>
            <a:prstGeom prst="ellipse">
              <a:avLst/>
            </a:pr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Noto Sans Symbols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100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Program Process Initiative</a:t>
              </a:r>
              <a:endParaRPr/>
            </a:p>
          </p:txBody>
        </p:sp>
        <p:cxnSp>
          <p:nvCxnSpPr>
            <p:cNvPr id="1093" name="Google Shape;1093;p26"/>
            <p:cNvCxnSpPr/>
            <p:nvPr/>
          </p:nvCxnSpPr>
          <p:spPr>
            <a:xfrm>
              <a:off x="2218694" y="1360710"/>
              <a:ext cx="1485848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cxnSp>
          <p:nvCxnSpPr>
            <p:cNvPr id="1094" name="Google Shape;1094;p26"/>
            <p:cNvCxnSpPr/>
            <p:nvPr/>
          </p:nvCxnSpPr>
          <p:spPr>
            <a:xfrm>
              <a:off x="5342894" y="1360710"/>
              <a:ext cx="1485848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1095" name="Google Shape;1095;p26"/>
            <p:cNvSpPr txBox="1"/>
            <p:nvPr/>
          </p:nvSpPr>
          <p:spPr>
            <a:xfrm>
              <a:off x="429259" y="6078262"/>
              <a:ext cx="3051068" cy="27683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Alignment and Forecasting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6" name="Google Shape;1096;p26"/>
            <p:cNvSpPr txBox="1"/>
            <p:nvPr/>
          </p:nvSpPr>
          <p:spPr>
            <a:xfrm>
              <a:off x="5495112" y="6099849"/>
              <a:ext cx="2286000" cy="3312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The ROI Process Model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7" name="Google Shape;1097;p26"/>
            <p:cNvSpPr txBox="1"/>
            <p:nvPr/>
          </p:nvSpPr>
          <p:spPr>
            <a:xfrm>
              <a:off x="805801" y="3609642"/>
              <a:ext cx="1604589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Learning Needs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8" name="Google Shape;1098;p26"/>
            <p:cNvSpPr txBox="1"/>
            <p:nvPr/>
          </p:nvSpPr>
          <p:spPr>
            <a:xfrm>
              <a:off x="894138" y="4377117"/>
              <a:ext cx="1782382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Preference Needs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99" name="Google Shape;1099;p26"/>
            <p:cNvSpPr txBox="1"/>
            <p:nvPr/>
          </p:nvSpPr>
          <p:spPr>
            <a:xfrm>
              <a:off x="6560661" y="4377117"/>
              <a:ext cx="914368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Reaction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0" name="Google Shape;1100;p26"/>
            <p:cNvSpPr txBox="1"/>
            <p:nvPr/>
          </p:nvSpPr>
          <p:spPr>
            <a:xfrm>
              <a:off x="6831562" y="3636807"/>
              <a:ext cx="914368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Learning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1" name="Google Shape;1101;p26"/>
            <p:cNvSpPr txBox="1"/>
            <p:nvPr/>
          </p:nvSpPr>
          <p:spPr>
            <a:xfrm>
              <a:off x="7071282" y="2736278"/>
              <a:ext cx="1501723" cy="342864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Application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2" name="Google Shape;1102;p26"/>
            <p:cNvSpPr txBox="1"/>
            <p:nvPr/>
          </p:nvSpPr>
          <p:spPr>
            <a:xfrm>
              <a:off x="7442777" y="1962619"/>
              <a:ext cx="914368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Impact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3" name="Google Shape;1103;p26"/>
            <p:cNvSpPr txBox="1"/>
            <p:nvPr/>
          </p:nvSpPr>
          <p:spPr>
            <a:xfrm>
              <a:off x="7735188" y="1223561"/>
              <a:ext cx="914368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ROI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4" name="Google Shape;1104;p26"/>
            <p:cNvSpPr txBox="1"/>
            <p:nvPr/>
          </p:nvSpPr>
          <p:spPr>
            <a:xfrm>
              <a:off x="3655581" y="4377117"/>
              <a:ext cx="1820481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Reaction Objectives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5" name="Google Shape;1105;p26"/>
            <p:cNvSpPr txBox="1"/>
            <p:nvPr/>
          </p:nvSpPr>
          <p:spPr>
            <a:xfrm>
              <a:off x="3570494" y="3625516"/>
              <a:ext cx="1924618" cy="318101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Learning Objectives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6" name="Google Shape;1106;p26"/>
            <p:cNvSpPr txBox="1"/>
            <p:nvPr/>
          </p:nvSpPr>
          <p:spPr>
            <a:xfrm>
              <a:off x="3525606" y="2744864"/>
              <a:ext cx="2034274" cy="302863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Application Objectives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7" name="Google Shape;1107;p26"/>
            <p:cNvSpPr txBox="1"/>
            <p:nvPr/>
          </p:nvSpPr>
          <p:spPr>
            <a:xfrm>
              <a:off x="180342" y="2771490"/>
              <a:ext cx="1917633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 Performance Needs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8" name="Google Shape;1108;p26"/>
            <p:cNvSpPr txBox="1"/>
            <p:nvPr/>
          </p:nvSpPr>
          <p:spPr>
            <a:xfrm>
              <a:off x="3655581" y="1946118"/>
              <a:ext cx="1812227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Impact Objectives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09" name="Google Shape;1109;p26"/>
            <p:cNvSpPr txBox="1"/>
            <p:nvPr/>
          </p:nvSpPr>
          <p:spPr>
            <a:xfrm>
              <a:off x="215003" y="1946118"/>
              <a:ext cx="1562680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Business Needs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0" name="Google Shape;1110;p26"/>
            <p:cNvSpPr txBox="1"/>
            <p:nvPr/>
          </p:nvSpPr>
          <p:spPr>
            <a:xfrm>
              <a:off x="10175" y="1191183"/>
              <a:ext cx="1438224" cy="319371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Payoff Needs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1" name="Google Shape;1111;p26"/>
            <p:cNvSpPr txBox="1"/>
            <p:nvPr/>
          </p:nvSpPr>
          <p:spPr>
            <a:xfrm>
              <a:off x="3837235" y="1207056"/>
              <a:ext cx="1492148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ROI Objectives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2" name="Google Shape;1112;p26"/>
            <p:cNvSpPr txBox="1"/>
            <p:nvPr/>
          </p:nvSpPr>
          <p:spPr>
            <a:xfrm>
              <a:off x="7462863" y="874020"/>
              <a:ext cx="1168359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End Here</a:t>
              </a:r>
              <a:endParaRPr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3" name="Google Shape;1113;p26"/>
            <p:cNvSpPr txBox="1"/>
            <p:nvPr/>
          </p:nvSpPr>
          <p:spPr>
            <a:xfrm>
              <a:off x="369135" y="839107"/>
              <a:ext cx="1268051" cy="361277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Noto Sans Symbols"/>
                <a:buNone/>
              </a:pPr>
              <a:r>
                <a:rPr lang="en-US" sz="16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Start Here</a:t>
              </a:r>
              <a:endParaRPr sz="2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4" name="Google Shape;1114;p26"/>
            <p:cNvSpPr txBox="1"/>
            <p:nvPr/>
          </p:nvSpPr>
          <p:spPr>
            <a:xfrm>
              <a:off x="6810786" y="1191183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Noto Sans Symbols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5" name="Google Shape;1115;p26"/>
            <p:cNvSpPr txBox="1"/>
            <p:nvPr/>
          </p:nvSpPr>
          <p:spPr>
            <a:xfrm>
              <a:off x="6598704" y="1930245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Noto Sans Symbols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6" name="Google Shape;1116;p26"/>
            <p:cNvSpPr txBox="1"/>
            <p:nvPr/>
          </p:nvSpPr>
          <p:spPr>
            <a:xfrm>
              <a:off x="6274865" y="2744864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Noto Sans Symbols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7" name="Google Shape;1117;p26"/>
            <p:cNvSpPr txBox="1"/>
            <p:nvPr/>
          </p:nvSpPr>
          <p:spPr>
            <a:xfrm>
              <a:off x="5911023" y="3566467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Noto Sans Symbols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18" name="Google Shape;1118;p26"/>
            <p:cNvCxnSpPr/>
            <p:nvPr/>
          </p:nvCxnSpPr>
          <p:spPr>
            <a:xfrm>
              <a:off x="2485342" y="2094057"/>
              <a:ext cx="1163279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cxnSp>
          <p:nvCxnSpPr>
            <p:cNvPr id="1119" name="Google Shape;1119;p26"/>
            <p:cNvCxnSpPr/>
            <p:nvPr/>
          </p:nvCxnSpPr>
          <p:spPr>
            <a:xfrm>
              <a:off x="5495112" y="2094057"/>
              <a:ext cx="1142960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cxnSp>
          <p:nvCxnSpPr>
            <p:cNvPr id="1120" name="Google Shape;1120;p26"/>
            <p:cNvCxnSpPr/>
            <p:nvPr/>
          </p:nvCxnSpPr>
          <p:spPr>
            <a:xfrm>
              <a:off x="2713942" y="2924545"/>
              <a:ext cx="821218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cxnSp>
          <p:nvCxnSpPr>
            <p:cNvPr id="1121" name="Google Shape;1121;p26"/>
            <p:cNvCxnSpPr/>
            <p:nvPr/>
          </p:nvCxnSpPr>
          <p:spPr>
            <a:xfrm>
              <a:off x="5559880" y="2915026"/>
              <a:ext cx="887064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cxnSp>
          <p:nvCxnSpPr>
            <p:cNvPr id="1122" name="Google Shape;1122;p26"/>
            <p:cNvCxnSpPr/>
            <p:nvPr/>
          </p:nvCxnSpPr>
          <p:spPr>
            <a:xfrm rot="10800000" flipH="1">
              <a:off x="5454473" y="3778532"/>
              <a:ext cx="562591" cy="11429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1123" name="Google Shape;1123;p26"/>
            <p:cNvSpPr txBox="1"/>
            <p:nvPr/>
          </p:nvSpPr>
          <p:spPr>
            <a:xfrm>
              <a:off x="1722074" y="1191183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Noto Sans Symbols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4" name="Google Shape;1124;p26"/>
            <p:cNvSpPr txBox="1"/>
            <p:nvPr/>
          </p:nvSpPr>
          <p:spPr>
            <a:xfrm>
              <a:off x="1988130" y="1833735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Noto Sans Symbols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4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5" name="Google Shape;1125;p26"/>
            <p:cNvSpPr txBox="1"/>
            <p:nvPr/>
          </p:nvSpPr>
          <p:spPr>
            <a:xfrm>
              <a:off x="2322128" y="2744864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Noto Sans Symbols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6" name="Google Shape;1126;p26"/>
            <p:cNvSpPr txBox="1"/>
            <p:nvPr/>
          </p:nvSpPr>
          <p:spPr>
            <a:xfrm>
              <a:off x="2644697" y="3609642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Noto Sans Symbols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7" name="Google Shape;1127;p26"/>
            <p:cNvSpPr txBox="1"/>
            <p:nvPr/>
          </p:nvSpPr>
          <p:spPr>
            <a:xfrm>
              <a:off x="2895600" y="4345171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Noto Sans Symbols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28" name="Google Shape;1128;p26"/>
            <p:cNvCxnSpPr/>
            <p:nvPr/>
          </p:nvCxnSpPr>
          <p:spPr>
            <a:xfrm>
              <a:off x="1562488" y="1235297"/>
              <a:ext cx="1782383" cy="4702949"/>
            </a:xfrm>
            <a:prstGeom prst="straightConnector1">
              <a:avLst/>
            </a:prstGeom>
            <a:noFill/>
            <a:ln w="508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29" name="Google Shape;1129;p26"/>
            <p:cNvCxnSpPr/>
            <p:nvPr/>
          </p:nvCxnSpPr>
          <p:spPr>
            <a:xfrm>
              <a:off x="3314660" y="4516803"/>
              <a:ext cx="300282" cy="8452"/>
            </a:xfrm>
            <a:prstGeom prst="straightConnector1">
              <a:avLst/>
            </a:prstGeom>
            <a:noFill/>
            <a:ln w="127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sp>
          <p:nvSpPr>
            <p:cNvPr id="1130" name="Google Shape;1130;p26"/>
            <p:cNvSpPr txBox="1"/>
            <p:nvPr/>
          </p:nvSpPr>
          <p:spPr>
            <a:xfrm>
              <a:off x="5715000" y="4345171"/>
              <a:ext cx="535921" cy="377150"/>
            </a:xfrm>
            <a:prstGeom prst="rect">
              <a:avLst/>
            </a:prstGeom>
            <a:noFill/>
            <a:ln w="9525" cap="flat" cmpd="sng">
              <a:solidFill>
                <a:srgbClr val="FFFFF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000"/>
                <a:buFont typeface="Noto Sans Symbols"/>
                <a:buNone/>
              </a:pPr>
              <a:r>
                <a:rPr lang="en-US" sz="20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1131" name="Google Shape;1131;p26"/>
            <p:cNvCxnSpPr/>
            <p:nvPr/>
          </p:nvCxnSpPr>
          <p:spPr>
            <a:xfrm rot="10800000" flipH="1">
              <a:off x="5445668" y="4525255"/>
              <a:ext cx="353786" cy="11429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  <p:cxnSp>
          <p:nvCxnSpPr>
            <p:cNvPr id="1132" name="Google Shape;1132;p26"/>
            <p:cNvCxnSpPr/>
            <p:nvPr/>
          </p:nvCxnSpPr>
          <p:spPr>
            <a:xfrm rot="10800000" flipH="1">
              <a:off x="5791200" y="1207057"/>
              <a:ext cx="1785369" cy="4702948"/>
            </a:xfrm>
            <a:prstGeom prst="straightConnector1">
              <a:avLst/>
            </a:prstGeom>
            <a:noFill/>
            <a:ln w="5080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cxnSp>
          <p:nvCxnSpPr>
            <p:cNvPr id="1133" name="Google Shape;1133;p26"/>
            <p:cNvCxnSpPr/>
            <p:nvPr/>
          </p:nvCxnSpPr>
          <p:spPr>
            <a:xfrm>
              <a:off x="3045368" y="3772928"/>
              <a:ext cx="629263" cy="0"/>
            </a:xfrm>
            <a:prstGeom prst="straightConnector1">
              <a:avLst/>
            </a:prstGeom>
            <a:noFill/>
            <a:ln w="19050" cap="flat" cmpd="sng">
              <a:solidFill>
                <a:srgbClr val="000000"/>
              </a:solidFill>
              <a:prstDash val="solid"/>
              <a:round/>
              <a:headEnd type="none" w="med" len="med"/>
              <a:tailEnd type="triangle" w="lg" len="lg"/>
            </a:ln>
          </p:spPr>
        </p:cxnSp>
      </p:grpSp>
      <p:sp>
        <p:nvSpPr>
          <p:cNvPr id="1134" name="Google Shape;1134;p26"/>
          <p:cNvSpPr txBox="1"/>
          <p:nvPr/>
        </p:nvSpPr>
        <p:spPr>
          <a:xfrm>
            <a:off x="2057400" y="5181600"/>
            <a:ext cx="2489200" cy="3048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                  Input Needs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5" name="Google Shape;1135;p26"/>
          <p:cNvSpPr txBox="1"/>
          <p:nvPr/>
        </p:nvSpPr>
        <p:spPr>
          <a:xfrm>
            <a:off x="5029200" y="5181600"/>
            <a:ext cx="2286000" cy="3048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Input Objectives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6" name="Google Shape;1136;p26"/>
          <p:cNvSpPr txBox="1"/>
          <p:nvPr/>
        </p:nvSpPr>
        <p:spPr>
          <a:xfrm>
            <a:off x="7772400" y="5181600"/>
            <a:ext cx="2489200" cy="304800"/>
          </a:xfrm>
          <a:prstGeom prst="rect">
            <a:avLst/>
          </a:prstGeom>
          <a:noFill/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Noto Sans Symbols"/>
              <a:buNone/>
            </a:pPr>
            <a:r>
              <a:rPr lang="en-US" sz="16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 Inputs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7" name="Google Shape;1137;p26"/>
          <p:cNvSpPr txBox="1"/>
          <p:nvPr/>
        </p:nvSpPr>
        <p:spPr>
          <a:xfrm>
            <a:off x="4572001" y="5181601"/>
            <a:ext cx="536575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8" name="Google Shape;1138;p26"/>
          <p:cNvSpPr txBox="1"/>
          <p:nvPr/>
        </p:nvSpPr>
        <p:spPr>
          <a:xfrm>
            <a:off x="7086601" y="5181601"/>
            <a:ext cx="536575" cy="377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0</a:t>
            </a:r>
            <a:endParaRPr sz="2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139" name="Google Shape;1139;p26"/>
          <p:cNvCxnSpPr/>
          <p:nvPr/>
        </p:nvCxnSpPr>
        <p:spPr>
          <a:xfrm>
            <a:off x="4984779" y="5334000"/>
            <a:ext cx="282547" cy="0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triangle" w="lg" len="lg"/>
          </a:ln>
        </p:spPr>
      </p:cxnSp>
      <p:cxnSp>
        <p:nvCxnSpPr>
          <p:cNvPr id="1140" name="Google Shape;1140;p26"/>
          <p:cNvCxnSpPr/>
          <p:nvPr/>
        </p:nvCxnSpPr>
        <p:spPr>
          <a:xfrm>
            <a:off x="6882641" y="5334000"/>
            <a:ext cx="289685" cy="0"/>
          </a:xfrm>
          <a:prstGeom prst="straightConnector1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triangle" w="lg" len="lg"/>
          </a:ln>
        </p:spPr>
      </p:cxnSp>
      <p:cxnSp>
        <p:nvCxnSpPr>
          <p:cNvPr id="1141" name="Google Shape;1141;p26"/>
          <p:cNvCxnSpPr/>
          <p:nvPr/>
        </p:nvCxnSpPr>
        <p:spPr>
          <a:xfrm>
            <a:off x="1832891" y="5069305"/>
            <a:ext cx="8251943" cy="0"/>
          </a:xfrm>
          <a:prstGeom prst="straightConnector1">
            <a:avLst/>
          </a:prstGeom>
          <a:noFill/>
          <a:ln w="9525" cap="flat" cmpd="sng">
            <a:solidFill>
              <a:srgbClr val="3A3838"/>
            </a:solidFill>
            <a:prstDash val="dash"/>
            <a:miter lim="800000"/>
            <a:headEnd type="none" w="sm" len="sm"/>
            <a:tailEnd type="none" w="sm" len="sm"/>
          </a:ln>
        </p:spPr>
      </p:cxnSp>
      <p:sp>
        <p:nvSpPr>
          <p:cNvPr id="1142" name="Google Shape;1142;p26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24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9" name="Google Shape;1149;p27" descr="A picture containing floor, orange, cat, yellow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628" y="-381000"/>
            <a:ext cx="12236276" cy="7238990"/>
          </a:xfrm>
          <a:prstGeom prst="rect">
            <a:avLst/>
          </a:prstGeom>
          <a:noFill/>
          <a:ln>
            <a:noFill/>
          </a:ln>
        </p:spPr>
      </p:pic>
      <p:sp>
        <p:nvSpPr>
          <p:cNvPr id="1150" name="Google Shape;1150;p27"/>
          <p:cNvSpPr txBox="1"/>
          <p:nvPr/>
        </p:nvSpPr>
        <p:spPr>
          <a:xfrm>
            <a:off x="304800" y="342597"/>
            <a:ext cx="7010400" cy="27699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400"/>
              <a:buFont typeface="Calibri"/>
              <a:buNone/>
            </a:pPr>
            <a:r>
              <a:rPr lang="en-US" sz="54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Feasible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Select the Right Solution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Font typeface="Calibri"/>
              <a:buNone/>
            </a:pPr>
            <a:r>
              <a:rPr lang="en-US" sz="36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Thinking Principle 2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mind-set for curiosity and inquiry</a:t>
            </a:r>
            <a:endParaRPr sz="3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1" name="Google Shape;1151;p27"/>
          <p:cNvSpPr txBox="1"/>
          <p:nvPr/>
        </p:nvSpPr>
        <p:spPr>
          <a:xfrm>
            <a:off x="9448780" y="649286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25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2" name="Google Shape;1152;p27"/>
          <p:cNvSpPr/>
          <p:nvPr/>
        </p:nvSpPr>
        <p:spPr>
          <a:xfrm>
            <a:off x="7086580" y="847863"/>
            <a:ext cx="4724400" cy="1759456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6858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What are we doing (or not doing) that’s influencing the business measure?</a:t>
            </a:r>
            <a:endParaRPr/>
          </a:p>
          <a:p>
            <a:pPr marL="685800" marR="0" lvl="1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How can we achieve this performance?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8" name="Google Shape;1158;p28"/>
          <p:cNvSpPr/>
          <p:nvPr/>
        </p:nvSpPr>
        <p:spPr>
          <a:xfrm>
            <a:off x="0" y="6423031"/>
            <a:ext cx="12192000" cy="434969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20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9" name="Google Shape;1159;p28"/>
          <p:cNvSpPr txBox="1">
            <a:spLocks noGrp="1"/>
          </p:cNvSpPr>
          <p:nvPr>
            <p:ph type="title"/>
          </p:nvPr>
        </p:nvSpPr>
        <p:spPr>
          <a:xfrm>
            <a:off x="561468" y="324075"/>
            <a:ext cx="11069064" cy="918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/>
              <a:t>Is it the Right Solution? </a:t>
            </a:r>
            <a:endParaRPr/>
          </a:p>
        </p:txBody>
      </p:sp>
      <p:pic>
        <p:nvPicPr>
          <p:cNvPr id="1160" name="Google Shape;1160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5077225" y="1677477"/>
            <a:ext cx="7114775" cy="4745554"/>
          </a:xfrm>
          <a:prstGeom prst="rect">
            <a:avLst/>
          </a:prstGeom>
          <a:noFill/>
          <a:ln>
            <a:noFill/>
          </a:ln>
        </p:spPr>
      </p:pic>
      <p:sp>
        <p:nvSpPr>
          <p:cNvPr id="1161" name="Google Shape;1161;p28"/>
          <p:cNvSpPr txBox="1">
            <a:spLocks noGrp="1"/>
          </p:cNvSpPr>
          <p:nvPr>
            <p:ph type="body" idx="2"/>
          </p:nvPr>
        </p:nvSpPr>
        <p:spPr>
          <a:xfrm>
            <a:off x="703836" y="1677477"/>
            <a:ext cx="65532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514350" lvl="0" indent="-5143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Examine the data and records.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Initiate the discussion.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Reference a case study.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Use benchmarking from similar solutions. 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Use evaluation as the hook.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Involve others in the discussion.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Discuss disasters in other places.</a:t>
            </a:r>
          </a:p>
          <a:p>
            <a:pPr marL="514350" lvl="0" indent="-5143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AutoNum type="arabicPeriod"/>
            </a:pPr>
            <a:r>
              <a:rPr lang="en-US" sz="2000" dirty="0"/>
              <a:t>Conduct an analysis of problem. </a:t>
            </a:r>
            <a:endParaRPr dirty="0"/>
          </a:p>
        </p:txBody>
      </p:sp>
      <p:sp>
        <p:nvSpPr>
          <p:cNvPr id="1162" name="Google Shape;1162;p28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26</a:t>
            </a:fld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2" name="Google Shape;1182;p30"/>
          <p:cNvSpPr/>
          <p:nvPr/>
        </p:nvSpPr>
        <p:spPr>
          <a:xfrm>
            <a:off x="2819400" y="228600"/>
            <a:ext cx="5168900" cy="30777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5400"/>
              <a:buFont typeface="Calibri"/>
              <a:buNone/>
            </a:pPr>
            <a:r>
              <a:rPr lang="en-US" sz="540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Expect Success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Design for Results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1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Design Thinking Principle 3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A framework to balance needs and feasibility</a:t>
            </a:r>
            <a:endParaRPr/>
          </a:p>
        </p:txBody>
      </p:sp>
      <p:sp>
        <p:nvSpPr>
          <p:cNvPr id="1183" name="Google Shape;1183;p30"/>
          <p:cNvSpPr txBox="1"/>
          <p:nvPr/>
        </p:nvSpPr>
        <p:spPr>
          <a:xfrm>
            <a:off x="9448780" y="649286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27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4" name="Google Shape;1184;p30"/>
          <p:cNvSpPr/>
          <p:nvPr/>
        </p:nvSpPr>
        <p:spPr>
          <a:xfrm>
            <a:off x="7086600" y="4267200"/>
            <a:ext cx="3886200" cy="18876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04" marR="0" lvl="1" indent="-260604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Set objectives at multiple levels</a:t>
            </a:r>
            <a:endParaRPr/>
          </a:p>
          <a:p>
            <a:pPr marL="260604" marR="0" lvl="1" indent="-260604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Redefine success of program</a:t>
            </a: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0604" marR="0" lvl="1" indent="-260604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Expand responsibilities</a:t>
            </a:r>
            <a:endParaRPr/>
          </a:p>
          <a:p>
            <a:pPr marL="260604" marR="0" lvl="1" indent="-133604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32"/>
          <p:cNvSpPr txBox="1">
            <a:spLocks noGrp="1"/>
          </p:cNvSpPr>
          <p:nvPr>
            <p:ph type="title"/>
          </p:nvPr>
        </p:nvSpPr>
        <p:spPr>
          <a:xfrm>
            <a:off x="2973923" y="342900"/>
            <a:ext cx="9050745" cy="952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/>
              <a:t>Rules for Objectives </a:t>
            </a:r>
            <a:endParaRPr/>
          </a:p>
        </p:txBody>
      </p:sp>
      <p:pic>
        <p:nvPicPr>
          <p:cNvPr id="1200" name="Google Shape;1200;p32" descr="A picture containing text, sitting, laptop, open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 t="-23"/>
          <a:stretch/>
        </p:blipFill>
        <p:spPr>
          <a:xfrm>
            <a:off x="20" y="-1"/>
            <a:ext cx="2743200" cy="6856413"/>
          </a:xfrm>
          <a:custGeom>
            <a:avLst/>
            <a:gdLst/>
            <a:ahLst/>
            <a:cxnLst/>
            <a:rect l="l" t="t" r="r" b="b"/>
            <a:pathLst>
              <a:path w="4143564" h="6856413" extrusionOk="0">
                <a:moveTo>
                  <a:pt x="0" y="0"/>
                </a:moveTo>
                <a:lnTo>
                  <a:pt x="4141667" y="0"/>
                </a:lnTo>
                <a:lnTo>
                  <a:pt x="4141086" y="145208"/>
                </a:lnTo>
                <a:cubicBezTo>
                  <a:pt x="4109790" y="1611281"/>
                  <a:pt x="3796834" y="3077353"/>
                  <a:pt x="4047199" y="4543426"/>
                </a:cubicBezTo>
                <a:cubicBezTo>
                  <a:pt x="4172382" y="5276463"/>
                  <a:pt x="4156734" y="6009499"/>
                  <a:pt x="4105878" y="6742536"/>
                </a:cubicBezTo>
                <a:lnTo>
                  <a:pt x="4096763" y="6856413"/>
                </a:lnTo>
                <a:lnTo>
                  <a:pt x="0" y="6856413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201" name="Google Shape;1201;p32"/>
          <p:cNvSpPr txBox="1">
            <a:spLocks noGrp="1"/>
          </p:cNvSpPr>
          <p:nvPr>
            <p:ph type="body" idx="1"/>
          </p:nvPr>
        </p:nvSpPr>
        <p:spPr>
          <a:xfrm>
            <a:off x="2899951" y="1295853"/>
            <a:ext cx="9198685" cy="42418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514350" lvl="0" indent="-5143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Must be measurable and represent minimum acceptable performance.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Fewer objectives are better than many objectives.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Involve subject-matter experts and key stakeholders. 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Keep them relevant to the situation, program, and key stakeholders.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Create stretch objectives, but make sure they are achievable.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Allow for the flexibility to change as conditions change.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Failure is OK; process improvement is the key.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Objectives are tools for progress, not weapons for performance review.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Most objectives should be time-bound.</a:t>
            </a:r>
            <a:endParaRPr/>
          </a:p>
          <a:p>
            <a:pPr marL="514350" lvl="0" indent="-51435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AutoNum type="arabicPeriod"/>
            </a:pPr>
            <a:r>
              <a:rPr lang="en-US" sz="1800"/>
              <a:t>Objectives provide the focus for design, development, implementation, and evaluation.</a:t>
            </a:r>
            <a:endParaRPr/>
          </a:p>
        </p:txBody>
      </p:sp>
      <p:sp>
        <p:nvSpPr>
          <p:cNvPr id="1202" name="Google Shape;1202;p32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28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3" name="Google Shape;1203;p32"/>
          <p:cNvSpPr txBox="1"/>
          <p:nvPr/>
        </p:nvSpPr>
        <p:spPr>
          <a:xfrm>
            <a:off x="2899951" y="5562147"/>
            <a:ext cx="9229725" cy="9529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These rules are from a combination of publications: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J. J. Phillips and P. P. Phillips. </a:t>
            </a:r>
            <a:r>
              <a:rPr lang="en-US" sz="105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Beyond Learning Objectives: Develop Measurable Objectives that Link to the Bottom Line</a:t>
            </a: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Alexandria, VA: ASTD Press. 2008. 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P. P. Phillips and J. J. Phillips. </a:t>
            </a:r>
            <a:r>
              <a:rPr lang="en-US" sz="105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 Steps to Successful Business Alignment</a:t>
            </a: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Alexandria, VA: ASTD Press. 2012.</a:t>
            </a:r>
            <a:endParaRPr/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J. Doerr. </a:t>
            </a:r>
            <a:r>
              <a:rPr lang="en-US" sz="1050" i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Measure What Matters: How Google, Bono, and the Gates Foundation Rock the World with OKRs</a:t>
            </a:r>
            <a:r>
              <a:rPr lang="en-US" sz="105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New York: Penguin. 2018. 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33"/>
          <p:cNvSpPr txBox="1"/>
          <p:nvPr/>
        </p:nvSpPr>
        <p:spPr>
          <a:xfrm>
            <a:off x="609600" y="346489"/>
            <a:ext cx="10972800" cy="6002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Calibri"/>
              <a:buNone/>
            </a:pPr>
            <a:r>
              <a:rPr lang="en-US" sz="36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Matching Evaluation Levels with Objectives</a:t>
            </a:r>
            <a:endParaRPr/>
          </a:p>
        </p:txBody>
      </p:sp>
      <p:graphicFrame>
        <p:nvGraphicFramePr>
          <p:cNvPr id="1210" name="Google Shape;1210;p33"/>
          <p:cNvGraphicFramePr/>
          <p:nvPr/>
        </p:nvGraphicFramePr>
        <p:xfrm>
          <a:off x="609600" y="1625627"/>
          <a:ext cx="10972800" cy="4450200"/>
        </p:xfrm>
        <a:graphic>
          <a:graphicData uri="http://schemas.openxmlformats.org/drawingml/2006/table">
            <a:tbl>
              <a:tblPr bandRow="1">
                <a:noFill/>
                <a:tableStyleId>{AAB13F3C-675D-49FD-9D73-468B496EFA86}</a:tableStyleId>
              </a:tblPr>
              <a:tblGrid>
                <a:gridCol w="625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332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138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 u="none" strike="noStrike" cap="none"/>
                        <a:t>1.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Decrease citizen complaints by 20% in one year. </a:t>
                      </a:r>
                      <a:endParaRPr/>
                    </a:p>
                  </a:txBody>
                  <a:tcPr marL="91450" marR="91450" marT="45725" marB="45725"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800" b="1">
                        <a:solidFill>
                          <a:srgbClr val="820E2E"/>
                        </a:solidFill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2.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Use problem-solving skills to uncover causes of problems. 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3.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 able to demonstrate the five steps to determine if there is a food security issue.</a:t>
                      </a:r>
                      <a:r>
                        <a:rPr lang="en-US" sz="1800"/>
                        <a:t> 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4.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Rate the facilitator 4 out of 5 on presentation skills. 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5.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Decrease the amount of time required to develop a proposal by 25%.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6.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Achieve a 20% ROI one year after program implementation.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7.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Perceive the Crime Prevention Program to be relevant to the community (4.5 out of 5). 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8.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Decrease security breaches by 25% in six months. 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9.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Conduct a proper investigation using the seven-step process in 95% of complaint situations. 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10.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Score an average of 20 or better on AIDS Awareness quiz.</a:t>
                      </a:r>
                      <a:endParaRPr sz="1800"/>
                    </a:p>
                  </a:txBody>
                  <a:tcPr marL="91450" marR="91450" marT="45725" marB="45725"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11.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Complete a conflict-of-interest questionnaire each year as part of the new ethics policy.</a:t>
                      </a:r>
                      <a:endParaRPr/>
                    </a:p>
                  </a:txBody>
                  <a:tcPr marL="91450" marR="91450" marT="45725" marB="45725"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800"/>
                        <a:t>12.</a:t>
                      </a:r>
                      <a:endParaRPr/>
                    </a:p>
                  </a:txBody>
                  <a:tcPr marL="91450" marR="91450" marT="45725" marB="45725">
                    <a:lnL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r>
                        <a:rPr lang="en-US" sz="1800"/>
                        <a:t>Use all 10 negotiation skills in at least 50% of negotiation situations. </a:t>
                      </a:r>
                      <a:endParaRPr/>
                    </a:p>
                  </a:txBody>
                  <a:tcPr marL="91450" marR="91450" marT="45725" marB="45725"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800"/>
                        <a:buFont typeface="Calibri"/>
                        <a:buNone/>
                      </a:pPr>
                      <a:endParaRPr sz="1800" b="1" i="0" u="none" strike="noStrike" cap="none">
                        <a:solidFill>
                          <a:srgbClr val="820E2E"/>
                        </a:solidFill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B w="12700" cap="flat" cmpd="sng">
                      <a:solidFill>
                        <a:schemeClr val="dk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BFBFB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211" name="Google Shape;1211;p33"/>
          <p:cNvSpPr txBox="1">
            <a:spLocks noGrp="1"/>
          </p:cNvSpPr>
          <p:nvPr>
            <p:ph type="title"/>
          </p:nvPr>
        </p:nvSpPr>
        <p:spPr>
          <a:xfrm>
            <a:off x="609600" y="1121174"/>
            <a:ext cx="10972800" cy="3416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/>
              <a:t>After completing this program, participants should: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1212" name="Google Shape;1212;p33"/>
          <p:cNvSpPr txBox="1"/>
          <p:nvPr/>
        </p:nvSpPr>
        <p:spPr>
          <a:xfrm>
            <a:off x="9448800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29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3" name="Google Shape;1213;p33"/>
          <p:cNvSpPr txBox="1"/>
          <p:nvPr/>
        </p:nvSpPr>
        <p:spPr>
          <a:xfrm>
            <a:off x="609600" y="6184510"/>
            <a:ext cx="10972800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 = Reaction         2 = Learning         3 = Application         4 = Impact         5 = ROI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9" name="Google Shape;669;p3" descr="A picture containing book, indoor, table, text&#10;&#10;Description automatically generated"/>
          <p:cNvPicPr preferRelativeResize="0"/>
          <p:nvPr/>
        </p:nvPicPr>
        <p:blipFill rotWithShape="1">
          <a:blip r:embed="rId3">
            <a:alphaModFix amt="35000"/>
          </a:blip>
          <a:srcRect r="-1"/>
          <a:stretch/>
        </p:blipFill>
        <p:spPr>
          <a:xfrm>
            <a:off x="3048" y="0"/>
            <a:ext cx="12188952" cy="6867746"/>
          </a:xfrm>
          <a:prstGeom prst="rect">
            <a:avLst/>
          </a:prstGeom>
          <a:noFill/>
          <a:ln>
            <a:noFill/>
          </a:ln>
        </p:spPr>
      </p:pic>
      <p:sp>
        <p:nvSpPr>
          <p:cNvPr id="670" name="Google Shape;670;p3"/>
          <p:cNvSpPr txBox="1">
            <a:spLocks noGrp="1"/>
          </p:cNvSpPr>
          <p:nvPr>
            <p:ph type="title" idx="4294967295"/>
          </p:nvPr>
        </p:nvSpPr>
        <p:spPr>
          <a:xfrm>
            <a:off x="819390" y="478606"/>
            <a:ext cx="10114953" cy="816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 dirty="0"/>
              <a:t>Resources</a:t>
            </a:r>
            <a:endParaRPr dirty="0"/>
          </a:p>
        </p:txBody>
      </p:sp>
      <p:pic>
        <p:nvPicPr>
          <p:cNvPr id="671" name="Google Shape;671;p3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67505" y="505300"/>
            <a:ext cx="2551639" cy="329184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672" name="Google Shape;67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62092" y="1652323"/>
            <a:ext cx="2366524" cy="3213805"/>
          </a:xfrm>
          <a:prstGeom prst="rect">
            <a:avLst/>
          </a:prstGeom>
          <a:noFill/>
          <a:ln w="9525" cap="flat" cmpd="sng">
            <a:solidFill>
              <a:srgbClr val="7F7F7F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673" name="Google Shape;673;p3"/>
          <p:cNvSpPr txBox="1">
            <a:spLocks noGrp="1"/>
          </p:cNvSpPr>
          <p:nvPr>
            <p:ph type="sldNum" idx="12"/>
          </p:nvPr>
        </p:nvSpPr>
        <p:spPr>
          <a:xfrm>
            <a:off x="9448800" y="649286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675" name="Google Shape;675;p3"/>
          <p:cNvPicPr preferRelativeResize="0"/>
          <p:nvPr/>
        </p:nvPicPr>
        <p:blipFill>
          <a:blip r:embed="rId6"/>
          <a:srcRect/>
          <a:stretch/>
        </p:blipFill>
        <p:spPr>
          <a:xfrm>
            <a:off x="4737197" y="3394216"/>
            <a:ext cx="4379092" cy="2472721"/>
          </a:xfrm>
          <a:prstGeom prst="rect">
            <a:avLst/>
          </a:prstGeom>
          <a:noFill/>
          <a:ln w="9525" cap="flat" cmpd="sng">
            <a:solidFill>
              <a:srgbClr val="F2F2F2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47000"/>
          </a:blip>
          <a:stretch>
            <a:fillRect/>
          </a:stretch>
        </a:blipFill>
        <a:effectLst/>
      </p:bgPr>
    </p:bg>
    <p:spTree>
      <p:nvGrpSpPr>
        <p:cNvPr id="1" name="Shape 1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0" name="Google Shape;1220;p34"/>
          <p:cNvSpPr/>
          <p:nvPr/>
        </p:nvSpPr>
        <p:spPr>
          <a:xfrm>
            <a:off x="411480" y="609600"/>
            <a:ext cx="6400800" cy="38779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400"/>
              <a:buFont typeface="Calibri"/>
              <a:buNone/>
            </a:pPr>
            <a:r>
              <a:rPr lang="en-US" sz="5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4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it Matter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 for Input, Reaction, </a:t>
            </a:r>
            <a:b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and Learning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 Thinking Principle 4 </a:t>
            </a:r>
            <a:b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way to take on design challenges by applying empathy</a:t>
            </a:r>
            <a:endParaRPr/>
          </a:p>
        </p:txBody>
      </p:sp>
      <p:sp>
        <p:nvSpPr>
          <p:cNvPr id="1221" name="Google Shape;1221;p34"/>
          <p:cNvSpPr/>
          <p:nvPr/>
        </p:nvSpPr>
        <p:spPr>
          <a:xfrm>
            <a:off x="7315200" y="304800"/>
            <a:ext cx="4495800" cy="1887696"/>
          </a:xfrm>
          <a:prstGeom prst="rect">
            <a:avLst/>
          </a:prstGeom>
          <a:solidFill>
            <a:srgbClr val="F7F6F7"/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260604" marR="0" lvl="0" indent="-26060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Focus on the objectives</a:t>
            </a:r>
            <a:endParaRPr/>
          </a:p>
          <a:p>
            <a:pPr marL="260604" marR="0" lvl="0" indent="-260604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Think about the definition of success</a:t>
            </a:r>
            <a:endParaRPr/>
          </a:p>
          <a:p>
            <a:pPr marL="260604" marR="0" lvl="0" indent="-260604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it relevant</a:t>
            </a:r>
            <a:endParaRPr/>
          </a:p>
          <a:p>
            <a:pPr marL="260604" marR="0" lvl="0" indent="-260604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it important</a:t>
            </a:r>
            <a:endParaRPr/>
          </a:p>
          <a:p>
            <a:pPr marL="260604" marR="0" lvl="0" indent="-260604" algn="l" rtl="0">
              <a:lnSpc>
                <a:spcPct val="100000"/>
              </a:lnSpc>
              <a:spcBef>
                <a:spcPts val="45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Make it action-oriented</a:t>
            </a:r>
            <a:endParaRPr/>
          </a:p>
        </p:txBody>
      </p:sp>
      <p:sp>
        <p:nvSpPr>
          <p:cNvPr id="1222" name="Google Shape;1222;p34"/>
          <p:cNvSpPr txBox="1">
            <a:spLocks noGrp="1"/>
          </p:cNvSpPr>
          <p:nvPr>
            <p:ph type="sldNum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30</a:t>
            </a:fld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35"/>
          <p:cNvSpPr/>
          <p:nvPr/>
        </p:nvSpPr>
        <p:spPr>
          <a:xfrm>
            <a:off x="836054" y="533400"/>
            <a:ext cx="5943600" cy="32932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800"/>
              <a:buFont typeface="Calibri"/>
              <a:buNone/>
            </a:pPr>
            <a:r>
              <a:rPr lang="en-US" sz="4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Make it Stick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Application and Impact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endParaRPr sz="32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Thinking Principle 5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Calibri"/>
              <a:buNone/>
            </a:pPr>
            <a:r>
              <a:rPr lang="en-US" sz="3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 culture that fosters exploration </a:t>
            </a:r>
            <a:br>
              <a:rPr lang="en-US" sz="3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and experimentation</a:t>
            </a:r>
            <a:endParaRPr sz="4000" b="1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0" name="Google Shape;1230;p35"/>
          <p:cNvSpPr txBox="1">
            <a:spLocks noGrp="1"/>
          </p:cNvSpPr>
          <p:nvPr>
            <p:ph type="sldNum" idx="12"/>
          </p:nvPr>
        </p:nvSpPr>
        <p:spPr>
          <a:xfrm>
            <a:off x="9399108" y="6492875"/>
            <a:ext cx="2792892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0CECE"/>
              </a:buClr>
              <a:buSzPts val="1200"/>
              <a:buFont typeface="Noto Sans Symbols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D0CECE"/>
                </a:solidFill>
                <a:latin typeface="Calibri"/>
                <a:ea typeface="Calibri"/>
                <a:cs typeface="Calibri"/>
                <a:sym typeface="Calibri"/>
              </a:rPr>
              <a:t>31</a:t>
            </a:fld>
            <a:endParaRPr sz="1200" b="0" i="0" u="none" strike="noStrike" cap="none">
              <a:solidFill>
                <a:srgbClr val="D0CEC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1" name="Google Shape;1231;p35"/>
          <p:cNvSpPr/>
          <p:nvPr/>
        </p:nvSpPr>
        <p:spPr>
          <a:xfrm>
            <a:off x="836054" y="4311640"/>
            <a:ext cx="4600575" cy="1708160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Collect data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Focus on objectives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Ensure transfer to the workplace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FFFFFF"/>
              </a:buClr>
              <a:buSzPts val="2000"/>
              <a:buFont typeface="Arial"/>
              <a:buChar char="•"/>
            </a:pPr>
            <a:r>
              <a:rPr lang="en-US" sz="20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Design for application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 amt="57000"/>
          </a:blip>
          <a:stretch>
            <a:fillRect/>
          </a:stretch>
        </a:blipFill>
        <a:effectLst/>
      </p:bgPr>
    </p:bg>
    <p:spTree>
      <p:nvGrpSpPr>
        <p:cNvPr id="1" name="Shape 1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8" name="Google Shape;1248;p37"/>
          <p:cNvSpPr txBox="1">
            <a:spLocks noGrp="1"/>
          </p:cNvSpPr>
          <p:nvPr>
            <p:ph type="title"/>
          </p:nvPr>
        </p:nvSpPr>
        <p:spPr>
          <a:xfrm>
            <a:off x="2438400" y="304800"/>
            <a:ext cx="73152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Calibri"/>
              <a:buNone/>
            </a:pPr>
            <a:r>
              <a:rPr lang="en-US" sz="5400" b="1">
                <a:latin typeface="Calibri"/>
                <a:ea typeface="Calibri"/>
                <a:cs typeface="Calibri"/>
                <a:sym typeface="Calibri"/>
              </a:rPr>
              <a:t>Make it Credible</a:t>
            </a:r>
            <a:br>
              <a:rPr lang="en-US" sz="5400" b="1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Measure Results and Calculate ROI</a:t>
            </a:r>
            <a:br>
              <a:rPr lang="en-US" sz="3200">
                <a:latin typeface="Calibri"/>
                <a:ea typeface="Calibri"/>
                <a:cs typeface="Calibri"/>
                <a:sym typeface="Calibri"/>
              </a:rPr>
            </a:br>
            <a:br>
              <a:rPr lang="en-US" sz="3200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>
                <a:latin typeface="Calibri"/>
                <a:ea typeface="Calibri"/>
                <a:cs typeface="Calibri"/>
                <a:sym typeface="Calibri"/>
              </a:rPr>
              <a:t>Design Thinking Principle 6</a:t>
            </a:r>
            <a:br>
              <a:rPr lang="en-US" sz="3200" b="1"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>
                <a:latin typeface="Calibri"/>
                <a:ea typeface="Calibri"/>
                <a:cs typeface="Calibri"/>
                <a:sym typeface="Calibri"/>
              </a:rPr>
              <a:t>A fixed process and a tool kit</a:t>
            </a:r>
            <a:endParaRPr/>
          </a:p>
        </p:txBody>
      </p:sp>
      <p:sp>
        <p:nvSpPr>
          <p:cNvPr id="1249" name="Google Shape;1249;p37"/>
          <p:cNvSpPr txBox="1"/>
          <p:nvPr/>
        </p:nvSpPr>
        <p:spPr>
          <a:xfrm>
            <a:off x="9448800" y="647746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32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0" name="Google Shape;1250;p37"/>
          <p:cNvSpPr/>
          <p:nvPr/>
        </p:nvSpPr>
        <p:spPr>
          <a:xfrm>
            <a:off x="990600" y="3700464"/>
            <a:ext cx="5715000" cy="1938992"/>
          </a:xfrm>
          <a:prstGeom prst="rect">
            <a:avLst/>
          </a:prstGeom>
          <a:solidFill>
            <a:schemeClr val="lt1">
              <a:alpha val="63921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Isolating the effects of the program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Converting Impact data to money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Identifying intangible benefits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Tabulating cost of the program</a:t>
            </a:r>
            <a:endParaRPr/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Calculating ROI</a:t>
            </a:r>
            <a:endParaRPr sz="24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6" name="Google Shape;1256;p38"/>
          <p:cNvSpPr/>
          <p:nvPr/>
        </p:nvSpPr>
        <p:spPr>
          <a:xfrm>
            <a:off x="493399" y="5770337"/>
            <a:ext cx="402199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*Survey of Users, N = 246</a:t>
            </a:r>
            <a:endParaRPr/>
          </a:p>
        </p:txBody>
      </p:sp>
      <p:sp>
        <p:nvSpPr>
          <p:cNvPr id="1257" name="Google Shape;1257;p38"/>
          <p:cNvSpPr txBox="1"/>
          <p:nvPr/>
        </p:nvSpPr>
        <p:spPr>
          <a:xfrm>
            <a:off x="839416" y="319315"/>
            <a:ext cx="10611056" cy="94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Isolation Methods</a:t>
            </a:r>
            <a:endParaRPr/>
          </a:p>
        </p:txBody>
      </p:sp>
      <p:sp>
        <p:nvSpPr>
          <p:cNvPr id="1258" name="Google Shape;1258;p38"/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20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59" name="Google Shape;1259;p38"/>
          <p:cNvGraphicFramePr/>
          <p:nvPr/>
        </p:nvGraphicFramePr>
        <p:xfrm>
          <a:off x="1343472" y="1370585"/>
          <a:ext cx="9505055" cy="42963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60" name="Google Shape;1260;p38"/>
          <p:cNvSpPr txBox="1">
            <a:spLocks noGrp="1"/>
          </p:cNvSpPr>
          <p:nvPr>
            <p:ph type="sldNum" idx="12"/>
          </p:nvPr>
        </p:nvSpPr>
        <p:spPr>
          <a:xfrm>
            <a:off x="9448780" y="649286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fld id="{00000000-1234-1234-1234-123412341234}" type="slidenum">
              <a:rPr lang="en-US" b="0" i="0" u="none" strike="noStrike" cap="none">
                <a:solidFill>
                  <a:srgbClr val="FFFFFF"/>
                </a:solidFill>
              </a:rPr>
              <a:t>33</a:t>
            </a:fld>
            <a:endParaRPr b="1" i="0" u="none" strike="noStrike" cap="none">
              <a:solidFill>
                <a:srgbClr val="FFFFFF"/>
              </a:solidFill>
            </a:endParaRPr>
          </a:p>
        </p:txBody>
      </p:sp>
      <p:pic>
        <p:nvPicPr>
          <p:cNvPr id="1261" name="Google Shape;1261;p38" descr="Checkmar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87325" y="4169223"/>
            <a:ext cx="517072" cy="51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2" name="Google Shape;1262;p38" descr="Checkmar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52586" y="2797624"/>
            <a:ext cx="517072" cy="517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3" name="Google Shape;1263;p38" descr="Checkmark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12609" y="4580159"/>
            <a:ext cx="517072" cy="51707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39"/>
          <p:cNvSpPr/>
          <p:nvPr/>
        </p:nvSpPr>
        <p:spPr>
          <a:xfrm>
            <a:off x="604246" y="5674033"/>
            <a:ext cx="4021996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*Survey of Users, N = 246</a:t>
            </a:r>
            <a:endParaRPr sz="2000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0" name="Google Shape;1270;p39"/>
          <p:cNvSpPr txBox="1"/>
          <p:nvPr/>
        </p:nvSpPr>
        <p:spPr>
          <a:xfrm>
            <a:off x="1029938" y="320327"/>
            <a:ext cx="9505056" cy="9494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Data Conversion Methods</a:t>
            </a:r>
            <a:endParaRPr/>
          </a:p>
        </p:txBody>
      </p:sp>
      <p:sp>
        <p:nvSpPr>
          <p:cNvPr id="1271" name="Google Shape;1271;p39"/>
          <p:cNvSpPr/>
          <p:nvPr/>
        </p:nvSpPr>
        <p:spPr>
          <a:xfrm>
            <a:off x="0" y="6381328"/>
            <a:ext cx="12192000" cy="476672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20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272" name="Google Shape;1272;p39"/>
          <p:cNvGraphicFramePr/>
          <p:nvPr/>
        </p:nvGraphicFramePr>
        <p:xfrm>
          <a:off x="226630" y="1396261"/>
          <a:ext cx="11361123" cy="44806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73" name="Google Shape;1273;p39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34</a:t>
            </a:fld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D731F3-1C5D-4CB4-9667-5FB73E40BA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10050" y="160020"/>
            <a:ext cx="6225540" cy="526415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820E2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Common Intangibles</a:t>
            </a:r>
            <a:endParaRPr lang="en-US" dirty="0">
              <a:solidFill>
                <a:srgbClr val="820E2E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60F20A-1970-4BAD-B23C-B284746D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6EDC32-54A6-47F9-995D-CF87818BE53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171616">
                    <a:tint val="7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171616">
                  <a:tint val="75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0C41B69-64DB-43F6-9568-5D3BD735FF2C}"/>
              </a:ext>
            </a:extLst>
          </p:cNvPr>
          <p:cNvSpPr/>
          <p:nvPr/>
        </p:nvSpPr>
        <p:spPr>
          <a:xfrm>
            <a:off x="5958841" y="1285157"/>
            <a:ext cx="3512819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Complexity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Compliance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Conflict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Corporate social responsibility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Creativity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Culture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Customer service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Decisiveness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Emotional intelligence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Employee attitudes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Engagement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Food security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Grit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E99905-2F6E-4097-BBC6-066ED0CE987D}"/>
              </a:ext>
            </a:extLst>
          </p:cNvPr>
          <p:cNvSpPr/>
          <p:nvPr/>
        </p:nvSpPr>
        <p:spPr>
          <a:xfrm>
            <a:off x="262890" y="1285157"/>
            <a:ext cx="25069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Agility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Ambiguity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Alliances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Awards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Brand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Burnout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Capacity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Carbon emissions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Clarity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Collaboration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Communication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Compassion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FF4392F-2F8D-4FFB-818A-BFAE922A510C}"/>
              </a:ext>
            </a:extLst>
          </p:cNvPr>
          <p:cNvSpPr/>
          <p:nvPr/>
        </p:nvSpPr>
        <p:spPr>
          <a:xfrm>
            <a:off x="2720340" y="1285157"/>
            <a:ext cx="361569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Happiness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Human Life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Image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Intellectual capital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Job satisfaction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Leadership effectiveness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Loyalty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Mindfulness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Mindset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 promoter score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Networking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Organizational commitment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Partnering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60A99BC-0F5B-4916-8809-4C027D66361B}"/>
              </a:ext>
            </a:extLst>
          </p:cNvPr>
          <p:cNvSpPr/>
          <p:nvPr/>
        </p:nvSpPr>
        <p:spPr>
          <a:xfrm>
            <a:off x="9448800" y="1285157"/>
            <a:ext cx="263042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Patient satisfaction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Poverty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Reputation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Risk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Social Capital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Stress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Sustainability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Team Effectiveness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Timeliness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Trust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Uncertainty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Volatility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Times New Roman" panose="02020603050405020304" pitchFamily="18" charset="0"/>
              <a:buChar char="•"/>
              <a:tabLst/>
              <a:defRPr/>
            </a:pP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Work/life balance</a:t>
            </a:r>
            <a:r>
              <a:rPr kumimoji="0" lang="en-US" alt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171616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endParaRPr kumimoji="0" lang="en-US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171616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82806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8" name="Google Shape;1288;p41" descr="http://www.marcelhuijserphotography.com/img/s9/v94/p1553186704-5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10246"/>
            <a:ext cx="12192000" cy="6924921"/>
          </a:xfrm>
          <a:prstGeom prst="rect">
            <a:avLst/>
          </a:prstGeom>
          <a:noFill/>
          <a:ln>
            <a:noFill/>
          </a:ln>
        </p:spPr>
      </p:pic>
      <p:sp>
        <p:nvSpPr>
          <p:cNvPr id="1289" name="Google Shape;1289;p41"/>
          <p:cNvSpPr txBox="1"/>
          <p:nvPr/>
        </p:nvSpPr>
        <p:spPr>
          <a:xfrm>
            <a:off x="391670" y="512303"/>
            <a:ext cx="6306973" cy="121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Fully-Loaded Costs</a:t>
            </a:r>
            <a:endParaRPr/>
          </a:p>
        </p:txBody>
      </p:sp>
      <p:sp>
        <p:nvSpPr>
          <p:cNvPr id="1290" name="Google Shape;1290;p41"/>
          <p:cNvSpPr/>
          <p:nvPr/>
        </p:nvSpPr>
        <p:spPr>
          <a:xfrm>
            <a:off x="7932717" y="793218"/>
            <a:ext cx="3626632" cy="10156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Calibri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The process should withstand even the closest scrutiny in terms of its credibility.</a:t>
            </a:r>
            <a:endParaRPr/>
          </a:p>
        </p:txBody>
      </p:sp>
      <p:sp>
        <p:nvSpPr>
          <p:cNvPr id="1291" name="Google Shape;1291;p41"/>
          <p:cNvSpPr/>
          <p:nvPr/>
        </p:nvSpPr>
        <p:spPr>
          <a:xfrm>
            <a:off x="7476304" y="298233"/>
            <a:ext cx="4201791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“When in doubt, put it in.”</a:t>
            </a:r>
            <a:endParaRPr sz="36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2" name="Google Shape;1292;p41"/>
          <p:cNvGrpSpPr/>
          <p:nvPr/>
        </p:nvGrpSpPr>
        <p:grpSpPr>
          <a:xfrm rot="-616573">
            <a:off x="6010105" y="3763895"/>
            <a:ext cx="1482535" cy="766924"/>
            <a:chOff x="-12234" y="5650970"/>
            <a:chExt cx="2510188" cy="1177743"/>
          </a:xfrm>
        </p:grpSpPr>
        <p:pic>
          <p:nvPicPr>
            <p:cNvPr id="1293" name="Google Shape;1293;p41" descr="Related image"/>
            <p:cNvPicPr preferRelativeResize="0"/>
            <p:nvPr/>
          </p:nvPicPr>
          <p:blipFill rotWithShape="1">
            <a:blip r:embed="rId4">
              <a:alphaModFix/>
            </a:blip>
            <a:srcRect t="30944" b="22137"/>
            <a:stretch/>
          </p:blipFill>
          <p:spPr>
            <a:xfrm>
              <a:off x="-12234" y="5650970"/>
              <a:ext cx="2510188" cy="117774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4" name="Google Shape;1294;p41" descr="Image result for atd logo png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 rot="556293">
              <a:off x="1212475" y="6139921"/>
              <a:ext cx="192315" cy="12453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295" name="Google Shape;1295;p41"/>
          <p:cNvSpPr/>
          <p:nvPr/>
        </p:nvSpPr>
        <p:spPr>
          <a:xfrm rot="10800000">
            <a:off x="391671" y="3327168"/>
            <a:ext cx="5364201" cy="2945209"/>
          </a:xfrm>
          <a:prstGeom prst="rect">
            <a:avLst/>
          </a:prstGeom>
          <a:solidFill>
            <a:schemeClr val="lt1">
              <a:alpha val="69803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1"/>
              <a:buFont typeface="Calibri"/>
              <a:buNone/>
            </a:pPr>
            <a:endParaRPr sz="1351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296" name="Google Shape;1296;p41"/>
          <p:cNvGrpSpPr/>
          <p:nvPr/>
        </p:nvGrpSpPr>
        <p:grpSpPr>
          <a:xfrm>
            <a:off x="362361" y="2983197"/>
            <a:ext cx="5422820" cy="523220"/>
            <a:chOff x="307975" y="2608664"/>
            <a:chExt cx="4067115" cy="392415"/>
          </a:xfrm>
        </p:grpSpPr>
        <p:sp>
          <p:nvSpPr>
            <p:cNvPr id="1297" name="Google Shape;1297;p41"/>
            <p:cNvSpPr/>
            <p:nvPr/>
          </p:nvSpPr>
          <p:spPr>
            <a:xfrm rot="10800000" flipH="1">
              <a:off x="342946" y="2636325"/>
              <a:ext cx="4032144" cy="277896"/>
            </a:xfrm>
            <a:prstGeom prst="rect">
              <a:avLst/>
            </a:prstGeom>
            <a:solidFill>
              <a:srgbClr val="B19270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1"/>
                <a:buFont typeface="Calibri"/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98" name="Google Shape;1298;p41"/>
            <p:cNvSpPr/>
            <p:nvPr/>
          </p:nvSpPr>
          <p:spPr>
            <a:xfrm>
              <a:off x="307975" y="2608664"/>
              <a:ext cx="3032334" cy="392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Calibri"/>
                <a:buNone/>
              </a:pPr>
              <a:r>
                <a:rPr lang="en-US" sz="28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	DIRECT</a:t>
              </a:r>
              <a:endParaRPr sz="2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99" name="Google Shape;1299;p41"/>
          <p:cNvSpPr/>
          <p:nvPr/>
        </p:nvSpPr>
        <p:spPr>
          <a:xfrm>
            <a:off x="630130" y="3649058"/>
            <a:ext cx="6096000" cy="1877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80990" marR="0" lvl="0" indent="-3809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Project materials</a:t>
            </a:r>
            <a:endParaRPr dirty="0"/>
          </a:p>
          <a:p>
            <a:pPr marL="380990" marR="0" lvl="0" indent="-38099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Facilitator</a:t>
            </a:r>
            <a:endParaRPr dirty="0"/>
          </a:p>
          <a:p>
            <a:pPr marL="380990" marR="0" lvl="0" indent="-38099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Facilities</a:t>
            </a:r>
            <a:endParaRPr dirty="0"/>
          </a:p>
          <a:p>
            <a:pPr marL="380990" marR="0" lvl="0" indent="-38099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Travel, lodging, meals</a:t>
            </a:r>
            <a:endParaRPr dirty="0"/>
          </a:p>
        </p:txBody>
      </p:sp>
      <p:sp>
        <p:nvSpPr>
          <p:cNvPr id="1300" name="Google Shape;1300;p41"/>
          <p:cNvSpPr/>
          <p:nvPr/>
        </p:nvSpPr>
        <p:spPr>
          <a:xfrm rot="10800000">
            <a:off x="6147541" y="3326181"/>
            <a:ext cx="5364201" cy="2945209"/>
          </a:xfrm>
          <a:prstGeom prst="rect">
            <a:avLst/>
          </a:prstGeom>
          <a:solidFill>
            <a:schemeClr val="lt1">
              <a:alpha val="80784"/>
            </a:scheme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51"/>
              <a:buFont typeface="Calibri"/>
              <a:buNone/>
            </a:pPr>
            <a:endParaRPr sz="1351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01" name="Google Shape;1301;p41"/>
          <p:cNvGrpSpPr/>
          <p:nvPr/>
        </p:nvGrpSpPr>
        <p:grpSpPr>
          <a:xfrm>
            <a:off x="6147541" y="2950070"/>
            <a:ext cx="5383560" cy="523220"/>
            <a:chOff x="4655353" y="2621643"/>
            <a:chExt cx="4037670" cy="392415"/>
          </a:xfrm>
        </p:grpSpPr>
        <p:sp>
          <p:nvSpPr>
            <p:cNvPr id="1302" name="Google Shape;1302;p41"/>
            <p:cNvSpPr/>
            <p:nvPr/>
          </p:nvSpPr>
          <p:spPr>
            <a:xfrm rot="10800000" flipH="1">
              <a:off x="4660879" y="2646756"/>
              <a:ext cx="4032144" cy="277896"/>
            </a:xfrm>
            <a:prstGeom prst="rect">
              <a:avLst/>
            </a:prstGeom>
            <a:solidFill>
              <a:srgbClr val="B19270"/>
            </a:solidFill>
            <a:ln>
              <a:noFill/>
            </a:ln>
            <a:effectLst>
              <a:outerShdw blurRad="44450" dist="27940" dir="5400000" algn="ctr">
                <a:srgbClr val="000000">
                  <a:alpha val="31764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lt1"/>
                </a:buClr>
                <a:buSzPts val="1351"/>
                <a:buFont typeface="Calibri"/>
                <a:buNone/>
              </a:pPr>
              <a:endParaRPr sz="1351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03" name="Google Shape;1303;p41"/>
            <p:cNvSpPr/>
            <p:nvPr/>
          </p:nvSpPr>
          <p:spPr>
            <a:xfrm>
              <a:off x="4655353" y="2621643"/>
              <a:ext cx="3032334" cy="39241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2800"/>
                <a:buFont typeface="Calibri"/>
                <a:buNone/>
              </a:pPr>
              <a:r>
                <a:rPr lang="en-US" sz="28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INDIRECT</a:t>
              </a:r>
              <a:endParaRPr sz="2800" b="1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304" name="Google Shape;1304;p41"/>
          <p:cNvSpPr/>
          <p:nvPr/>
        </p:nvSpPr>
        <p:spPr>
          <a:xfrm>
            <a:off x="6104667" y="3723228"/>
            <a:ext cx="5561917" cy="24560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80990" marR="0" lvl="0" indent="-38099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Needs assessment (Prorated)</a:t>
            </a:r>
            <a:endParaRPr/>
          </a:p>
          <a:p>
            <a:pPr marL="380990" marR="0" lvl="0" indent="-38099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Program development (Prorated)</a:t>
            </a:r>
            <a:endParaRPr/>
          </a:p>
          <a:p>
            <a:pPr marL="380990" marR="0" lvl="0" indent="-38099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Participant time (salaries &amp; benefits)</a:t>
            </a:r>
            <a:endParaRPr/>
          </a:p>
          <a:p>
            <a:pPr marL="380990" marR="0" lvl="0" indent="-38099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Administrative/overhead</a:t>
            </a:r>
            <a:endParaRPr/>
          </a:p>
          <a:p>
            <a:pPr marL="380990" marR="0" lvl="0" indent="-38099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Noto Sans Symbols"/>
              <a:buChar char="❑"/>
            </a:pPr>
            <a:r>
              <a:rPr lang="en-US" sz="2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Evaluation</a:t>
            </a:r>
            <a:endParaRPr/>
          </a:p>
        </p:txBody>
      </p:sp>
      <p:sp>
        <p:nvSpPr>
          <p:cNvPr id="1305" name="Google Shape;1305;p41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36</a:t>
            </a:fld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Google Shape;1341;p44"/>
          <p:cNvSpPr/>
          <p:nvPr/>
        </p:nvSpPr>
        <p:spPr>
          <a:xfrm>
            <a:off x="1866900" y="1828800"/>
            <a:ext cx="8458200" cy="26776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4800"/>
              <a:buFont typeface="Calibri"/>
              <a:buNone/>
            </a:pPr>
            <a:r>
              <a:rPr lang="en-US" sz="480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Tell the Story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alibri"/>
              <a:buNone/>
            </a:pPr>
            <a:r>
              <a:rPr lang="en-US" sz="3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Communicate Results to Key Stakeholders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endParaRPr sz="1600" b="1" i="0" u="none" strike="noStrike" cap="none">
              <a:solidFill>
                <a:srgbClr val="262626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Design Thinking Principle 7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Calibri"/>
              <a:buNone/>
            </a:pPr>
            <a:r>
              <a:rPr lang="en-US" sz="3200" b="0" i="0" u="none" strike="noStrike" cap="none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rPr>
              <a:t>A storytelling process to inspire senior executives</a:t>
            </a:r>
            <a:endParaRPr/>
          </a:p>
        </p:txBody>
      </p:sp>
      <p:sp>
        <p:nvSpPr>
          <p:cNvPr id="1342" name="Google Shape;1342;p44"/>
          <p:cNvSpPr txBox="1"/>
          <p:nvPr/>
        </p:nvSpPr>
        <p:spPr>
          <a:xfrm>
            <a:off x="9448800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60950" rIns="121900" bIns="6095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sz="1051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43" name="Google Shape;1343;p4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73240"/>
          </a:xfrm>
          <a:prstGeom prst="rect">
            <a:avLst/>
          </a:prstGeom>
          <a:noFill/>
          <a:ln>
            <a:noFill/>
          </a:ln>
        </p:spPr>
      </p:pic>
      <p:sp>
        <p:nvSpPr>
          <p:cNvPr id="1344" name="Google Shape;1344;p44"/>
          <p:cNvSpPr/>
          <p:nvPr/>
        </p:nvSpPr>
        <p:spPr>
          <a:xfrm>
            <a:off x="6934200" y="3538050"/>
            <a:ext cx="3733800" cy="2144177"/>
          </a:xfrm>
          <a:prstGeom prst="rect">
            <a:avLst/>
          </a:prstGeom>
          <a:solidFill>
            <a:schemeClr val="lt1">
              <a:alpha val="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Define audience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Identify why they need it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Select method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Move quickly</a:t>
            </a:r>
            <a:endParaRPr/>
          </a:p>
          <a:p>
            <a:pPr marL="342900" marR="0" lvl="0" indent="-342900" algn="l" rtl="0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Char char="•"/>
            </a:pPr>
            <a:r>
              <a:rPr lang="en-US" sz="2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Consider one-page summary    </a:t>
            </a:r>
            <a:endParaRPr/>
          </a:p>
        </p:txBody>
      </p:sp>
      <p:sp>
        <p:nvSpPr>
          <p:cNvPr id="1345" name="Google Shape;1345;p44"/>
          <p:cNvSpPr txBox="1">
            <a:spLocks noGrp="1"/>
          </p:cNvSpPr>
          <p:nvPr>
            <p:ph type="sldNum" idx="12"/>
          </p:nvPr>
        </p:nvSpPr>
        <p:spPr>
          <a:xfrm>
            <a:off x="9427464" y="647763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37</a:t>
            </a:fld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46"/>
          <p:cNvSpPr/>
          <p:nvPr/>
        </p:nvSpPr>
        <p:spPr>
          <a:xfrm>
            <a:off x="4219094" y="582998"/>
            <a:ext cx="6629400" cy="23391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Optimize Results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Use Black Box Thinking to Increase Funding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1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Design Thinking Principle 8 </a:t>
            </a:r>
            <a:br>
              <a:rPr lang="en-US" sz="28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A new competitive logic of business strategy</a:t>
            </a:r>
            <a:endParaRPr/>
          </a:p>
        </p:txBody>
      </p:sp>
      <p:grpSp>
        <p:nvGrpSpPr>
          <p:cNvPr id="1364" name="Google Shape;1364;p46"/>
          <p:cNvGrpSpPr/>
          <p:nvPr/>
        </p:nvGrpSpPr>
        <p:grpSpPr>
          <a:xfrm>
            <a:off x="3951131" y="3429000"/>
            <a:ext cx="7162801" cy="1811495"/>
            <a:chOff x="555602" y="3386397"/>
            <a:chExt cx="8032799" cy="2415326"/>
          </a:xfrm>
        </p:grpSpPr>
        <p:grpSp>
          <p:nvGrpSpPr>
            <p:cNvPr id="1365" name="Google Shape;1365;p46"/>
            <p:cNvGrpSpPr/>
            <p:nvPr/>
          </p:nvGrpSpPr>
          <p:grpSpPr>
            <a:xfrm>
              <a:off x="555602" y="3386397"/>
              <a:ext cx="8032796" cy="1236493"/>
              <a:chOff x="606761" y="3671169"/>
              <a:chExt cx="8032796" cy="1236493"/>
            </a:xfrm>
          </p:grpSpPr>
          <p:sp>
            <p:nvSpPr>
              <p:cNvPr id="1366" name="Google Shape;1366;p46"/>
              <p:cNvSpPr/>
              <p:nvPr/>
            </p:nvSpPr>
            <p:spPr>
              <a:xfrm>
                <a:off x="2653394" y="3722869"/>
                <a:ext cx="914400" cy="1184793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>
                <a:gsLst>
                  <a:gs pos="0">
                    <a:srgbClr val="850000"/>
                  </a:gs>
                  <a:gs pos="100000">
                    <a:srgbClr val="D9A8A8"/>
                  </a:gs>
                </a:gsLst>
                <a:lin ang="16200000" scaled="0"/>
              </a:gradFill>
              <a:ln w="9525" cap="flat" cmpd="sng">
                <a:solidFill>
                  <a:srgbClr val="73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40000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7" name="Google Shape;1367;p46"/>
              <p:cNvSpPr/>
              <p:nvPr/>
            </p:nvSpPr>
            <p:spPr>
              <a:xfrm>
                <a:off x="5681362" y="3671169"/>
                <a:ext cx="914400" cy="1184793"/>
              </a:xfrm>
              <a:prstGeom prst="rightArrow">
                <a:avLst>
                  <a:gd name="adj1" fmla="val 50000"/>
                  <a:gd name="adj2" fmla="val 50000"/>
                </a:avLst>
              </a:prstGeom>
              <a:gradFill>
                <a:gsLst>
                  <a:gs pos="0">
                    <a:srgbClr val="850000"/>
                  </a:gs>
                  <a:gs pos="100000">
                    <a:srgbClr val="D9A8A8"/>
                  </a:gs>
                </a:gsLst>
                <a:lin ang="16200000" scaled="0"/>
              </a:gradFill>
              <a:ln w="9525" cap="flat" cmpd="sng">
                <a:solidFill>
                  <a:srgbClr val="730000"/>
                </a:solidFill>
                <a:prstDash val="solid"/>
                <a:round/>
                <a:headEnd type="none" w="sm" len="sm"/>
                <a:tailEnd type="none" w="sm" len="sm"/>
              </a:ln>
              <a:effectLst>
                <a:outerShdw blurRad="40000" dist="23000" dir="5400000" rotWithShape="0">
                  <a:srgbClr val="000000">
                    <a:alpha val="34901"/>
                  </a:srgbClr>
                </a:outerShdw>
              </a:effectLst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1368" name="Google Shape;1368;p46"/>
              <p:cNvGrpSpPr/>
              <p:nvPr/>
            </p:nvGrpSpPr>
            <p:grpSpPr>
              <a:xfrm>
                <a:off x="606761" y="3921677"/>
                <a:ext cx="1976861" cy="707310"/>
                <a:chOff x="-427607" y="848957"/>
                <a:chExt cx="1678811" cy="707310"/>
              </a:xfrm>
            </p:grpSpPr>
            <p:sp>
              <p:nvSpPr>
                <p:cNvPr id="1369" name="Google Shape;1369;p46"/>
                <p:cNvSpPr/>
                <p:nvPr/>
              </p:nvSpPr>
              <p:spPr>
                <a:xfrm>
                  <a:off x="-425196" y="848957"/>
                  <a:ext cx="1676400" cy="707310"/>
                </a:xfrm>
                <a:prstGeom prst="rect">
                  <a:avLst/>
                </a:prstGeom>
                <a:solidFill>
                  <a:srgbClr val="740000"/>
                </a:solidFill>
                <a:ln w="25400" cap="flat" cmpd="sng">
                  <a:solidFill>
                    <a:srgbClr val="54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0" name="Google Shape;1370;p46"/>
                <p:cNvSpPr txBox="1"/>
                <p:nvPr/>
              </p:nvSpPr>
              <p:spPr>
                <a:xfrm>
                  <a:off x="-427607" y="956393"/>
                  <a:ext cx="1676400" cy="492442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91425" tIns="45700" rIns="91425" bIns="45700" anchor="ctr" anchorCtr="1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800"/>
                    <a:buFont typeface="Calibri"/>
                    <a:buNone/>
                  </a:pPr>
                  <a:r>
                    <a:rPr lang="en-US" sz="1800" b="1" i="0" u="none" strike="noStrike" cap="non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EVALUATION</a:t>
                  </a:r>
                  <a:endParaRPr/>
                </a:p>
              </p:txBody>
            </p:sp>
          </p:grpSp>
          <p:sp>
            <p:nvSpPr>
              <p:cNvPr id="1371" name="Google Shape;1371;p46"/>
              <p:cNvSpPr/>
              <p:nvPr/>
            </p:nvSpPr>
            <p:spPr>
              <a:xfrm>
                <a:off x="3637566" y="3909911"/>
                <a:ext cx="1974022" cy="707310"/>
              </a:xfrm>
              <a:prstGeom prst="rect">
                <a:avLst/>
              </a:prstGeom>
              <a:solidFill>
                <a:srgbClr val="740000"/>
              </a:solidFill>
              <a:ln w="25400" cap="flat" cmpd="sng">
                <a:solidFill>
                  <a:srgbClr val="54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1600"/>
                  <a:buFont typeface="Calibri"/>
                  <a:buNone/>
                </a:pPr>
                <a:endParaRPr sz="1600" b="0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2" name="Google Shape;1372;p46"/>
              <p:cNvSpPr txBox="1"/>
              <p:nvPr/>
            </p:nvSpPr>
            <p:spPr>
              <a:xfrm>
                <a:off x="3637568" y="4029113"/>
                <a:ext cx="1974023" cy="492443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ctr" anchorCtr="1">
                <a:sp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FFFFFF"/>
                  </a:buClr>
                  <a:buSzPts val="1800"/>
                  <a:buFont typeface="Calibri"/>
                  <a:buNone/>
                </a:pPr>
                <a:r>
                  <a:rPr lang="en-US" sz="1800" b="1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OPTIMIZATION</a:t>
                </a:r>
                <a:endParaRPr/>
              </a:p>
            </p:txBody>
          </p:sp>
          <p:grpSp>
            <p:nvGrpSpPr>
              <p:cNvPr id="1373" name="Google Shape;1373;p46"/>
              <p:cNvGrpSpPr/>
              <p:nvPr/>
            </p:nvGrpSpPr>
            <p:grpSpPr>
              <a:xfrm>
                <a:off x="6665535" y="3909911"/>
                <a:ext cx="1974022" cy="707310"/>
                <a:chOff x="-425196" y="848957"/>
                <a:chExt cx="1676400" cy="707310"/>
              </a:xfrm>
            </p:grpSpPr>
            <p:sp>
              <p:nvSpPr>
                <p:cNvPr id="1374" name="Google Shape;1374;p46"/>
                <p:cNvSpPr/>
                <p:nvPr/>
              </p:nvSpPr>
              <p:spPr>
                <a:xfrm>
                  <a:off x="-425196" y="848957"/>
                  <a:ext cx="1676400" cy="707310"/>
                </a:xfrm>
                <a:prstGeom prst="rect">
                  <a:avLst/>
                </a:prstGeom>
                <a:solidFill>
                  <a:srgbClr val="740000"/>
                </a:solidFill>
                <a:ln w="25400" cap="flat" cmpd="sng">
                  <a:solidFill>
                    <a:srgbClr val="540000"/>
                  </a:solidFill>
                  <a:prstDash val="solid"/>
                  <a:round/>
                  <a:headEnd type="none" w="sm" len="sm"/>
                  <a:tailEnd type="none" w="sm" len="sm"/>
                </a:ln>
              </p:spPr>
              <p:txBody>
                <a:bodyPr spcFirstLastPara="1" wrap="square" lIns="91425" tIns="45700" rIns="91425" bIns="45700" anchor="ctr" anchorCtr="0">
                  <a:no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chemeClr val="dk1"/>
                    </a:buClr>
                    <a:buSzPts val="1600"/>
                    <a:buFont typeface="Calibri"/>
                    <a:buNone/>
                  </a:pPr>
                  <a:endParaRPr sz="1600" b="0" i="0" u="none" strike="noStrike" cap="none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1375" name="Google Shape;1375;p46"/>
                <p:cNvSpPr txBox="1"/>
                <p:nvPr/>
              </p:nvSpPr>
              <p:spPr>
                <a:xfrm>
                  <a:off x="-425196" y="968158"/>
                  <a:ext cx="1676400" cy="492442"/>
                </a:xfrm>
                <a:prstGeom prst="rect">
                  <a:avLst/>
                </a:prstGeom>
                <a:solidFill>
                  <a:srgbClr val="740000"/>
                </a:solidFill>
                <a:ln>
                  <a:noFill/>
                </a:ln>
              </p:spPr>
              <p:txBody>
                <a:bodyPr spcFirstLastPara="1" wrap="square" lIns="91425" tIns="45700" rIns="91425" bIns="45700" anchor="ctr" anchorCtr="1">
                  <a:spAutoFit/>
                </a:bodyPr>
                <a:lstStyle/>
                <a:p>
                  <a:pPr marL="0" marR="0" lvl="0" indent="0" algn="ctr" rtl="0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FFFFFF"/>
                    </a:buClr>
                    <a:buSzPts val="1800"/>
                    <a:buFont typeface="Calibri"/>
                    <a:buNone/>
                  </a:pPr>
                  <a:r>
                    <a:rPr lang="en-US" sz="1800" b="1" i="0" u="none" strike="noStrike" cap="none">
                      <a:solidFill>
                        <a:srgbClr val="FFFFFF"/>
                      </a:solidFill>
                      <a:latin typeface="Calibri"/>
                      <a:ea typeface="Calibri"/>
                      <a:cs typeface="Calibri"/>
                      <a:sym typeface="Calibri"/>
                    </a:rPr>
                    <a:t>ALLOCATION</a:t>
                  </a:r>
                  <a:endParaRPr/>
                </a:p>
              </p:txBody>
            </p:sp>
          </p:grpSp>
        </p:grpSp>
        <p:sp>
          <p:nvSpPr>
            <p:cNvPr id="1376" name="Google Shape;1376;p46"/>
            <p:cNvSpPr txBox="1"/>
            <p:nvPr/>
          </p:nvSpPr>
          <p:spPr>
            <a:xfrm>
              <a:off x="555602" y="4365433"/>
              <a:ext cx="1974023" cy="143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93939"/>
                </a:buClr>
                <a:buSzPts val="3200"/>
                <a:buFont typeface="Calibri"/>
                <a:buNone/>
              </a:pPr>
              <a:r>
                <a:rPr lang="en-US" sz="3200" b="1" i="0" u="none" strike="noStrike" cap="none">
                  <a:solidFill>
                    <a:srgbClr val="393939"/>
                  </a:solidFill>
                  <a:latin typeface="Calibri"/>
                  <a:ea typeface="Calibri"/>
                  <a:cs typeface="Calibri"/>
                  <a:sym typeface="Calibri"/>
                </a:rPr>
                <a:t>Measure</a:t>
              </a:r>
              <a:endParaRPr/>
            </a:p>
          </p:txBody>
        </p:sp>
        <p:sp>
          <p:nvSpPr>
            <p:cNvPr id="1377" name="Google Shape;1377;p46"/>
            <p:cNvSpPr txBox="1"/>
            <p:nvPr/>
          </p:nvSpPr>
          <p:spPr>
            <a:xfrm>
              <a:off x="3586407" y="4327921"/>
              <a:ext cx="1974023" cy="143629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93939"/>
                </a:buClr>
                <a:buSzPts val="3200"/>
                <a:buFont typeface="Calibri"/>
                <a:buNone/>
              </a:pPr>
              <a:r>
                <a:rPr lang="en-US" sz="3200" b="1" i="0" u="none" strike="noStrike" cap="none">
                  <a:solidFill>
                    <a:srgbClr val="393939"/>
                  </a:solidFill>
                  <a:latin typeface="Calibri"/>
                  <a:ea typeface="Calibri"/>
                  <a:cs typeface="Calibri"/>
                  <a:sym typeface="Calibri"/>
                </a:rPr>
                <a:t>Improve</a:t>
              </a:r>
              <a:endParaRPr/>
            </a:p>
          </p:txBody>
        </p:sp>
        <p:sp>
          <p:nvSpPr>
            <p:cNvPr id="1378" name="Google Shape;1378;p46"/>
            <p:cNvSpPr txBox="1"/>
            <p:nvPr/>
          </p:nvSpPr>
          <p:spPr>
            <a:xfrm>
              <a:off x="6664258" y="4327919"/>
              <a:ext cx="1924143" cy="779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393939"/>
                </a:buClr>
                <a:buSzPts val="3200"/>
                <a:buFont typeface="Calibri"/>
                <a:buNone/>
              </a:pPr>
              <a:r>
                <a:rPr lang="en-US" sz="3200" b="1" i="0" u="none" strike="noStrike" cap="none">
                  <a:solidFill>
                    <a:srgbClr val="393939"/>
                  </a:solidFill>
                  <a:latin typeface="Calibri"/>
                  <a:ea typeface="Calibri"/>
                  <a:cs typeface="Calibri"/>
                  <a:sym typeface="Calibri"/>
                </a:rPr>
                <a:t>Fund</a:t>
              </a:r>
              <a:endParaRPr/>
            </a:p>
          </p:txBody>
        </p:sp>
      </p:grpSp>
      <p:sp>
        <p:nvSpPr>
          <p:cNvPr id="1379" name="Google Shape;1379;p46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38</a:t>
            </a:fld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5" name="Google Shape;1385;p47"/>
          <p:cNvSpPr txBox="1">
            <a:spLocks noGrp="1"/>
          </p:cNvSpPr>
          <p:nvPr>
            <p:ph type="title"/>
          </p:nvPr>
        </p:nvSpPr>
        <p:spPr>
          <a:xfrm>
            <a:off x="838200" y="312654"/>
            <a:ext cx="10515600" cy="8092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/>
              <a:t>Cost vs. Investment Perception: The Reality</a:t>
            </a:r>
            <a:endParaRPr/>
          </a:p>
        </p:txBody>
      </p:sp>
      <p:pic>
        <p:nvPicPr>
          <p:cNvPr id="1386" name="Google Shape;1386;p4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830592" y="1183463"/>
            <a:ext cx="8059938" cy="4554315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47"/>
          <p:cNvSpPr/>
          <p:nvPr/>
        </p:nvSpPr>
        <p:spPr>
          <a:xfrm>
            <a:off x="0" y="6205528"/>
            <a:ext cx="12192000" cy="646331"/>
          </a:xfrm>
          <a:prstGeom prst="rect">
            <a:avLst/>
          </a:prstGeom>
          <a:solidFill>
            <a:srgbClr val="820E2E"/>
          </a:solidFill>
          <a:ln w="12700" cap="flat" cmpd="sng">
            <a:solidFill>
              <a:srgbClr val="820E2E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820E2E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8" name="Google Shape;1388;p47"/>
          <p:cNvSpPr txBox="1"/>
          <p:nvPr/>
        </p:nvSpPr>
        <p:spPr>
          <a:xfrm>
            <a:off x="644769" y="6267083"/>
            <a:ext cx="10304585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How do your leaders view your programs? Costs or investments?</a:t>
            </a:r>
            <a:endParaRPr/>
          </a:p>
        </p:txBody>
      </p:sp>
      <p:sp>
        <p:nvSpPr>
          <p:cNvPr id="1389" name="Google Shape;1389;p47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39</a:t>
            </a:fld>
            <a:endParaRPr sz="12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4"/>
          <p:cNvGrpSpPr/>
          <p:nvPr/>
        </p:nvGrpSpPr>
        <p:grpSpPr>
          <a:xfrm>
            <a:off x="0" y="0"/>
            <a:ext cx="1956661" cy="6858000"/>
            <a:chOff x="0" y="0"/>
            <a:chExt cx="1530610" cy="5364713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530610" cy="5364713"/>
            </a:xfrm>
            <a:custGeom>
              <a:avLst/>
              <a:gdLst/>
              <a:ahLst/>
              <a:cxnLst/>
              <a:rect l="l" t="t" r="r" b="b"/>
              <a:pathLst>
                <a:path w="1530610" h="5364713">
                  <a:moveTo>
                    <a:pt x="0" y="0"/>
                  </a:moveTo>
                  <a:lnTo>
                    <a:pt x="1530610" y="0"/>
                  </a:lnTo>
                  <a:lnTo>
                    <a:pt x="1530610" y="5364713"/>
                  </a:lnTo>
                  <a:lnTo>
                    <a:pt x="0" y="5364713"/>
                  </a:lnTo>
                  <a:close/>
                </a:path>
              </a:pathLst>
            </a:custGeom>
            <a:solidFill>
              <a:srgbClr val="4B5254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" name="Freeform 6"/>
          <p:cNvSpPr/>
          <p:nvPr/>
        </p:nvSpPr>
        <p:spPr>
          <a:xfrm>
            <a:off x="918191" y="1331497"/>
            <a:ext cx="6187090" cy="4195007"/>
          </a:xfrm>
          <a:custGeom>
            <a:avLst/>
            <a:gdLst/>
            <a:ahLst/>
            <a:cxnLst/>
            <a:rect l="l" t="t" r="r" b="b"/>
            <a:pathLst>
              <a:path w="9280635" h="6292510">
                <a:moveTo>
                  <a:pt x="0" y="0"/>
                </a:moveTo>
                <a:lnTo>
                  <a:pt x="9280635" y="0"/>
                </a:lnTo>
                <a:lnTo>
                  <a:pt x="9280635" y="6292510"/>
                </a:lnTo>
                <a:lnTo>
                  <a:pt x="0" y="629251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7" name="Group 7"/>
          <p:cNvGrpSpPr/>
          <p:nvPr/>
        </p:nvGrpSpPr>
        <p:grpSpPr>
          <a:xfrm>
            <a:off x="5360261" y="2403002"/>
            <a:ext cx="6145939" cy="3992718"/>
            <a:chOff x="0" y="0"/>
            <a:chExt cx="5036203" cy="3271776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5036203" cy="3271776"/>
            </a:xfrm>
            <a:custGeom>
              <a:avLst/>
              <a:gdLst/>
              <a:ahLst/>
              <a:cxnLst/>
              <a:rect l="l" t="t" r="r" b="b"/>
              <a:pathLst>
                <a:path w="5036203" h="3271776">
                  <a:moveTo>
                    <a:pt x="0" y="0"/>
                  </a:moveTo>
                  <a:lnTo>
                    <a:pt x="5036203" y="0"/>
                  </a:lnTo>
                  <a:lnTo>
                    <a:pt x="5036203" y="3271776"/>
                  </a:lnTo>
                  <a:lnTo>
                    <a:pt x="0" y="3271776"/>
                  </a:lnTo>
                  <a:close/>
                </a:path>
              </a:pathLst>
            </a:custGeom>
            <a:solidFill>
              <a:srgbClr val="820E2E">
                <a:alpha val="91765"/>
              </a:srgbClr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6096000" y="3222574"/>
            <a:ext cx="0" cy="2364301"/>
          </a:xfrm>
          <a:prstGeom prst="line">
            <a:avLst/>
          </a:prstGeom>
          <a:ln w="38100" cap="flat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Freeform 10"/>
          <p:cNvSpPr/>
          <p:nvPr/>
        </p:nvSpPr>
        <p:spPr>
          <a:xfrm>
            <a:off x="6014003" y="3116725"/>
            <a:ext cx="163995" cy="163995"/>
          </a:xfrm>
          <a:custGeom>
            <a:avLst/>
            <a:gdLst/>
            <a:ahLst/>
            <a:cxnLst/>
            <a:rect l="l" t="t" r="r" b="b"/>
            <a:pathLst>
              <a:path w="245992" h="245992">
                <a:moveTo>
                  <a:pt x="0" y="0"/>
                </a:moveTo>
                <a:lnTo>
                  <a:pt x="245992" y="0"/>
                </a:lnTo>
                <a:lnTo>
                  <a:pt x="245992" y="245992"/>
                </a:lnTo>
                <a:lnTo>
                  <a:pt x="0" y="245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>
          <a:xfrm>
            <a:off x="6014003" y="3605675"/>
            <a:ext cx="163995" cy="163995"/>
          </a:xfrm>
          <a:custGeom>
            <a:avLst/>
            <a:gdLst/>
            <a:ahLst/>
            <a:cxnLst/>
            <a:rect l="l" t="t" r="r" b="b"/>
            <a:pathLst>
              <a:path w="245992" h="245992">
                <a:moveTo>
                  <a:pt x="0" y="0"/>
                </a:moveTo>
                <a:lnTo>
                  <a:pt x="245992" y="0"/>
                </a:lnTo>
                <a:lnTo>
                  <a:pt x="245992" y="245992"/>
                </a:lnTo>
                <a:lnTo>
                  <a:pt x="0" y="245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6014003" y="4120025"/>
            <a:ext cx="163995" cy="163995"/>
          </a:xfrm>
          <a:custGeom>
            <a:avLst/>
            <a:gdLst/>
            <a:ahLst/>
            <a:cxnLst/>
            <a:rect l="l" t="t" r="r" b="b"/>
            <a:pathLst>
              <a:path w="245992" h="245992">
                <a:moveTo>
                  <a:pt x="0" y="0"/>
                </a:moveTo>
                <a:lnTo>
                  <a:pt x="245992" y="0"/>
                </a:lnTo>
                <a:lnTo>
                  <a:pt x="245992" y="245992"/>
                </a:lnTo>
                <a:lnTo>
                  <a:pt x="0" y="245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6014003" y="4608975"/>
            <a:ext cx="163995" cy="163995"/>
          </a:xfrm>
          <a:custGeom>
            <a:avLst/>
            <a:gdLst/>
            <a:ahLst/>
            <a:cxnLst/>
            <a:rect l="l" t="t" r="r" b="b"/>
            <a:pathLst>
              <a:path w="245992" h="245992">
                <a:moveTo>
                  <a:pt x="0" y="0"/>
                </a:moveTo>
                <a:lnTo>
                  <a:pt x="245992" y="0"/>
                </a:lnTo>
                <a:lnTo>
                  <a:pt x="245992" y="245992"/>
                </a:lnTo>
                <a:lnTo>
                  <a:pt x="0" y="245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4" name="Freeform 14"/>
          <p:cNvSpPr/>
          <p:nvPr/>
        </p:nvSpPr>
        <p:spPr>
          <a:xfrm>
            <a:off x="6014003" y="5123325"/>
            <a:ext cx="163995" cy="163995"/>
          </a:xfrm>
          <a:custGeom>
            <a:avLst/>
            <a:gdLst/>
            <a:ahLst/>
            <a:cxnLst/>
            <a:rect l="l" t="t" r="r" b="b"/>
            <a:pathLst>
              <a:path w="245992" h="245992">
                <a:moveTo>
                  <a:pt x="0" y="0"/>
                </a:moveTo>
                <a:lnTo>
                  <a:pt x="245992" y="0"/>
                </a:lnTo>
                <a:lnTo>
                  <a:pt x="245992" y="245992"/>
                </a:lnTo>
                <a:lnTo>
                  <a:pt x="0" y="245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5" name="Freeform 15"/>
          <p:cNvSpPr/>
          <p:nvPr/>
        </p:nvSpPr>
        <p:spPr>
          <a:xfrm>
            <a:off x="6014003" y="5586875"/>
            <a:ext cx="163995" cy="163995"/>
          </a:xfrm>
          <a:custGeom>
            <a:avLst/>
            <a:gdLst/>
            <a:ahLst/>
            <a:cxnLst/>
            <a:rect l="l" t="t" r="r" b="b"/>
            <a:pathLst>
              <a:path w="245992" h="245992">
                <a:moveTo>
                  <a:pt x="0" y="0"/>
                </a:moveTo>
                <a:lnTo>
                  <a:pt x="245992" y="0"/>
                </a:lnTo>
                <a:lnTo>
                  <a:pt x="245992" y="245992"/>
                </a:lnTo>
                <a:lnTo>
                  <a:pt x="0" y="2459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6620358" y="2992347"/>
            <a:ext cx="1865745" cy="365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80"/>
              </a:lnSpc>
              <a:buClrTx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Projects Falter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620358" y="3493997"/>
            <a:ext cx="1865745" cy="365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80"/>
              </a:lnSpc>
              <a:buClrTx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Systems Fail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6620358" y="3995647"/>
            <a:ext cx="3797465" cy="365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80"/>
              </a:lnSpc>
              <a:buClrTx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Programs are disappointing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620358" y="4497297"/>
            <a:ext cx="3797465" cy="365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80"/>
              </a:lnSpc>
              <a:buClrTx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Initiatives are unsuccessful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6620358" y="4998947"/>
            <a:ext cx="3797465" cy="365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80"/>
              </a:lnSpc>
              <a:buClrTx/>
            </a:pPr>
            <a:r>
              <a:rPr lang="en-US" sz="2400" kern="1200" dirty="0">
                <a:solidFill>
                  <a:srgbClr val="FFFFFF"/>
                </a:solidFill>
                <a:latin typeface="+mj-lt"/>
                <a:ea typeface="+mn-ea"/>
                <a:cs typeface="+mn-cs"/>
              </a:rPr>
              <a:t>Events miss the mark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6620358" y="5500597"/>
            <a:ext cx="3797465" cy="365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880"/>
              </a:lnSpc>
              <a:buClrTx/>
            </a:pPr>
            <a:r>
              <a:rPr lang="en-US" sz="2400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Innovation doesn't deliver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418202" y="335690"/>
            <a:ext cx="8404312" cy="911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360"/>
              </a:lnSpc>
              <a:buClrTx/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Organizations are Facing Many Problems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6" name="Google Shape;1406;p49"/>
          <p:cNvSpPr/>
          <p:nvPr/>
        </p:nvSpPr>
        <p:spPr>
          <a:xfrm>
            <a:off x="4965431" y="154062"/>
            <a:ext cx="6586490" cy="18265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What are your concerns about measuring ROI? </a:t>
            </a:r>
            <a:br>
              <a:rPr lang="en-US" sz="40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3200" b="1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(Select all that apply.)</a:t>
            </a:r>
            <a:endParaRPr sz="40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7" name="Google Shape;1407;p49"/>
          <p:cNvSpPr/>
          <p:nvPr/>
        </p:nvSpPr>
        <p:spPr>
          <a:xfrm>
            <a:off x="4965431" y="2438400"/>
            <a:ext cx="6586489" cy="3785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00050" marR="0" lvl="0" indent="-3429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It’s too difficult.</a:t>
            </a:r>
            <a:endParaRPr sz="2400" dirty="0"/>
          </a:p>
          <a:p>
            <a:pPr marL="40005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takes took much time.</a:t>
            </a:r>
            <a:endParaRPr sz="2400" dirty="0"/>
          </a:p>
          <a:p>
            <a:pPr marL="40005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No one is asking for this.</a:t>
            </a:r>
            <a:endParaRPr sz="2400" dirty="0"/>
          </a:p>
          <a:p>
            <a:pPr marL="40005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It will kill my programs.</a:t>
            </a:r>
            <a:endParaRPr sz="2400" dirty="0"/>
          </a:p>
          <a:p>
            <a:pPr marL="400050" marR="0" lvl="0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Noto Sans Symbols"/>
              <a:buChar char="❑"/>
            </a:pPr>
            <a:r>
              <a:rPr lang="en-US" sz="2400" b="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 wish It would go away.</a:t>
            </a:r>
            <a:endParaRPr sz="2400" dirty="0"/>
          </a:p>
        </p:txBody>
      </p:sp>
      <p:pic>
        <p:nvPicPr>
          <p:cNvPr id="1408" name="Google Shape;1408;p49" descr="Many question marks on black backgroun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" y="10"/>
            <a:ext cx="4635571" cy="685799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09" name="Google Shape;1409;p49"/>
          <p:cNvCxnSpPr/>
          <p:nvPr/>
        </p:nvCxnSpPr>
        <p:spPr>
          <a:xfrm>
            <a:off x="5080934" y="2115117"/>
            <a:ext cx="6309360" cy="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410" name="Google Shape;1410;p49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40</a:t>
            </a:fld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6" name="Google Shape;1416;p5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  <a:ln>
            <a:noFill/>
          </a:ln>
        </p:spPr>
      </p:pic>
      <p:sp>
        <p:nvSpPr>
          <p:cNvPr id="1417" name="Google Shape;1417;p50"/>
          <p:cNvSpPr/>
          <p:nvPr/>
        </p:nvSpPr>
        <p:spPr>
          <a:xfrm>
            <a:off x="336884" y="321176"/>
            <a:ext cx="5735590" cy="5896743"/>
          </a:xfrm>
          <a:prstGeom prst="rect">
            <a:avLst/>
          </a:prstGeom>
          <a:solidFill>
            <a:schemeClr val="lt1">
              <a:alpha val="89803"/>
            </a:schemeClr>
          </a:solidFill>
          <a:ln w="127000" cap="sq" cmpd="thinThick">
            <a:solidFill>
              <a:schemeClr val="l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8" name="Google Shape;1418;p50"/>
          <p:cNvSpPr txBox="1">
            <a:spLocks noGrp="1"/>
          </p:cNvSpPr>
          <p:nvPr>
            <p:ph type="title"/>
          </p:nvPr>
        </p:nvSpPr>
        <p:spPr>
          <a:xfrm>
            <a:off x="594046" y="533893"/>
            <a:ext cx="5221266" cy="8414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b="1"/>
              <a:t>The Payoff</a:t>
            </a:r>
            <a:endParaRPr/>
          </a:p>
        </p:txBody>
      </p:sp>
      <p:sp>
        <p:nvSpPr>
          <p:cNvPr id="1419" name="Google Shape;1419;p50"/>
          <p:cNvSpPr txBox="1">
            <a:spLocks noGrp="1"/>
          </p:cNvSpPr>
          <p:nvPr>
            <p:ph type="body" idx="1"/>
          </p:nvPr>
        </p:nvSpPr>
        <p:spPr>
          <a:xfrm>
            <a:off x="529934" y="1456282"/>
            <a:ext cx="5349490" cy="46175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/>
              <a:t>Justify/defend budgets.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/>
              <a:t>Align projects to business needs.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/>
              <a:t>Show contributions of selected projects.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/>
              <a:t>Earn respect of senior management/administrators.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/>
              <a:t>Build staff morale.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/>
              <a:t>Improve support for projects.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/>
              <a:t>Enhance design and implementation processes.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/>
              <a:t>Identify inefficient projects that need to be redesigned or eliminated.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/>
              <a:t>Identify successful projects that can be implemented in other areas.</a:t>
            </a:r>
            <a:endParaRPr/>
          </a:p>
          <a:p>
            <a:pPr marL="228600" lvl="0" indent="-2286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000"/>
              <a:buChar char="•"/>
            </a:pPr>
            <a:r>
              <a:rPr lang="en-US" sz="2000"/>
              <a:t>Earn a “seat at the table”.</a:t>
            </a:r>
            <a:endParaRPr/>
          </a:p>
        </p:txBody>
      </p:sp>
      <p:sp>
        <p:nvSpPr>
          <p:cNvPr id="1420" name="Google Shape;1420;p50"/>
          <p:cNvSpPr txBox="1">
            <a:spLocks noGrp="1"/>
          </p:cNvSpPr>
          <p:nvPr>
            <p:ph type="sldNum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41</a:t>
            </a:fld>
            <a:endParaRPr sz="12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7" name="Google Shape;1427;p51"/>
          <p:cNvSpPr/>
          <p:nvPr/>
        </p:nvSpPr>
        <p:spPr>
          <a:xfrm>
            <a:off x="4165599" y="412929"/>
            <a:ext cx="7031541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Be Proactive</a:t>
            </a:r>
            <a:endParaRPr/>
          </a:p>
        </p:txBody>
      </p:sp>
      <p:sp>
        <p:nvSpPr>
          <p:cNvPr id="1428" name="Google Shape;1428;p51"/>
          <p:cNvSpPr/>
          <p:nvPr/>
        </p:nvSpPr>
        <p:spPr>
          <a:xfrm>
            <a:off x="4165599" y="1710252"/>
            <a:ext cx="7187055" cy="36576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92929"/>
              </a:buClr>
              <a:buSzPts val="2400"/>
              <a:buFont typeface="Calibri"/>
              <a:buNone/>
            </a:pPr>
            <a:r>
              <a:rPr lang="en-US" sz="2400" b="0" i="0" u="none" strike="noStrike" cap="none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Remember, when it comes to delivering results:</a:t>
            </a:r>
            <a:endParaRPr/>
          </a:p>
          <a:p>
            <a:pPr marL="914400" marR="0" lvl="1" indent="-45720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820E2E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Hope is not a strategy.</a:t>
            </a:r>
            <a:endParaRPr/>
          </a:p>
          <a:p>
            <a:pPr marL="914400" marR="0" lvl="1" indent="-45720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820E2E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Luck is not a factor.</a:t>
            </a:r>
            <a:endParaRPr/>
          </a:p>
          <a:p>
            <a:pPr marL="914400" marR="0" lvl="1" indent="-457200" algn="l" rtl="0">
              <a:lnSpc>
                <a:spcPct val="100000"/>
              </a:lnSpc>
              <a:spcBef>
                <a:spcPts val="840"/>
              </a:spcBef>
              <a:spcAft>
                <a:spcPts val="0"/>
              </a:spcAft>
              <a:buClr>
                <a:srgbClr val="820E2E"/>
              </a:buClr>
              <a:buSzPts val="2400"/>
              <a:buFont typeface="Arial"/>
              <a:buChar char="•"/>
            </a:pPr>
            <a:r>
              <a:rPr lang="en-US" sz="2400" b="0" i="0" u="none" strike="noStrike" cap="none">
                <a:solidFill>
                  <a:srgbClr val="292929"/>
                </a:solidFill>
                <a:latin typeface="Calibri"/>
                <a:ea typeface="Calibri"/>
                <a:cs typeface="Calibri"/>
                <a:sym typeface="Calibri"/>
              </a:rPr>
              <a:t>Doing nothing is not an option.</a:t>
            </a:r>
            <a:endParaRPr/>
          </a:p>
        </p:txBody>
      </p:sp>
      <p:sp>
        <p:nvSpPr>
          <p:cNvPr id="1429" name="Google Shape;1429;p51"/>
          <p:cNvSpPr/>
          <p:nvPr/>
        </p:nvSpPr>
        <p:spPr>
          <a:xfrm>
            <a:off x="5715000" y="4829244"/>
            <a:ext cx="5482140" cy="10772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0E2E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820E2E"/>
                </a:solidFill>
                <a:latin typeface="Calibri"/>
                <a:ea typeface="Calibri"/>
                <a:cs typeface="Calibri"/>
                <a:sym typeface="Calibri"/>
              </a:rPr>
              <a:t>Change is inevitable.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20E2E"/>
              </a:buClr>
              <a:buSzPts val="3200"/>
              <a:buFont typeface="Calibri"/>
              <a:buNone/>
            </a:pPr>
            <a:r>
              <a:rPr lang="en-US" sz="3200" b="1" i="0" u="none" strike="noStrike" cap="none">
                <a:solidFill>
                  <a:srgbClr val="820E2E"/>
                </a:solidFill>
                <a:latin typeface="Calibri"/>
                <a:ea typeface="Calibri"/>
                <a:cs typeface="Calibri"/>
                <a:sym typeface="Calibri"/>
              </a:rPr>
              <a:t>             Progress is optional.</a:t>
            </a:r>
            <a:endParaRPr/>
          </a:p>
        </p:txBody>
      </p:sp>
      <p:pic>
        <p:nvPicPr>
          <p:cNvPr id="1430" name="Google Shape;1430;p51" descr="A picture containing outdoor, black, standing, whit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394969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31" name="Google Shape;1431;p51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42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7" name="Google Shape;1447;p53" descr="A person wearing a suit and tie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" y="10"/>
            <a:ext cx="12191980" cy="3710603"/>
          </a:xfrm>
          <a:custGeom>
            <a:avLst/>
            <a:gdLst/>
            <a:ahLst/>
            <a:cxnLst/>
            <a:rect l="l" t="t" r="r" b="b"/>
            <a:pathLst>
              <a:path w="12192000" h="3692092" extrusionOk="0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  <a:noFill/>
          <a:ln>
            <a:noFill/>
          </a:ln>
        </p:spPr>
      </p:pic>
      <p:sp>
        <p:nvSpPr>
          <p:cNvPr id="1448" name="Google Shape;1448;p53"/>
          <p:cNvSpPr txBox="1"/>
          <p:nvPr/>
        </p:nvSpPr>
        <p:spPr>
          <a:xfrm>
            <a:off x="3166784" y="3811239"/>
            <a:ext cx="8730690" cy="10539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Calibri"/>
              <a:buNone/>
            </a:pPr>
            <a:r>
              <a:rPr lang="en-US" sz="28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Click the link below or scan the QR code to receive resources</a:t>
            </a:r>
            <a:r>
              <a:rPr lang="en-US" sz="2800" i="0" u="none" strike="noStrike" cap="none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from today’s session.</a:t>
            </a:r>
            <a:endParaRPr sz="2800" i="1" u="none" strike="noStrike" cap="none" dirty="0">
              <a:solidFill>
                <a:srgbClr val="000000"/>
              </a:solidFill>
              <a:highlight>
                <a:srgbClr val="FFFF00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9" name="Google Shape;1449;p53"/>
          <p:cNvSpPr txBox="1">
            <a:spLocks noGrp="1"/>
          </p:cNvSpPr>
          <p:nvPr>
            <p:ph type="sldNum" idx="12"/>
          </p:nvPr>
        </p:nvSpPr>
        <p:spPr>
          <a:xfrm>
            <a:off x="9448800" y="649037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43</a:t>
            </a:fld>
            <a:endParaRPr/>
          </a:p>
        </p:txBody>
      </p:sp>
      <p:grpSp>
        <p:nvGrpSpPr>
          <p:cNvPr id="1450" name="Google Shape;1450;p53"/>
          <p:cNvGrpSpPr/>
          <p:nvPr/>
        </p:nvGrpSpPr>
        <p:grpSpPr>
          <a:xfrm>
            <a:off x="461030" y="3897420"/>
            <a:ext cx="3617065" cy="2294962"/>
            <a:chOff x="419548" y="2955043"/>
            <a:chExt cx="4288279" cy="2829759"/>
          </a:xfrm>
        </p:grpSpPr>
        <p:pic>
          <p:nvPicPr>
            <p:cNvPr id="1451" name="Google Shape;1451;p53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19548" y="2955043"/>
              <a:ext cx="1362084" cy="1720092"/>
            </a:xfrm>
            <a:prstGeom prst="rect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452" name="Google Shape;1452;p53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1364293" y="3402594"/>
              <a:ext cx="1352767" cy="1817437"/>
            </a:xfrm>
            <a:prstGeom prst="rect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  <p:pic>
          <p:nvPicPr>
            <p:cNvPr id="1454" name="Google Shape;1454;p53"/>
            <p:cNvPicPr preferRelativeResize="0"/>
            <p:nvPr/>
          </p:nvPicPr>
          <p:blipFill>
            <a:blip r:embed="rId6"/>
            <a:srcRect/>
            <a:stretch/>
          </p:blipFill>
          <p:spPr>
            <a:xfrm>
              <a:off x="2546982" y="4515801"/>
              <a:ext cx="2160845" cy="1269001"/>
            </a:xfrm>
            <a:prstGeom prst="rect">
              <a:avLst/>
            </a:prstGeom>
            <a:noFill/>
            <a:ln w="9525" cap="flat" cmpd="sng">
              <a:solidFill>
                <a:srgbClr val="7F7F7F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</p:pic>
      </p:grpSp>
      <p:pic>
        <p:nvPicPr>
          <p:cNvPr id="3" name="Picture 2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883D1A18-F576-97F4-EDF3-AFA4D4F2A10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934" y="365264"/>
            <a:ext cx="2113386" cy="262482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2CA3F43-DC60-7E4A-FCA6-50A88643C2D5}"/>
              </a:ext>
            </a:extLst>
          </p:cNvPr>
          <p:cNvSpPr txBox="1"/>
          <p:nvPr/>
        </p:nvSpPr>
        <p:spPr>
          <a:xfrm>
            <a:off x="4453128" y="5163210"/>
            <a:ext cx="70866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hlinkClick r:id="rId8"/>
              </a:rPr>
              <a:t>https://roiinstitute.net/mitre-value-for-money/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9" name="Google Shape;1479;p56"/>
          <p:cNvSpPr txBox="1"/>
          <p:nvPr/>
        </p:nvSpPr>
        <p:spPr>
          <a:xfrm>
            <a:off x="2715846" y="254000"/>
            <a:ext cx="18466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80" name="Google Shape;1480;p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" y="0"/>
            <a:ext cx="5182551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81" name="Google Shape;1481;p56"/>
          <p:cNvGrpSpPr/>
          <p:nvPr/>
        </p:nvGrpSpPr>
        <p:grpSpPr>
          <a:xfrm>
            <a:off x="5886138" y="689151"/>
            <a:ext cx="5379270" cy="5437329"/>
            <a:chOff x="3885791" y="1219200"/>
            <a:chExt cx="4811727" cy="4701146"/>
          </a:xfrm>
        </p:grpSpPr>
        <p:sp>
          <p:nvSpPr>
            <p:cNvPr id="1482" name="Google Shape;1482;p56"/>
            <p:cNvSpPr txBox="1"/>
            <p:nvPr/>
          </p:nvSpPr>
          <p:spPr>
            <a:xfrm>
              <a:off x="3885791" y="1219200"/>
              <a:ext cx="4811727" cy="470114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5200"/>
                <a:buFont typeface="Arial"/>
                <a:buNone/>
              </a:pPr>
              <a:r>
                <a:rPr lang="en-US" sz="52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Questions?</a:t>
              </a:r>
              <a:endParaRPr dirty="0"/>
            </a:p>
            <a:p>
              <a:pPr marL="0" marR="0" lvl="0" indent="0" algn="ctr" rtl="0">
                <a:spcBef>
                  <a:spcPts val="780"/>
                </a:spcBef>
                <a:spcAft>
                  <a:spcPts val="0"/>
                </a:spcAft>
                <a:buClr>
                  <a:srgbClr val="000000"/>
                </a:buClr>
                <a:buSzPts val="3900"/>
                <a:buFont typeface="Arial"/>
                <a:buNone/>
              </a:pPr>
              <a:r>
                <a:rPr lang="en-US" sz="39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Visit us online:</a:t>
              </a:r>
              <a:endParaRPr dirty="0"/>
            </a:p>
            <a:p>
              <a:pPr marL="0" marR="0" lvl="0" indent="0" algn="ctr" rtl="0"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-US" sz="30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www.roiinstitute.net</a:t>
              </a:r>
              <a:endParaRPr dirty="0"/>
            </a:p>
            <a:p>
              <a:pPr marL="0" marR="0" lvl="0" indent="0" algn="ctr" rtl="0">
                <a:spcBef>
                  <a:spcPts val="520"/>
                </a:spcBef>
                <a:spcAft>
                  <a:spcPts val="0"/>
                </a:spcAft>
                <a:buClr>
                  <a:schemeClr val="dk1"/>
                </a:buClr>
                <a:buSzPts val="2600"/>
                <a:buFont typeface="Arial"/>
                <a:buNone/>
              </a:pPr>
              <a:endParaRPr sz="2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780"/>
                </a:spcBef>
                <a:spcAft>
                  <a:spcPts val="0"/>
                </a:spcAft>
                <a:buClr>
                  <a:srgbClr val="000000"/>
                </a:buClr>
                <a:buSzPts val="3900"/>
                <a:buFont typeface="Arial"/>
                <a:buNone/>
              </a:pPr>
              <a:r>
                <a:rPr lang="en-US" sz="39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Email: </a:t>
              </a:r>
              <a:endParaRPr dirty="0"/>
            </a:p>
            <a:p>
              <a:pPr marL="0" marR="0" lvl="0" indent="0" algn="ctr" rtl="0">
                <a:spcBef>
                  <a:spcPts val="600"/>
                </a:spcBef>
                <a:spcAft>
                  <a:spcPts val="0"/>
                </a:spcAft>
                <a:buClr>
                  <a:srgbClr val="000000"/>
                </a:buClr>
                <a:buSzPts val="3000"/>
                <a:buFont typeface="Arial"/>
                <a:buNone/>
              </a:pPr>
              <a:r>
                <a:rPr lang="en-US" sz="3000" u="sng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Jack@roiinstitute.net</a:t>
              </a:r>
              <a:endParaRPr sz="3000" dirty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endParaRPr sz="20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780"/>
                </a:spcBef>
                <a:spcAft>
                  <a:spcPts val="0"/>
                </a:spcAft>
                <a:buClr>
                  <a:srgbClr val="000000"/>
                </a:buClr>
                <a:buSzPts val="3900"/>
                <a:buFont typeface="Arial"/>
                <a:buNone/>
              </a:pPr>
              <a:r>
                <a:rPr lang="en-US" sz="3900" dirty="0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Connect with Us</a:t>
              </a:r>
              <a:endParaRPr dirty="0"/>
            </a:p>
            <a:p>
              <a:pPr marL="0" marR="0" lvl="0" indent="0" algn="ctr" rtl="0">
                <a:spcBef>
                  <a:spcPts val="400"/>
                </a:spcBef>
                <a:spcAft>
                  <a:spcPts val="0"/>
                </a:spcAft>
                <a:buClr>
                  <a:schemeClr val="dk1"/>
                </a:buClr>
                <a:buSzPts val="2000"/>
                <a:buFont typeface="Arial"/>
                <a:buNone/>
              </a:pPr>
              <a:r>
                <a:rPr lang="en-US" sz="2000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 dirty="0"/>
            </a:p>
            <a:p>
              <a:pPr marL="0" marR="0" lvl="0" indent="0" algn="ctr" rtl="0"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spcBef>
                  <a:spcPts val="48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None/>
              </a:pPr>
              <a:endParaRPr sz="24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483" name="Google Shape;1483;p56"/>
            <p:cNvGrpSpPr/>
            <p:nvPr/>
          </p:nvGrpSpPr>
          <p:grpSpPr>
            <a:xfrm>
              <a:off x="5474302" y="5369385"/>
              <a:ext cx="1736238" cy="460375"/>
              <a:chOff x="3075478" y="4778481"/>
              <a:chExt cx="1736238" cy="460375"/>
            </a:xfrm>
          </p:grpSpPr>
          <p:pic>
            <p:nvPicPr>
              <p:cNvPr id="1484" name="Google Shape;1484;p56" descr="Linkedin.png">
                <a:hlinkClick r:id="rId5"/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r="11238"/>
              <a:stretch/>
            </p:blipFill>
            <p:spPr>
              <a:xfrm>
                <a:off x="3075478" y="4780069"/>
                <a:ext cx="460375" cy="458787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85" name="Google Shape;1485;p56" descr="facebook_logo_detail.gif">
                <a:hlinkClick r:id="rId7"/>
              </p:cNvPr>
              <p:cNvPicPr preferRelativeResize="0"/>
              <p:nvPr/>
            </p:nvPicPr>
            <p:blipFill rotWithShape="1">
              <a:blip r:embed="rId8">
                <a:alphaModFix/>
              </a:blip>
              <a:srcRect t="3306" b="3100"/>
              <a:stretch/>
            </p:blipFill>
            <p:spPr>
              <a:xfrm>
                <a:off x="3709440" y="4778481"/>
                <a:ext cx="469900" cy="4540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486" name="Google Shape;1486;p56" descr="twitter.png">
                <a:hlinkClick r:id="rId9"/>
              </p:cNvPr>
              <p:cNvPicPr preferRelativeResize="0"/>
              <p:nvPr/>
            </p:nvPicPr>
            <p:blipFill rotWithShape="1">
              <a:blip r:embed="rId10">
                <a:alphaModFix/>
              </a:blip>
              <a:srcRect/>
              <a:stretch/>
            </p:blipFill>
            <p:spPr>
              <a:xfrm>
                <a:off x="4352928" y="4778481"/>
                <a:ext cx="458788" cy="4603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690813" y="2018903"/>
            <a:ext cx="1539379" cy="2897948"/>
            <a:chOff x="0" y="0"/>
            <a:chExt cx="3078757" cy="5795896"/>
          </a:xfrm>
        </p:grpSpPr>
        <p:pic>
          <p:nvPicPr>
            <p:cNvPr id="3" name="Picture 3"/>
            <p:cNvPicPr>
              <a:picLocks noChangeAspect="1"/>
            </p:cNvPicPr>
            <p:nvPr/>
          </p:nvPicPr>
          <p:blipFill>
            <a:blip r:embed="rId2"/>
            <a:srcRect r="77291"/>
            <a:stretch>
              <a:fillRect/>
            </a:stretch>
          </p:blipFill>
          <p:spPr>
            <a:xfrm>
              <a:off x="0" y="0"/>
              <a:ext cx="3078757" cy="5795896"/>
            </a:xfrm>
            <a:prstGeom prst="rect">
              <a:avLst/>
            </a:prstGeom>
          </p:spPr>
        </p:pic>
      </p:grpSp>
      <p:grpSp>
        <p:nvGrpSpPr>
          <p:cNvPr id="4" name="Group 4"/>
          <p:cNvGrpSpPr/>
          <p:nvPr/>
        </p:nvGrpSpPr>
        <p:grpSpPr>
          <a:xfrm>
            <a:off x="8329631" y="2018903"/>
            <a:ext cx="1539379" cy="2897948"/>
            <a:chOff x="0" y="0"/>
            <a:chExt cx="3078757" cy="5795896"/>
          </a:xfrm>
        </p:grpSpPr>
        <p:pic>
          <p:nvPicPr>
            <p:cNvPr id="5" name="Picture 5"/>
            <p:cNvPicPr>
              <a:picLocks noChangeAspect="1"/>
            </p:cNvPicPr>
            <p:nvPr/>
          </p:nvPicPr>
          <p:blipFill>
            <a:blip r:embed="rId2"/>
            <a:srcRect l="24059" r="53231"/>
            <a:stretch>
              <a:fillRect/>
            </a:stretch>
          </p:blipFill>
          <p:spPr>
            <a:xfrm>
              <a:off x="0" y="0"/>
              <a:ext cx="3078757" cy="5795896"/>
            </a:xfrm>
            <a:prstGeom prst="rect">
              <a:avLst/>
            </a:prstGeom>
          </p:spPr>
        </p:pic>
      </p:grpSp>
      <p:grpSp>
        <p:nvGrpSpPr>
          <p:cNvPr id="6" name="Group 6"/>
          <p:cNvGrpSpPr/>
          <p:nvPr/>
        </p:nvGrpSpPr>
        <p:grpSpPr>
          <a:xfrm>
            <a:off x="9966821" y="2018903"/>
            <a:ext cx="1539379" cy="2897948"/>
            <a:chOff x="0" y="0"/>
            <a:chExt cx="3078757" cy="5795896"/>
          </a:xfrm>
        </p:grpSpPr>
        <p:pic>
          <p:nvPicPr>
            <p:cNvPr id="7" name="Picture 7"/>
            <p:cNvPicPr>
              <a:picLocks noChangeAspect="1"/>
            </p:cNvPicPr>
            <p:nvPr/>
          </p:nvPicPr>
          <p:blipFill>
            <a:blip r:embed="rId2"/>
            <a:srcRect l="48300" r="28991"/>
            <a:stretch>
              <a:fillRect/>
            </a:stretch>
          </p:blipFill>
          <p:spPr>
            <a:xfrm>
              <a:off x="0" y="0"/>
              <a:ext cx="3078757" cy="5795896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883223" y="1892754"/>
            <a:ext cx="5006099" cy="3072493"/>
            <a:chOff x="0" y="0"/>
            <a:chExt cx="10012197" cy="6144986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012197" cy="6144986"/>
            </a:xfrm>
            <a:custGeom>
              <a:avLst/>
              <a:gdLst/>
              <a:ahLst/>
              <a:cxnLst/>
              <a:rect l="l" t="t" r="r" b="b"/>
              <a:pathLst>
                <a:path w="10012197" h="6144986">
                  <a:moveTo>
                    <a:pt x="0" y="0"/>
                  </a:moveTo>
                  <a:lnTo>
                    <a:pt x="10012197" y="0"/>
                  </a:lnTo>
                  <a:lnTo>
                    <a:pt x="10012197" y="6144986"/>
                  </a:lnTo>
                  <a:lnTo>
                    <a:pt x="0" y="614498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Freeform 12"/>
            <p:cNvSpPr/>
            <p:nvPr/>
          </p:nvSpPr>
          <p:spPr>
            <a:xfrm>
              <a:off x="2223096" y="2676748"/>
              <a:ext cx="791489" cy="791489"/>
            </a:xfrm>
            <a:custGeom>
              <a:avLst/>
              <a:gdLst/>
              <a:ahLst/>
              <a:cxnLst/>
              <a:rect l="l" t="t" r="r" b="b"/>
              <a:pathLst>
                <a:path w="791489" h="791489">
                  <a:moveTo>
                    <a:pt x="0" y="0"/>
                  </a:moveTo>
                  <a:lnTo>
                    <a:pt x="791489" y="0"/>
                  </a:lnTo>
                  <a:lnTo>
                    <a:pt x="791489" y="791489"/>
                  </a:lnTo>
                  <a:lnTo>
                    <a:pt x="0" y="79148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3158386" y="2724990"/>
              <a:ext cx="3733376" cy="65043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2712"/>
                </a:lnSpc>
                <a:buClrTx/>
              </a:pPr>
              <a:r>
                <a:rPr lang="en-US" sz="1937" kern="1200" dirty="0">
                  <a:solidFill>
                    <a:srgbClr val="FFFFFF"/>
                  </a:solidFill>
                  <a:latin typeface="+mn-lt"/>
                  <a:ea typeface="+mn-ea"/>
                  <a:cs typeface="+mn-cs"/>
                </a:rPr>
                <a:t>$50bn - $150bn</a:t>
              </a:r>
            </a:p>
          </p:txBody>
        </p:sp>
      </p:grpSp>
      <p:grpSp>
        <p:nvGrpSpPr>
          <p:cNvPr id="14" name="Group 14"/>
          <p:cNvGrpSpPr/>
          <p:nvPr/>
        </p:nvGrpSpPr>
        <p:grpSpPr>
          <a:xfrm>
            <a:off x="6690813" y="2018903"/>
            <a:ext cx="1537751" cy="836660"/>
            <a:chOff x="0" y="0"/>
            <a:chExt cx="769583" cy="41871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69583" cy="418715"/>
            </a:xfrm>
            <a:custGeom>
              <a:avLst/>
              <a:gdLst/>
              <a:ahLst/>
              <a:cxnLst/>
              <a:rect l="l" t="t" r="r" b="b"/>
              <a:pathLst>
                <a:path w="769583" h="418715">
                  <a:moveTo>
                    <a:pt x="0" y="0"/>
                  </a:moveTo>
                  <a:lnTo>
                    <a:pt x="769583" y="0"/>
                  </a:lnTo>
                  <a:lnTo>
                    <a:pt x="769583" y="418715"/>
                  </a:lnTo>
                  <a:lnTo>
                    <a:pt x="0" y="418715"/>
                  </a:lnTo>
                  <a:close/>
                </a:path>
              </a:pathLst>
            </a:custGeom>
            <a:solidFill>
              <a:srgbClr val="820E2E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493"/>
                </a:lnSpc>
                <a:buClrTx/>
              </a:pPr>
              <a:endParaRPr sz="120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325010" y="498996"/>
            <a:ext cx="4362557" cy="9119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09630">
              <a:lnSpc>
                <a:spcPts val="3360"/>
              </a:lnSpc>
              <a:buClrTx/>
            </a:pPr>
            <a:r>
              <a:rPr lang="en-US" sz="4400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IT Failures are Expensive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825855" y="5322797"/>
            <a:ext cx="5120834" cy="750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2987"/>
              </a:lnSpc>
              <a:spcBef>
                <a:spcPct val="0"/>
              </a:spcBef>
              <a:buClrTx/>
            </a:pPr>
            <a:r>
              <a:rPr lang="en-US" sz="2133" kern="1200" dirty="0">
                <a:latin typeface="+mn-lt"/>
                <a:ea typeface="+mn-ea"/>
                <a:cs typeface="+mn-cs"/>
              </a:rPr>
              <a:t>PwC found that IT failures cost the US economy about $50 to $150 billion annually</a:t>
            </a:r>
            <a:r>
              <a:rPr lang="en-US" sz="2133" kern="1200" dirty="0">
                <a:latin typeface="Garamond"/>
                <a:ea typeface="+mn-ea"/>
                <a:cs typeface="+mn-cs"/>
              </a:rPr>
              <a:t>.</a:t>
            </a:r>
          </a:p>
        </p:txBody>
      </p:sp>
      <p:grpSp>
        <p:nvGrpSpPr>
          <p:cNvPr id="20" name="Group 20"/>
          <p:cNvGrpSpPr/>
          <p:nvPr/>
        </p:nvGrpSpPr>
        <p:grpSpPr>
          <a:xfrm>
            <a:off x="6690813" y="3049547"/>
            <a:ext cx="3177383" cy="836660"/>
            <a:chOff x="0" y="0"/>
            <a:chExt cx="1590154" cy="418715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1590154" cy="418715"/>
            </a:xfrm>
            <a:custGeom>
              <a:avLst/>
              <a:gdLst/>
              <a:ahLst/>
              <a:cxnLst/>
              <a:rect l="l" t="t" r="r" b="b"/>
              <a:pathLst>
                <a:path w="1590154" h="418715">
                  <a:moveTo>
                    <a:pt x="0" y="0"/>
                  </a:moveTo>
                  <a:lnTo>
                    <a:pt x="1590154" y="0"/>
                  </a:lnTo>
                  <a:lnTo>
                    <a:pt x="1590154" y="418715"/>
                  </a:lnTo>
                  <a:lnTo>
                    <a:pt x="0" y="418715"/>
                  </a:lnTo>
                  <a:close/>
                </a:path>
              </a:pathLst>
            </a:custGeom>
            <a:solidFill>
              <a:srgbClr val="820E2E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493"/>
                </a:lnSpc>
                <a:buClrTx/>
              </a:pPr>
              <a:endParaRPr sz="120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6692441" y="4080192"/>
            <a:ext cx="4813759" cy="836660"/>
            <a:chOff x="0" y="0"/>
            <a:chExt cx="2409096" cy="418715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2409096" cy="418715"/>
            </a:xfrm>
            <a:custGeom>
              <a:avLst/>
              <a:gdLst/>
              <a:ahLst/>
              <a:cxnLst/>
              <a:rect l="l" t="t" r="r" b="b"/>
              <a:pathLst>
                <a:path w="2409096" h="418715">
                  <a:moveTo>
                    <a:pt x="0" y="0"/>
                  </a:moveTo>
                  <a:lnTo>
                    <a:pt x="2409096" y="0"/>
                  </a:lnTo>
                  <a:lnTo>
                    <a:pt x="2409096" y="418715"/>
                  </a:lnTo>
                  <a:lnTo>
                    <a:pt x="0" y="418715"/>
                  </a:lnTo>
                  <a:close/>
                </a:path>
              </a:pathLst>
            </a:custGeom>
            <a:solidFill>
              <a:srgbClr val="820E2E">
                <a:alpha val="49804"/>
              </a:srgbClr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 defTabSz="609630">
                <a:lnSpc>
                  <a:spcPts val="1493"/>
                </a:lnSpc>
                <a:buClrTx/>
              </a:pPr>
              <a:endParaRPr sz="1200" kern="1200">
                <a:solidFill>
                  <a:prstClr val="black"/>
                </a:solidFill>
                <a:latin typeface="Calibri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096000" y="5923043"/>
            <a:ext cx="5410200" cy="980699"/>
            <a:chOff x="0" y="0"/>
            <a:chExt cx="5256405" cy="952821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256405" cy="952821"/>
            </a:xfrm>
            <a:custGeom>
              <a:avLst/>
              <a:gdLst/>
              <a:ahLst/>
              <a:cxnLst/>
              <a:rect l="l" t="t" r="r" b="b"/>
              <a:pathLst>
                <a:path w="5256405" h="952821">
                  <a:moveTo>
                    <a:pt x="0" y="0"/>
                  </a:moveTo>
                  <a:lnTo>
                    <a:pt x="5256405" y="0"/>
                  </a:lnTo>
                  <a:lnTo>
                    <a:pt x="5256405" y="952821"/>
                  </a:lnTo>
                  <a:lnTo>
                    <a:pt x="0" y="952821"/>
                  </a:lnTo>
                  <a:close/>
                </a:path>
              </a:pathLst>
            </a:custGeom>
            <a:solidFill>
              <a:srgbClr val="4B5254"/>
            </a:solid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" name="TextBox 4"/>
          <p:cNvSpPr txBox="1"/>
          <p:nvPr/>
        </p:nvSpPr>
        <p:spPr>
          <a:xfrm>
            <a:off x="6559431" y="4057519"/>
            <a:ext cx="4704703" cy="45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866"/>
              </a:lnSpc>
              <a:spcBef>
                <a:spcPct val="0"/>
              </a:spcBef>
              <a:buClrTx/>
            </a:pPr>
            <a:r>
              <a:rPr lang="en-US" sz="2761" kern="1200">
                <a:solidFill>
                  <a:srgbClr val="FFFFFF"/>
                </a:solidFill>
                <a:latin typeface="Aileron Regular Bold"/>
                <a:ea typeface="+mn-ea"/>
                <a:cs typeface="+mn-cs"/>
              </a:rPr>
              <a:t>$611 billion dollars per year.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096000" y="0"/>
            <a:ext cx="5410200" cy="5440659"/>
            <a:chOff x="0" y="0"/>
            <a:chExt cx="4232162" cy="4255989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32162" cy="4255989"/>
            </a:xfrm>
            <a:custGeom>
              <a:avLst/>
              <a:gdLst/>
              <a:ahLst/>
              <a:cxnLst/>
              <a:rect l="l" t="t" r="r" b="b"/>
              <a:pathLst>
                <a:path w="4232162" h="4255989">
                  <a:moveTo>
                    <a:pt x="0" y="0"/>
                  </a:moveTo>
                  <a:lnTo>
                    <a:pt x="4232162" y="0"/>
                  </a:lnTo>
                  <a:lnTo>
                    <a:pt x="4232162" y="4255989"/>
                  </a:lnTo>
                  <a:lnTo>
                    <a:pt x="0" y="4255989"/>
                  </a:lnTo>
                  <a:close/>
                </a:path>
              </a:pathLst>
            </a:custGeom>
            <a:solidFill>
              <a:srgbClr val="820E2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89333" y="2214870"/>
            <a:ext cx="1315020" cy="1253391"/>
            <a:chOff x="0" y="0"/>
            <a:chExt cx="1277638" cy="121776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77638" cy="1217761"/>
            </a:xfrm>
            <a:custGeom>
              <a:avLst/>
              <a:gdLst/>
              <a:ahLst/>
              <a:cxnLst/>
              <a:rect l="l" t="t" r="r" b="b"/>
              <a:pathLst>
                <a:path w="1277638" h="1217761">
                  <a:moveTo>
                    <a:pt x="0" y="0"/>
                  </a:moveTo>
                  <a:lnTo>
                    <a:pt x="1277638" y="0"/>
                  </a:lnTo>
                  <a:lnTo>
                    <a:pt x="1277638" y="1217761"/>
                  </a:lnTo>
                  <a:lnTo>
                    <a:pt x="0" y="1217761"/>
                  </a:lnTo>
                  <a:close/>
                </a:path>
              </a:pathLst>
            </a:custGeom>
            <a:solidFill>
              <a:srgbClr val="4B535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85800" y="1163299"/>
            <a:ext cx="5410200" cy="2103141"/>
            <a:chOff x="0" y="0"/>
            <a:chExt cx="10820400" cy="4206283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 t="20826" b="20826"/>
            <a:stretch>
              <a:fillRect/>
            </a:stretch>
          </p:blipFill>
          <p:spPr>
            <a:xfrm>
              <a:off x="0" y="0"/>
              <a:ext cx="10820400" cy="4206283"/>
            </a:xfrm>
            <a:prstGeom prst="rect">
              <a:avLst/>
            </a:prstGeom>
          </p:spPr>
        </p:pic>
      </p:grpSp>
      <p:sp>
        <p:nvSpPr>
          <p:cNvPr id="11" name="TextBox 11"/>
          <p:cNvSpPr txBox="1"/>
          <p:nvPr/>
        </p:nvSpPr>
        <p:spPr>
          <a:xfrm>
            <a:off x="685800" y="3973593"/>
            <a:ext cx="3123191" cy="19620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120"/>
              </a:lnSpc>
              <a:buClrTx/>
            </a:pPr>
            <a:r>
              <a:rPr lang="en-US" sz="4266" b="1" kern="1200" dirty="0">
                <a:solidFill>
                  <a:srgbClr val="48484A"/>
                </a:solidFill>
                <a:latin typeface="+mj-lt"/>
                <a:ea typeface="+mn-ea"/>
                <a:cs typeface="+mn-cs"/>
              </a:rPr>
              <a:t>Project Management Failures</a:t>
            </a:r>
            <a:endParaRPr lang="en-US" sz="4266" kern="1200" dirty="0">
              <a:solidFill>
                <a:srgbClr val="48484A"/>
              </a:solidFill>
              <a:latin typeface="Garamond Bold"/>
              <a:ea typeface="+mn-ea"/>
              <a:cs typeface="+mn-cs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6531535" y="859256"/>
            <a:ext cx="4760494" cy="232743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560"/>
              </a:lnSpc>
              <a:buClrTx/>
            </a:pPr>
            <a:r>
              <a:rPr lang="en-US" sz="2133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According to Harvard Business Review, by 2027, some 88 million people worldwide will likely be working in project management, and the value of project-oriented economic activity will have reached $20 trillion</a:t>
            </a:r>
            <a:r>
              <a:rPr lang="en-US" sz="2133" kern="1200" dirty="0">
                <a:solidFill>
                  <a:srgbClr val="FFFFFF"/>
                </a:solidFill>
                <a:latin typeface="Garamond"/>
                <a:ea typeface="+mn-ea"/>
                <a:cs typeface="+mn-cs"/>
              </a:rPr>
              <a:t>.</a:t>
            </a:r>
          </a:p>
          <a:p>
            <a:pPr defTabSz="609630">
              <a:lnSpc>
                <a:spcPts val="2560"/>
              </a:lnSpc>
              <a:buClrTx/>
            </a:pPr>
            <a:endParaRPr lang="en-US" sz="2133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522356" y="3132556"/>
            <a:ext cx="4760494" cy="1979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560"/>
              </a:lnSpc>
              <a:buClrTx/>
            </a:pPr>
            <a:r>
              <a:rPr lang="en-US" sz="2133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But research shows that only 35% of the projects undertaken worldwide are successful—which means we’re wasting an extravagant amount of time, money, and opportunity.</a:t>
            </a:r>
          </a:p>
          <a:p>
            <a:pPr defTabSz="609630">
              <a:lnSpc>
                <a:spcPts val="2560"/>
              </a:lnSpc>
              <a:buClrTx/>
            </a:pPr>
            <a:endParaRPr lang="en-US" sz="2133" kern="1200" dirty="0">
              <a:solidFill>
                <a:srgbClr val="FFFFFF"/>
              </a:solidFill>
              <a:latin typeface="Garamond Italics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559431" y="4057519"/>
            <a:ext cx="4704703" cy="4557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866"/>
              </a:lnSpc>
              <a:spcBef>
                <a:spcPct val="0"/>
              </a:spcBef>
              <a:buClrTx/>
            </a:pPr>
            <a:r>
              <a:rPr lang="en-US" sz="2761" kern="1200">
                <a:solidFill>
                  <a:srgbClr val="FFFFFF"/>
                </a:solidFill>
                <a:latin typeface="Aileron Regular Bold"/>
                <a:ea typeface="+mn-ea"/>
                <a:cs typeface="+mn-cs"/>
              </a:rPr>
              <a:t>$611 billion dollars per year.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6096000" y="0"/>
            <a:ext cx="5410200" cy="6858000"/>
            <a:chOff x="0" y="0"/>
            <a:chExt cx="4232162" cy="536471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4232162" cy="5364713"/>
            </a:xfrm>
            <a:custGeom>
              <a:avLst/>
              <a:gdLst/>
              <a:ahLst/>
              <a:cxnLst/>
              <a:rect l="l" t="t" r="r" b="b"/>
              <a:pathLst>
                <a:path w="4232162" h="5364713">
                  <a:moveTo>
                    <a:pt x="0" y="0"/>
                  </a:moveTo>
                  <a:lnTo>
                    <a:pt x="4232162" y="0"/>
                  </a:lnTo>
                  <a:lnTo>
                    <a:pt x="4232162" y="5364713"/>
                  </a:lnTo>
                  <a:lnTo>
                    <a:pt x="0" y="5364713"/>
                  </a:lnTo>
                  <a:close/>
                </a:path>
              </a:pathLst>
            </a:custGeom>
            <a:solidFill>
              <a:srgbClr val="820E2E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7"/>
          <p:cNvGrpSpPr/>
          <p:nvPr/>
        </p:nvGrpSpPr>
        <p:grpSpPr>
          <a:xfrm>
            <a:off x="489333" y="2214870"/>
            <a:ext cx="1315020" cy="1253391"/>
            <a:chOff x="0" y="0"/>
            <a:chExt cx="1277638" cy="1217761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277638" cy="1217761"/>
            </a:xfrm>
            <a:custGeom>
              <a:avLst/>
              <a:gdLst/>
              <a:ahLst/>
              <a:cxnLst/>
              <a:rect l="l" t="t" r="r" b="b"/>
              <a:pathLst>
                <a:path w="1277638" h="1217761">
                  <a:moveTo>
                    <a:pt x="0" y="0"/>
                  </a:moveTo>
                  <a:lnTo>
                    <a:pt x="1277638" y="0"/>
                  </a:lnTo>
                  <a:lnTo>
                    <a:pt x="1277638" y="1217761"/>
                  </a:lnTo>
                  <a:lnTo>
                    <a:pt x="0" y="1217761"/>
                  </a:lnTo>
                  <a:close/>
                </a:path>
              </a:pathLst>
            </a:custGeom>
            <a:solidFill>
              <a:srgbClr val="4B5356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685800" y="1163299"/>
            <a:ext cx="5410200" cy="2103141"/>
            <a:chOff x="0" y="0"/>
            <a:chExt cx="10820400" cy="4206283"/>
          </a:xfrm>
        </p:grpSpPr>
        <p:pic>
          <p:nvPicPr>
            <p:cNvPr id="10" name="Picture 10"/>
            <p:cNvPicPr>
              <a:picLocks noChangeAspect="1"/>
            </p:cNvPicPr>
            <p:nvPr/>
          </p:nvPicPr>
          <p:blipFill>
            <a:blip r:embed="rId2"/>
            <a:srcRect t="20826" b="20826"/>
            <a:stretch>
              <a:fillRect/>
            </a:stretch>
          </p:blipFill>
          <p:spPr>
            <a:xfrm>
              <a:off x="0" y="0"/>
              <a:ext cx="10820400" cy="4206283"/>
            </a:xfrm>
            <a:prstGeom prst="rect">
              <a:avLst/>
            </a:prstGeom>
          </p:spPr>
        </p:pic>
      </p:grpSp>
      <p:grpSp>
        <p:nvGrpSpPr>
          <p:cNvPr id="11" name="Group 11"/>
          <p:cNvGrpSpPr/>
          <p:nvPr/>
        </p:nvGrpSpPr>
        <p:grpSpPr>
          <a:xfrm>
            <a:off x="6096000" y="3266441"/>
            <a:ext cx="5410200" cy="1677443"/>
            <a:chOff x="0" y="0"/>
            <a:chExt cx="10820400" cy="3354886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>
              <a:alphaModFix amt="41000"/>
            </a:blip>
            <a:srcRect t="26775" b="26775"/>
            <a:stretch>
              <a:fillRect/>
            </a:stretch>
          </p:blipFill>
          <p:spPr>
            <a:xfrm>
              <a:off x="0" y="0"/>
              <a:ext cx="10820400" cy="3354886"/>
            </a:xfrm>
            <a:prstGeom prst="rect">
              <a:avLst/>
            </a:prstGeom>
          </p:spPr>
        </p:pic>
      </p:grpSp>
      <p:sp>
        <p:nvSpPr>
          <p:cNvPr id="15" name="Freeform 15"/>
          <p:cNvSpPr/>
          <p:nvPr/>
        </p:nvSpPr>
        <p:spPr>
          <a:xfrm>
            <a:off x="6888251" y="3867025"/>
            <a:ext cx="498917" cy="482589"/>
          </a:xfrm>
          <a:custGeom>
            <a:avLst/>
            <a:gdLst/>
            <a:ahLst/>
            <a:cxnLst/>
            <a:rect l="l" t="t" r="r" b="b"/>
            <a:pathLst>
              <a:path w="748376" h="723884">
                <a:moveTo>
                  <a:pt x="0" y="0"/>
                </a:moveTo>
                <a:lnTo>
                  <a:pt x="748377" y="0"/>
                </a:lnTo>
                <a:lnTo>
                  <a:pt x="748377" y="723884"/>
                </a:lnTo>
                <a:lnTo>
                  <a:pt x="0" y="7238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TextBox 16"/>
          <p:cNvSpPr txBox="1"/>
          <p:nvPr/>
        </p:nvSpPr>
        <p:spPr>
          <a:xfrm>
            <a:off x="685800" y="4143872"/>
            <a:ext cx="4085269" cy="1308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5120"/>
              </a:lnSpc>
              <a:buClrTx/>
            </a:pPr>
            <a:r>
              <a:rPr lang="en-US" sz="4400" b="1" kern="1200" dirty="0">
                <a:solidFill>
                  <a:schemeClr val="tx1"/>
                </a:solidFill>
                <a:latin typeface="+mj-lt"/>
                <a:ea typeface="+mn-ea"/>
                <a:cs typeface="+mn-cs"/>
              </a:rPr>
              <a:t>HR Failures Are Expensive.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468972" y="3836341"/>
            <a:ext cx="3533378" cy="4698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3920"/>
              </a:lnSpc>
              <a:spcBef>
                <a:spcPct val="0"/>
              </a:spcBef>
              <a:buClrTx/>
            </a:pPr>
            <a:r>
              <a:rPr lang="en-US" sz="2800" kern="1200" dirty="0">
                <a:solidFill>
                  <a:srgbClr val="FFFFFF"/>
                </a:solidFill>
                <a:latin typeface="+mj-lt"/>
                <a:ea typeface="+mn-ea"/>
                <a:cs typeface="+mn-cs"/>
              </a:rPr>
              <a:t>$105 Billion per year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420854" y="679451"/>
            <a:ext cx="4760494" cy="266085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560"/>
              </a:lnSpc>
              <a:buClrTx/>
            </a:pPr>
            <a:r>
              <a:rPr lang="en-US" sz="2133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According to a study by the Future Foundation and reported in Inc. Magazine, the US is devoting $105 billion a year to correcting problems associated with poor hiring and people management practices. This shortfall is worth about 1% of the total US GDP. </a:t>
            </a:r>
          </a:p>
          <a:p>
            <a:pPr defTabSz="609630">
              <a:lnSpc>
                <a:spcPts val="2560"/>
              </a:lnSpc>
              <a:buClrTx/>
            </a:pPr>
            <a:endParaRPr lang="en-US" sz="2133" kern="1200" dirty="0">
              <a:solidFill>
                <a:srgbClr val="FFFFFF"/>
              </a:solidFill>
              <a:latin typeface="Garamond"/>
              <a:ea typeface="+mn-ea"/>
              <a:cs typeface="+mn-c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6420854" y="5232400"/>
            <a:ext cx="4760494" cy="16605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560"/>
              </a:lnSpc>
              <a:buClrTx/>
            </a:pPr>
            <a:r>
              <a:rPr lang="en-US" sz="2133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The reason for this failure is that businesses waste the talent and potential of their workforces and fail to match the right people to the right jobs. </a:t>
            </a:r>
          </a:p>
          <a:p>
            <a:pPr defTabSz="609630">
              <a:lnSpc>
                <a:spcPts val="2560"/>
              </a:lnSpc>
              <a:buClrTx/>
            </a:pPr>
            <a:endParaRPr lang="en-US" sz="2133" kern="1200" dirty="0">
              <a:solidFill>
                <a:srgbClr val="FFFFFF"/>
              </a:solidFill>
              <a:latin typeface="Garamond Bold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10240" y="2187013"/>
            <a:ext cx="5166409" cy="1536103"/>
            <a:chOff x="0" y="0"/>
            <a:chExt cx="26610984" cy="791211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610983" cy="7912112"/>
            </a:xfrm>
            <a:custGeom>
              <a:avLst/>
              <a:gdLst/>
              <a:ahLst/>
              <a:cxnLst/>
              <a:rect l="l" t="t" r="r" b="b"/>
              <a:pathLst>
                <a:path w="26610983" h="7912112">
                  <a:moveTo>
                    <a:pt x="0" y="0"/>
                  </a:moveTo>
                  <a:lnTo>
                    <a:pt x="26610983" y="0"/>
                  </a:lnTo>
                  <a:lnTo>
                    <a:pt x="26610983" y="7912112"/>
                  </a:lnTo>
                  <a:lnTo>
                    <a:pt x="0" y="7912112"/>
                  </a:lnTo>
                  <a:close/>
                </a:path>
              </a:pathLst>
            </a:custGeom>
            <a:solidFill>
              <a:srgbClr val="4B525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4"/>
          <p:cNvGrpSpPr/>
          <p:nvPr/>
        </p:nvGrpSpPr>
        <p:grpSpPr>
          <a:xfrm rot="-10800000">
            <a:off x="6076649" y="3723116"/>
            <a:ext cx="5205111" cy="1536103"/>
            <a:chOff x="0" y="0"/>
            <a:chExt cx="26810332" cy="791211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810333" cy="7912112"/>
            </a:xfrm>
            <a:custGeom>
              <a:avLst/>
              <a:gdLst/>
              <a:ahLst/>
              <a:cxnLst/>
              <a:rect l="l" t="t" r="r" b="b"/>
              <a:pathLst>
                <a:path w="26810333" h="7912112">
                  <a:moveTo>
                    <a:pt x="0" y="0"/>
                  </a:moveTo>
                  <a:lnTo>
                    <a:pt x="26810333" y="0"/>
                  </a:lnTo>
                  <a:lnTo>
                    <a:pt x="26810333" y="7912112"/>
                  </a:lnTo>
                  <a:lnTo>
                    <a:pt x="0" y="7912112"/>
                  </a:lnTo>
                  <a:close/>
                </a:path>
              </a:pathLst>
            </a:custGeom>
            <a:solidFill>
              <a:srgbClr val="4B5254"/>
            </a:solidFill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6"/>
          <p:cNvGrpSpPr/>
          <p:nvPr/>
        </p:nvGrpSpPr>
        <p:grpSpPr>
          <a:xfrm>
            <a:off x="4575294" y="685800"/>
            <a:ext cx="3041414" cy="758241"/>
            <a:chOff x="0" y="0"/>
            <a:chExt cx="6082827" cy="1516483"/>
          </a:xfrm>
        </p:grpSpPr>
        <p:grpSp>
          <p:nvGrpSpPr>
            <p:cNvPr id="7" name="Group 7"/>
            <p:cNvGrpSpPr/>
            <p:nvPr/>
          </p:nvGrpSpPr>
          <p:grpSpPr>
            <a:xfrm>
              <a:off x="0" y="0"/>
              <a:ext cx="6082827" cy="1516483"/>
              <a:chOff x="0" y="0"/>
              <a:chExt cx="1201546" cy="299552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201546" cy="299552"/>
              </a:xfrm>
              <a:custGeom>
                <a:avLst/>
                <a:gdLst/>
                <a:ahLst/>
                <a:cxnLst/>
                <a:rect l="l" t="t" r="r" b="b"/>
                <a:pathLst>
                  <a:path w="1201546" h="299552">
                    <a:moveTo>
                      <a:pt x="0" y="0"/>
                    </a:moveTo>
                    <a:lnTo>
                      <a:pt x="1201546" y="0"/>
                    </a:lnTo>
                    <a:lnTo>
                      <a:pt x="1201546" y="299552"/>
                    </a:lnTo>
                    <a:lnTo>
                      <a:pt x="0" y="299552"/>
                    </a:lnTo>
                    <a:close/>
                  </a:path>
                </a:pathLst>
              </a:custGeom>
              <a:solidFill>
                <a:srgbClr val="820E2E"/>
              </a:solidFill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161925"/>
                <a:ext cx="812800" cy="974725"/>
              </a:xfrm>
              <a:prstGeom prst="rect">
                <a:avLst/>
              </a:prstGeom>
            </p:spPr>
            <p:txBody>
              <a:bodyPr lIns="169333" tIns="169333" rIns="169333" bIns="169333" rtlCol="0" anchor="ctr"/>
              <a:lstStyle/>
              <a:p>
                <a:pPr algn="r" defTabSz="609630">
                  <a:lnSpc>
                    <a:spcPts val="7467"/>
                  </a:lnSpc>
                  <a:buClrTx/>
                </a:pPr>
                <a:endParaRPr sz="1200" kern="1200">
                  <a:solidFill>
                    <a:prstClr val="black"/>
                  </a:solidFill>
                  <a:latin typeface="Calibri"/>
                  <a:ea typeface="+mn-ea"/>
                  <a:cs typeface="+mn-cs"/>
                </a:endParaRPr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606112" y="332790"/>
              <a:ext cx="4870605" cy="85561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09630">
                <a:lnSpc>
                  <a:spcPts val="3360"/>
                </a:lnSpc>
                <a:buClrTx/>
              </a:pPr>
              <a:r>
                <a:rPr lang="en-US" sz="2800" kern="1200" dirty="0">
                  <a:solidFill>
                    <a:srgbClr val="FFFFFF"/>
                  </a:solidFill>
                  <a:latin typeface="+mj-lt"/>
                  <a:ea typeface="+mn-ea"/>
                  <a:cs typeface="+mn-cs"/>
                </a:rPr>
                <a:t>The Solution</a:t>
              </a:r>
            </a:p>
          </p:txBody>
        </p:sp>
      </p:grpSp>
      <p:sp>
        <p:nvSpPr>
          <p:cNvPr id="11" name="Freeform 11"/>
          <p:cNvSpPr/>
          <p:nvPr/>
        </p:nvSpPr>
        <p:spPr>
          <a:xfrm>
            <a:off x="1677047" y="2616003"/>
            <a:ext cx="249379" cy="611972"/>
          </a:xfrm>
          <a:custGeom>
            <a:avLst/>
            <a:gdLst/>
            <a:ahLst/>
            <a:cxnLst/>
            <a:rect l="l" t="t" r="r" b="b"/>
            <a:pathLst>
              <a:path w="374068" h="917958">
                <a:moveTo>
                  <a:pt x="0" y="0"/>
                </a:moveTo>
                <a:lnTo>
                  <a:pt x="374068" y="0"/>
                </a:lnTo>
                <a:lnTo>
                  <a:pt x="374068" y="917958"/>
                </a:lnTo>
                <a:lnTo>
                  <a:pt x="0" y="91795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Freeform 12"/>
          <p:cNvSpPr/>
          <p:nvPr/>
        </p:nvSpPr>
        <p:spPr>
          <a:xfrm>
            <a:off x="6411491" y="2616003"/>
            <a:ext cx="459744" cy="611972"/>
          </a:xfrm>
          <a:custGeom>
            <a:avLst/>
            <a:gdLst/>
            <a:ahLst/>
            <a:cxnLst/>
            <a:rect l="l" t="t" r="r" b="b"/>
            <a:pathLst>
              <a:path w="689616" h="917958">
                <a:moveTo>
                  <a:pt x="0" y="0"/>
                </a:moveTo>
                <a:lnTo>
                  <a:pt x="689616" y="0"/>
                </a:lnTo>
                <a:lnTo>
                  <a:pt x="689616" y="917958"/>
                </a:lnTo>
                <a:lnTo>
                  <a:pt x="0" y="91795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3" name="Freeform 13"/>
          <p:cNvSpPr/>
          <p:nvPr/>
        </p:nvSpPr>
        <p:spPr>
          <a:xfrm>
            <a:off x="1467173" y="4162099"/>
            <a:ext cx="669127" cy="611972"/>
          </a:xfrm>
          <a:custGeom>
            <a:avLst/>
            <a:gdLst/>
            <a:ahLst/>
            <a:cxnLst/>
            <a:rect l="l" t="t" r="r" b="b"/>
            <a:pathLst>
              <a:path w="1003690" h="917958">
                <a:moveTo>
                  <a:pt x="0" y="0"/>
                </a:moveTo>
                <a:lnTo>
                  <a:pt x="1003690" y="0"/>
                </a:lnTo>
                <a:lnTo>
                  <a:pt x="1003690" y="917958"/>
                </a:lnTo>
                <a:lnTo>
                  <a:pt x="0" y="9179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6" name="Freeform 16"/>
          <p:cNvSpPr/>
          <p:nvPr/>
        </p:nvSpPr>
        <p:spPr>
          <a:xfrm>
            <a:off x="6241381" y="4162099"/>
            <a:ext cx="799963" cy="611972"/>
          </a:xfrm>
          <a:custGeom>
            <a:avLst/>
            <a:gdLst/>
            <a:ahLst/>
            <a:cxnLst/>
            <a:rect l="l" t="t" r="r" b="b"/>
            <a:pathLst>
              <a:path w="1199945" h="917958">
                <a:moveTo>
                  <a:pt x="0" y="0"/>
                </a:moveTo>
                <a:lnTo>
                  <a:pt x="1199945" y="0"/>
                </a:lnTo>
                <a:lnTo>
                  <a:pt x="1199945" y="917958"/>
                </a:lnTo>
                <a:lnTo>
                  <a:pt x="0" y="91795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7" name="TextBox 17"/>
          <p:cNvSpPr txBox="1"/>
          <p:nvPr/>
        </p:nvSpPr>
        <p:spPr>
          <a:xfrm>
            <a:off x="2440762" y="2609653"/>
            <a:ext cx="2639703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618"/>
              </a:lnSpc>
              <a:buClrTx/>
            </a:pPr>
            <a:r>
              <a:rPr lang="en-US" sz="2181" kern="1200" dirty="0">
                <a:solidFill>
                  <a:srgbClr val="FFFFFF"/>
                </a:solidFill>
                <a:latin typeface="+mj-lt"/>
                <a:ea typeface="+mn-ea"/>
                <a:cs typeface="+mn-cs"/>
              </a:rPr>
              <a:t>Projects must be: Designed for impact </a:t>
            </a:r>
          </a:p>
          <a:p>
            <a:pPr defTabSz="609630">
              <a:lnSpc>
                <a:spcPts val="2618"/>
              </a:lnSpc>
              <a:buClrTx/>
            </a:pPr>
            <a:endParaRPr lang="en-US" sz="2181" kern="1200" dirty="0">
              <a:solidFill>
                <a:srgbClr val="FFFFFF"/>
              </a:solidFill>
              <a:latin typeface="Garamond Bold"/>
              <a:ea typeface="+mn-ea"/>
              <a:cs typeface="+mn-cs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7206077" y="2609653"/>
            <a:ext cx="2639703" cy="6668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618"/>
              </a:lnSpc>
              <a:buClrTx/>
            </a:pPr>
            <a:r>
              <a:rPr lang="en-US" sz="2181" kern="1200" dirty="0">
                <a:solidFill>
                  <a:srgbClr val="4B5356"/>
                </a:solidFill>
                <a:latin typeface="+mn-lt"/>
                <a:ea typeface="+mn-ea"/>
                <a:cs typeface="+mn-cs"/>
              </a:rPr>
              <a:t>Projects must be: Delivered for success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440762" y="4155749"/>
            <a:ext cx="3456393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618"/>
              </a:lnSpc>
              <a:buClrTx/>
            </a:pPr>
            <a:r>
              <a:rPr lang="en-US" sz="2181" kern="1200" dirty="0">
                <a:solidFill>
                  <a:srgbClr val="4B5356"/>
                </a:solidFill>
                <a:latin typeface="+mn-lt"/>
                <a:ea typeface="+mn-ea"/>
                <a:cs typeface="+mn-cs"/>
              </a:rPr>
              <a:t>Projects must be: </a:t>
            </a:r>
          </a:p>
          <a:p>
            <a:pPr defTabSz="609630">
              <a:lnSpc>
                <a:spcPts val="2618"/>
              </a:lnSpc>
              <a:buClrTx/>
            </a:pPr>
            <a:r>
              <a:rPr lang="en-US" sz="2181" kern="1200" dirty="0">
                <a:solidFill>
                  <a:srgbClr val="4B5356"/>
                </a:solidFill>
                <a:latin typeface="+mn-lt"/>
                <a:ea typeface="+mn-ea"/>
                <a:cs typeface="+mn-cs"/>
              </a:rPr>
              <a:t>Evaluated for improvement</a:t>
            </a:r>
          </a:p>
          <a:p>
            <a:pPr defTabSz="609630">
              <a:lnSpc>
                <a:spcPts val="2618"/>
              </a:lnSpc>
              <a:buClrTx/>
            </a:pPr>
            <a:endParaRPr lang="en-US" sz="2181" kern="1200" dirty="0">
              <a:solidFill>
                <a:srgbClr val="4B5356"/>
              </a:solidFill>
              <a:latin typeface="Garamond Bold"/>
              <a:ea typeface="+mn-ea"/>
              <a:cs typeface="+mn-cs"/>
            </a:endParaRPr>
          </a:p>
        </p:txBody>
      </p:sp>
      <p:sp>
        <p:nvSpPr>
          <p:cNvPr id="20" name="TextBox 20"/>
          <p:cNvSpPr txBox="1"/>
          <p:nvPr/>
        </p:nvSpPr>
        <p:spPr>
          <a:xfrm>
            <a:off x="7223490" y="4155749"/>
            <a:ext cx="3771871" cy="10002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2618"/>
              </a:lnSpc>
              <a:buClrTx/>
            </a:pPr>
            <a:r>
              <a:rPr lang="en-US" sz="218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Projects must be: </a:t>
            </a:r>
          </a:p>
          <a:p>
            <a:pPr defTabSz="609630">
              <a:lnSpc>
                <a:spcPts val="2618"/>
              </a:lnSpc>
              <a:buClrTx/>
            </a:pPr>
            <a:r>
              <a:rPr lang="en-US" sz="2181" kern="1200" dirty="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Optimized to influence funding</a:t>
            </a:r>
          </a:p>
          <a:p>
            <a:pPr defTabSz="609630">
              <a:lnSpc>
                <a:spcPts val="2618"/>
              </a:lnSpc>
              <a:buClrTx/>
            </a:pPr>
            <a:endParaRPr lang="en-US" sz="2181" kern="1200" dirty="0">
              <a:solidFill>
                <a:srgbClr val="FFFFFF"/>
              </a:solidFill>
              <a:latin typeface="Garamond Bold"/>
              <a:ea typeface="+mn-ea"/>
              <a:cs typeface="+mn-cs"/>
            </a:endParaRPr>
          </a:p>
        </p:txBody>
      </p:sp>
      <p:sp>
        <p:nvSpPr>
          <p:cNvPr id="21" name="TextBox 21"/>
          <p:cNvSpPr txBox="1"/>
          <p:nvPr/>
        </p:nvSpPr>
        <p:spPr>
          <a:xfrm>
            <a:off x="2260005" y="5748169"/>
            <a:ext cx="7671991" cy="51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09630">
              <a:lnSpc>
                <a:spcPts val="4000"/>
              </a:lnSpc>
              <a:buClrTx/>
            </a:pPr>
            <a:r>
              <a:rPr lang="en-US" sz="3334" kern="1200" dirty="0">
                <a:solidFill>
                  <a:srgbClr val="4B5254"/>
                </a:solidFill>
                <a:latin typeface="+mn-lt"/>
                <a:ea typeface="+mn-ea"/>
                <a:cs typeface="+mn-cs"/>
              </a:rPr>
              <a:t>The </a:t>
            </a:r>
            <a:r>
              <a:rPr lang="en-US" sz="3334" kern="1200" dirty="0">
                <a:solidFill>
                  <a:srgbClr val="820E2E"/>
                </a:solidFill>
                <a:latin typeface="+mn-lt"/>
                <a:ea typeface="+mn-ea"/>
                <a:cs typeface="+mn-cs"/>
              </a:rPr>
              <a:t>ROI Methodology</a:t>
            </a:r>
            <a:r>
              <a:rPr lang="en-US" sz="3334" kern="1200" dirty="0">
                <a:solidFill>
                  <a:srgbClr val="4B5254"/>
                </a:solidFill>
                <a:latin typeface="+mn-lt"/>
                <a:ea typeface="+mn-ea"/>
                <a:cs typeface="+mn-cs"/>
              </a:rPr>
              <a:t> tackles all four issues</a:t>
            </a:r>
            <a:r>
              <a:rPr lang="en-US" sz="3334" kern="1200" dirty="0">
                <a:solidFill>
                  <a:srgbClr val="4B5254"/>
                </a:solidFill>
                <a:latin typeface="Garamond"/>
                <a:ea typeface="+mn-ea"/>
                <a:cs typeface="+mn-cs"/>
              </a:rPr>
              <a:t>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2" name="Google Shape;712;p5"/>
          <p:cNvGraphicFramePr/>
          <p:nvPr/>
        </p:nvGraphicFramePr>
        <p:xfrm>
          <a:off x="1838961" y="914863"/>
          <a:ext cx="8594900" cy="5464576"/>
        </p:xfrm>
        <a:graphic>
          <a:graphicData uri="http://schemas.openxmlformats.org/drawingml/2006/table">
            <a:tbl>
              <a:tblPr>
                <a:noFill/>
                <a:tableStyleId>{0AEB8300-1469-4B88-9528-B5F51D5E8D0F}</a:tableStyleId>
              </a:tblPr>
              <a:tblGrid>
                <a:gridCol w="209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81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87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890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760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1080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LEVEL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ISSUE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MEASURES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200" b="1" u="sng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TARGETS</a:t>
                      </a:r>
                      <a:r>
                        <a:rPr lang="en-US" sz="1400" b="1" u="none" strike="noStrike" cap="none" baseline="30000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†</a:t>
                      </a:r>
                      <a:endParaRPr sz="10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712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is easy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Always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0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Inputs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Volume, Hours, Convenience, Cost</a:t>
                      </a:r>
                      <a:endParaRPr/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7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This is easy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Almost always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Reaction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B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Relevance, Engaging, </a:t>
                      </a:r>
                      <a:r>
                        <a:rPr lang="en-US" sz="1400" u="none" strike="noStrike" cap="none">
                          <a:solidFill>
                            <a:srgbClr val="B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Important, Useful, </a:t>
                      </a:r>
                      <a:r>
                        <a:rPr lang="en-US" sz="1400" u="none" strike="noStrike" cap="none">
                          <a:solidFill>
                            <a:srgbClr val="B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New Content, </a:t>
                      </a:r>
                      <a:r>
                        <a:rPr lang="en-US" sz="1400" u="none" strike="noStrike" cap="none">
                          <a:solidFill>
                            <a:srgbClr val="B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Intent to Use, </a:t>
                      </a:r>
                      <a:r>
                        <a:rPr lang="en-US" sz="1400" u="none" strike="noStrike" cap="none">
                          <a:solidFill>
                            <a:srgbClr val="B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*</a:t>
                      </a: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Recommend to Others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31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Not difficult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Usually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2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Learning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Concepts, Trends, Facts, Contacts, Skills, Competencies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90%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298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Possible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Often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Application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Use of content, Frequency of Use, Success with Use, Barriers, Enablers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30%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7652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Not so difficult to connect</a:t>
                      </a:r>
                      <a:endParaRPr/>
                    </a:p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Sometimes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4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Impact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Productivity, Time, Quality, Costs, Image, Reputation, Engagement, Compliance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10%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546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0" i="0" u="sng" strike="noStrike" cap="none">
                          <a:solidFill>
                            <a:srgbClr val="99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Possible for many programs</a:t>
                      </a:r>
                      <a:endParaRPr/>
                    </a:p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Rarely measured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b="1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ROI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Benefit Cost Ratio or Return on Investment, Expressed as a Percent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1400" u="none" strike="noStrike" cap="none">
                          <a:solidFill>
                            <a:srgbClr val="000000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5%</a:t>
                      </a:r>
                      <a:endParaRPr sz="1400" u="none" strike="noStrike" cap="none">
                        <a:latin typeface="Calibri"/>
                        <a:ea typeface="Calibri"/>
                        <a:cs typeface="Calibri"/>
                        <a:sym typeface="Calibri"/>
                      </a:endParaRPr>
                    </a:p>
                  </a:txBody>
                  <a:tcPr marL="80800" marR="80800" marT="40400" marB="40400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pSp>
        <p:nvGrpSpPr>
          <p:cNvPr id="713" name="Google Shape;713;p5"/>
          <p:cNvGrpSpPr/>
          <p:nvPr/>
        </p:nvGrpSpPr>
        <p:grpSpPr>
          <a:xfrm>
            <a:off x="5230557" y="1601506"/>
            <a:ext cx="381000" cy="4015934"/>
            <a:chOff x="24894" y="23826"/>
            <a:chExt cx="381000" cy="3348846"/>
          </a:xfrm>
        </p:grpSpPr>
        <p:sp>
          <p:nvSpPr>
            <p:cNvPr id="714" name="Google Shape;714;p5"/>
            <p:cNvSpPr/>
            <p:nvPr/>
          </p:nvSpPr>
          <p:spPr>
            <a:xfrm>
              <a:off x="24894" y="3007547"/>
              <a:ext cx="381000" cy="365125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5" name="Google Shape;715;p5"/>
            <p:cNvSpPr/>
            <p:nvPr/>
          </p:nvSpPr>
          <p:spPr>
            <a:xfrm>
              <a:off x="24894" y="705622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6" name="Google Shape;716;p5"/>
            <p:cNvSpPr/>
            <p:nvPr/>
          </p:nvSpPr>
          <p:spPr>
            <a:xfrm>
              <a:off x="24894" y="1442296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7" name="Google Shape;717;p5"/>
            <p:cNvSpPr/>
            <p:nvPr/>
          </p:nvSpPr>
          <p:spPr>
            <a:xfrm>
              <a:off x="24894" y="2215925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718" name="Google Shape;718;p5"/>
            <p:cNvSpPr/>
            <p:nvPr/>
          </p:nvSpPr>
          <p:spPr>
            <a:xfrm>
              <a:off x="24894" y="23826"/>
              <a:ext cx="381000" cy="365760"/>
            </a:xfrm>
            <a:prstGeom prst="downArrow">
              <a:avLst>
                <a:gd name="adj1" fmla="val 50000"/>
                <a:gd name="adj2" fmla="val 50000"/>
              </a:avLst>
            </a:prstGeom>
            <a:gradFill>
              <a:gsLst>
                <a:gs pos="0">
                  <a:srgbClr val="850000"/>
                </a:gs>
                <a:gs pos="100000">
                  <a:srgbClr val="D9A8A8"/>
                </a:gs>
              </a:gsLst>
              <a:lin ang="16200000" scaled="0"/>
            </a:gradFill>
            <a:ln w="9525" cap="flat" cmpd="sng">
              <a:solidFill>
                <a:srgbClr val="730000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40000" dist="23000" dir="5400000" rotWithShape="0">
                <a:srgbClr val="000000">
                  <a:alpha val="34901"/>
                </a:srgbClr>
              </a:outerShdw>
            </a:effectLst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grpSp>
        <p:nvGrpSpPr>
          <p:cNvPr id="719" name="Google Shape;719;p5"/>
          <p:cNvGrpSpPr/>
          <p:nvPr/>
        </p:nvGrpSpPr>
        <p:grpSpPr>
          <a:xfrm>
            <a:off x="1314191" y="2192242"/>
            <a:ext cx="524770" cy="1724025"/>
            <a:chOff x="339475" y="2026707"/>
            <a:chExt cx="524770" cy="1724025"/>
          </a:xfrm>
        </p:grpSpPr>
        <p:sp>
          <p:nvSpPr>
            <p:cNvPr id="720" name="Google Shape;720;p5"/>
            <p:cNvSpPr/>
            <p:nvPr/>
          </p:nvSpPr>
          <p:spPr>
            <a:xfrm flipH="1">
              <a:off x="468957" y="2026707"/>
              <a:ext cx="395288" cy="1724025"/>
            </a:xfrm>
            <a:prstGeom prst="rightBracket">
              <a:avLst>
                <a:gd name="adj" fmla="val 8333"/>
              </a:avLst>
            </a:prstGeom>
            <a:noFill/>
            <a:ln w="571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1" name="Google Shape;721;p5"/>
            <p:cNvSpPr txBox="1"/>
            <p:nvPr/>
          </p:nvSpPr>
          <p:spPr>
            <a:xfrm rot="-5400000">
              <a:off x="-127250" y="2690722"/>
              <a:ext cx="1201738" cy="268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1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*</a:t>
              </a:r>
              <a:r>
                <a:rPr lang="en-US"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Can predict</a:t>
              </a:r>
              <a:endParaRPr sz="14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722" name="Google Shape;722;p5"/>
          <p:cNvGrpSpPr/>
          <p:nvPr/>
        </p:nvGrpSpPr>
        <p:grpSpPr>
          <a:xfrm>
            <a:off x="1208501" y="4844646"/>
            <a:ext cx="641385" cy="1514475"/>
            <a:chOff x="68335" y="3803649"/>
            <a:chExt cx="641385" cy="1514475"/>
          </a:xfrm>
        </p:grpSpPr>
        <p:sp>
          <p:nvSpPr>
            <p:cNvPr id="723" name="Google Shape;723;p5"/>
            <p:cNvSpPr/>
            <p:nvPr/>
          </p:nvSpPr>
          <p:spPr>
            <a:xfrm flipH="1">
              <a:off x="314434" y="3803649"/>
              <a:ext cx="395287" cy="1514475"/>
            </a:xfrm>
            <a:prstGeom prst="rightBracket">
              <a:avLst>
                <a:gd name="adj" fmla="val 8333"/>
              </a:avLst>
            </a:prstGeom>
            <a:noFill/>
            <a:ln w="571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Calibri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4" name="Google Shape;724;p5"/>
            <p:cNvSpPr txBox="1"/>
            <p:nvPr/>
          </p:nvSpPr>
          <p:spPr>
            <a:xfrm rot="-5400000">
              <a:off x="-239278" y="4315299"/>
              <a:ext cx="1137515" cy="522288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Calibri"/>
                <a:buNone/>
              </a:pPr>
              <a:r>
                <a:rPr lang="en-US" sz="14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Executives prefer </a:t>
              </a: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25" name="Google Shape;725;p5"/>
          <p:cNvSpPr txBox="1"/>
          <p:nvPr/>
        </p:nvSpPr>
        <p:spPr>
          <a:xfrm>
            <a:off x="522229" y="6415623"/>
            <a:ext cx="8429625" cy="2537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50" b="1" i="0" u="none" strike="noStrike" cap="none" baseline="3000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† </a:t>
            </a:r>
            <a:r>
              <a:rPr lang="en-US" sz="105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Best Practice: Percent of Programs Evaluated at this level each year.</a:t>
            </a: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726" name="Google Shape;726;p5"/>
          <p:cNvGrpSpPr/>
          <p:nvPr/>
        </p:nvGrpSpPr>
        <p:grpSpPr>
          <a:xfrm>
            <a:off x="5688465" y="4364089"/>
            <a:ext cx="2790027" cy="480557"/>
            <a:chOff x="4496808" y="4115317"/>
            <a:chExt cx="2532002" cy="480557"/>
          </a:xfrm>
        </p:grpSpPr>
        <p:cxnSp>
          <p:nvCxnSpPr>
            <p:cNvPr id="727" name="Google Shape;727;p5"/>
            <p:cNvCxnSpPr/>
            <p:nvPr/>
          </p:nvCxnSpPr>
          <p:spPr>
            <a:xfrm flipH="1">
              <a:off x="4496808" y="4478188"/>
              <a:ext cx="210224" cy="117686"/>
            </a:xfrm>
            <a:prstGeom prst="straightConnector1">
              <a:avLst/>
            </a:prstGeom>
            <a:noFill/>
            <a:ln w="38100" cap="flat" cmpd="sng">
              <a:solidFill>
                <a:srgbClr val="99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  <p:sp>
          <p:nvSpPr>
            <p:cNvPr id="728" name="Google Shape;728;p5"/>
            <p:cNvSpPr/>
            <p:nvPr/>
          </p:nvSpPr>
          <p:spPr>
            <a:xfrm>
              <a:off x="4725982" y="4115317"/>
              <a:ext cx="2302828" cy="304800"/>
            </a:xfrm>
            <a:prstGeom prst="roundRect">
              <a:avLst>
                <a:gd name="adj" fmla="val 16667"/>
              </a:avLst>
            </a:prstGeom>
            <a:solidFill>
              <a:srgbClr val="990000"/>
            </a:solidFill>
            <a:ln w="19050" cap="flat" cmpd="sng">
              <a:solidFill>
                <a:schemeClr val="lt2"/>
              </a:solidFill>
              <a:prstDash val="solid"/>
              <a:miter lim="800000"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00"/>
                <a:buFont typeface="Calibri"/>
                <a:buNone/>
              </a:pPr>
              <a:r>
                <a:rPr lang="en-US" sz="1100" b="1" i="0" u="none" strike="noStrike" cap="none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rPr>
                <a:t>Must take a step to isolate the effects</a:t>
              </a:r>
              <a:endPara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0" marR="0" lvl="0" indent="0" algn="ctr" rtl="0">
                <a:lnSpc>
                  <a:spcPct val="107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100"/>
                <a:buFont typeface="Calibri"/>
                <a:buNone/>
              </a:pPr>
              <a:r>
                <a:rPr lang="en-US" sz="11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 </a:t>
              </a:r>
              <a:endParaRPr/>
            </a:p>
          </p:txBody>
        </p:sp>
      </p:grpSp>
      <p:sp>
        <p:nvSpPr>
          <p:cNvPr id="729" name="Google Shape;729;p5"/>
          <p:cNvSpPr/>
          <p:nvPr/>
        </p:nvSpPr>
        <p:spPr>
          <a:xfrm>
            <a:off x="1232288" y="87391"/>
            <a:ext cx="91440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Value Chain is Always There!</a:t>
            </a:r>
            <a:endParaRPr dirty="0"/>
          </a:p>
        </p:txBody>
      </p:sp>
      <p:sp>
        <p:nvSpPr>
          <p:cNvPr id="730" name="Google Shape;730;p5"/>
          <p:cNvSpPr/>
          <p:nvPr/>
        </p:nvSpPr>
        <p:spPr>
          <a:xfrm>
            <a:off x="1935154" y="1036555"/>
            <a:ext cx="184731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31" name="Google Shape;731;p5"/>
          <p:cNvSpPr txBox="1"/>
          <p:nvPr/>
        </p:nvSpPr>
        <p:spPr>
          <a:xfrm>
            <a:off x="9441598" y="6492875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7F7F7F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sz="1200" b="0" i="0" u="none" strike="noStrike" cap="none">
              <a:solidFill>
                <a:srgbClr val="7F7F7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5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ATD ICE 2019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3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7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Custom Design">
  <a:themeElements>
    <a:clrScheme name="Grayscale">
      <a:dk1>
        <a:srgbClr val="000000"/>
      </a:dk1>
      <a:lt1>
        <a:srgbClr val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2_Office Theme">
  <a:themeElements>
    <a:clrScheme name="ROI">
      <a:dk1>
        <a:srgbClr val="171616"/>
      </a:dk1>
      <a:lt1>
        <a:sysClr val="window" lastClr="FFFFFF"/>
      </a:lt1>
      <a:dk2>
        <a:srgbClr val="AEABAB"/>
      </a:dk2>
      <a:lt2>
        <a:srgbClr val="E7E6E6"/>
      </a:lt2>
      <a:accent1>
        <a:srgbClr val="820E2E"/>
      </a:accent1>
      <a:accent2>
        <a:srgbClr val="A5A5A5"/>
      </a:accent2>
      <a:accent3>
        <a:srgbClr val="D8D8D8"/>
      </a:accent3>
      <a:accent4>
        <a:srgbClr val="7F7F7F"/>
      </a:accent4>
      <a:accent5>
        <a:srgbClr val="F2F2F2"/>
      </a:accent5>
      <a:accent6>
        <a:srgbClr val="7F7F7F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2774</Words>
  <Application>Microsoft Office PowerPoint</Application>
  <PresentationFormat>Widescreen</PresentationFormat>
  <Paragraphs>606</Paragraphs>
  <Slides>44</Slides>
  <Notes>37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44</vt:i4>
      </vt:variant>
    </vt:vector>
  </HeadingPairs>
  <TitlesOfParts>
    <vt:vector size="65" baseType="lpstr">
      <vt:lpstr>Raleway Medium</vt:lpstr>
      <vt:lpstr>Garamond Italics</vt:lpstr>
      <vt:lpstr>Garamond</vt:lpstr>
      <vt:lpstr>Calibri</vt:lpstr>
      <vt:lpstr>Verdana</vt:lpstr>
      <vt:lpstr>Garamond Bold</vt:lpstr>
      <vt:lpstr>Calibri Light</vt:lpstr>
      <vt:lpstr>Noto Sans Symbols</vt:lpstr>
      <vt:lpstr>Arial</vt:lpstr>
      <vt:lpstr>Aileron Regular Bold</vt:lpstr>
      <vt:lpstr>Times New Roman</vt:lpstr>
      <vt:lpstr>Montserrat Medium</vt:lpstr>
      <vt:lpstr>Office Theme</vt:lpstr>
      <vt:lpstr>5_Custom Design</vt:lpstr>
      <vt:lpstr>ATD ICE 2019</vt:lpstr>
      <vt:lpstr>3_Custom Design</vt:lpstr>
      <vt:lpstr>7_Custom Design</vt:lpstr>
      <vt:lpstr>2_Custom Design</vt:lpstr>
      <vt:lpstr>2_Office Theme</vt:lpstr>
      <vt:lpstr>3_Office Theme</vt:lpstr>
      <vt:lpstr>Custom Design</vt:lpstr>
      <vt:lpstr>Value for Money:  How the ROI Methodology Shows the Impact and ROI for all Types of Projects and Programs</vt:lpstr>
      <vt:lpstr>Objectives</vt:lpstr>
      <vt:lpstr>Resources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Concerns about Current Models</vt:lpstr>
      <vt:lpstr>PowerPoint Presentation</vt:lpstr>
      <vt:lpstr>PowerPoint Presentation</vt:lpstr>
      <vt:lpstr>PowerPoint Presentation</vt:lpstr>
      <vt:lpstr>Twelve Guiding Principles of ROI</vt:lpstr>
      <vt:lpstr>Measurement Targets</vt:lpstr>
      <vt:lpstr>PowerPoint Presentation</vt:lpstr>
      <vt:lpstr>A Sample of ROI Studies</vt:lpstr>
      <vt:lpstr>A Sample of ROI Studies Continued</vt:lpstr>
      <vt:lpstr>PowerPoint Presentation</vt:lpstr>
      <vt:lpstr>PowerPoint Presentation</vt:lpstr>
      <vt:lpstr>The Alignment Process: V-Model</vt:lpstr>
      <vt:lpstr>PowerPoint Presentation</vt:lpstr>
      <vt:lpstr>Is it the Right Solution? </vt:lpstr>
      <vt:lpstr>PowerPoint Presentation</vt:lpstr>
      <vt:lpstr>Rules for Objectives </vt:lpstr>
      <vt:lpstr>After completing this program, participants should:</vt:lpstr>
      <vt:lpstr>PowerPoint Presentation</vt:lpstr>
      <vt:lpstr>PowerPoint Presentation</vt:lpstr>
      <vt:lpstr>Make it Credible Measure Results and Calculate ROI  Design Thinking Principle 6 A fixed process and a tool kit</vt:lpstr>
      <vt:lpstr>PowerPoint Presentation</vt:lpstr>
      <vt:lpstr>PowerPoint Presentation</vt:lpstr>
      <vt:lpstr>Common Intangibles</vt:lpstr>
      <vt:lpstr>PowerPoint Presentation</vt:lpstr>
      <vt:lpstr>PowerPoint Presentation</vt:lpstr>
      <vt:lpstr>PowerPoint Presentation</vt:lpstr>
      <vt:lpstr>Cost vs. Investment Perception: The Reality</vt:lpstr>
      <vt:lpstr>PowerPoint Presentation</vt:lpstr>
      <vt:lpstr>The Payoff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Value for Money:  How the ROI Methodology Shows the Value for Money for All Types of Projects and Programs</dc:title>
  <dc:creator>Kylie McLeod</dc:creator>
  <cp:lastModifiedBy>Melissa Brown</cp:lastModifiedBy>
  <cp:revision>11</cp:revision>
  <cp:lastPrinted>2023-08-31T19:38:30Z</cp:lastPrinted>
  <dcterms:created xsi:type="dcterms:W3CDTF">2020-07-20T19:43:23Z</dcterms:created>
  <dcterms:modified xsi:type="dcterms:W3CDTF">2023-08-31T19:41:58Z</dcterms:modified>
</cp:coreProperties>
</file>