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3" r:id="rId2"/>
  </p:sldMasterIdLst>
  <p:notesMasterIdLst>
    <p:notesMasterId r:id="rId24"/>
  </p:notesMasterIdLst>
  <p:sldIdLst>
    <p:sldId id="257" r:id="rId3"/>
    <p:sldId id="259" r:id="rId4"/>
    <p:sldId id="260" r:id="rId5"/>
    <p:sldId id="262" r:id="rId6"/>
    <p:sldId id="267" r:id="rId7"/>
    <p:sldId id="264" r:id="rId8"/>
    <p:sldId id="268" r:id="rId9"/>
    <p:sldId id="2145705918" r:id="rId10"/>
    <p:sldId id="266" r:id="rId11"/>
    <p:sldId id="2145705911" r:id="rId12"/>
    <p:sldId id="2145705910" r:id="rId13"/>
    <p:sldId id="2145705912" r:id="rId14"/>
    <p:sldId id="2145705915" r:id="rId15"/>
    <p:sldId id="2145705916" r:id="rId16"/>
    <p:sldId id="269" r:id="rId17"/>
    <p:sldId id="285" r:id="rId18"/>
    <p:sldId id="2145705920" r:id="rId19"/>
    <p:sldId id="2145705922" r:id="rId20"/>
    <p:sldId id="2145705923" r:id="rId21"/>
    <p:sldId id="2145705924" r:id="rId22"/>
    <p:sldId id="214570592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Nunito Sans Light" panose="020F0302020204030204" pitchFamily="34" charset="0"/>
      <p:regular r:id="rId31"/>
      <p:bold r:id="rId32"/>
      <p:italic r:id="rId33"/>
      <p:boldItalic r:id="rId34"/>
    </p:embeddedFont>
    <p:embeddedFont>
      <p:font typeface="Nunito Sans SemiBold" panose="020F0502020204030204" pitchFamily="34" charset="0"/>
      <p:regular r:id="rId35"/>
      <p:bold r:id="rId36"/>
      <p:italic r:id="rId37"/>
      <p:boldItalic r:id="rId38"/>
    </p:embeddedFont>
    <p:embeddedFont>
      <p:font typeface="Proxima Nova" panose="02000506030000020004" pitchFamily="2" charset="0"/>
      <p:regular r:id="rId39"/>
      <p:bold r:id="rId40"/>
      <p:italic r:id="rId41"/>
      <p:boldItalic r:id="rId42"/>
    </p:embeddedFont>
    <p:embeddedFont>
      <p:font typeface="Proxima Nova Semibold" panose="02000506030000020004" pitchFamily="2" charset="0"/>
      <p:regular r:id="rId43"/>
      <p:bold r:id="rId44"/>
      <p:italic r:id="rId45"/>
      <p:boldItalic r:id="rId46"/>
    </p:embeddedFont>
    <p:embeddedFont>
      <p:font typeface="Vollkorn" pitchFamily="2" charset="0"/>
      <p:regular r:id="rId47"/>
      <p:bold r:id="rId48"/>
      <p:italic r:id="rId49"/>
      <p:boldItalic r:id="rId50"/>
    </p:embeddedFont>
    <p:embeddedFont>
      <p:font typeface="Vollkorn SemiBold"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 userDrawn="1">
          <p15:clr>
            <a:srgbClr val="A4A3A4"/>
          </p15:clr>
        </p15:guide>
        <p15:guide id="2"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47"/>
  </p:normalViewPr>
  <p:slideViewPr>
    <p:cSldViewPr snapToGrid="0">
      <p:cViewPr varScale="1">
        <p:scale>
          <a:sx n="136" d="100"/>
          <a:sy n="136" d="100"/>
        </p:scale>
        <p:origin x="864" y="176"/>
      </p:cViewPr>
      <p:guideLst>
        <p:guide orient="horz" pos="468"/>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51d125f8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51d125f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57d797c6d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57d797c6d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257d797c6d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257d797c6d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9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CF6C4-3787-4A4D-8BAB-55B771DA0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6085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CF6C4-3787-4A4D-8BAB-55B771DA0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4643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CF6C4-3787-4A4D-8BAB-55B771DA0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9381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CF6C4-3787-4A4D-8BAB-55B771DA0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9413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57d797c6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57d797c6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57d797c6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257d797c6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57d797c6d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57d797c6d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57d797c6d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257d797c6d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57d797c6d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57d797c6d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57d797c6d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57d797c6d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57d797c6d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57d797c6d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62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57d797c6d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57d797c6d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Light"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209247" y="4649794"/>
            <a:ext cx="36126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900"/>
              <a:buFont typeface="Proxima Nova Semibold"/>
              <a:buNone/>
              <a:defRPr sz="900">
                <a:solidFill>
                  <a:schemeClr val="dk1"/>
                </a:solidFill>
                <a:latin typeface="Proxima Nova Semibold"/>
                <a:ea typeface="Proxima Nova Semibold"/>
                <a:cs typeface="Proxima Nova Semibold"/>
                <a:sym typeface="Proxima Nova Semibold"/>
              </a:defRPr>
            </a:lvl1pPr>
            <a:lvl2pPr lvl="1"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2pPr>
            <a:lvl3pPr lvl="2"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3pPr>
            <a:lvl4pPr lvl="3"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4pPr>
            <a:lvl5pPr lvl="4"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5pPr>
            <a:lvl6pPr lvl="5"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6pPr>
            <a:lvl7pPr lvl="6"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7pPr>
            <a:lvl8pPr lvl="7"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8pPr>
            <a:lvl9pPr lvl="8" rtl="0">
              <a:lnSpc>
                <a:spcPct val="100000"/>
              </a:lnSpc>
              <a:spcBef>
                <a:spcPts val="0"/>
              </a:spcBef>
              <a:spcAft>
                <a:spcPts val="0"/>
              </a:spcAft>
              <a:buClr>
                <a:schemeClr val="dk1"/>
              </a:buClr>
              <a:buSzPts val="800"/>
              <a:buFont typeface="Proxima Nova Semibold"/>
              <a:buNone/>
              <a:defRPr sz="800">
                <a:solidFill>
                  <a:schemeClr val="dk1"/>
                </a:solidFill>
                <a:latin typeface="Proxima Nova Semibold"/>
                <a:ea typeface="Proxima Nova Semibold"/>
                <a:cs typeface="Proxima Nova Semibold"/>
                <a:sym typeface="Proxima Nova Semibold"/>
              </a:defRPr>
            </a:lvl9pPr>
          </a:lstStyle>
          <a:p>
            <a:endParaRPr/>
          </a:p>
        </p:txBody>
      </p:sp>
      <p:pic>
        <p:nvPicPr>
          <p:cNvPr id="12" name="Google Shape;1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grpSp>
        <p:nvGrpSpPr>
          <p:cNvPr id="13" name="Google Shape;13;p2"/>
          <p:cNvGrpSpPr/>
          <p:nvPr/>
        </p:nvGrpSpPr>
        <p:grpSpPr>
          <a:xfrm>
            <a:off x="5194788" y="594275"/>
            <a:ext cx="3949200" cy="3965100"/>
            <a:chOff x="5194725" y="594275"/>
            <a:chExt cx="3949200" cy="3965100"/>
          </a:xfrm>
        </p:grpSpPr>
        <p:sp>
          <p:nvSpPr>
            <p:cNvPr id="14" name="Google Shape;14;p2"/>
            <p:cNvSpPr/>
            <p:nvPr/>
          </p:nvSpPr>
          <p:spPr>
            <a:xfrm>
              <a:off x="5531325" y="594275"/>
              <a:ext cx="3612600" cy="396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94725" y="594275"/>
              <a:ext cx="3949200" cy="3965100"/>
            </a:xfrm>
            <a:prstGeom prst="roundRect">
              <a:avLst>
                <a:gd name="adj" fmla="val 2595"/>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93674" y="1556621"/>
            <a:ext cx="3612600" cy="1782300"/>
          </a:xfrm>
          <a:prstGeom prst="rect">
            <a:avLst/>
          </a:prstGeom>
        </p:spPr>
        <p:txBody>
          <a:bodyPr spcFirstLastPara="1" wrap="square" lIns="91425" tIns="91425" rIns="91425" bIns="91425" anchor="b" anchorCtr="0">
            <a:noAutofit/>
          </a:bodyPr>
          <a:lstStyle>
            <a:lvl1pPr lvl="0">
              <a:lnSpc>
                <a:spcPct val="85000"/>
              </a:lnSpc>
              <a:spcBef>
                <a:spcPts val="0"/>
              </a:spcBef>
              <a:spcAft>
                <a:spcPts val="0"/>
              </a:spcAft>
              <a:buSzPts val="4000"/>
              <a:buFont typeface="Vollkorn"/>
              <a:buNone/>
              <a:defRPr sz="4000" b="1">
                <a:latin typeface="Vollkorn"/>
                <a:ea typeface="Vollkorn"/>
                <a:cs typeface="Vollkorn"/>
                <a:sym typeface="Vollkorn"/>
              </a:defRPr>
            </a:lvl1pPr>
            <a:lvl2pPr lvl="1">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2pPr>
            <a:lvl3pPr lvl="2">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3pPr>
            <a:lvl4pPr lvl="3">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4pPr>
            <a:lvl5pPr lvl="4">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5pPr>
            <a:lvl6pPr lvl="5">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6pPr>
            <a:lvl7pPr lvl="6">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7pPr>
            <a:lvl8pPr lvl="7">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8pPr>
            <a:lvl9pPr lvl="8">
              <a:lnSpc>
                <a:spcPct val="85000"/>
              </a:lnSpc>
              <a:spcBef>
                <a:spcPts val="0"/>
              </a:spcBef>
              <a:spcAft>
                <a:spcPts val="0"/>
              </a:spcAft>
              <a:buClr>
                <a:schemeClr val="lt1"/>
              </a:buClr>
              <a:buSzPts val="4000"/>
              <a:buFont typeface="Vollkorn"/>
              <a:buNone/>
              <a:defRPr sz="4000" b="1">
                <a:solidFill>
                  <a:schemeClr val="lt1"/>
                </a:solidFill>
                <a:latin typeface="Vollkorn"/>
                <a:ea typeface="Vollkorn"/>
                <a:cs typeface="Vollkorn"/>
                <a:sym typeface="Vollkorn"/>
              </a:defRPr>
            </a:lvl9pPr>
          </a:lstStyle>
          <a:p>
            <a:endParaRPr/>
          </a:p>
        </p:txBody>
      </p:sp>
      <p:sp>
        <p:nvSpPr>
          <p:cNvPr id="17" name="Google Shape;17;p2"/>
          <p:cNvSpPr txBox="1">
            <a:spLocks noGrp="1"/>
          </p:cNvSpPr>
          <p:nvPr>
            <p:ph type="subTitle" idx="2"/>
          </p:nvPr>
        </p:nvSpPr>
        <p:spPr>
          <a:xfrm>
            <a:off x="393674" y="3365629"/>
            <a:ext cx="3612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1pPr>
            <a:lvl2pPr lvl="1">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2pPr>
            <a:lvl3pPr lvl="2">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3pPr>
            <a:lvl4pPr lvl="3">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4pPr>
            <a:lvl5pPr lvl="4">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5pPr>
            <a:lvl6pPr lvl="5">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6pPr>
            <a:lvl7pPr lvl="6">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7pPr>
            <a:lvl8pPr lvl="7">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8pPr>
            <a:lvl9pPr lvl="8">
              <a:lnSpc>
                <a:spcPct val="100000"/>
              </a:lnSpc>
              <a:spcBef>
                <a:spcPts val="0"/>
              </a:spcBef>
              <a:spcAft>
                <a:spcPts val="0"/>
              </a:spcAft>
              <a:buClr>
                <a:schemeClr val="dk1"/>
              </a:buClr>
              <a:buSzPts val="1400"/>
              <a:buFont typeface="Proxima Nova Semibold"/>
              <a:buNone/>
              <a:defRPr>
                <a:solidFill>
                  <a:schemeClr val="dk1"/>
                </a:solidFill>
                <a:latin typeface="Proxima Nova Semibold"/>
                <a:ea typeface="Proxima Nova Semibold"/>
                <a:cs typeface="Proxima Nova Semibold"/>
                <a:sym typeface="Proxima Nova Semibold"/>
              </a:defRPr>
            </a:lvl9pPr>
          </a:lstStyle>
          <a:p>
            <a:endParaRPr/>
          </a:p>
        </p:txBody>
      </p:sp>
      <p:pic>
        <p:nvPicPr>
          <p:cNvPr id="18" name="Google Shape;1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3135" y="444004"/>
            <a:ext cx="2268273" cy="1019975"/>
          </a:xfrm>
          <a:prstGeom prst="rect">
            <a:avLst/>
          </a:prstGeom>
          <a:noFill/>
          <a:ln>
            <a:noFill/>
          </a:ln>
        </p:spPr>
      </p:pic>
      <p:pic>
        <p:nvPicPr>
          <p:cNvPr id="19" name="Google Shape;19;p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32050" y="1305150"/>
            <a:ext cx="4181427" cy="2742027"/>
          </a:xfrm>
          <a:prstGeom prst="rect">
            <a:avLst/>
          </a:prstGeom>
          <a:noFill/>
          <a:ln>
            <a:noFill/>
          </a:ln>
        </p:spPr>
      </p:pic>
      <p:sp>
        <p:nvSpPr>
          <p:cNvPr id="20" name="Google Shape;20;p2"/>
          <p:cNvSpPr/>
          <p:nvPr/>
        </p:nvSpPr>
        <p:spPr>
          <a:xfrm>
            <a:off x="0" y="0"/>
            <a:ext cx="676200" cy="67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
        <p:nvSpPr>
          <p:cNvPr id="260" name="Google Shape;260;p23"/>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825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duct-03">
  <p:cSld name="Product-03">
    <p:spTree>
      <p:nvGrpSpPr>
        <p:cNvPr id="1" name="Shape 242"/>
        <p:cNvGrpSpPr/>
        <p:nvPr/>
      </p:nvGrpSpPr>
      <p:grpSpPr>
        <a:xfrm>
          <a:off x="0" y="0"/>
          <a:ext cx="0" cy="0"/>
          <a:chOff x="0" y="0"/>
          <a:chExt cx="0" cy="0"/>
        </a:xfrm>
      </p:grpSpPr>
      <p:pic>
        <p:nvPicPr>
          <p:cNvPr id="243" name="Google Shape;243;p2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grpSp>
        <p:nvGrpSpPr>
          <p:cNvPr id="244" name="Google Shape;244;p22"/>
          <p:cNvGrpSpPr/>
          <p:nvPr/>
        </p:nvGrpSpPr>
        <p:grpSpPr>
          <a:xfrm>
            <a:off x="5194788" y="594275"/>
            <a:ext cx="3949200" cy="3965100"/>
            <a:chOff x="5194725" y="594275"/>
            <a:chExt cx="3949200" cy="3965100"/>
          </a:xfrm>
        </p:grpSpPr>
        <p:sp>
          <p:nvSpPr>
            <p:cNvPr id="245" name="Google Shape;245;p22"/>
            <p:cNvSpPr/>
            <p:nvPr/>
          </p:nvSpPr>
          <p:spPr>
            <a:xfrm>
              <a:off x="5531325" y="594275"/>
              <a:ext cx="3612600" cy="396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5194725" y="594275"/>
              <a:ext cx="3949200" cy="3965100"/>
            </a:xfrm>
            <a:prstGeom prst="roundRect">
              <a:avLst>
                <a:gd name="adj" fmla="val 2595"/>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2"/>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22"/>
          <p:cNvSpPr txBox="1">
            <a:spLocks noGrp="1"/>
          </p:cNvSpPr>
          <p:nvPr>
            <p:ph type="title"/>
          </p:nvPr>
        </p:nvSpPr>
        <p:spPr>
          <a:xfrm>
            <a:off x="560800" y="977825"/>
            <a:ext cx="4008900" cy="87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22"/>
          <p:cNvSpPr>
            <a:spLocks noGrp="1"/>
          </p:cNvSpPr>
          <p:nvPr>
            <p:ph type="pic" idx="2"/>
          </p:nvPr>
        </p:nvSpPr>
        <p:spPr>
          <a:xfrm>
            <a:off x="739271" y="2385196"/>
            <a:ext cx="234000" cy="234000"/>
          </a:xfrm>
          <a:prstGeom prst="rect">
            <a:avLst/>
          </a:prstGeom>
          <a:noFill/>
          <a:ln>
            <a:noFill/>
          </a:ln>
        </p:spPr>
      </p:sp>
      <p:sp>
        <p:nvSpPr>
          <p:cNvPr id="250" name="Google Shape;250;p22"/>
          <p:cNvSpPr>
            <a:spLocks noGrp="1"/>
          </p:cNvSpPr>
          <p:nvPr>
            <p:ph type="pic" idx="3"/>
          </p:nvPr>
        </p:nvSpPr>
        <p:spPr>
          <a:xfrm>
            <a:off x="2726996" y="2385196"/>
            <a:ext cx="234000" cy="234000"/>
          </a:xfrm>
          <a:prstGeom prst="rect">
            <a:avLst/>
          </a:prstGeom>
          <a:noFill/>
          <a:ln>
            <a:noFill/>
          </a:ln>
        </p:spPr>
      </p:sp>
      <p:sp>
        <p:nvSpPr>
          <p:cNvPr id="251" name="Google Shape;251;p22"/>
          <p:cNvSpPr txBox="1">
            <a:spLocks noGrp="1"/>
          </p:cNvSpPr>
          <p:nvPr>
            <p:ph type="subTitle" idx="1"/>
          </p:nvPr>
        </p:nvSpPr>
        <p:spPr>
          <a:xfrm>
            <a:off x="677783" y="2571684"/>
            <a:ext cx="1760700" cy="3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52" name="Google Shape;252;p22"/>
          <p:cNvSpPr txBox="1">
            <a:spLocks noGrp="1"/>
          </p:cNvSpPr>
          <p:nvPr>
            <p:ph type="subTitle" idx="4"/>
          </p:nvPr>
        </p:nvSpPr>
        <p:spPr>
          <a:xfrm>
            <a:off x="2655283" y="2571684"/>
            <a:ext cx="1760700" cy="3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53" name="Google Shape;253;p22"/>
          <p:cNvSpPr>
            <a:spLocks noGrp="1"/>
          </p:cNvSpPr>
          <p:nvPr>
            <p:ph type="pic" idx="5"/>
          </p:nvPr>
        </p:nvSpPr>
        <p:spPr>
          <a:xfrm>
            <a:off x="739271" y="3524203"/>
            <a:ext cx="234000" cy="234000"/>
          </a:xfrm>
          <a:prstGeom prst="rect">
            <a:avLst/>
          </a:prstGeom>
          <a:noFill/>
          <a:ln>
            <a:noFill/>
          </a:ln>
        </p:spPr>
      </p:sp>
      <p:sp>
        <p:nvSpPr>
          <p:cNvPr id="254" name="Google Shape;254;p22"/>
          <p:cNvSpPr>
            <a:spLocks noGrp="1"/>
          </p:cNvSpPr>
          <p:nvPr>
            <p:ph type="pic" idx="6"/>
          </p:nvPr>
        </p:nvSpPr>
        <p:spPr>
          <a:xfrm>
            <a:off x="2726996" y="3524203"/>
            <a:ext cx="234000" cy="234000"/>
          </a:xfrm>
          <a:prstGeom prst="rect">
            <a:avLst/>
          </a:prstGeom>
          <a:noFill/>
          <a:ln>
            <a:noFill/>
          </a:ln>
        </p:spPr>
      </p:sp>
      <p:sp>
        <p:nvSpPr>
          <p:cNvPr id="255" name="Google Shape;255;p22"/>
          <p:cNvSpPr txBox="1">
            <a:spLocks noGrp="1"/>
          </p:cNvSpPr>
          <p:nvPr>
            <p:ph type="subTitle" idx="7"/>
          </p:nvPr>
        </p:nvSpPr>
        <p:spPr>
          <a:xfrm>
            <a:off x="677783" y="3710695"/>
            <a:ext cx="1760700" cy="3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56" name="Google Shape;256;p22"/>
          <p:cNvSpPr txBox="1">
            <a:spLocks noGrp="1"/>
          </p:cNvSpPr>
          <p:nvPr>
            <p:ph type="subTitle" idx="8"/>
          </p:nvPr>
        </p:nvSpPr>
        <p:spPr>
          <a:xfrm>
            <a:off x="2655283" y="3710695"/>
            <a:ext cx="1760700" cy="3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57" name="Google Shape;257;p22"/>
          <p:cNvSpPr txBox="1">
            <a:spLocks noGrp="1"/>
          </p:cNvSpPr>
          <p:nvPr>
            <p:ph type="title" idx="9"/>
          </p:nvPr>
        </p:nvSpPr>
        <p:spPr>
          <a:xfrm>
            <a:off x="5995800" y="882441"/>
            <a:ext cx="314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B2E2B"/>
              </a:buClr>
              <a:buSzPts val="4100"/>
              <a:buFont typeface="Vollkorn"/>
              <a:buNone/>
              <a:defRPr sz="4100" b="1">
                <a:solidFill>
                  <a:srgbClr val="1B2E2B"/>
                </a:solidFill>
                <a:latin typeface="Vollkorn"/>
                <a:ea typeface="Vollkorn"/>
                <a:cs typeface="Vollkorn"/>
                <a:sym typeface="Vollkorn"/>
              </a:defRPr>
            </a:lvl1pPr>
            <a:lvl2pPr lvl="1"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2pPr>
            <a:lvl3pPr lvl="2"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3pPr>
            <a:lvl4pPr lvl="3"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4pPr>
            <a:lvl5pPr lvl="4"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5pPr>
            <a:lvl6pPr lvl="5"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6pPr>
            <a:lvl7pPr lvl="6"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7pPr>
            <a:lvl8pPr lvl="7"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8pPr>
            <a:lvl9pPr lvl="8" algn="r" rtl="0">
              <a:spcBef>
                <a:spcPts val="0"/>
              </a:spcBef>
              <a:spcAft>
                <a:spcPts val="0"/>
              </a:spcAft>
              <a:buClr>
                <a:srgbClr val="415351"/>
              </a:buClr>
              <a:buSzPts val="2800"/>
              <a:buFont typeface="Vollkorn"/>
              <a:buNone/>
              <a:defRPr b="1">
                <a:solidFill>
                  <a:srgbClr val="415351"/>
                </a:solidFill>
                <a:latin typeface="Vollkorn"/>
                <a:ea typeface="Vollkorn"/>
                <a:cs typeface="Vollkorn"/>
                <a:sym typeface="Vollkorn"/>
              </a:defRPr>
            </a:lvl9pPr>
          </a:lstStyle>
          <a:p>
            <a:endParaRPr/>
          </a:p>
        </p:txBody>
      </p:sp>
      <p:pic>
        <p:nvPicPr>
          <p:cNvPr id="258" name="Google Shape;258;p22"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57775" y="1557338"/>
            <a:ext cx="3600374" cy="2024063"/>
          </a:xfrm>
          <a:prstGeom prst="rect">
            <a:avLst/>
          </a:prstGeom>
          <a:noFill/>
          <a:ln>
            <a:noFill/>
          </a:ln>
        </p:spPr>
      </p:pic>
    </p:spTree>
    <p:extLst>
      <p:ext uri="{BB962C8B-B14F-4D97-AF65-F5344CB8AC3E}">
        <p14:creationId xmlns:p14="http://schemas.microsoft.com/office/powerpoint/2010/main" val="46044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8" indent="0" algn="ctr">
              <a:buNone/>
              <a:defRPr sz="1500"/>
            </a:lvl2pPr>
            <a:lvl3pPr marL="685776" indent="0" algn="ctr">
              <a:buNone/>
              <a:defRPr sz="1350"/>
            </a:lvl3pPr>
            <a:lvl4pPr marL="1028664" indent="0" algn="ctr">
              <a:buNone/>
              <a:defRPr sz="1200"/>
            </a:lvl4pPr>
            <a:lvl5pPr marL="1371552" indent="0" algn="ctr">
              <a:buNone/>
              <a:defRPr sz="1200"/>
            </a:lvl5pPr>
            <a:lvl6pPr marL="1714440" indent="0" algn="ctr">
              <a:buNone/>
              <a:defRPr sz="1200"/>
            </a:lvl6pPr>
            <a:lvl7pPr marL="2057328" indent="0" algn="ctr">
              <a:buNone/>
              <a:defRPr sz="1200"/>
            </a:lvl7pPr>
            <a:lvl8pPr marL="2400216" indent="0" algn="ctr">
              <a:buNone/>
              <a:defRPr sz="1200"/>
            </a:lvl8pPr>
            <a:lvl9pPr marL="274310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4CE913-9CC2-476C-916A-9881B99DDFBC}"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4229838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CE913-9CC2-476C-916A-9881B99DDFBC}"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238651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9" y="3442100"/>
            <a:ext cx="7886700" cy="1125140"/>
          </a:xfrm>
        </p:spPr>
        <p:txBody>
          <a:bodyPr/>
          <a:lstStyle>
            <a:lvl1pPr marL="0" indent="0">
              <a:buNone/>
              <a:defRPr sz="1800">
                <a:solidFill>
                  <a:schemeClr val="tx1"/>
                </a:solidFill>
              </a:defRPr>
            </a:lvl1pPr>
            <a:lvl2pPr marL="342888"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2" indent="0">
              <a:buNone/>
              <a:defRPr sz="1200">
                <a:solidFill>
                  <a:schemeClr val="tx1">
                    <a:tint val="75000"/>
                  </a:schemeClr>
                </a:solidFill>
              </a:defRPr>
            </a:lvl5pPr>
            <a:lvl6pPr marL="1714440" indent="0">
              <a:buNone/>
              <a:defRPr sz="1200">
                <a:solidFill>
                  <a:schemeClr val="tx1">
                    <a:tint val="75000"/>
                  </a:schemeClr>
                </a:solidFill>
              </a:defRPr>
            </a:lvl6pPr>
            <a:lvl7pPr marL="2057328" indent="0">
              <a:buNone/>
              <a:defRPr sz="1200">
                <a:solidFill>
                  <a:schemeClr val="tx1">
                    <a:tint val="75000"/>
                  </a:schemeClr>
                </a:solidFill>
              </a:defRPr>
            </a:lvl7pPr>
            <a:lvl8pPr marL="2400216" indent="0">
              <a:buNone/>
              <a:defRPr sz="1200">
                <a:solidFill>
                  <a:schemeClr val="tx1">
                    <a:tint val="75000"/>
                  </a:schemeClr>
                </a:solidFill>
              </a:defRPr>
            </a:lvl8pPr>
            <a:lvl9pPr marL="274310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CE913-9CC2-476C-916A-9881B99DDFBC}"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302226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4CE913-9CC2-476C-916A-9881B99DDFBC}"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219803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88" indent="0">
              <a:buNone/>
              <a:defRPr sz="1500" b="1"/>
            </a:lvl2pPr>
            <a:lvl3pPr marL="685776" indent="0">
              <a:buNone/>
              <a:defRPr sz="1350" b="1"/>
            </a:lvl3pPr>
            <a:lvl4pPr marL="1028664" indent="0">
              <a:buNone/>
              <a:defRPr sz="1200" b="1"/>
            </a:lvl4pPr>
            <a:lvl5pPr marL="1371552" indent="0">
              <a:buNone/>
              <a:defRPr sz="1200" b="1"/>
            </a:lvl5pPr>
            <a:lvl6pPr marL="1714440" indent="0">
              <a:buNone/>
              <a:defRPr sz="1200" b="1"/>
            </a:lvl6pPr>
            <a:lvl7pPr marL="2057328" indent="0">
              <a:buNone/>
              <a:defRPr sz="1200" b="1"/>
            </a:lvl7pPr>
            <a:lvl8pPr marL="2400216" indent="0">
              <a:buNone/>
              <a:defRPr sz="1200" b="1"/>
            </a:lvl8pPr>
            <a:lvl9pPr marL="274310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3"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88" indent="0">
              <a:buNone/>
              <a:defRPr sz="1500" b="1"/>
            </a:lvl2pPr>
            <a:lvl3pPr marL="685776" indent="0">
              <a:buNone/>
              <a:defRPr sz="1350" b="1"/>
            </a:lvl3pPr>
            <a:lvl4pPr marL="1028664" indent="0">
              <a:buNone/>
              <a:defRPr sz="1200" b="1"/>
            </a:lvl4pPr>
            <a:lvl5pPr marL="1371552" indent="0">
              <a:buNone/>
              <a:defRPr sz="1200" b="1"/>
            </a:lvl5pPr>
            <a:lvl6pPr marL="1714440" indent="0">
              <a:buNone/>
              <a:defRPr sz="1200" b="1"/>
            </a:lvl6pPr>
            <a:lvl7pPr marL="2057328" indent="0">
              <a:buNone/>
              <a:defRPr sz="1200" b="1"/>
            </a:lvl7pPr>
            <a:lvl8pPr marL="2400216" indent="0">
              <a:buNone/>
              <a:defRPr sz="1200" b="1"/>
            </a:lvl8pPr>
            <a:lvl9pPr marL="274310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CE913-9CC2-476C-916A-9881B99DDFBC}" type="datetimeFigureOut">
              <a:rPr lang="en-US" smtClean="0"/>
              <a:t>7/17/23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7701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4CE913-9CC2-476C-916A-9881B99DDFBC}" type="datetimeFigureOut">
              <a:rPr lang="en-US" smtClean="0"/>
              <a:t>7/17/23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18606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CE913-9CC2-476C-916A-9881B99DDFBC}" type="datetimeFigureOut">
              <a:rPr lang="en-US" smtClean="0"/>
              <a:t>7/17/23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232862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Green">
  <p:cSld name="TITLE_1_1">
    <p:bg>
      <p:bgPr>
        <a:solidFill>
          <a:schemeClr val="accent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3442661" y="-102459"/>
            <a:ext cx="5865300" cy="3459900"/>
          </a:xfrm>
          <a:prstGeom prst="rect">
            <a:avLst/>
          </a:prstGeom>
        </p:spPr>
        <p:txBody>
          <a:bodyPr spcFirstLastPara="1" wrap="square" lIns="91425" tIns="91425" rIns="91425" bIns="91425" anchor="t" anchorCtr="0">
            <a:noAutofit/>
          </a:bodyPr>
          <a:lstStyle>
            <a:lvl1pPr lvl="0" algn="r">
              <a:lnSpc>
                <a:spcPct val="70000"/>
              </a:lnSpc>
              <a:spcBef>
                <a:spcPts val="0"/>
              </a:spcBef>
              <a:spcAft>
                <a:spcPts val="0"/>
              </a:spcAft>
              <a:buClr>
                <a:srgbClr val="1C9C8A"/>
              </a:buClr>
              <a:buSzPts val="35000"/>
              <a:buFont typeface="Proxima Nova"/>
              <a:buNone/>
              <a:defRPr sz="35000" b="1">
                <a:solidFill>
                  <a:srgbClr val="1C9C8A"/>
                </a:solidFill>
                <a:latin typeface="Proxima Nova"/>
                <a:ea typeface="Proxima Nova"/>
                <a:cs typeface="Proxima Nova"/>
                <a:sym typeface="Proxima Nova"/>
              </a:defRPr>
            </a:lvl1pPr>
            <a:lvl2pPr lvl="1"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2pPr>
            <a:lvl3pPr lvl="2"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3pPr>
            <a:lvl4pPr lvl="3"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4pPr>
            <a:lvl5pPr lvl="4"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5pPr>
            <a:lvl6pPr lvl="5"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6pPr>
            <a:lvl7pPr lvl="6"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7pPr>
            <a:lvl8pPr lvl="7"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8pPr>
            <a:lvl9pPr lvl="8" algn="r">
              <a:lnSpc>
                <a:spcPct val="70000"/>
              </a:lnSpc>
              <a:spcBef>
                <a:spcPts val="0"/>
              </a:spcBef>
              <a:spcAft>
                <a:spcPts val="0"/>
              </a:spcAft>
              <a:buClr>
                <a:srgbClr val="1C9C8A"/>
              </a:buClr>
              <a:buSzPts val="15000"/>
              <a:buNone/>
              <a:defRPr sz="15000">
                <a:solidFill>
                  <a:srgbClr val="1C9C8A"/>
                </a:solidFill>
                <a:latin typeface="Nunito Sans Light"/>
                <a:ea typeface="Nunito Sans Light"/>
                <a:cs typeface="Nunito Sans Light"/>
                <a:sym typeface="Nunito Sans Light"/>
              </a:defRPr>
            </a:lvl9pPr>
          </a:lstStyle>
          <a:p>
            <a:endParaRPr/>
          </a:p>
        </p:txBody>
      </p:sp>
      <p:sp>
        <p:nvSpPr>
          <p:cNvPr id="31" name="Google Shape;31;p4"/>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lvl1pPr lvl="0"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1pPr>
            <a:lvl2pPr lvl="1"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2pPr>
            <a:lvl3pPr lvl="2"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3pPr>
            <a:lvl4pPr lvl="3"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4pPr>
            <a:lvl5pPr lvl="4"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5pPr>
            <a:lvl6pPr lvl="5"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6pPr>
            <a:lvl7pPr lvl="6"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7pPr>
            <a:lvl8pPr lvl="7"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8pPr>
            <a:lvl9pPr lvl="8" rtl="0">
              <a:lnSpc>
                <a:spcPct val="85000"/>
              </a:lnSpc>
              <a:spcBef>
                <a:spcPts val="0"/>
              </a:spcBef>
              <a:spcAft>
                <a:spcPts val="0"/>
              </a:spcAft>
              <a:buClr>
                <a:srgbClr val="B1D9D1"/>
              </a:buClr>
              <a:buSzPts val="4000"/>
              <a:buFont typeface="Vollkorn"/>
              <a:buNone/>
              <a:defRPr sz="4000" b="1">
                <a:solidFill>
                  <a:srgbClr val="B1D9D1"/>
                </a:solidFill>
                <a:latin typeface="Vollkorn"/>
                <a:ea typeface="Vollkorn"/>
                <a:cs typeface="Vollkorn"/>
                <a:sym typeface="Vollkorn"/>
              </a:defRPr>
            </a:lvl9pPr>
          </a:lstStyle>
          <a:p>
            <a:endParaRPr/>
          </a:p>
        </p:txBody>
      </p:sp>
      <p:sp>
        <p:nvSpPr>
          <p:cNvPr id="32" name="Google Shape;32;p4"/>
          <p:cNvSpPr txBox="1">
            <a:spLocks noGrp="1"/>
          </p:cNvSpPr>
          <p:nvPr>
            <p:ph type="subTitle" idx="1"/>
          </p:nvPr>
        </p:nvSpPr>
        <p:spPr>
          <a:xfrm>
            <a:off x="393674" y="3365629"/>
            <a:ext cx="3612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1pPr>
            <a:lvl2pPr lvl="1"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2pPr>
            <a:lvl3pPr lvl="2"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3pPr>
            <a:lvl4pPr lvl="3"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4pPr>
            <a:lvl5pPr lvl="4"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5pPr>
            <a:lvl6pPr lvl="5"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6pPr>
            <a:lvl7pPr lvl="6"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7pPr>
            <a:lvl8pPr lvl="7"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8pPr>
            <a:lvl9pPr lvl="8" rtl="0">
              <a:lnSpc>
                <a:spcPct val="100000"/>
              </a:lnSpc>
              <a:spcBef>
                <a:spcPts val="0"/>
              </a:spcBef>
              <a:spcAft>
                <a:spcPts val="0"/>
              </a:spcAft>
              <a:buClr>
                <a:srgbClr val="B1D9D1"/>
              </a:buClr>
              <a:buSzPts val="1400"/>
              <a:buFont typeface="Proxima Nova Semibold"/>
              <a:buNone/>
              <a:defRPr>
                <a:solidFill>
                  <a:srgbClr val="B1D9D1"/>
                </a:solidFill>
                <a:latin typeface="Proxima Nova Semibold"/>
                <a:ea typeface="Proxima Nova Semibold"/>
                <a:cs typeface="Proxima Nova Semibold"/>
                <a:sym typeface="Proxima Nova Semibold"/>
              </a:defRPr>
            </a:lvl9pPr>
          </a:lstStyle>
          <a:p>
            <a:endParaRPr/>
          </a:p>
        </p:txBody>
      </p:sp>
      <p:pic>
        <p:nvPicPr>
          <p:cNvPr id="33" name="Google Shape;33;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pic>
        <p:nvPicPr>
          <p:cNvPr id="34" name="Google Shape;3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300" y="59750"/>
            <a:ext cx="425101" cy="739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888" indent="0">
              <a:buNone/>
              <a:defRPr sz="1050"/>
            </a:lvl2pPr>
            <a:lvl3pPr marL="685776" indent="0">
              <a:buNone/>
              <a:defRPr sz="900"/>
            </a:lvl3pPr>
            <a:lvl4pPr marL="1028664" indent="0">
              <a:buNone/>
              <a:defRPr sz="750"/>
            </a:lvl4pPr>
            <a:lvl5pPr marL="1371552" indent="0">
              <a:buNone/>
              <a:defRPr sz="750"/>
            </a:lvl5pPr>
            <a:lvl6pPr marL="1714440" indent="0">
              <a:buNone/>
              <a:defRPr sz="750"/>
            </a:lvl6pPr>
            <a:lvl7pPr marL="2057328" indent="0">
              <a:buNone/>
              <a:defRPr sz="750"/>
            </a:lvl7pPr>
            <a:lvl8pPr marL="2400216" indent="0">
              <a:buNone/>
              <a:defRPr sz="750"/>
            </a:lvl8pPr>
            <a:lvl9pPr marL="2743104"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4CE913-9CC2-476C-916A-9881B99DDFBC}"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43822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888" indent="0">
              <a:buNone/>
              <a:defRPr sz="2100"/>
            </a:lvl2pPr>
            <a:lvl3pPr marL="685776" indent="0">
              <a:buNone/>
              <a:defRPr sz="1800"/>
            </a:lvl3pPr>
            <a:lvl4pPr marL="1028664" indent="0">
              <a:buNone/>
              <a:defRPr sz="1500"/>
            </a:lvl4pPr>
            <a:lvl5pPr marL="1371552" indent="0">
              <a:buNone/>
              <a:defRPr sz="1500"/>
            </a:lvl5pPr>
            <a:lvl6pPr marL="1714440" indent="0">
              <a:buNone/>
              <a:defRPr sz="1500"/>
            </a:lvl6pPr>
            <a:lvl7pPr marL="2057328" indent="0">
              <a:buNone/>
              <a:defRPr sz="1500"/>
            </a:lvl7pPr>
            <a:lvl8pPr marL="2400216" indent="0">
              <a:buNone/>
              <a:defRPr sz="1500"/>
            </a:lvl8pPr>
            <a:lvl9pPr marL="274310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888" indent="0">
              <a:buNone/>
              <a:defRPr sz="1050"/>
            </a:lvl2pPr>
            <a:lvl3pPr marL="685776" indent="0">
              <a:buNone/>
              <a:defRPr sz="900"/>
            </a:lvl3pPr>
            <a:lvl4pPr marL="1028664" indent="0">
              <a:buNone/>
              <a:defRPr sz="750"/>
            </a:lvl4pPr>
            <a:lvl5pPr marL="1371552" indent="0">
              <a:buNone/>
              <a:defRPr sz="750"/>
            </a:lvl5pPr>
            <a:lvl6pPr marL="1714440" indent="0">
              <a:buNone/>
              <a:defRPr sz="750"/>
            </a:lvl6pPr>
            <a:lvl7pPr marL="2057328" indent="0">
              <a:buNone/>
              <a:defRPr sz="750"/>
            </a:lvl7pPr>
            <a:lvl8pPr marL="2400216" indent="0">
              <a:buNone/>
              <a:defRPr sz="750"/>
            </a:lvl8pPr>
            <a:lvl9pPr marL="2743104"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4CE913-9CC2-476C-916A-9881B99DDFBC}" type="datetimeFigureOut">
              <a:rPr lang="en-US" smtClean="0"/>
              <a:t>7/17/23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3811586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CE913-9CC2-476C-916A-9881B99DDFBC}"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3437105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CE913-9CC2-476C-916A-9881B99DDFBC}" type="datetimeFigureOut">
              <a:rPr lang="en-US" smtClean="0"/>
              <a:t>7/17/23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6451-6201-42A5-BF27-D037D7F0753E}" type="slidenum">
              <a:rPr lang="en-US" smtClean="0"/>
              <a:t>‹#›</a:t>
            </a:fld>
            <a:endParaRPr lang="en-US"/>
          </a:p>
        </p:txBody>
      </p:sp>
    </p:spTree>
    <p:extLst>
      <p:ext uri="{BB962C8B-B14F-4D97-AF65-F5344CB8AC3E}">
        <p14:creationId xmlns:p14="http://schemas.microsoft.com/office/powerpoint/2010/main" val="1980961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78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Magenta">
  <p:cSld name="TITLE_1_1_2">
    <p:bg>
      <p:bgPr>
        <a:solidFill>
          <a:srgbClr val="C06892"/>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442661" y="-102459"/>
            <a:ext cx="5865300" cy="3459900"/>
          </a:xfrm>
          <a:prstGeom prst="rect">
            <a:avLst/>
          </a:prstGeom>
        </p:spPr>
        <p:txBody>
          <a:bodyPr spcFirstLastPara="1" wrap="square" lIns="91425" tIns="91425" rIns="91425" bIns="91425" anchor="t" anchorCtr="0">
            <a:noAutofit/>
          </a:bodyPr>
          <a:lstStyle>
            <a:lvl1pPr lvl="0" algn="r" rtl="0">
              <a:lnSpc>
                <a:spcPct val="70000"/>
              </a:lnSpc>
              <a:spcBef>
                <a:spcPts val="0"/>
              </a:spcBef>
              <a:spcAft>
                <a:spcPts val="0"/>
              </a:spcAft>
              <a:buClr>
                <a:srgbClr val="BA4A7E"/>
              </a:buClr>
              <a:buSzPts val="35000"/>
              <a:buFont typeface="Proxima Nova"/>
              <a:buNone/>
              <a:defRPr sz="35000" b="1">
                <a:solidFill>
                  <a:srgbClr val="BA4A7E"/>
                </a:solidFill>
                <a:latin typeface="Proxima Nova"/>
                <a:ea typeface="Proxima Nova"/>
                <a:cs typeface="Proxima Nova"/>
                <a:sym typeface="Proxima Nova"/>
              </a:defRPr>
            </a:lvl1pPr>
            <a:lvl2pPr lvl="1"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2pPr>
            <a:lvl3pPr lvl="2"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3pPr>
            <a:lvl4pPr lvl="3"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4pPr>
            <a:lvl5pPr lvl="4"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5pPr>
            <a:lvl6pPr lvl="5"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6pPr>
            <a:lvl7pPr lvl="6"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7pPr>
            <a:lvl8pPr lvl="7"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8pPr>
            <a:lvl9pPr lvl="8" algn="r" rtl="0">
              <a:lnSpc>
                <a:spcPct val="70000"/>
              </a:lnSpc>
              <a:spcBef>
                <a:spcPts val="0"/>
              </a:spcBef>
              <a:spcAft>
                <a:spcPts val="0"/>
              </a:spcAft>
              <a:buClr>
                <a:srgbClr val="BA4A7E"/>
              </a:buClr>
              <a:buSzPts val="15000"/>
              <a:buNone/>
              <a:defRPr sz="15000">
                <a:solidFill>
                  <a:srgbClr val="BA4A7E"/>
                </a:solidFill>
                <a:latin typeface="Nunito Sans Light"/>
                <a:ea typeface="Nunito Sans Light"/>
                <a:cs typeface="Nunito Sans Light"/>
                <a:sym typeface="Nunito Sans Light"/>
              </a:defRPr>
            </a:lvl9pPr>
          </a:lstStyle>
          <a:p>
            <a:endParaRPr/>
          </a:p>
        </p:txBody>
      </p:sp>
      <p:sp>
        <p:nvSpPr>
          <p:cNvPr id="37" name="Google Shape;37;p5"/>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lvl1pPr lvl="0"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1pPr>
            <a:lvl2pPr lvl="1"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2pPr>
            <a:lvl3pPr lvl="2"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3pPr>
            <a:lvl4pPr lvl="3"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4pPr>
            <a:lvl5pPr lvl="4"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5pPr>
            <a:lvl6pPr lvl="5"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6pPr>
            <a:lvl7pPr lvl="6"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7pPr>
            <a:lvl8pPr lvl="7"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8pPr>
            <a:lvl9pPr lvl="8" rtl="0">
              <a:lnSpc>
                <a:spcPct val="85000"/>
              </a:lnSpc>
              <a:spcBef>
                <a:spcPts val="0"/>
              </a:spcBef>
              <a:spcAft>
                <a:spcPts val="0"/>
              </a:spcAft>
              <a:buClr>
                <a:srgbClr val="D79EB9"/>
              </a:buClr>
              <a:buSzPts val="4000"/>
              <a:buFont typeface="Vollkorn"/>
              <a:buNone/>
              <a:defRPr sz="4000" b="1">
                <a:solidFill>
                  <a:srgbClr val="D79EB9"/>
                </a:solidFill>
                <a:latin typeface="Vollkorn"/>
                <a:ea typeface="Vollkorn"/>
                <a:cs typeface="Vollkorn"/>
                <a:sym typeface="Vollkorn"/>
              </a:defRPr>
            </a:lvl9pPr>
          </a:lstStyle>
          <a:p>
            <a:endParaRPr/>
          </a:p>
        </p:txBody>
      </p:sp>
      <p:sp>
        <p:nvSpPr>
          <p:cNvPr id="38" name="Google Shape;38;p5"/>
          <p:cNvSpPr txBox="1">
            <a:spLocks noGrp="1"/>
          </p:cNvSpPr>
          <p:nvPr>
            <p:ph type="subTitle" idx="1"/>
          </p:nvPr>
        </p:nvSpPr>
        <p:spPr>
          <a:xfrm>
            <a:off x="393674" y="3365629"/>
            <a:ext cx="3612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1pPr>
            <a:lvl2pPr lvl="1"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2pPr>
            <a:lvl3pPr lvl="2"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3pPr>
            <a:lvl4pPr lvl="3"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4pPr>
            <a:lvl5pPr lvl="4"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5pPr>
            <a:lvl6pPr lvl="5"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6pPr>
            <a:lvl7pPr lvl="6"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7pPr>
            <a:lvl8pPr lvl="7"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8pPr>
            <a:lvl9pPr lvl="8" rtl="0">
              <a:lnSpc>
                <a:spcPct val="100000"/>
              </a:lnSpc>
              <a:spcBef>
                <a:spcPts val="0"/>
              </a:spcBef>
              <a:spcAft>
                <a:spcPts val="0"/>
              </a:spcAft>
              <a:buClr>
                <a:srgbClr val="D79EB9"/>
              </a:buClr>
              <a:buSzPts val="1400"/>
              <a:buFont typeface="Proxima Nova Semibold"/>
              <a:buNone/>
              <a:defRPr>
                <a:solidFill>
                  <a:srgbClr val="D79EB9"/>
                </a:solidFill>
                <a:latin typeface="Proxima Nova Semibold"/>
                <a:ea typeface="Proxima Nova Semibold"/>
                <a:cs typeface="Proxima Nova Semibold"/>
                <a:sym typeface="Proxima Nova Semibold"/>
              </a:defRPr>
            </a:lvl9pPr>
          </a:lstStyle>
          <a:p>
            <a:endParaRPr/>
          </a:p>
        </p:txBody>
      </p:sp>
      <p:pic>
        <p:nvPicPr>
          <p:cNvPr id="39" name="Google Shape;39;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pic>
        <p:nvPicPr>
          <p:cNvPr id="40" name="Google Shape;4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300" y="59750"/>
            <a:ext cx="425101" cy="739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Orange 1">
  <p:cSld name="TITLE_1_1_2_1_1">
    <p:bg>
      <p:bgPr>
        <a:solidFill>
          <a:srgbClr val="B5C7F5"/>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442661" y="-102459"/>
            <a:ext cx="5865300" cy="3459900"/>
          </a:xfrm>
          <a:prstGeom prst="rect">
            <a:avLst/>
          </a:prstGeom>
        </p:spPr>
        <p:txBody>
          <a:bodyPr spcFirstLastPara="1" wrap="square" lIns="91425" tIns="91425" rIns="91425" bIns="91425" anchor="t" anchorCtr="0">
            <a:noAutofit/>
          </a:bodyPr>
          <a:lstStyle>
            <a:lvl1pPr lvl="0" algn="r" rtl="0">
              <a:lnSpc>
                <a:spcPct val="70000"/>
              </a:lnSpc>
              <a:spcBef>
                <a:spcPts val="0"/>
              </a:spcBef>
              <a:spcAft>
                <a:spcPts val="0"/>
              </a:spcAft>
              <a:buClr>
                <a:srgbClr val="89A2D9"/>
              </a:buClr>
              <a:buSzPts val="35000"/>
              <a:buFont typeface="Proxima Nova"/>
              <a:buNone/>
              <a:defRPr sz="35000" b="1">
                <a:solidFill>
                  <a:srgbClr val="89A2D9"/>
                </a:solidFill>
                <a:latin typeface="Proxima Nova"/>
                <a:ea typeface="Proxima Nova"/>
                <a:cs typeface="Proxima Nova"/>
                <a:sym typeface="Proxima Nova"/>
              </a:defRPr>
            </a:lvl1pPr>
            <a:lvl2pPr lvl="1"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2pPr>
            <a:lvl3pPr lvl="2"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3pPr>
            <a:lvl4pPr lvl="3"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4pPr>
            <a:lvl5pPr lvl="4"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5pPr>
            <a:lvl6pPr lvl="5"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6pPr>
            <a:lvl7pPr lvl="6"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7pPr>
            <a:lvl8pPr lvl="7"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8pPr>
            <a:lvl9pPr lvl="8" algn="r" rtl="0">
              <a:lnSpc>
                <a:spcPct val="70000"/>
              </a:lnSpc>
              <a:spcBef>
                <a:spcPts val="0"/>
              </a:spcBef>
              <a:spcAft>
                <a:spcPts val="0"/>
              </a:spcAft>
              <a:buClr>
                <a:srgbClr val="415351"/>
              </a:buClr>
              <a:buSzPts val="15000"/>
              <a:buNone/>
              <a:defRPr sz="15000">
                <a:solidFill>
                  <a:srgbClr val="415351"/>
                </a:solidFill>
                <a:latin typeface="Nunito Sans Light"/>
                <a:ea typeface="Nunito Sans Light"/>
                <a:cs typeface="Nunito Sans Light"/>
                <a:sym typeface="Nunito Sans Light"/>
              </a:defRPr>
            </a:lvl9pPr>
          </a:lstStyle>
          <a:p>
            <a:endParaRPr/>
          </a:p>
        </p:txBody>
      </p:sp>
      <p:sp>
        <p:nvSpPr>
          <p:cNvPr id="49" name="Google Shape;49;p7"/>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lvl1pPr lvl="0"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1pPr>
            <a:lvl2pPr lvl="1"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2pPr>
            <a:lvl3pPr lvl="2"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3pPr>
            <a:lvl4pPr lvl="3"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4pPr>
            <a:lvl5pPr lvl="4"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5pPr>
            <a:lvl6pPr lvl="5"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6pPr>
            <a:lvl7pPr lvl="6"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7pPr>
            <a:lvl8pPr lvl="7"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8pPr>
            <a:lvl9pPr lvl="8" rtl="0">
              <a:lnSpc>
                <a:spcPct val="85000"/>
              </a:lnSpc>
              <a:spcBef>
                <a:spcPts val="0"/>
              </a:spcBef>
              <a:spcAft>
                <a:spcPts val="0"/>
              </a:spcAft>
              <a:buClr>
                <a:srgbClr val="E4ECFE"/>
              </a:buClr>
              <a:buSzPts val="4000"/>
              <a:buFont typeface="Vollkorn"/>
              <a:buNone/>
              <a:defRPr sz="4000" b="1">
                <a:solidFill>
                  <a:srgbClr val="E4ECFE"/>
                </a:solidFill>
                <a:latin typeface="Vollkorn"/>
                <a:ea typeface="Vollkorn"/>
                <a:cs typeface="Vollkorn"/>
                <a:sym typeface="Vollkorn"/>
              </a:defRPr>
            </a:lvl9pPr>
          </a:lstStyle>
          <a:p>
            <a:endParaRPr/>
          </a:p>
        </p:txBody>
      </p:sp>
      <p:sp>
        <p:nvSpPr>
          <p:cNvPr id="50" name="Google Shape;50;p7"/>
          <p:cNvSpPr txBox="1">
            <a:spLocks noGrp="1"/>
          </p:cNvSpPr>
          <p:nvPr>
            <p:ph type="subTitle" idx="1"/>
          </p:nvPr>
        </p:nvSpPr>
        <p:spPr>
          <a:xfrm>
            <a:off x="393674" y="3365629"/>
            <a:ext cx="3612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1pPr>
            <a:lvl2pPr lvl="1"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2pPr>
            <a:lvl3pPr lvl="2"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3pPr>
            <a:lvl4pPr lvl="3"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4pPr>
            <a:lvl5pPr lvl="4"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5pPr>
            <a:lvl6pPr lvl="5"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6pPr>
            <a:lvl7pPr lvl="6"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7pPr>
            <a:lvl8pPr lvl="7"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8pPr>
            <a:lvl9pPr lvl="8" rtl="0">
              <a:lnSpc>
                <a:spcPct val="100000"/>
              </a:lnSpc>
              <a:spcBef>
                <a:spcPts val="0"/>
              </a:spcBef>
              <a:spcAft>
                <a:spcPts val="0"/>
              </a:spcAft>
              <a:buClr>
                <a:srgbClr val="E4ECFE"/>
              </a:buClr>
              <a:buSzPts val="1400"/>
              <a:buFont typeface="Proxima Nova Semibold"/>
              <a:buNone/>
              <a:defRPr>
                <a:solidFill>
                  <a:srgbClr val="E4ECFE"/>
                </a:solidFill>
                <a:latin typeface="Proxima Nova Semibold"/>
                <a:ea typeface="Proxima Nova Semibold"/>
                <a:cs typeface="Proxima Nova Semibold"/>
                <a:sym typeface="Proxima Nova Semibold"/>
              </a:defRPr>
            </a:lvl9pPr>
          </a:lstStyle>
          <a:p>
            <a:endParaRPr/>
          </a:p>
        </p:txBody>
      </p:sp>
      <p:pic>
        <p:nvPicPr>
          <p:cNvPr id="51" name="Google Shape;51;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pic>
        <p:nvPicPr>
          <p:cNvPr id="52" name="Google Shape;52;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300" y="59750"/>
            <a:ext cx="425101" cy="739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type="secHead">
  <p:cSld name="SECTION_HEADER">
    <p:bg>
      <p:bgPr>
        <a:solidFill>
          <a:schemeClr val="lt2"/>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sp>
        <p:nvSpPr>
          <p:cNvPr id="61" name="Google Shape;61;p9"/>
          <p:cNvSpPr txBox="1">
            <a:spLocks noGrp="1"/>
          </p:cNvSpPr>
          <p:nvPr>
            <p:ph type="body" idx="1"/>
          </p:nvPr>
        </p:nvSpPr>
        <p:spPr>
          <a:xfrm>
            <a:off x="465400" y="1823800"/>
            <a:ext cx="3909600" cy="2704200"/>
          </a:xfrm>
          <a:prstGeom prst="rect">
            <a:avLst/>
          </a:prstGeom>
        </p:spPr>
        <p:txBody>
          <a:bodyPr spcFirstLastPara="1" wrap="square" lIns="91425" tIns="91425" rIns="91425" bIns="91425" anchor="t" anchorCtr="0">
            <a:noAutofit/>
          </a:bodyPr>
          <a:lstStyle>
            <a:lvl1pPr marL="457200" lvl="0" indent="-279400" rtl="0">
              <a:lnSpc>
                <a:spcPct val="115000"/>
              </a:lnSpc>
              <a:spcBef>
                <a:spcPts val="0"/>
              </a:spcBef>
              <a:spcAft>
                <a:spcPts val="0"/>
              </a:spcAft>
              <a:buClr>
                <a:schemeClr val="dk1"/>
              </a:buClr>
              <a:buSzPts val="800"/>
              <a:buFont typeface="Proxima Nova Semibold"/>
              <a:buChar char="●"/>
              <a:defRPr>
                <a:solidFill>
                  <a:schemeClr val="dk1"/>
                </a:solidFill>
                <a:latin typeface="Proxima Nova Semibold"/>
                <a:ea typeface="Proxima Nova Semibold"/>
                <a:cs typeface="Proxima Nova Semibold"/>
                <a:sym typeface="Proxima Nova Semibold"/>
              </a:defRPr>
            </a:lvl1pPr>
            <a:lvl2pPr marL="914400" lvl="1"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2pPr>
            <a:lvl3pPr marL="1371600" lvl="2"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3pPr>
            <a:lvl4pPr marL="1828800" lvl="3"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4pPr>
            <a:lvl5pPr marL="2286000" lvl="4"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5pPr>
            <a:lvl6pPr marL="2743200" lvl="5"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6pPr>
            <a:lvl7pPr marL="3200400" lvl="6"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7pPr>
            <a:lvl8pPr marL="3657600" lvl="7"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8pPr>
            <a:lvl9pPr marL="4114800" lvl="8"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9pPr>
          </a:lstStyle>
          <a:p>
            <a:endParaRPr/>
          </a:p>
        </p:txBody>
      </p:sp>
      <p:sp>
        <p:nvSpPr>
          <p:cNvPr id="62" name="Google Shape;62;p9"/>
          <p:cNvSpPr txBox="1">
            <a:spLocks noGrp="1"/>
          </p:cNvSpPr>
          <p:nvPr>
            <p:ph type="body" idx="2"/>
          </p:nvPr>
        </p:nvSpPr>
        <p:spPr>
          <a:xfrm>
            <a:off x="4374950" y="1823800"/>
            <a:ext cx="3909600" cy="2704200"/>
          </a:xfrm>
          <a:prstGeom prst="rect">
            <a:avLst/>
          </a:prstGeom>
        </p:spPr>
        <p:txBody>
          <a:bodyPr spcFirstLastPara="1" wrap="square" lIns="91425" tIns="91425" rIns="91425" bIns="91425" anchor="t" anchorCtr="0">
            <a:noAutofit/>
          </a:bodyPr>
          <a:lstStyle>
            <a:lvl1pPr marL="457200" lvl="0" indent="-279400" rtl="0">
              <a:lnSpc>
                <a:spcPct val="115000"/>
              </a:lnSpc>
              <a:spcBef>
                <a:spcPts val="0"/>
              </a:spcBef>
              <a:spcAft>
                <a:spcPts val="0"/>
              </a:spcAft>
              <a:buClr>
                <a:schemeClr val="dk1"/>
              </a:buClr>
              <a:buSzPts val="800"/>
              <a:buFont typeface="Proxima Nova Semibold"/>
              <a:buChar char="●"/>
              <a:defRPr>
                <a:solidFill>
                  <a:schemeClr val="dk1"/>
                </a:solidFill>
                <a:latin typeface="Proxima Nova Semibold"/>
                <a:ea typeface="Proxima Nova Semibold"/>
                <a:cs typeface="Proxima Nova Semibold"/>
                <a:sym typeface="Proxima Nova Semibold"/>
              </a:defRPr>
            </a:lvl1pPr>
            <a:lvl2pPr marL="914400" lvl="1"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2pPr>
            <a:lvl3pPr marL="1371600" lvl="2"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3pPr>
            <a:lvl4pPr marL="1828800" lvl="3"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4pPr>
            <a:lvl5pPr marL="2286000" lvl="4"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5pPr>
            <a:lvl6pPr marL="2743200" lvl="5"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6pPr>
            <a:lvl7pPr marL="3200400" lvl="6"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7pPr>
            <a:lvl8pPr marL="3657600" lvl="7"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8pPr>
            <a:lvl9pPr marL="4114800" lvl="8" indent="-279400" rtl="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9pPr>
          </a:lstStyle>
          <a:p>
            <a:endParaRPr/>
          </a:p>
        </p:txBody>
      </p:sp>
      <p:sp>
        <p:nvSpPr>
          <p:cNvPr id="63" name="Google Shape;63;p9"/>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64" name="Google Shape;64;p9"/>
          <p:cNvSpPr txBox="1">
            <a:spLocks noGrp="1"/>
          </p:cNvSpPr>
          <p:nvPr>
            <p:ph type="title"/>
          </p:nvPr>
        </p:nvSpPr>
        <p:spPr>
          <a:xfrm>
            <a:off x="560799" y="977825"/>
            <a:ext cx="7723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1pPr>
            <a:lvl2pPr lvl="1"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2pPr>
            <a:lvl3pPr lvl="2"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3pPr>
            <a:lvl4pPr lvl="3"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4pPr>
            <a:lvl5pPr lvl="4"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5pPr>
            <a:lvl6pPr lvl="5"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6pPr>
            <a:lvl7pPr lvl="6"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7pPr>
            <a:lvl8pPr lvl="7"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8pPr>
            <a:lvl9pPr lvl="8" rt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eakers" type="tx">
  <p:cSld name="TITLE_AND_BODY">
    <p:spTree>
      <p:nvGrpSpPr>
        <p:cNvPr id="1" name="Shape 65"/>
        <p:cNvGrpSpPr/>
        <p:nvPr/>
      </p:nvGrpSpPr>
      <p:grpSpPr>
        <a:xfrm>
          <a:off x="0" y="0"/>
          <a:ext cx="0" cy="0"/>
          <a:chOff x="0" y="0"/>
          <a:chExt cx="0" cy="0"/>
        </a:xfrm>
      </p:grpSpPr>
      <p:pic>
        <p:nvPicPr>
          <p:cNvPr id="66" name="Google Shape;66;p1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sp>
        <p:nvSpPr>
          <p:cNvPr id="67" name="Google Shape;67;p10"/>
          <p:cNvSpPr>
            <a:spLocks noGrp="1"/>
          </p:cNvSpPr>
          <p:nvPr>
            <p:ph type="pic" idx="2"/>
          </p:nvPr>
        </p:nvSpPr>
        <p:spPr>
          <a:xfrm>
            <a:off x="614650" y="1967225"/>
            <a:ext cx="983700" cy="1209000"/>
          </a:xfrm>
          <a:prstGeom prst="roundRect">
            <a:avLst>
              <a:gd name="adj" fmla="val 6260"/>
            </a:avLst>
          </a:prstGeom>
          <a:noFill/>
          <a:ln>
            <a:noFill/>
          </a:ln>
        </p:spPr>
      </p:sp>
      <p:sp>
        <p:nvSpPr>
          <p:cNvPr id="68" name="Google Shape;68;p10"/>
          <p:cNvSpPr txBox="1">
            <a:spLocks noGrp="1"/>
          </p:cNvSpPr>
          <p:nvPr>
            <p:ph type="title"/>
          </p:nvPr>
        </p:nvSpPr>
        <p:spPr>
          <a:xfrm>
            <a:off x="560799" y="977825"/>
            <a:ext cx="781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 name="Google Shape;69;p10"/>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0" name="Google Shape;70;p10"/>
          <p:cNvSpPr txBox="1">
            <a:spLocks noGrp="1"/>
          </p:cNvSpPr>
          <p:nvPr>
            <p:ph type="subTitle" idx="1"/>
          </p:nvPr>
        </p:nvSpPr>
        <p:spPr>
          <a:xfrm>
            <a:off x="540300" y="3186500"/>
            <a:ext cx="1283400" cy="21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100"/>
              <a:buFont typeface="Vollkorn"/>
              <a:buNone/>
              <a:defRPr sz="1100" b="1">
                <a:latin typeface="Vollkorn"/>
                <a:ea typeface="Vollkorn"/>
                <a:cs typeface="Vollkorn"/>
                <a:sym typeface="Vollkorn"/>
              </a:defRPr>
            </a:lvl1pPr>
            <a:lvl2pPr lvl="1">
              <a:lnSpc>
                <a:spcPct val="100000"/>
              </a:lnSpc>
              <a:spcBef>
                <a:spcPts val="0"/>
              </a:spcBef>
              <a:spcAft>
                <a:spcPts val="0"/>
              </a:spcAft>
              <a:buSzPts val="1100"/>
              <a:buNone/>
              <a:defRPr sz="1100"/>
            </a:lvl2pPr>
            <a:lvl3pPr lvl="2">
              <a:lnSpc>
                <a:spcPct val="100000"/>
              </a:lnSpc>
              <a:spcBef>
                <a:spcPts val="0"/>
              </a:spcBef>
              <a:spcAft>
                <a:spcPts val="0"/>
              </a:spcAft>
              <a:buSzPts val="1100"/>
              <a:buNone/>
              <a:defRPr sz="1100"/>
            </a:lvl3pPr>
            <a:lvl4pPr lvl="3">
              <a:lnSpc>
                <a:spcPct val="100000"/>
              </a:lnSpc>
              <a:spcBef>
                <a:spcPts val="0"/>
              </a:spcBef>
              <a:spcAft>
                <a:spcPts val="0"/>
              </a:spcAft>
              <a:buSzPts val="1100"/>
              <a:buNone/>
              <a:defRPr sz="1100"/>
            </a:lvl4pPr>
            <a:lvl5pPr lvl="4">
              <a:lnSpc>
                <a:spcPct val="100000"/>
              </a:lnSpc>
              <a:spcBef>
                <a:spcPts val="0"/>
              </a:spcBef>
              <a:spcAft>
                <a:spcPts val="0"/>
              </a:spcAft>
              <a:buSzPts val="1100"/>
              <a:buNone/>
              <a:defRPr sz="1100"/>
            </a:lvl5pPr>
            <a:lvl6pPr lvl="5">
              <a:lnSpc>
                <a:spcPct val="100000"/>
              </a:lnSpc>
              <a:spcBef>
                <a:spcPts val="0"/>
              </a:spcBef>
              <a:spcAft>
                <a:spcPts val="0"/>
              </a:spcAft>
              <a:buSzPts val="1100"/>
              <a:buNone/>
              <a:defRPr sz="1100"/>
            </a:lvl6pPr>
            <a:lvl7pPr lvl="6">
              <a:lnSpc>
                <a:spcPct val="100000"/>
              </a:lnSpc>
              <a:spcBef>
                <a:spcPts val="0"/>
              </a:spcBef>
              <a:spcAft>
                <a:spcPts val="0"/>
              </a:spcAft>
              <a:buSzPts val="1100"/>
              <a:buNone/>
              <a:defRPr sz="1100"/>
            </a:lvl7pPr>
            <a:lvl8pPr lvl="7">
              <a:lnSpc>
                <a:spcPct val="100000"/>
              </a:lnSpc>
              <a:spcBef>
                <a:spcPts val="0"/>
              </a:spcBef>
              <a:spcAft>
                <a:spcPts val="0"/>
              </a:spcAft>
              <a:buSzPts val="1100"/>
              <a:buNone/>
              <a:defRPr sz="1100"/>
            </a:lvl8pPr>
            <a:lvl9pPr lvl="8">
              <a:lnSpc>
                <a:spcPct val="100000"/>
              </a:lnSpc>
              <a:spcBef>
                <a:spcPts val="0"/>
              </a:spcBef>
              <a:spcAft>
                <a:spcPts val="0"/>
              </a:spcAft>
              <a:buSzPts val="1100"/>
              <a:buNone/>
              <a:defRPr sz="1100"/>
            </a:lvl9pPr>
          </a:lstStyle>
          <a:p>
            <a:endParaRPr/>
          </a:p>
        </p:txBody>
      </p:sp>
      <p:sp>
        <p:nvSpPr>
          <p:cNvPr id="71" name="Google Shape;71;p10"/>
          <p:cNvSpPr txBox="1">
            <a:spLocks noGrp="1"/>
          </p:cNvSpPr>
          <p:nvPr>
            <p:ph type="subTitle" idx="3"/>
          </p:nvPr>
        </p:nvSpPr>
        <p:spPr>
          <a:xfrm>
            <a:off x="540300" y="3411875"/>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72" name="Google Shape;72;p10"/>
          <p:cNvSpPr txBox="1">
            <a:spLocks noGrp="1"/>
          </p:cNvSpPr>
          <p:nvPr>
            <p:ph type="subTitle" idx="4"/>
          </p:nvPr>
        </p:nvSpPr>
        <p:spPr>
          <a:xfrm>
            <a:off x="2128442" y="3186500"/>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Vollkorn"/>
              <a:buNone/>
              <a:defRPr sz="11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3" name="Google Shape;73;p10"/>
          <p:cNvSpPr txBox="1">
            <a:spLocks noGrp="1"/>
          </p:cNvSpPr>
          <p:nvPr>
            <p:ph type="subTitle" idx="5"/>
          </p:nvPr>
        </p:nvSpPr>
        <p:spPr>
          <a:xfrm>
            <a:off x="2128442" y="3411875"/>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74" name="Google Shape;74;p10"/>
          <p:cNvSpPr txBox="1">
            <a:spLocks noGrp="1"/>
          </p:cNvSpPr>
          <p:nvPr>
            <p:ph type="subTitle" idx="6"/>
          </p:nvPr>
        </p:nvSpPr>
        <p:spPr>
          <a:xfrm>
            <a:off x="3706351" y="3186500"/>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Vollkorn"/>
              <a:buNone/>
              <a:defRPr sz="11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5" name="Google Shape;75;p10"/>
          <p:cNvSpPr txBox="1">
            <a:spLocks noGrp="1"/>
          </p:cNvSpPr>
          <p:nvPr>
            <p:ph type="subTitle" idx="7"/>
          </p:nvPr>
        </p:nvSpPr>
        <p:spPr>
          <a:xfrm>
            <a:off x="3706351" y="3411875"/>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76" name="Google Shape;76;p10"/>
          <p:cNvSpPr txBox="1">
            <a:spLocks noGrp="1"/>
          </p:cNvSpPr>
          <p:nvPr>
            <p:ph type="subTitle" idx="8"/>
          </p:nvPr>
        </p:nvSpPr>
        <p:spPr>
          <a:xfrm>
            <a:off x="5243262" y="3186500"/>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Vollkorn"/>
              <a:buNone/>
              <a:defRPr sz="11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7" name="Google Shape;77;p10"/>
          <p:cNvSpPr txBox="1">
            <a:spLocks noGrp="1"/>
          </p:cNvSpPr>
          <p:nvPr>
            <p:ph type="subTitle" idx="9"/>
          </p:nvPr>
        </p:nvSpPr>
        <p:spPr>
          <a:xfrm>
            <a:off x="5243262" y="3411875"/>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78" name="Google Shape;78;p10"/>
          <p:cNvSpPr txBox="1">
            <a:spLocks noGrp="1"/>
          </p:cNvSpPr>
          <p:nvPr>
            <p:ph type="subTitle" idx="13"/>
          </p:nvPr>
        </p:nvSpPr>
        <p:spPr>
          <a:xfrm>
            <a:off x="6821133" y="3186500"/>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Vollkorn"/>
              <a:buNone/>
              <a:defRPr sz="11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9" name="Google Shape;79;p10"/>
          <p:cNvSpPr txBox="1">
            <a:spLocks noGrp="1"/>
          </p:cNvSpPr>
          <p:nvPr>
            <p:ph type="subTitle" idx="14"/>
          </p:nvPr>
        </p:nvSpPr>
        <p:spPr>
          <a:xfrm>
            <a:off x="6821133" y="3411875"/>
            <a:ext cx="1283400" cy="21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Font typeface="Proxima Nova"/>
              <a:buNone/>
              <a:defRPr sz="900">
                <a:latin typeface="Proxima Nova"/>
                <a:ea typeface="Proxima Nova"/>
                <a:cs typeface="Proxima Nova"/>
                <a:sym typeface="Proxima Nova"/>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80" name="Google Shape;80;p10"/>
          <p:cNvSpPr>
            <a:spLocks noGrp="1"/>
          </p:cNvSpPr>
          <p:nvPr>
            <p:ph type="pic" idx="15"/>
          </p:nvPr>
        </p:nvSpPr>
        <p:spPr>
          <a:xfrm>
            <a:off x="2197675" y="1967225"/>
            <a:ext cx="983700" cy="1209000"/>
          </a:xfrm>
          <a:prstGeom prst="roundRect">
            <a:avLst>
              <a:gd name="adj" fmla="val 6260"/>
            </a:avLst>
          </a:prstGeom>
          <a:noFill/>
          <a:ln>
            <a:noFill/>
          </a:ln>
        </p:spPr>
      </p:sp>
      <p:sp>
        <p:nvSpPr>
          <p:cNvPr id="81" name="Google Shape;81;p10"/>
          <p:cNvSpPr>
            <a:spLocks noGrp="1"/>
          </p:cNvSpPr>
          <p:nvPr>
            <p:ph type="pic" idx="16"/>
          </p:nvPr>
        </p:nvSpPr>
        <p:spPr>
          <a:xfrm>
            <a:off x="3780700" y="1967225"/>
            <a:ext cx="983700" cy="1209000"/>
          </a:xfrm>
          <a:prstGeom prst="roundRect">
            <a:avLst>
              <a:gd name="adj" fmla="val 6260"/>
            </a:avLst>
          </a:prstGeom>
          <a:noFill/>
          <a:ln>
            <a:noFill/>
          </a:ln>
        </p:spPr>
      </p:sp>
      <p:sp>
        <p:nvSpPr>
          <p:cNvPr id="82" name="Google Shape;82;p10"/>
          <p:cNvSpPr>
            <a:spLocks noGrp="1"/>
          </p:cNvSpPr>
          <p:nvPr>
            <p:ph type="pic" idx="17"/>
          </p:nvPr>
        </p:nvSpPr>
        <p:spPr>
          <a:xfrm>
            <a:off x="5317600" y="1967225"/>
            <a:ext cx="983700" cy="1209000"/>
          </a:xfrm>
          <a:prstGeom prst="roundRect">
            <a:avLst>
              <a:gd name="adj" fmla="val 6260"/>
            </a:avLst>
          </a:prstGeom>
          <a:noFill/>
          <a:ln>
            <a:noFill/>
          </a:ln>
        </p:spPr>
      </p:sp>
      <p:sp>
        <p:nvSpPr>
          <p:cNvPr id="83" name="Google Shape;83;p10"/>
          <p:cNvSpPr>
            <a:spLocks noGrp="1"/>
          </p:cNvSpPr>
          <p:nvPr>
            <p:ph type="pic" idx="18"/>
          </p:nvPr>
        </p:nvSpPr>
        <p:spPr>
          <a:xfrm>
            <a:off x="6895475" y="1967225"/>
            <a:ext cx="983700" cy="1209000"/>
          </a:xfrm>
          <a:prstGeom prst="roundRect">
            <a:avLst>
              <a:gd name="adj" fmla="val 6260"/>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03">
  <p:cSld name="TITLE_ONLY_1_1">
    <p:spTree>
      <p:nvGrpSpPr>
        <p:cNvPr id="1" name="Shape 125"/>
        <p:cNvGrpSpPr/>
        <p:nvPr/>
      </p:nvGrpSpPr>
      <p:grpSpPr>
        <a:xfrm>
          <a:off x="0" y="0"/>
          <a:ext cx="0" cy="0"/>
          <a:chOff x="0" y="0"/>
          <a:chExt cx="0" cy="0"/>
        </a:xfrm>
      </p:grpSpPr>
      <p:pic>
        <p:nvPicPr>
          <p:cNvPr id="126" name="Google Shape;126;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sp>
        <p:nvSpPr>
          <p:cNvPr id="127" name="Google Shape;127;p15"/>
          <p:cNvSpPr/>
          <p:nvPr/>
        </p:nvSpPr>
        <p:spPr>
          <a:xfrm>
            <a:off x="6019100" y="2249100"/>
            <a:ext cx="2504400" cy="1910700"/>
          </a:xfrm>
          <a:prstGeom prst="roundRect">
            <a:avLst>
              <a:gd name="adj" fmla="val 259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019100" y="2249100"/>
            <a:ext cx="2504400" cy="245700"/>
          </a:xfrm>
          <a:prstGeom prst="roundRect">
            <a:avLst>
              <a:gd name="adj" fmla="val 19556"/>
            </a:avLst>
          </a:prstGeom>
          <a:solidFill>
            <a:srgbClr val="3F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6019100" y="2393700"/>
            <a:ext cx="2504400" cy="88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268575" y="2249100"/>
            <a:ext cx="2504400" cy="1910700"/>
          </a:xfrm>
          <a:prstGeom prst="roundRect">
            <a:avLst>
              <a:gd name="adj" fmla="val 2595"/>
            </a:avLst>
          </a:prstGeom>
          <a:solidFill>
            <a:srgbClr val="F4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268575" y="2249100"/>
            <a:ext cx="2504400" cy="245700"/>
          </a:xfrm>
          <a:prstGeom prst="roundRect">
            <a:avLst>
              <a:gd name="adj" fmla="val 19556"/>
            </a:avLst>
          </a:prstGeom>
          <a:solidFill>
            <a:srgbClr val="F4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268575" y="2393700"/>
            <a:ext cx="2504400" cy="885000"/>
          </a:xfrm>
          <a:prstGeom prst="rect">
            <a:avLst/>
          </a:prstGeom>
          <a:solidFill>
            <a:srgbClr val="F4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a:spLocks noGrp="1"/>
          </p:cNvSpPr>
          <p:nvPr>
            <p:ph type="subTitle" idx="1"/>
          </p:nvPr>
        </p:nvSpPr>
        <p:spPr>
          <a:xfrm>
            <a:off x="3381231" y="256675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34" name="Google Shape;134;p15"/>
          <p:cNvSpPr txBox="1">
            <a:spLocks noGrp="1"/>
          </p:cNvSpPr>
          <p:nvPr>
            <p:ph type="body" idx="2"/>
          </p:nvPr>
        </p:nvSpPr>
        <p:spPr>
          <a:xfrm>
            <a:off x="3381232" y="290320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35" name="Google Shape;135;p15"/>
          <p:cNvSpPr/>
          <p:nvPr/>
        </p:nvSpPr>
        <p:spPr>
          <a:xfrm>
            <a:off x="518050" y="2249100"/>
            <a:ext cx="2504400" cy="1910700"/>
          </a:xfrm>
          <a:prstGeom prst="roundRect">
            <a:avLst>
              <a:gd name="adj" fmla="val 2595"/>
            </a:avLst>
          </a:prstGeom>
          <a:solidFill>
            <a:srgbClr val="C06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518050" y="2249100"/>
            <a:ext cx="2504400" cy="245700"/>
          </a:xfrm>
          <a:prstGeom prst="roundRect">
            <a:avLst>
              <a:gd name="adj" fmla="val 19556"/>
            </a:avLst>
          </a:prstGeom>
          <a:solidFill>
            <a:srgbClr val="9B3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518050" y="2393700"/>
            <a:ext cx="2504400" cy="885000"/>
          </a:xfrm>
          <a:prstGeom prst="rect">
            <a:avLst/>
          </a:prstGeom>
          <a:solidFill>
            <a:srgbClr val="C06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txBox="1">
            <a:spLocks noGrp="1"/>
          </p:cNvSpPr>
          <p:nvPr>
            <p:ph type="title"/>
          </p:nvPr>
        </p:nvSpPr>
        <p:spPr>
          <a:xfrm>
            <a:off x="560800" y="977825"/>
            <a:ext cx="400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15"/>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40" name="Google Shape;140;p15"/>
          <p:cNvSpPr txBox="1">
            <a:spLocks noGrp="1"/>
          </p:cNvSpPr>
          <p:nvPr>
            <p:ph type="subTitle" idx="3"/>
          </p:nvPr>
        </p:nvSpPr>
        <p:spPr>
          <a:xfrm>
            <a:off x="560800" y="1499300"/>
            <a:ext cx="400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None/>
              <a:defRPr/>
            </a:lvl1pPr>
            <a:lvl2pPr lvl="1" rtl="0">
              <a:spcBef>
                <a:spcPts val="0"/>
              </a:spcBef>
              <a:spcAft>
                <a:spcPts val="0"/>
              </a:spcAft>
              <a:buSzPts val="800"/>
              <a:buNone/>
              <a:defRPr/>
            </a:lvl2pPr>
            <a:lvl3pPr lvl="2" rtl="0">
              <a:spcBef>
                <a:spcPts val="0"/>
              </a:spcBef>
              <a:spcAft>
                <a:spcPts val="0"/>
              </a:spcAft>
              <a:buSzPts val="800"/>
              <a:buNone/>
              <a:defRPr/>
            </a:lvl3pPr>
            <a:lvl4pPr lvl="3" rtl="0">
              <a:spcBef>
                <a:spcPts val="0"/>
              </a:spcBef>
              <a:spcAft>
                <a:spcPts val="0"/>
              </a:spcAft>
              <a:buSzPts val="800"/>
              <a:buNone/>
              <a:defRPr/>
            </a:lvl4pPr>
            <a:lvl5pPr lvl="4" rtl="0">
              <a:spcBef>
                <a:spcPts val="0"/>
              </a:spcBef>
              <a:spcAft>
                <a:spcPts val="0"/>
              </a:spcAft>
              <a:buSzPts val="800"/>
              <a:buNone/>
              <a:defRPr/>
            </a:lvl5pPr>
            <a:lvl6pPr lvl="5" rtl="0">
              <a:spcBef>
                <a:spcPts val="0"/>
              </a:spcBef>
              <a:spcAft>
                <a:spcPts val="0"/>
              </a:spcAft>
              <a:buSzPts val="800"/>
              <a:buNone/>
              <a:defRPr/>
            </a:lvl6pPr>
            <a:lvl7pPr lvl="6" rtl="0">
              <a:spcBef>
                <a:spcPts val="0"/>
              </a:spcBef>
              <a:spcAft>
                <a:spcPts val="0"/>
              </a:spcAft>
              <a:buSzPts val="800"/>
              <a:buNone/>
              <a:defRPr/>
            </a:lvl7pPr>
            <a:lvl8pPr lvl="7" rtl="0">
              <a:spcBef>
                <a:spcPts val="0"/>
              </a:spcBef>
              <a:spcAft>
                <a:spcPts val="0"/>
              </a:spcAft>
              <a:buSzPts val="800"/>
              <a:buNone/>
              <a:defRPr/>
            </a:lvl8pPr>
            <a:lvl9pPr lvl="8" rtl="0">
              <a:spcBef>
                <a:spcPts val="0"/>
              </a:spcBef>
              <a:spcAft>
                <a:spcPts val="0"/>
              </a:spcAft>
              <a:buSzPts val="800"/>
              <a:buNone/>
              <a:defRPr/>
            </a:lvl9pPr>
          </a:lstStyle>
          <a:p>
            <a:endParaRPr/>
          </a:p>
        </p:txBody>
      </p:sp>
      <p:sp>
        <p:nvSpPr>
          <p:cNvPr id="141" name="Google Shape;141;p15"/>
          <p:cNvSpPr txBox="1">
            <a:spLocks noGrp="1"/>
          </p:cNvSpPr>
          <p:nvPr>
            <p:ph type="subTitle" idx="4"/>
          </p:nvPr>
        </p:nvSpPr>
        <p:spPr>
          <a:xfrm>
            <a:off x="651324" y="256675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42" name="Google Shape;142;p15"/>
          <p:cNvSpPr txBox="1">
            <a:spLocks noGrp="1"/>
          </p:cNvSpPr>
          <p:nvPr>
            <p:ph type="body" idx="5"/>
          </p:nvPr>
        </p:nvSpPr>
        <p:spPr>
          <a:xfrm>
            <a:off x="651325" y="290320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43" name="Google Shape;143;p15"/>
          <p:cNvSpPr txBox="1">
            <a:spLocks noGrp="1"/>
          </p:cNvSpPr>
          <p:nvPr>
            <p:ph type="subTitle" idx="6"/>
          </p:nvPr>
        </p:nvSpPr>
        <p:spPr>
          <a:xfrm>
            <a:off x="6111131" y="256675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44" name="Google Shape;144;p15"/>
          <p:cNvSpPr txBox="1">
            <a:spLocks noGrp="1"/>
          </p:cNvSpPr>
          <p:nvPr>
            <p:ph type="body" idx="7"/>
          </p:nvPr>
        </p:nvSpPr>
        <p:spPr>
          <a:xfrm>
            <a:off x="6111132" y="290320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04">
  <p:cSld name="TITLE_ONLY_1_1_1">
    <p:spTree>
      <p:nvGrpSpPr>
        <p:cNvPr id="1" name="Shape 168"/>
        <p:cNvGrpSpPr/>
        <p:nvPr/>
      </p:nvGrpSpPr>
      <p:grpSpPr>
        <a:xfrm>
          <a:off x="0" y="0"/>
          <a:ext cx="0" cy="0"/>
          <a:chOff x="0" y="0"/>
          <a:chExt cx="0" cy="0"/>
        </a:xfrm>
      </p:grpSpPr>
      <p:pic>
        <p:nvPicPr>
          <p:cNvPr id="169" name="Google Shape;169;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
            <a:ext cx="9144003" cy="3741540"/>
          </a:xfrm>
          <a:prstGeom prst="rect">
            <a:avLst/>
          </a:prstGeom>
          <a:noFill/>
          <a:ln>
            <a:noFill/>
          </a:ln>
        </p:spPr>
      </p:pic>
      <p:sp>
        <p:nvSpPr>
          <p:cNvPr id="170" name="Google Shape;170;p17"/>
          <p:cNvSpPr txBox="1">
            <a:spLocks noGrp="1"/>
          </p:cNvSpPr>
          <p:nvPr>
            <p:ph type="subTitle" idx="1"/>
          </p:nvPr>
        </p:nvSpPr>
        <p:spPr>
          <a:xfrm>
            <a:off x="3745606" y="1656832"/>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1" name="Google Shape;171;p17"/>
          <p:cNvSpPr txBox="1">
            <a:spLocks noGrp="1"/>
          </p:cNvSpPr>
          <p:nvPr>
            <p:ph type="body" idx="2"/>
          </p:nvPr>
        </p:nvSpPr>
        <p:spPr>
          <a:xfrm>
            <a:off x="3745607" y="1993282"/>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72" name="Google Shape;172;p17"/>
          <p:cNvSpPr txBox="1">
            <a:spLocks noGrp="1"/>
          </p:cNvSpPr>
          <p:nvPr>
            <p:ph type="title"/>
          </p:nvPr>
        </p:nvSpPr>
        <p:spPr>
          <a:xfrm>
            <a:off x="1828350" y="420050"/>
            <a:ext cx="5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3" name="Google Shape;173;p17"/>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74" name="Google Shape;174;p17"/>
          <p:cNvSpPr txBox="1">
            <a:spLocks noGrp="1"/>
          </p:cNvSpPr>
          <p:nvPr>
            <p:ph type="subTitle" idx="3"/>
          </p:nvPr>
        </p:nvSpPr>
        <p:spPr>
          <a:xfrm>
            <a:off x="1828350" y="941525"/>
            <a:ext cx="5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a:lvl2pPr>
            <a:lvl3pPr lvl="2" algn="ctr" rtl="0">
              <a:spcBef>
                <a:spcPts val="0"/>
              </a:spcBef>
              <a:spcAft>
                <a:spcPts val="0"/>
              </a:spcAft>
              <a:buSzPts val="800"/>
              <a:buNone/>
              <a:defRPr/>
            </a:lvl3pPr>
            <a:lvl4pPr lvl="3" algn="ctr" rtl="0">
              <a:spcBef>
                <a:spcPts val="0"/>
              </a:spcBef>
              <a:spcAft>
                <a:spcPts val="0"/>
              </a:spcAft>
              <a:buSzPts val="800"/>
              <a:buNone/>
              <a:defRPr/>
            </a:lvl4pPr>
            <a:lvl5pPr lvl="4" algn="ctr" rtl="0">
              <a:spcBef>
                <a:spcPts val="0"/>
              </a:spcBef>
              <a:spcAft>
                <a:spcPts val="0"/>
              </a:spcAft>
              <a:buSzPts val="800"/>
              <a:buNone/>
              <a:defRPr/>
            </a:lvl5pPr>
            <a:lvl6pPr lvl="5" algn="ctr" rtl="0">
              <a:spcBef>
                <a:spcPts val="0"/>
              </a:spcBef>
              <a:spcAft>
                <a:spcPts val="0"/>
              </a:spcAft>
              <a:buSzPts val="800"/>
              <a:buNone/>
              <a:defRPr/>
            </a:lvl6pPr>
            <a:lvl7pPr lvl="6" algn="ctr" rtl="0">
              <a:spcBef>
                <a:spcPts val="0"/>
              </a:spcBef>
              <a:spcAft>
                <a:spcPts val="0"/>
              </a:spcAft>
              <a:buSzPts val="800"/>
              <a:buNone/>
              <a:defRPr/>
            </a:lvl7pPr>
            <a:lvl8pPr lvl="7" algn="ctr" rtl="0">
              <a:spcBef>
                <a:spcPts val="0"/>
              </a:spcBef>
              <a:spcAft>
                <a:spcPts val="0"/>
              </a:spcAft>
              <a:buSzPts val="800"/>
              <a:buNone/>
              <a:defRPr/>
            </a:lvl8pPr>
            <a:lvl9pPr lvl="8" algn="ctr" rtl="0">
              <a:spcBef>
                <a:spcPts val="0"/>
              </a:spcBef>
              <a:spcAft>
                <a:spcPts val="0"/>
              </a:spcAft>
              <a:buSzPts val="800"/>
              <a:buNone/>
              <a:defRPr/>
            </a:lvl9pPr>
          </a:lstStyle>
          <a:p>
            <a:endParaRPr/>
          </a:p>
        </p:txBody>
      </p:sp>
      <p:sp>
        <p:nvSpPr>
          <p:cNvPr id="175" name="Google Shape;175;p17"/>
          <p:cNvSpPr txBox="1">
            <a:spLocks noGrp="1"/>
          </p:cNvSpPr>
          <p:nvPr>
            <p:ph type="subTitle" idx="4"/>
          </p:nvPr>
        </p:nvSpPr>
        <p:spPr>
          <a:xfrm>
            <a:off x="1015699" y="1656832"/>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6" name="Google Shape;176;p17"/>
          <p:cNvSpPr txBox="1">
            <a:spLocks noGrp="1"/>
          </p:cNvSpPr>
          <p:nvPr>
            <p:ph type="body" idx="5"/>
          </p:nvPr>
        </p:nvSpPr>
        <p:spPr>
          <a:xfrm>
            <a:off x="1015700" y="1993282"/>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77" name="Google Shape;177;p17"/>
          <p:cNvSpPr txBox="1">
            <a:spLocks noGrp="1"/>
          </p:cNvSpPr>
          <p:nvPr>
            <p:ph type="subTitle" idx="6"/>
          </p:nvPr>
        </p:nvSpPr>
        <p:spPr>
          <a:xfrm>
            <a:off x="6475506" y="1656832"/>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8" name="Google Shape;178;p17"/>
          <p:cNvSpPr txBox="1">
            <a:spLocks noGrp="1"/>
          </p:cNvSpPr>
          <p:nvPr>
            <p:ph type="body" idx="7"/>
          </p:nvPr>
        </p:nvSpPr>
        <p:spPr>
          <a:xfrm>
            <a:off x="6475507" y="1993282"/>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79" name="Google Shape;179;p17"/>
          <p:cNvSpPr txBox="1">
            <a:spLocks noGrp="1"/>
          </p:cNvSpPr>
          <p:nvPr>
            <p:ph type="subTitle" idx="8"/>
          </p:nvPr>
        </p:nvSpPr>
        <p:spPr>
          <a:xfrm>
            <a:off x="3745606" y="322448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80" name="Google Shape;180;p17"/>
          <p:cNvSpPr txBox="1">
            <a:spLocks noGrp="1"/>
          </p:cNvSpPr>
          <p:nvPr>
            <p:ph type="body" idx="9"/>
          </p:nvPr>
        </p:nvSpPr>
        <p:spPr>
          <a:xfrm>
            <a:off x="3745607" y="356093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81" name="Google Shape;181;p17"/>
          <p:cNvSpPr txBox="1">
            <a:spLocks noGrp="1"/>
          </p:cNvSpPr>
          <p:nvPr>
            <p:ph type="subTitle" idx="13"/>
          </p:nvPr>
        </p:nvSpPr>
        <p:spPr>
          <a:xfrm>
            <a:off x="1015699" y="322448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82" name="Google Shape;182;p17"/>
          <p:cNvSpPr txBox="1">
            <a:spLocks noGrp="1"/>
          </p:cNvSpPr>
          <p:nvPr>
            <p:ph type="body" idx="14"/>
          </p:nvPr>
        </p:nvSpPr>
        <p:spPr>
          <a:xfrm>
            <a:off x="1015700" y="356093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83" name="Google Shape;183;p17"/>
          <p:cNvSpPr txBox="1">
            <a:spLocks noGrp="1"/>
          </p:cNvSpPr>
          <p:nvPr>
            <p:ph type="subTitle" idx="15"/>
          </p:nvPr>
        </p:nvSpPr>
        <p:spPr>
          <a:xfrm>
            <a:off x="6475506" y="3224484"/>
            <a:ext cx="2217600" cy="33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Font typeface="Vollkorn"/>
              <a:buNone/>
              <a:defRPr sz="1300" b="1">
                <a:latin typeface="Vollkorn"/>
                <a:ea typeface="Vollkorn"/>
                <a:cs typeface="Vollkorn"/>
                <a:sym typeface="Vollkorn"/>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84" name="Google Shape;184;p17"/>
          <p:cNvSpPr txBox="1">
            <a:spLocks noGrp="1"/>
          </p:cNvSpPr>
          <p:nvPr>
            <p:ph type="body" idx="16"/>
          </p:nvPr>
        </p:nvSpPr>
        <p:spPr>
          <a:xfrm>
            <a:off x="6475507" y="3560934"/>
            <a:ext cx="2217600" cy="10620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
        <p:nvSpPr>
          <p:cNvPr id="185" name="Google Shape;185;p17"/>
          <p:cNvSpPr>
            <a:spLocks noGrp="1"/>
          </p:cNvSpPr>
          <p:nvPr>
            <p:ph type="pic" idx="17"/>
          </p:nvPr>
        </p:nvSpPr>
        <p:spPr>
          <a:xfrm>
            <a:off x="534350" y="1628313"/>
            <a:ext cx="393600" cy="393600"/>
          </a:xfrm>
          <a:prstGeom prst="rect">
            <a:avLst/>
          </a:prstGeom>
          <a:noFill/>
          <a:ln>
            <a:noFill/>
          </a:ln>
        </p:spPr>
      </p:sp>
      <p:sp>
        <p:nvSpPr>
          <p:cNvPr id="186" name="Google Shape;186;p17"/>
          <p:cNvSpPr>
            <a:spLocks noGrp="1"/>
          </p:cNvSpPr>
          <p:nvPr>
            <p:ph type="pic" idx="18"/>
          </p:nvPr>
        </p:nvSpPr>
        <p:spPr>
          <a:xfrm>
            <a:off x="534350" y="3195963"/>
            <a:ext cx="393600" cy="393600"/>
          </a:xfrm>
          <a:prstGeom prst="rect">
            <a:avLst/>
          </a:prstGeom>
          <a:noFill/>
          <a:ln>
            <a:noFill/>
          </a:ln>
        </p:spPr>
      </p:sp>
      <p:sp>
        <p:nvSpPr>
          <p:cNvPr id="187" name="Google Shape;187;p17"/>
          <p:cNvSpPr>
            <a:spLocks noGrp="1"/>
          </p:cNvSpPr>
          <p:nvPr>
            <p:ph type="pic" idx="19"/>
          </p:nvPr>
        </p:nvSpPr>
        <p:spPr>
          <a:xfrm>
            <a:off x="3292650" y="1628313"/>
            <a:ext cx="393600" cy="393600"/>
          </a:xfrm>
          <a:prstGeom prst="rect">
            <a:avLst/>
          </a:prstGeom>
          <a:noFill/>
          <a:ln>
            <a:noFill/>
          </a:ln>
        </p:spPr>
      </p:sp>
      <p:sp>
        <p:nvSpPr>
          <p:cNvPr id="188" name="Google Shape;188;p17"/>
          <p:cNvSpPr>
            <a:spLocks noGrp="1"/>
          </p:cNvSpPr>
          <p:nvPr>
            <p:ph type="pic" idx="20"/>
          </p:nvPr>
        </p:nvSpPr>
        <p:spPr>
          <a:xfrm>
            <a:off x="3292650" y="3195963"/>
            <a:ext cx="393600" cy="393600"/>
          </a:xfrm>
          <a:prstGeom prst="rect">
            <a:avLst/>
          </a:prstGeom>
          <a:noFill/>
          <a:ln>
            <a:noFill/>
          </a:ln>
        </p:spPr>
      </p:sp>
      <p:sp>
        <p:nvSpPr>
          <p:cNvPr id="189" name="Google Shape;189;p17"/>
          <p:cNvSpPr>
            <a:spLocks noGrp="1"/>
          </p:cNvSpPr>
          <p:nvPr>
            <p:ph type="pic" idx="21"/>
          </p:nvPr>
        </p:nvSpPr>
        <p:spPr>
          <a:xfrm>
            <a:off x="6022550" y="1628313"/>
            <a:ext cx="393600" cy="393600"/>
          </a:xfrm>
          <a:prstGeom prst="rect">
            <a:avLst/>
          </a:prstGeom>
          <a:noFill/>
          <a:ln>
            <a:noFill/>
          </a:ln>
        </p:spPr>
      </p:sp>
      <p:sp>
        <p:nvSpPr>
          <p:cNvPr id="190" name="Google Shape;190;p17"/>
          <p:cNvSpPr>
            <a:spLocks noGrp="1"/>
          </p:cNvSpPr>
          <p:nvPr>
            <p:ph type="pic" idx="22"/>
          </p:nvPr>
        </p:nvSpPr>
        <p:spPr>
          <a:xfrm>
            <a:off x="6022550" y="3195963"/>
            <a:ext cx="393600" cy="3936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duct-01">
  <p:cSld name="ONE_COLUMN_TEXT_1">
    <p:spTree>
      <p:nvGrpSpPr>
        <p:cNvPr id="1" name="Shape 213"/>
        <p:cNvGrpSpPr/>
        <p:nvPr/>
      </p:nvGrpSpPr>
      <p:grpSpPr>
        <a:xfrm>
          <a:off x="0" y="0"/>
          <a:ext cx="0" cy="0"/>
          <a:chOff x="0" y="0"/>
          <a:chExt cx="0" cy="0"/>
        </a:xfrm>
      </p:grpSpPr>
      <p:pic>
        <p:nvPicPr>
          <p:cNvPr id="214" name="Google Shape;214;p2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1401955"/>
            <a:ext cx="9144003" cy="3741540"/>
          </a:xfrm>
          <a:prstGeom prst="rect">
            <a:avLst/>
          </a:prstGeom>
          <a:noFill/>
          <a:ln>
            <a:noFill/>
          </a:ln>
        </p:spPr>
      </p:pic>
      <p:grpSp>
        <p:nvGrpSpPr>
          <p:cNvPr id="215" name="Google Shape;215;p20"/>
          <p:cNvGrpSpPr/>
          <p:nvPr/>
        </p:nvGrpSpPr>
        <p:grpSpPr>
          <a:xfrm rot="10800000">
            <a:off x="0" y="881150"/>
            <a:ext cx="3949200" cy="3391350"/>
            <a:chOff x="5194725" y="594275"/>
            <a:chExt cx="3949200" cy="3965100"/>
          </a:xfrm>
        </p:grpSpPr>
        <p:sp>
          <p:nvSpPr>
            <p:cNvPr id="216" name="Google Shape;216;p20"/>
            <p:cNvSpPr/>
            <p:nvPr/>
          </p:nvSpPr>
          <p:spPr>
            <a:xfrm>
              <a:off x="5531325" y="594275"/>
              <a:ext cx="3612600" cy="396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5194725" y="594275"/>
              <a:ext cx="3949200" cy="3965100"/>
            </a:xfrm>
            <a:prstGeom prst="roundRect">
              <a:avLst>
                <a:gd name="adj" fmla="val 259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0"/>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19" name="Google Shape;219;p20"/>
          <p:cNvSpPr txBox="1">
            <a:spLocks noGrp="1"/>
          </p:cNvSpPr>
          <p:nvPr>
            <p:ph type="title"/>
          </p:nvPr>
        </p:nvSpPr>
        <p:spPr>
          <a:xfrm>
            <a:off x="0" y="882441"/>
            <a:ext cx="3148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F887B"/>
              </a:buClr>
              <a:buSzPts val="4100"/>
              <a:buFont typeface="Vollkorn"/>
              <a:buNone/>
              <a:defRPr sz="4100" b="1">
                <a:solidFill>
                  <a:srgbClr val="3F887B"/>
                </a:solidFill>
                <a:latin typeface="Vollkorn"/>
                <a:ea typeface="Vollkorn"/>
                <a:cs typeface="Vollkorn"/>
                <a:sym typeface="Vollkorn"/>
              </a:defRPr>
            </a:lvl1pPr>
            <a:lvl2pPr lvl="1"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2pPr>
            <a:lvl3pPr lvl="2"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3pPr>
            <a:lvl4pPr lvl="3"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4pPr>
            <a:lvl5pPr lvl="4"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5pPr>
            <a:lvl6pPr lvl="5"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6pPr>
            <a:lvl7pPr lvl="6"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7pPr>
            <a:lvl8pPr lvl="7"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8pPr>
            <a:lvl9pPr lvl="8" rtl="0">
              <a:spcBef>
                <a:spcPts val="0"/>
              </a:spcBef>
              <a:spcAft>
                <a:spcPts val="0"/>
              </a:spcAft>
              <a:buClr>
                <a:srgbClr val="3F887B"/>
              </a:buClr>
              <a:buSzPts val="2800"/>
              <a:buFont typeface="Vollkorn"/>
              <a:buNone/>
              <a:defRPr b="1">
                <a:solidFill>
                  <a:srgbClr val="3F887B"/>
                </a:solidFill>
                <a:latin typeface="Vollkorn"/>
                <a:ea typeface="Vollkorn"/>
                <a:cs typeface="Vollkorn"/>
                <a:sym typeface="Vollkorn"/>
              </a:defRPr>
            </a:lvl9pPr>
          </a:lstStyle>
          <a:p>
            <a:endParaRPr/>
          </a:p>
        </p:txBody>
      </p:sp>
      <p:pic>
        <p:nvPicPr>
          <p:cNvPr id="220" name="Google Shape;22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1053" y="1274412"/>
            <a:ext cx="4181427" cy="2742027"/>
          </a:xfrm>
          <a:prstGeom prst="rect">
            <a:avLst/>
          </a:prstGeom>
          <a:noFill/>
          <a:ln>
            <a:noFill/>
          </a:ln>
        </p:spPr>
      </p:pic>
      <p:sp>
        <p:nvSpPr>
          <p:cNvPr id="221" name="Google Shape;221;p20"/>
          <p:cNvSpPr txBox="1">
            <a:spLocks noGrp="1"/>
          </p:cNvSpPr>
          <p:nvPr>
            <p:ph type="title" idx="2"/>
          </p:nvPr>
        </p:nvSpPr>
        <p:spPr>
          <a:xfrm>
            <a:off x="5003700" y="977825"/>
            <a:ext cx="3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 name="Google Shape;222;p20"/>
          <p:cNvSpPr txBox="1">
            <a:spLocks noGrp="1"/>
          </p:cNvSpPr>
          <p:nvPr>
            <p:ph type="subTitle" idx="1"/>
          </p:nvPr>
        </p:nvSpPr>
        <p:spPr>
          <a:xfrm>
            <a:off x="5003700" y="1499301"/>
            <a:ext cx="3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None/>
              <a:defRPr/>
            </a:lvl1pPr>
            <a:lvl2pPr lvl="1" rtl="0">
              <a:spcBef>
                <a:spcPts val="0"/>
              </a:spcBef>
              <a:spcAft>
                <a:spcPts val="0"/>
              </a:spcAft>
              <a:buSzPts val="800"/>
              <a:buNone/>
              <a:defRPr/>
            </a:lvl2pPr>
            <a:lvl3pPr lvl="2" rtl="0">
              <a:spcBef>
                <a:spcPts val="0"/>
              </a:spcBef>
              <a:spcAft>
                <a:spcPts val="0"/>
              </a:spcAft>
              <a:buSzPts val="800"/>
              <a:buNone/>
              <a:defRPr/>
            </a:lvl3pPr>
            <a:lvl4pPr lvl="3" rtl="0">
              <a:spcBef>
                <a:spcPts val="0"/>
              </a:spcBef>
              <a:spcAft>
                <a:spcPts val="0"/>
              </a:spcAft>
              <a:buSzPts val="800"/>
              <a:buNone/>
              <a:defRPr/>
            </a:lvl4pPr>
            <a:lvl5pPr lvl="4" rtl="0">
              <a:spcBef>
                <a:spcPts val="0"/>
              </a:spcBef>
              <a:spcAft>
                <a:spcPts val="0"/>
              </a:spcAft>
              <a:buSzPts val="800"/>
              <a:buNone/>
              <a:defRPr/>
            </a:lvl5pPr>
            <a:lvl6pPr lvl="5" rtl="0">
              <a:spcBef>
                <a:spcPts val="0"/>
              </a:spcBef>
              <a:spcAft>
                <a:spcPts val="0"/>
              </a:spcAft>
              <a:buSzPts val="800"/>
              <a:buNone/>
              <a:defRPr/>
            </a:lvl6pPr>
            <a:lvl7pPr lvl="6" rtl="0">
              <a:spcBef>
                <a:spcPts val="0"/>
              </a:spcBef>
              <a:spcAft>
                <a:spcPts val="0"/>
              </a:spcAft>
              <a:buSzPts val="800"/>
              <a:buNone/>
              <a:defRPr/>
            </a:lvl7pPr>
            <a:lvl8pPr lvl="7" rtl="0">
              <a:spcBef>
                <a:spcPts val="0"/>
              </a:spcBef>
              <a:spcAft>
                <a:spcPts val="0"/>
              </a:spcAft>
              <a:buSzPts val="800"/>
              <a:buNone/>
              <a:defRPr/>
            </a:lvl8pPr>
            <a:lvl9pPr lvl="8" rtl="0">
              <a:spcBef>
                <a:spcPts val="0"/>
              </a:spcBef>
              <a:spcAft>
                <a:spcPts val="0"/>
              </a:spcAft>
              <a:buSzPts val="800"/>
              <a:buNone/>
              <a:defRPr/>
            </a:lvl9pPr>
          </a:lstStyle>
          <a:p>
            <a:endParaRPr/>
          </a:p>
        </p:txBody>
      </p:sp>
      <p:sp>
        <p:nvSpPr>
          <p:cNvPr id="223" name="Google Shape;223;p20"/>
          <p:cNvSpPr txBox="1">
            <a:spLocks noGrp="1"/>
          </p:cNvSpPr>
          <p:nvPr>
            <p:ph type="body" idx="3"/>
          </p:nvPr>
        </p:nvSpPr>
        <p:spPr>
          <a:xfrm>
            <a:off x="5003700" y="2213147"/>
            <a:ext cx="3558000" cy="2194500"/>
          </a:xfrm>
          <a:prstGeom prst="rect">
            <a:avLst/>
          </a:prstGeom>
        </p:spPr>
        <p:txBody>
          <a:bodyPr spcFirstLastPara="1" wrap="square" lIns="91425" tIns="91425" rIns="91425" bIns="91425" anchor="t" anchorCtr="0">
            <a:noAutofit/>
          </a:bodyPr>
          <a:lstStyle>
            <a:lvl1pPr marL="457200" lvl="0" indent="-292100" rtl="0">
              <a:lnSpc>
                <a:spcPct val="125000"/>
              </a:lnSpc>
              <a:spcBef>
                <a:spcPts val="0"/>
              </a:spcBef>
              <a:spcAft>
                <a:spcPts val="0"/>
              </a:spcAft>
              <a:buSzPts val="1000"/>
              <a:buFont typeface="Proxima Nova"/>
              <a:buChar char="●"/>
              <a:defRPr sz="1000">
                <a:latin typeface="Proxima Nova"/>
                <a:ea typeface="Proxima Nova"/>
                <a:cs typeface="Proxima Nova"/>
                <a:sym typeface="Proxima Nova"/>
              </a:defRPr>
            </a:lvl1pPr>
            <a:lvl2pPr marL="914400" lvl="1" indent="-292100" rtl="0">
              <a:lnSpc>
                <a:spcPct val="125000"/>
              </a:lnSpc>
              <a:spcBef>
                <a:spcPts val="0"/>
              </a:spcBef>
              <a:spcAft>
                <a:spcPts val="0"/>
              </a:spcAft>
              <a:buSzPts val="1000"/>
              <a:buChar char="○"/>
              <a:defRPr sz="1000"/>
            </a:lvl2pPr>
            <a:lvl3pPr marL="1371600" lvl="2" indent="-292100" rtl="0">
              <a:lnSpc>
                <a:spcPct val="125000"/>
              </a:lnSpc>
              <a:spcBef>
                <a:spcPts val="0"/>
              </a:spcBef>
              <a:spcAft>
                <a:spcPts val="0"/>
              </a:spcAft>
              <a:buSzPts val="1000"/>
              <a:buChar char="■"/>
              <a:defRPr sz="1000"/>
            </a:lvl3pPr>
            <a:lvl4pPr marL="1828800" lvl="3" indent="-292100" rtl="0">
              <a:lnSpc>
                <a:spcPct val="125000"/>
              </a:lnSpc>
              <a:spcBef>
                <a:spcPts val="0"/>
              </a:spcBef>
              <a:spcAft>
                <a:spcPts val="0"/>
              </a:spcAft>
              <a:buSzPts val="1000"/>
              <a:buChar char="●"/>
              <a:defRPr sz="1000"/>
            </a:lvl4pPr>
            <a:lvl5pPr marL="2286000" lvl="4" indent="-292100" rtl="0">
              <a:lnSpc>
                <a:spcPct val="125000"/>
              </a:lnSpc>
              <a:spcBef>
                <a:spcPts val="0"/>
              </a:spcBef>
              <a:spcAft>
                <a:spcPts val="0"/>
              </a:spcAft>
              <a:buSzPts val="1000"/>
              <a:buChar char="○"/>
              <a:defRPr sz="1000"/>
            </a:lvl5pPr>
            <a:lvl6pPr marL="2743200" lvl="5" indent="-292100" rtl="0">
              <a:lnSpc>
                <a:spcPct val="125000"/>
              </a:lnSpc>
              <a:spcBef>
                <a:spcPts val="0"/>
              </a:spcBef>
              <a:spcAft>
                <a:spcPts val="0"/>
              </a:spcAft>
              <a:buSzPts val="1000"/>
              <a:buChar char="■"/>
              <a:defRPr sz="1000"/>
            </a:lvl6pPr>
            <a:lvl7pPr marL="3200400" lvl="6" indent="-292100" rtl="0">
              <a:lnSpc>
                <a:spcPct val="125000"/>
              </a:lnSpc>
              <a:spcBef>
                <a:spcPts val="0"/>
              </a:spcBef>
              <a:spcAft>
                <a:spcPts val="0"/>
              </a:spcAft>
              <a:buSzPts val="1000"/>
              <a:buChar char="●"/>
              <a:defRPr sz="1000"/>
            </a:lvl7pPr>
            <a:lvl8pPr marL="3657600" lvl="7" indent="-292100" rtl="0">
              <a:lnSpc>
                <a:spcPct val="125000"/>
              </a:lnSpc>
              <a:spcBef>
                <a:spcPts val="0"/>
              </a:spcBef>
              <a:spcAft>
                <a:spcPts val="0"/>
              </a:spcAft>
              <a:buSzPts val="1000"/>
              <a:buChar char="○"/>
              <a:defRPr sz="1000"/>
            </a:lvl8pPr>
            <a:lvl9pPr marL="4114800" lvl="8" indent="-292100" rtl="0">
              <a:lnSpc>
                <a:spcPct val="125000"/>
              </a:lnSpc>
              <a:spcBef>
                <a:spcPts val="0"/>
              </a:spcBef>
              <a:spcAft>
                <a:spcPts val="0"/>
              </a:spcAft>
              <a:buSzPts val="1000"/>
              <a:buChar char="■"/>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65400" y="1823800"/>
            <a:ext cx="7819200" cy="2704200"/>
          </a:xfrm>
          <a:prstGeom prst="rect">
            <a:avLst/>
          </a:prstGeom>
          <a:noFill/>
          <a:ln>
            <a:noFill/>
          </a:ln>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dk1"/>
              </a:buClr>
              <a:buSzPts val="800"/>
              <a:buFont typeface="Proxima Nova Semibold"/>
              <a:buChar char="●"/>
              <a:defRPr>
                <a:solidFill>
                  <a:schemeClr val="dk1"/>
                </a:solidFill>
                <a:latin typeface="Proxima Nova Semibold"/>
                <a:ea typeface="Proxima Nova Semibold"/>
                <a:cs typeface="Proxima Nova Semibold"/>
                <a:sym typeface="Proxima Nova Semibold"/>
              </a:defRPr>
            </a:lvl1pPr>
            <a:lvl2pPr marL="914400" lvl="1"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2pPr>
            <a:lvl3pPr marL="1371600" lvl="2"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3pPr>
            <a:lvl4pPr marL="1828800" lvl="3"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4pPr>
            <a:lvl5pPr marL="2286000" lvl="4"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5pPr>
            <a:lvl6pPr marL="2743200" lvl="5"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6pPr>
            <a:lvl7pPr marL="3200400" lvl="6"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7pPr>
            <a:lvl8pPr marL="3657600" lvl="7"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8pPr>
            <a:lvl9pPr marL="4114800" lvl="8" indent="-279400">
              <a:lnSpc>
                <a:spcPct val="115000"/>
              </a:lnSpc>
              <a:spcBef>
                <a:spcPts val="0"/>
              </a:spcBef>
              <a:spcAft>
                <a:spcPts val="0"/>
              </a:spcAft>
              <a:buClr>
                <a:schemeClr val="dk1"/>
              </a:buClr>
              <a:buSzPts val="800"/>
              <a:buFont typeface="Proxima Nova"/>
              <a:buChar char="■"/>
              <a:defRPr>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title"/>
          </p:nvPr>
        </p:nvSpPr>
        <p:spPr>
          <a:xfrm>
            <a:off x="560799" y="977825"/>
            <a:ext cx="781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1pPr>
            <a:lvl2pPr lvl="1">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2pPr>
            <a:lvl3pPr lvl="2">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3pPr>
            <a:lvl4pPr lvl="3">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4pPr>
            <a:lvl5pPr lvl="4">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5pPr>
            <a:lvl6pPr lvl="5">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6pPr>
            <a:lvl7pPr lvl="6">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7pPr>
            <a:lvl8pPr lvl="7">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8pPr>
            <a:lvl9pPr lvl="8">
              <a:spcBef>
                <a:spcPts val="0"/>
              </a:spcBef>
              <a:spcAft>
                <a:spcPts val="0"/>
              </a:spcAft>
              <a:buClr>
                <a:schemeClr val="dk1"/>
              </a:buClr>
              <a:buSzPts val="2800"/>
              <a:buFont typeface="Vollkorn SemiBold"/>
              <a:buNone/>
              <a:defRPr sz="2800">
                <a:solidFill>
                  <a:schemeClr val="dk1"/>
                </a:solidFill>
                <a:latin typeface="Vollkorn SemiBold"/>
                <a:ea typeface="Vollkorn SemiBold"/>
                <a:cs typeface="Vollkorn SemiBold"/>
                <a:sym typeface="Vollkorn SemiBold"/>
              </a:defRPr>
            </a:lvl9pPr>
          </a:lstStyle>
          <a:p>
            <a:endParaRPr/>
          </a:p>
        </p:txBody>
      </p:sp>
      <p:sp>
        <p:nvSpPr>
          <p:cNvPr id="8" name="Google Shape;8;p1"/>
          <p:cNvSpPr txBox="1">
            <a:spLocks noGrp="1"/>
          </p:cNvSpPr>
          <p:nvPr>
            <p:ph type="sldNum" idx="12"/>
          </p:nvPr>
        </p:nvSpPr>
        <p:spPr>
          <a:xfrm>
            <a:off x="229706" y="4663225"/>
            <a:ext cx="2065500" cy="393600"/>
          </a:xfrm>
          <a:prstGeom prst="rect">
            <a:avLst/>
          </a:prstGeom>
          <a:noFill/>
          <a:ln>
            <a:noFill/>
          </a:ln>
        </p:spPr>
        <p:txBody>
          <a:bodyPr spcFirstLastPara="1" wrap="square" lIns="91425" tIns="91425" rIns="91425" bIns="91425" anchor="ctr" anchorCtr="0">
            <a:noAutofit/>
          </a:bodyPr>
          <a:lstStyle>
            <a:lvl1pPr lvl="0">
              <a:buNone/>
              <a:defRPr sz="900">
                <a:solidFill>
                  <a:srgbClr val="A0B0B5"/>
                </a:solidFill>
                <a:latin typeface="Nunito Sans SemiBold"/>
                <a:ea typeface="Nunito Sans SemiBold"/>
                <a:cs typeface="Nunito Sans SemiBold"/>
                <a:sym typeface="Nunito Sans SemiBold"/>
              </a:defRPr>
            </a:lvl1pPr>
            <a:lvl2pPr lvl="1">
              <a:buNone/>
              <a:defRPr sz="900">
                <a:solidFill>
                  <a:srgbClr val="A0B0B5"/>
                </a:solidFill>
                <a:latin typeface="Nunito Sans SemiBold"/>
                <a:ea typeface="Nunito Sans SemiBold"/>
                <a:cs typeface="Nunito Sans SemiBold"/>
                <a:sym typeface="Nunito Sans SemiBold"/>
              </a:defRPr>
            </a:lvl2pPr>
            <a:lvl3pPr lvl="2">
              <a:buNone/>
              <a:defRPr sz="900">
                <a:solidFill>
                  <a:srgbClr val="A0B0B5"/>
                </a:solidFill>
                <a:latin typeface="Nunito Sans SemiBold"/>
                <a:ea typeface="Nunito Sans SemiBold"/>
                <a:cs typeface="Nunito Sans SemiBold"/>
                <a:sym typeface="Nunito Sans SemiBold"/>
              </a:defRPr>
            </a:lvl3pPr>
            <a:lvl4pPr lvl="3">
              <a:buNone/>
              <a:defRPr sz="900">
                <a:solidFill>
                  <a:srgbClr val="A0B0B5"/>
                </a:solidFill>
                <a:latin typeface="Nunito Sans SemiBold"/>
                <a:ea typeface="Nunito Sans SemiBold"/>
                <a:cs typeface="Nunito Sans SemiBold"/>
                <a:sym typeface="Nunito Sans SemiBold"/>
              </a:defRPr>
            </a:lvl4pPr>
            <a:lvl5pPr lvl="4">
              <a:buNone/>
              <a:defRPr sz="900">
                <a:solidFill>
                  <a:srgbClr val="A0B0B5"/>
                </a:solidFill>
                <a:latin typeface="Nunito Sans SemiBold"/>
                <a:ea typeface="Nunito Sans SemiBold"/>
                <a:cs typeface="Nunito Sans SemiBold"/>
                <a:sym typeface="Nunito Sans SemiBold"/>
              </a:defRPr>
            </a:lvl5pPr>
            <a:lvl6pPr lvl="5">
              <a:buNone/>
              <a:defRPr sz="900">
                <a:solidFill>
                  <a:srgbClr val="A0B0B5"/>
                </a:solidFill>
                <a:latin typeface="Nunito Sans SemiBold"/>
                <a:ea typeface="Nunito Sans SemiBold"/>
                <a:cs typeface="Nunito Sans SemiBold"/>
                <a:sym typeface="Nunito Sans SemiBold"/>
              </a:defRPr>
            </a:lvl6pPr>
            <a:lvl7pPr lvl="6">
              <a:buNone/>
              <a:defRPr sz="900">
                <a:solidFill>
                  <a:srgbClr val="A0B0B5"/>
                </a:solidFill>
                <a:latin typeface="Nunito Sans SemiBold"/>
                <a:ea typeface="Nunito Sans SemiBold"/>
                <a:cs typeface="Nunito Sans SemiBold"/>
                <a:sym typeface="Nunito Sans SemiBold"/>
              </a:defRPr>
            </a:lvl7pPr>
            <a:lvl8pPr lvl="7">
              <a:buNone/>
              <a:defRPr sz="900">
                <a:solidFill>
                  <a:srgbClr val="A0B0B5"/>
                </a:solidFill>
                <a:latin typeface="Nunito Sans SemiBold"/>
                <a:ea typeface="Nunito Sans SemiBold"/>
                <a:cs typeface="Nunito Sans SemiBold"/>
                <a:sym typeface="Nunito Sans SemiBold"/>
              </a:defRPr>
            </a:lvl8pPr>
            <a:lvl9pPr lvl="8">
              <a:buNone/>
              <a:defRPr sz="900">
                <a:solidFill>
                  <a:srgbClr val="A0B0B5"/>
                </a:solidFill>
                <a:latin typeface="Nunito Sans SemiBold"/>
                <a:ea typeface="Nunito Sans SemiBold"/>
                <a:cs typeface="Nunito Sans SemiBold"/>
                <a:sym typeface="Nunito Sans SemiBold"/>
              </a:defRPr>
            </a:lvl9pPr>
          </a:lstStyle>
          <a:p>
            <a:pPr marL="0" lvl="0" indent="0" algn="l"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33300" y="59750"/>
            <a:ext cx="427501" cy="739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6" r:id="rId6"/>
    <p:sldLayoutId id="2147483661" r:id="rId7"/>
    <p:sldLayoutId id="2147483663" r:id="rId8"/>
    <p:sldLayoutId id="2147483666" r:id="rId9"/>
    <p:sldLayoutId id="2147483669" r:id="rId10"/>
    <p:sldLayoutId id="2147483686"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5"/>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4CE913-9CC2-476C-916A-9881B99DDFBC}" type="datetimeFigureOut">
              <a:rPr lang="en-US" smtClean="0"/>
              <a:t>7/17/23</a:t>
            </a:fld>
            <a:endParaRPr lang="en-US"/>
          </a:p>
        </p:txBody>
      </p:sp>
      <p:sp>
        <p:nvSpPr>
          <p:cNvPr id="5" name="Footer Placeholder 4"/>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536451-6201-42A5-BF27-D037D7F0753E}" type="slidenum">
              <a:rPr lang="en-US" smtClean="0"/>
              <a:t>‹#›</a:t>
            </a:fld>
            <a:endParaRPr lang="en-US"/>
          </a:p>
        </p:txBody>
      </p:sp>
    </p:spTree>
    <p:extLst>
      <p:ext uri="{BB962C8B-B14F-4D97-AF65-F5344CB8AC3E}">
        <p14:creationId xmlns:p14="http://schemas.microsoft.com/office/powerpoint/2010/main" val="2818182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77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4" indent="-171444" algn="l" defTabSz="68577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2" indent="-171444" algn="l" defTabSz="68577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0" indent="-171444" algn="l" defTabSz="68577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8"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96"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84"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2"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60"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8" indent="-171444" algn="l" defTabSz="68577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6" rtl="0" eaLnBrk="1" latinLnBrk="0" hangingPunct="1">
        <a:defRPr sz="1350" kern="1200">
          <a:solidFill>
            <a:schemeClr val="tx1"/>
          </a:solidFill>
          <a:latin typeface="+mn-lt"/>
          <a:ea typeface="+mn-ea"/>
          <a:cs typeface="+mn-cs"/>
        </a:defRPr>
      </a:lvl1pPr>
      <a:lvl2pPr marL="342888" algn="l" defTabSz="685776" rtl="0" eaLnBrk="1" latinLnBrk="0" hangingPunct="1">
        <a:defRPr sz="1350" kern="1200">
          <a:solidFill>
            <a:schemeClr val="tx1"/>
          </a:solidFill>
          <a:latin typeface="+mn-lt"/>
          <a:ea typeface="+mn-ea"/>
          <a:cs typeface="+mn-cs"/>
        </a:defRPr>
      </a:lvl2pPr>
      <a:lvl3pPr marL="685776" algn="l" defTabSz="685776" rtl="0" eaLnBrk="1" latinLnBrk="0" hangingPunct="1">
        <a:defRPr sz="1350" kern="1200">
          <a:solidFill>
            <a:schemeClr val="tx1"/>
          </a:solidFill>
          <a:latin typeface="+mn-lt"/>
          <a:ea typeface="+mn-ea"/>
          <a:cs typeface="+mn-cs"/>
        </a:defRPr>
      </a:lvl3pPr>
      <a:lvl4pPr marL="1028664" algn="l" defTabSz="685776" rtl="0" eaLnBrk="1" latinLnBrk="0" hangingPunct="1">
        <a:defRPr sz="1350" kern="1200">
          <a:solidFill>
            <a:schemeClr val="tx1"/>
          </a:solidFill>
          <a:latin typeface="+mn-lt"/>
          <a:ea typeface="+mn-ea"/>
          <a:cs typeface="+mn-cs"/>
        </a:defRPr>
      </a:lvl4pPr>
      <a:lvl5pPr marL="1371552" algn="l" defTabSz="685776" rtl="0" eaLnBrk="1" latinLnBrk="0" hangingPunct="1">
        <a:defRPr sz="1350" kern="1200">
          <a:solidFill>
            <a:schemeClr val="tx1"/>
          </a:solidFill>
          <a:latin typeface="+mn-lt"/>
          <a:ea typeface="+mn-ea"/>
          <a:cs typeface="+mn-cs"/>
        </a:defRPr>
      </a:lvl5pPr>
      <a:lvl6pPr marL="1714440" algn="l" defTabSz="685776" rtl="0" eaLnBrk="1" latinLnBrk="0" hangingPunct="1">
        <a:defRPr sz="1350" kern="1200">
          <a:solidFill>
            <a:schemeClr val="tx1"/>
          </a:solidFill>
          <a:latin typeface="+mn-lt"/>
          <a:ea typeface="+mn-ea"/>
          <a:cs typeface="+mn-cs"/>
        </a:defRPr>
      </a:lvl6pPr>
      <a:lvl7pPr marL="2057328" algn="l" defTabSz="685776" rtl="0" eaLnBrk="1" latinLnBrk="0" hangingPunct="1">
        <a:defRPr sz="1350" kern="1200">
          <a:solidFill>
            <a:schemeClr val="tx1"/>
          </a:solidFill>
          <a:latin typeface="+mn-lt"/>
          <a:ea typeface="+mn-ea"/>
          <a:cs typeface="+mn-cs"/>
        </a:defRPr>
      </a:lvl7pPr>
      <a:lvl8pPr marL="2400216" algn="l" defTabSz="685776" rtl="0" eaLnBrk="1" latinLnBrk="0" hangingPunct="1">
        <a:defRPr sz="1350" kern="1200">
          <a:solidFill>
            <a:schemeClr val="tx1"/>
          </a:solidFill>
          <a:latin typeface="+mn-lt"/>
          <a:ea typeface="+mn-ea"/>
          <a:cs typeface="+mn-cs"/>
        </a:defRPr>
      </a:lvl8pPr>
      <a:lvl9pPr marL="2743104" algn="l" defTabSz="68577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2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subTitle" idx="1"/>
          </p:nvPr>
        </p:nvSpPr>
        <p:spPr>
          <a:xfrm>
            <a:off x="209247" y="4649794"/>
            <a:ext cx="3612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September 2023</a:t>
            </a:r>
            <a:endParaRPr dirty="0"/>
          </a:p>
        </p:txBody>
      </p:sp>
      <p:sp>
        <p:nvSpPr>
          <p:cNvPr id="287" name="Google Shape;287;p26"/>
          <p:cNvSpPr txBox="1">
            <a:spLocks noGrp="1"/>
          </p:cNvSpPr>
          <p:nvPr>
            <p:ph type="ctrTitle"/>
          </p:nvPr>
        </p:nvSpPr>
        <p:spPr>
          <a:xfrm>
            <a:off x="393674" y="1556621"/>
            <a:ext cx="3612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Learning Activity to Business Impact </a:t>
            </a:r>
            <a:endParaRPr sz="3200" dirty="0"/>
          </a:p>
        </p:txBody>
      </p:sp>
      <p:sp>
        <p:nvSpPr>
          <p:cNvPr id="288" name="Google Shape;288;p26"/>
          <p:cNvSpPr txBox="1">
            <a:spLocks noGrp="1"/>
          </p:cNvSpPr>
          <p:nvPr>
            <p:ph type="subTitle" idx="2"/>
          </p:nvPr>
        </p:nvSpPr>
        <p:spPr>
          <a:xfrm>
            <a:off x="393674" y="3365629"/>
            <a:ext cx="3612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get those business benefits of learning that everyone wants to see.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D6448A-2742-9369-E2D9-805449123442}"/>
              </a:ext>
            </a:extLst>
          </p:cNvPr>
          <p:cNvSpPr>
            <a:spLocks noGrp="1"/>
          </p:cNvSpPr>
          <p:nvPr>
            <p:ph type="title" idx="4294967295"/>
          </p:nvPr>
        </p:nvSpPr>
        <p:spPr>
          <a:xfrm>
            <a:off x="1257300" y="479425"/>
            <a:ext cx="7886700" cy="361950"/>
          </a:xfrm>
        </p:spPr>
        <p:txBody>
          <a:bodyPr>
            <a:noAutofit/>
          </a:bodyPr>
          <a:lstStyle/>
          <a:p>
            <a:r>
              <a:rPr lang="en-US" sz="3000" dirty="0">
                <a:latin typeface="+mj-lt"/>
              </a:rPr>
              <a:t>The ROI Methodology Process Model</a:t>
            </a:r>
          </a:p>
        </p:txBody>
      </p:sp>
      <p:sp>
        <p:nvSpPr>
          <p:cNvPr id="4" name="Google Shape;1533;p25">
            <a:extLst>
              <a:ext uri="{FF2B5EF4-FFF2-40B4-BE49-F238E27FC236}">
                <a16:creationId xmlns:a16="http://schemas.microsoft.com/office/drawing/2014/main" id="{8DF21BCB-2CE0-91A1-E74B-2CFC05CE315A}"/>
              </a:ext>
            </a:extLst>
          </p:cNvPr>
          <p:cNvSpPr/>
          <p:nvPr/>
        </p:nvSpPr>
        <p:spPr>
          <a:xfrm>
            <a:off x="168369" y="1188265"/>
            <a:ext cx="8496616" cy="346212"/>
          </a:xfrm>
          <a:prstGeom prst="rect">
            <a:avLst/>
          </a:prstGeom>
          <a:noFill/>
          <a:ln>
            <a:noFill/>
          </a:ln>
        </p:spPr>
        <p:txBody>
          <a:bodyPr spcFirstLastPara="1" wrap="square" lIns="68564" tIns="34272" rIns="68564" bIns="34272" anchor="t" anchorCtr="0">
            <a:spAutoFit/>
          </a:bodyPr>
          <a:lstStyle/>
          <a:p>
            <a:pPr defTabSz="685776" rtl="1">
              <a:buSzPts val="2000"/>
              <a:defRPr/>
            </a:pPr>
            <a:r>
              <a:rPr lang="en-US" sz="1800" b="1" dirty="0">
                <a:solidFill>
                  <a:srgbClr val="757070"/>
                </a:solidFill>
                <a:latin typeface="Calibri"/>
                <a:ea typeface="Calibri"/>
                <a:cs typeface="Calibri"/>
                <a:sym typeface="Calibri"/>
              </a:rPr>
              <a:t>Designing for the Delivery of Business Results</a:t>
            </a:r>
            <a:endParaRPr sz="1500" b="1" dirty="0">
              <a:solidFill>
                <a:srgbClr val="757070"/>
              </a:solidFill>
              <a:latin typeface="Calibri"/>
              <a:ea typeface="Calibri"/>
              <a:cs typeface="Calibri"/>
              <a:sym typeface="Calibri"/>
            </a:endParaRPr>
          </a:p>
        </p:txBody>
      </p:sp>
      <p:sp>
        <p:nvSpPr>
          <p:cNvPr id="5" name="Google Shape;1854;p37">
            <a:extLst>
              <a:ext uri="{FF2B5EF4-FFF2-40B4-BE49-F238E27FC236}">
                <a16:creationId xmlns:a16="http://schemas.microsoft.com/office/drawing/2014/main" id="{D7C5A175-3C83-699C-94CE-5995F8D31AB0}"/>
              </a:ext>
            </a:extLst>
          </p:cNvPr>
          <p:cNvSpPr/>
          <p:nvPr/>
        </p:nvSpPr>
        <p:spPr>
          <a:xfrm rot="10800000">
            <a:off x="2214416" y="1631458"/>
            <a:ext cx="1984779" cy="2457251"/>
          </a:xfrm>
          <a:prstGeom prst="roundRect">
            <a:avLst>
              <a:gd name="adj" fmla="val 9278"/>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EAEAEA"/>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dirty="0">
              <a:solidFill>
                <a:srgbClr val="FFFFFF"/>
              </a:solidFill>
              <a:latin typeface="Calibri"/>
              <a:ea typeface="Calibri"/>
              <a:cs typeface="Calibri"/>
              <a:sym typeface="Calibri"/>
            </a:endParaRPr>
          </a:p>
        </p:txBody>
      </p:sp>
      <p:sp>
        <p:nvSpPr>
          <p:cNvPr id="6" name="Google Shape;1864;p37">
            <a:extLst>
              <a:ext uri="{FF2B5EF4-FFF2-40B4-BE49-F238E27FC236}">
                <a16:creationId xmlns:a16="http://schemas.microsoft.com/office/drawing/2014/main" id="{A9191D79-88C1-DD92-9B51-BEA2220FA896}"/>
              </a:ext>
            </a:extLst>
          </p:cNvPr>
          <p:cNvSpPr/>
          <p:nvPr/>
        </p:nvSpPr>
        <p:spPr>
          <a:xfrm rot="10800000">
            <a:off x="7021660" y="1636116"/>
            <a:ext cx="2011862" cy="2457251"/>
          </a:xfrm>
          <a:prstGeom prst="roundRect">
            <a:avLst>
              <a:gd name="adj" fmla="val 12184"/>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cxnSp>
        <p:nvCxnSpPr>
          <p:cNvPr id="7" name="Google Shape;1530;p25">
            <a:extLst>
              <a:ext uri="{FF2B5EF4-FFF2-40B4-BE49-F238E27FC236}">
                <a16:creationId xmlns:a16="http://schemas.microsoft.com/office/drawing/2014/main" id="{20639EBF-BFC7-DD9D-3980-2A51A13B2130}"/>
              </a:ext>
            </a:extLst>
          </p:cNvPr>
          <p:cNvCxnSpPr/>
          <p:nvPr/>
        </p:nvCxnSpPr>
        <p:spPr>
          <a:xfrm>
            <a:off x="2415888" y="2894235"/>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8" name="Google Shape;1534;p25">
            <a:extLst>
              <a:ext uri="{FF2B5EF4-FFF2-40B4-BE49-F238E27FC236}">
                <a16:creationId xmlns:a16="http://schemas.microsoft.com/office/drawing/2014/main" id="{7D879E25-E7E2-F0E0-339D-3E205FB0B3FD}"/>
              </a:ext>
            </a:extLst>
          </p:cNvPr>
          <p:cNvSpPr/>
          <p:nvPr/>
        </p:nvSpPr>
        <p:spPr>
          <a:xfrm rot="10800000">
            <a:off x="59331" y="1609952"/>
            <a:ext cx="2059711" cy="2457251"/>
          </a:xfrm>
          <a:prstGeom prst="roundRect">
            <a:avLst>
              <a:gd name="adj" fmla="val 10176"/>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EAEAEA"/>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sp>
        <p:nvSpPr>
          <p:cNvPr id="9" name="Google Shape;1538;p25">
            <a:extLst>
              <a:ext uri="{FF2B5EF4-FFF2-40B4-BE49-F238E27FC236}">
                <a16:creationId xmlns:a16="http://schemas.microsoft.com/office/drawing/2014/main" id="{0D4DE3D5-A05C-41CB-282F-FC14B30F49B1}"/>
              </a:ext>
            </a:extLst>
          </p:cNvPr>
          <p:cNvSpPr/>
          <p:nvPr/>
        </p:nvSpPr>
        <p:spPr>
          <a:xfrm rot="10800000">
            <a:off x="4238418" y="1631459"/>
            <a:ext cx="2763790" cy="2457251"/>
          </a:xfrm>
          <a:prstGeom prst="roundRect">
            <a:avLst>
              <a:gd name="adj" fmla="val 7470"/>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sp>
        <p:nvSpPr>
          <p:cNvPr id="10" name="Google Shape;1539;p25">
            <a:extLst>
              <a:ext uri="{FF2B5EF4-FFF2-40B4-BE49-F238E27FC236}">
                <a16:creationId xmlns:a16="http://schemas.microsoft.com/office/drawing/2014/main" id="{C74131C1-A983-7F95-CB72-8773A34DF7F2}"/>
              </a:ext>
            </a:extLst>
          </p:cNvPr>
          <p:cNvSpPr/>
          <p:nvPr/>
        </p:nvSpPr>
        <p:spPr>
          <a:xfrm>
            <a:off x="4581112" y="1759829"/>
            <a:ext cx="1512755" cy="253879"/>
          </a:xfrm>
          <a:prstGeom prst="rect">
            <a:avLst/>
          </a:prstGeom>
          <a:noFill/>
          <a:ln>
            <a:noFill/>
          </a:ln>
        </p:spPr>
        <p:txBody>
          <a:bodyPr spcFirstLastPara="1" wrap="square" lIns="68564" tIns="34272" rIns="68564" bIns="34272" anchor="t" anchorCtr="0">
            <a:spAutoFit/>
          </a:bodyPr>
          <a:lstStyle/>
          <a:p>
            <a:pPr defTabSz="685776">
              <a:buSzPts val="1600"/>
              <a:defRPr/>
            </a:pPr>
            <a:r>
              <a:rPr lang="en-US" sz="1200">
                <a:solidFill>
                  <a:srgbClr val="595959"/>
                </a:solidFill>
                <a:latin typeface="Calibri"/>
                <a:ea typeface="Calibri"/>
                <a:cs typeface="Calibri"/>
                <a:sym typeface="Calibri"/>
              </a:rPr>
              <a:t>ANALYZE DATA</a:t>
            </a:r>
            <a:endParaRPr sz="1200">
              <a:solidFill>
                <a:srgbClr val="595959"/>
              </a:solidFill>
              <a:latin typeface="Calibri"/>
              <a:ea typeface="Calibri"/>
              <a:cs typeface="Calibri"/>
              <a:sym typeface="Calibri"/>
            </a:endParaRPr>
          </a:p>
        </p:txBody>
      </p:sp>
      <p:sp>
        <p:nvSpPr>
          <p:cNvPr id="11" name="Google Shape;1540;p25">
            <a:extLst>
              <a:ext uri="{FF2B5EF4-FFF2-40B4-BE49-F238E27FC236}">
                <a16:creationId xmlns:a16="http://schemas.microsoft.com/office/drawing/2014/main" id="{0B12B517-C384-B682-410C-44576BCE9680}"/>
              </a:ext>
            </a:extLst>
          </p:cNvPr>
          <p:cNvSpPr/>
          <p:nvPr/>
        </p:nvSpPr>
        <p:spPr>
          <a:xfrm>
            <a:off x="7056888" y="1748246"/>
            <a:ext cx="1905727"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a:solidFill>
                  <a:srgbClr val="595959"/>
                </a:solidFill>
                <a:latin typeface="Calibri"/>
                <a:ea typeface="Calibri"/>
                <a:cs typeface="Calibri"/>
                <a:sym typeface="Calibri"/>
              </a:rPr>
              <a:t>OPTIMIZE RESULTS</a:t>
            </a:r>
            <a:endParaRPr sz="1200">
              <a:solidFill>
                <a:srgbClr val="595959"/>
              </a:solidFill>
              <a:latin typeface="Calibri"/>
              <a:ea typeface="Calibri"/>
              <a:cs typeface="Calibri"/>
              <a:sym typeface="Calibri"/>
            </a:endParaRPr>
          </a:p>
        </p:txBody>
      </p:sp>
      <p:sp>
        <p:nvSpPr>
          <p:cNvPr id="12" name="Google Shape;1541;p25">
            <a:extLst>
              <a:ext uri="{FF2B5EF4-FFF2-40B4-BE49-F238E27FC236}">
                <a16:creationId xmlns:a16="http://schemas.microsoft.com/office/drawing/2014/main" id="{4EABA43D-0BD7-BB1A-82F7-DFA9EC1AB0D0}"/>
              </a:ext>
            </a:extLst>
          </p:cNvPr>
          <p:cNvSpPr/>
          <p:nvPr/>
        </p:nvSpPr>
        <p:spPr>
          <a:xfrm>
            <a:off x="6015092" y="3101746"/>
            <a:ext cx="895991"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5: ROI</a:t>
            </a:r>
            <a:endParaRPr sz="1350">
              <a:latin typeface="Calibri"/>
              <a:ea typeface="Calibri"/>
              <a:cs typeface="Calibri"/>
              <a:sym typeface="Calibri"/>
            </a:endParaRPr>
          </a:p>
        </p:txBody>
      </p:sp>
      <p:sp>
        <p:nvSpPr>
          <p:cNvPr id="13" name="Google Shape;1542;p25">
            <a:extLst>
              <a:ext uri="{FF2B5EF4-FFF2-40B4-BE49-F238E27FC236}">
                <a16:creationId xmlns:a16="http://schemas.microsoft.com/office/drawing/2014/main" id="{584F61E4-CEE4-69CF-4D37-46047E79D04C}"/>
              </a:ext>
            </a:extLst>
          </p:cNvPr>
          <p:cNvSpPr/>
          <p:nvPr/>
        </p:nvSpPr>
        <p:spPr>
          <a:xfrm>
            <a:off x="2347673" y="2221186"/>
            <a:ext cx="1136955" cy="276963"/>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1: REACTION AND PLANNED ACTION</a:t>
            </a:r>
            <a:endParaRPr sz="1050"/>
          </a:p>
        </p:txBody>
      </p:sp>
      <p:sp>
        <p:nvSpPr>
          <p:cNvPr id="14" name="Google Shape;1543;p25">
            <a:extLst>
              <a:ext uri="{FF2B5EF4-FFF2-40B4-BE49-F238E27FC236}">
                <a16:creationId xmlns:a16="http://schemas.microsoft.com/office/drawing/2014/main" id="{F5C0B75D-0073-8388-EB9B-2E511C7CD40A}"/>
              </a:ext>
            </a:extLst>
          </p:cNvPr>
          <p:cNvSpPr/>
          <p:nvPr/>
        </p:nvSpPr>
        <p:spPr>
          <a:xfrm>
            <a:off x="3431237" y="2221881"/>
            <a:ext cx="769321" cy="280810"/>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3:</a:t>
            </a:r>
            <a:endParaRPr sz="700">
              <a:solidFill>
                <a:srgbClr val="595959"/>
              </a:solidFill>
              <a:latin typeface="Calibri"/>
              <a:ea typeface="Calibri"/>
              <a:cs typeface="Calibri"/>
              <a:sym typeface="Calibri"/>
            </a:endParaRPr>
          </a:p>
          <a:p>
            <a:pPr algn="ctr" defTabSz="685776">
              <a:buClr>
                <a:srgbClr val="595959"/>
              </a:buClr>
              <a:buSzPts val="933"/>
              <a:defRPr/>
            </a:pPr>
            <a:r>
              <a:rPr lang="en-US" sz="700">
                <a:solidFill>
                  <a:srgbClr val="595959"/>
                </a:solidFill>
                <a:latin typeface="Calibri"/>
                <a:ea typeface="Calibri"/>
                <a:cs typeface="Calibri"/>
                <a:sym typeface="Calibri"/>
              </a:rPr>
              <a:t>APPLICATION</a:t>
            </a:r>
            <a:endParaRPr sz="1050"/>
          </a:p>
        </p:txBody>
      </p:sp>
      <p:sp>
        <p:nvSpPr>
          <p:cNvPr id="15" name="Google Shape;1544;p25">
            <a:extLst>
              <a:ext uri="{FF2B5EF4-FFF2-40B4-BE49-F238E27FC236}">
                <a16:creationId xmlns:a16="http://schemas.microsoft.com/office/drawing/2014/main" id="{A8B2BAD0-795F-08B8-3AB0-58894B3FF7A5}"/>
              </a:ext>
            </a:extLst>
          </p:cNvPr>
          <p:cNvSpPr/>
          <p:nvPr/>
        </p:nvSpPr>
        <p:spPr>
          <a:xfrm>
            <a:off x="2348929" y="3376267"/>
            <a:ext cx="1047665"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2: LEARNING</a:t>
            </a:r>
            <a:endParaRPr sz="1050"/>
          </a:p>
        </p:txBody>
      </p:sp>
      <p:sp>
        <p:nvSpPr>
          <p:cNvPr id="16" name="Google Shape;1545;p25">
            <a:extLst>
              <a:ext uri="{FF2B5EF4-FFF2-40B4-BE49-F238E27FC236}">
                <a16:creationId xmlns:a16="http://schemas.microsoft.com/office/drawing/2014/main" id="{6F104B11-AEEE-C716-2CD6-1C9D83E3A116}"/>
              </a:ext>
            </a:extLst>
          </p:cNvPr>
          <p:cNvSpPr/>
          <p:nvPr/>
        </p:nvSpPr>
        <p:spPr>
          <a:xfrm>
            <a:off x="3386830" y="3373393"/>
            <a:ext cx="887658"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4: IMPACT</a:t>
            </a:r>
            <a:endParaRPr sz="700">
              <a:solidFill>
                <a:srgbClr val="595959"/>
              </a:solidFill>
              <a:latin typeface="Calibri"/>
              <a:ea typeface="Calibri"/>
              <a:cs typeface="Calibri"/>
              <a:sym typeface="Calibri"/>
            </a:endParaRPr>
          </a:p>
        </p:txBody>
      </p:sp>
      <p:sp>
        <p:nvSpPr>
          <p:cNvPr id="17" name="Google Shape;1546;p25">
            <a:extLst>
              <a:ext uri="{FF2B5EF4-FFF2-40B4-BE49-F238E27FC236}">
                <a16:creationId xmlns:a16="http://schemas.microsoft.com/office/drawing/2014/main" id="{9973A2B5-E602-C40C-8FC4-4BAC1DC17324}"/>
              </a:ext>
            </a:extLst>
          </p:cNvPr>
          <p:cNvSpPr/>
          <p:nvPr/>
        </p:nvSpPr>
        <p:spPr>
          <a:xfrm>
            <a:off x="5890029" y="3909316"/>
            <a:ext cx="1228644" cy="176935"/>
          </a:xfrm>
          <a:prstGeom prst="rect">
            <a:avLst/>
          </a:prstGeom>
          <a:noFill/>
          <a:ln>
            <a:noFill/>
          </a:ln>
        </p:spPr>
        <p:txBody>
          <a:bodyPr spcFirstLastPara="1" wrap="square" lIns="68564" tIns="34272" rIns="68564" bIns="34272" anchor="t" anchorCtr="0">
            <a:spAutoFit/>
          </a:bodyPr>
          <a:lstStyle/>
          <a:p>
            <a:pPr defTabSz="685776">
              <a:buClr>
                <a:srgbClr val="595959"/>
              </a:buClr>
              <a:buSzPts val="933"/>
              <a:defRPr/>
            </a:pPr>
            <a:r>
              <a:rPr lang="en-US" sz="700">
                <a:solidFill>
                  <a:srgbClr val="595959"/>
                </a:solidFill>
                <a:latin typeface="Calibri"/>
                <a:ea typeface="Calibri"/>
                <a:cs typeface="Calibri"/>
                <a:sym typeface="Calibri"/>
              </a:rPr>
              <a:t>INTANGIBLE BENEFITS</a:t>
            </a:r>
            <a:endParaRPr sz="1050"/>
          </a:p>
        </p:txBody>
      </p:sp>
      <p:cxnSp>
        <p:nvCxnSpPr>
          <p:cNvPr id="18" name="Google Shape;1547;p25">
            <a:extLst>
              <a:ext uri="{FF2B5EF4-FFF2-40B4-BE49-F238E27FC236}">
                <a16:creationId xmlns:a16="http://schemas.microsoft.com/office/drawing/2014/main" id="{ECF0DF09-90C2-1CEC-B4C9-9C53E08B772C}"/>
              </a:ext>
            </a:extLst>
          </p:cNvPr>
          <p:cNvCxnSpPr/>
          <p:nvPr/>
        </p:nvCxnSpPr>
        <p:spPr>
          <a:xfrm>
            <a:off x="820707" y="2881360"/>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19" name="Google Shape;1548;p25">
            <a:extLst>
              <a:ext uri="{FF2B5EF4-FFF2-40B4-BE49-F238E27FC236}">
                <a16:creationId xmlns:a16="http://schemas.microsoft.com/office/drawing/2014/main" id="{1A89EE44-214D-4A64-61D2-5FC0675124BF}"/>
              </a:ext>
            </a:extLst>
          </p:cNvPr>
          <p:cNvCxnSpPr/>
          <p:nvPr/>
        </p:nvCxnSpPr>
        <p:spPr>
          <a:xfrm>
            <a:off x="6423128" y="2377707"/>
            <a:ext cx="0" cy="205724"/>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0" name="Google Shape;1549;p25">
            <a:extLst>
              <a:ext uri="{FF2B5EF4-FFF2-40B4-BE49-F238E27FC236}">
                <a16:creationId xmlns:a16="http://schemas.microsoft.com/office/drawing/2014/main" id="{4F4418A8-3FC0-2E54-BB44-D58414A2164F}"/>
              </a:ext>
            </a:extLst>
          </p:cNvPr>
          <p:cNvCxnSpPr/>
          <p:nvPr/>
        </p:nvCxnSpPr>
        <p:spPr>
          <a:xfrm rot="10800000" flipH="1">
            <a:off x="6597118" y="2889321"/>
            <a:ext cx="460601" cy="9828"/>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1" name="Google Shape;1550;p25">
            <a:extLst>
              <a:ext uri="{FF2B5EF4-FFF2-40B4-BE49-F238E27FC236}">
                <a16:creationId xmlns:a16="http://schemas.microsoft.com/office/drawing/2014/main" id="{35453734-58B9-357F-5035-7DC66D7AA8BA}"/>
              </a:ext>
            </a:extLst>
          </p:cNvPr>
          <p:cNvCxnSpPr/>
          <p:nvPr/>
        </p:nvCxnSpPr>
        <p:spPr>
          <a:xfrm rot="10800000">
            <a:off x="6987848" y="3311724"/>
            <a:ext cx="0" cy="400017"/>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2" name="Google Shape;1551;p25">
            <a:extLst>
              <a:ext uri="{FF2B5EF4-FFF2-40B4-BE49-F238E27FC236}">
                <a16:creationId xmlns:a16="http://schemas.microsoft.com/office/drawing/2014/main" id="{06BB6110-B622-43EE-D001-B232E4FEA64E}"/>
              </a:ext>
            </a:extLst>
          </p:cNvPr>
          <p:cNvCxnSpPr/>
          <p:nvPr/>
        </p:nvCxnSpPr>
        <p:spPr>
          <a:xfrm rot="10800000">
            <a:off x="6279458" y="3699893"/>
            <a:ext cx="710310" cy="0"/>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3" name="Google Shape;1552;p25">
            <a:extLst>
              <a:ext uri="{FF2B5EF4-FFF2-40B4-BE49-F238E27FC236}">
                <a16:creationId xmlns:a16="http://schemas.microsoft.com/office/drawing/2014/main" id="{E9F0D47C-0932-71EE-D9F1-C2A5393C6749}"/>
              </a:ext>
            </a:extLst>
          </p:cNvPr>
          <p:cNvCxnSpPr/>
          <p:nvPr/>
        </p:nvCxnSpPr>
        <p:spPr>
          <a:xfrm>
            <a:off x="5857271" y="2882819"/>
            <a:ext cx="314755"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4" name="Google Shape;1553;p25">
            <a:extLst>
              <a:ext uri="{FF2B5EF4-FFF2-40B4-BE49-F238E27FC236}">
                <a16:creationId xmlns:a16="http://schemas.microsoft.com/office/drawing/2014/main" id="{C93C8385-525B-0B12-687C-1A4484AFC548}"/>
              </a:ext>
            </a:extLst>
          </p:cNvPr>
          <p:cNvCxnSpPr/>
          <p:nvPr/>
        </p:nvCxnSpPr>
        <p:spPr>
          <a:xfrm rot="10800000" flipH="1">
            <a:off x="5927888" y="2873721"/>
            <a:ext cx="15192" cy="789209"/>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5" name="Google Shape;1554;p25">
            <a:extLst>
              <a:ext uri="{FF2B5EF4-FFF2-40B4-BE49-F238E27FC236}">
                <a16:creationId xmlns:a16="http://schemas.microsoft.com/office/drawing/2014/main" id="{F82CAD83-4709-21A1-4870-ADC30D8096D5}"/>
              </a:ext>
            </a:extLst>
          </p:cNvPr>
          <p:cNvCxnSpPr/>
          <p:nvPr/>
        </p:nvCxnSpPr>
        <p:spPr>
          <a:xfrm rot="10800000" flipH="1">
            <a:off x="5927888" y="3662929"/>
            <a:ext cx="173519" cy="9623"/>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6" name="Google Shape;1555;p25">
            <a:extLst>
              <a:ext uri="{FF2B5EF4-FFF2-40B4-BE49-F238E27FC236}">
                <a16:creationId xmlns:a16="http://schemas.microsoft.com/office/drawing/2014/main" id="{BBEEBA87-7CFB-D4B0-A2D5-AEA4D62C1F73}"/>
              </a:ext>
            </a:extLst>
          </p:cNvPr>
          <p:cNvCxnSpPr/>
          <p:nvPr/>
        </p:nvCxnSpPr>
        <p:spPr>
          <a:xfrm>
            <a:off x="3275869" y="2869197"/>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7" name="Google Shape;1556;p25">
            <a:extLst>
              <a:ext uri="{FF2B5EF4-FFF2-40B4-BE49-F238E27FC236}">
                <a16:creationId xmlns:a16="http://schemas.microsoft.com/office/drawing/2014/main" id="{6733F058-F482-7C98-C970-BE2E67EF3BD1}"/>
              </a:ext>
            </a:extLst>
          </p:cNvPr>
          <p:cNvCxnSpPr/>
          <p:nvPr/>
        </p:nvCxnSpPr>
        <p:spPr>
          <a:xfrm>
            <a:off x="1696636" y="2881360"/>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8" name="Google Shape;1557;p25">
            <a:extLst>
              <a:ext uri="{FF2B5EF4-FFF2-40B4-BE49-F238E27FC236}">
                <a16:creationId xmlns:a16="http://schemas.microsoft.com/office/drawing/2014/main" id="{54EE95D2-AC8F-C03A-8035-A4F42B21D522}"/>
              </a:ext>
            </a:extLst>
          </p:cNvPr>
          <p:cNvCxnSpPr/>
          <p:nvPr/>
        </p:nvCxnSpPr>
        <p:spPr>
          <a:xfrm>
            <a:off x="4111563" y="2882809"/>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9" name="Google Shape;1558;p25">
            <a:extLst>
              <a:ext uri="{FF2B5EF4-FFF2-40B4-BE49-F238E27FC236}">
                <a16:creationId xmlns:a16="http://schemas.microsoft.com/office/drawing/2014/main" id="{B79C7E0A-FA65-0591-CA9F-5B9016A51345}"/>
              </a:ext>
            </a:extLst>
          </p:cNvPr>
          <p:cNvCxnSpPr/>
          <p:nvPr/>
        </p:nvCxnSpPr>
        <p:spPr>
          <a:xfrm>
            <a:off x="4818438" y="2877261"/>
            <a:ext cx="205724"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30" name="Google Shape;1559;p25">
            <a:extLst>
              <a:ext uri="{FF2B5EF4-FFF2-40B4-BE49-F238E27FC236}">
                <a16:creationId xmlns:a16="http://schemas.microsoft.com/office/drawing/2014/main" id="{9CA10EC8-7685-DEA9-DBBA-66AE852A31E8}"/>
              </a:ext>
            </a:extLst>
          </p:cNvPr>
          <p:cNvSpPr/>
          <p:nvPr/>
        </p:nvSpPr>
        <p:spPr>
          <a:xfrm>
            <a:off x="127283" y="2480569"/>
            <a:ext cx="697091" cy="840894"/>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Start with Why</a:t>
            </a:r>
            <a:r>
              <a:rPr lang="en-US" sz="800">
                <a:solidFill>
                  <a:srgbClr val="FFFFFF"/>
                </a:solidFill>
                <a:latin typeface="Calibri"/>
                <a:ea typeface="Calibri"/>
                <a:cs typeface="Calibri"/>
                <a:sym typeface="Calibri"/>
              </a:rPr>
              <a:t>: </a:t>
            </a:r>
            <a:endParaRPr sz="1050"/>
          </a:p>
          <a:p>
            <a:pPr algn="ctr" defTabSz="685776">
              <a:buClr>
                <a:srgbClr val="FFFFFF"/>
              </a:buClr>
              <a:buSzPts val="1067"/>
              <a:defRPr/>
            </a:pPr>
            <a:r>
              <a:rPr lang="en-US" sz="800">
                <a:solidFill>
                  <a:srgbClr val="FFFFFF"/>
                </a:solidFill>
                <a:latin typeface="Calibri"/>
                <a:ea typeface="Calibri"/>
                <a:cs typeface="Calibri"/>
                <a:sym typeface="Calibri"/>
              </a:rPr>
              <a:t>Align Programs</a:t>
            </a:r>
            <a:endParaRPr sz="1050"/>
          </a:p>
          <a:p>
            <a:pPr algn="ctr" defTabSz="685776">
              <a:buClr>
                <a:srgbClr val="FFFFFF"/>
              </a:buClr>
              <a:buSzPts val="1067"/>
              <a:defRPr/>
            </a:pPr>
            <a:r>
              <a:rPr lang="en-US" sz="800">
                <a:solidFill>
                  <a:srgbClr val="FFFFFF"/>
                </a:solidFill>
                <a:latin typeface="Calibri"/>
                <a:ea typeface="Calibri"/>
                <a:cs typeface="Calibri"/>
                <a:sym typeface="Calibri"/>
              </a:rPr>
              <a:t> With the </a:t>
            </a:r>
            <a:endParaRPr sz="1050"/>
          </a:p>
          <a:p>
            <a:pPr algn="ctr" defTabSz="685776">
              <a:buClr>
                <a:srgbClr val="FFFFFF"/>
              </a:buClr>
              <a:buSzPts val="1067"/>
              <a:defRPr/>
            </a:pPr>
            <a:r>
              <a:rPr lang="en-US" sz="800">
                <a:solidFill>
                  <a:srgbClr val="FFFFFF"/>
                </a:solidFill>
                <a:latin typeface="Calibri"/>
                <a:ea typeface="Calibri"/>
                <a:cs typeface="Calibri"/>
                <a:sym typeface="Calibri"/>
              </a:rPr>
              <a:t>Business</a:t>
            </a:r>
            <a:endParaRPr sz="1050"/>
          </a:p>
        </p:txBody>
      </p:sp>
      <p:sp>
        <p:nvSpPr>
          <p:cNvPr id="31" name="Google Shape;1560;p25">
            <a:extLst>
              <a:ext uri="{FF2B5EF4-FFF2-40B4-BE49-F238E27FC236}">
                <a16:creationId xmlns:a16="http://schemas.microsoft.com/office/drawing/2014/main" id="{F3C81CBE-F945-17E4-6ABC-E989AC15FAC3}"/>
              </a:ext>
            </a:extLst>
          </p:cNvPr>
          <p:cNvSpPr/>
          <p:nvPr/>
        </p:nvSpPr>
        <p:spPr>
          <a:xfrm>
            <a:off x="952747" y="2497428"/>
            <a:ext cx="792722"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Feasible</a:t>
            </a:r>
            <a:r>
              <a:rPr lang="en-US" sz="788">
                <a:solidFill>
                  <a:srgbClr val="FFFFFF"/>
                </a:solidFill>
                <a:latin typeface="Calibri"/>
                <a:ea typeface="Calibri"/>
                <a:cs typeface="Calibri"/>
                <a:sym typeface="Calibri"/>
              </a:rPr>
              <a:t>:</a:t>
            </a:r>
            <a:endParaRPr sz="1050"/>
          </a:p>
          <a:p>
            <a:pPr algn="ctr" defTabSz="685776">
              <a:buClr>
                <a:srgbClr val="FFFFFF"/>
              </a:buClr>
              <a:buSzPts val="1067"/>
              <a:defRPr/>
            </a:pPr>
            <a:r>
              <a:rPr lang="en-US" sz="800">
                <a:solidFill>
                  <a:srgbClr val="FFFFFF"/>
                </a:solidFill>
                <a:latin typeface="Calibri"/>
                <a:ea typeface="Calibri"/>
                <a:cs typeface="Calibri"/>
                <a:sym typeface="Calibri"/>
              </a:rPr>
              <a:t> Select the Right</a:t>
            </a:r>
            <a:endParaRPr sz="1050"/>
          </a:p>
          <a:p>
            <a:pPr algn="ctr" defTabSz="685776">
              <a:buClr>
                <a:srgbClr val="FFFFFF"/>
              </a:buClr>
              <a:buSzPts val="1067"/>
              <a:defRPr/>
            </a:pPr>
            <a:r>
              <a:rPr lang="en-US" sz="800">
                <a:solidFill>
                  <a:srgbClr val="FFFFFF"/>
                </a:solidFill>
                <a:latin typeface="Calibri"/>
                <a:ea typeface="Calibri"/>
                <a:cs typeface="Calibri"/>
                <a:sym typeface="Calibri"/>
              </a:rPr>
              <a:t> Solution</a:t>
            </a:r>
            <a:endParaRPr sz="1050"/>
          </a:p>
        </p:txBody>
      </p:sp>
      <p:sp>
        <p:nvSpPr>
          <p:cNvPr id="32" name="Google Shape;1561;p25">
            <a:extLst>
              <a:ext uri="{FF2B5EF4-FFF2-40B4-BE49-F238E27FC236}">
                <a16:creationId xmlns:a16="http://schemas.microsoft.com/office/drawing/2014/main" id="{FEBD8D91-3E2A-6838-FFDE-EEFB0E5725A0}"/>
              </a:ext>
            </a:extLst>
          </p:cNvPr>
          <p:cNvSpPr/>
          <p:nvPr/>
        </p:nvSpPr>
        <p:spPr>
          <a:xfrm>
            <a:off x="2563442" y="2507468"/>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Matter:</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Design for Input, </a:t>
            </a:r>
            <a:endParaRPr sz="1050"/>
          </a:p>
          <a:p>
            <a:pPr algn="ctr" defTabSz="685776">
              <a:buClr>
                <a:srgbClr val="FFFFFF"/>
              </a:buClr>
              <a:buSzPts val="1067"/>
              <a:defRPr/>
            </a:pPr>
            <a:r>
              <a:rPr lang="en-US" sz="800">
                <a:solidFill>
                  <a:srgbClr val="FFFFFF"/>
                </a:solidFill>
                <a:latin typeface="Calibri"/>
                <a:ea typeface="Calibri"/>
                <a:cs typeface="Calibri"/>
                <a:sym typeface="Calibri"/>
              </a:rPr>
              <a:t>Reaction and</a:t>
            </a:r>
            <a:endParaRPr sz="1050"/>
          </a:p>
          <a:p>
            <a:pPr algn="ctr" defTabSz="685776">
              <a:buClr>
                <a:srgbClr val="FFFFFF"/>
              </a:buClr>
              <a:buSzPts val="1067"/>
              <a:defRPr/>
            </a:pPr>
            <a:r>
              <a:rPr lang="en-US" sz="800">
                <a:solidFill>
                  <a:srgbClr val="FFFFFF"/>
                </a:solidFill>
                <a:latin typeface="Calibri"/>
                <a:ea typeface="Calibri"/>
                <a:cs typeface="Calibri"/>
                <a:sym typeface="Calibri"/>
              </a:rPr>
              <a:t> Learning</a:t>
            </a:r>
            <a:endParaRPr sz="1050"/>
          </a:p>
        </p:txBody>
      </p:sp>
      <p:sp>
        <p:nvSpPr>
          <p:cNvPr id="33" name="Google Shape;1562;p25">
            <a:extLst>
              <a:ext uri="{FF2B5EF4-FFF2-40B4-BE49-F238E27FC236}">
                <a16:creationId xmlns:a16="http://schemas.microsoft.com/office/drawing/2014/main" id="{FF3832A4-A327-4239-A0A5-D29BEC0F9728}"/>
              </a:ext>
            </a:extLst>
          </p:cNvPr>
          <p:cNvSpPr/>
          <p:nvPr/>
        </p:nvSpPr>
        <p:spPr>
          <a:xfrm>
            <a:off x="4273514" y="2493296"/>
            <a:ext cx="642593"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Make it</a:t>
            </a:r>
            <a:endParaRPr sz="1050"/>
          </a:p>
          <a:p>
            <a:pPr algn="ctr" defTabSz="685776">
              <a:buClr>
                <a:srgbClr val="FFFFFF"/>
              </a:buClr>
              <a:buSzPts val="1050"/>
              <a:defRPr/>
            </a:pPr>
            <a:r>
              <a:rPr lang="en-US" sz="788" b="1">
                <a:solidFill>
                  <a:srgbClr val="FFFFFF"/>
                </a:solidFill>
                <a:latin typeface="Calibri"/>
                <a:ea typeface="Calibri"/>
                <a:cs typeface="Calibri"/>
                <a:sym typeface="Calibri"/>
              </a:rPr>
              <a:t> Credible: </a:t>
            </a:r>
            <a:endParaRPr sz="788"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Isolate the</a:t>
            </a:r>
            <a:endParaRPr sz="1050"/>
          </a:p>
          <a:p>
            <a:pPr algn="ctr" defTabSz="685776">
              <a:buClr>
                <a:srgbClr val="FFFFFF"/>
              </a:buClr>
              <a:buSzPts val="1067"/>
              <a:defRPr/>
            </a:pPr>
            <a:r>
              <a:rPr lang="en-US" sz="800">
                <a:solidFill>
                  <a:srgbClr val="FFFFFF"/>
                </a:solidFill>
                <a:latin typeface="Calibri"/>
                <a:ea typeface="Calibri"/>
                <a:cs typeface="Calibri"/>
                <a:sym typeface="Calibri"/>
              </a:rPr>
              <a:t> Effects</a:t>
            </a:r>
            <a:endParaRPr sz="1050"/>
          </a:p>
        </p:txBody>
      </p:sp>
      <p:sp>
        <p:nvSpPr>
          <p:cNvPr id="34" name="Google Shape;1563;p25">
            <a:extLst>
              <a:ext uri="{FF2B5EF4-FFF2-40B4-BE49-F238E27FC236}">
                <a16:creationId xmlns:a16="http://schemas.microsoft.com/office/drawing/2014/main" id="{FAFBA63B-0D4B-620B-9070-F8A46431B305}"/>
              </a:ext>
            </a:extLst>
          </p:cNvPr>
          <p:cNvSpPr/>
          <p:nvPr/>
        </p:nvSpPr>
        <p:spPr>
          <a:xfrm>
            <a:off x="5020143" y="2480570"/>
            <a:ext cx="877180" cy="858248"/>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Convert Data to </a:t>
            </a:r>
            <a:endParaRPr sz="1050"/>
          </a:p>
          <a:p>
            <a:pPr algn="ctr" defTabSz="685776">
              <a:buClr>
                <a:srgbClr val="FFFFFF"/>
              </a:buClr>
              <a:buSzPts val="1067"/>
              <a:defRPr/>
            </a:pPr>
            <a:r>
              <a:rPr lang="en-US" sz="800">
                <a:solidFill>
                  <a:srgbClr val="FFFFFF"/>
                </a:solidFill>
                <a:latin typeface="Calibri"/>
                <a:ea typeface="Calibri"/>
                <a:cs typeface="Calibri"/>
                <a:sym typeface="Calibri"/>
              </a:rPr>
              <a:t>Monetary Value</a:t>
            </a:r>
            <a:endParaRPr sz="1050"/>
          </a:p>
        </p:txBody>
      </p:sp>
      <p:sp>
        <p:nvSpPr>
          <p:cNvPr id="35" name="Google Shape;1564;p25">
            <a:extLst>
              <a:ext uri="{FF2B5EF4-FFF2-40B4-BE49-F238E27FC236}">
                <a16:creationId xmlns:a16="http://schemas.microsoft.com/office/drawing/2014/main" id="{A85EC8B3-3A85-8B98-12B2-F3A3448E0A17}"/>
              </a:ext>
            </a:extLst>
          </p:cNvPr>
          <p:cNvSpPr/>
          <p:nvPr/>
        </p:nvSpPr>
        <p:spPr>
          <a:xfrm>
            <a:off x="5984246" y="1742424"/>
            <a:ext cx="959187" cy="699319"/>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dirty="0">
                <a:solidFill>
                  <a:srgbClr val="FFFFFF"/>
                </a:solidFill>
                <a:latin typeface="Calibri"/>
                <a:ea typeface="Calibri"/>
                <a:cs typeface="Calibri"/>
                <a:sym typeface="Calibri"/>
              </a:rPr>
              <a:t>Make it Credible: </a:t>
            </a:r>
            <a:endParaRPr sz="800" b="1" dirty="0">
              <a:solidFill>
                <a:srgbClr val="FFFFFF"/>
              </a:solidFill>
              <a:latin typeface="Calibri"/>
              <a:ea typeface="Calibri"/>
              <a:cs typeface="Calibri"/>
              <a:sym typeface="Calibri"/>
            </a:endParaRPr>
          </a:p>
          <a:p>
            <a:pPr algn="ctr" defTabSz="685776">
              <a:buClr>
                <a:srgbClr val="FFFFFF"/>
              </a:buClr>
              <a:buSzPts val="1067"/>
              <a:defRPr/>
            </a:pPr>
            <a:r>
              <a:rPr lang="en-US" sz="800" dirty="0">
                <a:solidFill>
                  <a:srgbClr val="FFFFFF"/>
                </a:solidFill>
                <a:latin typeface="Calibri"/>
                <a:ea typeface="Calibri"/>
                <a:cs typeface="Calibri"/>
                <a:sym typeface="Calibri"/>
              </a:rPr>
              <a:t>Capture Costs of </a:t>
            </a:r>
            <a:endParaRPr sz="1050" dirty="0"/>
          </a:p>
          <a:p>
            <a:pPr algn="ctr" defTabSz="685776">
              <a:buClr>
                <a:srgbClr val="FFFFFF"/>
              </a:buClr>
              <a:buSzPts val="1067"/>
              <a:defRPr/>
            </a:pPr>
            <a:r>
              <a:rPr lang="en-US" sz="800" dirty="0">
                <a:solidFill>
                  <a:srgbClr val="FFFFFF"/>
                </a:solidFill>
                <a:latin typeface="Calibri"/>
                <a:ea typeface="Calibri"/>
                <a:cs typeface="Calibri"/>
                <a:sym typeface="Calibri"/>
              </a:rPr>
              <a:t>Program</a:t>
            </a:r>
            <a:endParaRPr sz="1050" dirty="0"/>
          </a:p>
        </p:txBody>
      </p:sp>
      <p:sp>
        <p:nvSpPr>
          <p:cNvPr id="36" name="Google Shape;1565;p25">
            <a:extLst>
              <a:ext uri="{FF2B5EF4-FFF2-40B4-BE49-F238E27FC236}">
                <a16:creationId xmlns:a16="http://schemas.microsoft.com/office/drawing/2014/main" id="{DE6C1700-451B-C811-97B8-2B904789D16A}"/>
              </a:ext>
            </a:extLst>
          </p:cNvPr>
          <p:cNvSpPr/>
          <p:nvPr/>
        </p:nvSpPr>
        <p:spPr>
          <a:xfrm>
            <a:off x="5991390" y="2557806"/>
            <a:ext cx="952044" cy="534331"/>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Calculate ROI</a:t>
            </a:r>
            <a:endParaRPr sz="1050"/>
          </a:p>
        </p:txBody>
      </p:sp>
      <p:sp>
        <p:nvSpPr>
          <p:cNvPr id="37" name="Google Shape;1566;p25">
            <a:extLst>
              <a:ext uri="{FF2B5EF4-FFF2-40B4-BE49-F238E27FC236}">
                <a16:creationId xmlns:a16="http://schemas.microsoft.com/office/drawing/2014/main" id="{D15CA6BE-1C1D-410A-A179-D187A94CF7D2}"/>
              </a:ext>
            </a:extLst>
          </p:cNvPr>
          <p:cNvSpPr/>
          <p:nvPr/>
        </p:nvSpPr>
        <p:spPr>
          <a:xfrm>
            <a:off x="5897323" y="3290817"/>
            <a:ext cx="1046111" cy="58149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Identify Intangibles</a:t>
            </a:r>
            <a:endParaRPr sz="1050"/>
          </a:p>
        </p:txBody>
      </p:sp>
      <p:sp>
        <p:nvSpPr>
          <p:cNvPr id="38" name="Google Shape;1567;p25">
            <a:extLst>
              <a:ext uri="{FF2B5EF4-FFF2-40B4-BE49-F238E27FC236}">
                <a16:creationId xmlns:a16="http://schemas.microsoft.com/office/drawing/2014/main" id="{C65E2977-461D-3003-094F-0195A644D2A3}"/>
              </a:ext>
            </a:extLst>
          </p:cNvPr>
          <p:cNvSpPr/>
          <p:nvPr/>
        </p:nvSpPr>
        <p:spPr>
          <a:xfrm>
            <a:off x="7016350" y="2424150"/>
            <a:ext cx="935756" cy="895318"/>
          </a:xfrm>
          <a:prstGeom prst="ellipse">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endParaRPr sz="1050"/>
          </a:p>
        </p:txBody>
      </p:sp>
      <p:sp>
        <p:nvSpPr>
          <p:cNvPr id="39" name="Google Shape;1568;p25">
            <a:extLst>
              <a:ext uri="{FF2B5EF4-FFF2-40B4-BE49-F238E27FC236}">
                <a16:creationId xmlns:a16="http://schemas.microsoft.com/office/drawing/2014/main" id="{26948FDE-ADA8-A8B1-0C7C-57B51347A0EF}"/>
              </a:ext>
            </a:extLst>
          </p:cNvPr>
          <p:cNvSpPr/>
          <p:nvPr/>
        </p:nvSpPr>
        <p:spPr>
          <a:xfrm>
            <a:off x="1858623" y="2507546"/>
            <a:ext cx="568814"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Expect </a:t>
            </a:r>
            <a:endParaRPr sz="1050"/>
          </a:p>
          <a:p>
            <a:pPr algn="ctr" defTabSz="685776">
              <a:buClr>
                <a:srgbClr val="FFFFFF"/>
              </a:buClr>
              <a:buSzPts val="1067"/>
              <a:defRPr/>
            </a:pPr>
            <a:r>
              <a:rPr lang="en-US" sz="800" b="1">
                <a:solidFill>
                  <a:srgbClr val="FFFFFF"/>
                </a:solidFill>
                <a:latin typeface="Calibri"/>
                <a:ea typeface="Calibri"/>
                <a:cs typeface="Calibri"/>
                <a:sym typeface="Calibri"/>
              </a:rPr>
              <a:t>Success</a:t>
            </a:r>
            <a:r>
              <a:rPr lang="en-US" sz="800">
                <a:solidFill>
                  <a:srgbClr val="FFFFFF"/>
                </a:solidFill>
                <a:latin typeface="Calibri"/>
                <a:ea typeface="Calibri"/>
                <a:cs typeface="Calibri"/>
                <a:sym typeface="Calibri"/>
              </a:rPr>
              <a:t>:</a:t>
            </a:r>
            <a:endParaRPr sz="1050"/>
          </a:p>
          <a:p>
            <a:pPr algn="ctr" defTabSz="685776">
              <a:buClr>
                <a:srgbClr val="FFFFFF"/>
              </a:buClr>
              <a:buSzPts val="1067"/>
              <a:defRPr/>
            </a:pPr>
            <a:r>
              <a:rPr lang="en-US" sz="800">
                <a:solidFill>
                  <a:srgbClr val="FFFFFF"/>
                </a:solidFill>
                <a:latin typeface="Calibri"/>
                <a:ea typeface="Calibri"/>
                <a:cs typeface="Calibri"/>
                <a:sym typeface="Calibri"/>
              </a:rPr>
              <a:t> Plan for </a:t>
            </a:r>
            <a:endParaRPr sz="1050"/>
          </a:p>
          <a:p>
            <a:pPr algn="ctr" defTabSz="685776">
              <a:buClr>
                <a:srgbClr val="FFFFFF"/>
              </a:buClr>
              <a:buSzPts val="1067"/>
              <a:defRPr/>
            </a:pPr>
            <a:r>
              <a:rPr lang="en-US" sz="800">
                <a:solidFill>
                  <a:srgbClr val="FFFFFF"/>
                </a:solidFill>
                <a:latin typeface="Calibri"/>
                <a:ea typeface="Calibri"/>
                <a:cs typeface="Calibri"/>
                <a:sym typeface="Calibri"/>
              </a:rPr>
              <a:t>Results</a:t>
            </a:r>
            <a:endParaRPr sz="1050"/>
          </a:p>
        </p:txBody>
      </p:sp>
      <p:sp>
        <p:nvSpPr>
          <p:cNvPr id="40" name="Google Shape;1569;p25">
            <a:extLst>
              <a:ext uri="{FF2B5EF4-FFF2-40B4-BE49-F238E27FC236}">
                <a16:creationId xmlns:a16="http://schemas.microsoft.com/office/drawing/2014/main" id="{5767387A-B4E4-FDA9-78A1-814E99AF5968}"/>
              </a:ext>
            </a:extLst>
          </p:cNvPr>
          <p:cNvSpPr/>
          <p:nvPr/>
        </p:nvSpPr>
        <p:spPr>
          <a:xfrm>
            <a:off x="3418478" y="2508186"/>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Stick:</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Design for </a:t>
            </a:r>
            <a:endParaRPr sz="1050"/>
          </a:p>
          <a:p>
            <a:pPr algn="ctr" defTabSz="685776">
              <a:buClr>
                <a:srgbClr val="FFFFFF"/>
              </a:buClr>
              <a:buSzPts val="1067"/>
              <a:defRPr/>
            </a:pPr>
            <a:r>
              <a:rPr lang="en-US" sz="800">
                <a:solidFill>
                  <a:srgbClr val="FFFFFF"/>
                </a:solidFill>
                <a:latin typeface="Calibri"/>
                <a:ea typeface="Calibri"/>
                <a:cs typeface="Calibri"/>
                <a:sym typeface="Calibri"/>
              </a:rPr>
              <a:t>Application </a:t>
            </a:r>
            <a:endParaRPr sz="1050"/>
          </a:p>
          <a:p>
            <a:pPr algn="ctr" defTabSz="685776">
              <a:buClr>
                <a:srgbClr val="FFFFFF"/>
              </a:buClr>
              <a:buSzPts val="1067"/>
              <a:defRPr/>
            </a:pPr>
            <a:r>
              <a:rPr lang="en-US" sz="800">
                <a:solidFill>
                  <a:srgbClr val="FFFFFF"/>
                </a:solidFill>
                <a:latin typeface="Calibri"/>
                <a:ea typeface="Calibri"/>
                <a:cs typeface="Calibri"/>
                <a:sym typeface="Calibri"/>
              </a:rPr>
              <a:t>and Impact</a:t>
            </a:r>
            <a:endParaRPr sz="1050"/>
          </a:p>
        </p:txBody>
      </p:sp>
      <p:cxnSp>
        <p:nvCxnSpPr>
          <p:cNvPr id="41" name="Google Shape;1570;p25">
            <a:extLst>
              <a:ext uri="{FF2B5EF4-FFF2-40B4-BE49-F238E27FC236}">
                <a16:creationId xmlns:a16="http://schemas.microsoft.com/office/drawing/2014/main" id="{7A8C4BB0-FAB5-5EB1-781A-BDAB8906EFB5}"/>
              </a:ext>
            </a:extLst>
          </p:cNvPr>
          <p:cNvCxnSpPr/>
          <p:nvPr/>
        </p:nvCxnSpPr>
        <p:spPr>
          <a:xfrm>
            <a:off x="7952105" y="2882809"/>
            <a:ext cx="130448"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42" name="Google Shape;1571;p25">
            <a:extLst>
              <a:ext uri="{FF2B5EF4-FFF2-40B4-BE49-F238E27FC236}">
                <a16:creationId xmlns:a16="http://schemas.microsoft.com/office/drawing/2014/main" id="{41C28F3C-76A7-1741-6C30-717D523D014A}"/>
              </a:ext>
            </a:extLst>
          </p:cNvPr>
          <p:cNvSpPr/>
          <p:nvPr/>
        </p:nvSpPr>
        <p:spPr>
          <a:xfrm>
            <a:off x="8070110" y="2368167"/>
            <a:ext cx="963411" cy="1010531"/>
          </a:xfrm>
          <a:prstGeom prst="diamond">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b" anchorCtr="0">
            <a:noAutofit/>
          </a:bodyPr>
          <a:lstStyle/>
          <a:p>
            <a:pPr algn="ctr" defTabSz="685776">
              <a:buClr>
                <a:srgbClr val="FFFFFF"/>
              </a:buClr>
              <a:buSzPts val="1067"/>
              <a:defRPr/>
            </a:pPr>
            <a:endParaRPr sz="1050"/>
          </a:p>
        </p:txBody>
      </p:sp>
      <p:sp>
        <p:nvSpPr>
          <p:cNvPr id="43" name="Google Shape;1572;p25">
            <a:extLst>
              <a:ext uri="{FF2B5EF4-FFF2-40B4-BE49-F238E27FC236}">
                <a16:creationId xmlns:a16="http://schemas.microsoft.com/office/drawing/2014/main" id="{9C59F4CA-7CE6-93BC-F8EB-BCFA7522CE22}"/>
              </a:ext>
            </a:extLst>
          </p:cNvPr>
          <p:cNvSpPr/>
          <p:nvPr/>
        </p:nvSpPr>
        <p:spPr>
          <a:xfrm>
            <a:off x="694268" y="2320239"/>
            <a:ext cx="1136955" cy="173088"/>
          </a:xfrm>
          <a:prstGeom prst="rect">
            <a:avLst/>
          </a:prstGeom>
          <a:noFill/>
          <a:ln>
            <a:noFill/>
          </a:ln>
        </p:spPr>
        <p:txBody>
          <a:bodyPr spcFirstLastPara="1" wrap="square" lIns="68564" tIns="34272" rIns="68564" bIns="34272" anchor="t" anchorCtr="0">
            <a:spAutoFit/>
          </a:bodyPr>
          <a:lstStyle/>
          <a:p>
            <a:pPr defTabSz="685776">
              <a:buClr>
                <a:srgbClr val="595959"/>
              </a:buClr>
              <a:buSzPts val="900"/>
              <a:defRPr/>
            </a:pPr>
            <a:r>
              <a:rPr lang="en-US" sz="675">
                <a:solidFill>
                  <a:srgbClr val="595959"/>
                </a:solidFill>
                <a:latin typeface="Calibri"/>
                <a:ea typeface="Calibri"/>
                <a:cs typeface="Calibri"/>
                <a:sym typeface="Calibri"/>
              </a:rPr>
              <a:t>LEVEL 0: INPUT</a:t>
            </a:r>
            <a:endParaRPr sz="675">
              <a:solidFill>
                <a:srgbClr val="595959"/>
              </a:solidFill>
              <a:latin typeface="Calibri"/>
              <a:ea typeface="Calibri"/>
              <a:cs typeface="Calibri"/>
              <a:sym typeface="Calibri"/>
            </a:endParaRPr>
          </a:p>
        </p:txBody>
      </p:sp>
      <p:sp>
        <p:nvSpPr>
          <p:cNvPr id="44" name="Google Shape;1574;p25">
            <a:extLst>
              <a:ext uri="{FF2B5EF4-FFF2-40B4-BE49-F238E27FC236}">
                <a16:creationId xmlns:a16="http://schemas.microsoft.com/office/drawing/2014/main" id="{343CDD52-1CE8-A43E-35C5-DB3822F3892B}"/>
              </a:ext>
            </a:extLst>
          </p:cNvPr>
          <p:cNvSpPr txBox="1"/>
          <p:nvPr/>
        </p:nvSpPr>
        <p:spPr>
          <a:xfrm>
            <a:off x="127290" y="4801344"/>
            <a:ext cx="7065442" cy="184630"/>
          </a:xfrm>
          <a:prstGeom prst="rect">
            <a:avLst/>
          </a:prstGeom>
          <a:noFill/>
          <a:ln>
            <a:noFill/>
          </a:ln>
        </p:spPr>
        <p:txBody>
          <a:bodyPr spcFirstLastPara="1" wrap="square" lIns="68564" tIns="34272" rIns="68564" bIns="34272" anchor="t" anchorCtr="0">
            <a:spAutoFit/>
          </a:bodyPr>
          <a:lstStyle/>
          <a:p>
            <a:pPr defTabSz="685776">
              <a:buSzPts val="1000"/>
              <a:defRPr/>
            </a:pPr>
            <a:r>
              <a:rPr lang="en-US" sz="750" dirty="0">
                <a:latin typeface="Calibri"/>
                <a:ea typeface="Calibri"/>
                <a:cs typeface="Calibri"/>
                <a:sym typeface="Calibri"/>
              </a:rPr>
              <a:t>©2023 ROI Institute Inc. All Rights Reserved.</a:t>
            </a:r>
            <a:endParaRPr sz="1050" dirty="0"/>
          </a:p>
        </p:txBody>
      </p:sp>
      <p:pic>
        <p:nvPicPr>
          <p:cNvPr id="45" name="Google Shape;1575;p25" descr="INSTITI ">
            <a:extLst>
              <a:ext uri="{FF2B5EF4-FFF2-40B4-BE49-F238E27FC236}">
                <a16:creationId xmlns:a16="http://schemas.microsoft.com/office/drawing/2014/main" id="{CAC1B8AC-5758-963C-771A-0843A6364DF9}"/>
              </a:ext>
            </a:extLst>
          </p:cNvPr>
          <p:cNvPicPr preferRelativeResize="0"/>
          <p:nvPr/>
        </p:nvPicPr>
        <p:blipFill rotWithShape="1">
          <a:blip r:embed="rId2">
            <a:alphaModFix/>
          </a:blip>
          <a:srcRect/>
          <a:stretch/>
        </p:blipFill>
        <p:spPr>
          <a:xfrm>
            <a:off x="7253092" y="4726043"/>
            <a:ext cx="1625945" cy="232883"/>
          </a:xfrm>
          <a:prstGeom prst="rect">
            <a:avLst/>
          </a:prstGeom>
          <a:noFill/>
          <a:ln>
            <a:noFill/>
          </a:ln>
        </p:spPr>
      </p:pic>
      <p:sp>
        <p:nvSpPr>
          <p:cNvPr id="46" name="Google Shape;1576;p25">
            <a:extLst>
              <a:ext uri="{FF2B5EF4-FFF2-40B4-BE49-F238E27FC236}">
                <a16:creationId xmlns:a16="http://schemas.microsoft.com/office/drawing/2014/main" id="{C0E7C5C4-819B-FE4A-D554-69972D7CA59F}"/>
              </a:ext>
            </a:extLst>
          </p:cNvPr>
          <p:cNvSpPr txBox="1"/>
          <p:nvPr/>
        </p:nvSpPr>
        <p:spPr>
          <a:xfrm>
            <a:off x="8061748" y="2487227"/>
            <a:ext cx="983049" cy="775561"/>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67"/>
              <a:defRPr/>
            </a:pPr>
            <a:r>
              <a:rPr lang="en-US" sz="765" b="1" dirty="0">
                <a:solidFill>
                  <a:srgbClr val="FFFFFF"/>
                </a:solidFill>
                <a:latin typeface="Calibri"/>
                <a:ea typeface="Calibri"/>
                <a:cs typeface="Calibri"/>
                <a:sym typeface="Calibri"/>
              </a:rPr>
              <a:t>Optimize </a:t>
            </a:r>
            <a:endParaRPr sz="765" dirty="0">
              <a:solidFill>
                <a:srgbClr val="FFFFFF"/>
              </a:solidFill>
            </a:endParaRPr>
          </a:p>
          <a:p>
            <a:pPr algn="ctr" defTabSz="685776">
              <a:buClr>
                <a:srgbClr val="FFFFFF"/>
              </a:buClr>
              <a:buSzPts val="1050"/>
              <a:defRPr/>
            </a:pPr>
            <a:r>
              <a:rPr lang="en-US" sz="765" b="1" dirty="0">
                <a:solidFill>
                  <a:srgbClr val="FFFFFF"/>
                </a:solidFill>
                <a:latin typeface="Calibri"/>
                <a:ea typeface="Calibri"/>
                <a:cs typeface="Calibri"/>
                <a:sym typeface="Calibri"/>
              </a:rPr>
              <a:t>Results:</a:t>
            </a:r>
            <a:endParaRPr sz="765" dirty="0">
              <a:solidFill>
                <a:srgbClr val="FFFFFF"/>
              </a:solidFill>
              <a:latin typeface="Calibri"/>
              <a:ea typeface="Calibri"/>
              <a:cs typeface="Calibri"/>
              <a:sym typeface="Calibri"/>
            </a:endParaRPr>
          </a:p>
          <a:p>
            <a:pPr algn="ctr" defTabSz="685776">
              <a:buClr>
                <a:srgbClr val="FFFFFF"/>
              </a:buClr>
              <a:buSzPts val="900"/>
              <a:defRPr/>
            </a:pPr>
            <a:r>
              <a:rPr lang="en-US" sz="765" dirty="0">
                <a:solidFill>
                  <a:srgbClr val="FFFFFF"/>
                </a:solidFill>
                <a:latin typeface="Calibri"/>
                <a:ea typeface="Calibri"/>
                <a:cs typeface="Calibri"/>
                <a:sym typeface="Calibri"/>
              </a:rPr>
              <a:t>Use Black Box </a:t>
            </a:r>
            <a:endParaRPr sz="765" dirty="0">
              <a:solidFill>
                <a:srgbClr val="FFFFFF"/>
              </a:solidFill>
            </a:endParaRPr>
          </a:p>
          <a:p>
            <a:pPr algn="ctr" defTabSz="685776">
              <a:buClr>
                <a:srgbClr val="FFFFFF"/>
              </a:buClr>
              <a:buSzPts val="900"/>
              <a:defRPr/>
            </a:pPr>
            <a:r>
              <a:rPr lang="en-US" sz="765" dirty="0">
                <a:solidFill>
                  <a:srgbClr val="FFFFFF"/>
                </a:solidFill>
                <a:latin typeface="Calibri"/>
                <a:ea typeface="Calibri"/>
                <a:cs typeface="Calibri"/>
                <a:sym typeface="Calibri"/>
              </a:rPr>
              <a:t>Thinking to</a:t>
            </a:r>
            <a:r>
              <a:rPr lang="en-US" sz="765" dirty="0">
                <a:solidFill>
                  <a:srgbClr val="FFFFFF"/>
                </a:solidFill>
              </a:rPr>
              <a:t> </a:t>
            </a:r>
            <a:br>
              <a:rPr lang="en-US" sz="765" dirty="0">
                <a:solidFill>
                  <a:srgbClr val="FFFFFF"/>
                </a:solidFill>
              </a:rPr>
            </a:br>
            <a:r>
              <a:rPr lang="en-US" sz="765" dirty="0">
                <a:solidFill>
                  <a:srgbClr val="FFFFFF"/>
                </a:solidFill>
                <a:latin typeface="Calibri"/>
                <a:ea typeface="Calibri"/>
                <a:cs typeface="Calibri"/>
                <a:sym typeface="Calibri"/>
              </a:rPr>
              <a:t>Increase </a:t>
            </a:r>
            <a:br>
              <a:rPr lang="en-US" sz="765" dirty="0">
                <a:solidFill>
                  <a:srgbClr val="FFFFFF"/>
                </a:solidFill>
                <a:latin typeface="Calibri"/>
                <a:ea typeface="Calibri"/>
                <a:cs typeface="Calibri"/>
                <a:sym typeface="Calibri"/>
              </a:rPr>
            </a:br>
            <a:r>
              <a:rPr lang="en-US" sz="765" dirty="0">
                <a:solidFill>
                  <a:srgbClr val="FFFFFF"/>
                </a:solidFill>
                <a:latin typeface="Calibri"/>
                <a:ea typeface="Calibri"/>
                <a:cs typeface="Calibri"/>
                <a:sym typeface="Calibri"/>
              </a:rPr>
              <a:t>Funding</a:t>
            </a:r>
            <a:endParaRPr sz="765" dirty="0">
              <a:solidFill>
                <a:srgbClr val="FFFFFF"/>
              </a:solidFill>
            </a:endParaRPr>
          </a:p>
        </p:txBody>
      </p:sp>
      <p:sp>
        <p:nvSpPr>
          <p:cNvPr id="47" name="Google Shape;1577;p25">
            <a:extLst>
              <a:ext uri="{FF2B5EF4-FFF2-40B4-BE49-F238E27FC236}">
                <a16:creationId xmlns:a16="http://schemas.microsoft.com/office/drawing/2014/main" id="{AA85CB61-71ED-3839-F2D5-517994D41A36}"/>
              </a:ext>
            </a:extLst>
          </p:cNvPr>
          <p:cNvSpPr txBox="1"/>
          <p:nvPr/>
        </p:nvSpPr>
        <p:spPr>
          <a:xfrm>
            <a:off x="6979302" y="2599339"/>
            <a:ext cx="1015165" cy="554218"/>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50"/>
              <a:defRPr/>
            </a:pPr>
            <a:r>
              <a:rPr lang="en-US" sz="788" b="1">
                <a:solidFill>
                  <a:srgbClr val="FFFFFF"/>
                </a:solidFill>
                <a:latin typeface="Calibri"/>
                <a:ea typeface="Calibri"/>
                <a:cs typeface="Calibri"/>
                <a:sym typeface="Calibri"/>
              </a:rPr>
              <a:t>Tell the Story:</a:t>
            </a:r>
            <a:endParaRPr sz="1050">
              <a:ea typeface="+mn-ea"/>
            </a:endParaRPr>
          </a:p>
          <a:p>
            <a:pPr algn="ctr" defTabSz="685776">
              <a:buClr>
                <a:srgbClr val="FFFFFF"/>
              </a:buClr>
              <a:buSzPts val="1067"/>
              <a:defRPr/>
            </a:pPr>
            <a:r>
              <a:rPr lang="en-US" sz="788">
                <a:solidFill>
                  <a:srgbClr val="FFFFFF"/>
                </a:solidFill>
                <a:latin typeface="Calibri"/>
                <a:ea typeface="Calibri"/>
                <a:cs typeface="Calibri"/>
                <a:sym typeface="Calibri"/>
              </a:rPr>
              <a:t>Communicate </a:t>
            </a:r>
            <a:endParaRPr sz="788">
              <a:solidFill>
                <a:srgbClr val="FFFFFF"/>
              </a:solidFill>
            </a:endParaRPr>
          </a:p>
          <a:p>
            <a:pPr algn="ctr" defTabSz="685776">
              <a:buClr>
                <a:srgbClr val="FFFFFF"/>
              </a:buClr>
              <a:buSzPts val="1067"/>
              <a:defRPr/>
            </a:pPr>
            <a:r>
              <a:rPr lang="en-US" sz="788">
                <a:solidFill>
                  <a:srgbClr val="FFFFFF"/>
                </a:solidFill>
                <a:latin typeface="Calibri"/>
                <a:ea typeface="Calibri"/>
                <a:cs typeface="Calibri"/>
                <a:sym typeface="Calibri"/>
              </a:rPr>
              <a:t>Results to Key </a:t>
            </a:r>
            <a:endParaRPr sz="788">
              <a:solidFill>
                <a:srgbClr val="FFFFFF"/>
              </a:solidFill>
            </a:endParaRPr>
          </a:p>
          <a:p>
            <a:pPr algn="ctr" defTabSz="685776">
              <a:buClr>
                <a:srgbClr val="FFFFFF"/>
              </a:buClr>
              <a:buSzPts val="1067"/>
              <a:defRPr/>
            </a:pPr>
            <a:r>
              <a:rPr lang="en-US" sz="788">
                <a:solidFill>
                  <a:srgbClr val="FFFFFF"/>
                </a:solidFill>
                <a:latin typeface="Calibri"/>
                <a:ea typeface="Calibri"/>
                <a:cs typeface="Calibri"/>
                <a:sym typeface="Calibri"/>
              </a:rPr>
              <a:t>Stakeholder</a:t>
            </a:r>
            <a:endParaRPr sz="788">
              <a:solidFill>
                <a:srgbClr val="FFFFFF"/>
              </a:solidFill>
            </a:endParaRPr>
          </a:p>
        </p:txBody>
      </p:sp>
      <p:sp>
        <p:nvSpPr>
          <p:cNvPr id="48" name="Google Shape;1914;p38">
            <a:extLst>
              <a:ext uri="{FF2B5EF4-FFF2-40B4-BE49-F238E27FC236}">
                <a16:creationId xmlns:a16="http://schemas.microsoft.com/office/drawing/2014/main" id="{9AF6067C-D630-A79A-68D4-053557C399ED}"/>
              </a:ext>
            </a:extLst>
          </p:cNvPr>
          <p:cNvSpPr/>
          <p:nvPr/>
        </p:nvSpPr>
        <p:spPr>
          <a:xfrm>
            <a:off x="84530" y="1759662"/>
            <a:ext cx="2170384"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dirty="0">
                <a:solidFill>
                  <a:srgbClr val="595959"/>
                </a:solidFill>
                <a:latin typeface="Calibri"/>
                <a:ea typeface="Calibri"/>
                <a:cs typeface="Calibri"/>
                <a:sym typeface="Calibri"/>
              </a:rPr>
              <a:t>PLAN THE EVALUATION</a:t>
            </a:r>
            <a:endParaRPr sz="1050" dirty="0"/>
          </a:p>
        </p:txBody>
      </p:sp>
      <p:sp>
        <p:nvSpPr>
          <p:cNvPr id="49" name="Google Shape;1915;p38">
            <a:extLst>
              <a:ext uri="{FF2B5EF4-FFF2-40B4-BE49-F238E27FC236}">
                <a16:creationId xmlns:a16="http://schemas.microsoft.com/office/drawing/2014/main" id="{1DF2399B-7CDF-5596-8D02-CB89A7EDBE2A}"/>
              </a:ext>
            </a:extLst>
          </p:cNvPr>
          <p:cNvSpPr/>
          <p:nvPr/>
        </p:nvSpPr>
        <p:spPr>
          <a:xfrm>
            <a:off x="2254914" y="1743439"/>
            <a:ext cx="1993799"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dirty="0">
                <a:solidFill>
                  <a:srgbClr val="595959"/>
                </a:solidFill>
                <a:latin typeface="Calibri"/>
                <a:ea typeface="Calibri"/>
                <a:cs typeface="Calibri"/>
                <a:sym typeface="Calibri"/>
              </a:rPr>
              <a:t>COLLECT DATA </a:t>
            </a:r>
            <a:endParaRPr sz="1050" dirty="0"/>
          </a:p>
        </p:txBody>
      </p:sp>
    </p:spTree>
    <p:extLst>
      <p:ext uri="{BB962C8B-B14F-4D97-AF65-F5344CB8AC3E}">
        <p14:creationId xmlns:p14="http://schemas.microsoft.com/office/powerpoint/2010/main" val="387533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D6448A-2742-9369-E2D9-805449123442}"/>
              </a:ext>
            </a:extLst>
          </p:cNvPr>
          <p:cNvSpPr>
            <a:spLocks noGrp="1"/>
          </p:cNvSpPr>
          <p:nvPr>
            <p:ph type="title" idx="4294967295"/>
          </p:nvPr>
        </p:nvSpPr>
        <p:spPr>
          <a:xfrm>
            <a:off x="1257300" y="479425"/>
            <a:ext cx="7886700" cy="361950"/>
          </a:xfrm>
        </p:spPr>
        <p:txBody>
          <a:bodyPr>
            <a:noAutofit/>
          </a:bodyPr>
          <a:lstStyle/>
          <a:p>
            <a:r>
              <a:rPr lang="en-US" sz="3000" dirty="0">
                <a:latin typeface="+mj-lt"/>
              </a:rPr>
              <a:t>The ROI Methodology Process Model</a:t>
            </a:r>
          </a:p>
        </p:txBody>
      </p:sp>
      <p:sp>
        <p:nvSpPr>
          <p:cNvPr id="4" name="Google Shape;1533;p25">
            <a:extLst>
              <a:ext uri="{FF2B5EF4-FFF2-40B4-BE49-F238E27FC236}">
                <a16:creationId xmlns:a16="http://schemas.microsoft.com/office/drawing/2014/main" id="{8DF21BCB-2CE0-91A1-E74B-2CFC05CE315A}"/>
              </a:ext>
            </a:extLst>
          </p:cNvPr>
          <p:cNvSpPr/>
          <p:nvPr/>
        </p:nvSpPr>
        <p:spPr>
          <a:xfrm>
            <a:off x="168369" y="1188265"/>
            <a:ext cx="8496616" cy="346212"/>
          </a:xfrm>
          <a:prstGeom prst="rect">
            <a:avLst/>
          </a:prstGeom>
          <a:noFill/>
          <a:ln>
            <a:noFill/>
          </a:ln>
        </p:spPr>
        <p:txBody>
          <a:bodyPr spcFirstLastPara="1" wrap="square" lIns="68564" tIns="34272" rIns="68564" bIns="34272" anchor="t" anchorCtr="0">
            <a:spAutoFit/>
          </a:bodyPr>
          <a:lstStyle/>
          <a:p>
            <a:pPr defTabSz="685776" rtl="1">
              <a:buSzPts val="2000"/>
              <a:defRPr/>
            </a:pPr>
            <a:r>
              <a:rPr lang="en-US" sz="1800" b="1" dirty="0">
                <a:solidFill>
                  <a:srgbClr val="757070"/>
                </a:solidFill>
                <a:latin typeface="Calibri"/>
                <a:ea typeface="Calibri"/>
                <a:cs typeface="Calibri"/>
                <a:sym typeface="Calibri"/>
              </a:rPr>
              <a:t>Designing for the Delivery of Business Results</a:t>
            </a:r>
            <a:endParaRPr sz="1500" b="1" dirty="0">
              <a:solidFill>
                <a:srgbClr val="757070"/>
              </a:solidFill>
              <a:latin typeface="Calibri"/>
              <a:ea typeface="Calibri"/>
              <a:cs typeface="Calibri"/>
              <a:sym typeface="Calibri"/>
            </a:endParaRPr>
          </a:p>
        </p:txBody>
      </p:sp>
      <p:sp>
        <p:nvSpPr>
          <p:cNvPr id="5" name="Google Shape;1854;p37">
            <a:extLst>
              <a:ext uri="{FF2B5EF4-FFF2-40B4-BE49-F238E27FC236}">
                <a16:creationId xmlns:a16="http://schemas.microsoft.com/office/drawing/2014/main" id="{D7C5A175-3C83-699C-94CE-5995F8D31AB0}"/>
              </a:ext>
            </a:extLst>
          </p:cNvPr>
          <p:cNvSpPr/>
          <p:nvPr/>
        </p:nvSpPr>
        <p:spPr>
          <a:xfrm rot="10800000">
            <a:off x="2214416" y="1631458"/>
            <a:ext cx="1984779" cy="2457251"/>
          </a:xfrm>
          <a:prstGeom prst="roundRect">
            <a:avLst>
              <a:gd name="adj" fmla="val 9278"/>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EAEAEA"/>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dirty="0">
              <a:solidFill>
                <a:srgbClr val="FFFFFF"/>
              </a:solidFill>
              <a:latin typeface="Calibri"/>
              <a:ea typeface="Calibri"/>
              <a:cs typeface="Calibri"/>
              <a:sym typeface="Calibri"/>
            </a:endParaRPr>
          </a:p>
        </p:txBody>
      </p:sp>
      <p:sp>
        <p:nvSpPr>
          <p:cNvPr id="6" name="Google Shape;1864;p37">
            <a:extLst>
              <a:ext uri="{FF2B5EF4-FFF2-40B4-BE49-F238E27FC236}">
                <a16:creationId xmlns:a16="http://schemas.microsoft.com/office/drawing/2014/main" id="{A9191D79-88C1-DD92-9B51-BEA2220FA896}"/>
              </a:ext>
            </a:extLst>
          </p:cNvPr>
          <p:cNvSpPr/>
          <p:nvPr/>
        </p:nvSpPr>
        <p:spPr>
          <a:xfrm rot="10800000">
            <a:off x="7021660" y="1636116"/>
            <a:ext cx="2011862" cy="2457251"/>
          </a:xfrm>
          <a:prstGeom prst="roundRect">
            <a:avLst>
              <a:gd name="adj" fmla="val 12184"/>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cxnSp>
        <p:nvCxnSpPr>
          <p:cNvPr id="7" name="Google Shape;1530;p25">
            <a:extLst>
              <a:ext uri="{FF2B5EF4-FFF2-40B4-BE49-F238E27FC236}">
                <a16:creationId xmlns:a16="http://schemas.microsoft.com/office/drawing/2014/main" id="{20639EBF-BFC7-DD9D-3980-2A51A13B2130}"/>
              </a:ext>
            </a:extLst>
          </p:cNvPr>
          <p:cNvCxnSpPr/>
          <p:nvPr/>
        </p:nvCxnSpPr>
        <p:spPr>
          <a:xfrm>
            <a:off x="2415888" y="2894235"/>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8" name="Google Shape;1534;p25">
            <a:extLst>
              <a:ext uri="{FF2B5EF4-FFF2-40B4-BE49-F238E27FC236}">
                <a16:creationId xmlns:a16="http://schemas.microsoft.com/office/drawing/2014/main" id="{7D879E25-E7E2-F0E0-339D-3E205FB0B3FD}"/>
              </a:ext>
            </a:extLst>
          </p:cNvPr>
          <p:cNvSpPr/>
          <p:nvPr/>
        </p:nvSpPr>
        <p:spPr>
          <a:xfrm rot="10800000">
            <a:off x="59331" y="1609952"/>
            <a:ext cx="2059711" cy="2457251"/>
          </a:xfrm>
          <a:prstGeom prst="roundRect">
            <a:avLst>
              <a:gd name="adj" fmla="val 10176"/>
            </a:avLst>
          </a:prstGeom>
          <a:gradFill>
            <a:gsLst>
              <a:gs pos="0">
                <a:schemeClr val="lt1"/>
              </a:gs>
              <a:gs pos="1000">
                <a:schemeClr val="lt1"/>
              </a:gs>
              <a:gs pos="16000">
                <a:schemeClr val="lt1"/>
              </a:gs>
              <a:gs pos="83000">
                <a:srgbClr val="F2F2F2"/>
              </a:gs>
              <a:gs pos="100000">
                <a:srgbClr val="D8D8D8"/>
              </a:gs>
            </a:gsLst>
            <a:lin ang="0" scaled="0"/>
          </a:gradFill>
          <a:ln w="53975" cap="flat" cmpd="sng">
            <a:solidFill>
              <a:srgbClr val="757070"/>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sp>
        <p:nvSpPr>
          <p:cNvPr id="9" name="Google Shape;1538;p25">
            <a:extLst>
              <a:ext uri="{FF2B5EF4-FFF2-40B4-BE49-F238E27FC236}">
                <a16:creationId xmlns:a16="http://schemas.microsoft.com/office/drawing/2014/main" id="{0D4DE3D5-A05C-41CB-282F-FC14B30F49B1}"/>
              </a:ext>
            </a:extLst>
          </p:cNvPr>
          <p:cNvSpPr/>
          <p:nvPr/>
        </p:nvSpPr>
        <p:spPr>
          <a:xfrm rot="10800000">
            <a:off x="4238418" y="1631459"/>
            <a:ext cx="2763790" cy="2457251"/>
          </a:xfrm>
          <a:prstGeom prst="roundRect">
            <a:avLst>
              <a:gd name="adj" fmla="val 7470"/>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defRPr/>
            </a:pPr>
            <a:endParaRPr sz="1013">
              <a:solidFill>
                <a:srgbClr val="FFFFFF"/>
              </a:solidFill>
              <a:latin typeface="Calibri"/>
              <a:ea typeface="Calibri"/>
              <a:cs typeface="Calibri"/>
              <a:sym typeface="Calibri"/>
            </a:endParaRPr>
          </a:p>
        </p:txBody>
      </p:sp>
      <p:sp>
        <p:nvSpPr>
          <p:cNvPr id="10" name="Google Shape;1539;p25">
            <a:extLst>
              <a:ext uri="{FF2B5EF4-FFF2-40B4-BE49-F238E27FC236}">
                <a16:creationId xmlns:a16="http://schemas.microsoft.com/office/drawing/2014/main" id="{C74131C1-A983-7F95-CB72-8773A34DF7F2}"/>
              </a:ext>
            </a:extLst>
          </p:cNvPr>
          <p:cNvSpPr/>
          <p:nvPr/>
        </p:nvSpPr>
        <p:spPr>
          <a:xfrm>
            <a:off x="4581112" y="1759829"/>
            <a:ext cx="1512755" cy="253879"/>
          </a:xfrm>
          <a:prstGeom prst="rect">
            <a:avLst/>
          </a:prstGeom>
          <a:noFill/>
          <a:ln>
            <a:noFill/>
          </a:ln>
        </p:spPr>
        <p:txBody>
          <a:bodyPr spcFirstLastPara="1" wrap="square" lIns="68564" tIns="34272" rIns="68564" bIns="34272" anchor="t" anchorCtr="0">
            <a:spAutoFit/>
          </a:bodyPr>
          <a:lstStyle/>
          <a:p>
            <a:pPr defTabSz="685776">
              <a:buSzPts val="1600"/>
              <a:defRPr/>
            </a:pPr>
            <a:r>
              <a:rPr lang="en-US" sz="1200">
                <a:solidFill>
                  <a:srgbClr val="595959"/>
                </a:solidFill>
                <a:latin typeface="Calibri"/>
                <a:ea typeface="Calibri"/>
                <a:cs typeface="Calibri"/>
                <a:sym typeface="Calibri"/>
              </a:rPr>
              <a:t>ANALYZE DATA</a:t>
            </a:r>
            <a:endParaRPr sz="1200">
              <a:solidFill>
                <a:srgbClr val="595959"/>
              </a:solidFill>
              <a:latin typeface="Calibri"/>
              <a:ea typeface="Calibri"/>
              <a:cs typeface="Calibri"/>
              <a:sym typeface="Calibri"/>
            </a:endParaRPr>
          </a:p>
        </p:txBody>
      </p:sp>
      <p:sp>
        <p:nvSpPr>
          <p:cNvPr id="11" name="Google Shape;1540;p25">
            <a:extLst>
              <a:ext uri="{FF2B5EF4-FFF2-40B4-BE49-F238E27FC236}">
                <a16:creationId xmlns:a16="http://schemas.microsoft.com/office/drawing/2014/main" id="{0B12B517-C384-B682-410C-44576BCE9680}"/>
              </a:ext>
            </a:extLst>
          </p:cNvPr>
          <p:cNvSpPr/>
          <p:nvPr/>
        </p:nvSpPr>
        <p:spPr>
          <a:xfrm>
            <a:off x="7056888" y="1748246"/>
            <a:ext cx="1905727"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a:solidFill>
                  <a:srgbClr val="595959"/>
                </a:solidFill>
                <a:latin typeface="Calibri"/>
                <a:ea typeface="Calibri"/>
                <a:cs typeface="Calibri"/>
                <a:sym typeface="Calibri"/>
              </a:rPr>
              <a:t>OPTIMIZE RESULTS</a:t>
            </a:r>
            <a:endParaRPr sz="1200">
              <a:solidFill>
                <a:srgbClr val="595959"/>
              </a:solidFill>
              <a:latin typeface="Calibri"/>
              <a:ea typeface="Calibri"/>
              <a:cs typeface="Calibri"/>
              <a:sym typeface="Calibri"/>
            </a:endParaRPr>
          </a:p>
        </p:txBody>
      </p:sp>
      <p:sp>
        <p:nvSpPr>
          <p:cNvPr id="12" name="Google Shape;1541;p25">
            <a:extLst>
              <a:ext uri="{FF2B5EF4-FFF2-40B4-BE49-F238E27FC236}">
                <a16:creationId xmlns:a16="http://schemas.microsoft.com/office/drawing/2014/main" id="{4EABA43D-0BD7-BB1A-82F7-DFA9EC1AB0D0}"/>
              </a:ext>
            </a:extLst>
          </p:cNvPr>
          <p:cNvSpPr/>
          <p:nvPr/>
        </p:nvSpPr>
        <p:spPr>
          <a:xfrm>
            <a:off x="6015092" y="3101746"/>
            <a:ext cx="895991"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5: ROI</a:t>
            </a:r>
            <a:endParaRPr sz="1350">
              <a:latin typeface="Calibri"/>
              <a:ea typeface="Calibri"/>
              <a:cs typeface="Calibri"/>
              <a:sym typeface="Calibri"/>
            </a:endParaRPr>
          </a:p>
        </p:txBody>
      </p:sp>
      <p:sp>
        <p:nvSpPr>
          <p:cNvPr id="13" name="Google Shape;1542;p25">
            <a:extLst>
              <a:ext uri="{FF2B5EF4-FFF2-40B4-BE49-F238E27FC236}">
                <a16:creationId xmlns:a16="http://schemas.microsoft.com/office/drawing/2014/main" id="{584F61E4-CEE4-69CF-4D37-46047E79D04C}"/>
              </a:ext>
            </a:extLst>
          </p:cNvPr>
          <p:cNvSpPr/>
          <p:nvPr/>
        </p:nvSpPr>
        <p:spPr>
          <a:xfrm>
            <a:off x="2347673" y="2221186"/>
            <a:ext cx="1136955" cy="276963"/>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1: REACTION AND PLANNED ACTION</a:t>
            </a:r>
            <a:endParaRPr sz="1050"/>
          </a:p>
        </p:txBody>
      </p:sp>
      <p:sp>
        <p:nvSpPr>
          <p:cNvPr id="14" name="Google Shape;1543;p25">
            <a:extLst>
              <a:ext uri="{FF2B5EF4-FFF2-40B4-BE49-F238E27FC236}">
                <a16:creationId xmlns:a16="http://schemas.microsoft.com/office/drawing/2014/main" id="{F5C0B75D-0073-8388-EB9B-2E511C7CD40A}"/>
              </a:ext>
            </a:extLst>
          </p:cNvPr>
          <p:cNvSpPr/>
          <p:nvPr/>
        </p:nvSpPr>
        <p:spPr>
          <a:xfrm>
            <a:off x="3431237" y="2221881"/>
            <a:ext cx="769321" cy="280810"/>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3:</a:t>
            </a:r>
            <a:endParaRPr sz="700">
              <a:solidFill>
                <a:srgbClr val="595959"/>
              </a:solidFill>
              <a:latin typeface="Calibri"/>
              <a:ea typeface="Calibri"/>
              <a:cs typeface="Calibri"/>
              <a:sym typeface="Calibri"/>
            </a:endParaRPr>
          </a:p>
          <a:p>
            <a:pPr algn="ctr" defTabSz="685776">
              <a:buClr>
                <a:srgbClr val="595959"/>
              </a:buClr>
              <a:buSzPts val="933"/>
              <a:defRPr/>
            </a:pPr>
            <a:r>
              <a:rPr lang="en-US" sz="700">
                <a:solidFill>
                  <a:srgbClr val="595959"/>
                </a:solidFill>
                <a:latin typeface="Calibri"/>
                <a:ea typeface="Calibri"/>
                <a:cs typeface="Calibri"/>
                <a:sym typeface="Calibri"/>
              </a:rPr>
              <a:t>APPLICATION</a:t>
            </a:r>
            <a:endParaRPr sz="1050"/>
          </a:p>
        </p:txBody>
      </p:sp>
      <p:sp>
        <p:nvSpPr>
          <p:cNvPr id="15" name="Google Shape;1544;p25">
            <a:extLst>
              <a:ext uri="{FF2B5EF4-FFF2-40B4-BE49-F238E27FC236}">
                <a16:creationId xmlns:a16="http://schemas.microsoft.com/office/drawing/2014/main" id="{A8B2BAD0-795F-08B8-3AB0-58894B3FF7A5}"/>
              </a:ext>
            </a:extLst>
          </p:cNvPr>
          <p:cNvSpPr/>
          <p:nvPr/>
        </p:nvSpPr>
        <p:spPr>
          <a:xfrm>
            <a:off x="2348929" y="3376267"/>
            <a:ext cx="1047665"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2: LEARNING</a:t>
            </a:r>
            <a:endParaRPr sz="1050"/>
          </a:p>
        </p:txBody>
      </p:sp>
      <p:sp>
        <p:nvSpPr>
          <p:cNvPr id="16" name="Google Shape;1545;p25">
            <a:extLst>
              <a:ext uri="{FF2B5EF4-FFF2-40B4-BE49-F238E27FC236}">
                <a16:creationId xmlns:a16="http://schemas.microsoft.com/office/drawing/2014/main" id="{6F104B11-AEEE-C716-2CD6-1C9D83E3A116}"/>
              </a:ext>
            </a:extLst>
          </p:cNvPr>
          <p:cNvSpPr/>
          <p:nvPr/>
        </p:nvSpPr>
        <p:spPr>
          <a:xfrm>
            <a:off x="3386830" y="3373393"/>
            <a:ext cx="887658"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defRPr/>
            </a:pPr>
            <a:r>
              <a:rPr lang="en-US" sz="675">
                <a:solidFill>
                  <a:srgbClr val="595959"/>
                </a:solidFill>
                <a:latin typeface="Calibri"/>
                <a:ea typeface="Calibri"/>
                <a:cs typeface="Calibri"/>
                <a:sym typeface="Calibri"/>
              </a:rPr>
              <a:t>LEVEL 4: IMPACT</a:t>
            </a:r>
            <a:endParaRPr sz="700">
              <a:solidFill>
                <a:srgbClr val="595959"/>
              </a:solidFill>
              <a:latin typeface="Calibri"/>
              <a:ea typeface="Calibri"/>
              <a:cs typeface="Calibri"/>
              <a:sym typeface="Calibri"/>
            </a:endParaRPr>
          </a:p>
        </p:txBody>
      </p:sp>
      <p:sp>
        <p:nvSpPr>
          <p:cNvPr id="17" name="Google Shape;1546;p25">
            <a:extLst>
              <a:ext uri="{FF2B5EF4-FFF2-40B4-BE49-F238E27FC236}">
                <a16:creationId xmlns:a16="http://schemas.microsoft.com/office/drawing/2014/main" id="{9973A2B5-E602-C40C-8FC4-4BAC1DC17324}"/>
              </a:ext>
            </a:extLst>
          </p:cNvPr>
          <p:cNvSpPr/>
          <p:nvPr/>
        </p:nvSpPr>
        <p:spPr>
          <a:xfrm>
            <a:off x="5890029" y="3909316"/>
            <a:ext cx="1228644" cy="176935"/>
          </a:xfrm>
          <a:prstGeom prst="rect">
            <a:avLst/>
          </a:prstGeom>
          <a:noFill/>
          <a:ln>
            <a:noFill/>
          </a:ln>
        </p:spPr>
        <p:txBody>
          <a:bodyPr spcFirstLastPara="1" wrap="square" lIns="68564" tIns="34272" rIns="68564" bIns="34272" anchor="t" anchorCtr="0">
            <a:spAutoFit/>
          </a:bodyPr>
          <a:lstStyle/>
          <a:p>
            <a:pPr defTabSz="685776">
              <a:buClr>
                <a:srgbClr val="595959"/>
              </a:buClr>
              <a:buSzPts val="933"/>
              <a:defRPr/>
            </a:pPr>
            <a:r>
              <a:rPr lang="en-US" sz="700">
                <a:solidFill>
                  <a:srgbClr val="595959"/>
                </a:solidFill>
                <a:latin typeface="Calibri"/>
                <a:ea typeface="Calibri"/>
                <a:cs typeface="Calibri"/>
                <a:sym typeface="Calibri"/>
              </a:rPr>
              <a:t>INTANGIBLE BENEFITS</a:t>
            </a:r>
            <a:endParaRPr sz="1050"/>
          </a:p>
        </p:txBody>
      </p:sp>
      <p:cxnSp>
        <p:nvCxnSpPr>
          <p:cNvPr id="18" name="Google Shape;1547;p25">
            <a:extLst>
              <a:ext uri="{FF2B5EF4-FFF2-40B4-BE49-F238E27FC236}">
                <a16:creationId xmlns:a16="http://schemas.microsoft.com/office/drawing/2014/main" id="{ECF0DF09-90C2-1CEC-B4C9-9C53E08B772C}"/>
              </a:ext>
            </a:extLst>
          </p:cNvPr>
          <p:cNvCxnSpPr/>
          <p:nvPr/>
        </p:nvCxnSpPr>
        <p:spPr>
          <a:xfrm>
            <a:off x="820707" y="2881360"/>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19" name="Google Shape;1548;p25">
            <a:extLst>
              <a:ext uri="{FF2B5EF4-FFF2-40B4-BE49-F238E27FC236}">
                <a16:creationId xmlns:a16="http://schemas.microsoft.com/office/drawing/2014/main" id="{1A89EE44-214D-4A64-61D2-5FC0675124BF}"/>
              </a:ext>
            </a:extLst>
          </p:cNvPr>
          <p:cNvCxnSpPr/>
          <p:nvPr/>
        </p:nvCxnSpPr>
        <p:spPr>
          <a:xfrm>
            <a:off x="6423128" y="2377707"/>
            <a:ext cx="0" cy="205724"/>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0" name="Google Shape;1549;p25">
            <a:extLst>
              <a:ext uri="{FF2B5EF4-FFF2-40B4-BE49-F238E27FC236}">
                <a16:creationId xmlns:a16="http://schemas.microsoft.com/office/drawing/2014/main" id="{4F4418A8-3FC0-2E54-BB44-D58414A2164F}"/>
              </a:ext>
            </a:extLst>
          </p:cNvPr>
          <p:cNvCxnSpPr/>
          <p:nvPr/>
        </p:nvCxnSpPr>
        <p:spPr>
          <a:xfrm rot="10800000" flipH="1">
            <a:off x="6597118" y="2889321"/>
            <a:ext cx="460601" cy="9828"/>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1" name="Google Shape;1550;p25">
            <a:extLst>
              <a:ext uri="{FF2B5EF4-FFF2-40B4-BE49-F238E27FC236}">
                <a16:creationId xmlns:a16="http://schemas.microsoft.com/office/drawing/2014/main" id="{35453734-58B9-357F-5035-7DC66D7AA8BA}"/>
              </a:ext>
            </a:extLst>
          </p:cNvPr>
          <p:cNvCxnSpPr/>
          <p:nvPr/>
        </p:nvCxnSpPr>
        <p:spPr>
          <a:xfrm rot="10800000">
            <a:off x="6987848" y="3311724"/>
            <a:ext cx="0" cy="400017"/>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2" name="Google Shape;1551;p25">
            <a:extLst>
              <a:ext uri="{FF2B5EF4-FFF2-40B4-BE49-F238E27FC236}">
                <a16:creationId xmlns:a16="http://schemas.microsoft.com/office/drawing/2014/main" id="{06BB6110-B622-43EE-D001-B232E4FEA64E}"/>
              </a:ext>
            </a:extLst>
          </p:cNvPr>
          <p:cNvCxnSpPr/>
          <p:nvPr/>
        </p:nvCxnSpPr>
        <p:spPr>
          <a:xfrm rot="10800000">
            <a:off x="6279458" y="3699893"/>
            <a:ext cx="710310" cy="0"/>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3" name="Google Shape;1552;p25">
            <a:extLst>
              <a:ext uri="{FF2B5EF4-FFF2-40B4-BE49-F238E27FC236}">
                <a16:creationId xmlns:a16="http://schemas.microsoft.com/office/drawing/2014/main" id="{E9F0D47C-0932-71EE-D9F1-C2A5393C6749}"/>
              </a:ext>
            </a:extLst>
          </p:cNvPr>
          <p:cNvCxnSpPr/>
          <p:nvPr/>
        </p:nvCxnSpPr>
        <p:spPr>
          <a:xfrm>
            <a:off x="5857271" y="2882819"/>
            <a:ext cx="314755"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4" name="Google Shape;1553;p25">
            <a:extLst>
              <a:ext uri="{FF2B5EF4-FFF2-40B4-BE49-F238E27FC236}">
                <a16:creationId xmlns:a16="http://schemas.microsoft.com/office/drawing/2014/main" id="{C93C8385-525B-0B12-687C-1A4484AFC548}"/>
              </a:ext>
            </a:extLst>
          </p:cNvPr>
          <p:cNvCxnSpPr/>
          <p:nvPr/>
        </p:nvCxnSpPr>
        <p:spPr>
          <a:xfrm rot="10800000" flipH="1">
            <a:off x="5927888" y="2873721"/>
            <a:ext cx="15192" cy="789209"/>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5" name="Google Shape;1554;p25">
            <a:extLst>
              <a:ext uri="{FF2B5EF4-FFF2-40B4-BE49-F238E27FC236}">
                <a16:creationId xmlns:a16="http://schemas.microsoft.com/office/drawing/2014/main" id="{F82CAD83-4709-21A1-4870-ADC30D8096D5}"/>
              </a:ext>
            </a:extLst>
          </p:cNvPr>
          <p:cNvCxnSpPr/>
          <p:nvPr/>
        </p:nvCxnSpPr>
        <p:spPr>
          <a:xfrm rot="10800000" flipH="1">
            <a:off x="5927888" y="3662929"/>
            <a:ext cx="173519" cy="9623"/>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6" name="Google Shape;1555;p25">
            <a:extLst>
              <a:ext uri="{FF2B5EF4-FFF2-40B4-BE49-F238E27FC236}">
                <a16:creationId xmlns:a16="http://schemas.microsoft.com/office/drawing/2014/main" id="{BBEEBA87-7CFB-D4B0-A2D5-AEA4D62C1F73}"/>
              </a:ext>
            </a:extLst>
          </p:cNvPr>
          <p:cNvCxnSpPr/>
          <p:nvPr/>
        </p:nvCxnSpPr>
        <p:spPr>
          <a:xfrm>
            <a:off x="3275869" y="2869197"/>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7" name="Google Shape;1556;p25">
            <a:extLst>
              <a:ext uri="{FF2B5EF4-FFF2-40B4-BE49-F238E27FC236}">
                <a16:creationId xmlns:a16="http://schemas.microsoft.com/office/drawing/2014/main" id="{6733F058-F482-7C98-C970-BE2E67EF3BD1}"/>
              </a:ext>
            </a:extLst>
          </p:cNvPr>
          <p:cNvCxnSpPr/>
          <p:nvPr/>
        </p:nvCxnSpPr>
        <p:spPr>
          <a:xfrm>
            <a:off x="1696636" y="2881360"/>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8" name="Google Shape;1557;p25">
            <a:extLst>
              <a:ext uri="{FF2B5EF4-FFF2-40B4-BE49-F238E27FC236}">
                <a16:creationId xmlns:a16="http://schemas.microsoft.com/office/drawing/2014/main" id="{54EE95D2-AC8F-C03A-8035-A4F42B21D522}"/>
              </a:ext>
            </a:extLst>
          </p:cNvPr>
          <p:cNvCxnSpPr/>
          <p:nvPr/>
        </p:nvCxnSpPr>
        <p:spPr>
          <a:xfrm>
            <a:off x="4111563" y="2882809"/>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9" name="Google Shape;1558;p25">
            <a:extLst>
              <a:ext uri="{FF2B5EF4-FFF2-40B4-BE49-F238E27FC236}">
                <a16:creationId xmlns:a16="http://schemas.microsoft.com/office/drawing/2014/main" id="{B79C7E0A-FA65-0591-CA9F-5B9016A51345}"/>
              </a:ext>
            </a:extLst>
          </p:cNvPr>
          <p:cNvCxnSpPr/>
          <p:nvPr/>
        </p:nvCxnSpPr>
        <p:spPr>
          <a:xfrm>
            <a:off x="4818438" y="2877261"/>
            <a:ext cx="205724"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30" name="Google Shape;1559;p25">
            <a:extLst>
              <a:ext uri="{FF2B5EF4-FFF2-40B4-BE49-F238E27FC236}">
                <a16:creationId xmlns:a16="http://schemas.microsoft.com/office/drawing/2014/main" id="{9CA10EC8-7685-DEA9-DBBA-66AE852A31E8}"/>
              </a:ext>
            </a:extLst>
          </p:cNvPr>
          <p:cNvSpPr/>
          <p:nvPr/>
        </p:nvSpPr>
        <p:spPr>
          <a:xfrm>
            <a:off x="127283" y="2480569"/>
            <a:ext cx="697091" cy="840894"/>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Start with Why</a:t>
            </a:r>
            <a:r>
              <a:rPr lang="en-US" sz="800">
                <a:solidFill>
                  <a:srgbClr val="FFFFFF"/>
                </a:solidFill>
                <a:latin typeface="Calibri"/>
                <a:ea typeface="Calibri"/>
                <a:cs typeface="Calibri"/>
                <a:sym typeface="Calibri"/>
              </a:rPr>
              <a:t>: </a:t>
            </a:r>
            <a:endParaRPr sz="1050"/>
          </a:p>
          <a:p>
            <a:pPr algn="ctr" defTabSz="685776">
              <a:buClr>
                <a:srgbClr val="FFFFFF"/>
              </a:buClr>
              <a:buSzPts val="1067"/>
              <a:defRPr/>
            </a:pPr>
            <a:r>
              <a:rPr lang="en-US" sz="800">
                <a:solidFill>
                  <a:srgbClr val="FFFFFF"/>
                </a:solidFill>
                <a:latin typeface="Calibri"/>
                <a:ea typeface="Calibri"/>
                <a:cs typeface="Calibri"/>
                <a:sym typeface="Calibri"/>
              </a:rPr>
              <a:t>Align Programs</a:t>
            </a:r>
            <a:endParaRPr sz="1050"/>
          </a:p>
          <a:p>
            <a:pPr algn="ctr" defTabSz="685776">
              <a:buClr>
                <a:srgbClr val="FFFFFF"/>
              </a:buClr>
              <a:buSzPts val="1067"/>
              <a:defRPr/>
            </a:pPr>
            <a:r>
              <a:rPr lang="en-US" sz="800">
                <a:solidFill>
                  <a:srgbClr val="FFFFFF"/>
                </a:solidFill>
                <a:latin typeface="Calibri"/>
                <a:ea typeface="Calibri"/>
                <a:cs typeface="Calibri"/>
                <a:sym typeface="Calibri"/>
              </a:rPr>
              <a:t> With the </a:t>
            </a:r>
            <a:endParaRPr sz="1050"/>
          </a:p>
          <a:p>
            <a:pPr algn="ctr" defTabSz="685776">
              <a:buClr>
                <a:srgbClr val="FFFFFF"/>
              </a:buClr>
              <a:buSzPts val="1067"/>
              <a:defRPr/>
            </a:pPr>
            <a:r>
              <a:rPr lang="en-US" sz="800">
                <a:solidFill>
                  <a:srgbClr val="FFFFFF"/>
                </a:solidFill>
                <a:latin typeface="Calibri"/>
                <a:ea typeface="Calibri"/>
                <a:cs typeface="Calibri"/>
                <a:sym typeface="Calibri"/>
              </a:rPr>
              <a:t>Business</a:t>
            </a:r>
            <a:endParaRPr sz="1050"/>
          </a:p>
        </p:txBody>
      </p:sp>
      <p:sp>
        <p:nvSpPr>
          <p:cNvPr id="31" name="Google Shape;1560;p25">
            <a:extLst>
              <a:ext uri="{FF2B5EF4-FFF2-40B4-BE49-F238E27FC236}">
                <a16:creationId xmlns:a16="http://schemas.microsoft.com/office/drawing/2014/main" id="{F3C81CBE-F945-17E4-6ABC-E989AC15FAC3}"/>
              </a:ext>
            </a:extLst>
          </p:cNvPr>
          <p:cNvSpPr/>
          <p:nvPr/>
        </p:nvSpPr>
        <p:spPr>
          <a:xfrm>
            <a:off x="952747" y="2497428"/>
            <a:ext cx="792722"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Feasible</a:t>
            </a:r>
            <a:r>
              <a:rPr lang="en-US" sz="788">
                <a:solidFill>
                  <a:srgbClr val="FFFFFF"/>
                </a:solidFill>
                <a:latin typeface="Calibri"/>
                <a:ea typeface="Calibri"/>
                <a:cs typeface="Calibri"/>
                <a:sym typeface="Calibri"/>
              </a:rPr>
              <a:t>:</a:t>
            </a:r>
            <a:endParaRPr sz="1050"/>
          </a:p>
          <a:p>
            <a:pPr algn="ctr" defTabSz="685776">
              <a:buClr>
                <a:srgbClr val="FFFFFF"/>
              </a:buClr>
              <a:buSzPts val="1067"/>
              <a:defRPr/>
            </a:pPr>
            <a:r>
              <a:rPr lang="en-US" sz="800">
                <a:solidFill>
                  <a:srgbClr val="FFFFFF"/>
                </a:solidFill>
                <a:latin typeface="Calibri"/>
                <a:ea typeface="Calibri"/>
                <a:cs typeface="Calibri"/>
                <a:sym typeface="Calibri"/>
              </a:rPr>
              <a:t> Select the Right</a:t>
            </a:r>
            <a:endParaRPr sz="1050"/>
          </a:p>
          <a:p>
            <a:pPr algn="ctr" defTabSz="685776">
              <a:buClr>
                <a:srgbClr val="FFFFFF"/>
              </a:buClr>
              <a:buSzPts val="1067"/>
              <a:defRPr/>
            </a:pPr>
            <a:r>
              <a:rPr lang="en-US" sz="800">
                <a:solidFill>
                  <a:srgbClr val="FFFFFF"/>
                </a:solidFill>
                <a:latin typeface="Calibri"/>
                <a:ea typeface="Calibri"/>
                <a:cs typeface="Calibri"/>
                <a:sym typeface="Calibri"/>
              </a:rPr>
              <a:t> Solution</a:t>
            </a:r>
            <a:endParaRPr sz="1050"/>
          </a:p>
        </p:txBody>
      </p:sp>
      <p:sp>
        <p:nvSpPr>
          <p:cNvPr id="32" name="Google Shape;1561;p25">
            <a:extLst>
              <a:ext uri="{FF2B5EF4-FFF2-40B4-BE49-F238E27FC236}">
                <a16:creationId xmlns:a16="http://schemas.microsoft.com/office/drawing/2014/main" id="{FEBD8D91-3E2A-6838-FFDE-EEFB0E5725A0}"/>
              </a:ext>
            </a:extLst>
          </p:cNvPr>
          <p:cNvSpPr/>
          <p:nvPr/>
        </p:nvSpPr>
        <p:spPr>
          <a:xfrm>
            <a:off x="2563442" y="2507468"/>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Matter:</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Design for Input, </a:t>
            </a:r>
            <a:endParaRPr sz="1050"/>
          </a:p>
          <a:p>
            <a:pPr algn="ctr" defTabSz="685776">
              <a:buClr>
                <a:srgbClr val="FFFFFF"/>
              </a:buClr>
              <a:buSzPts val="1067"/>
              <a:defRPr/>
            </a:pPr>
            <a:r>
              <a:rPr lang="en-US" sz="800">
                <a:solidFill>
                  <a:srgbClr val="FFFFFF"/>
                </a:solidFill>
                <a:latin typeface="Calibri"/>
                <a:ea typeface="Calibri"/>
                <a:cs typeface="Calibri"/>
                <a:sym typeface="Calibri"/>
              </a:rPr>
              <a:t>Reaction and</a:t>
            </a:r>
            <a:endParaRPr sz="1050"/>
          </a:p>
          <a:p>
            <a:pPr algn="ctr" defTabSz="685776">
              <a:buClr>
                <a:srgbClr val="FFFFFF"/>
              </a:buClr>
              <a:buSzPts val="1067"/>
              <a:defRPr/>
            </a:pPr>
            <a:r>
              <a:rPr lang="en-US" sz="800">
                <a:solidFill>
                  <a:srgbClr val="FFFFFF"/>
                </a:solidFill>
                <a:latin typeface="Calibri"/>
                <a:ea typeface="Calibri"/>
                <a:cs typeface="Calibri"/>
                <a:sym typeface="Calibri"/>
              </a:rPr>
              <a:t> Learning</a:t>
            </a:r>
            <a:endParaRPr sz="1050"/>
          </a:p>
        </p:txBody>
      </p:sp>
      <p:sp>
        <p:nvSpPr>
          <p:cNvPr id="33" name="Google Shape;1562;p25">
            <a:extLst>
              <a:ext uri="{FF2B5EF4-FFF2-40B4-BE49-F238E27FC236}">
                <a16:creationId xmlns:a16="http://schemas.microsoft.com/office/drawing/2014/main" id="{FF3832A4-A327-4239-A0A5-D29BEC0F9728}"/>
              </a:ext>
            </a:extLst>
          </p:cNvPr>
          <p:cNvSpPr/>
          <p:nvPr/>
        </p:nvSpPr>
        <p:spPr>
          <a:xfrm>
            <a:off x="4273514" y="2493296"/>
            <a:ext cx="642593"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Make it</a:t>
            </a:r>
            <a:endParaRPr sz="1050"/>
          </a:p>
          <a:p>
            <a:pPr algn="ctr" defTabSz="685776">
              <a:buClr>
                <a:srgbClr val="FFFFFF"/>
              </a:buClr>
              <a:buSzPts val="1050"/>
              <a:defRPr/>
            </a:pPr>
            <a:r>
              <a:rPr lang="en-US" sz="788" b="1">
                <a:solidFill>
                  <a:srgbClr val="FFFFFF"/>
                </a:solidFill>
                <a:latin typeface="Calibri"/>
                <a:ea typeface="Calibri"/>
                <a:cs typeface="Calibri"/>
                <a:sym typeface="Calibri"/>
              </a:rPr>
              <a:t> Credible: </a:t>
            </a:r>
            <a:endParaRPr sz="788"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Isolate the</a:t>
            </a:r>
            <a:endParaRPr sz="1050"/>
          </a:p>
          <a:p>
            <a:pPr algn="ctr" defTabSz="685776">
              <a:buClr>
                <a:srgbClr val="FFFFFF"/>
              </a:buClr>
              <a:buSzPts val="1067"/>
              <a:defRPr/>
            </a:pPr>
            <a:r>
              <a:rPr lang="en-US" sz="800">
                <a:solidFill>
                  <a:srgbClr val="FFFFFF"/>
                </a:solidFill>
                <a:latin typeface="Calibri"/>
                <a:ea typeface="Calibri"/>
                <a:cs typeface="Calibri"/>
                <a:sym typeface="Calibri"/>
              </a:rPr>
              <a:t> Effects</a:t>
            </a:r>
            <a:endParaRPr sz="1050"/>
          </a:p>
        </p:txBody>
      </p:sp>
      <p:sp>
        <p:nvSpPr>
          <p:cNvPr id="34" name="Google Shape;1563;p25">
            <a:extLst>
              <a:ext uri="{FF2B5EF4-FFF2-40B4-BE49-F238E27FC236}">
                <a16:creationId xmlns:a16="http://schemas.microsoft.com/office/drawing/2014/main" id="{FAFBA63B-0D4B-620B-9070-F8A46431B305}"/>
              </a:ext>
            </a:extLst>
          </p:cNvPr>
          <p:cNvSpPr/>
          <p:nvPr/>
        </p:nvSpPr>
        <p:spPr>
          <a:xfrm>
            <a:off x="5020143" y="2480570"/>
            <a:ext cx="877180" cy="858248"/>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Convert Data to </a:t>
            </a:r>
            <a:endParaRPr sz="1050"/>
          </a:p>
          <a:p>
            <a:pPr algn="ctr" defTabSz="685776">
              <a:buClr>
                <a:srgbClr val="FFFFFF"/>
              </a:buClr>
              <a:buSzPts val="1067"/>
              <a:defRPr/>
            </a:pPr>
            <a:r>
              <a:rPr lang="en-US" sz="800">
                <a:solidFill>
                  <a:srgbClr val="FFFFFF"/>
                </a:solidFill>
                <a:latin typeface="Calibri"/>
                <a:ea typeface="Calibri"/>
                <a:cs typeface="Calibri"/>
                <a:sym typeface="Calibri"/>
              </a:rPr>
              <a:t>Monetary Value</a:t>
            </a:r>
            <a:endParaRPr sz="1050"/>
          </a:p>
        </p:txBody>
      </p:sp>
      <p:sp>
        <p:nvSpPr>
          <p:cNvPr id="35" name="Google Shape;1564;p25">
            <a:extLst>
              <a:ext uri="{FF2B5EF4-FFF2-40B4-BE49-F238E27FC236}">
                <a16:creationId xmlns:a16="http://schemas.microsoft.com/office/drawing/2014/main" id="{A85EC8B3-3A85-8B98-12B2-F3A3448E0A17}"/>
              </a:ext>
            </a:extLst>
          </p:cNvPr>
          <p:cNvSpPr/>
          <p:nvPr/>
        </p:nvSpPr>
        <p:spPr>
          <a:xfrm>
            <a:off x="5984246" y="1742424"/>
            <a:ext cx="959187" cy="699319"/>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dirty="0">
                <a:solidFill>
                  <a:srgbClr val="FFFFFF"/>
                </a:solidFill>
                <a:latin typeface="Calibri"/>
                <a:ea typeface="Calibri"/>
                <a:cs typeface="Calibri"/>
                <a:sym typeface="Calibri"/>
              </a:rPr>
              <a:t>Make it Credible: </a:t>
            </a:r>
            <a:endParaRPr sz="800" b="1" dirty="0">
              <a:solidFill>
                <a:srgbClr val="FFFFFF"/>
              </a:solidFill>
              <a:latin typeface="Calibri"/>
              <a:ea typeface="Calibri"/>
              <a:cs typeface="Calibri"/>
              <a:sym typeface="Calibri"/>
            </a:endParaRPr>
          </a:p>
          <a:p>
            <a:pPr algn="ctr" defTabSz="685776">
              <a:buClr>
                <a:srgbClr val="FFFFFF"/>
              </a:buClr>
              <a:buSzPts val="1067"/>
              <a:defRPr/>
            </a:pPr>
            <a:r>
              <a:rPr lang="en-US" sz="800" dirty="0">
                <a:solidFill>
                  <a:srgbClr val="FFFFFF"/>
                </a:solidFill>
                <a:latin typeface="Calibri"/>
                <a:ea typeface="Calibri"/>
                <a:cs typeface="Calibri"/>
                <a:sym typeface="Calibri"/>
              </a:rPr>
              <a:t>Capture Costs of </a:t>
            </a:r>
            <a:endParaRPr sz="1050" dirty="0"/>
          </a:p>
          <a:p>
            <a:pPr algn="ctr" defTabSz="685776">
              <a:buClr>
                <a:srgbClr val="FFFFFF"/>
              </a:buClr>
              <a:buSzPts val="1067"/>
              <a:defRPr/>
            </a:pPr>
            <a:r>
              <a:rPr lang="en-US" sz="800" dirty="0">
                <a:solidFill>
                  <a:srgbClr val="FFFFFF"/>
                </a:solidFill>
                <a:latin typeface="Calibri"/>
                <a:ea typeface="Calibri"/>
                <a:cs typeface="Calibri"/>
                <a:sym typeface="Calibri"/>
              </a:rPr>
              <a:t>Program</a:t>
            </a:r>
            <a:endParaRPr sz="1050" dirty="0"/>
          </a:p>
        </p:txBody>
      </p:sp>
      <p:sp>
        <p:nvSpPr>
          <p:cNvPr id="36" name="Google Shape;1565;p25">
            <a:extLst>
              <a:ext uri="{FF2B5EF4-FFF2-40B4-BE49-F238E27FC236}">
                <a16:creationId xmlns:a16="http://schemas.microsoft.com/office/drawing/2014/main" id="{DE6C1700-451B-C811-97B8-2B904789D16A}"/>
              </a:ext>
            </a:extLst>
          </p:cNvPr>
          <p:cNvSpPr/>
          <p:nvPr/>
        </p:nvSpPr>
        <p:spPr>
          <a:xfrm>
            <a:off x="5991390" y="2557806"/>
            <a:ext cx="952044" cy="534331"/>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Calculate ROI</a:t>
            </a:r>
            <a:endParaRPr sz="1050"/>
          </a:p>
        </p:txBody>
      </p:sp>
      <p:sp>
        <p:nvSpPr>
          <p:cNvPr id="37" name="Google Shape;1566;p25">
            <a:extLst>
              <a:ext uri="{FF2B5EF4-FFF2-40B4-BE49-F238E27FC236}">
                <a16:creationId xmlns:a16="http://schemas.microsoft.com/office/drawing/2014/main" id="{D15CA6BE-1C1D-410A-A179-D187A94CF7D2}"/>
              </a:ext>
            </a:extLst>
          </p:cNvPr>
          <p:cNvSpPr/>
          <p:nvPr/>
        </p:nvSpPr>
        <p:spPr>
          <a:xfrm>
            <a:off x="5897323" y="3290817"/>
            <a:ext cx="1046111" cy="58149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Identify Intangibles</a:t>
            </a:r>
            <a:endParaRPr sz="1050"/>
          </a:p>
        </p:txBody>
      </p:sp>
      <p:sp>
        <p:nvSpPr>
          <p:cNvPr id="38" name="Google Shape;1567;p25">
            <a:extLst>
              <a:ext uri="{FF2B5EF4-FFF2-40B4-BE49-F238E27FC236}">
                <a16:creationId xmlns:a16="http://schemas.microsoft.com/office/drawing/2014/main" id="{C65E2977-461D-3003-094F-0195A644D2A3}"/>
              </a:ext>
            </a:extLst>
          </p:cNvPr>
          <p:cNvSpPr/>
          <p:nvPr/>
        </p:nvSpPr>
        <p:spPr>
          <a:xfrm>
            <a:off x="7016350" y="2424150"/>
            <a:ext cx="935756" cy="895318"/>
          </a:xfrm>
          <a:prstGeom prst="ellipse">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endParaRPr sz="1050"/>
          </a:p>
        </p:txBody>
      </p:sp>
      <p:sp>
        <p:nvSpPr>
          <p:cNvPr id="39" name="Google Shape;1568;p25">
            <a:extLst>
              <a:ext uri="{FF2B5EF4-FFF2-40B4-BE49-F238E27FC236}">
                <a16:creationId xmlns:a16="http://schemas.microsoft.com/office/drawing/2014/main" id="{26948FDE-ADA8-A8B1-0C7C-57B51347A0EF}"/>
              </a:ext>
            </a:extLst>
          </p:cNvPr>
          <p:cNvSpPr/>
          <p:nvPr/>
        </p:nvSpPr>
        <p:spPr>
          <a:xfrm>
            <a:off x="1858623" y="2507546"/>
            <a:ext cx="568814"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defRPr/>
            </a:pPr>
            <a:r>
              <a:rPr lang="en-US" sz="800" b="1">
                <a:solidFill>
                  <a:srgbClr val="FFFFFF"/>
                </a:solidFill>
                <a:latin typeface="Calibri"/>
                <a:ea typeface="Calibri"/>
                <a:cs typeface="Calibri"/>
                <a:sym typeface="Calibri"/>
              </a:rPr>
              <a:t>Expect </a:t>
            </a:r>
            <a:endParaRPr sz="1050"/>
          </a:p>
          <a:p>
            <a:pPr algn="ctr" defTabSz="685776">
              <a:buClr>
                <a:srgbClr val="FFFFFF"/>
              </a:buClr>
              <a:buSzPts val="1067"/>
              <a:defRPr/>
            </a:pPr>
            <a:r>
              <a:rPr lang="en-US" sz="800" b="1">
                <a:solidFill>
                  <a:srgbClr val="FFFFFF"/>
                </a:solidFill>
                <a:latin typeface="Calibri"/>
                <a:ea typeface="Calibri"/>
                <a:cs typeface="Calibri"/>
                <a:sym typeface="Calibri"/>
              </a:rPr>
              <a:t>Success</a:t>
            </a:r>
            <a:r>
              <a:rPr lang="en-US" sz="800">
                <a:solidFill>
                  <a:srgbClr val="FFFFFF"/>
                </a:solidFill>
                <a:latin typeface="Calibri"/>
                <a:ea typeface="Calibri"/>
                <a:cs typeface="Calibri"/>
                <a:sym typeface="Calibri"/>
              </a:rPr>
              <a:t>:</a:t>
            </a:r>
            <a:endParaRPr sz="1050"/>
          </a:p>
          <a:p>
            <a:pPr algn="ctr" defTabSz="685776">
              <a:buClr>
                <a:srgbClr val="FFFFFF"/>
              </a:buClr>
              <a:buSzPts val="1067"/>
              <a:defRPr/>
            </a:pPr>
            <a:r>
              <a:rPr lang="en-US" sz="800">
                <a:solidFill>
                  <a:srgbClr val="FFFFFF"/>
                </a:solidFill>
                <a:latin typeface="Calibri"/>
                <a:ea typeface="Calibri"/>
                <a:cs typeface="Calibri"/>
                <a:sym typeface="Calibri"/>
              </a:rPr>
              <a:t> Plan for </a:t>
            </a:r>
            <a:endParaRPr sz="1050"/>
          </a:p>
          <a:p>
            <a:pPr algn="ctr" defTabSz="685776">
              <a:buClr>
                <a:srgbClr val="FFFFFF"/>
              </a:buClr>
              <a:buSzPts val="1067"/>
              <a:defRPr/>
            </a:pPr>
            <a:r>
              <a:rPr lang="en-US" sz="800">
                <a:solidFill>
                  <a:srgbClr val="FFFFFF"/>
                </a:solidFill>
                <a:latin typeface="Calibri"/>
                <a:ea typeface="Calibri"/>
                <a:cs typeface="Calibri"/>
                <a:sym typeface="Calibri"/>
              </a:rPr>
              <a:t>Results</a:t>
            </a:r>
            <a:endParaRPr sz="1050"/>
          </a:p>
        </p:txBody>
      </p:sp>
      <p:sp>
        <p:nvSpPr>
          <p:cNvPr id="40" name="Google Shape;1569;p25">
            <a:extLst>
              <a:ext uri="{FF2B5EF4-FFF2-40B4-BE49-F238E27FC236}">
                <a16:creationId xmlns:a16="http://schemas.microsoft.com/office/drawing/2014/main" id="{5767387A-B4E4-FDA9-78A1-814E99AF5968}"/>
              </a:ext>
            </a:extLst>
          </p:cNvPr>
          <p:cNvSpPr/>
          <p:nvPr/>
        </p:nvSpPr>
        <p:spPr>
          <a:xfrm>
            <a:off x="3418478" y="2508186"/>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defRPr/>
            </a:pPr>
            <a:r>
              <a:rPr lang="en-US" sz="788" b="1">
                <a:solidFill>
                  <a:srgbClr val="FFFFFF"/>
                </a:solidFill>
                <a:latin typeface="Calibri"/>
                <a:ea typeface="Calibri"/>
                <a:cs typeface="Calibri"/>
                <a:sym typeface="Calibri"/>
              </a:rPr>
              <a:t>Make it Stick:</a:t>
            </a:r>
            <a:endParaRPr sz="800" b="1">
              <a:solidFill>
                <a:srgbClr val="FFFFFF"/>
              </a:solidFill>
              <a:latin typeface="Calibri"/>
              <a:ea typeface="Calibri"/>
              <a:cs typeface="Calibri"/>
              <a:sym typeface="Calibri"/>
            </a:endParaRPr>
          </a:p>
          <a:p>
            <a:pPr algn="ctr" defTabSz="685776">
              <a:buClr>
                <a:srgbClr val="FFFFFF"/>
              </a:buClr>
              <a:buSzPts val="1067"/>
              <a:defRPr/>
            </a:pPr>
            <a:r>
              <a:rPr lang="en-US" sz="800">
                <a:solidFill>
                  <a:srgbClr val="FFFFFF"/>
                </a:solidFill>
                <a:latin typeface="Calibri"/>
                <a:ea typeface="Calibri"/>
                <a:cs typeface="Calibri"/>
                <a:sym typeface="Calibri"/>
              </a:rPr>
              <a:t>Design for </a:t>
            </a:r>
            <a:endParaRPr sz="1050"/>
          </a:p>
          <a:p>
            <a:pPr algn="ctr" defTabSz="685776">
              <a:buClr>
                <a:srgbClr val="FFFFFF"/>
              </a:buClr>
              <a:buSzPts val="1067"/>
              <a:defRPr/>
            </a:pPr>
            <a:r>
              <a:rPr lang="en-US" sz="800">
                <a:solidFill>
                  <a:srgbClr val="FFFFFF"/>
                </a:solidFill>
                <a:latin typeface="Calibri"/>
                <a:ea typeface="Calibri"/>
                <a:cs typeface="Calibri"/>
                <a:sym typeface="Calibri"/>
              </a:rPr>
              <a:t>Application </a:t>
            </a:r>
            <a:endParaRPr sz="1050"/>
          </a:p>
          <a:p>
            <a:pPr algn="ctr" defTabSz="685776">
              <a:buClr>
                <a:srgbClr val="FFFFFF"/>
              </a:buClr>
              <a:buSzPts val="1067"/>
              <a:defRPr/>
            </a:pPr>
            <a:r>
              <a:rPr lang="en-US" sz="800">
                <a:solidFill>
                  <a:srgbClr val="FFFFFF"/>
                </a:solidFill>
                <a:latin typeface="Calibri"/>
                <a:ea typeface="Calibri"/>
                <a:cs typeface="Calibri"/>
                <a:sym typeface="Calibri"/>
              </a:rPr>
              <a:t>and Impact</a:t>
            </a:r>
            <a:endParaRPr sz="1050"/>
          </a:p>
        </p:txBody>
      </p:sp>
      <p:cxnSp>
        <p:nvCxnSpPr>
          <p:cNvPr id="41" name="Google Shape;1570;p25">
            <a:extLst>
              <a:ext uri="{FF2B5EF4-FFF2-40B4-BE49-F238E27FC236}">
                <a16:creationId xmlns:a16="http://schemas.microsoft.com/office/drawing/2014/main" id="{7A8C4BB0-FAB5-5EB1-781A-BDAB8906EFB5}"/>
              </a:ext>
            </a:extLst>
          </p:cNvPr>
          <p:cNvCxnSpPr/>
          <p:nvPr/>
        </p:nvCxnSpPr>
        <p:spPr>
          <a:xfrm>
            <a:off x="7952105" y="2882809"/>
            <a:ext cx="130448"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42" name="Google Shape;1571;p25">
            <a:extLst>
              <a:ext uri="{FF2B5EF4-FFF2-40B4-BE49-F238E27FC236}">
                <a16:creationId xmlns:a16="http://schemas.microsoft.com/office/drawing/2014/main" id="{41C28F3C-76A7-1741-6C30-717D523D014A}"/>
              </a:ext>
            </a:extLst>
          </p:cNvPr>
          <p:cNvSpPr/>
          <p:nvPr/>
        </p:nvSpPr>
        <p:spPr>
          <a:xfrm>
            <a:off x="8070110" y="2368167"/>
            <a:ext cx="963411" cy="1010531"/>
          </a:xfrm>
          <a:prstGeom prst="diamond">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b" anchorCtr="0">
            <a:noAutofit/>
          </a:bodyPr>
          <a:lstStyle/>
          <a:p>
            <a:pPr algn="ctr" defTabSz="685776">
              <a:buClr>
                <a:srgbClr val="FFFFFF"/>
              </a:buClr>
              <a:buSzPts val="1067"/>
              <a:defRPr/>
            </a:pPr>
            <a:endParaRPr sz="1050"/>
          </a:p>
        </p:txBody>
      </p:sp>
      <p:sp>
        <p:nvSpPr>
          <p:cNvPr id="43" name="Google Shape;1572;p25">
            <a:extLst>
              <a:ext uri="{FF2B5EF4-FFF2-40B4-BE49-F238E27FC236}">
                <a16:creationId xmlns:a16="http://schemas.microsoft.com/office/drawing/2014/main" id="{9C59F4CA-7CE6-93BC-F8EB-BCFA7522CE22}"/>
              </a:ext>
            </a:extLst>
          </p:cNvPr>
          <p:cNvSpPr/>
          <p:nvPr/>
        </p:nvSpPr>
        <p:spPr>
          <a:xfrm>
            <a:off x="694268" y="2320239"/>
            <a:ext cx="1136955" cy="173088"/>
          </a:xfrm>
          <a:prstGeom prst="rect">
            <a:avLst/>
          </a:prstGeom>
          <a:noFill/>
          <a:ln>
            <a:noFill/>
          </a:ln>
        </p:spPr>
        <p:txBody>
          <a:bodyPr spcFirstLastPara="1" wrap="square" lIns="68564" tIns="34272" rIns="68564" bIns="34272" anchor="t" anchorCtr="0">
            <a:spAutoFit/>
          </a:bodyPr>
          <a:lstStyle/>
          <a:p>
            <a:pPr defTabSz="685776">
              <a:buClr>
                <a:srgbClr val="595959"/>
              </a:buClr>
              <a:buSzPts val="900"/>
              <a:defRPr/>
            </a:pPr>
            <a:r>
              <a:rPr lang="en-US" sz="675">
                <a:solidFill>
                  <a:srgbClr val="595959"/>
                </a:solidFill>
                <a:latin typeface="Calibri"/>
                <a:ea typeface="Calibri"/>
                <a:cs typeface="Calibri"/>
                <a:sym typeface="Calibri"/>
              </a:rPr>
              <a:t>LEVEL 0: INPUT</a:t>
            </a:r>
            <a:endParaRPr sz="675">
              <a:solidFill>
                <a:srgbClr val="595959"/>
              </a:solidFill>
              <a:latin typeface="Calibri"/>
              <a:ea typeface="Calibri"/>
              <a:cs typeface="Calibri"/>
              <a:sym typeface="Calibri"/>
            </a:endParaRPr>
          </a:p>
        </p:txBody>
      </p:sp>
      <p:sp>
        <p:nvSpPr>
          <p:cNvPr id="44" name="Google Shape;1574;p25">
            <a:extLst>
              <a:ext uri="{FF2B5EF4-FFF2-40B4-BE49-F238E27FC236}">
                <a16:creationId xmlns:a16="http://schemas.microsoft.com/office/drawing/2014/main" id="{343CDD52-1CE8-A43E-35C5-DB3822F3892B}"/>
              </a:ext>
            </a:extLst>
          </p:cNvPr>
          <p:cNvSpPr txBox="1"/>
          <p:nvPr/>
        </p:nvSpPr>
        <p:spPr>
          <a:xfrm>
            <a:off x="127290" y="4801344"/>
            <a:ext cx="7065442" cy="184630"/>
          </a:xfrm>
          <a:prstGeom prst="rect">
            <a:avLst/>
          </a:prstGeom>
          <a:noFill/>
          <a:ln>
            <a:noFill/>
          </a:ln>
        </p:spPr>
        <p:txBody>
          <a:bodyPr spcFirstLastPara="1" wrap="square" lIns="68564" tIns="34272" rIns="68564" bIns="34272" anchor="t" anchorCtr="0">
            <a:spAutoFit/>
          </a:bodyPr>
          <a:lstStyle/>
          <a:p>
            <a:pPr defTabSz="685776">
              <a:buSzPts val="1000"/>
              <a:defRPr/>
            </a:pPr>
            <a:r>
              <a:rPr lang="en-US" sz="750" dirty="0">
                <a:latin typeface="Calibri"/>
                <a:ea typeface="Calibri"/>
                <a:cs typeface="Calibri"/>
                <a:sym typeface="Calibri"/>
              </a:rPr>
              <a:t>©2023 ROI Institute Inc. All Rights Reserved.</a:t>
            </a:r>
            <a:endParaRPr sz="1050" dirty="0"/>
          </a:p>
        </p:txBody>
      </p:sp>
      <p:pic>
        <p:nvPicPr>
          <p:cNvPr id="45" name="Google Shape;1575;p25" descr="INSTITI ">
            <a:extLst>
              <a:ext uri="{FF2B5EF4-FFF2-40B4-BE49-F238E27FC236}">
                <a16:creationId xmlns:a16="http://schemas.microsoft.com/office/drawing/2014/main" id="{CAC1B8AC-5758-963C-771A-0843A6364DF9}"/>
              </a:ext>
            </a:extLst>
          </p:cNvPr>
          <p:cNvPicPr preferRelativeResize="0"/>
          <p:nvPr/>
        </p:nvPicPr>
        <p:blipFill rotWithShape="1">
          <a:blip r:embed="rId2">
            <a:alphaModFix/>
          </a:blip>
          <a:srcRect/>
          <a:stretch/>
        </p:blipFill>
        <p:spPr>
          <a:xfrm>
            <a:off x="7253092" y="4726043"/>
            <a:ext cx="1625945" cy="232883"/>
          </a:xfrm>
          <a:prstGeom prst="rect">
            <a:avLst/>
          </a:prstGeom>
          <a:noFill/>
          <a:ln>
            <a:noFill/>
          </a:ln>
        </p:spPr>
      </p:pic>
      <p:sp>
        <p:nvSpPr>
          <p:cNvPr id="46" name="Google Shape;1576;p25">
            <a:extLst>
              <a:ext uri="{FF2B5EF4-FFF2-40B4-BE49-F238E27FC236}">
                <a16:creationId xmlns:a16="http://schemas.microsoft.com/office/drawing/2014/main" id="{C0E7C5C4-819B-FE4A-D554-69972D7CA59F}"/>
              </a:ext>
            </a:extLst>
          </p:cNvPr>
          <p:cNvSpPr txBox="1"/>
          <p:nvPr/>
        </p:nvSpPr>
        <p:spPr>
          <a:xfrm>
            <a:off x="8061748" y="2487227"/>
            <a:ext cx="983049" cy="775561"/>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67"/>
              <a:defRPr/>
            </a:pPr>
            <a:r>
              <a:rPr lang="en-US" sz="765" b="1" dirty="0">
                <a:solidFill>
                  <a:srgbClr val="FFFFFF"/>
                </a:solidFill>
                <a:latin typeface="Calibri"/>
                <a:ea typeface="Calibri"/>
                <a:cs typeface="Calibri"/>
                <a:sym typeface="Calibri"/>
              </a:rPr>
              <a:t>Optimize </a:t>
            </a:r>
            <a:endParaRPr sz="765" dirty="0">
              <a:solidFill>
                <a:srgbClr val="FFFFFF"/>
              </a:solidFill>
            </a:endParaRPr>
          </a:p>
          <a:p>
            <a:pPr algn="ctr" defTabSz="685776">
              <a:buClr>
                <a:srgbClr val="FFFFFF"/>
              </a:buClr>
              <a:buSzPts val="1050"/>
              <a:defRPr/>
            </a:pPr>
            <a:r>
              <a:rPr lang="en-US" sz="765" b="1" dirty="0">
                <a:solidFill>
                  <a:srgbClr val="FFFFFF"/>
                </a:solidFill>
                <a:latin typeface="Calibri"/>
                <a:ea typeface="Calibri"/>
                <a:cs typeface="Calibri"/>
                <a:sym typeface="Calibri"/>
              </a:rPr>
              <a:t>Results:</a:t>
            </a:r>
            <a:endParaRPr sz="765" dirty="0">
              <a:solidFill>
                <a:srgbClr val="FFFFFF"/>
              </a:solidFill>
              <a:latin typeface="Calibri"/>
              <a:ea typeface="Calibri"/>
              <a:cs typeface="Calibri"/>
              <a:sym typeface="Calibri"/>
            </a:endParaRPr>
          </a:p>
          <a:p>
            <a:pPr algn="ctr" defTabSz="685776">
              <a:buClr>
                <a:srgbClr val="FFFFFF"/>
              </a:buClr>
              <a:buSzPts val="900"/>
              <a:defRPr/>
            </a:pPr>
            <a:r>
              <a:rPr lang="en-US" sz="765" dirty="0">
                <a:solidFill>
                  <a:srgbClr val="FFFFFF"/>
                </a:solidFill>
                <a:latin typeface="Calibri"/>
                <a:ea typeface="Calibri"/>
                <a:cs typeface="Calibri"/>
                <a:sym typeface="Calibri"/>
              </a:rPr>
              <a:t>Use Black Box </a:t>
            </a:r>
            <a:endParaRPr sz="765" dirty="0">
              <a:solidFill>
                <a:srgbClr val="FFFFFF"/>
              </a:solidFill>
            </a:endParaRPr>
          </a:p>
          <a:p>
            <a:pPr algn="ctr" defTabSz="685776">
              <a:buClr>
                <a:srgbClr val="FFFFFF"/>
              </a:buClr>
              <a:buSzPts val="900"/>
              <a:defRPr/>
            </a:pPr>
            <a:r>
              <a:rPr lang="en-US" sz="765" dirty="0">
                <a:solidFill>
                  <a:srgbClr val="FFFFFF"/>
                </a:solidFill>
                <a:latin typeface="Calibri"/>
                <a:ea typeface="Calibri"/>
                <a:cs typeface="Calibri"/>
                <a:sym typeface="Calibri"/>
              </a:rPr>
              <a:t>Thinking to</a:t>
            </a:r>
            <a:r>
              <a:rPr lang="en-US" sz="765" dirty="0">
                <a:solidFill>
                  <a:srgbClr val="FFFFFF"/>
                </a:solidFill>
              </a:rPr>
              <a:t> </a:t>
            </a:r>
            <a:br>
              <a:rPr lang="en-US" sz="765" dirty="0">
                <a:solidFill>
                  <a:srgbClr val="FFFFFF"/>
                </a:solidFill>
              </a:rPr>
            </a:br>
            <a:r>
              <a:rPr lang="en-US" sz="765" dirty="0">
                <a:solidFill>
                  <a:srgbClr val="FFFFFF"/>
                </a:solidFill>
                <a:latin typeface="Calibri"/>
                <a:ea typeface="Calibri"/>
                <a:cs typeface="Calibri"/>
                <a:sym typeface="Calibri"/>
              </a:rPr>
              <a:t>Increase </a:t>
            </a:r>
            <a:br>
              <a:rPr lang="en-US" sz="765" dirty="0">
                <a:solidFill>
                  <a:srgbClr val="FFFFFF"/>
                </a:solidFill>
                <a:latin typeface="Calibri"/>
                <a:ea typeface="Calibri"/>
                <a:cs typeface="Calibri"/>
                <a:sym typeface="Calibri"/>
              </a:rPr>
            </a:br>
            <a:r>
              <a:rPr lang="en-US" sz="765" dirty="0">
                <a:solidFill>
                  <a:srgbClr val="FFFFFF"/>
                </a:solidFill>
                <a:latin typeface="Calibri"/>
                <a:ea typeface="Calibri"/>
                <a:cs typeface="Calibri"/>
                <a:sym typeface="Calibri"/>
              </a:rPr>
              <a:t>Funding</a:t>
            </a:r>
            <a:endParaRPr sz="765" dirty="0">
              <a:solidFill>
                <a:srgbClr val="FFFFFF"/>
              </a:solidFill>
            </a:endParaRPr>
          </a:p>
        </p:txBody>
      </p:sp>
      <p:sp>
        <p:nvSpPr>
          <p:cNvPr id="47" name="Google Shape;1577;p25">
            <a:extLst>
              <a:ext uri="{FF2B5EF4-FFF2-40B4-BE49-F238E27FC236}">
                <a16:creationId xmlns:a16="http://schemas.microsoft.com/office/drawing/2014/main" id="{AA85CB61-71ED-3839-F2D5-517994D41A36}"/>
              </a:ext>
            </a:extLst>
          </p:cNvPr>
          <p:cNvSpPr txBox="1"/>
          <p:nvPr/>
        </p:nvSpPr>
        <p:spPr>
          <a:xfrm>
            <a:off x="6979302" y="2599339"/>
            <a:ext cx="1015165" cy="554218"/>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50"/>
              <a:defRPr/>
            </a:pPr>
            <a:r>
              <a:rPr lang="en-US" sz="788" b="1">
                <a:solidFill>
                  <a:srgbClr val="FFFFFF"/>
                </a:solidFill>
                <a:latin typeface="Calibri"/>
                <a:ea typeface="Calibri"/>
                <a:cs typeface="Calibri"/>
                <a:sym typeface="Calibri"/>
              </a:rPr>
              <a:t>Tell the Story:</a:t>
            </a:r>
            <a:endParaRPr sz="1050">
              <a:ea typeface="+mn-ea"/>
            </a:endParaRPr>
          </a:p>
          <a:p>
            <a:pPr algn="ctr" defTabSz="685776">
              <a:buClr>
                <a:srgbClr val="FFFFFF"/>
              </a:buClr>
              <a:buSzPts val="1067"/>
              <a:defRPr/>
            </a:pPr>
            <a:r>
              <a:rPr lang="en-US" sz="788">
                <a:solidFill>
                  <a:srgbClr val="FFFFFF"/>
                </a:solidFill>
                <a:latin typeface="Calibri"/>
                <a:ea typeface="Calibri"/>
                <a:cs typeface="Calibri"/>
                <a:sym typeface="Calibri"/>
              </a:rPr>
              <a:t>Communicate </a:t>
            </a:r>
            <a:endParaRPr sz="788">
              <a:solidFill>
                <a:srgbClr val="FFFFFF"/>
              </a:solidFill>
            </a:endParaRPr>
          </a:p>
          <a:p>
            <a:pPr algn="ctr" defTabSz="685776">
              <a:buClr>
                <a:srgbClr val="FFFFFF"/>
              </a:buClr>
              <a:buSzPts val="1067"/>
              <a:defRPr/>
            </a:pPr>
            <a:r>
              <a:rPr lang="en-US" sz="788">
                <a:solidFill>
                  <a:srgbClr val="FFFFFF"/>
                </a:solidFill>
                <a:latin typeface="Calibri"/>
                <a:ea typeface="Calibri"/>
                <a:cs typeface="Calibri"/>
                <a:sym typeface="Calibri"/>
              </a:rPr>
              <a:t>Results to Key </a:t>
            </a:r>
            <a:endParaRPr sz="788">
              <a:solidFill>
                <a:srgbClr val="FFFFFF"/>
              </a:solidFill>
            </a:endParaRPr>
          </a:p>
          <a:p>
            <a:pPr algn="ctr" defTabSz="685776">
              <a:buClr>
                <a:srgbClr val="FFFFFF"/>
              </a:buClr>
              <a:buSzPts val="1067"/>
              <a:defRPr/>
            </a:pPr>
            <a:r>
              <a:rPr lang="en-US" sz="788">
                <a:solidFill>
                  <a:srgbClr val="FFFFFF"/>
                </a:solidFill>
                <a:latin typeface="Calibri"/>
                <a:ea typeface="Calibri"/>
                <a:cs typeface="Calibri"/>
                <a:sym typeface="Calibri"/>
              </a:rPr>
              <a:t>Stakeholder</a:t>
            </a:r>
            <a:endParaRPr sz="788">
              <a:solidFill>
                <a:srgbClr val="FFFFFF"/>
              </a:solidFill>
            </a:endParaRPr>
          </a:p>
        </p:txBody>
      </p:sp>
      <p:sp>
        <p:nvSpPr>
          <p:cNvPr id="48" name="Google Shape;1914;p38">
            <a:extLst>
              <a:ext uri="{FF2B5EF4-FFF2-40B4-BE49-F238E27FC236}">
                <a16:creationId xmlns:a16="http://schemas.microsoft.com/office/drawing/2014/main" id="{9AF6067C-D630-A79A-68D4-053557C399ED}"/>
              </a:ext>
            </a:extLst>
          </p:cNvPr>
          <p:cNvSpPr/>
          <p:nvPr/>
        </p:nvSpPr>
        <p:spPr>
          <a:xfrm>
            <a:off x="84530" y="1759662"/>
            <a:ext cx="2170384"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dirty="0">
                <a:solidFill>
                  <a:srgbClr val="595959"/>
                </a:solidFill>
                <a:latin typeface="Calibri"/>
                <a:ea typeface="Calibri"/>
                <a:cs typeface="Calibri"/>
                <a:sym typeface="Calibri"/>
              </a:rPr>
              <a:t>PLAN THE EVALUATION</a:t>
            </a:r>
            <a:endParaRPr sz="1050" dirty="0"/>
          </a:p>
        </p:txBody>
      </p:sp>
      <p:sp>
        <p:nvSpPr>
          <p:cNvPr id="49" name="Google Shape;1915;p38">
            <a:extLst>
              <a:ext uri="{FF2B5EF4-FFF2-40B4-BE49-F238E27FC236}">
                <a16:creationId xmlns:a16="http://schemas.microsoft.com/office/drawing/2014/main" id="{1DF2399B-7CDF-5596-8D02-CB89A7EDBE2A}"/>
              </a:ext>
            </a:extLst>
          </p:cNvPr>
          <p:cNvSpPr/>
          <p:nvPr/>
        </p:nvSpPr>
        <p:spPr>
          <a:xfrm>
            <a:off x="2254914" y="1743439"/>
            <a:ext cx="1993799"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defRPr/>
            </a:pPr>
            <a:r>
              <a:rPr lang="en-US" sz="1200" dirty="0">
                <a:solidFill>
                  <a:srgbClr val="595959"/>
                </a:solidFill>
                <a:latin typeface="Calibri"/>
                <a:ea typeface="Calibri"/>
                <a:cs typeface="Calibri"/>
                <a:sym typeface="Calibri"/>
              </a:rPr>
              <a:t>COLLECT DATA </a:t>
            </a:r>
            <a:endParaRPr sz="1050" dirty="0"/>
          </a:p>
        </p:txBody>
      </p:sp>
    </p:spTree>
    <p:extLst>
      <p:ext uri="{BB962C8B-B14F-4D97-AF65-F5344CB8AC3E}">
        <p14:creationId xmlns:p14="http://schemas.microsoft.com/office/powerpoint/2010/main" val="12476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D6448A-2742-9369-E2D9-805449123442}"/>
              </a:ext>
            </a:extLst>
          </p:cNvPr>
          <p:cNvSpPr>
            <a:spLocks noGrp="1"/>
          </p:cNvSpPr>
          <p:nvPr>
            <p:ph type="title" idx="4294967295"/>
          </p:nvPr>
        </p:nvSpPr>
        <p:spPr>
          <a:xfrm>
            <a:off x="1257300" y="479425"/>
            <a:ext cx="7886700" cy="361950"/>
          </a:xfrm>
        </p:spPr>
        <p:txBody>
          <a:bodyPr>
            <a:noAutofit/>
          </a:bodyPr>
          <a:lstStyle/>
          <a:p>
            <a:r>
              <a:rPr lang="en-US" sz="3000" dirty="0">
                <a:latin typeface="+mj-lt"/>
              </a:rPr>
              <a:t>The ROI Methodology Process Model</a:t>
            </a:r>
          </a:p>
        </p:txBody>
      </p:sp>
      <p:sp>
        <p:nvSpPr>
          <p:cNvPr id="4" name="Google Shape;1533;p25">
            <a:extLst>
              <a:ext uri="{FF2B5EF4-FFF2-40B4-BE49-F238E27FC236}">
                <a16:creationId xmlns:a16="http://schemas.microsoft.com/office/drawing/2014/main" id="{8DF21BCB-2CE0-91A1-E74B-2CFC05CE315A}"/>
              </a:ext>
            </a:extLst>
          </p:cNvPr>
          <p:cNvSpPr/>
          <p:nvPr/>
        </p:nvSpPr>
        <p:spPr>
          <a:xfrm>
            <a:off x="168369" y="1188265"/>
            <a:ext cx="8496616" cy="346212"/>
          </a:xfrm>
          <a:prstGeom prst="rect">
            <a:avLst/>
          </a:prstGeom>
          <a:noFill/>
          <a:ln>
            <a:noFill/>
          </a:ln>
        </p:spPr>
        <p:txBody>
          <a:bodyPr spcFirstLastPara="1" wrap="square" lIns="68564" tIns="34272" rIns="68564" bIns="34272" anchor="t" anchorCtr="0">
            <a:spAutoFit/>
          </a:bodyPr>
          <a:lstStyle/>
          <a:p>
            <a:pPr defTabSz="685776" rtl="1">
              <a:buSzPts val="2000"/>
            </a:pPr>
            <a:r>
              <a:rPr lang="en-US" sz="1800" b="1" dirty="0">
                <a:solidFill>
                  <a:srgbClr val="757070"/>
                </a:solidFill>
                <a:latin typeface="Calibri"/>
                <a:ea typeface="Calibri"/>
                <a:cs typeface="Calibri"/>
                <a:sym typeface="Calibri"/>
              </a:rPr>
              <a:t>Designing for the Delivery of Business Results</a:t>
            </a:r>
            <a:endParaRPr sz="1500" b="1" dirty="0">
              <a:solidFill>
                <a:srgbClr val="757070"/>
              </a:solidFill>
              <a:latin typeface="Calibri"/>
              <a:ea typeface="Calibri"/>
              <a:cs typeface="Calibri"/>
              <a:sym typeface="Calibri"/>
            </a:endParaRPr>
          </a:p>
        </p:txBody>
      </p:sp>
      <p:sp>
        <p:nvSpPr>
          <p:cNvPr id="5" name="Google Shape;1854;p37">
            <a:extLst>
              <a:ext uri="{FF2B5EF4-FFF2-40B4-BE49-F238E27FC236}">
                <a16:creationId xmlns:a16="http://schemas.microsoft.com/office/drawing/2014/main" id="{D7C5A175-3C83-699C-94CE-5995F8D31AB0}"/>
              </a:ext>
            </a:extLst>
          </p:cNvPr>
          <p:cNvSpPr/>
          <p:nvPr/>
        </p:nvSpPr>
        <p:spPr>
          <a:xfrm rot="10800000">
            <a:off x="2214416" y="1631458"/>
            <a:ext cx="1984779" cy="2457251"/>
          </a:xfrm>
          <a:prstGeom prst="roundRect">
            <a:avLst>
              <a:gd name="adj" fmla="val 9278"/>
            </a:avLst>
          </a:prstGeom>
          <a:gradFill>
            <a:gsLst>
              <a:gs pos="0">
                <a:schemeClr val="lt1"/>
              </a:gs>
              <a:gs pos="1000">
                <a:schemeClr val="lt1"/>
              </a:gs>
              <a:gs pos="16000">
                <a:schemeClr val="lt1"/>
              </a:gs>
              <a:gs pos="83000">
                <a:srgbClr val="F2F2F2"/>
              </a:gs>
              <a:gs pos="100000">
                <a:srgbClr val="D8D8D8"/>
              </a:gs>
            </a:gsLst>
            <a:lin ang="0" scaled="0"/>
          </a:gradFill>
          <a:ln w="57150" cap="flat" cmpd="sng">
            <a:solidFill>
              <a:srgbClr val="757070"/>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pPr>
            <a:endParaRPr sz="1013" dirty="0">
              <a:solidFill>
                <a:srgbClr val="FFFFFF"/>
              </a:solidFill>
              <a:latin typeface="Calibri"/>
              <a:ea typeface="Calibri"/>
              <a:cs typeface="Calibri"/>
              <a:sym typeface="Calibri"/>
            </a:endParaRPr>
          </a:p>
        </p:txBody>
      </p:sp>
      <p:sp>
        <p:nvSpPr>
          <p:cNvPr id="6" name="Google Shape;1864;p37">
            <a:extLst>
              <a:ext uri="{FF2B5EF4-FFF2-40B4-BE49-F238E27FC236}">
                <a16:creationId xmlns:a16="http://schemas.microsoft.com/office/drawing/2014/main" id="{A9191D79-88C1-DD92-9B51-BEA2220FA896}"/>
              </a:ext>
            </a:extLst>
          </p:cNvPr>
          <p:cNvSpPr/>
          <p:nvPr/>
        </p:nvSpPr>
        <p:spPr>
          <a:xfrm rot="10800000">
            <a:off x="7021660" y="1636116"/>
            <a:ext cx="2011862" cy="2457251"/>
          </a:xfrm>
          <a:prstGeom prst="roundRect">
            <a:avLst>
              <a:gd name="adj" fmla="val 12184"/>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pPr>
            <a:endParaRPr sz="1013">
              <a:solidFill>
                <a:srgbClr val="FFFFFF"/>
              </a:solidFill>
              <a:latin typeface="Calibri"/>
              <a:ea typeface="Calibri"/>
              <a:cs typeface="Calibri"/>
              <a:sym typeface="Calibri"/>
            </a:endParaRPr>
          </a:p>
        </p:txBody>
      </p:sp>
      <p:cxnSp>
        <p:nvCxnSpPr>
          <p:cNvPr id="7" name="Google Shape;1530;p25">
            <a:extLst>
              <a:ext uri="{FF2B5EF4-FFF2-40B4-BE49-F238E27FC236}">
                <a16:creationId xmlns:a16="http://schemas.microsoft.com/office/drawing/2014/main" id="{20639EBF-BFC7-DD9D-3980-2A51A13B2130}"/>
              </a:ext>
            </a:extLst>
          </p:cNvPr>
          <p:cNvCxnSpPr/>
          <p:nvPr/>
        </p:nvCxnSpPr>
        <p:spPr>
          <a:xfrm>
            <a:off x="2415888" y="2894235"/>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8" name="Google Shape;1534;p25">
            <a:extLst>
              <a:ext uri="{FF2B5EF4-FFF2-40B4-BE49-F238E27FC236}">
                <a16:creationId xmlns:a16="http://schemas.microsoft.com/office/drawing/2014/main" id="{7D879E25-E7E2-F0E0-339D-3E205FB0B3FD}"/>
              </a:ext>
            </a:extLst>
          </p:cNvPr>
          <p:cNvSpPr/>
          <p:nvPr/>
        </p:nvSpPr>
        <p:spPr>
          <a:xfrm rot="10800000">
            <a:off x="59331" y="1609952"/>
            <a:ext cx="2059711" cy="2457251"/>
          </a:xfrm>
          <a:prstGeom prst="roundRect">
            <a:avLst>
              <a:gd name="adj" fmla="val 10176"/>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pPr>
            <a:endParaRPr sz="1013">
              <a:solidFill>
                <a:srgbClr val="FFFFFF"/>
              </a:solidFill>
              <a:latin typeface="Calibri"/>
              <a:ea typeface="Calibri"/>
              <a:cs typeface="Calibri"/>
              <a:sym typeface="Calibri"/>
            </a:endParaRPr>
          </a:p>
        </p:txBody>
      </p:sp>
      <p:sp>
        <p:nvSpPr>
          <p:cNvPr id="9" name="Google Shape;1538;p25">
            <a:extLst>
              <a:ext uri="{FF2B5EF4-FFF2-40B4-BE49-F238E27FC236}">
                <a16:creationId xmlns:a16="http://schemas.microsoft.com/office/drawing/2014/main" id="{0D4DE3D5-A05C-41CB-282F-FC14B30F49B1}"/>
              </a:ext>
            </a:extLst>
          </p:cNvPr>
          <p:cNvSpPr/>
          <p:nvPr/>
        </p:nvSpPr>
        <p:spPr>
          <a:xfrm rot="10800000">
            <a:off x="4238418" y="1631459"/>
            <a:ext cx="2763790" cy="2457251"/>
          </a:xfrm>
          <a:prstGeom prst="roundRect">
            <a:avLst>
              <a:gd name="adj" fmla="val 7470"/>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algn="ctr" defTabSz="685776">
              <a:buClr>
                <a:srgbClr val="FFFFFF"/>
              </a:buClr>
              <a:buSzPts val="1351"/>
            </a:pPr>
            <a:endParaRPr sz="1013">
              <a:solidFill>
                <a:srgbClr val="FFFFFF"/>
              </a:solidFill>
              <a:latin typeface="Calibri"/>
              <a:ea typeface="Calibri"/>
              <a:cs typeface="Calibri"/>
              <a:sym typeface="Calibri"/>
            </a:endParaRPr>
          </a:p>
        </p:txBody>
      </p:sp>
      <p:sp>
        <p:nvSpPr>
          <p:cNvPr id="10" name="Google Shape;1539;p25">
            <a:extLst>
              <a:ext uri="{FF2B5EF4-FFF2-40B4-BE49-F238E27FC236}">
                <a16:creationId xmlns:a16="http://schemas.microsoft.com/office/drawing/2014/main" id="{C74131C1-A983-7F95-CB72-8773A34DF7F2}"/>
              </a:ext>
            </a:extLst>
          </p:cNvPr>
          <p:cNvSpPr/>
          <p:nvPr/>
        </p:nvSpPr>
        <p:spPr>
          <a:xfrm>
            <a:off x="4581112" y="1759829"/>
            <a:ext cx="1512755" cy="253879"/>
          </a:xfrm>
          <a:prstGeom prst="rect">
            <a:avLst/>
          </a:prstGeom>
          <a:noFill/>
          <a:ln>
            <a:noFill/>
          </a:ln>
        </p:spPr>
        <p:txBody>
          <a:bodyPr spcFirstLastPara="1" wrap="square" lIns="68564" tIns="34272" rIns="68564" bIns="34272" anchor="t" anchorCtr="0">
            <a:spAutoFit/>
          </a:bodyPr>
          <a:lstStyle/>
          <a:p>
            <a:pPr defTabSz="685776">
              <a:buSzPts val="1600"/>
            </a:pPr>
            <a:r>
              <a:rPr lang="en-US" sz="1200">
                <a:solidFill>
                  <a:srgbClr val="595959"/>
                </a:solidFill>
                <a:latin typeface="Calibri"/>
                <a:ea typeface="Calibri"/>
                <a:cs typeface="Calibri"/>
                <a:sym typeface="Calibri"/>
              </a:rPr>
              <a:t>ANALYZE DATA</a:t>
            </a:r>
            <a:endParaRPr sz="1200">
              <a:solidFill>
                <a:srgbClr val="595959"/>
              </a:solidFill>
              <a:latin typeface="Calibri"/>
              <a:ea typeface="Calibri"/>
              <a:cs typeface="Calibri"/>
              <a:sym typeface="Calibri"/>
            </a:endParaRPr>
          </a:p>
        </p:txBody>
      </p:sp>
      <p:sp>
        <p:nvSpPr>
          <p:cNvPr id="11" name="Google Shape;1540;p25">
            <a:extLst>
              <a:ext uri="{FF2B5EF4-FFF2-40B4-BE49-F238E27FC236}">
                <a16:creationId xmlns:a16="http://schemas.microsoft.com/office/drawing/2014/main" id="{0B12B517-C384-B682-410C-44576BCE9680}"/>
              </a:ext>
            </a:extLst>
          </p:cNvPr>
          <p:cNvSpPr/>
          <p:nvPr/>
        </p:nvSpPr>
        <p:spPr>
          <a:xfrm>
            <a:off x="7056888" y="1748246"/>
            <a:ext cx="1905727"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pPr>
            <a:r>
              <a:rPr lang="en-US" sz="1200">
                <a:solidFill>
                  <a:srgbClr val="595959"/>
                </a:solidFill>
                <a:latin typeface="Calibri"/>
                <a:ea typeface="Calibri"/>
                <a:cs typeface="Calibri"/>
                <a:sym typeface="Calibri"/>
              </a:rPr>
              <a:t>OPTIMIZE RESULTS</a:t>
            </a:r>
            <a:endParaRPr sz="1200">
              <a:solidFill>
                <a:srgbClr val="595959"/>
              </a:solidFill>
              <a:latin typeface="Calibri"/>
              <a:ea typeface="Calibri"/>
              <a:cs typeface="Calibri"/>
              <a:sym typeface="Calibri"/>
            </a:endParaRPr>
          </a:p>
        </p:txBody>
      </p:sp>
      <p:sp>
        <p:nvSpPr>
          <p:cNvPr id="12" name="Google Shape;1541;p25">
            <a:extLst>
              <a:ext uri="{FF2B5EF4-FFF2-40B4-BE49-F238E27FC236}">
                <a16:creationId xmlns:a16="http://schemas.microsoft.com/office/drawing/2014/main" id="{4EABA43D-0BD7-BB1A-82F7-DFA9EC1AB0D0}"/>
              </a:ext>
            </a:extLst>
          </p:cNvPr>
          <p:cNvSpPr/>
          <p:nvPr/>
        </p:nvSpPr>
        <p:spPr>
          <a:xfrm>
            <a:off x="6015092" y="3101746"/>
            <a:ext cx="895991"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pPr>
            <a:r>
              <a:rPr lang="en-US" sz="675">
                <a:solidFill>
                  <a:srgbClr val="595959"/>
                </a:solidFill>
                <a:latin typeface="Calibri"/>
                <a:ea typeface="Calibri"/>
                <a:cs typeface="Calibri"/>
                <a:sym typeface="Calibri"/>
              </a:rPr>
              <a:t>LEVEL 5: ROI</a:t>
            </a:r>
            <a:endParaRPr sz="1350">
              <a:latin typeface="Calibri"/>
              <a:ea typeface="Calibri"/>
              <a:cs typeface="Calibri"/>
              <a:sym typeface="Calibri"/>
            </a:endParaRPr>
          </a:p>
        </p:txBody>
      </p:sp>
      <p:sp>
        <p:nvSpPr>
          <p:cNvPr id="13" name="Google Shape;1542;p25">
            <a:extLst>
              <a:ext uri="{FF2B5EF4-FFF2-40B4-BE49-F238E27FC236}">
                <a16:creationId xmlns:a16="http://schemas.microsoft.com/office/drawing/2014/main" id="{584F61E4-CEE4-69CF-4D37-46047E79D04C}"/>
              </a:ext>
            </a:extLst>
          </p:cNvPr>
          <p:cNvSpPr/>
          <p:nvPr/>
        </p:nvSpPr>
        <p:spPr>
          <a:xfrm>
            <a:off x="2347673" y="2221186"/>
            <a:ext cx="1136955" cy="276963"/>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pPr>
            <a:r>
              <a:rPr lang="en-US" sz="675">
                <a:solidFill>
                  <a:srgbClr val="595959"/>
                </a:solidFill>
                <a:latin typeface="Calibri"/>
                <a:ea typeface="Calibri"/>
                <a:cs typeface="Calibri"/>
                <a:sym typeface="Calibri"/>
              </a:rPr>
              <a:t>LEVEL 1: REACTION AND PLANNED ACTION</a:t>
            </a:r>
            <a:endParaRPr sz="1050"/>
          </a:p>
        </p:txBody>
      </p:sp>
      <p:sp>
        <p:nvSpPr>
          <p:cNvPr id="14" name="Google Shape;1543;p25">
            <a:extLst>
              <a:ext uri="{FF2B5EF4-FFF2-40B4-BE49-F238E27FC236}">
                <a16:creationId xmlns:a16="http://schemas.microsoft.com/office/drawing/2014/main" id="{F5C0B75D-0073-8388-EB9B-2E511C7CD40A}"/>
              </a:ext>
            </a:extLst>
          </p:cNvPr>
          <p:cNvSpPr/>
          <p:nvPr/>
        </p:nvSpPr>
        <p:spPr>
          <a:xfrm>
            <a:off x="3431237" y="2221881"/>
            <a:ext cx="769321" cy="280810"/>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pPr>
            <a:r>
              <a:rPr lang="en-US" sz="675">
                <a:solidFill>
                  <a:srgbClr val="595959"/>
                </a:solidFill>
                <a:latin typeface="Calibri"/>
                <a:ea typeface="Calibri"/>
                <a:cs typeface="Calibri"/>
                <a:sym typeface="Calibri"/>
              </a:rPr>
              <a:t>LEVEL 3:</a:t>
            </a:r>
            <a:endParaRPr sz="700">
              <a:solidFill>
                <a:srgbClr val="595959"/>
              </a:solidFill>
              <a:latin typeface="Calibri"/>
              <a:ea typeface="Calibri"/>
              <a:cs typeface="Calibri"/>
              <a:sym typeface="Calibri"/>
            </a:endParaRPr>
          </a:p>
          <a:p>
            <a:pPr algn="ctr" defTabSz="685776">
              <a:buClr>
                <a:srgbClr val="595959"/>
              </a:buClr>
              <a:buSzPts val="933"/>
            </a:pPr>
            <a:r>
              <a:rPr lang="en-US" sz="700">
                <a:solidFill>
                  <a:srgbClr val="595959"/>
                </a:solidFill>
                <a:latin typeface="Calibri"/>
                <a:ea typeface="Calibri"/>
                <a:cs typeface="Calibri"/>
                <a:sym typeface="Calibri"/>
              </a:rPr>
              <a:t>APPLICATION</a:t>
            </a:r>
            <a:endParaRPr sz="1050"/>
          </a:p>
        </p:txBody>
      </p:sp>
      <p:sp>
        <p:nvSpPr>
          <p:cNvPr id="15" name="Google Shape;1544;p25">
            <a:extLst>
              <a:ext uri="{FF2B5EF4-FFF2-40B4-BE49-F238E27FC236}">
                <a16:creationId xmlns:a16="http://schemas.microsoft.com/office/drawing/2014/main" id="{A8B2BAD0-795F-08B8-3AB0-58894B3FF7A5}"/>
              </a:ext>
            </a:extLst>
          </p:cNvPr>
          <p:cNvSpPr/>
          <p:nvPr/>
        </p:nvSpPr>
        <p:spPr>
          <a:xfrm>
            <a:off x="2348929" y="3376267"/>
            <a:ext cx="1047665"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pPr>
            <a:r>
              <a:rPr lang="en-US" sz="675">
                <a:solidFill>
                  <a:srgbClr val="595959"/>
                </a:solidFill>
                <a:latin typeface="Calibri"/>
                <a:ea typeface="Calibri"/>
                <a:cs typeface="Calibri"/>
                <a:sym typeface="Calibri"/>
              </a:rPr>
              <a:t>LEVEL 2: LEARNING</a:t>
            </a:r>
            <a:endParaRPr sz="1050"/>
          </a:p>
        </p:txBody>
      </p:sp>
      <p:sp>
        <p:nvSpPr>
          <p:cNvPr id="16" name="Google Shape;1545;p25">
            <a:extLst>
              <a:ext uri="{FF2B5EF4-FFF2-40B4-BE49-F238E27FC236}">
                <a16:creationId xmlns:a16="http://schemas.microsoft.com/office/drawing/2014/main" id="{6F104B11-AEEE-C716-2CD6-1C9D83E3A116}"/>
              </a:ext>
            </a:extLst>
          </p:cNvPr>
          <p:cNvSpPr/>
          <p:nvPr/>
        </p:nvSpPr>
        <p:spPr>
          <a:xfrm>
            <a:off x="3386830" y="3373393"/>
            <a:ext cx="887658" cy="173088"/>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900"/>
            </a:pPr>
            <a:r>
              <a:rPr lang="en-US" sz="675">
                <a:solidFill>
                  <a:srgbClr val="595959"/>
                </a:solidFill>
                <a:latin typeface="Calibri"/>
                <a:ea typeface="Calibri"/>
                <a:cs typeface="Calibri"/>
                <a:sym typeface="Calibri"/>
              </a:rPr>
              <a:t>LEVEL 4: IMPACT</a:t>
            </a:r>
            <a:endParaRPr sz="700">
              <a:solidFill>
                <a:srgbClr val="595959"/>
              </a:solidFill>
              <a:latin typeface="Calibri"/>
              <a:ea typeface="Calibri"/>
              <a:cs typeface="Calibri"/>
              <a:sym typeface="Calibri"/>
            </a:endParaRPr>
          </a:p>
        </p:txBody>
      </p:sp>
      <p:sp>
        <p:nvSpPr>
          <p:cNvPr id="17" name="Google Shape;1546;p25">
            <a:extLst>
              <a:ext uri="{FF2B5EF4-FFF2-40B4-BE49-F238E27FC236}">
                <a16:creationId xmlns:a16="http://schemas.microsoft.com/office/drawing/2014/main" id="{9973A2B5-E602-C40C-8FC4-4BAC1DC17324}"/>
              </a:ext>
            </a:extLst>
          </p:cNvPr>
          <p:cNvSpPr/>
          <p:nvPr/>
        </p:nvSpPr>
        <p:spPr>
          <a:xfrm>
            <a:off x="5890029" y="3909316"/>
            <a:ext cx="1228644" cy="176935"/>
          </a:xfrm>
          <a:prstGeom prst="rect">
            <a:avLst/>
          </a:prstGeom>
          <a:noFill/>
          <a:ln>
            <a:noFill/>
          </a:ln>
        </p:spPr>
        <p:txBody>
          <a:bodyPr spcFirstLastPara="1" wrap="square" lIns="68564" tIns="34272" rIns="68564" bIns="34272" anchor="t" anchorCtr="0">
            <a:spAutoFit/>
          </a:bodyPr>
          <a:lstStyle/>
          <a:p>
            <a:pPr defTabSz="685776">
              <a:buClr>
                <a:srgbClr val="595959"/>
              </a:buClr>
              <a:buSzPts val="933"/>
            </a:pPr>
            <a:r>
              <a:rPr lang="en-US" sz="700">
                <a:solidFill>
                  <a:srgbClr val="595959"/>
                </a:solidFill>
                <a:latin typeface="Calibri"/>
                <a:ea typeface="Calibri"/>
                <a:cs typeface="Calibri"/>
                <a:sym typeface="Calibri"/>
              </a:rPr>
              <a:t>INTANGIBLE BENEFITS</a:t>
            </a:r>
            <a:endParaRPr sz="1050"/>
          </a:p>
        </p:txBody>
      </p:sp>
      <p:cxnSp>
        <p:nvCxnSpPr>
          <p:cNvPr id="18" name="Google Shape;1547;p25">
            <a:extLst>
              <a:ext uri="{FF2B5EF4-FFF2-40B4-BE49-F238E27FC236}">
                <a16:creationId xmlns:a16="http://schemas.microsoft.com/office/drawing/2014/main" id="{ECF0DF09-90C2-1CEC-B4C9-9C53E08B772C}"/>
              </a:ext>
            </a:extLst>
          </p:cNvPr>
          <p:cNvCxnSpPr/>
          <p:nvPr/>
        </p:nvCxnSpPr>
        <p:spPr>
          <a:xfrm>
            <a:off x="820707" y="2881360"/>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19" name="Google Shape;1548;p25">
            <a:extLst>
              <a:ext uri="{FF2B5EF4-FFF2-40B4-BE49-F238E27FC236}">
                <a16:creationId xmlns:a16="http://schemas.microsoft.com/office/drawing/2014/main" id="{1A89EE44-214D-4A64-61D2-5FC0675124BF}"/>
              </a:ext>
            </a:extLst>
          </p:cNvPr>
          <p:cNvCxnSpPr/>
          <p:nvPr/>
        </p:nvCxnSpPr>
        <p:spPr>
          <a:xfrm>
            <a:off x="6423128" y="2377707"/>
            <a:ext cx="0" cy="205724"/>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0" name="Google Shape;1549;p25">
            <a:extLst>
              <a:ext uri="{FF2B5EF4-FFF2-40B4-BE49-F238E27FC236}">
                <a16:creationId xmlns:a16="http://schemas.microsoft.com/office/drawing/2014/main" id="{4F4418A8-3FC0-2E54-BB44-D58414A2164F}"/>
              </a:ext>
            </a:extLst>
          </p:cNvPr>
          <p:cNvCxnSpPr/>
          <p:nvPr/>
        </p:nvCxnSpPr>
        <p:spPr>
          <a:xfrm rot="10800000" flipH="1">
            <a:off x="6597118" y="2889321"/>
            <a:ext cx="460601" cy="9828"/>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1" name="Google Shape;1550;p25">
            <a:extLst>
              <a:ext uri="{FF2B5EF4-FFF2-40B4-BE49-F238E27FC236}">
                <a16:creationId xmlns:a16="http://schemas.microsoft.com/office/drawing/2014/main" id="{35453734-58B9-357F-5035-7DC66D7AA8BA}"/>
              </a:ext>
            </a:extLst>
          </p:cNvPr>
          <p:cNvCxnSpPr/>
          <p:nvPr/>
        </p:nvCxnSpPr>
        <p:spPr>
          <a:xfrm rot="10800000">
            <a:off x="6987848" y="3311724"/>
            <a:ext cx="0" cy="400017"/>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2" name="Google Shape;1551;p25">
            <a:extLst>
              <a:ext uri="{FF2B5EF4-FFF2-40B4-BE49-F238E27FC236}">
                <a16:creationId xmlns:a16="http://schemas.microsoft.com/office/drawing/2014/main" id="{06BB6110-B622-43EE-D001-B232E4FEA64E}"/>
              </a:ext>
            </a:extLst>
          </p:cNvPr>
          <p:cNvCxnSpPr/>
          <p:nvPr/>
        </p:nvCxnSpPr>
        <p:spPr>
          <a:xfrm rot="10800000">
            <a:off x="6279458" y="3699893"/>
            <a:ext cx="710310" cy="0"/>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3" name="Google Shape;1552;p25">
            <a:extLst>
              <a:ext uri="{FF2B5EF4-FFF2-40B4-BE49-F238E27FC236}">
                <a16:creationId xmlns:a16="http://schemas.microsoft.com/office/drawing/2014/main" id="{E9F0D47C-0932-71EE-D9F1-C2A5393C6749}"/>
              </a:ext>
            </a:extLst>
          </p:cNvPr>
          <p:cNvCxnSpPr/>
          <p:nvPr/>
        </p:nvCxnSpPr>
        <p:spPr>
          <a:xfrm>
            <a:off x="5857271" y="2882819"/>
            <a:ext cx="314755"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4" name="Google Shape;1553;p25">
            <a:extLst>
              <a:ext uri="{FF2B5EF4-FFF2-40B4-BE49-F238E27FC236}">
                <a16:creationId xmlns:a16="http://schemas.microsoft.com/office/drawing/2014/main" id="{C93C8385-525B-0B12-687C-1A4484AFC548}"/>
              </a:ext>
            </a:extLst>
          </p:cNvPr>
          <p:cNvCxnSpPr/>
          <p:nvPr/>
        </p:nvCxnSpPr>
        <p:spPr>
          <a:xfrm rot="10800000" flipH="1">
            <a:off x="5927888" y="2873721"/>
            <a:ext cx="15192" cy="789209"/>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5" name="Google Shape;1554;p25">
            <a:extLst>
              <a:ext uri="{FF2B5EF4-FFF2-40B4-BE49-F238E27FC236}">
                <a16:creationId xmlns:a16="http://schemas.microsoft.com/office/drawing/2014/main" id="{F82CAD83-4709-21A1-4870-ADC30D8096D5}"/>
              </a:ext>
            </a:extLst>
          </p:cNvPr>
          <p:cNvCxnSpPr/>
          <p:nvPr/>
        </p:nvCxnSpPr>
        <p:spPr>
          <a:xfrm rot="10800000" flipH="1">
            <a:off x="5927888" y="3662929"/>
            <a:ext cx="173519" cy="9623"/>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6" name="Google Shape;1555;p25">
            <a:extLst>
              <a:ext uri="{FF2B5EF4-FFF2-40B4-BE49-F238E27FC236}">
                <a16:creationId xmlns:a16="http://schemas.microsoft.com/office/drawing/2014/main" id="{BBEEBA87-7CFB-D4B0-A2D5-AEA4D62C1F73}"/>
              </a:ext>
            </a:extLst>
          </p:cNvPr>
          <p:cNvCxnSpPr/>
          <p:nvPr/>
        </p:nvCxnSpPr>
        <p:spPr>
          <a:xfrm>
            <a:off x="3275869" y="2869197"/>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7" name="Google Shape;1556;p25">
            <a:extLst>
              <a:ext uri="{FF2B5EF4-FFF2-40B4-BE49-F238E27FC236}">
                <a16:creationId xmlns:a16="http://schemas.microsoft.com/office/drawing/2014/main" id="{6733F058-F482-7C98-C970-BE2E67EF3BD1}"/>
              </a:ext>
            </a:extLst>
          </p:cNvPr>
          <p:cNvCxnSpPr/>
          <p:nvPr/>
        </p:nvCxnSpPr>
        <p:spPr>
          <a:xfrm>
            <a:off x="1696636" y="2881360"/>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8" name="Google Shape;1557;p25">
            <a:extLst>
              <a:ext uri="{FF2B5EF4-FFF2-40B4-BE49-F238E27FC236}">
                <a16:creationId xmlns:a16="http://schemas.microsoft.com/office/drawing/2014/main" id="{54EE95D2-AC8F-C03A-8035-A4F42B21D522}"/>
              </a:ext>
            </a:extLst>
          </p:cNvPr>
          <p:cNvCxnSpPr/>
          <p:nvPr/>
        </p:nvCxnSpPr>
        <p:spPr>
          <a:xfrm>
            <a:off x="4111563" y="2882809"/>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9" name="Google Shape;1558;p25">
            <a:extLst>
              <a:ext uri="{FF2B5EF4-FFF2-40B4-BE49-F238E27FC236}">
                <a16:creationId xmlns:a16="http://schemas.microsoft.com/office/drawing/2014/main" id="{B79C7E0A-FA65-0591-CA9F-5B9016A51345}"/>
              </a:ext>
            </a:extLst>
          </p:cNvPr>
          <p:cNvCxnSpPr/>
          <p:nvPr/>
        </p:nvCxnSpPr>
        <p:spPr>
          <a:xfrm>
            <a:off x="4818438" y="2877261"/>
            <a:ext cx="205724"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30" name="Google Shape;1559;p25">
            <a:extLst>
              <a:ext uri="{FF2B5EF4-FFF2-40B4-BE49-F238E27FC236}">
                <a16:creationId xmlns:a16="http://schemas.microsoft.com/office/drawing/2014/main" id="{9CA10EC8-7685-DEA9-DBBA-66AE852A31E8}"/>
              </a:ext>
            </a:extLst>
          </p:cNvPr>
          <p:cNvSpPr/>
          <p:nvPr/>
        </p:nvSpPr>
        <p:spPr>
          <a:xfrm>
            <a:off x="127283" y="2480569"/>
            <a:ext cx="697091" cy="840894"/>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pPr>
            <a:r>
              <a:rPr lang="en-US" sz="800" b="1">
                <a:solidFill>
                  <a:srgbClr val="FFFFFF"/>
                </a:solidFill>
                <a:latin typeface="Calibri"/>
                <a:ea typeface="Calibri"/>
                <a:cs typeface="Calibri"/>
                <a:sym typeface="Calibri"/>
              </a:rPr>
              <a:t>Start with Why</a:t>
            </a:r>
            <a:r>
              <a:rPr lang="en-US" sz="800">
                <a:solidFill>
                  <a:srgbClr val="FFFFFF"/>
                </a:solidFill>
                <a:latin typeface="Calibri"/>
                <a:ea typeface="Calibri"/>
                <a:cs typeface="Calibri"/>
                <a:sym typeface="Calibri"/>
              </a:rPr>
              <a:t>: </a:t>
            </a:r>
            <a:endParaRPr sz="1050"/>
          </a:p>
          <a:p>
            <a:pPr algn="ctr" defTabSz="685776">
              <a:buClr>
                <a:srgbClr val="FFFFFF"/>
              </a:buClr>
              <a:buSzPts val="1067"/>
            </a:pPr>
            <a:r>
              <a:rPr lang="en-US" sz="800">
                <a:solidFill>
                  <a:srgbClr val="FFFFFF"/>
                </a:solidFill>
                <a:latin typeface="Calibri"/>
                <a:ea typeface="Calibri"/>
                <a:cs typeface="Calibri"/>
                <a:sym typeface="Calibri"/>
              </a:rPr>
              <a:t>Align Programs</a:t>
            </a:r>
            <a:endParaRPr sz="1050"/>
          </a:p>
          <a:p>
            <a:pPr algn="ctr" defTabSz="685776">
              <a:buClr>
                <a:srgbClr val="FFFFFF"/>
              </a:buClr>
              <a:buSzPts val="1067"/>
            </a:pPr>
            <a:r>
              <a:rPr lang="en-US" sz="800">
                <a:solidFill>
                  <a:srgbClr val="FFFFFF"/>
                </a:solidFill>
                <a:latin typeface="Calibri"/>
                <a:ea typeface="Calibri"/>
                <a:cs typeface="Calibri"/>
                <a:sym typeface="Calibri"/>
              </a:rPr>
              <a:t> With the </a:t>
            </a:r>
            <a:endParaRPr sz="1050"/>
          </a:p>
          <a:p>
            <a:pPr algn="ctr" defTabSz="685776">
              <a:buClr>
                <a:srgbClr val="FFFFFF"/>
              </a:buClr>
              <a:buSzPts val="1067"/>
            </a:pPr>
            <a:r>
              <a:rPr lang="en-US" sz="800">
                <a:solidFill>
                  <a:srgbClr val="FFFFFF"/>
                </a:solidFill>
                <a:latin typeface="Calibri"/>
                <a:ea typeface="Calibri"/>
                <a:cs typeface="Calibri"/>
                <a:sym typeface="Calibri"/>
              </a:rPr>
              <a:t>Business</a:t>
            </a:r>
            <a:endParaRPr sz="1050"/>
          </a:p>
        </p:txBody>
      </p:sp>
      <p:sp>
        <p:nvSpPr>
          <p:cNvPr id="31" name="Google Shape;1560;p25">
            <a:extLst>
              <a:ext uri="{FF2B5EF4-FFF2-40B4-BE49-F238E27FC236}">
                <a16:creationId xmlns:a16="http://schemas.microsoft.com/office/drawing/2014/main" id="{F3C81CBE-F945-17E4-6ABC-E989AC15FAC3}"/>
              </a:ext>
            </a:extLst>
          </p:cNvPr>
          <p:cNvSpPr/>
          <p:nvPr/>
        </p:nvSpPr>
        <p:spPr>
          <a:xfrm>
            <a:off x="952747" y="2497428"/>
            <a:ext cx="792722"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Feasible</a:t>
            </a:r>
            <a:r>
              <a:rPr lang="en-US" sz="788">
                <a:solidFill>
                  <a:srgbClr val="FFFFFF"/>
                </a:solidFill>
                <a:latin typeface="Calibri"/>
                <a:ea typeface="Calibri"/>
                <a:cs typeface="Calibri"/>
                <a:sym typeface="Calibri"/>
              </a:rPr>
              <a:t>:</a:t>
            </a:r>
            <a:endParaRPr sz="1050"/>
          </a:p>
          <a:p>
            <a:pPr algn="ctr" defTabSz="685776">
              <a:buClr>
                <a:srgbClr val="FFFFFF"/>
              </a:buClr>
              <a:buSzPts val="1067"/>
            </a:pPr>
            <a:r>
              <a:rPr lang="en-US" sz="800">
                <a:solidFill>
                  <a:srgbClr val="FFFFFF"/>
                </a:solidFill>
                <a:latin typeface="Calibri"/>
                <a:ea typeface="Calibri"/>
                <a:cs typeface="Calibri"/>
                <a:sym typeface="Calibri"/>
              </a:rPr>
              <a:t> Select the Right</a:t>
            </a:r>
            <a:endParaRPr sz="1050"/>
          </a:p>
          <a:p>
            <a:pPr algn="ctr" defTabSz="685776">
              <a:buClr>
                <a:srgbClr val="FFFFFF"/>
              </a:buClr>
              <a:buSzPts val="1067"/>
            </a:pPr>
            <a:r>
              <a:rPr lang="en-US" sz="800">
                <a:solidFill>
                  <a:srgbClr val="FFFFFF"/>
                </a:solidFill>
                <a:latin typeface="Calibri"/>
                <a:ea typeface="Calibri"/>
                <a:cs typeface="Calibri"/>
                <a:sym typeface="Calibri"/>
              </a:rPr>
              <a:t> Solution</a:t>
            </a:r>
            <a:endParaRPr sz="1050"/>
          </a:p>
        </p:txBody>
      </p:sp>
      <p:sp>
        <p:nvSpPr>
          <p:cNvPr id="32" name="Google Shape;1561;p25">
            <a:extLst>
              <a:ext uri="{FF2B5EF4-FFF2-40B4-BE49-F238E27FC236}">
                <a16:creationId xmlns:a16="http://schemas.microsoft.com/office/drawing/2014/main" id="{FEBD8D91-3E2A-6838-FFDE-EEFB0E5725A0}"/>
              </a:ext>
            </a:extLst>
          </p:cNvPr>
          <p:cNvSpPr/>
          <p:nvPr/>
        </p:nvSpPr>
        <p:spPr>
          <a:xfrm>
            <a:off x="2563442" y="2507468"/>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Matter:</a:t>
            </a:r>
            <a:endParaRPr sz="800"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Design for Input, </a:t>
            </a:r>
            <a:endParaRPr sz="1050"/>
          </a:p>
          <a:p>
            <a:pPr algn="ctr" defTabSz="685776">
              <a:buClr>
                <a:srgbClr val="FFFFFF"/>
              </a:buClr>
              <a:buSzPts val="1067"/>
            </a:pPr>
            <a:r>
              <a:rPr lang="en-US" sz="800">
                <a:solidFill>
                  <a:srgbClr val="FFFFFF"/>
                </a:solidFill>
                <a:latin typeface="Calibri"/>
                <a:ea typeface="Calibri"/>
                <a:cs typeface="Calibri"/>
                <a:sym typeface="Calibri"/>
              </a:rPr>
              <a:t>Reaction and</a:t>
            </a:r>
            <a:endParaRPr sz="1050"/>
          </a:p>
          <a:p>
            <a:pPr algn="ctr" defTabSz="685776">
              <a:buClr>
                <a:srgbClr val="FFFFFF"/>
              </a:buClr>
              <a:buSzPts val="1067"/>
            </a:pPr>
            <a:r>
              <a:rPr lang="en-US" sz="800">
                <a:solidFill>
                  <a:srgbClr val="FFFFFF"/>
                </a:solidFill>
                <a:latin typeface="Calibri"/>
                <a:ea typeface="Calibri"/>
                <a:cs typeface="Calibri"/>
                <a:sym typeface="Calibri"/>
              </a:rPr>
              <a:t> Learning</a:t>
            </a:r>
            <a:endParaRPr sz="1050"/>
          </a:p>
        </p:txBody>
      </p:sp>
      <p:sp>
        <p:nvSpPr>
          <p:cNvPr id="33" name="Google Shape;1562;p25">
            <a:extLst>
              <a:ext uri="{FF2B5EF4-FFF2-40B4-BE49-F238E27FC236}">
                <a16:creationId xmlns:a16="http://schemas.microsoft.com/office/drawing/2014/main" id="{FF3832A4-A327-4239-A0A5-D29BEC0F9728}"/>
              </a:ext>
            </a:extLst>
          </p:cNvPr>
          <p:cNvSpPr/>
          <p:nvPr/>
        </p:nvSpPr>
        <p:spPr>
          <a:xfrm>
            <a:off x="4273514" y="2493296"/>
            <a:ext cx="642593"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pPr>
            <a:r>
              <a:rPr lang="en-US" sz="800" b="1">
                <a:solidFill>
                  <a:srgbClr val="FFFFFF"/>
                </a:solidFill>
                <a:latin typeface="Calibri"/>
                <a:ea typeface="Calibri"/>
                <a:cs typeface="Calibri"/>
                <a:sym typeface="Calibri"/>
              </a:rPr>
              <a:t>Make it</a:t>
            </a:r>
            <a:endParaRPr sz="1050"/>
          </a:p>
          <a:p>
            <a:pPr algn="ctr" defTabSz="685776">
              <a:buClr>
                <a:srgbClr val="FFFFFF"/>
              </a:buClr>
              <a:buSzPts val="1050"/>
            </a:pPr>
            <a:r>
              <a:rPr lang="en-US" sz="788" b="1">
                <a:solidFill>
                  <a:srgbClr val="FFFFFF"/>
                </a:solidFill>
                <a:latin typeface="Calibri"/>
                <a:ea typeface="Calibri"/>
                <a:cs typeface="Calibri"/>
                <a:sym typeface="Calibri"/>
              </a:rPr>
              <a:t> Credible: </a:t>
            </a:r>
            <a:endParaRPr sz="788"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Isolate the</a:t>
            </a:r>
            <a:endParaRPr sz="1050"/>
          </a:p>
          <a:p>
            <a:pPr algn="ctr" defTabSz="685776">
              <a:buClr>
                <a:srgbClr val="FFFFFF"/>
              </a:buClr>
              <a:buSzPts val="1067"/>
            </a:pPr>
            <a:r>
              <a:rPr lang="en-US" sz="800">
                <a:solidFill>
                  <a:srgbClr val="FFFFFF"/>
                </a:solidFill>
                <a:latin typeface="Calibri"/>
                <a:ea typeface="Calibri"/>
                <a:cs typeface="Calibri"/>
                <a:sym typeface="Calibri"/>
              </a:rPr>
              <a:t> Effects</a:t>
            </a:r>
            <a:endParaRPr sz="1050"/>
          </a:p>
        </p:txBody>
      </p:sp>
      <p:sp>
        <p:nvSpPr>
          <p:cNvPr id="34" name="Google Shape;1563;p25">
            <a:extLst>
              <a:ext uri="{FF2B5EF4-FFF2-40B4-BE49-F238E27FC236}">
                <a16:creationId xmlns:a16="http://schemas.microsoft.com/office/drawing/2014/main" id="{FAFBA63B-0D4B-620B-9070-F8A46431B305}"/>
              </a:ext>
            </a:extLst>
          </p:cNvPr>
          <p:cNvSpPr/>
          <p:nvPr/>
        </p:nvSpPr>
        <p:spPr>
          <a:xfrm>
            <a:off x="5020143" y="2480570"/>
            <a:ext cx="877180" cy="858248"/>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Convert Data to </a:t>
            </a:r>
            <a:endParaRPr sz="1050"/>
          </a:p>
          <a:p>
            <a:pPr algn="ctr" defTabSz="685776">
              <a:buClr>
                <a:srgbClr val="FFFFFF"/>
              </a:buClr>
              <a:buSzPts val="1067"/>
            </a:pPr>
            <a:r>
              <a:rPr lang="en-US" sz="800">
                <a:solidFill>
                  <a:srgbClr val="FFFFFF"/>
                </a:solidFill>
                <a:latin typeface="Calibri"/>
                <a:ea typeface="Calibri"/>
                <a:cs typeface="Calibri"/>
                <a:sym typeface="Calibri"/>
              </a:rPr>
              <a:t>Monetary Value</a:t>
            </a:r>
            <a:endParaRPr sz="1050"/>
          </a:p>
        </p:txBody>
      </p:sp>
      <p:sp>
        <p:nvSpPr>
          <p:cNvPr id="35" name="Google Shape;1564;p25">
            <a:extLst>
              <a:ext uri="{FF2B5EF4-FFF2-40B4-BE49-F238E27FC236}">
                <a16:creationId xmlns:a16="http://schemas.microsoft.com/office/drawing/2014/main" id="{A85EC8B3-3A85-8B98-12B2-F3A3448E0A17}"/>
              </a:ext>
            </a:extLst>
          </p:cNvPr>
          <p:cNvSpPr/>
          <p:nvPr/>
        </p:nvSpPr>
        <p:spPr>
          <a:xfrm>
            <a:off x="5984246" y="1742424"/>
            <a:ext cx="959187" cy="699319"/>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dirty="0">
                <a:solidFill>
                  <a:srgbClr val="FFFFFF"/>
                </a:solidFill>
                <a:latin typeface="Calibri"/>
                <a:ea typeface="Calibri"/>
                <a:cs typeface="Calibri"/>
                <a:sym typeface="Calibri"/>
              </a:rPr>
              <a:t>Make it Credible: </a:t>
            </a:r>
            <a:endParaRPr sz="800" b="1" dirty="0">
              <a:solidFill>
                <a:srgbClr val="FFFFFF"/>
              </a:solidFill>
              <a:latin typeface="Calibri"/>
              <a:ea typeface="Calibri"/>
              <a:cs typeface="Calibri"/>
              <a:sym typeface="Calibri"/>
            </a:endParaRPr>
          </a:p>
          <a:p>
            <a:pPr algn="ctr" defTabSz="685776">
              <a:buClr>
                <a:srgbClr val="FFFFFF"/>
              </a:buClr>
              <a:buSzPts val="1067"/>
            </a:pPr>
            <a:r>
              <a:rPr lang="en-US" sz="800" dirty="0">
                <a:solidFill>
                  <a:srgbClr val="FFFFFF"/>
                </a:solidFill>
                <a:latin typeface="Calibri"/>
                <a:ea typeface="Calibri"/>
                <a:cs typeface="Calibri"/>
                <a:sym typeface="Calibri"/>
              </a:rPr>
              <a:t>Capture Costs of </a:t>
            </a:r>
            <a:endParaRPr sz="1050" dirty="0"/>
          </a:p>
          <a:p>
            <a:pPr algn="ctr" defTabSz="685776">
              <a:buClr>
                <a:srgbClr val="FFFFFF"/>
              </a:buClr>
              <a:buSzPts val="1067"/>
            </a:pPr>
            <a:r>
              <a:rPr lang="en-US" sz="800" dirty="0">
                <a:solidFill>
                  <a:srgbClr val="FFFFFF"/>
                </a:solidFill>
                <a:latin typeface="Calibri"/>
                <a:ea typeface="Calibri"/>
                <a:cs typeface="Calibri"/>
                <a:sym typeface="Calibri"/>
              </a:rPr>
              <a:t>Program</a:t>
            </a:r>
            <a:endParaRPr sz="1050" dirty="0"/>
          </a:p>
        </p:txBody>
      </p:sp>
      <p:sp>
        <p:nvSpPr>
          <p:cNvPr id="36" name="Google Shape;1565;p25">
            <a:extLst>
              <a:ext uri="{FF2B5EF4-FFF2-40B4-BE49-F238E27FC236}">
                <a16:creationId xmlns:a16="http://schemas.microsoft.com/office/drawing/2014/main" id="{DE6C1700-451B-C811-97B8-2B904789D16A}"/>
              </a:ext>
            </a:extLst>
          </p:cNvPr>
          <p:cNvSpPr/>
          <p:nvPr/>
        </p:nvSpPr>
        <p:spPr>
          <a:xfrm>
            <a:off x="5991390" y="2557806"/>
            <a:ext cx="952044" cy="534331"/>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Calculate ROI</a:t>
            </a:r>
            <a:endParaRPr sz="1050"/>
          </a:p>
        </p:txBody>
      </p:sp>
      <p:sp>
        <p:nvSpPr>
          <p:cNvPr id="37" name="Google Shape;1566;p25">
            <a:extLst>
              <a:ext uri="{FF2B5EF4-FFF2-40B4-BE49-F238E27FC236}">
                <a16:creationId xmlns:a16="http://schemas.microsoft.com/office/drawing/2014/main" id="{D15CA6BE-1C1D-410A-A179-D187A94CF7D2}"/>
              </a:ext>
            </a:extLst>
          </p:cNvPr>
          <p:cNvSpPr/>
          <p:nvPr/>
        </p:nvSpPr>
        <p:spPr>
          <a:xfrm>
            <a:off x="5897323" y="3290817"/>
            <a:ext cx="1046111" cy="58149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Credible: </a:t>
            </a:r>
            <a:endParaRPr sz="800"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Identify Intangibles</a:t>
            </a:r>
            <a:endParaRPr sz="1050"/>
          </a:p>
        </p:txBody>
      </p:sp>
      <p:sp>
        <p:nvSpPr>
          <p:cNvPr id="38" name="Google Shape;1567;p25">
            <a:extLst>
              <a:ext uri="{FF2B5EF4-FFF2-40B4-BE49-F238E27FC236}">
                <a16:creationId xmlns:a16="http://schemas.microsoft.com/office/drawing/2014/main" id="{C65E2977-461D-3003-094F-0195A644D2A3}"/>
              </a:ext>
            </a:extLst>
          </p:cNvPr>
          <p:cNvSpPr/>
          <p:nvPr/>
        </p:nvSpPr>
        <p:spPr>
          <a:xfrm>
            <a:off x="7016350" y="2424150"/>
            <a:ext cx="935756" cy="895318"/>
          </a:xfrm>
          <a:prstGeom prst="ellipse">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endParaRPr sz="1050"/>
          </a:p>
        </p:txBody>
      </p:sp>
      <p:sp>
        <p:nvSpPr>
          <p:cNvPr id="39" name="Google Shape;1568;p25">
            <a:extLst>
              <a:ext uri="{FF2B5EF4-FFF2-40B4-BE49-F238E27FC236}">
                <a16:creationId xmlns:a16="http://schemas.microsoft.com/office/drawing/2014/main" id="{26948FDE-ADA8-A8B1-0C7C-57B51347A0EF}"/>
              </a:ext>
            </a:extLst>
          </p:cNvPr>
          <p:cNvSpPr/>
          <p:nvPr/>
        </p:nvSpPr>
        <p:spPr>
          <a:xfrm>
            <a:off x="1858623" y="2507546"/>
            <a:ext cx="568814"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67"/>
            </a:pPr>
            <a:r>
              <a:rPr lang="en-US" sz="800" b="1">
                <a:solidFill>
                  <a:srgbClr val="FFFFFF"/>
                </a:solidFill>
                <a:latin typeface="Calibri"/>
                <a:ea typeface="Calibri"/>
                <a:cs typeface="Calibri"/>
                <a:sym typeface="Calibri"/>
              </a:rPr>
              <a:t>Expect </a:t>
            </a:r>
            <a:endParaRPr sz="1050"/>
          </a:p>
          <a:p>
            <a:pPr algn="ctr" defTabSz="685776">
              <a:buClr>
                <a:srgbClr val="FFFFFF"/>
              </a:buClr>
              <a:buSzPts val="1067"/>
            </a:pPr>
            <a:r>
              <a:rPr lang="en-US" sz="800" b="1">
                <a:solidFill>
                  <a:srgbClr val="FFFFFF"/>
                </a:solidFill>
                <a:latin typeface="Calibri"/>
                <a:ea typeface="Calibri"/>
                <a:cs typeface="Calibri"/>
                <a:sym typeface="Calibri"/>
              </a:rPr>
              <a:t>Success</a:t>
            </a:r>
            <a:r>
              <a:rPr lang="en-US" sz="800">
                <a:solidFill>
                  <a:srgbClr val="FFFFFF"/>
                </a:solidFill>
                <a:latin typeface="Calibri"/>
                <a:ea typeface="Calibri"/>
                <a:cs typeface="Calibri"/>
                <a:sym typeface="Calibri"/>
              </a:rPr>
              <a:t>:</a:t>
            </a:r>
            <a:endParaRPr sz="1050"/>
          </a:p>
          <a:p>
            <a:pPr algn="ctr" defTabSz="685776">
              <a:buClr>
                <a:srgbClr val="FFFFFF"/>
              </a:buClr>
              <a:buSzPts val="1067"/>
            </a:pPr>
            <a:r>
              <a:rPr lang="en-US" sz="800">
                <a:solidFill>
                  <a:srgbClr val="FFFFFF"/>
                </a:solidFill>
                <a:latin typeface="Calibri"/>
                <a:ea typeface="Calibri"/>
                <a:cs typeface="Calibri"/>
                <a:sym typeface="Calibri"/>
              </a:rPr>
              <a:t> Plan for </a:t>
            </a:r>
            <a:endParaRPr sz="1050"/>
          </a:p>
          <a:p>
            <a:pPr algn="ctr" defTabSz="685776">
              <a:buClr>
                <a:srgbClr val="FFFFFF"/>
              </a:buClr>
              <a:buSzPts val="1067"/>
            </a:pPr>
            <a:r>
              <a:rPr lang="en-US" sz="800">
                <a:solidFill>
                  <a:srgbClr val="FFFFFF"/>
                </a:solidFill>
                <a:latin typeface="Calibri"/>
                <a:ea typeface="Calibri"/>
                <a:cs typeface="Calibri"/>
                <a:sym typeface="Calibri"/>
              </a:rPr>
              <a:t>Results</a:t>
            </a:r>
            <a:endParaRPr sz="1050"/>
          </a:p>
        </p:txBody>
      </p:sp>
      <p:sp>
        <p:nvSpPr>
          <p:cNvPr id="40" name="Google Shape;1569;p25">
            <a:extLst>
              <a:ext uri="{FF2B5EF4-FFF2-40B4-BE49-F238E27FC236}">
                <a16:creationId xmlns:a16="http://schemas.microsoft.com/office/drawing/2014/main" id="{5767387A-B4E4-FDA9-78A1-814E99AF5968}"/>
              </a:ext>
            </a:extLst>
          </p:cNvPr>
          <p:cNvSpPr/>
          <p:nvPr/>
        </p:nvSpPr>
        <p:spPr>
          <a:xfrm>
            <a:off x="3418478" y="2508186"/>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algn="ctr" defTabSz="685776">
              <a:buClr>
                <a:srgbClr val="FFFFFF"/>
              </a:buClr>
              <a:buSzPts val="1050"/>
            </a:pPr>
            <a:r>
              <a:rPr lang="en-US" sz="788" b="1">
                <a:solidFill>
                  <a:srgbClr val="FFFFFF"/>
                </a:solidFill>
                <a:latin typeface="Calibri"/>
                <a:ea typeface="Calibri"/>
                <a:cs typeface="Calibri"/>
                <a:sym typeface="Calibri"/>
              </a:rPr>
              <a:t>Make it Stick:</a:t>
            </a:r>
            <a:endParaRPr sz="800" b="1">
              <a:solidFill>
                <a:srgbClr val="FFFFFF"/>
              </a:solidFill>
              <a:latin typeface="Calibri"/>
              <a:ea typeface="Calibri"/>
              <a:cs typeface="Calibri"/>
              <a:sym typeface="Calibri"/>
            </a:endParaRPr>
          </a:p>
          <a:p>
            <a:pPr algn="ctr" defTabSz="685776">
              <a:buClr>
                <a:srgbClr val="FFFFFF"/>
              </a:buClr>
              <a:buSzPts val="1067"/>
            </a:pPr>
            <a:r>
              <a:rPr lang="en-US" sz="800">
                <a:solidFill>
                  <a:srgbClr val="FFFFFF"/>
                </a:solidFill>
                <a:latin typeface="Calibri"/>
                <a:ea typeface="Calibri"/>
                <a:cs typeface="Calibri"/>
                <a:sym typeface="Calibri"/>
              </a:rPr>
              <a:t>Design for </a:t>
            </a:r>
            <a:endParaRPr sz="1050"/>
          </a:p>
          <a:p>
            <a:pPr algn="ctr" defTabSz="685776">
              <a:buClr>
                <a:srgbClr val="FFFFFF"/>
              </a:buClr>
              <a:buSzPts val="1067"/>
            </a:pPr>
            <a:r>
              <a:rPr lang="en-US" sz="800">
                <a:solidFill>
                  <a:srgbClr val="FFFFFF"/>
                </a:solidFill>
                <a:latin typeface="Calibri"/>
                <a:ea typeface="Calibri"/>
                <a:cs typeface="Calibri"/>
                <a:sym typeface="Calibri"/>
              </a:rPr>
              <a:t>Application </a:t>
            </a:r>
            <a:endParaRPr sz="1050"/>
          </a:p>
          <a:p>
            <a:pPr algn="ctr" defTabSz="685776">
              <a:buClr>
                <a:srgbClr val="FFFFFF"/>
              </a:buClr>
              <a:buSzPts val="1067"/>
            </a:pPr>
            <a:r>
              <a:rPr lang="en-US" sz="800">
                <a:solidFill>
                  <a:srgbClr val="FFFFFF"/>
                </a:solidFill>
                <a:latin typeface="Calibri"/>
                <a:ea typeface="Calibri"/>
                <a:cs typeface="Calibri"/>
                <a:sym typeface="Calibri"/>
              </a:rPr>
              <a:t>and Impact</a:t>
            </a:r>
            <a:endParaRPr sz="1050"/>
          </a:p>
        </p:txBody>
      </p:sp>
      <p:cxnSp>
        <p:nvCxnSpPr>
          <p:cNvPr id="41" name="Google Shape;1570;p25">
            <a:extLst>
              <a:ext uri="{FF2B5EF4-FFF2-40B4-BE49-F238E27FC236}">
                <a16:creationId xmlns:a16="http://schemas.microsoft.com/office/drawing/2014/main" id="{7A8C4BB0-FAB5-5EB1-781A-BDAB8906EFB5}"/>
              </a:ext>
            </a:extLst>
          </p:cNvPr>
          <p:cNvCxnSpPr/>
          <p:nvPr/>
        </p:nvCxnSpPr>
        <p:spPr>
          <a:xfrm>
            <a:off x="7952105" y="2882809"/>
            <a:ext cx="130448"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42" name="Google Shape;1571;p25">
            <a:extLst>
              <a:ext uri="{FF2B5EF4-FFF2-40B4-BE49-F238E27FC236}">
                <a16:creationId xmlns:a16="http://schemas.microsoft.com/office/drawing/2014/main" id="{41C28F3C-76A7-1741-6C30-717D523D014A}"/>
              </a:ext>
            </a:extLst>
          </p:cNvPr>
          <p:cNvSpPr/>
          <p:nvPr/>
        </p:nvSpPr>
        <p:spPr>
          <a:xfrm>
            <a:off x="8070110" y="2368167"/>
            <a:ext cx="963411" cy="1010531"/>
          </a:xfrm>
          <a:prstGeom prst="diamond">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b" anchorCtr="0">
            <a:noAutofit/>
          </a:bodyPr>
          <a:lstStyle/>
          <a:p>
            <a:pPr algn="ctr" defTabSz="685776">
              <a:buClr>
                <a:srgbClr val="FFFFFF"/>
              </a:buClr>
              <a:buSzPts val="1067"/>
            </a:pPr>
            <a:endParaRPr sz="1050"/>
          </a:p>
        </p:txBody>
      </p:sp>
      <p:sp>
        <p:nvSpPr>
          <p:cNvPr id="43" name="Google Shape;1572;p25">
            <a:extLst>
              <a:ext uri="{FF2B5EF4-FFF2-40B4-BE49-F238E27FC236}">
                <a16:creationId xmlns:a16="http://schemas.microsoft.com/office/drawing/2014/main" id="{9C59F4CA-7CE6-93BC-F8EB-BCFA7522CE22}"/>
              </a:ext>
            </a:extLst>
          </p:cNvPr>
          <p:cNvSpPr/>
          <p:nvPr/>
        </p:nvSpPr>
        <p:spPr>
          <a:xfrm>
            <a:off x="694268" y="2320239"/>
            <a:ext cx="1136955" cy="173088"/>
          </a:xfrm>
          <a:prstGeom prst="rect">
            <a:avLst/>
          </a:prstGeom>
          <a:noFill/>
          <a:ln>
            <a:noFill/>
          </a:ln>
        </p:spPr>
        <p:txBody>
          <a:bodyPr spcFirstLastPara="1" wrap="square" lIns="68564" tIns="34272" rIns="68564" bIns="34272" anchor="t" anchorCtr="0">
            <a:spAutoFit/>
          </a:bodyPr>
          <a:lstStyle/>
          <a:p>
            <a:pPr defTabSz="685776">
              <a:buClr>
                <a:srgbClr val="595959"/>
              </a:buClr>
              <a:buSzPts val="900"/>
            </a:pPr>
            <a:r>
              <a:rPr lang="en-US" sz="675">
                <a:solidFill>
                  <a:srgbClr val="595959"/>
                </a:solidFill>
                <a:latin typeface="Calibri"/>
                <a:ea typeface="Calibri"/>
                <a:cs typeface="Calibri"/>
                <a:sym typeface="Calibri"/>
              </a:rPr>
              <a:t>LEVEL 0: INPUT</a:t>
            </a:r>
            <a:endParaRPr sz="675">
              <a:solidFill>
                <a:srgbClr val="595959"/>
              </a:solidFill>
              <a:latin typeface="Calibri"/>
              <a:ea typeface="Calibri"/>
              <a:cs typeface="Calibri"/>
              <a:sym typeface="Calibri"/>
            </a:endParaRPr>
          </a:p>
        </p:txBody>
      </p:sp>
      <p:sp>
        <p:nvSpPr>
          <p:cNvPr id="44" name="Google Shape;1574;p25">
            <a:extLst>
              <a:ext uri="{FF2B5EF4-FFF2-40B4-BE49-F238E27FC236}">
                <a16:creationId xmlns:a16="http://schemas.microsoft.com/office/drawing/2014/main" id="{343CDD52-1CE8-A43E-35C5-DB3822F3892B}"/>
              </a:ext>
            </a:extLst>
          </p:cNvPr>
          <p:cNvSpPr txBox="1"/>
          <p:nvPr/>
        </p:nvSpPr>
        <p:spPr>
          <a:xfrm>
            <a:off x="127290" y="4801344"/>
            <a:ext cx="7065442" cy="184630"/>
          </a:xfrm>
          <a:prstGeom prst="rect">
            <a:avLst/>
          </a:prstGeom>
          <a:noFill/>
          <a:ln>
            <a:noFill/>
          </a:ln>
        </p:spPr>
        <p:txBody>
          <a:bodyPr spcFirstLastPara="1" wrap="square" lIns="68564" tIns="34272" rIns="68564" bIns="34272" anchor="t" anchorCtr="0">
            <a:spAutoFit/>
          </a:bodyPr>
          <a:lstStyle/>
          <a:p>
            <a:pPr defTabSz="685776">
              <a:buSzPts val="1000"/>
            </a:pPr>
            <a:r>
              <a:rPr lang="en-US" sz="750" dirty="0">
                <a:latin typeface="Calibri"/>
                <a:ea typeface="Calibri"/>
                <a:cs typeface="Calibri"/>
                <a:sym typeface="Calibri"/>
              </a:rPr>
              <a:t>©2023 ROI Institute Inc. All Rights Reserved.</a:t>
            </a:r>
            <a:endParaRPr sz="1050" dirty="0"/>
          </a:p>
        </p:txBody>
      </p:sp>
      <p:pic>
        <p:nvPicPr>
          <p:cNvPr id="45" name="Google Shape;1575;p25" descr="INSTITI ">
            <a:extLst>
              <a:ext uri="{FF2B5EF4-FFF2-40B4-BE49-F238E27FC236}">
                <a16:creationId xmlns:a16="http://schemas.microsoft.com/office/drawing/2014/main" id="{CAC1B8AC-5758-963C-771A-0843A6364DF9}"/>
              </a:ext>
            </a:extLst>
          </p:cNvPr>
          <p:cNvPicPr preferRelativeResize="0"/>
          <p:nvPr/>
        </p:nvPicPr>
        <p:blipFill rotWithShape="1">
          <a:blip r:embed="rId2">
            <a:alphaModFix/>
          </a:blip>
          <a:srcRect/>
          <a:stretch/>
        </p:blipFill>
        <p:spPr>
          <a:xfrm>
            <a:off x="7253092" y="4726043"/>
            <a:ext cx="1625945" cy="232883"/>
          </a:xfrm>
          <a:prstGeom prst="rect">
            <a:avLst/>
          </a:prstGeom>
          <a:noFill/>
          <a:ln>
            <a:noFill/>
          </a:ln>
        </p:spPr>
      </p:pic>
      <p:sp>
        <p:nvSpPr>
          <p:cNvPr id="46" name="Google Shape;1576;p25">
            <a:extLst>
              <a:ext uri="{FF2B5EF4-FFF2-40B4-BE49-F238E27FC236}">
                <a16:creationId xmlns:a16="http://schemas.microsoft.com/office/drawing/2014/main" id="{C0E7C5C4-819B-FE4A-D554-69972D7CA59F}"/>
              </a:ext>
            </a:extLst>
          </p:cNvPr>
          <p:cNvSpPr txBox="1"/>
          <p:nvPr/>
        </p:nvSpPr>
        <p:spPr>
          <a:xfrm>
            <a:off x="8061748" y="2487227"/>
            <a:ext cx="983049" cy="775561"/>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67"/>
            </a:pPr>
            <a:r>
              <a:rPr lang="en-US" sz="765" b="1" dirty="0">
                <a:solidFill>
                  <a:srgbClr val="FFFFFF"/>
                </a:solidFill>
                <a:latin typeface="Calibri"/>
                <a:ea typeface="Calibri"/>
                <a:cs typeface="Calibri"/>
                <a:sym typeface="Calibri"/>
              </a:rPr>
              <a:t>Optimize </a:t>
            </a:r>
            <a:endParaRPr sz="765" dirty="0">
              <a:solidFill>
                <a:srgbClr val="FFFFFF"/>
              </a:solidFill>
            </a:endParaRPr>
          </a:p>
          <a:p>
            <a:pPr algn="ctr" defTabSz="685776">
              <a:buClr>
                <a:srgbClr val="FFFFFF"/>
              </a:buClr>
              <a:buSzPts val="1050"/>
            </a:pPr>
            <a:r>
              <a:rPr lang="en-US" sz="765" b="1" dirty="0">
                <a:solidFill>
                  <a:srgbClr val="FFFFFF"/>
                </a:solidFill>
                <a:latin typeface="Calibri"/>
                <a:ea typeface="Calibri"/>
                <a:cs typeface="Calibri"/>
                <a:sym typeface="Calibri"/>
              </a:rPr>
              <a:t>Results:</a:t>
            </a:r>
            <a:endParaRPr sz="765" dirty="0">
              <a:solidFill>
                <a:srgbClr val="FFFFFF"/>
              </a:solidFill>
              <a:latin typeface="Calibri"/>
              <a:ea typeface="Calibri"/>
              <a:cs typeface="Calibri"/>
              <a:sym typeface="Calibri"/>
            </a:endParaRPr>
          </a:p>
          <a:p>
            <a:pPr algn="ctr" defTabSz="685776">
              <a:buClr>
                <a:srgbClr val="FFFFFF"/>
              </a:buClr>
              <a:buSzPts val="900"/>
            </a:pPr>
            <a:r>
              <a:rPr lang="en-US" sz="765" dirty="0">
                <a:solidFill>
                  <a:srgbClr val="FFFFFF"/>
                </a:solidFill>
                <a:latin typeface="Calibri"/>
                <a:ea typeface="Calibri"/>
                <a:cs typeface="Calibri"/>
                <a:sym typeface="Calibri"/>
              </a:rPr>
              <a:t>Use Black Box </a:t>
            </a:r>
            <a:endParaRPr sz="765" dirty="0">
              <a:solidFill>
                <a:srgbClr val="FFFFFF"/>
              </a:solidFill>
            </a:endParaRPr>
          </a:p>
          <a:p>
            <a:pPr algn="ctr" defTabSz="685776">
              <a:buClr>
                <a:srgbClr val="FFFFFF"/>
              </a:buClr>
              <a:buSzPts val="900"/>
            </a:pPr>
            <a:r>
              <a:rPr lang="en-US" sz="765" dirty="0">
                <a:solidFill>
                  <a:srgbClr val="FFFFFF"/>
                </a:solidFill>
                <a:latin typeface="Calibri"/>
                <a:ea typeface="Calibri"/>
                <a:cs typeface="Calibri"/>
                <a:sym typeface="Calibri"/>
              </a:rPr>
              <a:t>Thinking to</a:t>
            </a:r>
            <a:r>
              <a:rPr lang="en-US" sz="765" dirty="0">
                <a:solidFill>
                  <a:srgbClr val="FFFFFF"/>
                </a:solidFill>
              </a:rPr>
              <a:t> </a:t>
            </a:r>
            <a:br>
              <a:rPr lang="en-US" sz="765" dirty="0">
                <a:solidFill>
                  <a:srgbClr val="FFFFFF"/>
                </a:solidFill>
              </a:rPr>
            </a:br>
            <a:r>
              <a:rPr lang="en-US" sz="765" dirty="0">
                <a:solidFill>
                  <a:srgbClr val="FFFFFF"/>
                </a:solidFill>
                <a:latin typeface="Calibri"/>
                <a:ea typeface="Calibri"/>
                <a:cs typeface="Calibri"/>
                <a:sym typeface="Calibri"/>
              </a:rPr>
              <a:t>Increase </a:t>
            </a:r>
            <a:br>
              <a:rPr lang="en-US" sz="765" dirty="0">
                <a:solidFill>
                  <a:srgbClr val="FFFFFF"/>
                </a:solidFill>
                <a:latin typeface="Calibri"/>
                <a:ea typeface="Calibri"/>
                <a:cs typeface="Calibri"/>
                <a:sym typeface="Calibri"/>
              </a:rPr>
            </a:br>
            <a:r>
              <a:rPr lang="en-US" sz="765" dirty="0">
                <a:solidFill>
                  <a:srgbClr val="FFFFFF"/>
                </a:solidFill>
                <a:latin typeface="Calibri"/>
                <a:ea typeface="Calibri"/>
                <a:cs typeface="Calibri"/>
                <a:sym typeface="Calibri"/>
              </a:rPr>
              <a:t>Funding</a:t>
            </a:r>
            <a:endParaRPr sz="765" dirty="0">
              <a:solidFill>
                <a:srgbClr val="FFFFFF"/>
              </a:solidFill>
            </a:endParaRPr>
          </a:p>
        </p:txBody>
      </p:sp>
      <p:sp>
        <p:nvSpPr>
          <p:cNvPr id="47" name="Google Shape;1577;p25">
            <a:extLst>
              <a:ext uri="{FF2B5EF4-FFF2-40B4-BE49-F238E27FC236}">
                <a16:creationId xmlns:a16="http://schemas.microsoft.com/office/drawing/2014/main" id="{AA85CB61-71ED-3839-F2D5-517994D41A36}"/>
              </a:ext>
            </a:extLst>
          </p:cNvPr>
          <p:cNvSpPr txBox="1"/>
          <p:nvPr/>
        </p:nvSpPr>
        <p:spPr>
          <a:xfrm>
            <a:off x="6979302" y="2599339"/>
            <a:ext cx="1015165" cy="554218"/>
          </a:xfrm>
          <a:prstGeom prst="rect">
            <a:avLst/>
          </a:prstGeom>
          <a:noFill/>
          <a:ln>
            <a:noFill/>
          </a:ln>
        </p:spPr>
        <p:txBody>
          <a:bodyPr spcFirstLastPara="1" wrap="square" lIns="68564" tIns="34272" rIns="68564" bIns="34272" anchor="t" anchorCtr="0">
            <a:spAutoFit/>
          </a:bodyPr>
          <a:lstStyle/>
          <a:p>
            <a:pPr algn="ctr" defTabSz="685776">
              <a:buClr>
                <a:srgbClr val="FFFFFF"/>
              </a:buClr>
              <a:buSzPts val="1050"/>
            </a:pPr>
            <a:r>
              <a:rPr lang="en-US" sz="788" b="1">
                <a:solidFill>
                  <a:srgbClr val="FFFFFF"/>
                </a:solidFill>
                <a:latin typeface="Calibri"/>
                <a:ea typeface="Calibri"/>
                <a:cs typeface="Calibri"/>
                <a:sym typeface="Calibri"/>
              </a:rPr>
              <a:t>Tell the Story:</a:t>
            </a:r>
            <a:endParaRPr sz="1050">
              <a:ea typeface="+mn-ea"/>
            </a:endParaRPr>
          </a:p>
          <a:p>
            <a:pPr algn="ctr" defTabSz="685776">
              <a:buClr>
                <a:srgbClr val="FFFFFF"/>
              </a:buClr>
              <a:buSzPts val="1067"/>
            </a:pPr>
            <a:r>
              <a:rPr lang="en-US" sz="788">
                <a:solidFill>
                  <a:srgbClr val="FFFFFF"/>
                </a:solidFill>
                <a:latin typeface="Calibri"/>
                <a:ea typeface="Calibri"/>
                <a:cs typeface="Calibri"/>
                <a:sym typeface="Calibri"/>
              </a:rPr>
              <a:t>Communicate </a:t>
            </a:r>
            <a:endParaRPr sz="788">
              <a:solidFill>
                <a:srgbClr val="FFFFFF"/>
              </a:solidFill>
            </a:endParaRPr>
          </a:p>
          <a:p>
            <a:pPr algn="ctr" defTabSz="685776">
              <a:buClr>
                <a:srgbClr val="FFFFFF"/>
              </a:buClr>
              <a:buSzPts val="1067"/>
            </a:pPr>
            <a:r>
              <a:rPr lang="en-US" sz="788">
                <a:solidFill>
                  <a:srgbClr val="FFFFFF"/>
                </a:solidFill>
                <a:latin typeface="Calibri"/>
                <a:ea typeface="Calibri"/>
                <a:cs typeface="Calibri"/>
                <a:sym typeface="Calibri"/>
              </a:rPr>
              <a:t>Results to Key </a:t>
            </a:r>
            <a:endParaRPr sz="788">
              <a:solidFill>
                <a:srgbClr val="FFFFFF"/>
              </a:solidFill>
            </a:endParaRPr>
          </a:p>
          <a:p>
            <a:pPr algn="ctr" defTabSz="685776">
              <a:buClr>
                <a:srgbClr val="FFFFFF"/>
              </a:buClr>
              <a:buSzPts val="1067"/>
            </a:pPr>
            <a:r>
              <a:rPr lang="en-US" sz="788">
                <a:solidFill>
                  <a:srgbClr val="FFFFFF"/>
                </a:solidFill>
                <a:latin typeface="Calibri"/>
                <a:ea typeface="Calibri"/>
                <a:cs typeface="Calibri"/>
                <a:sym typeface="Calibri"/>
              </a:rPr>
              <a:t>Stakeholder</a:t>
            </a:r>
            <a:endParaRPr sz="788">
              <a:solidFill>
                <a:srgbClr val="FFFFFF"/>
              </a:solidFill>
            </a:endParaRPr>
          </a:p>
        </p:txBody>
      </p:sp>
      <p:sp>
        <p:nvSpPr>
          <p:cNvPr id="48" name="Google Shape;1914;p38">
            <a:extLst>
              <a:ext uri="{FF2B5EF4-FFF2-40B4-BE49-F238E27FC236}">
                <a16:creationId xmlns:a16="http://schemas.microsoft.com/office/drawing/2014/main" id="{9AF6067C-D630-A79A-68D4-053557C399ED}"/>
              </a:ext>
            </a:extLst>
          </p:cNvPr>
          <p:cNvSpPr/>
          <p:nvPr/>
        </p:nvSpPr>
        <p:spPr>
          <a:xfrm>
            <a:off x="84530" y="1759662"/>
            <a:ext cx="2170384"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pPr>
            <a:r>
              <a:rPr lang="en-US" sz="1200" dirty="0">
                <a:solidFill>
                  <a:srgbClr val="595959"/>
                </a:solidFill>
                <a:latin typeface="Calibri"/>
                <a:ea typeface="Calibri"/>
                <a:cs typeface="Calibri"/>
                <a:sym typeface="Calibri"/>
              </a:rPr>
              <a:t>PLAN THE EVALUATION</a:t>
            </a:r>
            <a:endParaRPr sz="1050" dirty="0"/>
          </a:p>
        </p:txBody>
      </p:sp>
      <p:sp>
        <p:nvSpPr>
          <p:cNvPr id="49" name="Google Shape;1915;p38">
            <a:extLst>
              <a:ext uri="{FF2B5EF4-FFF2-40B4-BE49-F238E27FC236}">
                <a16:creationId xmlns:a16="http://schemas.microsoft.com/office/drawing/2014/main" id="{1DF2399B-7CDF-5596-8D02-CB89A7EDBE2A}"/>
              </a:ext>
            </a:extLst>
          </p:cNvPr>
          <p:cNvSpPr/>
          <p:nvPr/>
        </p:nvSpPr>
        <p:spPr>
          <a:xfrm>
            <a:off x="2254914" y="1743439"/>
            <a:ext cx="1993799" cy="253879"/>
          </a:xfrm>
          <a:prstGeom prst="rect">
            <a:avLst/>
          </a:prstGeom>
          <a:noFill/>
          <a:ln>
            <a:noFill/>
          </a:ln>
        </p:spPr>
        <p:txBody>
          <a:bodyPr spcFirstLastPara="1" wrap="square" lIns="68564" tIns="34272" rIns="68564" bIns="34272" anchor="t" anchorCtr="0">
            <a:spAutoFit/>
          </a:bodyPr>
          <a:lstStyle/>
          <a:p>
            <a:pPr algn="ctr" defTabSz="685776">
              <a:buClr>
                <a:srgbClr val="595959"/>
              </a:buClr>
              <a:buSzPts val="1600"/>
            </a:pPr>
            <a:r>
              <a:rPr lang="en-US" sz="1200" dirty="0">
                <a:solidFill>
                  <a:srgbClr val="595959"/>
                </a:solidFill>
                <a:latin typeface="Calibri"/>
                <a:ea typeface="Calibri"/>
                <a:cs typeface="Calibri"/>
                <a:sym typeface="Calibri"/>
              </a:rPr>
              <a:t>COLLECT DATA </a:t>
            </a:r>
            <a:endParaRPr sz="1050" dirty="0"/>
          </a:p>
        </p:txBody>
      </p:sp>
    </p:spTree>
    <p:extLst>
      <p:ext uri="{BB962C8B-B14F-4D97-AF65-F5344CB8AC3E}">
        <p14:creationId xmlns:p14="http://schemas.microsoft.com/office/powerpoint/2010/main" val="289096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D6448A-2742-9369-E2D9-805449123442}"/>
              </a:ext>
            </a:extLst>
          </p:cNvPr>
          <p:cNvSpPr>
            <a:spLocks noGrp="1"/>
          </p:cNvSpPr>
          <p:nvPr>
            <p:ph type="title" idx="4294967295"/>
          </p:nvPr>
        </p:nvSpPr>
        <p:spPr>
          <a:xfrm>
            <a:off x="1257300" y="479425"/>
            <a:ext cx="7886700" cy="361950"/>
          </a:xfrm>
        </p:spPr>
        <p:txBody>
          <a:bodyPr>
            <a:noAutofit/>
          </a:bodyPr>
          <a:lstStyle/>
          <a:p>
            <a:r>
              <a:rPr lang="en-US" sz="3000" dirty="0">
                <a:latin typeface="+mj-lt"/>
              </a:rPr>
              <a:t>The ROI Methodology Process Model</a:t>
            </a:r>
          </a:p>
        </p:txBody>
      </p:sp>
      <p:sp>
        <p:nvSpPr>
          <p:cNvPr id="4" name="Google Shape;1533;p25">
            <a:extLst>
              <a:ext uri="{FF2B5EF4-FFF2-40B4-BE49-F238E27FC236}">
                <a16:creationId xmlns:a16="http://schemas.microsoft.com/office/drawing/2014/main" id="{8DF21BCB-2CE0-91A1-E74B-2CFC05CE315A}"/>
              </a:ext>
            </a:extLst>
          </p:cNvPr>
          <p:cNvSpPr/>
          <p:nvPr/>
        </p:nvSpPr>
        <p:spPr>
          <a:xfrm>
            <a:off x="168369" y="1188265"/>
            <a:ext cx="8496616" cy="346212"/>
          </a:xfrm>
          <a:prstGeom prst="rect">
            <a:avLst/>
          </a:prstGeom>
          <a:noFill/>
          <a:ln>
            <a:noFill/>
          </a:ln>
        </p:spPr>
        <p:txBody>
          <a:bodyPr spcFirstLastPara="1" wrap="square" lIns="68564" tIns="34272" rIns="68564" bIns="34272" anchor="t" anchorCtr="0">
            <a:spAutoFit/>
          </a:bodyPr>
          <a:lstStyle/>
          <a:p>
            <a:pPr marL="0" marR="0" lvl="0" indent="0" algn="l" defTabSz="685776" rtl="1" eaLnBrk="1" fontAlgn="auto" latinLnBrk="0" hangingPunct="1">
              <a:lnSpc>
                <a:spcPct val="100000"/>
              </a:lnSpc>
              <a:spcBef>
                <a:spcPts val="0"/>
              </a:spcBef>
              <a:spcAft>
                <a:spcPts val="0"/>
              </a:spcAft>
              <a:buClr>
                <a:srgbClr val="000000"/>
              </a:buClr>
              <a:buSzPts val="2000"/>
              <a:buFont typeface="Arial"/>
              <a:buNone/>
              <a:tabLst/>
              <a:defRPr/>
            </a:pPr>
            <a:r>
              <a:rPr kumimoji="0" lang="en-US" sz="1800" b="1" i="0" u="none" strike="noStrike" kern="0" cap="none" spc="0" normalizeH="0" baseline="0" noProof="0" dirty="0">
                <a:ln>
                  <a:noFill/>
                </a:ln>
                <a:solidFill>
                  <a:srgbClr val="757070"/>
                </a:solidFill>
                <a:effectLst/>
                <a:uLnTx/>
                <a:uFillTx/>
                <a:latin typeface="Calibri"/>
                <a:ea typeface="Calibri"/>
                <a:cs typeface="Calibri"/>
                <a:sym typeface="Calibri"/>
              </a:rPr>
              <a:t>Designing for the Delivery of Business Results</a:t>
            </a:r>
            <a:endParaRPr kumimoji="0" sz="1500" b="1" i="0" u="none" strike="noStrike" kern="0" cap="none" spc="0" normalizeH="0" baseline="0" noProof="0" dirty="0">
              <a:ln>
                <a:noFill/>
              </a:ln>
              <a:solidFill>
                <a:srgbClr val="757070"/>
              </a:solidFill>
              <a:effectLst/>
              <a:uLnTx/>
              <a:uFillTx/>
              <a:latin typeface="Calibri"/>
              <a:ea typeface="Calibri"/>
              <a:cs typeface="Calibri"/>
              <a:sym typeface="Calibri"/>
            </a:endParaRPr>
          </a:p>
        </p:txBody>
      </p:sp>
      <p:sp>
        <p:nvSpPr>
          <p:cNvPr id="5" name="Google Shape;1854;p37">
            <a:extLst>
              <a:ext uri="{FF2B5EF4-FFF2-40B4-BE49-F238E27FC236}">
                <a16:creationId xmlns:a16="http://schemas.microsoft.com/office/drawing/2014/main" id="{D7C5A175-3C83-699C-94CE-5995F8D31AB0}"/>
              </a:ext>
            </a:extLst>
          </p:cNvPr>
          <p:cNvSpPr/>
          <p:nvPr/>
        </p:nvSpPr>
        <p:spPr>
          <a:xfrm rot="10800000">
            <a:off x="2214416" y="1631458"/>
            <a:ext cx="1984779" cy="2457251"/>
          </a:xfrm>
          <a:prstGeom prst="roundRect">
            <a:avLst>
              <a:gd name="adj" fmla="val 9278"/>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chemeClr val="bg1">
                <a:lumMod val="85000"/>
              </a:schemeClr>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Google Shape;1864;p37">
            <a:extLst>
              <a:ext uri="{FF2B5EF4-FFF2-40B4-BE49-F238E27FC236}">
                <a16:creationId xmlns:a16="http://schemas.microsoft.com/office/drawing/2014/main" id="{A9191D79-88C1-DD92-9B51-BEA2220FA896}"/>
              </a:ext>
            </a:extLst>
          </p:cNvPr>
          <p:cNvSpPr/>
          <p:nvPr/>
        </p:nvSpPr>
        <p:spPr>
          <a:xfrm rot="10800000">
            <a:off x="7021660" y="1636116"/>
            <a:ext cx="2011862" cy="2457251"/>
          </a:xfrm>
          <a:prstGeom prst="roundRect">
            <a:avLst>
              <a:gd name="adj" fmla="val 12184"/>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7" name="Google Shape;1530;p25">
            <a:extLst>
              <a:ext uri="{FF2B5EF4-FFF2-40B4-BE49-F238E27FC236}">
                <a16:creationId xmlns:a16="http://schemas.microsoft.com/office/drawing/2014/main" id="{20639EBF-BFC7-DD9D-3980-2A51A13B2130}"/>
              </a:ext>
            </a:extLst>
          </p:cNvPr>
          <p:cNvCxnSpPr/>
          <p:nvPr/>
        </p:nvCxnSpPr>
        <p:spPr>
          <a:xfrm>
            <a:off x="2415888" y="2894235"/>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8" name="Google Shape;1534;p25">
            <a:extLst>
              <a:ext uri="{FF2B5EF4-FFF2-40B4-BE49-F238E27FC236}">
                <a16:creationId xmlns:a16="http://schemas.microsoft.com/office/drawing/2014/main" id="{7D879E25-E7E2-F0E0-339D-3E205FB0B3FD}"/>
              </a:ext>
            </a:extLst>
          </p:cNvPr>
          <p:cNvSpPr/>
          <p:nvPr/>
        </p:nvSpPr>
        <p:spPr>
          <a:xfrm rot="10800000">
            <a:off x="59331" y="1609952"/>
            <a:ext cx="2059711" cy="2457251"/>
          </a:xfrm>
          <a:prstGeom prst="roundRect">
            <a:avLst>
              <a:gd name="adj" fmla="val 10176"/>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38;p25">
            <a:extLst>
              <a:ext uri="{FF2B5EF4-FFF2-40B4-BE49-F238E27FC236}">
                <a16:creationId xmlns:a16="http://schemas.microsoft.com/office/drawing/2014/main" id="{0D4DE3D5-A05C-41CB-282F-FC14B30F49B1}"/>
              </a:ext>
            </a:extLst>
          </p:cNvPr>
          <p:cNvSpPr/>
          <p:nvPr/>
        </p:nvSpPr>
        <p:spPr>
          <a:xfrm rot="10800000">
            <a:off x="4238418" y="1631459"/>
            <a:ext cx="2763790" cy="2457251"/>
          </a:xfrm>
          <a:prstGeom prst="roundRect">
            <a:avLst>
              <a:gd name="adj" fmla="val 7470"/>
            </a:avLst>
          </a:prstGeom>
          <a:gradFill>
            <a:gsLst>
              <a:gs pos="0">
                <a:schemeClr val="lt1"/>
              </a:gs>
              <a:gs pos="1000">
                <a:schemeClr val="lt1"/>
              </a:gs>
              <a:gs pos="16000">
                <a:schemeClr val="lt1"/>
              </a:gs>
              <a:gs pos="83000">
                <a:srgbClr val="F2F2F2"/>
              </a:gs>
              <a:gs pos="100000">
                <a:srgbClr val="D8D8D8"/>
              </a:gs>
            </a:gsLst>
            <a:lin ang="0" scaled="0"/>
          </a:gradFill>
          <a:ln w="57150" cap="flat" cmpd="sng">
            <a:solidFill>
              <a:schemeClr val="bg1">
                <a:lumMod val="50000"/>
              </a:schemeClr>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39;p25">
            <a:extLst>
              <a:ext uri="{FF2B5EF4-FFF2-40B4-BE49-F238E27FC236}">
                <a16:creationId xmlns:a16="http://schemas.microsoft.com/office/drawing/2014/main" id="{C74131C1-A983-7F95-CB72-8773A34DF7F2}"/>
              </a:ext>
            </a:extLst>
          </p:cNvPr>
          <p:cNvSpPr/>
          <p:nvPr/>
        </p:nvSpPr>
        <p:spPr>
          <a:xfrm>
            <a:off x="4581112" y="1759829"/>
            <a:ext cx="1512755" cy="253879"/>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0" i="0" u="none" strike="noStrike" kern="0" cap="none" spc="0" normalizeH="0" baseline="0" noProof="0">
                <a:ln>
                  <a:noFill/>
                </a:ln>
                <a:solidFill>
                  <a:srgbClr val="595959"/>
                </a:solidFill>
                <a:effectLst/>
                <a:uLnTx/>
                <a:uFillTx/>
                <a:latin typeface="Calibri"/>
                <a:ea typeface="Calibri"/>
                <a:cs typeface="Calibri"/>
                <a:sym typeface="Calibri"/>
              </a:rPr>
              <a:t>ANALYZE DATA</a:t>
            </a:r>
            <a:endParaRPr kumimoji="0" sz="12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1" name="Google Shape;1540;p25">
            <a:extLst>
              <a:ext uri="{FF2B5EF4-FFF2-40B4-BE49-F238E27FC236}">
                <a16:creationId xmlns:a16="http://schemas.microsoft.com/office/drawing/2014/main" id="{0B12B517-C384-B682-410C-44576BCE9680}"/>
              </a:ext>
            </a:extLst>
          </p:cNvPr>
          <p:cNvSpPr/>
          <p:nvPr/>
        </p:nvSpPr>
        <p:spPr>
          <a:xfrm>
            <a:off x="7056888" y="1748246"/>
            <a:ext cx="1905727"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a:ln>
                  <a:noFill/>
                </a:ln>
                <a:solidFill>
                  <a:srgbClr val="595959"/>
                </a:solidFill>
                <a:effectLst/>
                <a:uLnTx/>
                <a:uFillTx/>
                <a:latin typeface="Calibri"/>
                <a:ea typeface="Calibri"/>
                <a:cs typeface="Calibri"/>
                <a:sym typeface="Calibri"/>
              </a:rPr>
              <a:t>OPTIMIZE RESULTS</a:t>
            </a:r>
            <a:endParaRPr kumimoji="0" sz="12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2" name="Google Shape;1541;p25">
            <a:extLst>
              <a:ext uri="{FF2B5EF4-FFF2-40B4-BE49-F238E27FC236}">
                <a16:creationId xmlns:a16="http://schemas.microsoft.com/office/drawing/2014/main" id="{4EABA43D-0BD7-BB1A-82F7-DFA9EC1AB0D0}"/>
              </a:ext>
            </a:extLst>
          </p:cNvPr>
          <p:cNvSpPr/>
          <p:nvPr/>
        </p:nvSpPr>
        <p:spPr>
          <a:xfrm>
            <a:off x="6015092" y="3101746"/>
            <a:ext cx="895991"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5: ROI</a:t>
            </a: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542;p25">
            <a:extLst>
              <a:ext uri="{FF2B5EF4-FFF2-40B4-BE49-F238E27FC236}">
                <a16:creationId xmlns:a16="http://schemas.microsoft.com/office/drawing/2014/main" id="{584F61E4-CEE4-69CF-4D37-46047E79D04C}"/>
              </a:ext>
            </a:extLst>
          </p:cNvPr>
          <p:cNvSpPr/>
          <p:nvPr/>
        </p:nvSpPr>
        <p:spPr>
          <a:xfrm>
            <a:off x="2347673" y="2221186"/>
            <a:ext cx="1136955" cy="276963"/>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1: REACTION AND PLANNED ACTION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543;p25">
            <a:extLst>
              <a:ext uri="{FF2B5EF4-FFF2-40B4-BE49-F238E27FC236}">
                <a16:creationId xmlns:a16="http://schemas.microsoft.com/office/drawing/2014/main" id="{F5C0B75D-0073-8388-EB9B-2E511C7CD40A}"/>
              </a:ext>
            </a:extLst>
          </p:cNvPr>
          <p:cNvSpPr/>
          <p:nvPr/>
        </p:nvSpPr>
        <p:spPr>
          <a:xfrm>
            <a:off x="3431237" y="2221881"/>
            <a:ext cx="769321" cy="280810"/>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3:</a:t>
            </a:r>
            <a:endParaRPr kumimoji="0" sz="700" b="0" i="0" u="none" strike="noStrike" kern="0" cap="none" spc="0" normalizeH="0" baseline="0" noProof="0">
              <a:ln>
                <a:noFill/>
              </a:ln>
              <a:solidFill>
                <a:srgbClr val="595959"/>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595959"/>
              </a:buClr>
              <a:buSzPts val="933"/>
              <a:buFont typeface="Arial"/>
              <a:buNone/>
              <a:tabLst/>
              <a:defRPr/>
            </a:pPr>
            <a:r>
              <a:rPr kumimoji="0" lang="en-US" sz="700" b="0" i="0" u="none" strike="noStrike" kern="0" cap="none" spc="0" normalizeH="0" baseline="0" noProof="0">
                <a:ln>
                  <a:noFill/>
                </a:ln>
                <a:solidFill>
                  <a:srgbClr val="595959"/>
                </a:solidFill>
                <a:effectLst/>
                <a:uLnTx/>
                <a:uFillTx/>
                <a:latin typeface="Calibri"/>
                <a:ea typeface="Calibri"/>
                <a:cs typeface="Calibri"/>
                <a:sym typeface="Calibri"/>
              </a:rPr>
              <a:t>APPLICATION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44;p25">
            <a:extLst>
              <a:ext uri="{FF2B5EF4-FFF2-40B4-BE49-F238E27FC236}">
                <a16:creationId xmlns:a16="http://schemas.microsoft.com/office/drawing/2014/main" id="{A8B2BAD0-795F-08B8-3AB0-58894B3FF7A5}"/>
              </a:ext>
            </a:extLst>
          </p:cNvPr>
          <p:cNvSpPr/>
          <p:nvPr/>
        </p:nvSpPr>
        <p:spPr>
          <a:xfrm>
            <a:off x="2348929" y="3376267"/>
            <a:ext cx="1047665"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2: LEARNING</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545;p25">
            <a:extLst>
              <a:ext uri="{FF2B5EF4-FFF2-40B4-BE49-F238E27FC236}">
                <a16:creationId xmlns:a16="http://schemas.microsoft.com/office/drawing/2014/main" id="{6F104B11-AEEE-C716-2CD6-1C9D83E3A116}"/>
              </a:ext>
            </a:extLst>
          </p:cNvPr>
          <p:cNvSpPr/>
          <p:nvPr/>
        </p:nvSpPr>
        <p:spPr>
          <a:xfrm>
            <a:off x="3386830" y="3373393"/>
            <a:ext cx="887658"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4: IMPACT</a:t>
            </a:r>
            <a:endParaRPr kumimoji="0" sz="7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7" name="Google Shape;1546;p25">
            <a:extLst>
              <a:ext uri="{FF2B5EF4-FFF2-40B4-BE49-F238E27FC236}">
                <a16:creationId xmlns:a16="http://schemas.microsoft.com/office/drawing/2014/main" id="{9973A2B5-E602-C40C-8FC4-4BAC1DC17324}"/>
              </a:ext>
            </a:extLst>
          </p:cNvPr>
          <p:cNvSpPr/>
          <p:nvPr/>
        </p:nvSpPr>
        <p:spPr>
          <a:xfrm>
            <a:off x="5890029" y="3909316"/>
            <a:ext cx="1228644" cy="176935"/>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595959"/>
              </a:buClr>
              <a:buSzPts val="933"/>
              <a:buFont typeface="Arial"/>
              <a:buNone/>
              <a:tabLst/>
              <a:defRPr/>
            </a:pPr>
            <a:r>
              <a:rPr kumimoji="0" lang="en-US" sz="700" b="0" i="0" u="none" strike="noStrike" kern="0" cap="none" spc="0" normalizeH="0" baseline="0" noProof="0">
                <a:ln>
                  <a:noFill/>
                </a:ln>
                <a:solidFill>
                  <a:srgbClr val="595959"/>
                </a:solidFill>
                <a:effectLst/>
                <a:uLnTx/>
                <a:uFillTx/>
                <a:latin typeface="Calibri"/>
                <a:ea typeface="Calibri"/>
                <a:cs typeface="Calibri"/>
                <a:sym typeface="Calibri"/>
              </a:rPr>
              <a:t>INTANGIBLE BENEFITS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cxnSp>
        <p:nvCxnSpPr>
          <p:cNvPr id="18" name="Google Shape;1547;p25">
            <a:extLst>
              <a:ext uri="{FF2B5EF4-FFF2-40B4-BE49-F238E27FC236}">
                <a16:creationId xmlns:a16="http://schemas.microsoft.com/office/drawing/2014/main" id="{ECF0DF09-90C2-1CEC-B4C9-9C53E08B772C}"/>
              </a:ext>
            </a:extLst>
          </p:cNvPr>
          <p:cNvCxnSpPr/>
          <p:nvPr/>
        </p:nvCxnSpPr>
        <p:spPr>
          <a:xfrm>
            <a:off x="820707" y="2881360"/>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19" name="Google Shape;1548;p25">
            <a:extLst>
              <a:ext uri="{FF2B5EF4-FFF2-40B4-BE49-F238E27FC236}">
                <a16:creationId xmlns:a16="http://schemas.microsoft.com/office/drawing/2014/main" id="{1A89EE44-214D-4A64-61D2-5FC0675124BF}"/>
              </a:ext>
            </a:extLst>
          </p:cNvPr>
          <p:cNvCxnSpPr/>
          <p:nvPr/>
        </p:nvCxnSpPr>
        <p:spPr>
          <a:xfrm>
            <a:off x="6423128" y="2377707"/>
            <a:ext cx="0" cy="205724"/>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0" name="Google Shape;1549;p25">
            <a:extLst>
              <a:ext uri="{FF2B5EF4-FFF2-40B4-BE49-F238E27FC236}">
                <a16:creationId xmlns:a16="http://schemas.microsoft.com/office/drawing/2014/main" id="{4F4418A8-3FC0-2E54-BB44-D58414A2164F}"/>
              </a:ext>
            </a:extLst>
          </p:cNvPr>
          <p:cNvCxnSpPr/>
          <p:nvPr/>
        </p:nvCxnSpPr>
        <p:spPr>
          <a:xfrm rot="10800000" flipH="1">
            <a:off x="6597118" y="2889321"/>
            <a:ext cx="460601" cy="9828"/>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1" name="Google Shape;1550;p25">
            <a:extLst>
              <a:ext uri="{FF2B5EF4-FFF2-40B4-BE49-F238E27FC236}">
                <a16:creationId xmlns:a16="http://schemas.microsoft.com/office/drawing/2014/main" id="{35453734-58B9-357F-5035-7DC66D7AA8BA}"/>
              </a:ext>
            </a:extLst>
          </p:cNvPr>
          <p:cNvCxnSpPr/>
          <p:nvPr/>
        </p:nvCxnSpPr>
        <p:spPr>
          <a:xfrm rot="10800000">
            <a:off x="6987848" y="3311724"/>
            <a:ext cx="0" cy="400017"/>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2" name="Google Shape;1551;p25">
            <a:extLst>
              <a:ext uri="{FF2B5EF4-FFF2-40B4-BE49-F238E27FC236}">
                <a16:creationId xmlns:a16="http://schemas.microsoft.com/office/drawing/2014/main" id="{06BB6110-B622-43EE-D001-B232E4FEA64E}"/>
              </a:ext>
            </a:extLst>
          </p:cNvPr>
          <p:cNvCxnSpPr/>
          <p:nvPr/>
        </p:nvCxnSpPr>
        <p:spPr>
          <a:xfrm rot="10800000">
            <a:off x="6279458" y="3699893"/>
            <a:ext cx="710310" cy="0"/>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3" name="Google Shape;1552;p25">
            <a:extLst>
              <a:ext uri="{FF2B5EF4-FFF2-40B4-BE49-F238E27FC236}">
                <a16:creationId xmlns:a16="http://schemas.microsoft.com/office/drawing/2014/main" id="{E9F0D47C-0932-71EE-D9F1-C2A5393C6749}"/>
              </a:ext>
            </a:extLst>
          </p:cNvPr>
          <p:cNvCxnSpPr/>
          <p:nvPr/>
        </p:nvCxnSpPr>
        <p:spPr>
          <a:xfrm>
            <a:off x="5857271" y="2882819"/>
            <a:ext cx="314755"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4" name="Google Shape;1553;p25">
            <a:extLst>
              <a:ext uri="{FF2B5EF4-FFF2-40B4-BE49-F238E27FC236}">
                <a16:creationId xmlns:a16="http://schemas.microsoft.com/office/drawing/2014/main" id="{C93C8385-525B-0B12-687C-1A4484AFC548}"/>
              </a:ext>
            </a:extLst>
          </p:cNvPr>
          <p:cNvCxnSpPr/>
          <p:nvPr/>
        </p:nvCxnSpPr>
        <p:spPr>
          <a:xfrm rot="10800000" flipH="1">
            <a:off x="5927888" y="2873721"/>
            <a:ext cx="15192" cy="789209"/>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5" name="Google Shape;1554;p25">
            <a:extLst>
              <a:ext uri="{FF2B5EF4-FFF2-40B4-BE49-F238E27FC236}">
                <a16:creationId xmlns:a16="http://schemas.microsoft.com/office/drawing/2014/main" id="{F82CAD83-4709-21A1-4870-ADC30D8096D5}"/>
              </a:ext>
            </a:extLst>
          </p:cNvPr>
          <p:cNvCxnSpPr/>
          <p:nvPr/>
        </p:nvCxnSpPr>
        <p:spPr>
          <a:xfrm rot="10800000" flipH="1">
            <a:off x="5927888" y="3662929"/>
            <a:ext cx="173519" cy="9623"/>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6" name="Google Shape;1555;p25">
            <a:extLst>
              <a:ext uri="{FF2B5EF4-FFF2-40B4-BE49-F238E27FC236}">
                <a16:creationId xmlns:a16="http://schemas.microsoft.com/office/drawing/2014/main" id="{BBEEBA87-7CFB-D4B0-A2D5-AEA4D62C1F73}"/>
              </a:ext>
            </a:extLst>
          </p:cNvPr>
          <p:cNvCxnSpPr/>
          <p:nvPr/>
        </p:nvCxnSpPr>
        <p:spPr>
          <a:xfrm>
            <a:off x="3275869" y="2869197"/>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7" name="Google Shape;1556;p25">
            <a:extLst>
              <a:ext uri="{FF2B5EF4-FFF2-40B4-BE49-F238E27FC236}">
                <a16:creationId xmlns:a16="http://schemas.microsoft.com/office/drawing/2014/main" id="{6733F058-F482-7C98-C970-BE2E67EF3BD1}"/>
              </a:ext>
            </a:extLst>
          </p:cNvPr>
          <p:cNvCxnSpPr/>
          <p:nvPr/>
        </p:nvCxnSpPr>
        <p:spPr>
          <a:xfrm>
            <a:off x="1696636" y="2881360"/>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8" name="Google Shape;1557;p25">
            <a:extLst>
              <a:ext uri="{FF2B5EF4-FFF2-40B4-BE49-F238E27FC236}">
                <a16:creationId xmlns:a16="http://schemas.microsoft.com/office/drawing/2014/main" id="{54EE95D2-AC8F-C03A-8035-A4F42B21D522}"/>
              </a:ext>
            </a:extLst>
          </p:cNvPr>
          <p:cNvCxnSpPr/>
          <p:nvPr/>
        </p:nvCxnSpPr>
        <p:spPr>
          <a:xfrm>
            <a:off x="4111563" y="2882809"/>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9" name="Google Shape;1558;p25">
            <a:extLst>
              <a:ext uri="{FF2B5EF4-FFF2-40B4-BE49-F238E27FC236}">
                <a16:creationId xmlns:a16="http://schemas.microsoft.com/office/drawing/2014/main" id="{B79C7E0A-FA65-0591-CA9F-5B9016A51345}"/>
              </a:ext>
            </a:extLst>
          </p:cNvPr>
          <p:cNvCxnSpPr/>
          <p:nvPr/>
        </p:nvCxnSpPr>
        <p:spPr>
          <a:xfrm>
            <a:off x="4818438" y="2877261"/>
            <a:ext cx="205724"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30" name="Google Shape;1559;p25">
            <a:extLst>
              <a:ext uri="{FF2B5EF4-FFF2-40B4-BE49-F238E27FC236}">
                <a16:creationId xmlns:a16="http://schemas.microsoft.com/office/drawing/2014/main" id="{9CA10EC8-7685-DEA9-DBBA-66AE852A31E8}"/>
              </a:ext>
            </a:extLst>
          </p:cNvPr>
          <p:cNvSpPr/>
          <p:nvPr/>
        </p:nvSpPr>
        <p:spPr>
          <a:xfrm>
            <a:off x="127283" y="2480569"/>
            <a:ext cx="697091" cy="840894"/>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Start with Why</a:t>
            </a: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Align Programs</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With the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Business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60;p25">
            <a:extLst>
              <a:ext uri="{FF2B5EF4-FFF2-40B4-BE49-F238E27FC236}">
                <a16:creationId xmlns:a16="http://schemas.microsoft.com/office/drawing/2014/main" id="{F3C81CBE-F945-17E4-6ABC-E989AC15FAC3}"/>
              </a:ext>
            </a:extLst>
          </p:cNvPr>
          <p:cNvSpPr/>
          <p:nvPr/>
        </p:nvSpPr>
        <p:spPr>
          <a:xfrm>
            <a:off x="952747" y="2497428"/>
            <a:ext cx="792722"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Feasible</a:t>
            </a: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Select the Right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Solution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61;p25">
            <a:extLst>
              <a:ext uri="{FF2B5EF4-FFF2-40B4-BE49-F238E27FC236}">
                <a16:creationId xmlns:a16="http://schemas.microsoft.com/office/drawing/2014/main" id="{FEBD8D91-3E2A-6838-FFDE-EEFB0E5725A0}"/>
              </a:ext>
            </a:extLst>
          </p:cNvPr>
          <p:cNvSpPr/>
          <p:nvPr/>
        </p:nvSpPr>
        <p:spPr>
          <a:xfrm>
            <a:off x="2563442" y="2507468"/>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Matter:</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Design for Input,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Reaction and</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Learning</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62;p25">
            <a:extLst>
              <a:ext uri="{FF2B5EF4-FFF2-40B4-BE49-F238E27FC236}">
                <a16:creationId xmlns:a16="http://schemas.microsoft.com/office/drawing/2014/main" id="{FF3832A4-A327-4239-A0A5-D29BEC0F9728}"/>
              </a:ext>
            </a:extLst>
          </p:cNvPr>
          <p:cNvSpPr/>
          <p:nvPr/>
        </p:nvSpPr>
        <p:spPr>
          <a:xfrm>
            <a:off x="4273514" y="2493296"/>
            <a:ext cx="642593"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Make it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 Credible: </a:t>
            </a:r>
            <a:endParaRPr kumimoji="0" sz="788"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Isolate the</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Effects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63;p25">
            <a:extLst>
              <a:ext uri="{FF2B5EF4-FFF2-40B4-BE49-F238E27FC236}">
                <a16:creationId xmlns:a16="http://schemas.microsoft.com/office/drawing/2014/main" id="{FAFBA63B-0D4B-620B-9070-F8A46431B305}"/>
              </a:ext>
            </a:extLst>
          </p:cNvPr>
          <p:cNvSpPr/>
          <p:nvPr/>
        </p:nvSpPr>
        <p:spPr>
          <a:xfrm>
            <a:off x="5020143" y="2480570"/>
            <a:ext cx="877180" cy="858248"/>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Convert Data to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Monetary Value</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64;p25">
            <a:extLst>
              <a:ext uri="{FF2B5EF4-FFF2-40B4-BE49-F238E27FC236}">
                <a16:creationId xmlns:a16="http://schemas.microsoft.com/office/drawing/2014/main" id="{A85EC8B3-3A85-8B98-12B2-F3A3448E0A17}"/>
              </a:ext>
            </a:extLst>
          </p:cNvPr>
          <p:cNvSpPr/>
          <p:nvPr/>
        </p:nvSpPr>
        <p:spPr>
          <a:xfrm>
            <a:off x="5984246" y="1742424"/>
            <a:ext cx="959187" cy="699319"/>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dirty="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dirty="0">
                <a:ln>
                  <a:noFill/>
                </a:ln>
                <a:solidFill>
                  <a:srgbClr val="FFFFFF"/>
                </a:solidFill>
                <a:effectLst/>
                <a:uLnTx/>
                <a:uFillTx/>
                <a:latin typeface="Calibri"/>
                <a:ea typeface="Calibri"/>
                <a:cs typeface="Calibri"/>
                <a:sym typeface="Calibri"/>
              </a:rPr>
              <a:t>Capture Costs of </a:t>
            </a:r>
            <a:endParaRPr kumimoji="0" sz="10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dirty="0">
                <a:ln>
                  <a:noFill/>
                </a:ln>
                <a:solidFill>
                  <a:srgbClr val="FFFFFF"/>
                </a:solidFill>
                <a:effectLst/>
                <a:uLnTx/>
                <a:uFillTx/>
                <a:latin typeface="Calibri"/>
                <a:ea typeface="Calibri"/>
                <a:cs typeface="Calibri"/>
                <a:sym typeface="Calibri"/>
              </a:rPr>
              <a:t>Program</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565;p25">
            <a:extLst>
              <a:ext uri="{FF2B5EF4-FFF2-40B4-BE49-F238E27FC236}">
                <a16:creationId xmlns:a16="http://schemas.microsoft.com/office/drawing/2014/main" id="{DE6C1700-451B-C811-97B8-2B904789D16A}"/>
              </a:ext>
            </a:extLst>
          </p:cNvPr>
          <p:cNvSpPr/>
          <p:nvPr/>
        </p:nvSpPr>
        <p:spPr>
          <a:xfrm>
            <a:off x="5991390" y="2557806"/>
            <a:ext cx="952044" cy="534331"/>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Calculate ROI</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566;p25">
            <a:extLst>
              <a:ext uri="{FF2B5EF4-FFF2-40B4-BE49-F238E27FC236}">
                <a16:creationId xmlns:a16="http://schemas.microsoft.com/office/drawing/2014/main" id="{D15CA6BE-1C1D-410A-A179-D187A94CF7D2}"/>
              </a:ext>
            </a:extLst>
          </p:cNvPr>
          <p:cNvSpPr/>
          <p:nvPr/>
        </p:nvSpPr>
        <p:spPr>
          <a:xfrm>
            <a:off x="5897323" y="3290817"/>
            <a:ext cx="1046111" cy="58149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Identify Intangibles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567;p25">
            <a:extLst>
              <a:ext uri="{FF2B5EF4-FFF2-40B4-BE49-F238E27FC236}">
                <a16:creationId xmlns:a16="http://schemas.microsoft.com/office/drawing/2014/main" id="{C65E2977-461D-3003-094F-0195A644D2A3}"/>
              </a:ext>
            </a:extLst>
          </p:cNvPr>
          <p:cNvSpPr/>
          <p:nvPr/>
        </p:nvSpPr>
        <p:spPr>
          <a:xfrm>
            <a:off x="7016350" y="2424150"/>
            <a:ext cx="935756" cy="895318"/>
          </a:xfrm>
          <a:prstGeom prst="ellipse">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568;p25">
            <a:extLst>
              <a:ext uri="{FF2B5EF4-FFF2-40B4-BE49-F238E27FC236}">
                <a16:creationId xmlns:a16="http://schemas.microsoft.com/office/drawing/2014/main" id="{26948FDE-ADA8-A8B1-0C7C-57B51347A0EF}"/>
              </a:ext>
            </a:extLst>
          </p:cNvPr>
          <p:cNvSpPr/>
          <p:nvPr/>
        </p:nvSpPr>
        <p:spPr>
          <a:xfrm>
            <a:off x="1858623" y="2507546"/>
            <a:ext cx="568814"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Expect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Success</a:t>
            </a: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Plan for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Results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569;p25">
            <a:extLst>
              <a:ext uri="{FF2B5EF4-FFF2-40B4-BE49-F238E27FC236}">
                <a16:creationId xmlns:a16="http://schemas.microsoft.com/office/drawing/2014/main" id="{5767387A-B4E4-FDA9-78A1-814E99AF5968}"/>
              </a:ext>
            </a:extLst>
          </p:cNvPr>
          <p:cNvSpPr/>
          <p:nvPr/>
        </p:nvSpPr>
        <p:spPr>
          <a:xfrm>
            <a:off x="3418478" y="2508186"/>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Stick:</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Design for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Application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and Impact</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cxnSp>
        <p:nvCxnSpPr>
          <p:cNvPr id="41" name="Google Shape;1570;p25">
            <a:extLst>
              <a:ext uri="{FF2B5EF4-FFF2-40B4-BE49-F238E27FC236}">
                <a16:creationId xmlns:a16="http://schemas.microsoft.com/office/drawing/2014/main" id="{7A8C4BB0-FAB5-5EB1-781A-BDAB8906EFB5}"/>
              </a:ext>
            </a:extLst>
          </p:cNvPr>
          <p:cNvCxnSpPr/>
          <p:nvPr/>
        </p:nvCxnSpPr>
        <p:spPr>
          <a:xfrm>
            <a:off x="7952105" y="2882809"/>
            <a:ext cx="130448"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42" name="Google Shape;1571;p25">
            <a:extLst>
              <a:ext uri="{FF2B5EF4-FFF2-40B4-BE49-F238E27FC236}">
                <a16:creationId xmlns:a16="http://schemas.microsoft.com/office/drawing/2014/main" id="{41C28F3C-76A7-1741-6C30-717D523D014A}"/>
              </a:ext>
            </a:extLst>
          </p:cNvPr>
          <p:cNvSpPr/>
          <p:nvPr/>
        </p:nvSpPr>
        <p:spPr>
          <a:xfrm>
            <a:off x="8070110" y="2368167"/>
            <a:ext cx="963411" cy="1010531"/>
          </a:xfrm>
          <a:prstGeom prst="diamond">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b"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572;p25">
            <a:extLst>
              <a:ext uri="{FF2B5EF4-FFF2-40B4-BE49-F238E27FC236}">
                <a16:creationId xmlns:a16="http://schemas.microsoft.com/office/drawing/2014/main" id="{9C59F4CA-7CE6-93BC-F8EB-BCFA7522CE22}"/>
              </a:ext>
            </a:extLst>
          </p:cNvPr>
          <p:cNvSpPr/>
          <p:nvPr/>
        </p:nvSpPr>
        <p:spPr>
          <a:xfrm>
            <a:off x="694268" y="2320239"/>
            <a:ext cx="1136955" cy="173088"/>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0: INPUT</a:t>
            </a:r>
            <a:endParaRPr kumimoji="0" sz="675"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44" name="Google Shape;1574;p25">
            <a:extLst>
              <a:ext uri="{FF2B5EF4-FFF2-40B4-BE49-F238E27FC236}">
                <a16:creationId xmlns:a16="http://schemas.microsoft.com/office/drawing/2014/main" id="{343CDD52-1CE8-A43E-35C5-DB3822F3892B}"/>
              </a:ext>
            </a:extLst>
          </p:cNvPr>
          <p:cNvSpPr txBox="1"/>
          <p:nvPr/>
        </p:nvSpPr>
        <p:spPr>
          <a:xfrm>
            <a:off x="127290" y="4801344"/>
            <a:ext cx="7065442" cy="184630"/>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000000"/>
              </a:buClr>
              <a:buSzPts val="1000"/>
              <a:buFont typeface="Arial"/>
              <a:buNone/>
              <a:tabLst/>
              <a:defRPr/>
            </a:pPr>
            <a:r>
              <a:rPr kumimoji="0" lang="en-US" sz="750" b="0" i="0" u="none" strike="noStrike" kern="0" cap="none" spc="0" normalizeH="0" baseline="0" noProof="0" dirty="0">
                <a:ln>
                  <a:noFill/>
                </a:ln>
                <a:solidFill>
                  <a:srgbClr val="000000"/>
                </a:solidFill>
                <a:effectLst/>
                <a:uLnTx/>
                <a:uFillTx/>
                <a:latin typeface="Calibri"/>
                <a:ea typeface="Calibri"/>
                <a:cs typeface="Calibri"/>
                <a:sym typeface="Calibri"/>
              </a:rPr>
              <a:t>©2023 ROI Institute Inc. All Rights Reserved.</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45" name="Google Shape;1575;p25" descr="INSTITI ">
            <a:extLst>
              <a:ext uri="{FF2B5EF4-FFF2-40B4-BE49-F238E27FC236}">
                <a16:creationId xmlns:a16="http://schemas.microsoft.com/office/drawing/2014/main" id="{CAC1B8AC-5758-963C-771A-0843A6364DF9}"/>
              </a:ext>
            </a:extLst>
          </p:cNvPr>
          <p:cNvPicPr preferRelativeResize="0"/>
          <p:nvPr/>
        </p:nvPicPr>
        <p:blipFill rotWithShape="1">
          <a:blip r:embed="rId2">
            <a:alphaModFix/>
          </a:blip>
          <a:srcRect/>
          <a:stretch/>
        </p:blipFill>
        <p:spPr>
          <a:xfrm>
            <a:off x="7253092" y="4726043"/>
            <a:ext cx="1625945" cy="232883"/>
          </a:xfrm>
          <a:prstGeom prst="rect">
            <a:avLst/>
          </a:prstGeom>
          <a:noFill/>
          <a:ln>
            <a:noFill/>
          </a:ln>
        </p:spPr>
      </p:pic>
      <p:sp>
        <p:nvSpPr>
          <p:cNvPr id="46" name="Google Shape;1576;p25">
            <a:extLst>
              <a:ext uri="{FF2B5EF4-FFF2-40B4-BE49-F238E27FC236}">
                <a16:creationId xmlns:a16="http://schemas.microsoft.com/office/drawing/2014/main" id="{C0E7C5C4-819B-FE4A-D554-69972D7CA59F}"/>
              </a:ext>
            </a:extLst>
          </p:cNvPr>
          <p:cNvSpPr txBox="1"/>
          <p:nvPr/>
        </p:nvSpPr>
        <p:spPr>
          <a:xfrm>
            <a:off x="8061748" y="2487227"/>
            <a:ext cx="983049" cy="775561"/>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65" b="1" i="0" u="none" strike="noStrike" kern="0" cap="none" spc="0" normalizeH="0" baseline="0" noProof="0" dirty="0">
                <a:ln>
                  <a:noFill/>
                </a:ln>
                <a:solidFill>
                  <a:srgbClr val="FFFFFF"/>
                </a:solidFill>
                <a:effectLst/>
                <a:uLnTx/>
                <a:uFillTx/>
                <a:latin typeface="Calibri"/>
                <a:ea typeface="Calibri"/>
                <a:cs typeface="Calibri"/>
                <a:sym typeface="Calibri"/>
              </a:rPr>
              <a:t>Optimize </a:t>
            </a:r>
            <a:endParaRPr kumimoji="0" sz="765"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65" b="1" i="0" u="none" strike="noStrike" kern="0" cap="none" spc="0" normalizeH="0" baseline="0" noProof="0" dirty="0">
                <a:ln>
                  <a:noFill/>
                </a:ln>
                <a:solidFill>
                  <a:srgbClr val="FFFFFF"/>
                </a:solidFill>
                <a:effectLst/>
                <a:uLnTx/>
                <a:uFillTx/>
                <a:latin typeface="Calibri"/>
                <a:ea typeface="Calibri"/>
                <a:cs typeface="Calibri"/>
                <a:sym typeface="Calibri"/>
              </a:rPr>
              <a:t>Results:</a:t>
            </a:r>
            <a:endParaRPr kumimoji="0" sz="765"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900"/>
              <a:buFont typeface="Arial"/>
              <a:buNone/>
              <a:tabLst/>
              <a:defRPr/>
            </a:pP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Use Black Box </a:t>
            </a:r>
            <a:endParaRPr kumimoji="0" sz="765"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900"/>
              <a:buFont typeface="Arial"/>
              <a:buNone/>
              <a:tabLst/>
              <a:defRPr/>
            </a:pP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Thinking to</a:t>
            </a:r>
            <a:r>
              <a:rPr kumimoji="0" lang="en-US" sz="765" b="0" i="0" u="none" strike="noStrike" kern="0" cap="none" spc="0" normalizeH="0" baseline="0" noProof="0" dirty="0">
                <a:ln>
                  <a:noFill/>
                </a:ln>
                <a:solidFill>
                  <a:srgbClr val="FFFFFF"/>
                </a:solidFill>
                <a:effectLst/>
                <a:uLnTx/>
                <a:uFillTx/>
                <a:latin typeface="Arial"/>
                <a:cs typeface="Arial"/>
                <a:sym typeface="Arial"/>
              </a:rPr>
              <a:t> </a:t>
            </a:r>
            <a:br>
              <a:rPr kumimoji="0" lang="en-US" sz="765" b="0" i="0" u="none" strike="noStrike" kern="0" cap="none" spc="0" normalizeH="0" baseline="0" noProof="0" dirty="0">
                <a:ln>
                  <a:noFill/>
                </a:ln>
                <a:solidFill>
                  <a:srgbClr val="FFFFFF"/>
                </a:solidFill>
                <a:effectLst/>
                <a:uLnTx/>
                <a:uFillTx/>
                <a:latin typeface="Arial"/>
                <a:cs typeface="Arial"/>
                <a:sym typeface="Arial"/>
              </a:rPr>
            </a:b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Increase </a:t>
            </a:r>
            <a:b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Funding</a:t>
            </a:r>
            <a:endParaRPr kumimoji="0" sz="765" b="0" i="0" u="none" strike="noStrike" kern="0" cap="none" spc="0" normalizeH="0" baseline="0" noProof="0" dirty="0">
              <a:ln>
                <a:noFill/>
              </a:ln>
              <a:solidFill>
                <a:srgbClr val="FFFFFF"/>
              </a:solidFill>
              <a:effectLst/>
              <a:uLnTx/>
              <a:uFillTx/>
              <a:latin typeface="Arial"/>
              <a:cs typeface="Arial"/>
              <a:sym typeface="Arial"/>
            </a:endParaRPr>
          </a:p>
        </p:txBody>
      </p:sp>
      <p:sp>
        <p:nvSpPr>
          <p:cNvPr id="47" name="Google Shape;1577;p25">
            <a:extLst>
              <a:ext uri="{FF2B5EF4-FFF2-40B4-BE49-F238E27FC236}">
                <a16:creationId xmlns:a16="http://schemas.microsoft.com/office/drawing/2014/main" id="{AA85CB61-71ED-3839-F2D5-517994D41A36}"/>
              </a:ext>
            </a:extLst>
          </p:cNvPr>
          <p:cNvSpPr txBox="1"/>
          <p:nvPr/>
        </p:nvSpPr>
        <p:spPr>
          <a:xfrm>
            <a:off x="6979302" y="2599339"/>
            <a:ext cx="1015165" cy="55421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Tell the Story:</a:t>
            </a: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Communicate </a:t>
            </a:r>
            <a:endParaRPr kumimoji="0" sz="788" b="0" i="0" u="none" strike="noStrike" kern="0" cap="none" spc="0" normalizeH="0" baseline="0" noProof="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Results to Key </a:t>
            </a:r>
            <a:endParaRPr kumimoji="0" sz="788" b="0" i="0" u="none" strike="noStrike" kern="0" cap="none" spc="0" normalizeH="0" baseline="0" noProof="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Stakeholder</a:t>
            </a:r>
            <a:endParaRPr kumimoji="0" sz="788" b="0" i="0" u="none" strike="noStrike" kern="0" cap="none" spc="0" normalizeH="0" baseline="0" noProof="0">
              <a:ln>
                <a:noFill/>
              </a:ln>
              <a:solidFill>
                <a:srgbClr val="FFFFFF"/>
              </a:solidFill>
              <a:effectLst/>
              <a:uLnTx/>
              <a:uFillTx/>
              <a:latin typeface="Arial"/>
              <a:cs typeface="Arial"/>
              <a:sym typeface="Arial"/>
            </a:endParaRPr>
          </a:p>
        </p:txBody>
      </p:sp>
      <p:sp>
        <p:nvSpPr>
          <p:cNvPr id="48" name="Google Shape;1914;p38">
            <a:extLst>
              <a:ext uri="{FF2B5EF4-FFF2-40B4-BE49-F238E27FC236}">
                <a16:creationId xmlns:a16="http://schemas.microsoft.com/office/drawing/2014/main" id="{9AF6067C-D630-A79A-68D4-053557C399ED}"/>
              </a:ext>
            </a:extLst>
          </p:cNvPr>
          <p:cNvSpPr/>
          <p:nvPr/>
        </p:nvSpPr>
        <p:spPr>
          <a:xfrm>
            <a:off x="84530" y="1759662"/>
            <a:ext cx="2170384"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rPr>
              <a:t>PLAN THE EVALUATION</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915;p38">
            <a:extLst>
              <a:ext uri="{FF2B5EF4-FFF2-40B4-BE49-F238E27FC236}">
                <a16:creationId xmlns:a16="http://schemas.microsoft.com/office/drawing/2014/main" id="{1DF2399B-7CDF-5596-8D02-CB89A7EDBE2A}"/>
              </a:ext>
            </a:extLst>
          </p:cNvPr>
          <p:cNvSpPr/>
          <p:nvPr/>
        </p:nvSpPr>
        <p:spPr>
          <a:xfrm>
            <a:off x="2254914" y="1743439"/>
            <a:ext cx="1993799"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rPr>
              <a:t>COLLECT DATA </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764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D6448A-2742-9369-E2D9-805449123442}"/>
              </a:ext>
            </a:extLst>
          </p:cNvPr>
          <p:cNvSpPr>
            <a:spLocks noGrp="1"/>
          </p:cNvSpPr>
          <p:nvPr>
            <p:ph type="title" idx="4294967295"/>
          </p:nvPr>
        </p:nvSpPr>
        <p:spPr>
          <a:xfrm>
            <a:off x="1257300" y="479425"/>
            <a:ext cx="7886700" cy="361950"/>
          </a:xfrm>
        </p:spPr>
        <p:txBody>
          <a:bodyPr>
            <a:noAutofit/>
          </a:bodyPr>
          <a:lstStyle/>
          <a:p>
            <a:r>
              <a:rPr lang="en-US" sz="3000" dirty="0">
                <a:latin typeface="+mj-lt"/>
              </a:rPr>
              <a:t>The ROI Methodology Process Model</a:t>
            </a:r>
          </a:p>
        </p:txBody>
      </p:sp>
      <p:sp>
        <p:nvSpPr>
          <p:cNvPr id="4" name="Google Shape;1533;p25">
            <a:extLst>
              <a:ext uri="{FF2B5EF4-FFF2-40B4-BE49-F238E27FC236}">
                <a16:creationId xmlns:a16="http://schemas.microsoft.com/office/drawing/2014/main" id="{8DF21BCB-2CE0-91A1-E74B-2CFC05CE315A}"/>
              </a:ext>
            </a:extLst>
          </p:cNvPr>
          <p:cNvSpPr/>
          <p:nvPr/>
        </p:nvSpPr>
        <p:spPr>
          <a:xfrm>
            <a:off x="168369" y="1188265"/>
            <a:ext cx="8496616" cy="346212"/>
          </a:xfrm>
          <a:prstGeom prst="rect">
            <a:avLst/>
          </a:prstGeom>
          <a:noFill/>
          <a:ln>
            <a:noFill/>
          </a:ln>
        </p:spPr>
        <p:txBody>
          <a:bodyPr spcFirstLastPara="1" wrap="square" lIns="68564" tIns="34272" rIns="68564" bIns="34272" anchor="t" anchorCtr="0">
            <a:spAutoFit/>
          </a:bodyPr>
          <a:lstStyle/>
          <a:p>
            <a:pPr marL="0" marR="0" lvl="0" indent="0" algn="l" defTabSz="685776" rtl="1" eaLnBrk="1" fontAlgn="auto" latinLnBrk="0" hangingPunct="1">
              <a:lnSpc>
                <a:spcPct val="100000"/>
              </a:lnSpc>
              <a:spcBef>
                <a:spcPts val="0"/>
              </a:spcBef>
              <a:spcAft>
                <a:spcPts val="0"/>
              </a:spcAft>
              <a:buClr>
                <a:srgbClr val="000000"/>
              </a:buClr>
              <a:buSzPts val="2000"/>
              <a:buFont typeface="Arial"/>
              <a:buNone/>
              <a:tabLst/>
              <a:defRPr/>
            </a:pPr>
            <a:r>
              <a:rPr kumimoji="0" lang="en-US" sz="1800" b="1" i="0" u="none" strike="noStrike" kern="0" cap="none" spc="0" normalizeH="0" baseline="0" noProof="0" dirty="0">
                <a:ln>
                  <a:noFill/>
                </a:ln>
                <a:solidFill>
                  <a:srgbClr val="757070"/>
                </a:solidFill>
                <a:effectLst/>
                <a:uLnTx/>
                <a:uFillTx/>
                <a:latin typeface="Calibri"/>
                <a:ea typeface="Calibri"/>
                <a:cs typeface="Calibri"/>
                <a:sym typeface="Calibri"/>
              </a:rPr>
              <a:t>Designing for the Delivery of Business Results</a:t>
            </a:r>
            <a:endParaRPr kumimoji="0" sz="1500" b="1" i="0" u="none" strike="noStrike" kern="0" cap="none" spc="0" normalizeH="0" baseline="0" noProof="0" dirty="0">
              <a:ln>
                <a:noFill/>
              </a:ln>
              <a:solidFill>
                <a:srgbClr val="757070"/>
              </a:solidFill>
              <a:effectLst/>
              <a:uLnTx/>
              <a:uFillTx/>
              <a:latin typeface="Calibri"/>
              <a:ea typeface="Calibri"/>
              <a:cs typeface="Calibri"/>
              <a:sym typeface="Calibri"/>
            </a:endParaRPr>
          </a:p>
        </p:txBody>
      </p:sp>
      <p:sp>
        <p:nvSpPr>
          <p:cNvPr id="5" name="Google Shape;1854;p37">
            <a:extLst>
              <a:ext uri="{FF2B5EF4-FFF2-40B4-BE49-F238E27FC236}">
                <a16:creationId xmlns:a16="http://schemas.microsoft.com/office/drawing/2014/main" id="{D7C5A175-3C83-699C-94CE-5995F8D31AB0}"/>
              </a:ext>
            </a:extLst>
          </p:cNvPr>
          <p:cNvSpPr/>
          <p:nvPr/>
        </p:nvSpPr>
        <p:spPr>
          <a:xfrm rot="10800000">
            <a:off x="2214416" y="1631458"/>
            <a:ext cx="1984779" cy="2457251"/>
          </a:xfrm>
          <a:prstGeom prst="roundRect">
            <a:avLst>
              <a:gd name="adj" fmla="val 9278"/>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EAEAEA"/>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Google Shape;1864;p37">
            <a:extLst>
              <a:ext uri="{FF2B5EF4-FFF2-40B4-BE49-F238E27FC236}">
                <a16:creationId xmlns:a16="http://schemas.microsoft.com/office/drawing/2014/main" id="{A9191D79-88C1-DD92-9B51-BEA2220FA896}"/>
              </a:ext>
            </a:extLst>
          </p:cNvPr>
          <p:cNvSpPr/>
          <p:nvPr/>
        </p:nvSpPr>
        <p:spPr>
          <a:xfrm rot="10800000">
            <a:off x="7021660" y="1636116"/>
            <a:ext cx="2011862" cy="2457251"/>
          </a:xfrm>
          <a:prstGeom prst="roundRect">
            <a:avLst>
              <a:gd name="adj" fmla="val 12184"/>
            </a:avLst>
          </a:prstGeom>
          <a:gradFill>
            <a:gsLst>
              <a:gs pos="0">
                <a:schemeClr val="lt1"/>
              </a:gs>
              <a:gs pos="1000">
                <a:schemeClr val="lt1"/>
              </a:gs>
              <a:gs pos="16000">
                <a:schemeClr val="lt1"/>
              </a:gs>
              <a:gs pos="83000">
                <a:srgbClr val="F2F2F2"/>
              </a:gs>
              <a:gs pos="100000">
                <a:srgbClr val="D8D8D8"/>
              </a:gs>
            </a:gsLst>
            <a:lin ang="0" scaled="0"/>
          </a:gradFill>
          <a:ln w="57150" cap="flat" cmpd="sng">
            <a:solidFill>
              <a:schemeClr val="bg1">
                <a:lumMod val="50000"/>
              </a:schemeClr>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7" name="Google Shape;1530;p25">
            <a:extLst>
              <a:ext uri="{FF2B5EF4-FFF2-40B4-BE49-F238E27FC236}">
                <a16:creationId xmlns:a16="http://schemas.microsoft.com/office/drawing/2014/main" id="{20639EBF-BFC7-DD9D-3980-2A51A13B2130}"/>
              </a:ext>
            </a:extLst>
          </p:cNvPr>
          <p:cNvCxnSpPr/>
          <p:nvPr/>
        </p:nvCxnSpPr>
        <p:spPr>
          <a:xfrm>
            <a:off x="2415888" y="2894235"/>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8" name="Google Shape;1534;p25">
            <a:extLst>
              <a:ext uri="{FF2B5EF4-FFF2-40B4-BE49-F238E27FC236}">
                <a16:creationId xmlns:a16="http://schemas.microsoft.com/office/drawing/2014/main" id="{7D879E25-E7E2-F0E0-339D-3E205FB0B3FD}"/>
              </a:ext>
            </a:extLst>
          </p:cNvPr>
          <p:cNvSpPr/>
          <p:nvPr/>
        </p:nvSpPr>
        <p:spPr>
          <a:xfrm rot="10800000">
            <a:off x="59331" y="1609952"/>
            <a:ext cx="2059711" cy="2457251"/>
          </a:xfrm>
          <a:prstGeom prst="roundRect">
            <a:avLst>
              <a:gd name="adj" fmla="val 10176"/>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EAEAEA"/>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38;p25">
            <a:extLst>
              <a:ext uri="{FF2B5EF4-FFF2-40B4-BE49-F238E27FC236}">
                <a16:creationId xmlns:a16="http://schemas.microsoft.com/office/drawing/2014/main" id="{0D4DE3D5-A05C-41CB-282F-FC14B30F49B1}"/>
              </a:ext>
            </a:extLst>
          </p:cNvPr>
          <p:cNvSpPr/>
          <p:nvPr/>
        </p:nvSpPr>
        <p:spPr>
          <a:xfrm rot="10800000">
            <a:off x="4238418" y="1631459"/>
            <a:ext cx="2763790" cy="2457251"/>
          </a:xfrm>
          <a:prstGeom prst="roundRect">
            <a:avLst>
              <a:gd name="adj" fmla="val 7470"/>
            </a:avLst>
          </a:prstGeom>
          <a:gradFill>
            <a:gsLst>
              <a:gs pos="0">
                <a:schemeClr val="lt1"/>
              </a:gs>
              <a:gs pos="1000">
                <a:schemeClr val="lt1"/>
              </a:gs>
              <a:gs pos="16000">
                <a:schemeClr val="lt1"/>
              </a:gs>
              <a:gs pos="83000">
                <a:srgbClr val="F2F2F2"/>
              </a:gs>
              <a:gs pos="100000">
                <a:srgbClr val="D8D8D8"/>
              </a:gs>
            </a:gsLst>
            <a:lin ang="0" scaled="0"/>
          </a:gradFill>
          <a:ln w="9525" cap="flat" cmpd="sng">
            <a:solidFill>
              <a:srgbClr val="D0CECE"/>
            </a:solidFill>
            <a:prstDash val="dash"/>
            <a:miter lim="800000"/>
            <a:headEnd type="none" w="sm" len="sm"/>
            <a:tailEnd type="none" w="sm" len="sm"/>
          </a:ln>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351"/>
              <a:buFont typeface="Arial"/>
              <a:buNone/>
              <a:tabLst/>
              <a:defRPr/>
            </a:pPr>
            <a:endParaRPr kumimoji="0" sz="1013"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39;p25">
            <a:extLst>
              <a:ext uri="{FF2B5EF4-FFF2-40B4-BE49-F238E27FC236}">
                <a16:creationId xmlns:a16="http://schemas.microsoft.com/office/drawing/2014/main" id="{C74131C1-A983-7F95-CB72-8773A34DF7F2}"/>
              </a:ext>
            </a:extLst>
          </p:cNvPr>
          <p:cNvSpPr/>
          <p:nvPr/>
        </p:nvSpPr>
        <p:spPr>
          <a:xfrm>
            <a:off x="4581112" y="1759829"/>
            <a:ext cx="1512755" cy="253879"/>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000000"/>
              </a:buClr>
              <a:buSzPts val="1600"/>
              <a:buFont typeface="Arial"/>
              <a:buNone/>
              <a:tabLst/>
              <a:defRPr/>
            </a:pPr>
            <a:r>
              <a:rPr kumimoji="0" lang="en-US" sz="1200" b="0" i="0" u="none" strike="noStrike" kern="0" cap="none" spc="0" normalizeH="0" baseline="0" noProof="0">
                <a:ln>
                  <a:noFill/>
                </a:ln>
                <a:solidFill>
                  <a:srgbClr val="595959"/>
                </a:solidFill>
                <a:effectLst/>
                <a:uLnTx/>
                <a:uFillTx/>
                <a:latin typeface="Calibri"/>
                <a:ea typeface="Calibri"/>
                <a:cs typeface="Calibri"/>
                <a:sym typeface="Calibri"/>
              </a:rPr>
              <a:t>ANALYZE DATA</a:t>
            </a:r>
            <a:endParaRPr kumimoji="0" sz="12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1" name="Google Shape;1540;p25">
            <a:extLst>
              <a:ext uri="{FF2B5EF4-FFF2-40B4-BE49-F238E27FC236}">
                <a16:creationId xmlns:a16="http://schemas.microsoft.com/office/drawing/2014/main" id="{0B12B517-C384-B682-410C-44576BCE9680}"/>
              </a:ext>
            </a:extLst>
          </p:cNvPr>
          <p:cNvSpPr/>
          <p:nvPr/>
        </p:nvSpPr>
        <p:spPr>
          <a:xfrm>
            <a:off x="7056888" y="1748246"/>
            <a:ext cx="1905727"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a:ln>
                  <a:noFill/>
                </a:ln>
                <a:solidFill>
                  <a:srgbClr val="595959"/>
                </a:solidFill>
                <a:effectLst/>
                <a:uLnTx/>
                <a:uFillTx/>
                <a:latin typeface="Calibri"/>
                <a:ea typeface="Calibri"/>
                <a:cs typeface="Calibri"/>
                <a:sym typeface="Calibri"/>
              </a:rPr>
              <a:t>OPTIMIZE RESULTS</a:t>
            </a:r>
            <a:endParaRPr kumimoji="0" sz="12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2" name="Google Shape;1541;p25">
            <a:extLst>
              <a:ext uri="{FF2B5EF4-FFF2-40B4-BE49-F238E27FC236}">
                <a16:creationId xmlns:a16="http://schemas.microsoft.com/office/drawing/2014/main" id="{4EABA43D-0BD7-BB1A-82F7-DFA9EC1AB0D0}"/>
              </a:ext>
            </a:extLst>
          </p:cNvPr>
          <p:cNvSpPr/>
          <p:nvPr/>
        </p:nvSpPr>
        <p:spPr>
          <a:xfrm>
            <a:off x="6015092" y="3101746"/>
            <a:ext cx="895991"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5: ROI</a:t>
            </a: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542;p25">
            <a:extLst>
              <a:ext uri="{FF2B5EF4-FFF2-40B4-BE49-F238E27FC236}">
                <a16:creationId xmlns:a16="http://schemas.microsoft.com/office/drawing/2014/main" id="{584F61E4-CEE4-69CF-4D37-46047E79D04C}"/>
              </a:ext>
            </a:extLst>
          </p:cNvPr>
          <p:cNvSpPr/>
          <p:nvPr/>
        </p:nvSpPr>
        <p:spPr>
          <a:xfrm>
            <a:off x="2347673" y="2221186"/>
            <a:ext cx="1136955" cy="276963"/>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1: REACTION AND PLANNED ACTION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543;p25">
            <a:extLst>
              <a:ext uri="{FF2B5EF4-FFF2-40B4-BE49-F238E27FC236}">
                <a16:creationId xmlns:a16="http://schemas.microsoft.com/office/drawing/2014/main" id="{F5C0B75D-0073-8388-EB9B-2E511C7CD40A}"/>
              </a:ext>
            </a:extLst>
          </p:cNvPr>
          <p:cNvSpPr/>
          <p:nvPr/>
        </p:nvSpPr>
        <p:spPr>
          <a:xfrm>
            <a:off x="3431237" y="2221881"/>
            <a:ext cx="769321" cy="280810"/>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3:</a:t>
            </a:r>
            <a:endParaRPr kumimoji="0" sz="700" b="0" i="0" u="none" strike="noStrike" kern="0" cap="none" spc="0" normalizeH="0" baseline="0" noProof="0">
              <a:ln>
                <a:noFill/>
              </a:ln>
              <a:solidFill>
                <a:srgbClr val="595959"/>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595959"/>
              </a:buClr>
              <a:buSzPts val="933"/>
              <a:buFont typeface="Arial"/>
              <a:buNone/>
              <a:tabLst/>
              <a:defRPr/>
            </a:pPr>
            <a:r>
              <a:rPr kumimoji="0" lang="en-US" sz="700" b="0" i="0" u="none" strike="noStrike" kern="0" cap="none" spc="0" normalizeH="0" baseline="0" noProof="0">
                <a:ln>
                  <a:noFill/>
                </a:ln>
                <a:solidFill>
                  <a:srgbClr val="595959"/>
                </a:solidFill>
                <a:effectLst/>
                <a:uLnTx/>
                <a:uFillTx/>
                <a:latin typeface="Calibri"/>
                <a:ea typeface="Calibri"/>
                <a:cs typeface="Calibri"/>
                <a:sym typeface="Calibri"/>
              </a:rPr>
              <a:t>APPLICATION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44;p25">
            <a:extLst>
              <a:ext uri="{FF2B5EF4-FFF2-40B4-BE49-F238E27FC236}">
                <a16:creationId xmlns:a16="http://schemas.microsoft.com/office/drawing/2014/main" id="{A8B2BAD0-795F-08B8-3AB0-58894B3FF7A5}"/>
              </a:ext>
            </a:extLst>
          </p:cNvPr>
          <p:cNvSpPr/>
          <p:nvPr/>
        </p:nvSpPr>
        <p:spPr>
          <a:xfrm>
            <a:off x="2348929" y="3376267"/>
            <a:ext cx="1047665"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2: LEARNING</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545;p25">
            <a:extLst>
              <a:ext uri="{FF2B5EF4-FFF2-40B4-BE49-F238E27FC236}">
                <a16:creationId xmlns:a16="http://schemas.microsoft.com/office/drawing/2014/main" id="{6F104B11-AEEE-C716-2CD6-1C9D83E3A116}"/>
              </a:ext>
            </a:extLst>
          </p:cNvPr>
          <p:cNvSpPr/>
          <p:nvPr/>
        </p:nvSpPr>
        <p:spPr>
          <a:xfrm>
            <a:off x="3386830" y="3373393"/>
            <a:ext cx="887658" cy="17308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4: IMPACT</a:t>
            </a:r>
            <a:endParaRPr kumimoji="0" sz="7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17" name="Google Shape;1546;p25">
            <a:extLst>
              <a:ext uri="{FF2B5EF4-FFF2-40B4-BE49-F238E27FC236}">
                <a16:creationId xmlns:a16="http://schemas.microsoft.com/office/drawing/2014/main" id="{9973A2B5-E602-C40C-8FC4-4BAC1DC17324}"/>
              </a:ext>
            </a:extLst>
          </p:cNvPr>
          <p:cNvSpPr/>
          <p:nvPr/>
        </p:nvSpPr>
        <p:spPr>
          <a:xfrm>
            <a:off x="5890029" y="3909316"/>
            <a:ext cx="1228644" cy="176935"/>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595959"/>
              </a:buClr>
              <a:buSzPts val="933"/>
              <a:buFont typeface="Arial"/>
              <a:buNone/>
              <a:tabLst/>
              <a:defRPr/>
            </a:pPr>
            <a:r>
              <a:rPr kumimoji="0" lang="en-US" sz="700" b="0" i="0" u="none" strike="noStrike" kern="0" cap="none" spc="0" normalizeH="0" baseline="0" noProof="0">
                <a:ln>
                  <a:noFill/>
                </a:ln>
                <a:solidFill>
                  <a:srgbClr val="595959"/>
                </a:solidFill>
                <a:effectLst/>
                <a:uLnTx/>
                <a:uFillTx/>
                <a:latin typeface="Calibri"/>
                <a:ea typeface="Calibri"/>
                <a:cs typeface="Calibri"/>
                <a:sym typeface="Calibri"/>
              </a:rPr>
              <a:t>INTANGIBLE BENEFITS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cxnSp>
        <p:nvCxnSpPr>
          <p:cNvPr id="18" name="Google Shape;1547;p25">
            <a:extLst>
              <a:ext uri="{FF2B5EF4-FFF2-40B4-BE49-F238E27FC236}">
                <a16:creationId xmlns:a16="http://schemas.microsoft.com/office/drawing/2014/main" id="{ECF0DF09-90C2-1CEC-B4C9-9C53E08B772C}"/>
              </a:ext>
            </a:extLst>
          </p:cNvPr>
          <p:cNvCxnSpPr/>
          <p:nvPr/>
        </p:nvCxnSpPr>
        <p:spPr>
          <a:xfrm>
            <a:off x="820707" y="2881360"/>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19" name="Google Shape;1548;p25">
            <a:extLst>
              <a:ext uri="{FF2B5EF4-FFF2-40B4-BE49-F238E27FC236}">
                <a16:creationId xmlns:a16="http://schemas.microsoft.com/office/drawing/2014/main" id="{1A89EE44-214D-4A64-61D2-5FC0675124BF}"/>
              </a:ext>
            </a:extLst>
          </p:cNvPr>
          <p:cNvCxnSpPr/>
          <p:nvPr/>
        </p:nvCxnSpPr>
        <p:spPr>
          <a:xfrm>
            <a:off x="6423128" y="2377707"/>
            <a:ext cx="0" cy="205724"/>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0" name="Google Shape;1549;p25">
            <a:extLst>
              <a:ext uri="{FF2B5EF4-FFF2-40B4-BE49-F238E27FC236}">
                <a16:creationId xmlns:a16="http://schemas.microsoft.com/office/drawing/2014/main" id="{4F4418A8-3FC0-2E54-BB44-D58414A2164F}"/>
              </a:ext>
            </a:extLst>
          </p:cNvPr>
          <p:cNvCxnSpPr/>
          <p:nvPr/>
        </p:nvCxnSpPr>
        <p:spPr>
          <a:xfrm rot="10800000" flipH="1">
            <a:off x="6597118" y="2889321"/>
            <a:ext cx="460601" cy="9828"/>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1" name="Google Shape;1550;p25">
            <a:extLst>
              <a:ext uri="{FF2B5EF4-FFF2-40B4-BE49-F238E27FC236}">
                <a16:creationId xmlns:a16="http://schemas.microsoft.com/office/drawing/2014/main" id="{35453734-58B9-357F-5035-7DC66D7AA8BA}"/>
              </a:ext>
            </a:extLst>
          </p:cNvPr>
          <p:cNvCxnSpPr/>
          <p:nvPr/>
        </p:nvCxnSpPr>
        <p:spPr>
          <a:xfrm rot="10800000">
            <a:off x="6987848" y="3311724"/>
            <a:ext cx="0" cy="400017"/>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2" name="Google Shape;1551;p25">
            <a:extLst>
              <a:ext uri="{FF2B5EF4-FFF2-40B4-BE49-F238E27FC236}">
                <a16:creationId xmlns:a16="http://schemas.microsoft.com/office/drawing/2014/main" id="{06BB6110-B622-43EE-D001-B232E4FEA64E}"/>
              </a:ext>
            </a:extLst>
          </p:cNvPr>
          <p:cNvCxnSpPr/>
          <p:nvPr/>
        </p:nvCxnSpPr>
        <p:spPr>
          <a:xfrm rot="10800000">
            <a:off x="6279458" y="3699893"/>
            <a:ext cx="710310" cy="0"/>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3" name="Google Shape;1552;p25">
            <a:extLst>
              <a:ext uri="{FF2B5EF4-FFF2-40B4-BE49-F238E27FC236}">
                <a16:creationId xmlns:a16="http://schemas.microsoft.com/office/drawing/2014/main" id="{E9F0D47C-0932-71EE-D9F1-C2A5393C6749}"/>
              </a:ext>
            </a:extLst>
          </p:cNvPr>
          <p:cNvCxnSpPr/>
          <p:nvPr/>
        </p:nvCxnSpPr>
        <p:spPr>
          <a:xfrm>
            <a:off x="5857271" y="2882819"/>
            <a:ext cx="314755"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4" name="Google Shape;1553;p25">
            <a:extLst>
              <a:ext uri="{FF2B5EF4-FFF2-40B4-BE49-F238E27FC236}">
                <a16:creationId xmlns:a16="http://schemas.microsoft.com/office/drawing/2014/main" id="{C93C8385-525B-0B12-687C-1A4484AFC548}"/>
              </a:ext>
            </a:extLst>
          </p:cNvPr>
          <p:cNvCxnSpPr/>
          <p:nvPr/>
        </p:nvCxnSpPr>
        <p:spPr>
          <a:xfrm rot="10800000" flipH="1">
            <a:off x="5927888" y="2873721"/>
            <a:ext cx="15192" cy="789209"/>
          </a:xfrm>
          <a:prstGeom prst="straightConnector1">
            <a:avLst/>
          </a:prstGeom>
          <a:solidFill>
            <a:srgbClr val="99CCFF">
              <a:alpha val="29411"/>
            </a:srgbClr>
          </a:solidFill>
          <a:ln w="38100"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cxnSp>
      <p:cxnSp>
        <p:nvCxnSpPr>
          <p:cNvPr id="25" name="Google Shape;1554;p25">
            <a:extLst>
              <a:ext uri="{FF2B5EF4-FFF2-40B4-BE49-F238E27FC236}">
                <a16:creationId xmlns:a16="http://schemas.microsoft.com/office/drawing/2014/main" id="{F82CAD83-4709-21A1-4870-ADC30D8096D5}"/>
              </a:ext>
            </a:extLst>
          </p:cNvPr>
          <p:cNvCxnSpPr/>
          <p:nvPr/>
        </p:nvCxnSpPr>
        <p:spPr>
          <a:xfrm rot="10800000" flipH="1">
            <a:off x="5927888" y="3662929"/>
            <a:ext cx="173519" cy="9623"/>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6" name="Google Shape;1555;p25">
            <a:extLst>
              <a:ext uri="{FF2B5EF4-FFF2-40B4-BE49-F238E27FC236}">
                <a16:creationId xmlns:a16="http://schemas.microsoft.com/office/drawing/2014/main" id="{BBEEBA87-7CFB-D4B0-A2D5-AEA4D62C1F73}"/>
              </a:ext>
            </a:extLst>
          </p:cNvPr>
          <p:cNvCxnSpPr/>
          <p:nvPr/>
        </p:nvCxnSpPr>
        <p:spPr>
          <a:xfrm>
            <a:off x="3275869" y="2869197"/>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7" name="Google Shape;1556;p25">
            <a:extLst>
              <a:ext uri="{FF2B5EF4-FFF2-40B4-BE49-F238E27FC236}">
                <a16:creationId xmlns:a16="http://schemas.microsoft.com/office/drawing/2014/main" id="{6733F058-F482-7C98-C970-BE2E67EF3BD1}"/>
              </a:ext>
            </a:extLst>
          </p:cNvPr>
          <p:cNvCxnSpPr/>
          <p:nvPr/>
        </p:nvCxnSpPr>
        <p:spPr>
          <a:xfrm>
            <a:off x="1696636" y="2881360"/>
            <a:ext cx="161987"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8" name="Google Shape;1557;p25">
            <a:extLst>
              <a:ext uri="{FF2B5EF4-FFF2-40B4-BE49-F238E27FC236}">
                <a16:creationId xmlns:a16="http://schemas.microsoft.com/office/drawing/2014/main" id="{54EE95D2-AC8F-C03A-8035-A4F42B21D522}"/>
              </a:ext>
            </a:extLst>
          </p:cNvPr>
          <p:cNvCxnSpPr/>
          <p:nvPr/>
        </p:nvCxnSpPr>
        <p:spPr>
          <a:xfrm>
            <a:off x="4111563" y="2882809"/>
            <a:ext cx="137149"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cxnSp>
        <p:nvCxnSpPr>
          <p:cNvPr id="29" name="Google Shape;1558;p25">
            <a:extLst>
              <a:ext uri="{FF2B5EF4-FFF2-40B4-BE49-F238E27FC236}">
                <a16:creationId xmlns:a16="http://schemas.microsoft.com/office/drawing/2014/main" id="{B79C7E0A-FA65-0591-CA9F-5B9016A51345}"/>
              </a:ext>
            </a:extLst>
          </p:cNvPr>
          <p:cNvCxnSpPr/>
          <p:nvPr/>
        </p:nvCxnSpPr>
        <p:spPr>
          <a:xfrm>
            <a:off x="4818438" y="2877261"/>
            <a:ext cx="205724"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30" name="Google Shape;1559;p25">
            <a:extLst>
              <a:ext uri="{FF2B5EF4-FFF2-40B4-BE49-F238E27FC236}">
                <a16:creationId xmlns:a16="http://schemas.microsoft.com/office/drawing/2014/main" id="{9CA10EC8-7685-DEA9-DBBA-66AE852A31E8}"/>
              </a:ext>
            </a:extLst>
          </p:cNvPr>
          <p:cNvSpPr/>
          <p:nvPr/>
        </p:nvSpPr>
        <p:spPr>
          <a:xfrm>
            <a:off x="127283" y="2480569"/>
            <a:ext cx="697091" cy="840894"/>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Start with Why</a:t>
            </a: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Align Programs</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With the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Business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60;p25">
            <a:extLst>
              <a:ext uri="{FF2B5EF4-FFF2-40B4-BE49-F238E27FC236}">
                <a16:creationId xmlns:a16="http://schemas.microsoft.com/office/drawing/2014/main" id="{F3C81CBE-F945-17E4-6ABC-E989AC15FAC3}"/>
              </a:ext>
            </a:extLst>
          </p:cNvPr>
          <p:cNvSpPr/>
          <p:nvPr/>
        </p:nvSpPr>
        <p:spPr>
          <a:xfrm>
            <a:off x="952747" y="2497428"/>
            <a:ext cx="792722"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Feasible</a:t>
            </a: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Select the Right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Solution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61;p25">
            <a:extLst>
              <a:ext uri="{FF2B5EF4-FFF2-40B4-BE49-F238E27FC236}">
                <a16:creationId xmlns:a16="http://schemas.microsoft.com/office/drawing/2014/main" id="{FEBD8D91-3E2A-6838-FFDE-EEFB0E5725A0}"/>
              </a:ext>
            </a:extLst>
          </p:cNvPr>
          <p:cNvSpPr/>
          <p:nvPr/>
        </p:nvSpPr>
        <p:spPr>
          <a:xfrm>
            <a:off x="2563442" y="2507468"/>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Matter:</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Design for Input,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Reaction and</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Learning</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62;p25">
            <a:extLst>
              <a:ext uri="{FF2B5EF4-FFF2-40B4-BE49-F238E27FC236}">
                <a16:creationId xmlns:a16="http://schemas.microsoft.com/office/drawing/2014/main" id="{FF3832A4-A327-4239-A0A5-D29BEC0F9728}"/>
              </a:ext>
            </a:extLst>
          </p:cNvPr>
          <p:cNvSpPr/>
          <p:nvPr/>
        </p:nvSpPr>
        <p:spPr>
          <a:xfrm>
            <a:off x="4273514" y="2493296"/>
            <a:ext cx="642593"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Make it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 Credible: </a:t>
            </a:r>
            <a:endParaRPr kumimoji="0" sz="788"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Isolate the</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Effects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63;p25">
            <a:extLst>
              <a:ext uri="{FF2B5EF4-FFF2-40B4-BE49-F238E27FC236}">
                <a16:creationId xmlns:a16="http://schemas.microsoft.com/office/drawing/2014/main" id="{FAFBA63B-0D4B-620B-9070-F8A46431B305}"/>
              </a:ext>
            </a:extLst>
          </p:cNvPr>
          <p:cNvSpPr/>
          <p:nvPr/>
        </p:nvSpPr>
        <p:spPr>
          <a:xfrm>
            <a:off x="5020143" y="2480570"/>
            <a:ext cx="877180" cy="858248"/>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Convert Data to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Monetary Value</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64;p25">
            <a:extLst>
              <a:ext uri="{FF2B5EF4-FFF2-40B4-BE49-F238E27FC236}">
                <a16:creationId xmlns:a16="http://schemas.microsoft.com/office/drawing/2014/main" id="{A85EC8B3-3A85-8B98-12B2-F3A3448E0A17}"/>
              </a:ext>
            </a:extLst>
          </p:cNvPr>
          <p:cNvSpPr/>
          <p:nvPr/>
        </p:nvSpPr>
        <p:spPr>
          <a:xfrm>
            <a:off x="5984246" y="1742424"/>
            <a:ext cx="959187" cy="699319"/>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dirty="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dirty="0">
                <a:ln>
                  <a:noFill/>
                </a:ln>
                <a:solidFill>
                  <a:srgbClr val="FFFFFF"/>
                </a:solidFill>
                <a:effectLst/>
                <a:uLnTx/>
                <a:uFillTx/>
                <a:latin typeface="Calibri"/>
                <a:ea typeface="Calibri"/>
                <a:cs typeface="Calibri"/>
                <a:sym typeface="Calibri"/>
              </a:rPr>
              <a:t>Capture Costs of </a:t>
            </a:r>
            <a:endParaRPr kumimoji="0" sz="10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dirty="0">
                <a:ln>
                  <a:noFill/>
                </a:ln>
                <a:solidFill>
                  <a:srgbClr val="FFFFFF"/>
                </a:solidFill>
                <a:effectLst/>
                <a:uLnTx/>
                <a:uFillTx/>
                <a:latin typeface="Calibri"/>
                <a:ea typeface="Calibri"/>
                <a:cs typeface="Calibri"/>
                <a:sym typeface="Calibri"/>
              </a:rPr>
              <a:t>Program</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565;p25">
            <a:extLst>
              <a:ext uri="{FF2B5EF4-FFF2-40B4-BE49-F238E27FC236}">
                <a16:creationId xmlns:a16="http://schemas.microsoft.com/office/drawing/2014/main" id="{DE6C1700-451B-C811-97B8-2B904789D16A}"/>
              </a:ext>
            </a:extLst>
          </p:cNvPr>
          <p:cNvSpPr/>
          <p:nvPr/>
        </p:nvSpPr>
        <p:spPr>
          <a:xfrm>
            <a:off x="5991390" y="2557806"/>
            <a:ext cx="952044" cy="534331"/>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Calculate ROI</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566;p25">
            <a:extLst>
              <a:ext uri="{FF2B5EF4-FFF2-40B4-BE49-F238E27FC236}">
                <a16:creationId xmlns:a16="http://schemas.microsoft.com/office/drawing/2014/main" id="{D15CA6BE-1C1D-410A-A179-D187A94CF7D2}"/>
              </a:ext>
            </a:extLst>
          </p:cNvPr>
          <p:cNvSpPr/>
          <p:nvPr/>
        </p:nvSpPr>
        <p:spPr>
          <a:xfrm>
            <a:off x="5897323" y="3290817"/>
            <a:ext cx="1046111" cy="58149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Credible: </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Identify Intangibles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567;p25">
            <a:extLst>
              <a:ext uri="{FF2B5EF4-FFF2-40B4-BE49-F238E27FC236}">
                <a16:creationId xmlns:a16="http://schemas.microsoft.com/office/drawing/2014/main" id="{C65E2977-461D-3003-094F-0195A644D2A3}"/>
              </a:ext>
            </a:extLst>
          </p:cNvPr>
          <p:cNvSpPr/>
          <p:nvPr/>
        </p:nvSpPr>
        <p:spPr>
          <a:xfrm>
            <a:off x="7016350" y="2424150"/>
            <a:ext cx="935756" cy="895318"/>
          </a:xfrm>
          <a:prstGeom prst="ellipse">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568;p25">
            <a:extLst>
              <a:ext uri="{FF2B5EF4-FFF2-40B4-BE49-F238E27FC236}">
                <a16:creationId xmlns:a16="http://schemas.microsoft.com/office/drawing/2014/main" id="{26948FDE-ADA8-A8B1-0C7C-57B51347A0EF}"/>
              </a:ext>
            </a:extLst>
          </p:cNvPr>
          <p:cNvSpPr/>
          <p:nvPr/>
        </p:nvSpPr>
        <p:spPr>
          <a:xfrm>
            <a:off x="1858623" y="2507546"/>
            <a:ext cx="568814" cy="831272"/>
          </a:xfrm>
          <a:prstGeom prst="roundRect">
            <a:avLst>
              <a:gd name="adj" fmla="val 16667"/>
            </a:avLst>
          </a:prstGeom>
          <a:solidFill>
            <a:srgbClr val="840A2C"/>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Expect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1" i="0" u="none" strike="noStrike" kern="0" cap="none" spc="0" normalizeH="0" baseline="0" noProof="0">
                <a:ln>
                  <a:noFill/>
                </a:ln>
                <a:solidFill>
                  <a:srgbClr val="FFFFFF"/>
                </a:solidFill>
                <a:effectLst/>
                <a:uLnTx/>
                <a:uFillTx/>
                <a:latin typeface="Calibri"/>
                <a:ea typeface="Calibri"/>
                <a:cs typeface="Calibri"/>
                <a:sym typeface="Calibri"/>
              </a:rPr>
              <a:t>Success</a:t>
            </a: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 Plan for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Results</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569;p25">
            <a:extLst>
              <a:ext uri="{FF2B5EF4-FFF2-40B4-BE49-F238E27FC236}">
                <a16:creationId xmlns:a16="http://schemas.microsoft.com/office/drawing/2014/main" id="{5767387A-B4E4-FDA9-78A1-814E99AF5968}"/>
              </a:ext>
            </a:extLst>
          </p:cNvPr>
          <p:cNvSpPr/>
          <p:nvPr/>
        </p:nvSpPr>
        <p:spPr>
          <a:xfrm>
            <a:off x="3418478" y="2508186"/>
            <a:ext cx="712427" cy="840894"/>
          </a:xfrm>
          <a:prstGeom prst="roundRect">
            <a:avLst>
              <a:gd name="adj" fmla="val 16667"/>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ctr"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Make it Stick:</a:t>
            </a:r>
            <a:endParaRPr kumimoji="0" sz="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Design for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Application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and Impact</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cxnSp>
        <p:nvCxnSpPr>
          <p:cNvPr id="41" name="Google Shape;1570;p25">
            <a:extLst>
              <a:ext uri="{FF2B5EF4-FFF2-40B4-BE49-F238E27FC236}">
                <a16:creationId xmlns:a16="http://schemas.microsoft.com/office/drawing/2014/main" id="{7A8C4BB0-FAB5-5EB1-781A-BDAB8906EFB5}"/>
              </a:ext>
            </a:extLst>
          </p:cNvPr>
          <p:cNvCxnSpPr/>
          <p:nvPr/>
        </p:nvCxnSpPr>
        <p:spPr>
          <a:xfrm>
            <a:off x="7952105" y="2882809"/>
            <a:ext cx="130448" cy="0"/>
          </a:xfrm>
          <a:prstGeom prst="straightConnector1">
            <a:avLst/>
          </a:prstGeom>
          <a:solidFill>
            <a:srgbClr val="99CCFF">
              <a:alpha val="29411"/>
            </a:srgbClr>
          </a:solidFill>
          <a:ln w="38100" cap="flat" cmpd="sng">
            <a:solidFill>
              <a:schemeClr val="dk1"/>
            </a:solidFill>
            <a:prstDash val="solid"/>
            <a:round/>
            <a:headEnd type="none" w="sm" len="sm"/>
            <a:tailEnd type="triangle" w="med" len="med"/>
          </a:ln>
          <a:effectLst>
            <a:outerShdw blurRad="50800" dist="38100" dir="5400000" algn="t" rotWithShape="0">
              <a:srgbClr val="000000">
                <a:alpha val="40000"/>
              </a:srgbClr>
            </a:outerShdw>
          </a:effectLst>
        </p:spPr>
      </p:cxnSp>
      <p:sp>
        <p:nvSpPr>
          <p:cNvPr id="42" name="Google Shape;1571;p25">
            <a:extLst>
              <a:ext uri="{FF2B5EF4-FFF2-40B4-BE49-F238E27FC236}">
                <a16:creationId xmlns:a16="http://schemas.microsoft.com/office/drawing/2014/main" id="{41C28F3C-76A7-1741-6C30-717D523D014A}"/>
              </a:ext>
            </a:extLst>
          </p:cNvPr>
          <p:cNvSpPr/>
          <p:nvPr/>
        </p:nvSpPr>
        <p:spPr>
          <a:xfrm>
            <a:off x="8070110" y="2368167"/>
            <a:ext cx="963411" cy="1010531"/>
          </a:xfrm>
          <a:prstGeom prst="diamond">
            <a:avLst/>
          </a:prstGeom>
          <a:solidFill>
            <a:schemeClr val="bg1">
              <a:lumMod val="50000"/>
            </a:schemeClr>
          </a:solidFill>
          <a:ln>
            <a:noFill/>
          </a:ln>
          <a:effectLst>
            <a:outerShdw blurRad="50800" dist="38100" dir="5400000" algn="t" rotWithShape="0">
              <a:srgbClr val="000000">
                <a:alpha val="40000"/>
              </a:srgbClr>
            </a:outerShdw>
          </a:effectLst>
        </p:spPr>
        <p:txBody>
          <a:bodyPr spcFirstLastPara="1" wrap="square" lIns="68564" tIns="34272" rIns="68564" bIns="34272" anchor="b" anchorCtr="0">
            <a:no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572;p25">
            <a:extLst>
              <a:ext uri="{FF2B5EF4-FFF2-40B4-BE49-F238E27FC236}">
                <a16:creationId xmlns:a16="http://schemas.microsoft.com/office/drawing/2014/main" id="{9C59F4CA-7CE6-93BC-F8EB-BCFA7522CE22}"/>
              </a:ext>
            </a:extLst>
          </p:cNvPr>
          <p:cNvSpPr/>
          <p:nvPr/>
        </p:nvSpPr>
        <p:spPr>
          <a:xfrm>
            <a:off x="694268" y="2320239"/>
            <a:ext cx="1136955" cy="173088"/>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595959"/>
              </a:buClr>
              <a:buSzPts val="900"/>
              <a:buFont typeface="Arial"/>
              <a:buNone/>
              <a:tabLst/>
              <a:defRPr/>
            </a:pPr>
            <a:r>
              <a:rPr kumimoji="0" lang="en-US" sz="675" b="0" i="0" u="none" strike="noStrike" kern="0" cap="none" spc="0" normalizeH="0" baseline="0" noProof="0">
                <a:ln>
                  <a:noFill/>
                </a:ln>
                <a:solidFill>
                  <a:srgbClr val="595959"/>
                </a:solidFill>
                <a:effectLst/>
                <a:uLnTx/>
                <a:uFillTx/>
                <a:latin typeface="Calibri"/>
                <a:ea typeface="Calibri"/>
                <a:cs typeface="Calibri"/>
                <a:sym typeface="Calibri"/>
              </a:rPr>
              <a:t>LEVEL 0: INPUT</a:t>
            </a:r>
            <a:endParaRPr kumimoji="0" sz="675"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44" name="Google Shape;1574;p25">
            <a:extLst>
              <a:ext uri="{FF2B5EF4-FFF2-40B4-BE49-F238E27FC236}">
                <a16:creationId xmlns:a16="http://schemas.microsoft.com/office/drawing/2014/main" id="{343CDD52-1CE8-A43E-35C5-DB3822F3892B}"/>
              </a:ext>
            </a:extLst>
          </p:cNvPr>
          <p:cNvSpPr txBox="1"/>
          <p:nvPr/>
        </p:nvSpPr>
        <p:spPr>
          <a:xfrm>
            <a:off x="127290" y="4801344"/>
            <a:ext cx="7065442" cy="184630"/>
          </a:xfrm>
          <a:prstGeom prst="rect">
            <a:avLst/>
          </a:prstGeom>
          <a:noFill/>
          <a:ln>
            <a:noFill/>
          </a:ln>
        </p:spPr>
        <p:txBody>
          <a:bodyPr spcFirstLastPara="1" wrap="square" lIns="68564" tIns="34272" rIns="68564" bIns="34272" anchor="t" anchorCtr="0">
            <a:spAutoFit/>
          </a:bodyPr>
          <a:lstStyle/>
          <a:p>
            <a:pPr marL="0" marR="0" lvl="0" indent="0" algn="l" defTabSz="685776" rtl="0" eaLnBrk="1" fontAlgn="auto" latinLnBrk="0" hangingPunct="1">
              <a:lnSpc>
                <a:spcPct val="100000"/>
              </a:lnSpc>
              <a:spcBef>
                <a:spcPts val="0"/>
              </a:spcBef>
              <a:spcAft>
                <a:spcPts val="0"/>
              </a:spcAft>
              <a:buClr>
                <a:srgbClr val="000000"/>
              </a:buClr>
              <a:buSzPts val="1000"/>
              <a:buFont typeface="Arial"/>
              <a:buNone/>
              <a:tabLst/>
              <a:defRPr/>
            </a:pPr>
            <a:r>
              <a:rPr kumimoji="0" lang="en-US" sz="750" b="0" i="0" u="none" strike="noStrike" kern="0" cap="none" spc="0" normalizeH="0" baseline="0" noProof="0" dirty="0">
                <a:ln>
                  <a:noFill/>
                </a:ln>
                <a:solidFill>
                  <a:srgbClr val="000000"/>
                </a:solidFill>
                <a:effectLst/>
                <a:uLnTx/>
                <a:uFillTx/>
                <a:latin typeface="Calibri"/>
                <a:ea typeface="Calibri"/>
                <a:cs typeface="Calibri"/>
                <a:sym typeface="Calibri"/>
              </a:rPr>
              <a:t>©2023 ROI Institute Inc. All Rights Reserved.</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45" name="Google Shape;1575;p25" descr="INSTITI ">
            <a:extLst>
              <a:ext uri="{FF2B5EF4-FFF2-40B4-BE49-F238E27FC236}">
                <a16:creationId xmlns:a16="http://schemas.microsoft.com/office/drawing/2014/main" id="{CAC1B8AC-5758-963C-771A-0843A6364DF9}"/>
              </a:ext>
            </a:extLst>
          </p:cNvPr>
          <p:cNvPicPr preferRelativeResize="0"/>
          <p:nvPr/>
        </p:nvPicPr>
        <p:blipFill rotWithShape="1">
          <a:blip r:embed="rId2">
            <a:alphaModFix/>
          </a:blip>
          <a:srcRect/>
          <a:stretch/>
        </p:blipFill>
        <p:spPr>
          <a:xfrm>
            <a:off x="7253092" y="4726043"/>
            <a:ext cx="1625945" cy="232883"/>
          </a:xfrm>
          <a:prstGeom prst="rect">
            <a:avLst/>
          </a:prstGeom>
          <a:noFill/>
          <a:ln>
            <a:noFill/>
          </a:ln>
        </p:spPr>
      </p:pic>
      <p:sp>
        <p:nvSpPr>
          <p:cNvPr id="46" name="Google Shape;1576;p25">
            <a:extLst>
              <a:ext uri="{FF2B5EF4-FFF2-40B4-BE49-F238E27FC236}">
                <a16:creationId xmlns:a16="http://schemas.microsoft.com/office/drawing/2014/main" id="{C0E7C5C4-819B-FE4A-D554-69972D7CA59F}"/>
              </a:ext>
            </a:extLst>
          </p:cNvPr>
          <p:cNvSpPr txBox="1"/>
          <p:nvPr/>
        </p:nvSpPr>
        <p:spPr>
          <a:xfrm>
            <a:off x="8061748" y="2487227"/>
            <a:ext cx="983049" cy="775561"/>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65" b="1" i="0" u="none" strike="noStrike" kern="0" cap="none" spc="0" normalizeH="0" baseline="0" noProof="0" dirty="0">
                <a:ln>
                  <a:noFill/>
                </a:ln>
                <a:solidFill>
                  <a:srgbClr val="FFFFFF"/>
                </a:solidFill>
                <a:effectLst/>
                <a:uLnTx/>
                <a:uFillTx/>
                <a:latin typeface="Calibri"/>
                <a:ea typeface="Calibri"/>
                <a:cs typeface="Calibri"/>
                <a:sym typeface="Calibri"/>
              </a:rPr>
              <a:t>Optimize </a:t>
            </a:r>
            <a:endParaRPr kumimoji="0" sz="765"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65" b="1" i="0" u="none" strike="noStrike" kern="0" cap="none" spc="0" normalizeH="0" baseline="0" noProof="0" dirty="0">
                <a:ln>
                  <a:noFill/>
                </a:ln>
                <a:solidFill>
                  <a:srgbClr val="FFFFFF"/>
                </a:solidFill>
                <a:effectLst/>
                <a:uLnTx/>
                <a:uFillTx/>
                <a:latin typeface="Calibri"/>
                <a:ea typeface="Calibri"/>
                <a:cs typeface="Calibri"/>
                <a:sym typeface="Calibri"/>
              </a:rPr>
              <a:t>Results:</a:t>
            </a:r>
            <a:endParaRPr kumimoji="0" sz="765"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685776" rtl="0" eaLnBrk="1" fontAlgn="auto" latinLnBrk="0" hangingPunct="1">
              <a:lnSpc>
                <a:spcPct val="100000"/>
              </a:lnSpc>
              <a:spcBef>
                <a:spcPts val="0"/>
              </a:spcBef>
              <a:spcAft>
                <a:spcPts val="0"/>
              </a:spcAft>
              <a:buClr>
                <a:srgbClr val="FFFFFF"/>
              </a:buClr>
              <a:buSzPts val="900"/>
              <a:buFont typeface="Arial"/>
              <a:buNone/>
              <a:tabLst/>
              <a:defRPr/>
            </a:pP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Use Black Box </a:t>
            </a:r>
            <a:endParaRPr kumimoji="0" sz="765"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900"/>
              <a:buFont typeface="Arial"/>
              <a:buNone/>
              <a:tabLst/>
              <a:defRPr/>
            </a:pP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Thinking to</a:t>
            </a:r>
            <a:r>
              <a:rPr kumimoji="0" lang="en-US" sz="765" b="0" i="0" u="none" strike="noStrike" kern="0" cap="none" spc="0" normalizeH="0" baseline="0" noProof="0" dirty="0">
                <a:ln>
                  <a:noFill/>
                </a:ln>
                <a:solidFill>
                  <a:srgbClr val="FFFFFF"/>
                </a:solidFill>
                <a:effectLst/>
                <a:uLnTx/>
                <a:uFillTx/>
                <a:latin typeface="Arial"/>
                <a:cs typeface="Arial"/>
                <a:sym typeface="Arial"/>
              </a:rPr>
              <a:t> </a:t>
            </a:r>
            <a:br>
              <a:rPr kumimoji="0" lang="en-US" sz="765" b="0" i="0" u="none" strike="noStrike" kern="0" cap="none" spc="0" normalizeH="0" baseline="0" noProof="0" dirty="0">
                <a:ln>
                  <a:noFill/>
                </a:ln>
                <a:solidFill>
                  <a:srgbClr val="FFFFFF"/>
                </a:solidFill>
                <a:effectLst/>
                <a:uLnTx/>
                <a:uFillTx/>
                <a:latin typeface="Arial"/>
                <a:cs typeface="Arial"/>
                <a:sym typeface="Arial"/>
              </a:rPr>
            </a:b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Increase </a:t>
            </a:r>
            <a:b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765" b="0" i="0" u="none" strike="noStrike" kern="0" cap="none" spc="0" normalizeH="0" baseline="0" noProof="0" dirty="0">
                <a:ln>
                  <a:noFill/>
                </a:ln>
                <a:solidFill>
                  <a:srgbClr val="FFFFFF"/>
                </a:solidFill>
                <a:effectLst/>
                <a:uLnTx/>
                <a:uFillTx/>
                <a:latin typeface="Calibri"/>
                <a:ea typeface="Calibri"/>
                <a:cs typeface="Calibri"/>
                <a:sym typeface="Calibri"/>
              </a:rPr>
              <a:t>Funding</a:t>
            </a:r>
            <a:endParaRPr kumimoji="0" sz="765" b="0" i="0" u="none" strike="noStrike" kern="0" cap="none" spc="0" normalizeH="0" baseline="0" noProof="0" dirty="0">
              <a:ln>
                <a:noFill/>
              </a:ln>
              <a:solidFill>
                <a:srgbClr val="FFFFFF"/>
              </a:solidFill>
              <a:effectLst/>
              <a:uLnTx/>
              <a:uFillTx/>
              <a:latin typeface="Arial"/>
              <a:cs typeface="Arial"/>
              <a:sym typeface="Arial"/>
            </a:endParaRPr>
          </a:p>
        </p:txBody>
      </p:sp>
      <p:sp>
        <p:nvSpPr>
          <p:cNvPr id="47" name="Google Shape;1577;p25">
            <a:extLst>
              <a:ext uri="{FF2B5EF4-FFF2-40B4-BE49-F238E27FC236}">
                <a16:creationId xmlns:a16="http://schemas.microsoft.com/office/drawing/2014/main" id="{AA85CB61-71ED-3839-F2D5-517994D41A36}"/>
              </a:ext>
            </a:extLst>
          </p:cNvPr>
          <p:cNvSpPr txBox="1"/>
          <p:nvPr/>
        </p:nvSpPr>
        <p:spPr>
          <a:xfrm>
            <a:off x="6979302" y="2599339"/>
            <a:ext cx="1015165" cy="554218"/>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FFFFFF"/>
              </a:buClr>
              <a:buSzPts val="1050"/>
              <a:buFont typeface="Arial"/>
              <a:buNone/>
              <a:tabLst/>
              <a:defRPr/>
            </a:pPr>
            <a:r>
              <a:rPr kumimoji="0" lang="en-US" sz="788" b="1" i="0" u="none" strike="noStrike" kern="0" cap="none" spc="0" normalizeH="0" baseline="0" noProof="0">
                <a:ln>
                  <a:noFill/>
                </a:ln>
                <a:solidFill>
                  <a:srgbClr val="FFFFFF"/>
                </a:solidFill>
                <a:effectLst/>
                <a:uLnTx/>
                <a:uFillTx/>
                <a:latin typeface="Calibri"/>
                <a:ea typeface="Calibri"/>
                <a:cs typeface="Calibri"/>
                <a:sym typeface="Calibri"/>
              </a:rPr>
              <a:t>Tell the Story:</a:t>
            </a: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Communicate </a:t>
            </a:r>
            <a:endParaRPr kumimoji="0" sz="788" b="0" i="0" u="none" strike="noStrike" kern="0" cap="none" spc="0" normalizeH="0" baseline="0" noProof="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Results to Key </a:t>
            </a:r>
            <a:endParaRPr kumimoji="0" sz="788" b="0" i="0" u="none" strike="noStrike" kern="0" cap="none" spc="0" normalizeH="0" baseline="0" noProof="0">
              <a:ln>
                <a:noFill/>
              </a:ln>
              <a:solidFill>
                <a:srgbClr val="FFFFFF"/>
              </a:solidFill>
              <a:effectLst/>
              <a:uLnTx/>
              <a:uFillTx/>
              <a:latin typeface="Arial"/>
              <a:cs typeface="Arial"/>
              <a:sym typeface="Arial"/>
            </a:endParaRPr>
          </a:p>
          <a:p>
            <a:pPr marL="0" marR="0" lvl="0" indent="0" algn="ctr" defTabSz="685776" rtl="0" eaLnBrk="1" fontAlgn="auto" latinLnBrk="0" hangingPunct="1">
              <a:lnSpc>
                <a:spcPct val="100000"/>
              </a:lnSpc>
              <a:spcBef>
                <a:spcPts val="0"/>
              </a:spcBef>
              <a:spcAft>
                <a:spcPts val="0"/>
              </a:spcAft>
              <a:buClr>
                <a:srgbClr val="FFFFFF"/>
              </a:buClr>
              <a:buSzPts val="1067"/>
              <a:buFont typeface="Arial"/>
              <a:buNone/>
              <a:tabLst/>
              <a:defRPr/>
            </a:pPr>
            <a:r>
              <a:rPr kumimoji="0" lang="en-US" sz="788" b="0" i="0" u="none" strike="noStrike" kern="0" cap="none" spc="0" normalizeH="0" baseline="0" noProof="0">
                <a:ln>
                  <a:noFill/>
                </a:ln>
                <a:solidFill>
                  <a:srgbClr val="FFFFFF"/>
                </a:solidFill>
                <a:effectLst/>
                <a:uLnTx/>
                <a:uFillTx/>
                <a:latin typeface="Calibri"/>
                <a:ea typeface="Calibri"/>
                <a:cs typeface="Calibri"/>
                <a:sym typeface="Calibri"/>
              </a:rPr>
              <a:t>Stakeholder</a:t>
            </a:r>
            <a:endParaRPr kumimoji="0" sz="788" b="0" i="0" u="none" strike="noStrike" kern="0" cap="none" spc="0" normalizeH="0" baseline="0" noProof="0">
              <a:ln>
                <a:noFill/>
              </a:ln>
              <a:solidFill>
                <a:srgbClr val="FFFFFF"/>
              </a:solidFill>
              <a:effectLst/>
              <a:uLnTx/>
              <a:uFillTx/>
              <a:latin typeface="Arial"/>
              <a:cs typeface="Arial"/>
              <a:sym typeface="Arial"/>
            </a:endParaRPr>
          </a:p>
        </p:txBody>
      </p:sp>
      <p:sp>
        <p:nvSpPr>
          <p:cNvPr id="48" name="Google Shape;1914;p38">
            <a:extLst>
              <a:ext uri="{FF2B5EF4-FFF2-40B4-BE49-F238E27FC236}">
                <a16:creationId xmlns:a16="http://schemas.microsoft.com/office/drawing/2014/main" id="{9AF6067C-D630-A79A-68D4-053557C399ED}"/>
              </a:ext>
            </a:extLst>
          </p:cNvPr>
          <p:cNvSpPr/>
          <p:nvPr/>
        </p:nvSpPr>
        <p:spPr>
          <a:xfrm>
            <a:off x="84530" y="1759662"/>
            <a:ext cx="2170384"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rPr>
              <a:t>PLAN THE EVALUATION</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915;p38">
            <a:extLst>
              <a:ext uri="{FF2B5EF4-FFF2-40B4-BE49-F238E27FC236}">
                <a16:creationId xmlns:a16="http://schemas.microsoft.com/office/drawing/2014/main" id="{1DF2399B-7CDF-5596-8D02-CB89A7EDBE2A}"/>
              </a:ext>
            </a:extLst>
          </p:cNvPr>
          <p:cNvSpPr/>
          <p:nvPr/>
        </p:nvSpPr>
        <p:spPr>
          <a:xfrm>
            <a:off x="2254914" y="1743439"/>
            <a:ext cx="1993799" cy="253879"/>
          </a:xfrm>
          <a:prstGeom prst="rect">
            <a:avLst/>
          </a:prstGeom>
          <a:noFill/>
          <a:ln>
            <a:noFill/>
          </a:ln>
        </p:spPr>
        <p:txBody>
          <a:bodyPr spcFirstLastPara="1" wrap="square" lIns="68564" tIns="34272" rIns="68564" bIns="34272" anchor="t" anchorCtr="0">
            <a:spAutoFit/>
          </a:bodyPr>
          <a:lstStyle/>
          <a:p>
            <a:pPr marL="0" marR="0" lvl="0" indent="0" algn="ctr" defTabSz="685776" rtl="0" eaLnBrk="1" fontAlgn="auto" latinLnBrk="0" hangingPunct="1">
              <a:lnSpc>
                <a:spcPct val="100000"/>
              </a:lnSpc>
              <a:spcBef>
                <a:spcPts val="0"/>
              </a:spcBef>
              <a:spcAft>
                <a:spcPts val="0"/>
              </a:spcAft>
              <a:buClr>
                <a:srgbClr val="595959"/>
              </a:buClr>
              <a:buSzPts val="1600"/>
              <a:buFont typeface="Arial"/>
              <a:buNone/>
              <a:tabLst/>
              <a:defRPr/>
            </a:pPr>
            <a:r>
              <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rPr>
              <a:t>COLLECT DATA </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030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C7F5"/>
        </a:solidFill>
        <a:effectLst/>
      </p:bgPr>
    </p:bg>
    <p:spTree>
      <p:nvGrpSpPr>
        <p:cNvPr id="1" name="Shape 442"/>
        <p:cNvGrpSpPr/>
        <p:nvPr/>
      </p:nvGrpSpPr>
      <p:grpSpPr>
        <a:xfrm>
          <a:off x="0" y="0"/>
          <a:ext cx="0" cy="0"/>
          <a:chOff x="0" y="0"/>
          <a:chExt cx="0" cy="0"/>
        </a:xfrm>
      </p:grpSpPr>
      <p:sp>
        <p:nvSpPr>
          <p:cNvPr id="443" name="Google Shape;443;p38"/>
          <p:cNvSpPr txBox="1">
            <a:spLocks noGrp="1"/>
          </p:cNvSpPr>
          <p:nvPr>
            <p:ph type="title"/>
          </p:nvPr>
        </p:nvSpPr>
        <p:spPr>
          <a:xfrm>
            <a:off x="3750042" y="-102459"/>
            <a:ext cx="5865300" cy="345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03</a:t>
            </a:r>
            <a:endParaRPr/>
          </a:p>
        </p:txBody>
      </p:sp>
      <p:sp>
        <p:nvSpPr>
          <p:cNvPr id="444" name="Google Shape;444;p38"/>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Examples and close.</a:t>
            </a:r>
            <a:endParaRPr dirty="0"/>
          </a:p>
        </p:txBody>
      </p:sp>
      <p:pic>
        <p:nvPicPr>
          <p:cNvPr id="446" name="Google Shape;446;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6" name="Google Shape;516;p44"/>
          <p:cNvPicPr preferRelativeResize="0">
            <a:picLocks noGrp="1"/>
          </p:cNvPicPr>
          <p:nvPr>
            <p:ph type="pic" idx="5"/>
          </p:nvPr>
        </p:nvPicPr>
        <p:blipFill rotWithShape="1">
          <a:blip r:embed="rId3" cstate="email">
            <a:alphaModFix/>
            <a:extLst>
              <a:ext uri="{28A0092B-C50C-407E-A947-70E740481C1C}">
                <a14:useLocalDpi xmlns:a14="http://schemas.microsoft.com/office/drawing/2010/main"/>
              </a:ext>
            </a:extLst>
          </a:blip>
          <a:srcRect/>
          <a:stretch/>
        </p:blipFill>
        <p:spPr>
          <a:xfrm>
            <a:off x="618624" y="2452774"/>
            <a:ext cx="305700" cy="305700"/>
          </a:xfrm>
          <a:prstGeom prst="rect">
            <a:avLst/>
          </a:prstGeom>
        </p:spPr>
      </p:pic>
      <p:sp>
        <p:nvSpPr>
          <p:cNvPr id="518" name="Google Shape;518;p44"/>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519" name="Google Shape;519;p44"/>
          <p:cNvSpPr txBox="1">
            <a:spLocks noGrp="1"/>
          </p:cNvSpPr>
          <p:nvPr>
            <p:ph type="title"/>
          </p:nvPr>
        </p:nvSpPr>
        <p:spPr>
          <a:xfrm>
            <a:off x="560800" y="977825"/>
            <a:ext cx="4008900" cy="8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get to business benefits</a:t>
            </a:r>
            <a:endParaRPr dirty="0"/>
          </a:p>
        </p:txBody>
      </p:sp>
      <p:sp>
        <p:nvSpPr>
          <p:cNvPr id="521" name="Google Shape;521;p44"/>
          <p:cNvSpPr txBox="1">
            <a:spLocks noGrp="1"/>
          </p:cNvSpPr>
          <p:nvPr>
            <p:ph type="subTitle" idx="4"/>
          </p:nvPr>
        </p:nvSpPr>
        <p:spPr>
          <a:xfrm>
            <a:off x="534506" y="2757941"/>
            <a:ext cx="1760700" cy="34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900" dirty="0"/>
              <a:t>Clinical Operations – unexpected benefit</a:t>
            </a:r>
            <a:endParaRPr sz="900" dirty="0"/>
          </a:p>
        </p:txBody>
      </p:sp>
      <p:sp>
        <p:nvSpPr>
          <p:cNvPr id="522" name="Google Shape;522;p44"/>
          <p:cNvSpPr txBox="1">
            <a:spLocks noGrp="1"/>
          </p:cNvSpPr>
          <p:nvPr>
            <p:ph type="subTitle" idx="7"/>
          </p:nvPr>
        </p:nvSpPr>
        <p:spPr>
          <a:xfrm>
            <a:off x="2601231" y="2727206"/>
            <a:ext cx="1760700" cy="34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900" dirty="0"/>
              <a:t>Massive Enterprise Learning Consolidation</a:t>
            </a:r>
            <a:endParaRPr sz="900" dirty="0"/>
          </a:p>
        </p:txBody>
      </p:sp>
      <p:sp>
        <p:nvSpPr>
          <p:cNvPr id="524" name="Google Shape;524;p44"/>
          <p:cNvSpPr txBox="1">
            <a:spLocks noGrp="1"/>
          </p:cNvSpPr>
          <p:nvPr>
            <p:ph type="title" idx="9"/>
          </p:nvPr>
        </p:nvSpPr>
        <p:spPr>
          <a:xfrm>
            <a:off x="5995800" y="882441"/>
            <a:ext cx="31482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insights.</a:t>
            </a:r>
            <a:endParaRPr/>
          </a:p>
        </p:txBody>
      </p:sp>
      <p:pic>
        <p:nvPicPr>
          <p:cNvPr id="525" name="Google Shape;525;p44" descr="preencoded.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7775" y="1557338"/>
            <a:ext cx="3600374" cy="2024063"/>
          </a:xfrm>
          <a:prstGeom prst="rect">
            <a:avLst/>
          </a:prstGeom>
          <a:noFill/>
          <a:ln>
            <a:noFill/>
          </a:ln>
        </p:spPr>
      </p:pic>
      <p:pic>
        <p:nvPicPr>
          <p:cNvPr id="526" name="Google Shape;526;p44"/>
          <p:cNvPicPr preferRelativeResize="0">
            <a:picLocks noGrp="1"/>
          </p:cNvPicPr>
          <p:nvPr>
            <p:ph type="pic" idx="3"/>
          </p:nvPr>
        </p:nvPicPr>
        <p:blipFill rotWithShape="1">
          <a:blip r:embed="rId5" cstate="email">
            <a:alphaModFix/>
            <a:extLst>
              <a:ext uri="{28A0092B-C50C-407E-A947-70E740481C1C}">
                <a14:useLocalDpi xmlns:a14="http://schemas.microsoft.com/office/drawing/2010/main"/>
              </a:ext>
            </a:extLst>
          </a:blip>
          <a:srcRect/>
          <a:stretch/>
        </p:blipFill>
        <p:spPr>
          <a:xfrm>
            <a:off x="2693449" y="2441889"/>
            <a:ext cx="393600" cy="332820"/>
          </a:xfrm>
          <a:prstGeom prst="rect">
            <a:avLst/>
          </a:prstGeom>
        </p:spPr>
      </p:pic>
      <p:pic>
        <p:nvPicPr>
          <p:cNvPr id="10" name="Picture 9">
            <a:extLst>
              <a:ext uri="{FF2B5EF4-FFF2-40B4-BE49-F238E27FC236}">
                <a16:creationId xmlns:a16="http://schemas.microsoft.com/office/drawing/2014/main" id="{627710F2-4164-0D44-DAFA-12C6E76097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9153" y="1549941"/>
            <a:ext cx="4821364" cy="2024063"/>
          </a:xfrm>
          <a:prstGeom prst="rect">
            <a:avLst/>
          </a:prstGeom>
          <a:solidFill>
            <a:schemeClr val="bg1"/>
          </a:solidFill>
        </p:spPr>
      </p:pic>
    </p:spTree>
    <p:extLst>
      <p:ext uri="{BB962C8B-B14F-4D97-AF65-F5344CB8AC3E}">
        <p14:creationId xmlns:p14="http://schemas.microsoft.com/office/powerpoint/2010/main" val="381140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3F4B7CF-9DBF-4F94-A8EE-EF7146C76225}"/>
              </a:ext>
            </a:extLst>
          </p:cNvPr>
          <p:cNvCxnSpPr>
            <a:cxnSpLocks/>
            <a:stCxn id="56" idx="1"/>
          </p:cNvCxnSpPr>
          <p:nvPr/>
        </p:nvCxnSpPr>
        <p:spPr>
          <a:xfrm>
            <a:off x="5442970" y="1802483"/>
            <a:ext cx="6830" cy="3308679"/>
          </a:xfrm>
          <a:prstGeom prst="line">
            <a:avLst/>
          </a:prstGeom>
          <a:ln w="1270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4FEFA4-4F57-4F73-B893-E5CAB1C1ACB9}"/>
              </a:ext>
            </a:extLst>
          </p:cNvPr>
          <p:cNvSpPr/>
          <p:nvPr/>
        </p:nvSpPr>
        <p:spPr>
          <a:xfrm>
            <a:off x="370" y="210"/>
            <a:ext cx="1788923" cy="2309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3" name="Rectangle: Diagonal Corners Rounded 2">
            <a:extLst>
              <a:ext uri="{FF2B5EF4-FFF2-40B4-BE49-F238E27FC236}">
                <a16:creationId xmlns:a16="http://schemas.microsoft.com/office/drawing/2014/main" id="{B2407D39-C79B-44F1-AAB5-14120F45760D}"/>
              </a:ext>
            </a:extLst>
          </p:cNvPr>
          <p:cNvSpPr/>
          <p:nvPr/>
        </p:nvSpPr>
        <p:spPr>
          <a:xfrm>
            <a:off x="481986" y="343988"/>
            <a:ext cx="4109542" cy="2441804"/>
          </a:xfrm>
          <a:prstGeom prst="round2DiagRect">
            <a:avLst>
              <a:gd name="adj1" fmla="val 9593"/>
              <a:gd name="adj2" fmla="val 0"/>
            </a:avLst>
          </a:prstGeom>
          <a:blipFill>
            <a:blip r:embed="rId3">
              <a:grayscl/>
            </a:blip>
            <a:stretch>
              <a:fillRect l="-3000" t="-76000" b="-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 name="TextBox 4">
            <a:extLst>
              <a:ext uri="{FF2B5EF4-FFF2-40B4-BE49-F238E27FC236}">
                <a16:creationId xmlns:a16="http://schemas.microsoft.com/office/drawing/2014/main" id="{FD00D15B-F589-4EC4-BB59-52DCDF7876FD}"/>
              </a:ext>
            </a:extLst>
          </p:cNvPr>
          <p:cNvSpPr txBox="1"/>
          <p:nvPr/>
        </p:nvSpPr>
        <p:spPr>
          <a:xfrm>
            <a:off x="409748" y="3508723"/>
            <a:ext cx="2122322" cy="412421"/>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Weekly sales per sales associate</a:t>
            </a:r>
          </a:p>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7" name="Rectangle 6">
            <a:extLst>
              <a:ext uri="{FF2B5EF4-FFF2-40B4-BE49-F238E27FC236}">
                <a16:creationId xmlns:a16="http://schemas.microsoft.com/office/drawing/2014/main" id="{07AD9847-602A-4D90-82E0-A09C7F5459B2}"/>
              </a:ext>
            </a:extLst>
          </p:cNvPr>
          <p:cNvSpPr/>
          <p:nvPr/>
        </p:nvSpPr>
        <p:spPr>
          <a:xfrm>
            <a:off x="480319"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12" name="TextBox 11">
            <a:extLst>
              <a:ext uri="{FF2B5EF4-FFF2-40B4-BE49-F238E27FC236}">
                <a16:creationId xmlns:a16="http://schemas.microsoft.com/office/drawing/2014/main" id="{65AD75AA-80DA-4146-9CB6-5D8DA73EA256}"/>
              </a:ext>
            </a:extLst>
          </p:cNvPr>
          <p:cNvSpPr txBox="1"/>
          <p:nvPr/>
        </p:nvSpPr>
        <p:spPr>
          <a:xfrm>
            <a:off x="495644" y="3066444"/>
            <a:ext cx="1662529"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Business Needs                    </a:t>
            </a:r>
          </a:p>
        </p:txBody>
      </p:sp>
      <p:grpSp>
        <p:nvGrpSpPr>
          <p:cNvPr id="8" name="Group 7">
            <a:extLst>
              <a:ext uri="{FF2B5EF4-FFF2-40B4-BE49-F238E27FC236}">
                <a16:creationId xmlns:a16="http://schemas.microsoft.com/office/drawing/2014/main" id="{59E57C8A-B700-46F2-916B-4967385DC8AF}"/>
              </a:ext>
            </a:extLst>
          </p:cNvPr>
          <p:cNvGrpSpPr/>
          <p:nvPr/>
        </p:nvGrpSpPr>
        <p:grpSpPr>
          <a:xfrm>
            <a:off x="5136032" y="1194003"/>
            <a:ext cx="613875" cy="608480"/>
            <a:chOff x="6984899" y="1655497"/>
            <a:chExt cx="690152" cy="684086"/>
          </a:xfrm>
        </p:grpSpPr>
        <p:sp>
          <p:nvSpPr>
            <p:cNvPr id="56" name="Rectangle: Diagonal Corners Rounded 55">
              <a:extLst>
                <a:ext uri="{FF2B5EF4-FFF2-40B4-BE49-F238E27FC236}">
                  <a16:creationId xmlns:a16="http://schemas.microsoft.com/office/drawing/2014/main" id="{94DF5D19-A7A7-4011-ADFB-FEFD70622102}"/>
                </a:ext>
              </a:extLst>
            </p:cNvPr>
            <p:cNvSpPr/>
            <p:nvPr/>
          </p:nvSpPr>
          <p:spPr>
            <a:xfrm>
              <a:off x="6984899" y="1657751"/>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sp>
          <p:nvSpPr>
            <p:cNvPr id="19" name="Rectangle: Diagonal Corners Rounded 18">
              <a:extLst>
                <a:ext uri="{FF2B5EF4-FFF2-40B4-BE49-F238E27FC236}">
                  <a16:creationId xmlns:a16="http://schemas.microsoft.com/office/drawing/2014/main" id="{361B4400-84EB-4E16-87AE-0016AA312287}"/>
                </a:ext>
              </a:extLst>
            </p:cNvPr>
            <p:cNvSpPr/>
            <p:nvPr/>
          </p:nvSpPr>
          <p:spPr>
            <a:xfrm>
              <a:off x="7024444" y="1655497"/>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pic>
          <p:nvPicPr>
            <p:cNvPr id="30" name="Graphic 29" descr="Network">
              <a:extLst>
                <a:ext uri="{FF2B5EF4-FFF2-40B4-BE49-F238E27FC236}">
                  <a16:creationId xmlns:a16="http://schemas.microsoft.com/office/drawing/2014/main" id="{687A7BC5-064E-477C-A2B0-731064B5F5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2305" y="1740499"/>
              <a:ext cx="457200" cy="457200"/>
            </a:xfrm>
            <a:prstGeom prst="rect">
              <a:avLst/>
            </a:prstGeom>
            <a:effectLst/>
          </p:spPr>
        </p:pic>
      </p:grpSp>
      <p:grpSp>
        <p:nvGrpSpPr>
          <p:cNvPr id="18" name="Group 17">
            <a:extLst>
              <a:ext uri="{FF2B5EF4-FFF2-40B4-BE49-F238E27FC236}">
                <a16:creationId xmlns:a16="http://schemas.microsoft.com/office/drawing/2014/main" id="{AB17A008-B262-4F7C-A06D-3D9E1581E9D4}"/>
              </a:ext>
            </a:extLst>
          </p:cNvPr>
          <p:cNvGrpSpPr/>
          <p:nvPr/>
        </p:nvGrpSpPr>
        <p:grpSpPr>
          <a:xfrm>
            <a:off x="5834433" y="1109637"/>
            <a:ext cx="2880779" cy="684273"/>
            <a:chOff x="8107703" y="1566785"/>
            <a:chExt cx="3418605" cy="912439"/>
          </a:xfrm>
        </p:grpSpPr>
        <p:sp>
          <p:nvSpPr>
            <p:cNvPr id="31" name="TextBox 30">
              <a:extLst>
                <a:ext uri="{FF2B5EF4-FFF2-40B4-BE49-F238E27FC236}">
                  <a16:creationId xmlns:a16="http://schemas.microsoft.com/office/drawing/2014/main" id="{6531233F-992C-4674-95A4-E4C292973ECD}"/>
                </a:ext>
              </a:extLst>
            </p:cNvPr>
            <p:cNvSpPr txBox="1"/>
            <p:nvPr/>
          </p:nvSpPr>
          <p:spPr>
            <a:xfrm>
              <a:off x="8138016" y="1912868"/>
              <a:ext cx="3388292" cy="566356"/>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lang="en-US" sz="1080" kern="1200" dirty="0">
                  <a:solidFill>
                    <a:prstClr val="black"/>
                  </a:solidFill>
                  <a:latin typeface="Calibri" panose="020F0502020204030204" pitchFamily="34" charset="0"/>
                  <a:ea typeface="Verdana" panose="020B0604030504040204" pitchFamily="34" charset="0"/>
                </a:rPr>
                <a:t>Increasing sales was the reason for the program.</a:t>
              </a: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34" name="TextBox 33">
              <a:extLst>
                <a:ext uri="{FF2B5EF4-FFF2-40B4-BE49-F238E27FC236}">
                  <a16:creationId xmlns:a16="http://schemas.microsoft.com/office/drawing/2014/main" id="{33BE3875-9648-4391-9A6E-3AB2692743A4}"/>
                </a:ext>
              </a:extLst>
            </p:cNvPr>
            <p:cNvSpPr txBox="1"/>
            <p:nvPr/>
          </p:nvSpPr>
          <p:spPr>
            <a:xfrm>
              <a:off x="8107703" y="1566785"/>
              <a:ext cx="2550883"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Alignment to the Business</a:t>
              </a:r>
            </a:p>
          </p:txBody>
        </p:sp>
      </p:grpSp>
      <p:grpSp>
        <p:nvGrpSpPr>
          <p:cNvPr id="20" name="Group 19">
            <a:extLst>
              <a:ext uri="{FF2B5EF4-FFF2-40B4-BE49-F238E27FC236}">
                <a16:creationId xmlns:a16="http://schemas.microsoft.com/office/drawing/2014/main" id="{3A44B6BF-F75C-4D07-AD5A-897203392191}"/>
              </a:ext>
            </a:extLst>
          </p:cNvPr>
          <p:cNvGrpSpPr/>
          <p:nvPr/>
        </p:nvGrpSpPr>
        <p:grpSpPr>
          <a:xfrm>
            <a:off x="5828030" y="1935320"/>
            <a:ext cx="3172711" cy="850472"/>
            <a:chOff x="8118592" y="2733124"/>
            <a:chExt cx="4230623" cy="1134056"/>
          </a:xfrm>
        </p:grpSpPr>
        <p:sp>
          <p:nvSpPr>
            <p:cNvPr id="39" name="TextBox 38">
              <a:extLst>
                <a:ext uri="{FF2B5EF4-FFF2-40B4-BE49-F238E27FC236}">
                  <a16:creationId xmlns:a16="http://schemas.microsoft.com/office/drawing/2014/main" id="{A143507C-E652-4B4F-BD8E-5C4475DB8114}"/>
                </a:ext>
              </a:extLst>
            </p:cNvPr>
            <p:cNvSpPr txBox="1"/>
            <p:nvPr/>
          </p:nvSpPr>
          <p:spPr>
            <a:xfrm>
              <a:off x="8138016" y="3079207"/>
              <a:ext cx="4211199"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Senior leadership wanted to test a theory – sales will increase if salespeople interact with customers. This led to a simple sales training program.</a:t>
              </a:r>
            </a:p>
          </p:txBody>
        </p:sp>
        <p:sp>
          <p:nvSpPr>
            <p:cNvPr id="43" name="TextBox 42">
              <a:extLst>
                <a:ext uri="{FF2B5EF4-FFF2-40B4-BE49-F238E27FC236}">
                  <a16:creationId xmlns:a16="http://schemas.microsoft.com/office/drawing/2014/main" id="{1923ECF3-28F1-4DE0-9A7B-7609D86AB259}"/>
                </a:ext>
              </a:extLst>
            </p:cNvPr>
            <p:cNvSpPr txBox="1"/>
            <p:nvPr/>
          </p:nvSpPr>
          <p:spPr>
            <a:xfrm>
              <a:off x="8118592" y="2733124"/>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Select the Right Solution</a:t>
              </a:r>
            </a:p>
          </p:txBody>
        </p:sp>
      </p:grpSp>
      <p:grpSp>
        <p:nvGrpSpPr>
          <p:cNvPr id="9" name="Group 8">
            <a:extLst>
              <a:ext uri="{FF2B5EF4-FFF2-40B4-BE49-F238E27FC236}">
                <a16:creationId xmlns:a16="http://schemas.microsoft.com/office/drawing/2014/main" id="{E22C4D41-33DE-43FD-A0CB-1C3A6ABBA0E2}"/>
              </a:ext>
            </a:extLst>
          </p:cNvPr>
          <p:cNvGrpSpPr/>
          <p:nvPr/>
        </p:nvGrpSpPr>
        <p:grpSpPr>
          <a:xfrm>
            <a:off x="5136032" y="2069441"/>
            <a:ext cx="613875" cy="606474"/>
            <a:chOff x="6984899" y="2818315"/>
            <a:chExt cx="690152" cy="681832"/>
          </a:xfrm>
        </p:grpSpPr>
        <p:sp>
          <p:nvSpPr>
            <p:cNvPr id="57" name="Rectangle: Diagonal Corners Rounded 56">
              <a:extLst>
                <a:ext uri="{FF2B5EF4-FFF2-40B4-BE49-F238E27FC236}">
                  <a16:creationId xmlns:a16="http://schemas.microsoft.com/office/drawing/2014/main" id="{10D69EEB-4530-48A0-BC8B-C9C59BA8B418}"/>
                </a:ext>
              </a:extLst>
            </p:cNvPr>
            <p:cNvSpPr/>
            <p:nvPr/>
          </p:nvSpPr>
          <p:spPr>
            <a:xfrm>
              <a:off x="6984899" y="2818315"/>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1" name="Rectangle: Diagonal Corners Rounded 40">
              <a:extLst>
                <a:ext uri="{FF2B5EF4-FFF2-40B4-BE49-F238E27FC236}">
                  <a16:creationId xmlns:a16="http://schemas.microsoft.com/office/drawing/2014/main" id="{FBE7E396-07E4-4708-ADCF-72B0F6DB32AF}"/>
                </a:ext>
              </a:extLst>
            </p:cNvPr>
            <p:cNvSpPr/>
            <p:nvPr/>
          </p:nvSpPr>
          <p:spPr>
            <a:xfrm>
              <a:off x="7024444" y="2821836"/>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7" name="Graphic 26" descr="Thought bubble">
              <a:extLst>
                <a:ext uri="{FF2B5EF4-FFF2-40B4-BE49-F238E27FC236}">
                  <a16:creationId xmlns:a16="http://schemas.microsoft.com/office/drawing/2014/main" id="{6C02EE02-F1EA-4BC9-82E6-9BE911EF68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4483" y="2922089"/>
              <a:ext cx="457200" cy="457200"/>
            </a:xfrm>
            <a:prstGeom prst="rect">
              <a:avLst/>
            </a:prstGeom>
            <a:effectLst/>
          </p:spPr>
        </p:pic>
      </p:grpSp>
      <p:grpSp>
        <p:nvGrpSpPr>
          <p:cNvPr id="21" name="Group 20">
            <a:extLst>
              <a:ext uri="{FF2B5EF4-FFF2-40B4-BE49-F238E27FC236}">
                <a16:creationId xmlns:a16="http://schemas.microsoft.com/office/drawing/2014/main" id="{B24C833A-DCF9-42B1-BC62-C5F8956D0CA8}"/>
              </a:ext>
            </a:extLst>
          </p:cNvPr>
          <p:cNvGrpSpPr/>
          <p:nvPr/>
        </p:nvGrpSpPr>
        <p:grpSpPr>
          <a:xfrm>
            <a:off x="5828030" y="2881945"/>
            <a:ext cx="2869802" cy="684273"/>
            <a:chOff x="8129476" y="3899463"/>
            <a:chExt cx="3826712" cy="912439"/>
          </a:xfrm>
        </p:grpSpPr>
        <p:sp>
          <p:nvSpPr>
            <p:cNvPr id="45" name="TextBox 44">
              <a:extLst>
                <a:ext uri="{FF2B5EF4-FFF2-40B4-BE49-F238E27FC236}">
                  <a16:creationId xmlns:a16="http://schemas.microsoft.com/office/drawing/2014/main" id="{04BB2092-F131-4F9E-B8A3-ABEBA7C25010}"/>
                </a:ext>
              </a:extLst>
            </p:cNvPr>
            <p:cNvSpPr txBox="1"/>
            <p:nvPr/>
          </p:nvSpPr>
          <p:spPr>
            <a:xfrm>
              <a:off x="8138015" y="4245546"/>
              <a:ext cx="3818173" cy="566356"/>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Specificity of objectives led to a successful program design and evaluation. </a:t>
              </a:r>
            </a:p>
          </p:txBody>
        </p:sp>
        <p:sp>
          <p:nvSpPr>
            <p:cNvPr id="49" name="TextBox 48">
              <a:extLst>
                <a:ext uri="{FF2B5EF4-FFF2-40B4-BE49-F238E27FC236}">
                  <a16:creationId xmlns:a16="http://schemas.microsoft.com/office/drawing/2014/main" id="{6EDAAF4F-77D1-4B6B-8966-AEFEFCED8A2C}"/>
                </a:ext>
              </a:extLst>
            </p:cNvPr>
            <p:cNvSpPr txBox="1"/>
            <p:nvPr/>
          </p:nvSpPr>
          <p:spPr>
            <a:xfrm>
              <a:off x="8129476" y="3899463"/>
              <a:ext cx="1925942"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Set Expectations</a:t>
              </a:r>
            </a:p>
          </p:txBody>
        </p:sp>
      </p:grpSp>
      <p:grpSp>
        <p:nvGrpSpPr>
          <p:cNvPr id="16" name="Group 15">
            <a:extLst>
              <a:ext uri="{FF2B5EF4-FFF2-40B4-BE49-F238E27FC236}">
                <a16:creationId xmlns:a16="http://schemas.microsoft.com/office/drawing/2014/main" id="{8CB27178-AB9E-430C-83D3-FFD452F31E0D}"/>
              </a:ext>
            </a:extLst>
          </p:cNvPr>
          <p:cNvGrpSpPr/>
          <p:nvPr/>
        </p:nvGrpSpPr>
        <p:grpSpPr>
          <a:xfrm>
            <a:off x="5136032" y="2942872"/>
            <a:ext cx="613875" cy="608339"/>
            <a:chOff x="6984899" y="3988175"/>
            <a:chExt cx="690152" cy="683929"/>
          </a:xfrm>
        </p:grpSpPr>
        <p:sp>
          <p:nvSpPr>
            <p:cNvPr id="58" name="Rectangle: Diagonal Corners Rounded 57">
              <a:extLst>
                <a:ext uri="{FF2B5EF4-FFF2-40B4-BE49-F238E27FC236}">
                  <a16:creationId xmlns:a16="http://schemas.microsoft.com/office/drawing/2014/main" id="{3E309F31-53F3-481F-B1BA-EA8D7A05E6EC}"/>
                </a:ext>
              </a:extLst>
            </p:cNvPr>
            <p:cNvSpPr/>
            <p:nvPr/>
          </p:nvSpPr>
          <p:spPr>
            <a:xfrm>
              <a:off x="6984899" y="3990272"/>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7" name="Rectangle: Diagonal Corners Rounded 46">
              <a:extLst>
                <a:ext uri="{FF2B5EF4-FFF2-40B4-BE49-F238E27FC236}">
                  <a16:creationId xmlns:a16="http://schemas.microsoft.com/office/drawing/2014/main" id="{B3C81E53-DDE2-4923-A4D8-3133C1116CFC}"/>
                </a:ext>
              </a:extLst>
            </p:cNvPr>
            <p:cNvSpPr/>
            <p:nvPr/>
          </p:nvSpPr>
          <p:spPr>
            <a:xfrm>
              <a:off x="7024444" y="398817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8" name="Graphic 27" descr="Link">
              <a:extLst>
                <a:ext uri="{FF2B5EF4-FFF2-40B4-BE49-F238E27FC236}">
                  <a16:creationId xmlns:a16="http://schemas.microsoft.com/office/drawing/2014/main" id="{35610F28-4F31-410D-A380-BD735F5839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3341" y="4075728"/>
              <a:ext cx="457200" cy="457200"/>
            </a:xfrm>
            <a:prstGeom prst="rect">
              <a:avLst/>
            </a:prstGeom>
            <a:effectLst/>
          </p:spPr>
        </p:pic>
      </p:grpSp>
      <p:grpSp>
        <p:nvGrpSpPr>
          <p:cNvPr id="24" name="Group 23">
            <a:extLst>
              <a:ext uri="{FF2B5EF4-FFF2-40B4-BE49-F238E27FC236}">
                <a16:creationId xmlns:a16="http://schemas.microsoft.com/office/drawing/2014/main" id="{C70C76B6-7BE4-47C4-B8A9-27F2FF93C961}"/>
              </a:ext>
            </a:extLst>
          </p:cNvPr>
          <p:cNvGrpSpPr/>
          <p:nvPr/>
        </p:nvGrpSpPr>
        <p:grpSpPr>
          <a:xfrm>
            <a:off x="5828030" y="3713259"/>
            <a:ext cx="2993333" cy="1349070"/>
            <a:chOff x="8129477" y="5065803"/>
            <a:chExt cx="3991434" cy="1798907"/>
          </a:xfrm>
        </p:grpSpPr>
        <p:sp>
          <p:nvSpPr>
            <p:cNvPr id="51" name="TextBox 50">
              <a:extLst>
                <a:ext uri="{FF2B5EF4-FFF2-40B4-BE49-F238E27FC236}">
                  <a16:creationId xmlns:a16="http://schemas.microsoft.com/office/drawing/2014/main" id="{7600B38C-93DA-44DC-8BC7-1F4144AAB9B0}"/>
                </a:ext>
              </a:extLst>
            </p:cNvPr>
            <p:cNvSpPr txBox="1"/>
            <p:nvPr/>
          </p:nvSpPr>
          <p:spPr>
            <a:xfrm>
              <a:off x="8138016" y="5411886"/>
              <a:ext cx="3982895" cy="145282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Simple solutions call for simple evaluations. Questionnaires to participants coupled with data from business records is sometimes enough. Isolating the effects of the program using control group. Profit margin is the added value of increasing sales.</a:t>
              </a:r>
            </a:p>
          </p:txBody>
        </p:sp>
        <p:sp>
          <p:nvSpPr>
            <p:cNvPr id="55" name="TextBox 54">
              <a:extLst>
                <a:ext uri="{FF2B5EF4-FFF2-40B4-BE49-F238E27FC236}">
                  <a16:creationId xmlns:a16="http://schemas.microsoft.com/office/drawing/2014/main" id="{F35EC604-A630-42C9-BB23-08DC2B26F4E6}"/>
                </a:ext>
              </a:extLst>
            </p:cNvPr>
            <p:cNvSpPr txBox="1"/>
            <p:nvPr/>
          </p:nvSpPr>
          <p:spPr>
            <a:xfrm>
              <a:off x="8129477" y="5065803"/>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Data Collection and Analysis</a:t>
              </a:r>
            </a:p>
          </p:txBody>
        </p:sp>
      </p:grpSp>
      <p:grpSp>
        <p:nvGrpSpPr>
          <p:cNvPr id="17" name="Group 16">
            <a:extLst>
              <a:ext uri="{FF2B5EF4-FFF2-40B4-BE49-F238E27FC236}">
                <a16:creationId xmlns:a16="http://schemas.microsoft.com/office/drawing/2014/main" id="{8995B7FD-E4DE-4039-8D46-6F2882F91F95}"/>
              </a:ext>
            </a:extLst>
          </p:cNvPr>
          <p:cNvGrpSpPr/>
          <p:nvPr/>
        </p:nvGrpSpPr>
        <p:grpSpPr>
          <a:xfrm>
            <a:off x="5136032" y="3818170"/>
            <a:ext cx="613875" cy="607008"/>
            <a:chOff x="6984899" y="5154515"/>
            <a:chExt cx="690152" cy="682433"/>
          </a:xfrm>
        </p:grpSpPr>
        <p:sp>
          <p:nvSpPr>
            <p:cNvPr id="59" name="Rectangle: Diagonal Corners Rounded 58">
              <a:extLst>
                <a:ext uri="{FF2B5EF4-FFF2-40B4-BE49-F238E27FC236}">
                  <a16:creationId xmlns:a16="http://schemas.microsoft.com/office/drawing/2014/main" id="{B0E2FF77-B4C5-4927-877D-7DD5976B1573}"/>
                </a:ext>
              </a:extLst>
            </p:cNvPr>
            <p:cNvSpPr/>
            <p:nvPr/>
          </p:nvSpPr>
          <p:spPr>
            <a:xfrm>
              <a:off x="6984899" y="5155116"/>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3" name="Rectangle: Diagonal Corners Rounded 52">
              <a:extLst>
                <a:ext uri="{FF2B5EF4-FFF2-40B4-BE49-F238E27FC236}">
                  <a16:creationId xmlns:a16="http://schemas.microsoft.com/office/drawing/2014/main" id="{A312EB1D-A85A-4268-81DB-E761DA67E9E2}"/>
                </a:ext>
              </a:extLst>
            </p:cNvPr>
            <p:cNvSpPr/>
            <p:nvPr/>
          </p:nvSpPr>
          <p:spPr>
            <a:xfrm>
              <a:off x="7024444" y="515451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9" name="Graphic 28" descr="Meeting">
              <a:extLst>
                <a:ext uri="{FF2B5EF4-FFF2-40B4-BE49-F238E27FC236}">
                  <a16:creationId xmlns:a16="http://schemas.microsoft.com/office/drawing/2014/main" id="{0B372B2F-1FAC-41DF-8113-EB38A3E9A9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27270" y="5238900"/>
              <a:ext cx="457200" cy="457200"/>
            </a:xfrm>
            <a:prstGeom prst="rect">
              <a:avLst/>
            </a:prstGeom>
            <a:effectLst/>
          </p:spPr>
        </p:pic>
      </p:grpSp>
      <p:sp>
        <p:nvSpPr>
          <p:cNvPr id="60" name="Rectangle: Diagonal Corners Rounded 59">
            <a:extLst>
              <a:ext uri="{FF2B5EF4-FFF2-40B4-BE49-F238E27FC236}">
                <a16:creationId xmlns:a16="http://schemas.microsoft.com/office/drawing/2014/main" id="{89079827-A826-494F-891F-4A13D6BA4C0F}"/>
              </a:ext>
            </a:extLst>
          </p:cNvPr>
          <p:cNvSpPr/>
          <p:nvPr/>
        </p:nvSpPr>
        <p:spPr>
          <a:xfrm>
            <a:off x="481596" y="343988"/>
            <a:ext cx="4109569" cy="2441804"/>
          </a:xfrm>
          <a:prstGeom prst="round2DiagRect">
            <a:avLst>
              <a:gd name="adj1" fmla="val 9593"/>
              <a:gd name="adj2" fmla="val 0"/>
            </a:avLst>
          </a:prstGeom>
          <a:gradFill flip="none" rotWithShape="1">
            <a:gsLst>
              <a:gs pos="50000">
                <a:schemeClr val="accent1"/>
              </a:gs>
              <a:gs pos="0">
                <a:srgbClr val="74B8AE"/>
              </a:gs>
              <a:gs pos="100000">
                <a:schemeClr val="accent5">
                  <a:alpha val="79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61" name="TextBox 60">
            <a:extLst>
              <a:ext uri="{FF2B5EF4-FFF2-40B4-BE49-F238E27FC236}">
                <a16:creationId xmlns:a16="http://schemas.microsoft.com/office/drawing/2014/main" id="{0B28394E-5AE6-4A2D-9CE9-81B0D6B78566}"/>
              </a:ext>
            </a:extLst>
          </p:cNvPr>
          <p:cNvSpPr txBox="1"/>
          <p:nvPr/>
        </p:nvSpPr>
        <p:spPr>
          <a:xfrm rot="10800000" flipH="1" flipV="1">
            <a:off x="660544" y="655938"/>
            <a:ext cx="3601637" cy="86177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The Business Benefits of Sales Training</a:t>
            </a:r>
          </a:p>
        </p:txBody>
      </p:sp>
      <p:sp>
        <p:nvSpPr>
          <p:cNvPr id="62" name="Rectangle 61">
            <a:extLst>
              <a:ext uri="{FF2B5EF4-FFF2-40B4-BE49-F238E27FC236}">
                <a16:creationId xmlns:a16="http://schemas.microsoft.com/office/drawing/2014/main" id="{3F199627-D1B7-4DB2-AF57-6548E20E8492}"/>
              </a:ext>
            </a:extLst>
          </p:cNvPr>
          <p:cNvSpPr/>
          <p:nvPr/>
        </p:nvSpPr>
        <p:spPr>
          <a:xfrm>
            <a:off x="5169172" y="5111163"/>
            <a:ext cx="3977318" cy="342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67" name="TextBox 66">
            <a:extLst>
              <a:ext uri="{FF2B5EF4-FFF2-40B4-BE49-F238E27FC236}">
                <a16:creationId xmlns:a16="http://schemas.microsoft.com/office/drawing/2014/main" id="{98F28070-F31B-421B-97E1-742294115FF5}"/>
              </a:ext>
            </a:extLst>
          </p:cNvPr>
          <p:cNvSpPr txBox="1"/>
          <p:nvPr/>
        </p:nvSpPr>
        <p:spPr>
          <a:xfrm>
            <a:off x="658229" y="1428453"/>
            <a:ext cx="3904628" cy="1546577"/>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Determining the business benefits of sales training seems simple enough. But to ensure a credible (and positive) outcome, sales training must first be aligned with the needs of the business. </a:t>
            </a:r>
            <a:r>
              <a:rPr lang="en-US" sz="1050" kern="1200" dirty="0">
                <a:solidFill>
                  <a:prstClr val="white"/>
                </a:solidFill>
                <a:latin typeface="Calibri" panose="020F0502020204030204" pitchFamily="34" charset="0"/>
                <a:ea typeface="Verdana" panose="020B0604030504040204" pitchFamily="34" charset="0"/>
              </a:rPr>
              <a:t>T</a:t>
            </a: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he sales metric must be defined in specific terms. When calculating ROI, sales increase due to the program is converted to gross profit, annualized, and compared to program costs.</a:t>
            </a:r>
            <a:endParaRPr kumimoji="0" lang="en-US" sz="108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 </a:t>
            </a:r>
          </a:p>
        </p:txBody>
      </p:sp>
      <p:sp>
        <p:nvSpPr>
          <p:cNvPr id="46" name="TextBox 45">
            <a:extLst>
              <a:ext uri="{FF2B5EF4-FFF2-40B4-BE49-F238E27FC236}">
                <a16:creationId xmlns:a16="http://schemas.microsoft.com/office/drawing/2014/main" id="{2EA24A5E-9D3C-4007-899F-73DBDFEC0590}"/>
              </a:ext>
            </a:extLst>
          </p:cNvPr>
          <p:cNvSpPr txBox="1"/>
          <p:nvPr/>
        </p:nvSpPr>
        <p:spPr>
          <a:xfrm>
            <a:off x="2616597" y="3508724"/>
            <a:ext cx="2419704" cy="1408078"/>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kern="1200" dirty="0">
                <a:solidFill>
                  <a:prstClr val="black"/>
                </a:solidFill>
                <a:latin typeface="Calibri" panose="020F0502020204030204" pitchFamily="34" charset="0"/>
                <a:ea typeface="Verdana" panose="020B0604030504040204" pitchFamily="34" charset="0"/>
              </a:rPr>
              <a:t>Difference in weekly sales between experimental group and control group:  </a:t>
            </a:r>
            <a:r>
              <a:rPr lang="en-US" sz="950" b="1" kern="1200" dirty="0">
                <a:solidFill>
                  <a:prstClr val="black"/>
                </a:solidFill>
                <a:latin typeface="Calibri" panose="020F0502020204030204" pitchFamily="34" charset="0"/>
                <a:ea typeface="Verdana" panose="020B0604030504040204" pitchFamily="34" charset="0"/>
              </a:rPr>
              <a:t>$1,626  per person</a:t>
            </a:r>
            <a:endPar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Profit contribution (2% margin): </a:t>
            </a: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$32.50 per week per person</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Monetary benefits: </a:t>
            </a: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$71,760</a:t>
            </a:r>
            <a:endPar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Cost of the program: </a:t>
            </a: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$32,984</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ROI: </a:t>
            </a:r>
            <a:r>
              <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118%</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kern="1200" dirty="0">
                <a:solidFill>
                  <a:prstClr val="black"/>
                </a:solidFill>
                <a:latin typeface="Calibri" panose="020F0502020204030204" pitchFamily="34" charset="0"/>
                <a:ea typeface="Verdana" panose="020B0604030504040204" pitchFamily="34" charset="0"/>
              </a:rPr>
              <a:t>Intangibles: </a:t>
            </a:r>
            <a:r>
              <a:rPr lang="en-US" sz="950" b="1" kern="1200" dirty="0">
                <a:solidFill>
                  <a:prstClr val="black"/>
                </a:solidFill>
                <a:latin typeface="Calibri" panose="020F0502020204030204" pitchFamily="34" charset="0"/>
                <a:ea typeface="Verdana" panose="020B0604030504040204" pitchFamily="34" charset="0"/>
              </a:rPr>
              <a:t>Job satisfaction, confidence</a:t>
            </a:r>
            <a:endPar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48" name="Rectangle 47">
            <a:extLst>
              <a:ext uri="{FF2B5EF4-FFF2-40B4-BE49-F238E27FC236}">
                <a16:creationId xmlns:a16="http://schemas.microsoft.com/office/drawing/2014/main" id="{7829EF4A-1350-47D1-B32D-1F0E4379EB12}"/>
              </a:ext>
            </a:extLst>
          </p:cNvPr>
          <p:cNvSpPr/>
          <p:nvPr/>
        </p:nvSpPr>
        <p:spPr>
          <a:xfrm>
            <a:off x="2687167"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0" name="TextBox 49">
            <a:extLst>
              <a:ext uri="{FF2B5EF4-FFF2-40B4-BE49-F238E27FC236}">
                <a16:creationId xmlns:a16="http://schemas.microsoft.com/office/drawing/2014/main" id="{0033E24E-CFF1-44CF-AE19-265B075E3CAF}"/>
              </a:ext>
            </a:extLst>
          </p:cNvPr>
          <p:cNvSpPr txBox="1"/>
          <p:nvPr/>
        </p:nvSpPr>
        <p:spPr>
          <a:xfrm>
            <a:off x="2823076" y="3066444"/>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Results</a:t>
            </a:r>
          </a:p>
        </p:txBody>
      </p:sp>
      <p:sp>
        <p:nvSpPr>
          <p:cNvPr id="52" name="Rectangle 51">
            <a:extLst>
              <a:ext uri="{FF2B5EF4-FFF2-40B4-BE49-F238E27FC236}">
                <a16:creationId xmlns:a16="http://schemas.microsoft.com/office/drawing/2014/main" id="{25ABE49A-0C4D-488A-AF06-7A9E48DD4E1B}"/>
              </a:ext>
            </a:extLst>
          </p:cNvPr>
          <p:cNvSpPr/>
          <p:nvPr/>
        </p:nvSpPr>
        <p:spPr>
          <a:xfrm>
            <a:off x="5136033" y="520213"/>
            <a:ext cx="3239412"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4" name="TextBox 53">
            <a:extLst>
              <a:ext uri="{FF2B5EF4-FFF2-40B4-BE49-F238E27FC236}">
                <a16:creationId xmlns:a16="http://schemas.microsoft.com/office/drawing/2014/main" id="{57DC0E6B-59F0-4952-97CE-2A7FE08D4ACB}"/>
              </a:ext>
            </a:extLst>
          </p:cNvPr>
          <p:cNvSpPr txBox="1"/>
          <p:nvPr/>
        </p:nvSpPr>
        <p:spPr>
          <a:xfrm>
            <a:off x="6045059" y="541898"/>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Approach</a:t>
            </a:r>
          </a:p>
        </p:txBody>
      </p:sp>
      <p:sp>
        <p:nvSpPr>
          <p:cNvPr id="64" name="Slide Number Placeholder 20">
            <a:extLst>
              <a:ext uri="{FF2B5EF4-FFF2-40B4-BE49-F238E27FC236}">
                <a16:creationId xmlns:a16="http://schemas.microsoft.com/office/drawing/2014/main" id="{A5709D2E-28FC-2043-A0C7-FCD61CFE607E}"/>
              </a:ext>
            </a:extLst>
          </p:cNvPr>
          <p:cNvSpPr txBox="1">
            <a:spLocks/>
          </p:cNvSpPr>
          <p:nvPr/>
        </p:nvSpPr>
        <p:spPr>
          <a:xfrm>
            <a:off x="7086397" y="4869470"/>
            <a:ext cx="2057234" cy="273822"/>
          </a:xfrm>
          <a:prstGeom prst="rect">
            <a:avLst/>
          </a:prstGeom>
        </p:spPr>
        <p:txBody>
          <a:bodyPr vert="horz" lIns="91433" tIns="45716" rIns="91433" bIns="45716" rtlCol="0" anchor="ctr"/>
          <a:lstStyle>
            <a:defPPr>
              <a:defRPr lang="en-US"/>
            </a:defPPr>
            <a:lvl1pPr marL="0" algn="r" defTabSz="685800" rtl="0" eaLnBrk="1" latinLnBrk="0" hangingPunct="1">
              <a:defRPr sz="788"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514332" rtl="0" eaLnBrk="1" fontAlgn="base" latinLnBrk="0" hangingPunct="1">
              <a:lnSpc>
                <a:spcPct val="100000"/>
              </a:lnSpc>
              <a:spcBef>
                <a:spcPct val="0"/>
              </a:spcBef>
              <a:spcAft>
                <a:spcPts val="450"/>
              </a:spcAft>
              <a:buClrTx/>
              <a:buSzTx/>
              <a:buFont typeface="Arial"/>
              <a:buNone/>
              <a:tabLst/>
              <a:defRPr/>
            </a:pPr>
            <a:fld id="{5CAF2848-72F5-C442-96E7-D641D54052C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a:rPr>
              <a:pPr marL="0" marR="0" lvl="0" indent="0" algn="r" defTabSz="514332" rtl="0" eaLnBrk="1" fontAlgn="base" latinLnBrk="0" hangingPunct="1">
                <a:lnSpc>
                  <a:spcPct val="100000"/>
                </a:lnSpc>
                <a:spcBef>
                  <a:spcPct val="0"/>
                </a:spcBef>
                <a:spcAft>
                  <a:spcPts val="450"/>
                </a:spcAft>
                <a:buClrTx/>
                <a:buSzTx/>
                <a:buFont typeface="Arial"/>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C04356DE-269A-F3D4-8969-5BE17A1C6A6A}"/>
              </a:ext>
            </a:extLst>
          </p:cNvPr>
          <p:cNvSpPr txBox="1"/>
          <p:nvPr/>
        </p:nvSpPr>
        <p:spPr>
          <a:xfrm>
            <a:off x="448937" y="4904672"/>
            <a:ext cx="3834688" cy="215444"/>
          </a:xfrm>
          <a:prstGeom prst="rect">
            <a:avLst/>
          </a:prstGeom>
          <a:noFill/>
        </p:spPr>
        <p:txBody>
          <a:bodyPr wrap="square" rtlCol="0">
            <a:spAutoFit/>
          </a:bodyPr>
          <a:lstStyle/>
          <a:p>
            <a:r>
              <a:rPr lang="en-US" sz="800" dirty="0">
                <a:latin typeface="+mn-lt"/>
              </a:rPr>
              <a:t>Case study available at:  https://roiinstitute.net/learnops-roi-resources/</a:t>
            </a:r>
          </a:p>
        </p:txBody>
      </p:sp>
    </p:spTree>
    <p:extLst>
      <p:ext uri="{BB962C8B-B14F-4D97-AF65-F5344CB8AC3E}">
        <p14:creationId xmlns:p14="http://schemas.microsoft.com/office/powerpoint/2010/main" val="77644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3F4B7CF-9DBF-4F94-A8EE-EF7146C76225}"/>
              </a:ext>
            </a:extLst>
          </p:cNvPr>
          <p:cNvCxnSpPr>
            <a:cxnSpLocks/>
            <a:stCxn id="56" idx="1"/>
          </p:cNvCxnSpPr>
          <p:nvPr/>
        </p:nvCxnSpPr>
        <p:spPr>
          <a:xfrm>
            <a:off x="5442970" y="1802483"/>
            <a:ext cx="6830" cy="3308679"/>
          </a:xfrm>
          <a:prstGeom prst="line">
            <a:avLst/>
          </a:prstGeom>
          <a:ln w="1270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4FEFA4-4F57-4F73-B893-E5CAB1C1ACB9}"/>
              </a:ext>
            </a:extLst>
          </p:cNvPr>
          <p:cNvSpPr/>
          <p:nvPr/>
        </p:nvSpPr>
        <p:spPr>
          <a:xfrm>
            <a:off x="370" y="210"/>
            <a:ext cx="1788923" cy="2309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3" name="Rectangle: Diagonal Corners Rounded 2">
            <a:extLst>
              <a:ext uri="{FF2B5EF4-FFF2-40B4-BE49-F238E27FC236}">
                <a16:creationId xmlns:a16="http://schemas.microsoft.com/office/drawing/2014/main" id="{B2407D39-C79B-44F1-AAB5-14120F45760D}"/>
              </a:ext>
            </a:extLst>
          </p:cNvPr>
          <p:cNvSpPr/>
          <p:nvPr/>
        </p:nvSpPr>
        <p:spPr>
          <a:xfrm>
            <a:off x="481986" y="343988"/>
            <a:ext cx="4109542" cy="2441804"/>
          </a:xfrm>
          <a:prstGeom prst="round2DiagRect">
            <a:avLst>
              <a:gd name="adj1" fmla="val 9593"/>
              <a:gd name="adj2" fmla="val 0"/>
            </a:avLst>
          </a:prstGeom>
          <a:blipFill>
            <a:blip r:embed="rId3">
              <a:grayscl/>
            </a:blip>
            <a:stretch>
              <a:fillRect l="-3000" t="-76000" b="-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 name="TextBox 4">
            <a:extLst>
              <a:ext uri="{FF2B5EF4-FFF2-40B4-BE49-F238E27FC236}">
                <a16:creationId xmlns:a16="http://schemas.microsoft.com/office/drawing/2014/main" id="{FD00D15B-F589-4EC4-BB59-52DCDF7876FD}"/>
              </a:ext>
            </a:extLst>
          </p:cNvPr>
          <p:cNvSpPr txBox="1"/>
          <p:nvPr/>
        </p:nvSpPr>
        <p:spPr>
          <a:xfrm>
            <a:off x="409748" y="3508723"/>
            <a:ext cx="2122322" cy="1181862"/>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Profitable growth and efficiency</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b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prstClr val="black"/>
                </a:solidFill>
                <a:latin typeface="Calibri" panose="020F0502020204030204" pitchFamily="34" charset="0"/>
                <a:ea typeface="Verdana" panose="020B0604030504040204" pitchFamily="34" charset="0"/>
              </a:rPr>
              <a:t>Variety of measures defined by first line supervisors attending the program and their managers and that met specific criteria</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7" name="Rectangle 6">
            <a:extLst>
              <a:ext uri="{FF2B5EF4-FFF2-40B4-BE49-F238E27FC236}">
                <a16:creationId xmlns:a16="http://schemas.microsoft.com/office/drawing/2014/main" id="{07AD9847-602A-4D90-82E0-A09C7F5459B2}"/>
              </a:ext>
            </a:extLst>
          </p:cNvPr>
          <p:cNvSpPr/>
          <p:nvPr/>
        </p:nvSpPr>
        <p:spPr>
          <a:xfrm>
            <a:off x="480319"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12" name="TextBox 11">
            <a:extLst>
              <a:ext uri="{FF2B5EF4-FFF2-40B4-BE49-F238E27FC236}">
                <a16:creationId xmlns:a16="http://schemas.microsoft.com/office/drawing/2014/main" id="{65AD75AA-80DA-4146-9CB6-5D8DA73EA256}"/>
              </a:ext>
            </a:extLst>
          </p:cNvPr>
          <p:cNvSpPr txBox="1"/>
          <p:nvPr/>
        </p:nvSpPr>
        <p:spPr>
          <a:xfrm>
            <a:off x="495644" y="3066444"/>
            <a:ext cx="1662529"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Business Needs                    </a:t>
            </a:r>
          </a:p>
        </p:txBody>
      </p:sp>
      <p:grpSp>
        <p:nvGrpSpPr>
          <p:cNvPr id="8" name="Group 7">
            <a:extLst>
              <a:ext uri="{FF2B5EF4-FFF2-40B4-BE49-F238E27FC236}">
                <a16:creationId xmlns:a16="http://schemas.microsoft.com/office/drawing/2014/main" id="{59E57C8A-B700-46F2-916B-4967385DC8AF}"/>
              </a:ext>
            </a:extLst>
          </p:cNvPr>
          <p:cNvGrpSpPr/>
          <p:nvPr/>
        </p:nvGrpSpPr>
        <p:grpSpPr>
          <a:xfrm>
            <a:off x="5136032" y="1194003"/>
            <a:ext cx="613875" cy="608480"/>
            <a:chOff x="6984899" y="1655497"/>
            <a:chExt cx="690152" cy="684086"/>
          </a:xfrm>
        </p:grpSpPr>
        <p:sp>
          <p:nvSpPr>
            <p:cNvPr id="56" name="Rectangle: Diagonal Corners Rounded 55">
              <a:extLst>
                <a:ext uri="{FF2B5EF4-FFF2-40B4-BE49-F238E27FC236}">
                  <a16:creationId xmlns:a16="http://schemas.microsoft.com/office/drawing/2014/main" id="{94DF5D19-A7A7-4011-ADFB-FEFD70622102}"/>
                </a:ext>
              </a:extLst>
            </p:cNvPr>
            <p:cNvSpPr/>
            <p:nvPr/>
          </p:nvSpPr>
          <p:spPr>
            <a:xfrm>
              <a:off x="6984899" y="1657751"/>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sp>
          <p:nvSpPr>
            <p:cNvPr id="19" name="Rectangle: Diagonal Corners Rounded 18">
              <a:extLst>
                <a:ext uri="{FF2B5EF4-FFF2-40B4-BE49-F238E27FC236}">
                  <a16:creationId xmlns:a16="http://schemas.microsoft.com/office/drawing/2014/main" id="{361B4400-84EB-4E16-87AE-0016AA312287}"/>
                </a:ext>
              </a:extLst>
            </p:cNvPr>
            <p:cNvSpPr/>
            <p:nvPr/>
          </p:nvSpPr>
          <p:spPr>
            <a:xfrm>
              <a:off x="7024444" y="1655497"/>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pic>
          <p:nvPicPr>
            <p:cNvPr id="30" name="Graphic 29" descr="Network">
              <a:extLst>
                <a:ext uri="{FF2B5EF4-FFF2-40B4-BE49-F238E27FC236}">
                  <a16:creationId xmlns:a16="http://schemas.microsoft.com/office/drawing/2014/main" id="{687A7BC5-064E-477C-A2B0-731064B5F5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2305" y="1740499"/>
              <a:ext cx="457200" cy="457200"/>
            </a:xfrm>
            <a:prstGeom prst="rect">
              <a:avLst/>
            </a:prstGeom>
            <a:effectLst/>
          </p:spPr>
        </p:pic>
      </p:grpSp>
      <p:grpSp>
        <p:nvGrpSpPr>
          <p:cNvPr id="18" name="Group 17">
            <a:extLst>
              <a:ext uri="{FF2B5EF4-FFF2-40B4-BE49-F238E27FC236}">
                <a16:creationId xmlns:a16="http://schemas.microsoft.com/office/drawing/2014/main" id="{AB17A008-B262-4F7C-A06D-3D9E1581E9D4}"/>
              </a:ext>
            </a:extLst>
          </p:cNvPr>
          <p:cNvGrpSpPr/>
          <p:nvPr/>
        </p:nvGrpSpPr>
        <p:grpSpPr>
          <a:xfrm>
            <a:off x="5834433" y="1109637"/>
            <a:ext cx="2880779" cy="850472"/>
            <a:chOff x="8107703" y="1566785"/>
            <a:chExt cx="3418605" cy="1134056"/>
          </a:xfrm>
        </p:grpSpPr>
        <p:sp>
          <p:nvSpPr>
            <p:cNvPr id="31" name="TextBox 30">
              <a:extLst>
                <a:ext uri="{FF2B5EF4-FFF2-40B4-BE49-F238E27FC236}">
                  <a16:creationId xmlns:a16="http://schemas.microsoft.com/office/drawing/2014/main" id="{6531233F-992C-4674-95A4-E4C292973ECD}"/>
                </a:ext>
              </a:extLst>
            </p:cNvPr>
            <p:cNvSpPr txBox="1"/>
            <p:nvPr/>
          </p:nvSpPr>
          <p:spPr>
            <a:xfrm>
              <a:off x="8138016" y="1912868"/>
              <a:ext cx="3388292"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Profitability and efficiency through improvement in operational measures such as productivity, sales, costs, quality, and time.  </a:t>
              </a:r>
            </a:p>
          </p:txBody>
        </p:sp>
        <p:sp>
          <p:nvSpPr>
            <p:cNvPr id="34" name="TextBox 33">
              <a:extLst>
                <a:ext uri="{FF2B5EF4-FFF2-40B4-BE49-F238E27FC236}">
                  <a16:creationId xmlns:a16="http://schemas.microsoft.com/office/drawing/2014/main" id="{33BE3875-9648-4391-9A6E-3AB2692743A4}"/>
                </a:ext>
              </a:extLst>
            </p:cNvPr>
            <p:cNvSpPr txBox="1"/>
            <p:nvPr/>
          </p:nvSpPr>
          <p:spPr>
            <a:xfrm>
              <a:off x="8107703" y="1566785"/>
              <a:ext cx="2550883"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Alignment to the Business</a:t>
              </a:r>
            </a:p>
          </p:txBody>
        </p:sp>
      </p:grpSp>
      <p:grpSp>
        <p:nvGrpSpPr>
          <p:cNvPr id="20" name="Group 19">
            <a:extLst>
              <a:ext uri="{FF2B5EF4-FFF2-40B4-BE49-F238E27FC236}">
                <a16:creationId xmlns:a16="http://schemas.microsoft.com/office/drawing/2014/main" id="{3A44B6BF-F75C-4D07-AD5A-897203392191}"/>
              </a:ext>
            </a:extLst>
          </p:cNvPr>
          <p:cNvGrpSpPr/>
          <p:nvPr/>
        </p:nvGrpSpPr>
        <p:grpSpPr>
          <a:xfrm>
            <a:off x="5828030" y="1935321"/>
            <a:ext cx="3172711" cy="850472"/>
            <a:chOff x="8118592" y="2733124"/>
            <a:chExt cx="4230623" cy="1134056"/>
          </a:xfrm>
        </p:grpSpPr>
        <p:sp>
          <p:nvSpPr>
            <p:cNvPr id="39" name="TextBox 38">
              <a:extLst>
                <a:ext uri="{FF2B5EF4-FFF2-40B4-BE49-F238E27FC236}">
                  <a16:creationId xmlns:a16="http://schemas.microsoft.com/office/drawing/2014/main" id="{A143507C-E652-4B4F-BD8E-5C4475DB8114}"/>
                </a:ext>
              </a:extLst>
            </p:cNvPr>
            <p:cNvSpPr txBox="1"/>
            <p:nvPr/>
          </p:nvSpPr>
          <p:spPr>
            <a:xfrm>
              <a:off x="8138016" y="3079207"/>
              <a:ext cx="4211199"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lang="en-US" sz="1080" kern="1200" dirty="0">
                  <a:solidFill>
                    <a:prstClr val="black"/>
                  </a:solidFill>
                  <a:latin typeface="Calibri" panose="020F0502020204030204" pitchFamily="34" charset="0"/>
                  <a:ea typeface="Verdana" panose="020B0604030504040204" pitchFamily="34" charset="0"/>
                </a:rPr>
                <a:t>A needs assessment across functional areas indicated that was a need to develop leadership competencies of first-line leaders.</a:t>
              </a: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43" name="TextBox 42">
              <a:extLst>
                <a:ext uri="{FF2B5EF4-FFF2-40B4-BE49-F238E27FC236}">
                  <a16:creationId xmlns:a16="http://schemas.microsoft.com/office/drawing/2014/main" id="{1923ECF3-28F1-4DE0-9A7B-7609D86AB259}"/>
                </a:ext>
              </a:extLst>
            </p:cNvPr>
            <p:cNvSpPr txBox="1"/>
            <p:nvPr/>
          </p:nvSpPr>
          <p:spPr>
            <a:xfrm>
              <a:off x="8118592" y="2733124"/>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Select the Right Solution</a:t>
              </a:r>
            </a:p>
          </p:txBody>
        </p:sp>
      </p:grpSp>
      <p:grpSp>
        <p:nvGrpSpPr>
          <p:cNvPr id="9" name="Group 8">
            <a:extLst>
              <a:ext uri="{FF2B5EF4-FFF2-40B4-BE49-F238E27FC236}">
                <a16:creationId xmlns:a16="http://schemas.microsoft.com/office/drawing/2014/main" id="{E22C4D41-33DE-43FD-A0CB-1C3A6ABBA0E2}"/>
              </a:ext>
            </a:extLst>
          </p:cNvPr>
          <p:cNvGrpSpPr/>
          <p:nvPr/>
        </p:nvGrpSpPr>
        <p:grpSpPr>
          <a:xfrm>
            <a:off x="5136032" y="2069441"/>
            <a:ext cx="613875" cy="606474"/>
            <a:chOff x="6984899" y="2818315"/>
            <a:chExt cx="690152" cy="681832"/>
          </a:xfrm>
        </p:grpSpPr>
        <p:sp>
          <p:nvSpPr>
            <p:cNvPr id="57" name="Rectangle: Diagonal Corners Rounded 56">
              <a:extLst>
                <a:ext uri="{FF2B5EF4-FFF2-40B4-BE49-F238E27FC236}">
                  <a16:creationId xmlns:a16="http://schemas.microsoft.com/office/drawing/2014/main" id="{10D69EEB-4530-48A0-BC8B-C9C59BA8B418}"/>
                </a:ext>
              </a:extLst>
            </p:cNvPr>
            <p:cNvSpPr/>
            <p:nvPr/>
          </p:nvSpPr>
          <p:spPr>
            <a:xfrm>
              <a:off x="6984899" y="2818315"/>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1" name="Rectangle: Diagonal Corners Rounded 40">
              <a:extLst>
                <a:ext uri="{FF2B5EF4-FFF2-40B4-BE49-F238E27FC236}">
                  <a16:creationId xmlns:a16="http://schemas.microsoft.com/office/drawing/2014/main" id="{FBE7E396-07E4-4708-ADCF-72B0F6DB32AF}"/>
                </a:ext>
              </a:extLst>
            </p:cNvPr>
            <p:cNvSpPr/>
            <p:nvPr/>
          </p:nvSpPr>
          <p:spPr>
            <a:xfrm>
              <a:off x="7024444" y="2821836"/>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7" name="Graphic 26" descr="Thought bubble">
              <a:extLst>
                <a:ext uri="{FF2B5EF4-FFF2-40B4-BE49-F238E27FC236}">
                  <a16:creationId xmlns:a16="http://schemas.microsoft.com/office/drawing/2014/main" id="{6C02EE02-F1EA-4BC9-82E6-9BE911EF68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4483" y="2922089"/>
              <a:ext cx="457200" cy="457200"/>
            </a:xfrm>
            <a:prstGeom prst="rect">
              <a:avLst/>
            </a:prstGeom>
            <a:effectLst/>
          </p:spPr>
        </p:pic>
      </p:grpSp>
      <p:grpSp>
        <p:nvGrpSpPr>
          <p:cNvPr id="21" name="Group 20">
            <a:extLst>
              <a:ext uri="{FF2B5EF4-FFF2-40B4-BE49-F238E27FC236}">
                <a16:creationId xmlns:a16="http://schemas.microsoft.com/office/drawing/2014/main" id="{B24C833A-DCF9-42B1-BC62-C5F8956D0CA8}"/>
              </a:ext>
            </a:extLst>
          </p:cNvPr>
          <p:cNvGrpSpPr/>
          <p:nvPr/>
        </p:nvGrpSpPr>
        <p:grpSpPr>
          <a:xfrm>
            <a:off x="5828030" y="2881945"/>
            <a:ext cx="2993332" cy="850472"/>
            <a:chOff x="8129476" y="3899463"/>
            <a:chExt cx="3991432" cy="1134056"/>
          </a:xfrm>
        </p:grpSpPr>
        <p:sp>
          <p:nvSpPr>
            <p:cNvPr id="45" name="TextBox 44">
              <a:extLst>
                <a:ext uri="{FF2B5EF4-FFF2-40B4-BE49-F238E27FC236}">
                  <a16:creationId xmlns:a16="http://schemas.microsoft.com/office/drawing/2014/main" id="{04BB2092-F131-4F9E-B8A3-ABEBA7C25010}"/>
                </a:ext>
              </a:extLst>
            </p:cNvPr>
            <p:cNvSpPr txBox="1"/>
            <p:nvPr/>
          </p:nvSpPr>
          <p:spPr>
            <a:xfrm>
              <a:off x="8138014" y="4245546"/>
              <a:ext cx="3982894"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Learning and application objectives defined through the needs assessments. Business objectives defined by participants and managers. </a:t>
              </a:r>
            </a:p>
          </p:txBody>
        </p:sp>
        <p:sp>
          <p:nvSpPr>
            <p:cNvPr id="49" name="TextBox 48">
              <a:extLst>
                <a:ext uri="{FF2B5EF4-FFF2-40B4-BE49-F238E27FC236}">
                  <a16:creationId xmlns:a16="http://schemas.microsoft.com/office/drawing/2014/main" id="{6EDAAF4F-77D1-4B6B-8966-AEFEFCED8A2C}"/>
                </a:ext>
              </a:extLst>
            </p:cNvPr>
            <p:cNvSpPr txBox="1"/>
            <p:nvPr/>
          </p:nvSpPr>
          <p:spPr>
            <a:xfrm>
              <a:off x="8129476" y="3899463"/>
              <a:ext cx="1925942"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Set Expectations</a:t>
              </a:r>
            </a:p>
          </p:txBody>
        </p:sp>
      </p:grpSp>
      <p:grpSp>
        <p:nvGrpSpPr>
          <p:cNvPr id="16" name="Group 15">
            <a:extLst>
              <a:ext uri="{FF2B5EF4-FFF2-40B4-BE49-F238E27FC236}">
                <a16:creationId xmlns:a16="http://schemas.microsoft.com/office/drawing/2014/main" id="{8CB27178-AB9E-430C-83D3-FFD452F31E0D}"/>
              </a:ext>
            </a:extLst>
          </p:cNvPr>
          <p:cNvGrpSpPr/>
          <p:nvPr/>
        </p:nvGrpSpPr>
        <p:grpSpPr>
          <a:xfrm>
            <a:off x="5136032" y="2942872"/>
            <a:ext cx="613875" cy="608339"/>
            <a:chOff x="6984899" y="3988175"/>
            <a:chExt cx="690152" cy="683929"/>
          </a:xfrm>
        </p:grpSpPr>
        <p:sp>
          <p:nvSpPr>
            <p:cNvPr id="58" name="Rectangle: Diagonal Corners Rounded 57">
              <a:extLst>
                <a:ext uri="{FF2B5EF4-FFF2-40B4-BE49-F238E27FC236}">
                  <a16:creationId xmlns:a16="http://schemas.microsoft.com/office/drawing/2014/main" id="{3E309F31-53F3-481F-B1BA-EA8D7A05E6EC}"/>
                </a:ext>
              </a:extLst>
            </p:cNvPr>
            <p:cNvSpPr/>
            <p:nvPr/>
          </p:nvSpPr>
          <p:spPr>
            <a:xfrm>
              <a:off x="6984899" y="3990272"/>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7" name="Rectangle: Diagonal Corners Rounded 46">
              <a:extLst>
                <a:ext uri="{FF2B5EF4-FFF2-40B4-BE49-F238E27FC236}">
                  <a16:creationId xmlns:a16="http://schemas.microsoft.com/office/drawing/2014/main" id="{B3C81E53-DDE2-4923-A4D8-3133C1116CFC}"/>
                </a:ext>
              </a:extLst>
            </p:cNvPr>
            <p:cNvSpPr/>
            <p:nvPr/>
          </p:nvSpPr>
          <p:spPr>
            <a:xfrm>
              <a:off x="7024444" y="398817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8" name="Graphic 27" descr="Link">
              <a:extLst>
                <a:ext uri="{FF2B5EF4-FFF2-40B4-BE49-F238E27FC236}">
                  <a16:creationId xmlns:a16="http://schemas.microsoft.com/office/drawing/2014/main" id="{35610F28-4F31-410D-A380-BD735F5839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3341" y="4075728"/>
              <a:ext cx="457200" cy="457200"/>
            </a:xfrm>
            <a:prstGeom prst="rect">
              <a:avLst/>
            </a:prstGeom>
            <a:effectLst/>
          </p:spPr>
        </p:pic>
      </p:grpSp>
      <p:grpSp>
        <p:nvGrpSpPr>
          <p:cNvPr id="24" name="Group 23">
            <a:extLst>
              <a:ext uri="{FF2B5EF4-FFF2-40B4-BE49-F238E27FC236}">
                <a16:creationId xmlns:a16="http://schemas.microsoft.com/office/drawing/2014/main" id="{C70C76B6-7BE4-47C4-B8A9-27F2FF93C961}"/>
              </a:ext>
            </a:extLst>
          </p:cNvPr>
          <p:cNvGrpSpPr/>
          <p:nvPr/>
        </p:nvGrpSpPr>
        <p:grpSpPr>
          <a:xfrm>
            <a:off x="5828030" y="3713259"/>
            <a:ext cx="2993333" cy="1349070"/>
            <a:chOff x="8129477" y="5065803"/>
            <a:chExt cx="3991434" cy="1798907"/>
          </a:xfrm>
        </p:grpSpPr>
        <p:sp>
          <p:nvSpPr>
            <p:cNvPr id="51" name="TextBox 50">
              <a:extLst>
                <a:ext uri="{FF2B5EF4-FFF2-40B4-BE49-F238E27FC236}">
                  <a16:creationId xmlns:a16="http://schemas.microsoft.com/office/drawing/2014/main" id="{7600B38C-93DA-44DC-8BC7-1F4144AAB9B0}"/>
                </a:ext>
              </a:extLst>
            </p:cNvPr>
            <p:cNvSpPr txBox="1"/>
            <p:nvPr/>
          </p:nvSpPr>
          <p:spPr>
            <a:xfrm>
              <a:off x="8138016" y="5411886"/>
              <a:ext cx="3982895" cy="145282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Participant and manager questionnaires coupled with action plans to collect business benefits. Given the </a:t>
              </a:r>
              <a:r>
                <a:rPr lang="en-US" sz="1080" kern="1200" dirty="0">
                  <a:solidFill>
                    <a:prstClr val="black"/>
                  </a:solidFill>
                  <a:latin typeface="Calibri" panose="020F0502020204030204" pitchFamily="34" charset="0"/>
                  <a:ea typeface="Verdana" panose="020B0604030504040204" pitchFamily="34" charset="0"/>
                </a:rPr>
                <a:t>variety of business measures, estimates were used to isolate program effects. Methods to convert measure to money depended on the business measures.</a:t>
              </a: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55" name="TextBox 54">
              <a:extLst>
                <a:ext uri="{FF2B5EF4-FFF2-40B4-BE49-F238E27FC236}">
                  <a16:creationId xmlns:a16="http://schemas.microsoft.com/office/drawing/2014/main" id="{F35EC604-A630-42C9-BB23-08DC2B26F4E6}"/>
                </a:ext>
              </a:extLst>
            </p:cNvPr>
            <p:cNvSpPr txBox="1"/>
            <p:nvPr/>
          </p:nvSpPr>
          <p:spPr>
            <a:xfrm>
              <a:off x="8129477" y="5065803"/>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Data Collection and Analysis</a:t>
              </a:r>
            </a:p>
          </p:txBody>
        </p:sp>
      </p:grpSp>
      <p:grpSp>
        <p:nvGrpSpPr>
          <p:cNvPr id="17" name="Group 16">
            <a:extLst>
              <a:ext uri="{FF2B5EF4-FFF2-40B4-BE49-F238E27FC236}">
                <a16:creationId xmlns:a16="http://schemas.microsoft.com/office/drawing/2014/main" id="{8995B7FD-E4DE-4039-8D46-6F2882F91F95}"/>
              </a:ext>
            </a:extLst>
          </p:cNvPr>
          <p:cNvGrpSpPr/>
          <p:nvPr/>
        </p:nvGrpSpPr>
        <p:grpSpPr>
          <a:xfrm>
            <a:off x="5136032" y="3818170"/>
            <a:ext cx="613875" cy="607008"/>
            <a:chOff x="6984899" y="5154515"/>
            <a:chExt cx="690152" cy="682433"/>
          </a:xfrm>
        </p:grpSpPr>
        <p:sp>
          <p:nvSpPr>
            <p:cNvPr id="59" name="Rectangle: Diagonal Corners Rounded 58">
              <a:extLst>
                <a:ext uri="{FF2B5EF4-FFF2-40B4-BE49-F238E27FC236}">
                  <a16:creationId xmlns:a16="http://schemas.microsoft.com/office/drawing/2014/main" id="{B0E2FF77-B4C5-4927-877D-7DD5976B1573}"/>
                </a:ext>
              </a:extLst>
            </p:cNvPr>
            <p:cNvSpPr/>
            <p:nvPr/>
          </p:nvSpPr>
          <p:spPr>
            <a:xfrm>
              <a:off x="6984899" y="5155116"/>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3" name="Rectangle: Diagonal Corners Rounded 52">
              <a:extLst>
                <a:ext uri="{FF2B5EF4-FFF2-40B4-BE49-F238E27FC236}">
                  <a16:creationId xmlns:a16="http://schemas.microsoft.com/office/drawing/2014/main" id="{A312EB1D-A85A-4268-81DB-E761DA67E9E2}"/>
                </a:ext>
              </a:extLst>
            </p:cNvPr>
            <p:cNvSpPr/>
            <p:nvPr/>
          </p:nvSpPr>
          <p:spPr>
            <a:xfrm>
              <a:off x="7024444" y="515451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9" name="Graphic 28" descr="Meeting">
              <a:extLst>
                <a:ext uri="{FF2B5EF4-FFF2-40B4-BE49-F238E27FC236}">
                  <a16:creationId xmlns:a16="http://schemas.microsoft.com/office/drawing/2014/main" id="{0B372B2F-1FAC-41DF-8113-EB38A3E9A9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27270" y="5238900"/>
              <a:ext cx="457200" cy="457200"/>
            </a:xfrm>
            <a:prstGeom prst="rect">
              <a:avLst/>
            </a:prstGeom>
            <a:effectLst/>
          </p:spPr>
        </p:pic>
      </p:grpSp>
      <p:sp>
        <p:nvSpPr>
          <p:cNvPr id="60" name="Rectangle: Diagonal Corners Rounded 59">
            <a:extLst>
              <a:ext uri="{FF2B5EF4-FFF2-40B4-BE49-F238E27FC236}">
                <a16:creationId xmlns:a16="http://schemas.microsoft.com/office/drawing/2014/main" id="{89079827-A826-494F-891F-4A13D6BA4C0F}"/>
              </a:ext>
            </a:extLst>
          </p:cNvPr>
          <p:cNvSpPr/>
          <p:nvPr/>
        </p:nvSpPr>
        <p:spPr>
          <a:xfrm>
            <a:off x="481596" y="343988"/>
            <a:ext cx="4109569" cy="2441804"/>
          </a:xfrm>
          <a:prstGeom prst="round2DiagRect">
            <a:avLst>
              <a:gd name="adj1" fmla="val 9593"/>
              <a:gd name="adj2" fmla="val 0"/>
            </a:avLst>
          </a:prstGeom>
          <a:gradFill flip="none" rotWithShape="1">
            <a:gsLst>
              <a:gs pos="50000">
                <a:schemeClr val="accent1"/>
              </a:gs>
              <a:gs pos="0">
                <a:srgbClr val="74B8AE"/>
              </a:gs>
              <a:gs pos="100000">
                <a:schemeClr val="accent5">
                  <a:alpha val="79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61" name="TextBox 60">
            <a:extLst>
              <a:ext uri="{FF2B5EF4-FFF2-40B4-BE49-F238E27FC236}">
                <a16:creationId xmlns:a16="http://schemas.microsoft.com/office/drawing/2014/main" id="{0B28394E-5AE6-4A2D-9CE9-81B0D6B78566}"/>
              </a:ext>
            </a:extLst>
          </p:cNvPr>
          <p:cNvSpPr txBox="1"/>
          <p:nvPr/>
        </p:nvSpPr>
        <p:spPr>
          <a:xfrm rot="10800000" flipH="1" flipV="1">
            <a:off x="660544" y="655938"/>
            <a:ext cx="3601637" cy="86177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The Business Benefits of Leadership Development</a:t>
            </a:r>
          </a:p>
        </p:txBody>
      </p:sp>
      <p:sp>
        <p:nvSpPr>
          <p:cNvPr id="62" name="Rectangle 61">
            <a:extLst>
              <a:ext uri="{FF2B5EF4-FFF2-40B4-BE49-F238E27FC236}">
                <a16:creationId xmlns:a16="http://schemas.microsoft.com/office/drawing/2014/main" id="{3F199627-D1B7-4DB2-AF57-6548E20E8492}"/>
              </a:ext>
            </a:extLst>
          </p:cNvPr>
          <p:cNvSpPr/>
          <p:nvPr/>
        </p:nvSpPr>
        <p:spPr>
          <a:xfrm>
            <a:off x="5169172" y="5111163"/>
            <a:ext cx="3977318" cy="342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6" name="TextBox 45">
            <a:extLst>
              <a:ext uri="{FF2B5EF4-FFF2-40B4-BE49-F238E27FC236}">
                <a16:creationId xmlns:a16="http://schemas.microsoft.com/office/drawing/2014/main" id="{2EA24A5E-9D3C-4007-899F-73DBDFEC0590}"/>
              </a:ext>
            </a:extLst>
          </p:cNvPr>
          <p:cNvSpPr txBox="1"/>
          <p:nvPr/>
        </p:nvSpPr>
        <p:spPr>
          <a:xfrm>
            <a:off x="2616597" y="3508724"/>
            <a:ext cx="2333038" cy="1338828"/>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Two business measures were defined by each participant</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prstClr val="black"/>
                </a:solidFill>
                <a:latin typeface="Calibri" panose="020F0502020204030204" pitchFamily="34" charset="0"/>
                <a:ea typeface="Verdana" panose="020B0604030504040204" pitchFamily="34" charset="0"/>
              </a:rPr>
              <a:t>Estimates adjusted for error was the most effective approach to isolating the program effects on improvement in measures. Monetary benefits: </a:t>
            </a:r>
            <a:r>
              <a:rPr lang="en-US" sz="900" b="1" kern="1200" dirty="0">
                <a:solidFill>
                  <a:prstClr val="black"/>
                </a:solidFill>
                <a:latin typeface="Calibri" panose="020F0502020204030204" pitchFamily="34" charset="0"/>
                <a:ea typeface="Verdana" panose="020B0604030504040204" pitchFamily="34" charset="0"/>
              </a:rPr>
              <a:t>$329,201.</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Cost of the program: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$160,754</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ROI: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105%</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prstClr val="black"/>
                </a:solidFill>
                <a:latin typeface="Calibri" panose="020F0502020204030204" pitchFamily="34" charset="0"/>
                <a:ea typeface="Verdana" panose="020B0604030504040204" pitchFamily="34" charset="0"/>
              </a:rPr>
              <a:t>Intangibles: </a:t>
            </a:r>
            <a:r>
              <a:rPr lang="en-US" sz="900" b="1" kern="1200" dirty="0">
                <a:solidFill>
                  <a:prstClr val="black"/>
                </a:solidFill>
                <a:latin typeface="Calibri" panose="020F0502020204030204" pitchFamily="34" charset="0"/>
                <a:ea typeface="Verdana" panose="020B0604030504040204" pitchFamily="34" charset="0"/>
              </a:rPr>
              <a:t>job satisfaction, teamwork</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48" name="Rectangle 47">
            <a:extLst>
              <a:ext uri="{FF2B5EF4-FFF2-40B4-BE49-F238E27FC236}">
                <a16:creationId xmlns:a16="http://schemas.microsoft.com/office/drawing/2014/main" id="{7829EF4A-1350-47D1-B32D-1F0E4379EB12}"/>
              </a:ext>
            </a:extLst>
          </p:cNvPr>
          <p:cNvSpPr/>
          <p:nvPr/>
        </p:nvSpPr>
        <p:spPr>
          <a:xfrm>
            <a:off x="2687167"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0" name="TextBox 49">
            <a:extLst>
              <a:ext uri="{FF2B5EF4-FFF2-40B4-BE49-F238E27FC236}">
                <a16:creationId xmlns:a16="http://schemas.microsoft.com/office/drawing/2014/main" id="{0033E24E-CFF1-44CF-AE19-265B075E3CAF}"/>
              </a:ext>
            </a:extLst>
          </p:cNvPr>
          <p:cNvSpPr txBox="1"/>
          <p:nvPr/>
        </p:nvSpPr>
        <p:spPr>
          <a:xfrm>
            <a:off x="2823076" y="3066444"/>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Results</a:t>
            </a:r>
          </a:p>
        </p:txBody>
      </p:sp>
      <p:sp>
        <p:nvSpPr>
          <p:cNvPr id="52" name="Rectangle 51">
            <a:extLst>
              <a:ext uri="{FF2B5EF4-FFF2-40B4-BE49-F238E27FC236}">
                <a16:creationId xmlns:a16="http://schemas.microsoft.com/office/drawing/2014/main" id="{25ABE49A-0C4D-488A-AF06-7A9E48DD4E1B}"/>
              </a:ext>
            </a:extLst>
          </p:cNvPr>
          <p:cNvSpPr/>
          <p:nvPr/>
        </p:nvSpPr>
        <p:spPr>
          <a:xfrm>
            <a:off x="5136033" y="520213"/>
            <a:ext cx="3239412"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4" name="TextBox 53">
            <a:extLst>
              <a:ext uri="{FF2B5EF4-FFF2-40B4-BE49-F238E27FC236}">
                <a16:creationId xmlns:a16="http://schemas.microsoft.com/office/drawing/2014/main" id="{57DC0E6B-59F0-4952-97CE-2A7FE08D4ACB}"/>
              </a:ext>
            </a:extLst>
          </p:cNvPr>
          <p:cNvSpPr txBox="1"/>
          <p:nvPr/>
        </p:nvSpPr>
        <p:spPr>
          <a:xfrm>
            <a:off x="6045059" y="541898"/>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Approach</a:t>
            </a:r>
          </a:p>
        </p:txBody>
      </p:sp>
      <p:sp>
        <p:nvSpPr>
          <p:cNvPr id="64" name="Slide Number Placeholder 20">
            <a:extLst>
              <a:ext uri="{FF2B5EF4-FFF2-40B4-BE49-F238E27FC236}">
                <a16:creationId xmlns:a16="http://schemas.microsoft.com/office/drawing/2014/main" id="{A5709D2E-28FC-2043-A0C7-FCD61CFE607E}"/>
              </a:ext>
            </a:extLst>
          </p:cNvPr>
          <p:cNvSpPr txBox="1">
            <a:spLocks/>
          </p:cNvSpPr>
          <p:nvPr/>
        </p:nvSpPr>
        <p:spPr>
          <a:xfrm>
            <a:off x="7086397" y="4869470"/>
            <a:ext cx="2057234" cy="273822"/>
          </a:xfrm>
          <a:prstGeom prst="rect">
            <a:avLst/>
          </a:prstGeom>
        </p:spPr>
        <p:txBody>
          <a:bodyPr vert="horz" lIns="91433" tIns="45716" rIns="91433" bIns="45716" rtlCol="0" anchor="ctr"/>
          <a:lstStyle>
            <a:defPPr>
              <a:defRPr lang="en-US"/>
            </a:defPPr>
            <a:lvl1pPr marL="0" algn="r" defTabSz="685800" rtl="0" eaLnBrk="1" latinLnBrk="0" hangingPunct="1">
              <a:defRPr sz="788"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514332" rtl="0" eaLnBrk="1" fontAlgn="base" latinLnBrk="0" hangingPunct="1">
              <a:lnSpc>
                <a:spcPct val="100000"/>
              </a:lnSpc>
              <a:spcBef>
                <a:spcPct val="0"/>
              </a:spcBef>
              <a:spcAft>
                <a:spcPts val="450"/>
              </a:spcAft>
              <a:buClrTx/>
              <a:buSzTx/>
              <a:buFont typeface="Arial"/>
              <a:buNone/>
              <a:tabLst/>
              <a:defRPr/>
            </a:pPr>
            <a:fld id="{5CAF2848-72F5-C442-96E7-D641D54052C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a:rPr>
              <a:pPr marL="0" marR="0" lvl="0" indent="0" algn="r" defTabSz="514332" rtl="0" eaLnBrk="1" fontAlgn="base" latinLnBrk="0" hangingPunct="1">
                <a:lnSpc>
                  <a:spcPct val="100000"/>
                </a:lnSpc>
                <a:spcBef>
                  <a:spcPct val="0"/>
                </a:spcBef>
                <a:spcAft>
                  <a:spcPts val="450"/>
                </a:spcAft>
                <a:buClrTx/>
                <a:buSzTx/>
                <a:buFont typeface="Arial"/>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CF069809-18C9-48BE-89A2-780DA341023A}"/>
              </a:ext>
            </a:extLst>
          </p:cNvPr>
          <p:cNvSpPr txBox="1"/>
          <p:nvPr/>
        </p:nvSpPr>
        <p:spPr>
          <a:xfrm>
            <a:off x="658229" y="1428453"/>
            <a:ext cx="3904628" cy="1384995"/>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Leadership development contributes to the business in multiple ways. When working with leaders across the enterprise, consider asking them to define the business benefits they hope to achieve. </a:t>
            </a:r>
            <a:r>
              <a:rPr lang="en-US" sz="1050" kern="1200" dirty="0">
                <a:solidFill>
                  <a:prstClr val="white"/>
                </a:solidFill>
                <a:latin typeface="Calibri" panose="020F0502020204030204" pitchFamily="34" charset="0"/>
                <a:ea typeface="Verdana" panose="020B0604030504040204" pitchFamily="34" charset="0"/>
              </a:rPr>
              <a:t>By converting the different measures to money, you can then compare benefits to program costs to calculate the ROI.</a:t>
            </a:r>
            <a:endParaRPr kumimoji="0" lang="en-US" sz="54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 </a:t>
            </a:r>
          </a:p>
        </p:txBody>
      </p:sp>
      <p:sp>
        <p:nvSpPr>
          <p:cNvPr id="13" name="TextBox 12">
            <a:extLst>
              <a:ext uri="{FF2B5EF4-FFF2-40B4-BE49-F238E27FC236}">
                <a16:creationId xmlns:a16="http://schemas.microsoft.com/office/drawing/2014/main" id="{5DE293FB-A90D-2219-48F8-782D92B7BFAD}"/>
              </a:ext>
            </a:extLst>
          </p:cNvPr>
          <p:cNvSpPr txBox="1"/>
          <p:nvPr/>
        </p:nvSpPr>
        <p:spPr>
          <a:xfrm>
            <a:off x="448937" y="4904672"/>
            <a:ext cx="3834688" cy="215444"/>
          </a:xfrm>
          <a:prstGeom prst="rect">
            <a:avLst/>
          </a:prstGeom>
          <a:noFill/>
        </p:spPr>
        <p:txBody>
          <a:bodyPr wrap="square" rtlCol="0">
            <a:spAutoFit/>
          </a:bodyPr>
          <a:lstStyle/>
          <a:p>
            <a:r>
              <a:rPr lang="en-US" sz="800" dirty="0">
                <a:latin typeface="+mn-lt"/>
              </a:rPr>
              <a:t>Case study available at:  https://roiinstitute.net/learnops-roi-resources/</a:t>
            </a:r>
          </a:p>
        </p:txBody>
      </p:sp>
    </p:spTree>
    <p:extLst>
      <p:ext uri="{BB962C8B-B14F-4D97-AF65-F5344CB8AC3E}">
        <p14:creationId xmlns:p14="http://schemas.microsoft.com/office/powerpoint/2010/main" val="27840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3F4B7CF-9DBF-4F94-A8EE-EF7146C76225}"/>
              </a:ext>
            </a:extLst>
          </p:cNvPr>
          <p:cNvCxnSpPr>
            <a:cxnSpLocks/>
            <a:stCxn id="56" idx="1"/>
          </p:cNvCxnSpPr>
          <p:nvPr/>
        </p:nvCxnSpPr>
        <p:spPr>
          <a:xfrm>
            <a:off x="5442970" y="1802483"/>
            <a:ext cx="6830" cy="3308679"/>
          </a:xfrm>
          <a:prstGeom prst="line">
            <a:avLst/>
          </a:prstGeom>
          <a:ln w="1270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4FEFA4-4F57-4F73-B893-E5CAB1C1ACB9}"/>
              </a:ext>
            </a:extLst>
          </p:cNvPr>
          <p:cNvSpPr/>
          <p:nvPr/>
        </p:nvSpPr>
        <p:spPr>
          <a:xfrm>
            <a:off x="370" y="210"/>
            <a:ext cx="1788923" cy="2309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3" name="Rectangle: Diagonal Corners Rounded 2">
            <a:extLst>
              <a:ext uri="{FF2B5EF4-FFF2-40B4-BE49-F238E27FC236}">
                <a16:creationId xmlns:a16="http://schemas.microsoft.com/office/drawing/2014/main" id="{B2407D39-C79B-44F1-AAB5-14120F45760D}"/>
              </a:ext>
            </a:extLst>
          </p:cNvPr>
          <p:cNvSpPr/>
          <p:nvPr/>
        </p:nvSpPr>
        <p:spPr>
          <a:xfrm>
            <a:off x="481986" y="343988"/>
            <a:ext cx="4109542" cy="2441804"/>
          </a:xfrm>
          <a:prstGeom prst="round2DiagRect">
            <a:avLst>
              <a:gd name="adj1" fmla="val 9593"/>
              <a:gd name="adj2" fmla="val 0"/>
            </a:avLst>
          </a:prstGeom>
          <a:blipFill>
            <a:blip r:embed="rId3">
              <a:grayscl/>
            </a:blip>
            <a:stretch>
              <a:fillRect l="-3000" t="-76000" b="-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 name="TextBox 4">
            <a:extLst>
              <a:ext uri="{FF2B5EF4-FFF2-40B4-BE49-F238E27FC236}">
                <a16:creationId xmlns:a16="http://schemas.microsoft.com/office/drawing/2014/main" id="{FD00D15B-F589-4EC4-BB59-52DCDF7876FD}"/>
              </a:ext>
            </a:extLst>
          </p:cNvPr>
          <p:cNvSpPr txBox="1"/>
          <p:nvPr/>
        </p:nvSpPr>
        <p:spPr>
          <a:xfrm>
            <a:off x="409747" y="3508723"/>
            <a:ext cx="2206849" cy="1421928"/>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Optimal business performance</a:t>
            </a:r>
          </a:p>
          <a:p>
            <a:pPr marL="403225" lvl="4" indent="-115888" defTabSz="685776">
              <a:buClrTx/>
              <a:buFont typeface="Courier New" panose="02070309020205020404" pitchFamily="49" charset="0"/>
              <a:buChar char="o"/>
              <a:defRPr/>
            </a:pPr>
            <a:r>
              <a:rPr lang="en-US" sz="900" kern="1200" dirty="0">
                <a:solidFill>
                  <a:prstClr val="black"/>
                </a:solidFill>
                <a:latin typeface="Calibri" panose="020F0502020204030204" pitchFamily="34" charset="0"/>
                <a:ea typeface="Verdana" panose="020B0604030504040204" pitchFamily="34" charset="0"/>
              </a:rPr>
              <a:t>Claims processed per person per day per day</a:t>
            </a:r>
          </a:p>
          <a:p>
            <a:pPr marL="403225" lvl="4" indent="-115888" defTabSz="685776">
              <a:buClrTx/>
              <a:buFont typeface="Courier New" panose="02070309020205020404" pitchFamily="49" charset="0"/>
              <a:buChar char="o"/>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Disputed claims examined per person per day</a:t>
            </a:r>
          </a:p>
          <a:p>
            <a:pPr marL="403225" lvl="4" indent="-115888" defTabSz="685776">
              <a:buClrTx/>
              <a:buFont typeface="Courier New" panose="02070309020205020404" pitchFamily="49" charset="0"/>
              <a:buChar char="o"/>
              <a:defRPr/>
            </a:pPr>
            <a:r>
              <a:rPr lang="en-US" sz="900" kern="1200" dirty="0">
                <a:solidFill>
                  <a:prstClr val="black"/>
                </a:solidFill>
                <a:latin typeface="Calibri" panose="020F0502020204030204" pitchFamily="34" charset="0"/>
                <a:ea typeface="Verdana" panose="020B0604030504040204" pitchFamily="34" charset="0"/>
              </a:rPr>
              <a:t>Office expenses</a:t>
            </a:r>
          </a:p>
          <a:p>
            <a:pPr marL="403225" lvl="4" indent="-115888" defTabSz="685776">
              <a:buClrTx/>
              <a:buFont typeface="Courier New" panose="02070309020205020404" pitchFamily="49" charset="0"/>
              <a:buChar char="o"/>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Employee turnover</a:t>
            </a:r>
            <a:b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br>
            <a:endPar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Environmental Impact</a:t>
            </a:r>
          </a:p>
        </p:txBody>
      </p:sp>
      <p:sp>
        <p:nvSpPr>
          <p:cNvPr id="7" name="Rectangle 6">
            <a:extLst>
              <a:ext uri="{FF2B5EF4-FFF2-40B4-BE49-F238E27FC236}">
                <a16:creationId xmlns:a16="http://schemas.microsoft.com/office/drawing/2014/main" id="{07AD9847-602A-4D90-82E0-A09C7F5459B2}"/>
              </a:ext>
            </a:extLst>
          </p:cNvPr>
          <p:cNvSpPr/>
          <p:nvPr/>
        </p:nvSpPr>
        <p:spPr>
          <a:xfrm>
            <a:off x="480319"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12" name="TextBox 11">
            <a:extLst>
              <a:ext uri="{FF2B5EF4-FFF2-40B4-BE49-F238E27FC236}">
                <a16:creationId xmlns:a16="http://schemas.microsoft.com/office/drawing/2014/main" id="{65AD75AA-80DA-4146-9CB6-5D8DA73EA256}"/>
              </a:ext>
            </a:extLst>
          </p:cNvPr>
          <p:cNvSpPr txBox="1"/>
          <p:nvPr/>
        </p:nvSpPr>
        <p:spPr>
          <a:xfrm>
            <a:off x="495644" y="3066444"/>
            <a:ext cx="1662529"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Business Needs                    </a:t>
            </a:r>
          </a:p>
        </p:txBody>
      </p:sp>
      <p:grpSp>
        <p:nvGrpSpPr>
          <p:cNvPr id="8" name="Group 7">
            <a:extLst>
              <a:ext uri="{FF2B5EF4-FFF2-40B4-BE49-F238E27FC236}">
                <a16:creationId xmlns:a16="http://schemas.microsoft.com/office/drawing/2014/main" id="{59E57C8A-B700-46F2-916B-4967385DC8AF}"/>
              </a:ext>
            </a:extLst>
          </p:cNvPr>
          <p:cNvGrpSpPr/>
          <p:nvPr/>
        </p:nvGrpSpPr>
        <p:grpSpPr>
          <a:xfrm>
            <a:off x="5136032" y="1194003"/>
            <a:ext cx="613875" cy="608480"/>
            <a:chOff x="6984899" y="1655497"/>
            <a:chExt cx="690152" cy="684086"/>
          </a:xfrm>
        </p:grpSpPr>
        <p:sp>
          <p:nvSpPr>
            <p:cNvPr id="56" name="Rectangle: Diagonal Corners Rounded 55">
              <a:extLst>
                <a:ext uri="{FF2B5EF4-FFF2-40B4-BE49-F238E27FC236}">
                  <a16:creationId xmlns:a16="http://schemas.microsoft.com/office/drawing/2014/main" id="{94DF5D19-A7A7-4011-ADFB-FEFD70622102}"/>
                </a:ext>
              </a:extLst>
            </p:cNvPr>
            <p:cNvSpPr/>
            <p:nvPr/>
          </p:nvSpPr>
          <p:spPr>
            <a:xfrm>
              <a:off x="6984899" y="1657751"/>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sp>
          <p:nvSpPr>
            <p:cNvPr id="19" name="Rectangle: Diagonal Corners Rounded 18">
              <a:extLst>
                <a:ext uri="{FF2B5EF4-FFF2-40B4-BE49-F238E27FC236}">
                  <a16:creationId xmlns:a16="http://schemas.microsoft.com/office/drawing/2014/main" id="{361B4400-84EB-4E16-87AE-0016AA312287}"/>
                </a:ext>
              </a:extLst>
            </p:cNvPr>
            <p:cNvSpPr/>
            <p:nvPr/>
          </p:nvSpPr>
          <p:spPr>
            <a:xfrm>
              <a:off x="7024444" y="1655497"/>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pic>
          <p:nvPicPr>
            <p:cNvPr id="30" name="Graphic 29" descr="Network">
              <a:extLst>
                <a:ext uri="{FF2B5EF4-FFF2-40B4-BE49-F238E27FC236}">
                  <a16:creationId xmlns:a16="http://schemas.microsoft.com/office/drawing/2014/main" id="{687A7BC5-064E-477C-A2B0-731064B5F5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2305" y="1740499"/>
              <a:ext cx="457200" cy="457200"/>
            </a:xfrm>
            <a:prstGeom prst="rect">
              <a:avLst/>
            </a:prstGeom>
            <a:effectLst/>
          </p:spPr>
        </p:pic>
      </p:grpSp>
      <p:grpSp>
        <p:nvGrpSpPr>
          <p:cNvPr id="18" name="Group 17">
            <a:extLst>
              <a:ext uri="{FF2B5EF4-FFF2-40B4-BE49-F238E27FC236}">
                <a16:creationId xmlns:a16="http://schemas.microsoft.com/office/drawing/2014/main" id="{AB17A008-B262-4F7C-A06D-3D9E1581E9D4}"/>
              </a:ext>
            </a:extLst>
          </p:cNvPr>
          <p:cNvGrpSpPr/>
          <p:nvPr/>
        </p:nvGrpSpPr>
        <p:grpSpPr>
          <a:xfrm>
            <a:off x="5834433" y="1109637"/>
            <a:ext cx="2880779" cy="850472"/>
            <a:chOff x="8107703" y="1566785"/>
            <a:chExt cx="3418605" cy="1134056"/>
          </a:xfrm>
        </p:grpSpPr>
        <p:sp>
          <p:nvSpPr>
            <p:cNvPr id="31" name="TextBox 30">
              <a:extLst>
                <a:ext uri="{FF2B5EF4-FFF2-40B4-BE49-F238E27FC236}">
                  <a16:creationId xmlns:a16="http://schemas.microsoft.com/office/drawing/2014/main" id="{6531233F-992C-4674-95A4-E4C292973ECD}"/>
                </a:ext>
              </a:extLst>
            </p:cNvPr>
            <p:cNvSpPr txBox="1"/>
            <p:nvPr/>
          </p:nvSpPr>
          <p:spPr>
            <a:xfrm>
              <a:off x="8138016" y="1912868"/>
              <a:ext cx="3388292"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CEO interest in environmental impact as well as business performance. Had seen evidence that work-at-home solution could contribute.</a:t>
              </a:r>
            </a:p>
          </p:txBody>
        </p:sp>
        <p:sp>
          <p:nvSpPr>
            <p:cNvPr id="34" name="TextBox 33">
              <a:extLst>
                <a:ext uri="{FF2B5EF4-FFF2-40B4-BE49-F238E27FC236}">
                  <a16:creationId xmlns:a16="http://schemas.microsoft.com/office/drawing/2014/main" id="{33BE3875-9648-4391-9A6E-3AB2692743A4}"/>
                </a:ext>
              </a:extLst>
            </p:cNvPr>
            <p:cNvSpPr txBox="1"/>
            <p:nvPr/>
          </p:nvSpPr>
          <p:spPr>
            <a:xfrm>
              <a:off x="8107703" y="1566785"/>
              <a:ext cx="2550883"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Alignment to the Business</a:t>
              </a:r>
            </a:p>
          </p:txBody>
        </p:sp>
      </p:grpSp>
      <p:grpSp>
        <p:nvGrpSpPr>
          <p:cNvPr id="20" name="Group 19">
            <a:extLst>
              <a:ext uri="{FF2B5EF4-FFF2-40B4-BE49-F238E27FC236}">
                <a16:creationId xmlns:a16="http://schemas.microsoft.com/office/drawing/2014/main" id="{3A44B6BF-F75C-4D07-AD5A-897203392191}"/>
              </a:ext>
            </a:extLst>
          </p:cNvPr>
          <p:cNvGrpSpPr/>
          <p:nvPr/>
        </p:nvGrpSpPr>
        <p:grpSpPr>
          <a:xfrm>
            <a:off x="5828030" y="1935322"/>
            <a:ext cx="3172711" cy="850472"/>
            <a:chOff x="8118592" y="2733124"/>
            <a:chExt cx="4230623" cy="1134056"/>
          </a:xfrm>
        </p:grpSpPr>
        <p:sp>
          <p:nvSpPr>
            <p:cNvPr id="39" name="TextBox 38">
              <a:extLst>
                <a:ext uri="{FF2B5EF4-FFF2-40B4-BE49-F238E27FC236}">
                  <a16:creationId xmlns:a16="http://schemas.microsoft.com/office/drawing/2014/main" id="{A143507C-E652-4B4F-BD8E-5C4475DB8114}"/>
                </a:ext>
              </a:extLst>
            </p:cNvPr>
            <p:cNvSpPr txBox="1"/>
            <p:nvPr/>
          </p:nvSpPr>
          <p:spPr>
            <a:xfrm>
              <a:off x="8138016" y="3079207"/>
              <a:ext cx="4211199"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Pilot test work-at-home solution for 234 claims processors and 77 claims examiners.  Forecast ROI prior to implementation to support business case.</a:t>
              </a:r>
            </a:p>
          </p:txBody>
        </p:sp>
        <p:sp>
          <p:nvSpPr>
            <p:cNvPr id="43" name="TextBox 42">
              <a:extLst>
                <a:ext uri="{FF2B5EF4-FFF2-40B4-BE49-F238E27FC236}">
                  <a16:creationId xmlns:a16="http://schemas.microsoft.com/office/drawing/2014/main" id="{1923ECF3-28F1-4DE0-9A7B-7609D86AB259}"/>
                </a:ext>
              </a:extLst>
            </p:cNvPr>
            <p:cNvSpPr txBox="1"/>
            <p:nvPr/>
          </p:nvSpPr>
          <p:spPr>
            <a:xfrm>
              <a:off x="8118592" y="2733124"/>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Select the Right Solution</a:t>
              </a:r>
            </a:p>
          </p:txBody>
        </p:sp>
      </p:grpSp>
      <p:grpSp>
        <p:nvGrpSpPr>
          <p:cNvPr id="9" name="Group 8">
            <a:extLst>
              <a:ext uri="{FF2B5EF4-FFF2-40B4-BE49-F238E27FC236}">
                <a16:creationId xmlns:a16="http://schemas.microsoft.com/office/drawing/2014/main" id="{E22C4D41-33DE-43FD-A0CB-1C3A6ABBA0E2}"/>
              </a:ext>
            </a:extLst>
          </p:cNvPr>
          <p:cNvGrpSpPr/>
          <p:nvPr/>
        </p:nvGrpSpPr>
        <p:grpSpPr>
          <a:xfrm>
            <a:off x="5136032" y="2069441"/>
            <a:ext cx="613875" cy="606474"/>
            <a:chOff x="6984899" y="2818315"/>
            <a:chExt cx="690152" cy="681832"/>
          </a:xfrm>
        </p:grpSpPr>
        <p:sp>
          <p:nvSpPr>
            <p:cNvPr id="57" name="Rectangle: Diagonal Corners Rounded 56">
              <a:extLst>
                <a:ext uri="{FF2B5EF4-FFF2-40B4-BE49-F238E27FC236}">
                  <a16:creationId xmlns:a16="http://schemas.microsoft.com/office/drawing/2014/main" id="{10D69EEB-4530-48A0-BC8B-C9C59BA8B418}"/>
                </a:ext>
              </a:extLst>
            </p:cNvPr>
            <p:cNvSpPr/>
            <p:nvPr/>
          </p:nvSpPr>
          <p:spPr>
            <a:xfrm>
              <a:off x="6984899" y="2818315"/>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1" name="Rectangle: Diagonal Corners Rounded 40">
              <a:extLst>
                <a:ext uri="{FF2B5EF4-FFF2-40B4-BE49-F238E27FC236}">
                  <a16:creationId xmlns:a16="http://schemas.microsoft.com/office/drawing/2014/main" id="{FBE7E396-07E4-4708-ADCF-72B0F6DB32AF}"/>
                </a:ext>
              </a:extLst>
            </p:cNvPr>
            <p:cNvSpPr/>
            <p:nvPr/>
          </p:nvSpPr>
          <p:spPr>
            <a:xfrm>
              <a:off x="7024444" y="2821836"/>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7" name="Graphic 26" descr="Thought bubble">
              <a:extLst>
                <a:ext uri="{FF2B5EF4-FFF2-40B4-BE49-F238E27FC236}">
                  <a16:creationId xmlns:a16="http://schemas.microsoft.com/office/drawing/2014/main" id="{6C02EE02-F1EA-4BC9-82E6-9BE911EF68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4483" y="2922089"/>
              <a:ext cx="457200" cy="457200"/>
            </a:xfrm>
            <a:prstGeom prst="rect">
              <a:avLst/>
            </a:prstGeom>
            <a:effectLst/>
          </p:spPr>
        </p:pic>
      </p:grpSp>
      <p:grpSp>
        <p:nvGrpSpPr>
          <p:cNvPr id="21" name="Group 20">
            <a:extLst>
              <a:ext uri="{FF2B5EF4-FFF2-40B4-BE49-F238E27FC236}">
                <a16:creationId xmlns:a16="http://schemas.microsoft.com/office/drawing/2014/main" id="{B24C833A-DCF9-42B1-BC62-C5F8956D0CA8}"/>
              </a:ext>
            </a:extLst>
          </p:cNvPr>
          <p:cNvGrpSpPr/>
          <p:nvPr/>
        </p:nvGrpSpPr>
        <p:grpSpPr>
          <a:xfrm>
            <a:off x="5828030" y="2881946"/>
            <a:ext cx="2869802" cy="850472"/>
            <a:chOff x="8129476" y="3899463"/>
            <a:chExt cx="3826712" cy="1134056"/>
          </a:xfrm>
        </p:grpSpPr>
        <p:sp>
          <p:nvSpPr>
            <p:cNvPr id="45" name="TextBox 44">
              <a:extLst>
                <a:ext uri="{FF2B5EF4-FFF2-40B4-BE49-F238E27FC236}">
                  <a16:creationId xmlns:a16="http://schemas.microsoft.com/office/drawing/2014/main" id="{04BB2092-F131-4F9E-B8A3-ABEBA7C25010}"/>
                </a:ext>
              </a:extLst>
            </p:cNvPr>
            <p:cNvSpPr txBox="1"/>
            <p:nvPr/>
          </p:nvSpPr>
          <p:spPr>
            <a:xfrm>
              <a:off x="8138015" y="4245546"/>
              <a:ext cx="3818173" cy="787973"/>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lang="en-US" sz="1080" kern="1200" dirty="0">
                  <a:solidFill>
                    <a:prstClr val="black"/>
                  </a:solidFill>
                  <a:latin typeface="Calibri" panose="020F0502020204030204" pitchFamily="34" charset="0"/>
                  <a:ea typeface="Verdana" panose="020B0604030504040204" pitchFamily="34" charset="0"/>
                </a:rPr>
                <a:t>Specific objectives including learning, application, and impact</a:t>
              </a: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 objectives. Ground rules coupled payback requirement. </a:t>
              </a:r>
            </a:p>
          </p:txBody>
        </p:sp>
        <p:sp>
          <p:nvSpPr>
            <p:cNvPr id="49" name="TextBox 48">
              <a:extLst>
                <a:ext uri="{FF2B5EF4-FFF2-40B4-BE49-F238E27FC236}">
                  <a16:creationId xmlns:a16="http://schemas.microsoft.com/office/drawing/2014/main" id="{6EDAAF4F-77D1-4B6B-8966-AEFEFCED8A2C}"/>
                </a:ext>
              </a:extLst>
            </p:cNvPr>
            <p:cNvSpPr txBox="1"/>
            <p:nvPr/>
          </p:nvSpPr>
          <p:spPr>
            <a:xfrm>
              <a:off x="8129476" y="3899463"/>
              <a:ext cx="1925942"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Set Expectations</a:t>
              </a:r>
            </a:p>
          </p:txBody>
        </p:sp>
      </p:grpSp>
      <p:grpSp>
        <p:nvGrpSpPr>
          <p:cNvPr id="16" name="Group 15">
            <a:extLst>
              <a:ext uri="{FF2B5EF4-FFF2-40B4-BE49-F238E27FC236}">
                <a16:creationId xmlns:a16="http://schemas.microsoft.com/office/drawing/2014/main" id="{8CB27178-AB9E-430C-83D3-FFD452F31E0D}"/>
              </a:ext>
            </a:extLst>
          </p:cNvPr>
          <p:cNvGrpSpPr/>
          <p:nvPr/>
        </p:nvGrpSpPr>
        <p:grpSpPr>
          <a:xfrm>
            <a:off x="5136032" y="2942872"/>
            <a:ext cx="613875" cy="608339"/>
            <a:chOff x="6984899" y="3988175"/>
            <a:chExt cx="690152" cy="683929"/>
          </a:xfrm>
        </p:grpSpPr>
        <p:sp>
          <p:nvSpPr>
            <p:cNvPr id="58" name="Rectangle: Diagonal Corners Rounded 57">
              <a:extLst>
                <a:ext uri="{FF2B5EF4-FFF2-40B4-BE49-F238E27FC236}">
                  <a16:creationId xmlns:a16="http://schemas.microsoft.com/office/drawing/2014/main" id="{3E309F31-53F3-481F-B1BA-EA8D7A05E6EC}"/>
                </a:ext>
              </a:extLst>
            </p:cNvPr>
            <p:cNvSpPr/>
            <p:nvPr/>
          </p:nvSpPr>
          <p:spPr>
            <a:xfrm>
              <a:off x="6984899" y="3990272"/>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7" name="Rectangle: Diagonal Corners Rounded 46">
              <a:extLst>
                <a:ext uri="{FF2B5EF4-FFF2-40B4-BE49-F238E27FC236}">
                  <a16:creationId xmlns:a16="http://schemas.microsoft.com/office/drawing/2014/main" id="{B3C81E53-DDE2-4923-A4D8-3133C1116CFC}"/>
                </a:ext>
              </a:extLst>
            </p:cNvPr>
            <p:cNvSpPr/>
            <p:nvPr/>
          </p:nvSpPr>
          <p:spPr>
            <a:xfrm>
              <a:off x="7024444" y="398817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8" name="Graphic 27" descr="Link">
              <a:extLst>
                <a:ext uri="{FF2B5EF4-FFF2-40B4-BE49-F238E27FC236}">
                  <a16:creationId xmlns:a16="http://schemas.microsoft.com/office/drawing/2014/main" id="{35610F28-4F31-410D-A380-BD735F5839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3341" y="4075728"/>
              <a:ext cx="457200" cy="457200"/>
            </a:xfrm>
            <a:prstGeom prst="rect">
              <a:avLst/>
            </a:prstGeom>
            <a:effectLst/>
          </p:spPr>
        </p:pic>
      </p:grpSp>
      <p:grpSp>
        <p:nvGrpSpPr>
          <p:cNvPr id="24" name="Group 23">
            <a:extLst>
              <a:ext uri="{FF2B5EF4-FFF2-40B4-BE49-F238E27FC236}">
                <a16:creationId xmlns:a16="http://schemas.microsoft.com/office/drawing/2014/main" id="{C70C76B6-7BE4-47C4-B8A9-27F2FF93C961}"/>
              </a:ext>
            </a:extLst>
          </p:cNvPr>
          <p:cNvGrpSpPr/>
          <p:nvPr/>
        </p:nvGrpSpPr>
        <p:grpSpPr>
          <a:xfrm>
            <a:off x="5828030" y="3713258"/>
            <a:ext cx="2993333" cy="1182871"/>
            <a:chOff x="8129477" y="5065803"/>
            <a:chExt cx="3991434" cy="1577291"/>
          </a:xfrm>
        </p:grpSpPr>
        <p:sp>
          <p:nvSpPr>
            <p:cNvPr id="51" name="TextBox 50">
              <a:extLst>
                <a:ext uri="{FF2B5EF4-FFF2-40B4-BE49-F238E27FC236}">
                  <a16:creationId xmlns:a16="http://schemas.microsoft.com/office/drawing/2014/main" id="{7600B38C-93DA-44DC-8BC7-1F4144AAB9B0}"/>
                </a:ext>
              </a:extLst>
            </p:cNvPr>
            <p:cNvSpPr txBox="1"/>
            <p:nvPr/>
          </p:nvSpPr>
          <p:spPr>
            <a:xfrm>
              <a:off x="8138016" y="5411886"/>
              <a:ext cx="3982895" cy="1231208"/>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Participant and manager questionnaires and interviews. Business results obtained from company records. Control group used </a:t>
              </a:r>
              <a:r>
                <a:rPr lang="en-US" sz="1080" kern="1200" dirty="0">
                  <a:solidFill>
                    <a:prstClr val="black"/>
                  </a:solidFill>
                  <a:latin typeface="Calibri" panose="020F0502020204030204" pitchFamily="34" charset="0"/>
                  <a:ea typeface="Verdana" panose="020B0604030504040204" pitchFamily="34" charset="0"/>
                </a:rPr>
                <a:t>to isolate program effects on improvement. </a:t>
              </a:r>
              <a:r>
                <a:rPr kumimoji="0" lang="en-US" sz="108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Measures converted to money using standard values.</a:t>
              </a:r>
            </a:p>
          </p:txBody>
        </p:sp>
        <p:sp>
          <p:nvSpPr>
            <p:cNvPr id="55" name="TextBox 54">
              <a:extLst>
                <a:ext uri="{FF2B5EF4-FFF2-40B4-BE49-F238E27FC236}">
                  <a16:creationId xmlns:a16="http://schemas.microsoft.com/office/drawing/2014/main" id="{F35EC604-A630-42C9-BB23-08DC2B26F4E6}"/>
                </a:ext>
              </a:extLst>
            </p:cNvPr>
            <p:cNvSpPr txBox="1"/>
            <p:nvPr/>
          </p:nvSpPr>
          <p:spPr>
            <a:xfrm>
              <a:off x="8129477" y="5065803"/>
              <a:ext cx="3029540" cy="40014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Data Collection and Analysis</a:t>
              </a:r>
            </a:p>
          </p:txBody>
        </p:sp>
      </p:grpSp>
      <p:grpSp>
        <p:nvGrpSpPr>
          <p:cNvPr id="17" name="Group 16">
            <a:extLst>
              <a:ext uri="{FF2B5EF4-FFF2-40B4-BE49-F238E27FC236}">
                <a16:creationId xmlns:a16="http://schemas.microsoft.com/office/drawing/2014/main" id="{8995B7FD-E4DE-4039-8D46-6F2882F91F95}"/>
              </a:ext>
            </a:extLst>
          </p:cNvPr>
          <p:cNvGrpSpPr/>
          <p:nvPr/>
        </p:nvGrpSpPr>
        <p:grpSpPr>
          <a:xfrm>
            <a:off x="5136032" y="3818170"/>
            <a:ext cx="613875" cy="607008"/>
            <a:chOff x="6984899" y="5154515"/>
            <a:chExt cx="690152" cy="682433"/>
          </a:xfrm>
        </p:grpSpPr>
        <p:sp>
          <p:nvSpPr>
            <p:cNvPr id="59" name="Rectangle: Diagonal Corners Rounded 58">
              <a:extLst>
                <a:ext uri="{FF2B5EF4-FFF2-40B4-BE49-F238E27FC236}">
                  <a16:creationId xmlns:a16="http://schemas.microsoft.com/office/drawing/2014/main" id="{B0E2FF77-B4C5-4927-877D-7DD5976B1573}"/>
                </a:ext>
              </a:extLst>
            </p:cNvPr>
            <p:cNvSpPr/>
            <p:nvPr/>
          </p:nvSpPr>
          <p:spPr>
            <a:xfrm>
              <a:off x="6984899" y="5155116"/>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3" name="Rectangle: Diagonal Corners Rounded 52">
              <a:extLst>
                <a:ext uri="{FF2B5EF4-FFF2-40B4-BE49-F238E27FC236}">
                  <a16:creationId xmlns:a16="http://schemas.microsoft.com/office/drawing/2014/main" id="{A312EB1D-A85A-4268-81DB-E761DA67E9E2}"/>
                </a:ext>
              </a:extLst>
            </p:cNvPr>
            <p:cNvSpPr/>
            <p:nvPr/>
          </p:nvSpPr>
          <p:spPr>
            <a:xfrm>
              <a:off x="7024444" y="515451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9" name="Graphic 28" descr="Meeting">
              <a:extLst>
                <a:ext uri="{FF2B5EF4-FFF2-40B4-BE49-F238E27FC236}">
                  <a16:creationId xmlns:a16="http://schemas.microsoft.com/office/drawing/2014/main" id="{0B372B2F-1FAC-41DF-8113-EB38A3E9A9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27270" y="5238900"/>
              <a:ext cx="457200" cy="457200"/>
            </a:xfrm>
            <a:prstGeom prst="rect">
              <a:avLst/>
            </a:prstGeom>
            <a:effectLst/>
          </p:spPr>
        </p:pic>
      </p:grpSp>
      <p:sp>
        <p:nvSpPr>
          <p:cNvPr id="60" name="Rectangle: Diagonal Corners Rounded 59">
            <a:extLst>
              <a:ext uri="{FF2B5EF4-FFF2-40B4-BE49-F238E27FC236}">
                <a16:creationId xmlns:a16="http://schemas.microsoft.com/office/drawing/2014/main" id="{89079827-A826-494F-891F-4A13D6BA4C0F}"/>
              </a:ext>
            </a:extLst>
          </p:cNvPr>
          <p:cNvSpPr/>
          <p:nvPr/>
        </p:nvSpPr>
        <p:spPr>
          <a:xfrm>
            <a:off x="481596" y="343988"/>
            <a:ext cx="4109569" cy="2441804"/>
          </a:xfrm>
          <a:prstGeom prst="round2DiagRect">
            <a:avLst>
              <a:gd name="adj1" fmla="val 9593"/>
              <a:gd name="adj2" fmla="val 0"/>
            </a:avLst>
          </a:prstGeom>
          <a:gradFill flip="none" rotWithShape="1">
            <a:gsLst>
              <a:gs pos="50000">
                <a:schemeClr val="accent1"/>
              </a:gs>
              <a:gs pos="0">
                <a:srgbClr val="74B8AE"/>
              </a:gs>
              <a:gs pos="100000">
                <a:schemeClr val="accent5">
                  <a:alpha val="79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61" name="TextBox 60">
            <a:extLst>
              <a:ext uri="{FF2B5EF4-FFF2-40B4-BE49-F238E27FC236}">
                <a16:creationId xmlns:a16="http://schemas.microsoft.com/office/drawing/2014/main" id="{0B28394E-5AE6-4A2D-9CE9-81B0D6B78566}"/>
              </a:ext>
            </a:extLst>
          </p:cNvPr>
          <p:cNvSpPr txBox="1"/>
          <p:nvPr/>
        </p:nvSpPr>
        <p:spPr>
          <a:xfrm rot="10800000" flipH="1" flipV="1">
            <a:off x="660544" y="655938"/>
            <a:ext cx="3601637" cy="86177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The Business Benefits of Work-at-Home Solution</a:t>
            </a:r>
          </a:p>
        </p:txBody>
      </p:sp>
      <p:sp>
        <p:nvSpPr>
          <p:cNvPr id="62" name="Rectangle 61">
            <a:extLst>
              <a:ext uri="{FF2B5EF4-FFF2-40B4-BE49-F238E27FC236}">
                <a16:creationId xmlns:a16="http://schemas.microsoft.com/office/drawing/2014/main" id="{3F199627-D1B7-4DB2-AF57-6548E20E8492}"/>
              </a:ext>
            </a:extLst>
          </p:cNvPr>
          <p:cNvSpPr/>
          <p:nvPr/>
        </p:nvSpPr>
        <p:spPr>
          <a:xfrm>
            <a:off x="5169172" y="5111163"/>
            <a:ext cx="3977318" cy="342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6" name="TextBox 45">
            <a:extLst>
              <a:ext uri="{FF2B5EF4-FFF2-40B4-BE49-F238E27FC236}">
                <a16:creationId xmlns:a16="http://schemas.microsoft.com/office/drawing/2014/main" id="{2EA24A5E-9D3C-4007-899F-73DBDFEC0590}"/>
              </a:ext>
            </a:extLst>
          </p:cNvPr>
          <p:cNvSpPr txBox="1"/>
          <p:nvPr/>
        </p:nvSpPr>
        <p:spPr>
          <a:xfrm>
            <a:off x="2616596" y="3508724"/>
            <a:ext cx="2642577" cy="1415772"/>
          </a:xfrm>
          <a:prstGeom prst="rect">
            <a:avLst/>
          </a:prstGeom>
          <a:noFill/>
        </p:spPr>
        <p:txBody>
          <a:bodyPr wrap="square" rtlCol="0">
            <a:spAutoFit/>
          </a:bodyPr>
          <a:lstStyle/>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prstClr val="black"/>
                </a:solidFill>
                <a:latin typeface="Calibri" panose="020F0502020204030204" pitchFamily="34" charset="0"/>
                <a:ea typeface="Verdana" panose="020B0604030504040204" pitchFamily="34" charset="0"/>
              </a:rPr>
              <a:t>Compared to control group</a:t>
            </a:r>
          </a:p>
          <a:p>
            <a:pPr marL="458787" marR="0" lvl="0" indent="-171450" algn="l" defTabSz="68577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Claims processed increased 2.2</a:t>
            </a:r>
          </a:p>
          <a:p>
            <a:pPr marL="458787" marR="0" lvl="0" indent="-171450" algn="l" defTabSz="68577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kern="1200" dirty="0">
                <a:solidFill>
                  <a:prstClr val="black"/>
                </a:solidFill>
                <a:latin typeface="Calibri" panose="020F0502020204030204" pitchFamily="34" charset="0"/>
                <a:ea typeface="Verdana" panose="020B0604030504040204" pitchFamily="34" charset="0"/>
              </a:rPr>
              <a:t>Claims examined increased 1.9</a:t>
            </a:r>
          </a:p>
          <a:p>
            <a:pPr marL="458787" marR="0" lvl="0" indent="-171450" algn="l" defTabSz="68577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Office expense decreased $4,500</a:t>
            </a:r>
          </a:p>
          <a:p>
            <a:pPr marL="458787" marR="0" lvl="0" indent="-171450" algn="l" defTabSz="68577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kern="1200" dirty="0">
                <a:solidFill>
                  <a:prstClr val="black"/>
                </a:solidFill>
                <a:latin typeface="Calibri" panose="020F0502020204030204" pitchFamily="34" charset="0"/>
                <a:ea typeface="Verdana" panose="020B0604030504040204" pitchFamily="34" charset="0"/>
              </a:rPr>
              <a:t>Annualized turnover decreased 13.2%</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Monetary benefits: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$3,959,692</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Cost of the program: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$991,680</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ROI: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299% </a:t>
            </a: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(forecasted 165%)</a:t>
            </a:r>
          </a:p>
          <a:p>
            <a:pPr marL="214305" marR="0" lvl="0" indent="-214305" algn="l" defTabSz="685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prstClr val="black"/>
                </a:solidFill>
                <a:latin typeface="Calibri" panose="020F0502020204030204" pitchFamily="34" charset="0"/>
                <a:ea typeface="Verdana" panose="020B0604030504040204" pitchFamily="34" charset="0"/>
              </a:rPr>
              <a:t>Intangibles: </a:t>
            </a:r>
            <a:r>
              <a:rPr lang="en-US" sz="900" b="1" kern="1200" dirty="0">
                <a:solidFill>
                  <a:prstClr val="black"/>
                </a:solidFill>
                <a:latin typeface="Calibri" panose="020F0502020204030204" pitchFamily="34" charset="0"/>
                <a:ea typeface="Verdana" panose="020B0604030504040204" pitchFamily="34" charset="0"/>
              </a:rPr>
              <a:t>1,478-ton carbon emission reduction, commute time, absenteeism, stress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endParaRPr>
          </a:p>
        </p:txBody>
      </p:sp>
      <p:sp>
        <p:nvSpPr>
          <p:cNvPr id="48" name="Rectangle 47">
            <a:extLst>
              <a:ext uri="{FF2B5EF4-FFF2-40B4-BE49-F238E27FC236}">
                <a16:creationId xmlns:a16="http://schemas.microsoft.com/office/drawing/2014/main" id="{7829EF4A-1350-47D1-B32D-1F0E4379EB12}"/>
              </a:ext>
            </a:extLst>
          </p:cNvPr>
          <p:cNvSpPr/>
          <p:nvPr/>
        </p:nvSpPr>
        <p:spPr>
          <a:xfrm>
            <a:off x="2687167"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0" name="TextBox 49">
            <a:extLst>
              <a:ext uri="{FF2B5EF4-FFF2-40B4-BE49-F238E27FC236}">
                <a16:creationId xmlns:a16="http://schemas.microsoft.com/office/drawing/2014/main" id="{0033E24E-CFF1-44CF-AE19-265B075E3CAF}"/>
              </a:ext>
            </a:extLst>
          </p:cNvPr>
          <p:cNvSpPr txBox="1"/>
          <p:nvPr/>
        </p:nvSpPr>
        <p:spPr>
          <a:xfrm>
            <a:off x="2823076" y="3066444"/>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Results</a:t>
            </a:r>
          </a:p>
        </p:txBody>
      </p:sp>
      <p:sp>
        <p:nvSpPr>
          <p:cNvPr id="52" name="Rectangle 51">
            <a:extLst>
              <a:ext uri="{FF2B5EF4-FFF2-40B4-BE49-F238E27FC236}">
                <a16:creationId xmlns:a16="http://schemas.microsoft.com/office/drawing/2014/main" id="{25ABE49A-0C4D-488A-AF06-7A9E48DD4E1B}"/>
              </a:ext>
            </a:extLst>
          </p:cNvPr>
          <p:cNvSpPr/>
          <p:nvPr/>
        </p:nvSpPr>
        <p:spPr>
          <a:xfrm>
            <a:off x="5136033" y="520213"/>
            <a:ext cx="3239412"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4" name="TextBox 53">
            <a:extLst>
              <a:ext uri="{FF2B5EF4-FFF2-40B4-BE49-F238E27FC236}">
                <a16:creationId xmlns:a16="http://schemas.microsoft.com/office/drawing/2014/main" id="{57DC0E6B-59F0-4952-97CE-2A7FE08D4ACB}"/>
              </a:ext>
            </a:extLst>
          </p:cNvPr>
          <p:cNvSpPr txBox="1"/>
          <p:nvPr/>
        </p:nvSpPr>
        <p:spPr>
          <a:xfrm>
            <a:off x="6045059" y="541898"/>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Approach</a:t>
            </a:r>
          </a:p>
        </p:txBody>
      </p:sp>
      <p:sp>
        <p:nvSpPr>
          <p:cNvPr id="64" name="Slide Number Placeholder 20">
            <a:extLst>
              <a:ext uri="{FF2B5EF4-FFF2-40B4-BE49-F238E27FC236}">
                <a16:creationId xmlns:a16="http://schemas.microsoft.com/office/drawing/2014/main" id="{A5709D2E-28FC-2043-A0C7-FCD61CFE607E}"/>
              </a:ext>
            </a:extLst>
          </p:cNvPr>
          <p:cNvSpPr txBox="1">
            <a:spLocks/>
          </p:cNvSpPr>
          <p:nvPr/>
        </p:nvSpPr>
        <p:spPr>
          <a:xfrm>
            <a:off x="7086397" y="4869470"/>
            <a:ext cx="2057234" cy="273822"/>
          </a:xfrm>
          <a:prstGeom prst="rect">
            <a:avLst/>
          </a:prstGeom>
        </p:spPr>
        <p:txBody>
          <a:bodyPr vert="horz" lIns="91433" tIns="45716" rIns="91433" bIns="45716" rtlCol="0" anchor="ctr"/>
          <a:lstStyle>
            <a:defPPr>
              <a:defRPr lang="en-US"/>
            </a:defPPr>
            <a:lvl1pPr marL="0" algn="r" defTabSz="685800" rtl="0" eaLnBrk="1" latinLnBrk="0" hangingPunct="1">
              <a:defRPr sz="788"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514332" rtl="0" eaLnBrk="1" fontAlgn="base" latinLnBrk="0" hangingPunct="1">
              <a:lnSpc>
                <a:spcPct val="100000"/>
              </a:lnSpc>
              <a:spcBef>
                <a:spcPct val="0"/>
              </a:spcBef>
              <a:spcAft>
                <a:spcPts val="450"/>
              </a:spcAft>
              <a:buClrTx/>
              <a:buSzTx/>
              <a:buFont typeface="Arial"/>
              <a:buNone/>
              <a:tabLst/>
              <a:defRPr/>
            </a:pPr>
            <a:fld id="{5CAF2848-72F5-C442-96E7-D641D54052C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a:rPr>
              <a:pPr marL="0" marR="0" lvl="0" indent="0" algn="r" defTabSz="514332" rtl="0" eaLnBrk="1" fontAlgn="base" latinLnBrk="0" hangingPunct="1">
                <a:lnSpc>
                  <a:spcPct val="100000"/>
                </a:lnSpc>
                <a:spcBef>
                  <a:spcPct val="0"/>
                </a:spcBef>
                <a:spcAft>
                  <a:spcPts val="450"/>
                </a:spcAft>
                <a:buClrTx/>
                <a:buSzTx/>
                <a:buFont typeface="Arial"/>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CF069809-18C9-48BE-89A2-780DA341023A}"/>
              </a:ext>
            </a:extLst>
          </p:cNvPr>
          <p:cNvSpPr txBox="1"/>
          <p:nvPr/>
        </p:nvSpPr>
        <p:spPr>
          <a:xfrm>
            <a:off x="658229" y="1428453"/>
            <a:ext cx="3904628" cy="1223412"/>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lang="en-US" sz="1050" kern="0" dirty="0">
                <a:solidFill>
                  <a:schemeClr val="bg1"/>
                </a:solidFill>
                <a:effectLst/>
                <a:latin typeface="+mn-lt"/>
                <a:ea typeface="Times New Roman" panose="02020603050405020304" pitchFamily="18" charset="0"/>
                <a:cs typeface="Avenir LT Pro 55 Roman"/>
              </a:rPr>
              <a:t>The novelty of working at home shifted to a norm during the COVID-19 pandemic. Since then, leaders have been grappling with the decision to continue offering such a work arrangement, leaving heads of human resources and organization design with the task of making a business case for work-at-home solutions</a:t>
            </a:r>
            <a:endParaRPr kumimoji="0" lang="en-US" sz="1050" b="0" i="0" u="none" strike="noStrike" kern="1200" cap="none" spc="0" normalizeH="0" baseline="0" noProof="0" dirty="0">
              <a:ln>
                <a:noFill/>
              </a:ln>
              <a:solidFill>
                <a:schemeClr val="bg1"/>
              </a:solidFill>
              <a:effectLst/>
              <a:uLnTx/>
              <a:uFillTx/>
              <a:latin typeface="+mn-lt"/>
              <a:ea typeface="Verdana" panose="020B0604030504040204" pitchFamily="34" charset="0"/>
              <a:cs typeface="Arial"/>
              <a:sym typeface="Arial"/>
            </a:endParaRPr>
          </a:p>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 </a:t>
            </a:r>
          </a:p>
        </p:txBody>
      </p:sp>
      <p:sp>
        <p:nvSpPr>
          <p:cNvPr id="11" name="TextBox 10">
            <a:extLst>
              <a:ext uri="{FF2B5EF4-FFF2-40B4-BE49-F238E27FC236}">
                <a16:creationId xmlns:a16="http://schemas.microsoft.com/office/drawing/2014/main" id="{8B01ADB9-B0C1-46A1-40C0-8ED4AF2EECC2}"/>
              </a:ext>
            </a:extLst>
          </p:cNvPr>
          <p:cNvSpPr txBox="1"/>
          <p:nvPr/>
        </p:nvSpPr>
        <p:spPr>
          <a:xfrm>
            <a:off x="448937" y="4904672"/>
            <a:ext cx="3834688" cy="215444"/>
          </a:xfrm>
          <a:prstGeom prst="rect">
            <a:avLst/>
          </a:prstGeom>
          <a:noFill/>
        </p:spPr>
        <p:txBody>
          <a:bodyPr wrap="square" rtlCol="0">
            <a:spAutoFit/>
          </a:bodyPr>
          <a:lstStyle/>
          <a:p>
            <a:r>
              <a:rPr lang="en-US" sz="800" dirty="0">
                <a:latin typeface="+mn-lt"/>
              </a:rPr>
              <a:t>Case study available at:  https://roiinstitute.net/learnops-roi-resources/</a:t>
            </a:r>
          </a:p>
        </p:txBody>
      </p:sp>
    </p:spTree>
    <p:extLst>
      <p:ext uri="{BB962C8B-B14F-4D97-AF65-F5344CB8AC3E}">
        <p14:creationId xmlns:p14="http://schemas.microsoft.com/office/powerpoint/2010/main" val="253844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8"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500" y="1109663"/>
            <a:ext cx="1395413" cy="352425"/>
          </a:xfrm>
          <a:prstGeom prst="rect">
            <a:avLst/>
          </a:prstGeom>
          <a:noFill/>
          <a:ln>
            <a:noFill/>
          </a:ln>
        </p:spPr>
      </p:pic>
      <p:sp>
        <p:nvSpPr>
          <p:cNvPr id="301" name="Google Shape;301;p28"/>
          <p:cNvSpPr txBox="1">
            <a:spLocks noGrp="1"/>
          </p:cNvSpPr>
          <p:nvPr>
            <p:ph type="body" idx="1"/>
          </p:nvPr>
        </p:nvSpPr>
        <p:spPr>
          <a:xfrm>
            <a:off x="465400" y="1823800"/>
            <a:ext cx="3909600" cy="27042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en-US" dirty="0"/>
              <a:t>What is typically measured</a:t>
            </a:r>
            <a:endParaRPr dirty="0"/>
          </a:p>
          <a:p>
            <a:pPr marL="457200" lvl="0" indent="-279400" algn="l" rtl="0">
              <a:spcBef>
                <a:spcPts val="0"/>
              </a:spcBef>
              <a:spcAft>
                <a:spcPts val="0"/>
              </a:spcAft>
              <a:buSzPts val="800"/>
              <a:buChar char="●"/>
            </a:pPr>
            <a:r>
              <a:rPr lang="en-US" dirty="0"/>
              <a:t>How to get to business benefits of learning</a:t>
            </a:r>
            <a:endParaRPr dirty="0"/>
          </a:p>
          <a:p>
            <a:pPr marL="457200" lvl="0" indent="-279400" algn="l" rtl="0">
              <a:spcBef>
                <a:spcPts val="0"/>
              </a:spcBef>
              <a:spcAft>
                <a:spcPts val="0"/>
              </a:spcAft>
              <a:buSzPts val="800"/>
              <a:buChar char="●"/>
            </a:pPr>
            <a:r>
              <a:rPr lang="en-US" dirty="0"/>
              <a:t>Examples &amp; close</a:t>
            </a:r>
          </a:p>
        </p:txBody>
      </p:sp>
      <p:sp>
        <p:nvSpPr>
          <p:cNvPr id="303" name="Google Shape;303;p28"/>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04" name="Google Shape;304;p28"/>
          <p:cNvSpPr txBox="1">
            <a:spLocks noGrp="1"/>
          </p:cNvSpPr>
          <p:nvPr>
            <p:ph type="title"/>
          </p:nvPr>
        </p:nvSpPr>
        <p:spPr>
          <a:xfrm>
            <a:off x="560799" y="977825"/>
            <a:ext cx="772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3F4B7CF-9DBF-4F94-A8EE-EF7146C76225}"/>
              </a:ext>
            </a:extLst>
          </p:cNvPr>
          <p:cNvCxnSpPr>
            <a:cxnSpLocks/>
            <a:stCxn id="56" idx="1"/>
          </p:cNvCxnSpPr>
          <p:nvPr/>
        </p:nvCxnSpPr>
        <p:spPr>
          <a:xfrm>
            <a:off x="5442970" y="1802483"/>
            <a:ext cx="6830" cy="3308679"/>
          </a:xfrm>
          <a:prstGeom prst="line">
            <a:avLst/>
          </a:prstGeom>
          <a:ln w="1270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4FEFA4-4F57-4F73-B893-E5CAB1C1ACB9}"/>
              </a:ext>
            </a:extLst>
          </p:cNvPr>
          <p:cNvSpPr/>
          <p:nvPr/>
        </p:nvSpPr>
        <p:spPr>
          <a:xfrm>
            <a:off x="370" y="210"/>
            <a:ext cx="1788923" cy="2309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3" name="Rectangle: Diagonal Corners Rounded 2">
            <a:extLst>
              <a:ext uri="{FF2B5EF4-FFF2-40B4-BE49-F238E27FC236}">
                <a16:creationId xmlns:a16="http://schemas.microsoft.com/office/drawing/2014/main" id="{B2407D39-C79B-44F1-AAB5-14120F45760D}"/>
              </a:ext>
            </a:extLst>
          </p:cNvPr>
          <p:cNvSpPr/>
          <p:nvPr/>
        </p:nvSpPr>
        <p:spPr>
          <a:xfrm>
            <a:off x="481986" y="343988"/>
            <a:ext cx="4109542" cy="2441804"/>
          </a:xfrm>
          <a:prstGeom prst="round2DiagRect">
            <a:avLst>
              <a:gd name="adj1" fmla="val 9593"/>
              <a:gd name="adj2" fmla="val 0"/>
            </a:avLst>
          </a:prstGeom>
          <a:blipFill>
            <a:blip r:embed="rId3">
              <a:grayscl/>
            </a:blip>
            <a:stretch>
              <a:fillRect l="-3000" t="-76000" b="-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7" name="Rectangle 6">
            <a:extLst>
              <a:ext uri="{FF2B5EF4-FFF2-40B4-BE49-F238E27FC236}">
                <a16:creationId xmlns:a16="http://schemas.microsoft.com/office/drawing/2014/main" id="{07AD9847-602A-4D90-82E0-A09C7F5459B2}"/>
              </a:ext>
            </a:extLst>
          </p:cNvPr>
          <p:cNvSpPr/>
          <p:nvPr/>
        </p:nvSpPr>
        <p:spPr>
          <a:xfrm>
            <a:off x="480319"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12" name="TextBox 11">
            <a:extLst>
              <a:ext uri="{FF2B5EF4-FFF2-40B4-BE49-F238E27FC236}">
                <a16:creationId xmlns:a16="http://schemas.microsoft.com/office/drawing/2014/main" id="{65AD75AA-80DA-4146-9CB6-5D8DA73EA256}"/>
              </a:ext>
            </a:extLst>
          </p:cNvPr>
          <p:cNvSpPr txBox="1"/>
          <p:nvPr/>
        </p:nvSpPr>
        <p:spPr>
          <a:xfrm>
            <a:off x="495644" y="3066444"/>
            <a:ext cx="1662529"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Business Needs                    </a:t>
            </a:r>
          </a:p>
        </p:txBody>
      </p:sp>
      <p:grpSp>
        <p:nvGrpSpPr>
          <p:cNvPr id="8" name="Group 7">
            <a:extLst>
              <a:ext uri="{FF2B5EF4-FFF2-40B4-BE49-F238E27FC236}">
                <a16:creationId xmlns:a16="http://schemas.microsoft.com/office/drawing/2014/main" id="{59E57C8A-B700-46F2-916B-4967385DC8AF}"/>
              </a:ext>
            </a:extLst>
          </p:cNvPr>
          <p:cNvGrpSpPr/>
          <p:nvPr/>
        </p:nvGrpSpPr>
        <p:grpSpPr>
          <a:xfrm>
            <a:off x="5136032" y="1194003"/>
            <a:ext cx="613875" cy="608480"/>
            <a:chOff x="6984899" y="1655497"/>
            <a:chExt cx="690152" cy="684086"/>
          </a:xfrm>
        </p:grpSpPr>
        <p:sp>
          <p:nvSpPr>
            <p:cNvPr id="56" name="Rectangle: Diagonal Corners Rounded 55">
              <a:extLst>
                <a:ext uri="{FF2B5EF4-FFF2-40B4-BE49-F238E27FC236}">
                  <a16:creationId xmlns:a16="http://schemas.microsoft.com/office/drawing/2014/main" id="{94DF5D19-A7A7-4011-ADFB-FEFD70622102}"/>
                </a:ext>
              </a:extLst>
            </p:cNvPr>
            <p:cNvSpPr/>
            <p:nvPr/>
          </p:nvSpPr>
          <p:spPr>
            <a:xfrm>
              <a:off x="6984899" y="1657751"/>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sp>
          <p:nvSpPr>
            <p:cNvPr id="19" name="Rectangle: Diagonal Corners Rounded 18">
              <a:extLst>
                <a:ext uri="{FF2B5EF4-FFF2-40B4-BE49-F238E27FC236}">
                  <a16:creationId xmlns:a16="http://schemas.microsoft.com/office/drawing/2014/main" id="{361B4400-84EB-4E16-87AE-0016AA312287}"/>
                </a:ext>
              </a:extLst>
            </p:cNvPr>
            <p:cNvSpPr/>
            <p:nvPr/>
          </p:nvSpPr>
          <p:spPr>
            <a:xfrm>
              <a:off x="7024444" y="1655497"/>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mn-cs"/>
                <a:sym typeface="Arial"/>
              </a:endParaRPr>
            </a:p>
          </p:txBody>
        </p:sp>
        <p:pic>
          <p:nvPicPr>
            <p:cNvPr id="30" name="Graphic 29" descr="Network">
              <a:extLst>
                <a:ext uri="{FF2B5EF4-FFF2-40B4-BE49-F238E27FC236}">
                  <a16:creationId xmlns:a16="http://schemas.microsoft.com/office/drawing/2014/main" id="{687A7BC5-064E-477C-A2B0-731064B5F5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2305" y="1740499"/>
              <a:ext cx="457200" cy="457200"/>
            </a:xfrm>
            <a:prstGeom prst="rect">
              <a:avLst/>
            </a:prstGeom>
            <a:effectLst/>
          </p:spPr>
        </p:pic>
      </p:grpSp>
      <p:sp>
        <p:nvSpPr>
          <p:cNvPr id="34" name="TextBox 33">
            <a:extLst>
              <a:ext uri="{FF2B5EF4-FFF2-40B4-BE49-F238E27FC236}">
                <a16:creationId xmlns:a16="http://schemas.microsoft.com/office/drawing/2014/main" id="{33BE3875-9648-4391-9A6E-3AB2692743A4}"/>
              </a:ext>
            </a:extLst>
          </p:cNvPr>
          <p:cNvSpPr txBox="1"/>
          <p:nvPr/>
        </p:nvSpPr>
        <p:spPr>
          <a:xfrm>
            <a:off x="5834433" y="1109637"/>
            <a:ext cx="2149570" cy="30008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Alignment to the Business</a:t>
            </a:r>
          </a:p>
        </p:txBody>
      </p:sp>
      <p:sp>
        <p:nvSpPr>
          <p:cNvPr id="43" name="TextBox 42">
            <a:extLst>
              <a:ext uri="{FF2B5EF4-FFF2-40B4-BE49-F238E27FC236}">
                <a16:creationId xmlns:a16="http://schemas.microsoft.com/office/drawing/2014/main" id="{1923ECF3-28F1-4DE0-9A7B-7609D86AB259}"/>
              </a:ext>
            </a:extLst>
          </p:cNvPr>
          <p:cNvSpPr txBox="1"/>
          <p:nvPr/>
        </p:nvSpPr>
        <p:spPr>
          <a:xfrm>
            <a:off x="5828030" y="1935321"/>
            <a:ext cx="2271971" cy="30008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Select the Right Solution</a:t>
            </a:r>
          </a:p>
        </p:txBody>
      </p:sp>
      <p:grpSp>
        <p:nvGrpSpPr>
          <p:cNvPr id="9" name="Group 8">
            <a:extLst>
              <a:ext uri="{FF2B5EF4-FFF2-40B4-BE49-F238E27FC236}">
                <a16:creationId xmlns:a16="http://schemas.microsoft.com/office/drawing/2014/main" id="{E22C4D41-33DE-43FD-A0CB-1C3A6ABBA0E2}"/>
              </a:ext>
            </a:extLst>
          </p:cNvPr>
          <p:cNvGrpSpPr/>
          <p:nvPr/>
        </p:nvGrpSpPr>
        <p:grpSpPr>
          <a:xfrm>
            <a:off x="5136032" y="2069441"/>
            <a:ext cx="613875" cy="606474"/>
            <a:chOff x="6984899" y="2818315"/>
            <a:chExt cx="690152" cy="681832"/>
          </a:xfrm>
        </p:grpSpPr>
        <p:sp>
          <p:nvSpPr>
            <p:cNvPr id="57" name="Rectangle: Diagonal Corners Rounded 56">
              <a:extLst>
                <a:ext uri="{FF2B5EF4-FFF2-40B4-BE49-F238E27FC236}">
                  <a16:creationId xmlns:a16="http://schemas.microsoft.com/office/drawing/2014/main" id="{10D69EEB-4530-48A0-BC8B-C9C59BA8B418}"/>
                </a:ext>
              </a:extLst>
            </p:cNvPr>
            <p:cNvSpPr/>
            <p:nvPr/>
          </p:nvSpPr>
          <p:spPr>
            <a:xfrm>
              <a:off x="6984899" y="2818315"/>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1" name="Rectangle: Diagonal Corners Rounded 40">
              <a:extLst>
                <a:ext uri="{FF2B5EF4-FFF2-40B4-BE49-F238E27FC236}">
                  <a16:creationId xmlns:a16="http://schemas.microsoft.com/office/drawing/2014/main" id="{FBE7E396-07E4-4708-ADCF-72B0F6DB32AF}"/>
                </a:ext>
              </a:extLst>
            </p:cNvPr>
            <p:cNvSpPr/>
            <p:nvPr/>
          </p:nvSpPr>
          <p:spPr>
            <a:xfrm>
              <a:off x="7024444" y="2821836"/>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7" name="Graphic 26" descr="Thought bubble">
              <a:extLst>
                <a:ext uri="{FF2B5EF4-FFF2-40B4-BE49-F238E27FC236}">
                  <a16:creationId xmlns:a16="http://schemas.microsoft.com/office/drawing/2014/main" id="{6C02EE02-F1EA-4BC9-82E6-9BE911EF68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4483" y="2922089"/>
              <a:ext cx="457200" cy="457200"/>
            </a:xfrm>
            <a:prstGeom prst="rect">
              <a:avLst/>
            </a:prstGeom>
            <a:effectLst/>
          </p:spPr>
        </p:pic>
      </p:grpSp>
      <p:sp>
        <p:nvSpPr>
          <p:cNvPr id="49" name="TextBox 48">
            <a:extLst>
              <a:ext uri="{FF2B5EF4-FFF2-40B4-BE49-F238E27FC236}">
                <a16:creationId xmlns:a16="http://schemas.microsoft.com/office/drawing/2014/main" id="{6EDAAF4F-77D1-4B6B-8966-AEFEFCED8A2C}"/>
              </a:ext>
            </a:extLst>
          </p:cNvPr>
          <p:cNvSpPr txBox="1"/>
          <p:nvPr/>
        </p:nvSpPr>
        <p:spPr>
          <a:xfrm>
            <a:off x="5828030" y="2881945"/>
            <a:ext cx="1444340" cy="30008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Set Expectations</a:t>
            </a:r>
          </a:p>
        </p:txBody>
      </p:sp>
      <p:grpSp>
        <p:nvGrpSpPr>
          <p:cNvPr id="16" name="Group 15">
            <a:extLst>
              <a:ext uri="{FF2B5EF4-FFF2-40B4-BE49-F238E27FC236}">
                <a16:creationId xmlns:a16="http://schemas.microsoft.com/office/drawing/2014/main" id="{8CB27178-AB9E-430C-83D3-FFD452F31E0D}"/>
              </a:ext>
            </a:extLst>
          </p:cNvPr>
          <p:cNvGrpSpPr/>
          <p:nvPr/>
        </p:nvGrpSpPr>
        <p:grpSpPr>
          <a:xfrm>
            <a:off x="5136032" y="2942872"/>
            <a:ext cx="613875" cy="608339"/>
            <a:chOff x="6984899" y="3988175"/>
            <a:chExt cx="690152" cy="683929"/>
          </a:xfrm>
        </p:grpSpPr>
        <p:sp>
          <p:nvSpPr>
            <p:cNvPr id="58" name="Rectangle: Diagonal Corners Rounded 57">
              <a:extLst>
                <a:ext uri="{FF2B5EF4-FFF2-40B4-BE49-F238E27FC236}">
                  <a16:creationId xmlns:a16="http://schemas.microsoft.com/office/drawing/2014/main" id="{3E309F31-53F3-481F-B1BA-EA8D7A05E6EC}"/>
                </a:ext>
              </a:extLst>
            </p:cNvPr>
            <p:cNvSpPr/>
            <p:nvPr/>
          </p:nvSpPr>
          <p:spPr>
            <a:xfrm>
              <a:off x="6984899" y="3990272"/>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7" name="Rectangle: Diagonal Corners Rounded 46">
              <a:extLst>
                <a:ext uri="{FF2B5EF4-FFF2-40B4-BE49-F238E27FC236}">
                  <a16:creationId xmlns:a16="http://schemas.microsoft.com/office/drawing/2014/main" id="{B3C81E53-DDE2-4923-A4D8-3133C1116CFC}"/>
                </a:ext>
              </a:extLst>
            </p:cNvPr>
            <p:cNvSpPr/>
            <p:nvPr/>
          </p:nvSpPr>
          <p:spPr>
            <a:xfrm>
              <a:off x="7024444" y="398817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8" name="Graphic 27" descr="Link">
              <a:extLst>
                <a:ext uri="{FF2B5EF4-FFF2-40B4-BE49-F238E27FC236}">
                  <a16:creationId xmlns:a16="http://schemas.microsoft.com/office/drawing/2014/main" id="{35610F28-4F31-410D-A380-BD735F5839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3341" y="4075728"/>
              <a:ext cx="457200" cy="457200"/>
            </a:xfrm>
            <a:prstGeom prst="rect">
              <a:avLst/>
            </a:prstGeom>
            <a:effectLst/>
          </p:spPr>
        </p:pic>
      </p:grpSp>
      <p:sp>
        <p:nvSpPr>
          <p:cNvPr id="55" name="TextBox 54">
            <a:extLst>
              <a:ext uri="{FF2B5EF4-FFF2-40B4-BE49-F238E27FC236}">
                <a16:creationId xmlns:a16="http://schemas.microsoft.com/office/drawing/2014/main" id="{F35EC604-A630-42C9-BB23-08DC2B26F4E6}"/>
              </a:ext>
            </a:extLst>
          </p:cNvPr>
          <p:cNvSpPr txBox="1"/>
          <p:nvPr/>
        </p:nvSpPr>
        <p:spPr>
          <a:xfrm>
            <a:off x="5828030" y="3713259"/>
            <a:ext cx="2271971" cy="300082"/>
          </a:xfrm>
          <a:prstGeom prst="rect">
            <a:avLst/>
          </a:prstGeom>
          <a:noFill/>
        </p:spPr>
        <p:txBody>
          <a:bodyPr wrap="square">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Arial"/>
                <a:sym typeface="Arial"/>
              </a:rPr>
              <a:t>Data Collection and Analysis</a:t>
            </a:r>
          </a:p>
        </p:txBody>
      </p:sp>
      <p:grpSp>
        <p:nvGrpSpPr>
          <p:cNvPr id="17" name="Group 16">
            <a:extLst>
              <a:ext uri="{FF2B5EF4-FFF2-40B4-BE49-F238E27FC236}">
                <a16:creationId xmlns:a16="http://schemas.microsoft.com/office/drawing/2014/main" id="{8995B7FD-E4DE-4039-8D46-6F2882F91F95}"/>
              </a:ext>
            </a:extLst>
          </p:cNvPr>
          <p:cNvGrpSpPr/>
          <p:nvPr/>
        </p:nvGrpSpPr>
        <p:grpSpPr>
          <a:xfrm>
            <a:off x="5136032" y="3818170"/>
            <a:ext cx="613875" cy="607008"/>
            <a:chOff x="6984899" y="5154515"/>
            <a:chExt cx="690152" cy="682433"/>
          </a:xfrm>
        </p:grpSpPr>
        <p:sp>
          <p:nvSpPr>
            <p:cNvPr id="59" name="Rectangle: Diagonal Corners Rounded 58">
              <a:extLst>
                <a:ext uri="{FF2B5EF4-FFF2-40B4-BE49-F238E27FC236}">
                  <a16:creationId xmlns:a16="http://schemas.microsoft.com/office/drawing/2014/main" id="{B0E2FF77-B4C5-4927-877D-7DD5976B1573}"/>
                </a:ext>
              </a:extLst>
            </p:cNvPr>
            <p:cNvSpPr/>
            <p:nvPr/>
          </p:nvSpPr>
          <p:spPr>
            <a:xfrm>
              <a:off x="6984899" y="5155116"/>
              <a:ext cx="690152" cy="681832"/>
            </a:xfrm>
            <a:prstGeom prst="round2DiagRect">
              <a:avLst>
                <a:gd name="adj1" fmla="val 9593"/>
                <a:gd name="adj2" fmla="val 0"/>
              </a:avLst>
            </a:prstGeom>
            <a:solidFill>
              <a:srgbClr val="0D487E"/>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3" name="Rectangle: Diagonal Corners Rounded 52">
              <a:extLst>
                <a:ext uri="{FF2B5EF4-FFF2-40B4-BE49-F238E27FC236}">
                  <a16:creationId xmlns:a16="http://schemas.microsoft.com/office/drawing/2014/main" id="{A312EB1D-A85A-4268-81DB-E761DA67E9E2}"/>
                </a:ext>
              </a:extLst>
            </p:cNvPr>
            <p:cNvSpPr/>
            <p:nvPr/>
          </p:nvSpPr>
          <p:spPr>
            <a:xfrm>
              <a:off x="7024444" y="5154515"/>
              <a:ext cx="650575" cy="642733"/>
            </a:xfrm>
            <a:prstGeom prst="round2DiagRect">
              <a:avLst>
                <a:gd name="adj1" fmla="val 9593"/>
                <a:gd name="adj2" fmla="val 0"/>
              </a:avLst>
            </a:prstGeom>
            <a:solidFill>
              <a:schemeClr val="bg1">
                <a:lumMod val="95000"/>
              </a:schemeClr>
            </a:solidFill>
            <a:ln>
              <a:noFill/>
            </a:ln>
            <a:effectLst>
              <a:innerShdw blurRad="63500" dist="50800" dir="189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pic>
          <p:nvPicPr>
            <p:cNvPr id="29" name="Graphic 28" descr="Meeting">
              <a:extLst>
                <a:ext uri="{FF2B5EF4-FFF2-40B4-BE49-F238E27FC236}">
                  <a16:creationId xmlns:a16="http://schemas.microsoft.com/office/drawing/2014/main" id="{0B372B2F-1FAC-41DF-8113-EB38A3E9A9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27270" y="5238900"/>
              <a:ext cx="457200" cy="457200"/>
            </a:xfrm>
            <a:prstGeom prst="rect">
              <a:avLst/>
            </a:prstGeom>
            <a:effectLst/>
          </p:spPr>
        </p:pic>
      </p:grpSp>
      <p:sp>
        <p:nvSpPr>
          <p:cNvPr id="60" name="Rectangle: Diagonal Corners Rounded 59">
            <a:extLst>
              <a:ext uri="{FF2B5EF4-FFF2-40B4-BE49-F238E27FC236}">
                <a16:creationId xmlns:a16="http://schemas.microsoft.com/office/drawing/2014/main" id="{89079827-A826-494F-891F-4A13D6BA4C0F}"/>
              </a:ext>
            </a:extLst>
          </p:cNvPr>
          <p:cNvSpPr/>
          <p:nvPr/>
        </p:nvSpPr>
        <p:spPr>
          <a:xfrm>
            <a:off x="481596" y="343988"/>
            <a:ext cx="4109569" cy="2441804"/>
          </a:xfrm>
          <a:prstGeom prst="round2DiagRect">
            <a:avLst>
              <a:gd name="adj1" fmla="val 9593"/>
              <a:gd name="adj2" fmla="val 0"/>
            </a:avLst>
          </a:prstGeom>
          <a:gradFill flip="none" rotWithShape="1">
            <a:gsLst>
              <a:gs pos="50000">
                <a:schemeClr val="accent1"/>
              </a:gs>
              <a:gs pos="0">
                <a:srgbClr val="74B8AE"/>
              </a:gs>
              <a:gs pos="100000">
                <a:schemeClr val="accent5">
                  <a:alpha val="79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61" name="TextBox 60">
            <a:extLst>
              <a:ext uri="{FF2B5EF4-FFF2-40B4-BE49-F238E27FC236}">
                <a16:creationId xmlns:a16="http://schemas.microsoft.com/office/drawing/2014/main" id="{0B28394E-5AE6-4A2D-9CE9-81B0D6B78566}"/>
              </a:ext>
            </a:extLst>
          </p:cNvPr>
          <p:cNvSpPr txBox="1"/>
          <p:nvPr/>
        </p:nvSpPr>
        <p:spPr>
          <a:xfrm rot="10800000" flipH="1" flipV="1">
            <a:off x="660544" y="655938"/>
            <a:ext cx="3601637" cy="861774"/>
          </a:xfrm>
          <a:prstGeom prst="rect">
            <a:avLst/>
          </a:prstGeom>
          <a:noFill/>
        </p:spPr>
        <p:txBody>
          <a:bodyPr wrap="square" rtlCol="0">
            <a:spAutoFit/>
          </a:bodyPr>
          <a:lstStyle/>
          <a:p>
            <a:pPr marL="0" marR="0" lvl="0" indent="0" algn="l" defTabSz="685776" rtl="0" eaLnBrk="1" fontAlgn="auto" latinLnBrk="0" hangingPunct="1">
              <a:lnSpc>
                <a:spcPct val="100000"/>
              </a:lnSpc>
              <a:spcBef>
                <a:spcPts val="0"/>
              </a:spcBef>
              <a:spcAft>
                <a:spcPts val="0"/>
              </a:spcAft>
              <a:buClrTx/>
              <a:buSzTx/>
              <a:buFont typeface="Arial"/>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The Business Benefits of Chaplaincy</a:t>
            </a:r>
          </a:p>
        </p:txBody>
      </p:sp>
      <p:sp>
        <p:nvSpPr>
          <p:cNvPr id="62" name="Rectangle 61">
            <a:extLst>
              <a:ext uri="{FF2B5EF4-FFF2-40B4-BE49-F238E27FC236}">
                <a16:creationId xmlns:a16="http://schemas.microsoft.com/office/drawing/2014/main" id="{3F199627-D1B7-4DB2-AF57-6548E20E8492}"/>
              </a:ext>
            </a:extLst>
          </p:cNvPr>
          <p:cNvSpPr/>
          <p:nvPr/>
        </p:nvSpPr>
        <p:spPr>
          <a:xfrm>
            <a:off x="5169172" y="5111163"/>
            <a:ext cx="3977318" cy="342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48" name="Rectangle 47">
            <a:extLst>
              <a:ext uri="{FF2B5EF4-FFF2-40B4-BE49-F238E27FC236}">
                <a16:creationId xmlns:a16="http://schemas.microsoft.com/office/drawing/2014/main" id="{7829EF4A-1350-47D1-B32D-1F0E4379EB12}"/>
              </a:ext>
            </a:extLst>
          </p:cNvPr>
          <p:cNvSpPr/>
          <p:nvPr/>
        </p:nvSpPr>
        <p:spPr>
          <a:xfrm>
            <a:off x="2687167" y="3044759"/>
            <a:ext cx="1757007"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0" name="TextBox 49">
            <a:extLst>
              <a:ext uri="{FF2B5EF4-FFF2-40B4-BE49-F238E27FC236}">
                <a16:creationId xmlns:a16="http://schemas.microsoft.com/office/drawing/2014/main" id="{0033E24E-CFF1-44CF-AE19-265B075E3CAF}"/>
              </a:ext>
            </a:extLst>
          </p:cNvPr>
          <p:cNvSpPr txBox="1"/>
          <p:nvPr/>
        </p:nvSpPr>
        <p:spPr>
          <a:xfrm>
            <a:off x="2823076" y="3066444"/>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Results</a:t>
            </a:r>
          </a:p>
        </p:txBody>
      </p:sp>
      <p:sp>
        <p:nvSpPr>
          <p:cNvPr id="52" name="Rectangle 51">
            <a:extLst>
              <a:ext uri="{FF2B5EF4-FFF2-40B4-BE49-F238E27FC236}">
                <a16:creationId xmlns:a16="http://schemas.microsoft.com/office/drawing/2014/main" id="{25ABE49A-0C4D-488A-AF06-7A9E48DD4E1B}"/>
              </a:ext>
            </a:extLst>
          </p:cNvPr>
          <p:cNvSpPr/>
          <p:nvPr/>
        </p:nvSpPr>
        <p:spPr>
          <a:xfrm>
            <a:off x="5136033" y="520213"/>
            <a:ext cx="3239412" cy="33947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Arial"/>
            </a:endParaRPr>
          </a:p>
        </p:txBody>
      </p:sp>
      <p:sp>
        <p:nvSpPr>
          <p:cNvPr id="54" name="TextBox 53">
            <a:extLst>
              <a:ext uri="{FF2B5EF4-FFF2-40B4-BE49-F238E27FC236}">
                <a16:creationId xmlns:a16="http://schemas.microsoft.com/office/drawing/2014/main" id="{57DC0E6B-59F0-4952-97CE-2A7FE08D4ACB}"/>
              </a:ext>
            </a:extLst>
          </p:cNvPr>
          <p:cNvSpPr txBox="1"/>
          <p:nvPr/>
        </p:nvSpPr>
        <p:spPr>
          <a:xfrm>
            <a:off x="6045059" y="541898"/>
            <a:ext cx="1421360" cy="300082"/>
          </a:xfrm>
          <a:prstGeom prst="rect">
            <a:avLst/>
          </a:prstGeom>
          <a:noFill/>
        </p:spPr>
        <p:txBody>
          <a:bodyPr wrap="square" rtlCol="0" anchor="ctr">
            <a:spAutoFit/>
          </a:bodyPr>
          <a:lstStyle/>
          <a:p>
            <a:pPr marL="0" marR="0" lvl="0" indent="0" algn="ctr" defTabSz="685776"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Arial"/>
                <a:sym typeface="Arial"/>
              </a:rPr>
              <a:t>Approach</a:t>
            </a:r>
          </a:p>
        </p:txBody>
      </p:sp>
      <p:sp>
        <p:nvSpPr>
          <p:cNvPr id="64" name="Slide Number Placeholder 20">
            <a:extLst>
              <a:ext uri="{FF2B5EF4-FFF2-40B4-BE49-F238E27FC236}">
                <a16:creationId xmlns:a16="http://schemas.microsoft.com/office/drawing/2014/main" id="{A5709D2E-28FC-2043-A0C7-FCD61CFE607E}"/>
              </a:ext>
            </a:extLst>
          </p:cNvPr>
          <p:cNvSpPr txBox="1">
            <a:spLocks/>
          </p:cNvSpPr>
          <p:nvPr/>
        </p:nvSpPr>
        <p:spPr>
          <a:xfrm>
            <a:off x="7086397" y="4869470"/>
            <a:ext cx="2057234" cy="273822"/>
          </a:xfrm>
          <a:prstGeom prst="rect">
            <a:avLst/>
          </a:prstGeom>
        </p:spPr>
        <p:txBody>
          <a:bodyPr vert="horz" lIns="91433" tIns="45716" rIns="91433" bIns="45716" rtlCol="0" anchor="ctr"/>
          <a:lstStyle>
            <a:defPPr>
              <a:defRPr lang="en-US"/>
            </a:defPPr>
            <a:lvl1pPr marL="0" algn="r" defTabSz="685800" rtl="0" eaLnBrk="1" latinLnBrk="0" hangingPunct="1">
              <a:defRPr sz="788"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514332" rtl="0" eaLnBrk="1" fontAlgn="base" latinLnBrk="0" hangingPunct="1">
              <a:lnSpc>
                <a:spcPct val="100000"/>
              </a:lnSpc>
              <a:spcBef>
                <a:spcPct val="0"/>
              </a:spcBef>
              <a:spcAft>
                <a:spcPts val="450"/>
              </a:spcAft>
              <a:buClrTx/>
              <a:buSzTx/>
              <a:buFont typeface="Arial"/>
              <a:buNone/>
              <a:tabLst/>
              <a:defRPr/>
            </a:pPr>
            <a:fld id="{5CAF2848-72F5-C442-96E7-D641D54052C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a:rPr>
              <a:pPr marL="0" marR="0" lvl="0" indent="0" algn="r" defTabSz="514332" rtl="0" eaLnBrk="1" fontAlgn="base" latinLnBrk="0" hangingPunct="1">
                <a:lnSpc>
                  <a:spcPct val="100000"/>
                </a:lnSpc>
                <a:spcBef>
                  <a:spcPct val="0"/>
                </a:spcBef>
                <a:spcAft>
                  <a:spcPts val="450"/>
                </a:spcAft>
                <a:buClrTx/>
                <a:buSzTx/>
                <a:buFont typeface="Arial"/>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ED3BB30D-9FDA-C64B-DF10-D20A3AEF7FB2}"/>
              </a:ext>
            </a:extLst>
          </p:cNvPr>
          <p:cNvSpPr txBox="1"/>
          <p:nvPr/>
        </p:nvSpPr>
        <p:spPr>
          <a:xfrm>
            <a:off x="658229" y="1428453"/>
            <a:ext cx="3904628" cy="1652760"/>
          </a:xfrm>
          <a:prstGeom prst="rect">
            <a:avLst/>
          </a:prstGeom>
          <a:noFill/>
        </p:spPr>
        <p:txBody>
          <a:bodyPr wrap="square" rtlCol="0">
            <a:spAutoFit/>
          </a:bodyPr>
          <a:lstStyle/>
          <a:p>
            <a:pPr defTabSz="685776">
              <a:buClrTx/>
              <a:defRPr/>
            </a:pPr>
            <a:endParaRPr lang="en-US" sz="1050" kern="1200" dirty="0">
              <a:solidFill>
                <a:prstClr val="white"/>
              </a:solidFill>
              <a:latin typeface="Calibri" panose="020F0502020204030204" pitchFamily="34" charset="0"/>
              <a:ea typeface="Verdana" panose="020B0604030504040204" pitchFamily="34" charset="0"/>
              <a:cs typeface="+mn-cs"/>
            </a:endParaRPr>
          </a:p>
          <a:p>
            <a:pPr defTabSz="685776">
              <a:buClrTx/>
              <a:defRPr/>
            </a:pPr>
            <a:r>
              <a:rPr lang="en-US" sz="1050" kern="1200" dirty="0">
                <a:solidFill>
                  <a:prstClr val="white"/>
                </a:solidFill>
                <a:latin typeface="Calibri" panose="020F0502020204030204" pitchFamily="34" charset="0"/>
                <a:ea typeface="Verdana" panose="020B0604030504040204" pitchFamily="34" charset="0"/>
                <a:cs typeface="+mn-cs"/>
              </a:rPr>
              <a:t>*Skills required of a chaplain:</a:t>
            </a:r>
          </a:p>
          <a:p>
            <a:pPr marL="171472" indent="-171472" defTabSz="548708">
              <a:buClrTx/>
              <a:buFont typeface="Arial" panose="020B0604020202020204" pitchFamily="34" charset="0"/>
              <a:buChar char="•"/>
              <a:defRPr/>
            </a:pPr>
            <a:r>
              <a:rPr lang="en-US" sz="1080" kern="1200" dirty="0">
                <a:solidFill>
                  <a:prstClr val="white"/>
                </a:solidFill>
                <a:latin typeface="Calibri" panose="020F0502020204030204"/>
                <a:ea typeface="+mn-ea"/>
                <a:cs typeface="+mn-cs"/>
              </a:rPr>
              <a:t>Excellent listening, communication and interpersonal skills in order to build and develop relationships with the people you are helping.</a:t>
            </a:r>
          </a:p>
          <a:p>
            <a:pPr marL="171472" indent="-171472" defTabSz="548708">
              <a:buClrTx/>
              <a:buFont typeface="Arial" panose="020B0604020202020204" pitchFamily="34" charset="0"/>
              <a:buChar char="•"/>
              <a:defRPr/>
            </a:pPr>
            <a:r>
              <a:rPr lang="en-US" sz="1080" kern="1200" dirty="0">
                <a:solidFill>
                  <a:prstClr val="white"/>
                </a:solidFill>
                <a:latin typeface="Calibri" panose="020F0502020204030204"/>
                <a:ea typeface="+mn-ea"/>
                <a:cs typeface="+mn-cs"/>
              </a:rPr>
              <a:t>An understanding and willingness to engage with people of all cultures </a:t>
            </a:r>
          </a:p>
          <a:p>
            <a:pPr defTabSz="548708">
              <a:buClrTx/>
              <a:defRPr/>
            </a:pPr>
            <a:r>
              <a:rPr lang="en-US" sz="540" kern="1200" dirty="0">
                <a:solidFill>
                  <a:prstClr val="white"/>
                </a:solidFill>
                <a:latin typeface="Calibri" panose="020F0502020204030204"/>
                <a:ea typeface="+mn-ea"/>
                <a:cs typeface="+mn-cs"/>
              </a:rPr>
              <a:t>*from prospects.ac.uk</a:t>
            </a:r>
          </a:p>
          <a:p>
            <a:pPr defTabSz="685776">
              <a:buClrTx/>
              <a:defRPr/>
            </a:pPr>
            <a:endParaRPr lang="en-US" sz="1050" kern="1200" dirty="0">
              <a:solidFill>
                <a:prstClr val="white"/>
              </a:solidFill>
              <a:latin typeface="Calibri" panose="020F0502020204030204" pitchFamily="34" charset="0"/>
              <a:ea typeface="Verdana" panose="020B0604030504040204" pitchFamily="34" charset="0"/>
              <a:cs typeface="+mn-cs"/>
            </a:endParaRPr>
          </a:p>
          <a:p>
            <a:pPr defTabSz="685776">
              <a:buClrTx/>
              <a:defRPr/>
            </a:pPr>
            <a:r>
              <a:rPr lang="en-US" sz="1050" kern="1200" dirty="0">
                <a:solidFill>
                  <a:prstClr val="white"/>
                </a:solidFill>
                <a:latin typeface="Calibri" panose="020F0502020204030204" pitchFamily="34" charset="0"/>
                <a:ea typeface="Verdana" panose="020B0604030504040204" pitchFamily="34" charset="0"/>
                <a:cs typeface="+mn-cs"/>
              </a:rPr>
              <a:t> </a:t>
            </a:r>
          </a:p>
        </p:txBody>
      </p:sp>
      <p:sp>
        <p:nvSpPr>
          <p:cNvPr id="11" name="TextBox 10">
            <a:extLst>
              <a:ext uri="{FF2B5EF4-FFF2-40B4-BE49-F238E27FC236}">
                <a16:creationId xmlns:a16="http://schemas.microsoft.com/office/drawing/2014/main" id="{0D3A2B5F-6802-0701-297D-72E448B5DF30}"/>
              </a:ext>
            </a:extLst>
          </p:cNvPr>
          <p:cNvSpPr txBox="1"/>
          <p:nvPr/>
        </p:nvSpPr>
        <p:spPr>
          <a:xfrm>
            <a:off x="409748" y="3508723"/>
            <a:ext cx="2122322" cy="1015663"/>
          </a:xfrm>
          <a:prstGeom prst="rect">
            <a:avLst/>
          </a:prstGeom>
          <a:noFill/>
        </p:spPr>
        <p:txBody>
          <a:bodyPr wrap="square" rtlCol="0">
            <a:spAutoFit/>
          </a:bodyPr>
          <a:lstStyle/>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Length of stay (LOS) of patients in high-cost units such as the intensive care unit (ICU)</a:t>
            </a:r>
          </a:p>
          <a:p>
            <a:pPr defTabSz="685776">
              <a:buClrTx/>
              <a:defRPr/>
            </a:pPr>
            <a:endParaRPr lang="en-US" sz="1000" kern="1200" dirty="0">
              <a:solidFill>
                <a:prstClr val="black"/>
              </a:solidFill>
              <a:latin typeface="Calibri" panose="020F0502020204030204" pitchFamily="34" charset="0"/>
              <a:ea typeface="Verdana" panose="020B0604030504040204" pitchFamily="34" charset="0"/>
              <a:cs typeface="+mn-cs"/>
            </a:endParaRP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Patient satisfaction including that of the patient’s family members</a:t>
            </a:r>
          </a:p>
        </p:txBody>
      </p:sp>
      <p:sp>
        <p:nvSpPr>
          <p:cNvPr id="13" name="TextBox 12">
            <a:extLst>
              <a:ext uri="{FF2B5EF4-FFF2-40B4-BE49-F238E27FC236}">
                <a16:creationId xmlns:a16="http://schemas.microsoft.com/office/drawing/2014/main" id="{9E7E8D41-C85D-12BD-B91B-FC8BC388A825}"/>
              </a:ext>
            </a:extLst>
          </p:cNvPr>
          <p:cNvSpPr txBox="1"/>
          <p:nvPr/>
        </p:nvSpPr>
        <p:spPr>
          <a:xfrm>
            <a:off x="2616596" y="3508724"/>
            <a:ext cx="2253275" cy="1323439"/>
          </a:xfrm>
          <a:prstGeom prst="rect">
            <a:avLst/>
          </a:prstGeom>
          <a:noFill/>
        </p:spPr>
        <p:txBody>
          <a:bodyPr wrap="square" rtlCol="0">
            <a:spAutoFit/>
          </a:bodyPr>
          <a:lstStyle/>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Cost savings to hospital in one year of </a:t>
            </a:r>
            <a:r>
              <a:rPr lang="en-US" sz="1000" b="1" kern="1200" dirty="0">
                <a:solidFill>
                  <a:prstClr val="black"/>
                </a:solidFill>
                <a:latin typeface="Calibri" panose="020F0502020204030204" pitchFamily="34" charset="0"/>
                <a:ea typeface="Verdana" panose="020B0604030504040204" pitchFamily="34" charset="0"/>
                <a:cs typeface="+mn-cs"/>
              </a:rPr>
              <a:t>$251,640</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Ensured patient care</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Improved family care</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Secured future funding</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Cost of solution: </a:t>
            </a:r>
            <a:r>
              <a:rPr lang="en-US" sz="1000" b="1" kern="1200" dirty="0">
                <a:solidFill>
                  <a:prstClr val="black"/>
                </a:solidFill>
                <a:latin typeface="Calibri" panose="020F0502020204030204" pitchFamily="34" charset="0"/>
                <a:ea typeface="Verdana" panose="020B0604030504040204" pitchFamily="34" charset="0"/>
                <a:cs typeface="+mn-cs"/>
              </a:rPr>
              <a:t>$33,800</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ROI: </a:t>
            </a:r>
            <a:r>
              <a:rPr lang="en-US" sz="1000" b="1" kern="1200" dirty="0">
                <a:solidFill>
                  <a:prstClr val="black"/>
                </a:solidFill>
                <a:latin typeface="Calibri" panose="020F0502020204030204" pitchFamily="34" charset="0"/>
                <a:ea typeface="Verdana" panose="020B0604030504040204" pitchFamily="34" charset="0"/>
                <a:cs typeface="+mn-cs"/>
              </a:rPr>
              <a:t>644%</a:t>
            </a:r>
          </a:p>
          <a:p>
            <a:pPr marL="214305" indent="-214305" defTabSz="685776">
              <a:buClrTx/>
              <a:buFont typeface="Arial" panose="020B0604020202020204" pitchFamily="34" charset="0"/>
              <a:buChar char="•"/>
              <a:defRPr/>
            </a:pPr>
            <a:r>
              <a:rPr lang="en-US" sz="1000" kern="1200" dirty="0">
                <a:solidFill>
                  <a:prstClr val="black"/>
                </a:solidFill>
                <a:latin typeface="Calibri" panose="020F0502020204030204" pitchFamily="34" charset="0"/>
                <a:ea typeface="Verdana" panose="020B0604030504040204" pitchFamily="34" charset="0"/>
                <a:cs typeface="+mn-cs"/>
              </a:rPr>
              <a:t>Intangibles: </a:t>
            </a:r>
            <a:r>
              <a:rPr lang="en-US" sz="1000" b="1" kern="1200" dirty="0">
                <a:solidFill>
                  <a:prstClr val="black"/>
                </a:solidFill>
                <a:latin typeface="Calibri" panose="020F0502020204030204" pitchFamily="34" charset="0"/>
                <a:ea typeface="Verdana" panose="020B0604030504040204" pitchFamily="34" charset="0"/>
                <a:cs typeface="+mn-cs"/>
              </a:rPr>
              <a:t>Patient satisfaction</a:t>
            </a:r>
          </a:p>
        </p:txBody>
      </p:sp>
      <p:sp>
        <p:nvSpPr>
          <p:cNvPr id="14" name="TextBox 13">
            <a:extLst>
              <a:ext uri="{FF2B5EF4-FFF2-40B4-BE49-F238E27FC236}">
                <a16:creationId xmlns:a16="http://schemas.microsoft.com/office/drawing/2014/main" id="{A62EBDD3-058C-2722-D768-BA648EE23AE3}"/>
              </a:ext>
            </a:extLst>
          </p:cNvPr>
          <p:cNvSpPr txBox="1"/>
          <p:nvPr/>
        </p:nvSpPr>
        <p:spPr>
          <a:xfrm>
            <a:off x="5853574" y="1428453"/>
            <a:ext cx="2855235" cy="424732"/>
          </a:xfrm>
          <a:prstGeom prst="rect">
            <a:avLst/>
          </a:prstGeom>
          <a:noFill/>
        </p:spPr>
        <p:txBody>
          <a:bodyPr wrap="square" rtlCol="0">
            <a:spAutoFit/>
          </a:bodyPr>
          <a:lstStyle/>
          <a:p>
            <a:pPr defTabSz="685776">
              <a:buClrTx/>
              <a:defRPr/>
            </a:pPr>
            <a:r>
              <a:rPr lang="en-US" sz="1080" kern="1200" dirty="0">
                <a:solidFill>
                  <a:prstClr val="black"/>
                </a:solidFill>
                <a:latin typeface="Calibri" panose="020F0502020204030204" pitchFamily="34" charset="0"/>
                <a:ea typeface="Verdana" panose="020B0604030504040204" pitchFamily="34" charset="0"/>
                <a:cs typeface="+mn-cs"/>
              </a:rPr>
              <a:t>Aligned chaplaincy with the needs of the business.</a:t>
            </a:r>
          </a:p>
        </p:txBody>
      </p:sp>
      <p:sp>
        <p:nvSpPr>
          <p:cNvPr id="15" name="TextBox 14">
            <a:extLst>
              <a:ext uri="{FF2B5EF4-FFF2-40B4-BE49-F238E27FC236}">
                <a16:creationId xmlns:a16="http://schemas.microsoft.com/office/drawing/2014/main" id="{7966754F-53C1-C8C0-B742-F7C5B3E9FD00}"/>
              </a:ext>
            </a:extLst>
          </p:cNvPr>
          <p:cNvSpPr txBox="1"/>
          <p:nvPr/>
        </p:nvSpPr>
        <p:spPr>
          <a:xfrm>
            <a:off x="5842596" y="2307330"/>
            <a:ext cx="2855235" cy="424732"/>
          </a:xfrm>
          <a:prstGeom prst="rect">
            <a:avLst/>
          </a:prstGeom>
          <a:noFill/>
        </p:spPr>
        <p:txBody>
          <a:bodyPr wrap="square" rtlCol="0">
            <a:spAutoFit/>
          </a:bodyPr>
          <a:lstStyle/>
          <a:p>
            <a:pPr defTabSz="685776">
              <a:buClrTx/>
              <a:defRPr/>
            </a:pPr>
            <a:r>
              <a:rPr lang="en-US" sz="1080" kern="1200" dirty="0">
                <a:solidFill>
                  <a:prstClr val="black"/>
                </a:solidFill>
                <a:latin typeface="Calibri" panose="020F0502020204030204" pitchFamily="34" charset="0"/>
                <a:ea typeface="Verdana" panose="020B0604030504040204" pitchFamily="34" charset="0"/>
                <a:cs typeface="+mn-cs"/>
              </a:rPr>
              <a:t>Positioned chaplaincy integration in the ICU for success by developing clear objectives</a:t>
            </a:r>
          </a:p>
        </p:txBody>
      </p:sp>
      <p:sp>
        <p:nvSpPr>
          <p:cNvPr id="22" name="TextBox 21">
            <a:extLst>
              <a:ext uri="{FF2B5EF4-FFF2-40B4-BE49-F238E27FC236}">
                <a16:creationId xmlns:a16="http://schemas.microsoft.com/office/drawing/2014/main" id="{0706B98D-F7A6-561F-B7EA-22C3F75129FA}"/>
              </a:ext>
            </a:extLst>
          </p:cNvPr>
          <p:cNvSpPr txBox="1"/>
          <p:nvPr/>
        </p:nvSpPr>
        <p:spPr>
          <a:xfrm>
            <a:off x="5834434" y="3186207"/>
            <a:ext cx="2863398" cy="424732"/>
          </a:xfrm>
          <a:prstGeom prst="rect">
            <a:avLst/>
          </a:prstGeom>
          <a:noFill/>
        </p:spPr>
        <p:txBody>
          <a:bodyPr wrap="square" rtlCol="0">
            <a:spAutoFit/>
          </a:bodyPr>
          <a:lstStyle/>
          <a:p>
            <a:pPr defTabSz="685776">
              <a:buClrTx/>
              <a:defRPr/>
            </a:pPr>
            <a:r>
              <a:rPr lang="en-US" sz="1080" kern="1200" dirty="0">
                <a:solidFill>
                  <a:prstClr val="black"/>
                </a:solidFill>
                <a:latin typeface="Calibri" panose="020F0502020204030204" pitchFamily="34" charset="0"/>
                <a:ea typeface="Verdana" panose="020B0604030504040204" pitchFamily="34" charset="0"/>
                <a:cs typeface="+mn-cs"/>
              </a:rPr>
              <a:t>Ensured buy-in and knowledge of process from ICU medical team, patient, and patient’s family</a:t>
            </a:r>
          </a:p>
        </p:txBody>
      </p:sp>
      <p:sp>
        <p:nvSpPr>
          <p:cNvPr id="23" name="TextBox 22">
            <a:extLst>
              <a:ext uri="{FF2B5EF4-FFF2-40B4-BE49-F238E27FC236}">
                <a16:creationId xmlns:a16="http://schemas.microsoft.com/office/drawing/2014/main" id="{85FE5DFF-71DC-19EB-0EC3-4D5DBFE4D560}"/>
              </a:ext>
            </a:extLst>
          </p:cNvPr>
          <p:cNvSpPr txBox="1"/>
          <p:nvPr/>
        </p:nvSpPr>
        <p:spPr>
          <a:xfrm>
            <a:off x="5834433" y="4065086"/>
            <a:ext cx="2986929" cy="923330"/>
          </a:xfrm>
          <a:prstGeom prst="rect">
            <a:avLst/>
          </a:prstGeom>
          <a:noFill/>
        </p:spPr>
        <p:txBody>
          <a:bodyPr wrap="square" rtlCol="0">
            <a:spAutoFit/>
          </a:bodyPr>
          <a:lstStyle/>
          <a:p>
            <a:pPr defTabSz="685776">
              <a:buClrTx/>
              <a:defRPr/>
            </a:pPr>
            <a:r>
              <a:rPr lang="en-US" sz="1080" kern="1200" dirty="0">
                <a:solidFill>
                  <a:prstClr val="black"/>
                </a:solidFill>
                <a:latin typeface="Calibri" panose="020F0502020204030204" pitchFamily="34" charset="0"/>
                <a:ea typeface="Verdana" panose="020B0604030504040204" pitchFamily="34" charset="0"/>
                <a:cs typeface="+mn-cs"/>
              </a:rPr>
              <a:t>Collected data along the way. Compared LOS in ICU with chaplain integration to LOS in similar ICU settings without chaplain integration. Standard value of LOS used to convert business results to money.</a:t>
            </a:r>
          </a:p>
        </p:txBody>
      </p:sp>
      <p:sp>
        <p:nvSpPr>
          <p:cNvPr id="25" name="TextBox 24">
            <a:extLst>
              <a:ext uri="{FF2B5EF4-FFF2-40B4-BE49-F238E27FC236}">
                <a16:creationId xmlns:a16="http://schemas.microsoft.com/office/drawing/2014/main" id="{C4EB29BC-7C9B-49EA-B854-DCB5842891E8}"/>
              </a:ext>
            </a:extLst>
          </p:cNvPr>
          <p:cNvSpPr txBox="1"/>
          <p:nvPr/>
        </p:nvSpPr>
        <p:spPr>
          <a:xfrm>
            <a:off x="495998" y="4921933"/>
            <a:ext cx="6576072" cy="215444"/>
          </a:xfrm>
          <a:prstGeom prst="rect">
            <a:avLst/>
          </a:prstGeom>
          <a:noFill/>
        </p:spPr>
        <p:txBody>
          <a:bodyPr wrap="square" rtlCol="0">
            <a:spAutoFit/>
          </a:bodyPr>
          <a:lstStyle/>
          <a:p>
            <a:r>
              <a:rPr lang="en-US" sz="800" dirty="0">
                <a:latin typeface="+mn-lt"/>
              </a:rPr>
              <a:t>Source: Doug Stewart, Memorial Hospital, Belleville, Illinois. In Phillips, P. P. and Phillips, J. J.  (2023) </a:t>
            </a:r>
            <a:r>
              <a:rPr lang="en-US" sz="800" i="1" dirty="0">
                <a:latin typeface="+mn-lt"/>
              </a:rPr>
              <a:t>Show the Value of What You Do</a:t>
            </a:r>
            <a:r>
              <a:rPr lang="en-US" sz="800" dirty="0">
                <a:latin typeface="+mn-lt"/>
              </a:rPr>
              <a:t>. Berrett-Kohler.</a:t>
            </a:r>
          </a:p>
        </p:txBody>
      </p:sp>
    </p:spTree>
    <p:extLst>
      <p:ext uri="{BB962C8B-B14F-4D97-AF65-F5344CB8AC3E}">
        <p14:creationId xmlns:p14="http://schemas.microsoft.com/office/powerpoint/2010/main" val="84092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3">
            <a:extLst>
              <a:ext uri="{FF2B5EF4-FFF2-40B4-BE49-F238E27FC236}">
                <a16:creationId xmlns:a16="http://schemas.microsoft.com/office/drawing/2014/main" id="{E53B9C33-4441-8E73-87A6-4D19CD1FC400}"/>
              </a:ext>
            </a:extLst>
          </p:cNvPr>
          <p:cNvGraphicFramePr>
            <a:graphicFrameLocks noGrp="1"/>
          </p:cNvGraphicFramePr>
          <p:nvPr>
            <p:extLst>
              <p:ext uri="{D42A27DB-BD31-4B8C-83A1-F6EECF244321}">
                <p14:modId xmlns:p14="http://schemas.microsoft.com/office/powerpoint/2010/main" val="991309412"/>
              </p:ext>
            </p:extLst>
          </p:nvPr>
        </p:nvGraphicFramePr>
        <p:xfrm>
          <a:off x="1116000" y="1706400"/>
          <a:ext cx="7495200" cy="2664000"/>
        </p:xfrm>
        <a:graphic>
          <a:graphicData uri="http://schemas.openxmlformats.org/drawingml/2006/table">
            <a:tbl>
              <a:tblPr firstRow="1" bandRow="1">
                <a:tableStyleId>{5C22544A-7EE6-4342-B048-85BDC9FD1C3A}</a:tableStyleId>
              </a:tblPr>
              <a:tblGrid>
                <a:gridCol w="7495200">
                  <a:extLst>
                    <a:ext uri="{9D8B030D-6E8A-4147-A177-3AD203B41FA5}">
                      <a16:colId xmlns:a16="http://schemas.microsoft.com/office/drawing/2014/main" val="1861778024"/>
                    </a:ext>
                  </a:extLst>
                </a:gridCol>
              </a:tblGrid>
              <a:tr h="2664000">
                <a:tc>
                  <a:txBody>
                    <a:bodyPr/>
                    <a:lstStyle/>
                    <a:p>
                      <a:pPr marL="457200" indent="-457200">
                        <a:buFont typeface="Wingdings" panose="05000000000000000000" pitchFamily="2" charset="2"/>
                        <a:buChar char="ü"/>
                      </a:pPr>
                      <a:r>
                        <a:rPr lang="en-US" sz="2400" b="0" dirty="0">
                          <a:solidFill>
                            <a:schemeClr val="tx1"/>
                          </a:solidFill>
                          <a:latin typeface="+mj-lt"/>
                          <a:cs typeface="Arial" panose="020B0604020202020204" pitchFamily="34" charset="0"/>
                        </a:rPr>
                        <a:t>Activity represents costs, costs get cut.</a:t>
                      </a:r>
                      <a:br>
                        <a:rPr lang="en-US" sz="2400" b="0" dirty="0">
                          <a:solidFill>
                            <a:schemeClr val="tx1"/>
                          </a:solidFill>
                          <a:latin typeface="+mj-lt"/>
                          <a:cs typeface="Arial" panose="020B0604020202020204" pitchFamily="34" charset="0"/>
                        </a:rPr>
                      </a:br>
                      <a:r>
                        <a:rPr lang="en-US" sz="1800" b="0" dirty="0">
                          <a:solidFill>
                            <a:schemeClr val="tx1"/>
                          </a:solidFill>
                          <a:latin typeface="+mj-lt"/>
                          <a:cs typeface="Arial" panose="020B0604020202020204" pitchFamily="34" charset="0"/>
                        </a:rPr>
                        <a:t>Clarify why the work you do matters by focusing on results.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b="0" dirty="0">
                          <a:solidFill>
                            <a:schemeClr val="tx1"/>
                          </a:solidFill>
                          <a:latin typeface="+mj-lt"/>
                          <a:cs typeface="Arial" panose="020B0604020202020204" pitchFamily="34" charset="0"/>
                        </a:rPr>
                        <a:t>Specificity drives results.  </a:t>
                      </a:r>
                      <a:br>
                        <a:rPr lang="en-US" sz="2400" b="0" dirty="0">
                          <a:solidFill>
                            <a:schemeClr val="tx1"/>
                          </a:solidFill>
                          <a:latin typeface="+mj-lt"/>
                          <a:cs typeface="Arial" panose="020B0604020202020204" pitchFamily="34" charset="0"/>
                        </a:rPr>
                      </a:br>
                      <a:r>
                        <a:rPr lang="en-US" sz="1800" b="0" dirty="0">
                          <a:solidFill>
                            <a:schemeClr val="tx1"/>
                          </a:solidFill>
                          <a:latin typeface="+mj-lt"/>
                          <a:cs typeface="Arial" panose="020B0604020202020204" pitchFamily="34" charset="0"/>
                        </a:rPr>
                        <a:t>Define success in specific, measurable terms that align with the needs and interests of all stakeholders.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b="0" dirty="0">
                          <a:solidFill>
                            <a:schemeClr val="tx1"/>
                          </a:solidFill>
                          <a:latin typeface="+mj-lt"/>
                          <a:cs typeface="Arial" panose="020B0604020202020204" pitchFamily="34" charset="0"/>
                        </a:rPr>
                        <a:t>Expensive problems can be solved with inexpensive solutions, reaping high ROIs. </a:t>
                      </a:r>
                      <a:br>
                        <a:rPr lang="en-US" sz="2400" b="0" dirty="0">
                          <a:solidFill>
                            <a:schemeClr val="tx1"/>
                          </a:solidFill>
                          <a:latin typeface="+mj-lt"/>
                          <a:cs typeface="Arial" panose="020B0604020202020204" pitchFamily="34" charset="0"/>
                        </a:rPr>
                      </a:br>
                      <a:r>
                        <a:rPr lang="en-US" sz="1800" b="0" dirty="0">
                          <a:solidFill>
                            <a:schemeClr val="tx1"/>
                          </a:solidFill>
                          <a:latin typeface="+mj-lt"/>
                          <a:cs typeface="Arial" panose="020B0604020202020204" pitchFamily="34" charset="0"/>
                        </a:rPr>
                        <a:t>Do your homework. Invest wisely. Evaluate routinely.</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248802"/>
                  </a:ext>
                </a:extLst>
              </a:tr>
            </a:tbl>
          </a:graphicData>
        </a:graphic>
      </p:graphicFrame>
      <p:sp>
        <p:nvSpPr>
          <p:cNvPr id="3" name="Title 3">
            <a:extLst>
              <a:ext uri="{FF2B5EF4-FFF2-40B4-BE49-F238E27FC236}">
                <a16:creationId xmlns:a16="http://schemas.microsoft.com/office/drawing/2014/main" id="{9F6B30B2-DDBA-B315-4217-954334CE4A00}"/>
              </a:ext>
            </a:extLst>
          </p:cNvPr>
          <p:cNvSpPr txBox="1">
            <a:spLocks/>
          </p:cNvSpPr>
          <p:nvPr/>
        </p:nvSpPr>
        <p:spPr>
          <a:xfrm>
            <a:off x="901875" y="703800"/>
            <a:ext cx="7252570" cy="466281"/>
          </a:xfrm>
          <a:prstGeom prst="rect">
            <a:avLst/>
          </a:prstGeom>
        </p:spPr>
        <p:txBody>
          <a:bodyPr lIns="0">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685800">
              <a:buClrTx/>
              <a:defRPr/>
            </a:pPr>
            <a:r>
              <a:rPr lang="en-US" sz="2700" dirty="0">
                <a:latin typeface="+mj-lt"/>
              </a:rPr>
              <a:t>Remember:</a:t>
            </a:r>
            <a:r>
              <a:rPr lang="en-US" sz="2700" dirty="0">
                <a:solidFill>
                  <a:prstClr val="white"/>
                </a:solidFill>
                <a:latin typeface="+mj-lt"/>
              </a:rPr>
              <a:t> mind:</a:t>
            </a:r>
            <a:endParaRPr lang="en-US" sz="1800" dirty="0">
              <a:solidFill>
                <a:prstClr val="white"/>
              </a:solidFill>
              <a:latin typeface="+mj-lt"/>
            </a:endParaRPr>
          </a:p>
        </p:txBody>
      </p:sp>
      <p:cxnSp>
        <p:nvCxnSpPr>
          <p:cNvPr id="5" name="Straight Connector 4">
            <a:extLst>
              <a:ext uri="{FF2B5EF4-FFF2-40B4-BE49-F238E27FC236}">
                <a16:creationId xmlns:a16="http://schemas.microsoft.com/office/drawing/2014/main" id="{AEEDB39A-FFC2-9CE4-076D-C5799C024CEA}"/>
              </a:ext>
            </a:extLst>
          </p:cNvPr>
          <p:cNvCxnSpPr/>
          <p:nvPr/>
        </p:nvCxnSpPr>
        <p:spPr>
          <a:xfrm>
            <a:off x="901875" y="1520946"/>
            <a:ext cx="1099159" cy="0"/>
          </a:xfrm>
          <a:prstGeom prst="line">
            <a:avLst/>
          </a:prstGeom>
          <a:ln w="69850">
            <a:solidFill>
              <a:srgbClr val="75B7AE">
                <a:alpha val="8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42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10" name="Google Shape;310;p29"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500" y="1109663"/>
            <a:ext cx="1712119" cy="352425"/>
          </a:xfrm>
          <a:prstGeom prst="rect">
            <a:avLst/>
          </a:prstGeom>
          <a:noFill/>
          <a:ln>
            <a:noFill/>
          </a:ln>
        </p:spPr>
      </p:pic>
      <p:pic>
        <p:nvPicPr>
          <p:cNvPr id="311" name="Google Shape;311;p29"/>
          <p:cNvPicPr preferRelativeResize="0">
            <a:picLocks noGrp="1"/>
          </p:cNvPicPr>
          <p:nvPr>
            <p:ph type="pic" idx="2"/>
          </p:nvPr>
        </p:nvPicPr>
        <p:blipFill>
          <a:blip r:embed="rId4" cstate="email">
            <a:extLst>
              <a:ext uri="{28A0092B-C50C-407E-A947-70E740481C1C}">
                <a14:useLocalDpi xmlns:a14="http://schemas.microsoft.com/office/drawing/2010/main"/>
              </a:ext>
            </a:extLst>
          </a:blip>
          <a:srcRect/>
          <a:stretch/>
        </p:blipFill>
        <p:spPr>
          <a:xfrm>
            <a:off x="614649" y="1967225"/>
            <a:ext cx="1038585" cy="1240596"/>
          </a:xfrm>
          <a:prstGeom prst="roundRect">
            <a:avLst>
              <a:gd name="adj" fmla="val 16667"/>
            </a:avLst>
          </a:prstGeom>
        </p:spPr>
      </p:pic>
      <p:sp>
        <p:nvSpPr>
          <p:cNvPr id="312" name="Google Shape;312;p29"/>
          <p:cNvSpPr txBox="1">
            <a:spLocks noGrp="1"/>
          </p:cNvSpPr>
          <p:nvPr>
            <p:ph type="title"/>
          </p:nvPr>
        </p:nvSpPr>
        <p:spPr>
          <a:xfrm>
            <a:off x="560799" y="977825"/>
            <a:ext cx="781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a:t>
            </a:r>
            <a:endParaRPr dirty="0"/>
          </a:p>
        </p:txBody>
      </p:sp>
      <p:sp>
        <p:nvSpPr>
          <p:cNvPr id="313" name="Google Shape;313;p29"/>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14" name="Google Shape;314;p29"/>
          <p:cNvSpPr txBox="1">
            <a:spLocks noGrp="1"/>
          </p:cNvSpPr>
          <p:nvPr>
            <p:ph type="subTitle" idx="1"/>
          </p:nvPr>
        </p:nvSpPr>
        <p:spPr>
          <a:xfrm>
            <a:off x="540300" y="3270189"/>
            <a:ext cx="1588142" cy="22537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John Constantine</a:t>
            </a:r>
            <a:endParaRPr dirty="0"/>
          </a:p>
        </p:txBody>
      </p:sp>
      <p:sp>
        <p:nvSpPr>
          <p:cNvPr id="315" name="Google Shape;315;p29"/>
          <p:cNvSpPr txBox="1">
            <a:spLocks noGrp="1"/>
          </p:cNvSpPr>
          <p:nvPr>
            <p:ph type="subTitle" idx="3"/>
          </p:nvPr>
        </p:nvSpPr>
        <p:spPr>
          <a:xfrm>
            <a:off x="546481" y="3495564"/>
            <a:ext cx="1283400" cy="21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SVP, US Consulting, Orchestrall, Inc.</a:t>
            </a:r>
            <a:endParaRPr dirty="0"/>
          </a:p>
        </p:txBody>
      </p:sp>
      <p:sp>
        <p:nvSpPr>
          <p:cNvPr id="316" name="Google Shape;316;p29"/>
          <p:cNvSpPr txBox="1">
            <a:spLocks noGrp="1"/>
          </p:cNvSpPr>
          <p:nvPr>
            <p:ph type="subTitle" idx="4"/>
          </p:nvPr>
        </p:nvSpPr>
        <p:spPr>
          <a:xfrm>
            <a:off x="2128442" y="3269087"/>
            <a:ext cx="1726668" cy="21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Patti P. Phillips, Ph.D.</a:t>
            </a:r>
            <a:endParaRPr dirty="0"/>
          </a:p>
        </p:txBody>
      </p:sp>
      <p:sp>
        <p:nvSpPr>
          <p:cNvPr id="317" name="Google Shape;317;p29"/>
          <p:cNvSpPr txBox="1">
            <a:spLocks noGrp="1"/>
          </p:cNvSpPr>
          <p:nvPr>
            <p:ph type="subTitle" idx="5"/>
          </p:nvPr>
        </p:nvSpPr>
        <p:spPr>
          <a:xfrm>
            <a:off x="2128442" y="3464068"/>
            <a:ext cx="1283400" cy="21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CEO, ROI Institute</a:t>
            </a:r>
            <a:endParaRPr dirty="0"/>
          </a:p>
        </p:txBody>
      </p:sp>
      <p:pic>
        <p:nvPicPr>
          <p:cNvPr id="3" name="Picture 2" descr="A person with brown hair wearing a black and white tweed jacket&#10;&#10;Description automatically generated">
            <a:extLst>
              <a:ext uri="{FF2B5EF4-FFF2-40B4-BE49-F238E27FC236}">
                <a16:creationId xmlns:a16="http://schemas.microsoft.com/office/drawing/2014/main" id="{5BD3472C-A47B-4E84-C48C-E8BBB6459CBE}"/>
              </a:ext>
            </a:extLst>
          </p:cNvPr>
          <p:cNvPicPr>
            <a:picLocks noChangeAspect="1"/>
          </p:cNvPicPr>
          <p:nvPr/>
        </p:nvPicPr>
        <p:blipFill>
          <a:blip r:embed="rId5"/>
          <a:stretch>
            <a:fillRect/>
          </a:stretch>
        </p:blipFill>
        <p:spPr>
          <a:xfrm>
            <a:off x="2107148" y="1935629"/>
            <a:ext cx="1240596" cy="12405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1"/>
          <p:cNvSpPr txBox="1">
            <a:spLocks noGrp="1"/>
          </p:cNvSpPr>
          <p:nvPr>
            <p:ph type="title"/>
          </p:nvPr>
        </p:nvSpPr>
        <p:spPr>
          <a:xfrm>
            <a:off x="3657828" y="-112705"/>
            <a:ext cx="5865300" cy="345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01</a:t>
            </a:r>
            <a:endParaRPr/>
          </a:p>
        </p:txBody>
      </p:sp>
      <p:sp>
        <p:nvSpPr>
          <p:cNvPr id="346" name="Google Shape;346;p31"/>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typically measured.</a:t>
            </a:r>
            <a:endParaRPr dirty="0"/>
          </a:p>
        </p:txBody>
      </p:sp>
      <p:sp>
        <p:nvSpPr>
          <p:cNvPr id="347" name="Google Shape;347;p31"/>
          <p:cNvSpPr txBox="1">
            <a:spLocks noGrp="1"/>
          </p:cNvSpPr>
          <p:nvPr>
            <p:ph type="subTitle" idx="1"/>
          </p:nvPr>
        </p:nvSpPr>
        <p:spPr>
          <a:xfrm>
            <a:off x="393674" y="3365629"/>
            <a:ext cx="3612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Subtitle goes here and can span a couple of lines.</a:t>
            </a:r>
            <a:endParaRPr/>
          </a:p>
        </p:txBody>
      </p:sp>
      <p:pic>
        <p:nvPicPr>
          <p:cNvPr id="348" name="Google Shape;348;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6"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9896" y="3272559"/>
            <a:ext cx="1462087" cy="281626"/>
          </a:xfrm>
          <a:prstGeom prst="rect">
            <a:avLst/>
          </a:prstGeom>
          <a:noFill/>
          <a:ln>
            <a:noFill/>
          </a:ln>
        </p:spPr>
      </p:pic>
      <p:pic>
        <p:nvPicPr>
          <p:cNvPr id="402" name="Google Shape;402;p36" descr="preencoded.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77384" y="3272559"/>
            <a:ext cx="768418" cy="281626"/>
          </a:xfrm>
          <a:prstGeom prst="rect">
            <a:avLst/>
          </a:prstGeom>
          <a:noFill/>
          <a:ln>
            <a:noFill/>
          </a:ln>
        </p:spPr>
      </p:pic>
      <p:pic>
        <p:nvPicPr>
          <p:cNvPr id="403" name="Google Shape;403;p36" descr="preencoded.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96770" y="3272559"/>
            <a:ext cx="2549257" cy="281626"/>
          </a:xfrm>
          <a:prstGeom prst="rect">
            <a:avLst/>
          </a:prstGeom>
          <a:noFill/>
          <a:ln>
            <a:noFill/>
          </a:ln>
        </p:spPr>
      </p:pic>
      <p:pic>
        <p:nvPicPr>
          <p:cNvPr id="404" name="Google Shape;404;p36" descr="preencoded.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19896" y="1705696"/>
            <a:ext cx="1462087" cy="281626"/>
          </a:xfrm>
          <a:prstGeom prst="rect">
            <a:avLst/>
          </a:prstGeom>
          <a:noFill/>
          <a:ln>
            <a:noFill/>
          </a:ln>
        </p:spPr>
      </p:pic>
      <p:pic>
        <p:nvPicPr>
          <p:cNvPr id="405" name="Google Shape;405;p36" descr="preencoded.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777384" y="1705696"/>
            <a:ext cx="1576387" cy="281626"/>
          </a:xfrm>
          <a:prstGeom prst="rect">
            <a:avLst/>
          </a:prstGeom>
          <a:noFill/>
          <a:ln>
            <a:noFill/>
          </a:ln>
        </p:spPr>
      </p:pic>
      <p:pic>
        <p:nvPicPr>
          <p:cNvPr id="406" name="Google Shape;406;p36" descr="preencoded.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496771" y="1705696"/>
            <a:ext cx="1621362" cy="281626"/>
          </a:xfrm>
          <a:prstGeom prst="rect">
            <a:avLst/>
          </a:prstGeom>
          <a:noFill/>
          <a:ln>
            <a:noFill/>
          </a:ln>
        </p:spPr>
      </p:pic>
      <p:sp>
        <p:nvSpPr>
          <p:cNvPr id="407" name="Google Shape;407;p36"/>
          <p:cNvSpPr txBox="1">
            <a:spLocks noGrp="1"/>
          </p:cNvSpPr>
          <p:nvPr>
            <p:ph type="subTitle" idx="1"/>
          </p:nvPr>
        </p:nvSpPr>
        <p:spPr>
          <a:xfrm>
            <a:off x="3745606" y="1656832"/>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Project Planning</a:t>
            </a:r>
            <a:endParaRPr/>
          </a:p>
        </p:txBody>
      </p:sp>
      <p:sp>
        <p:nvSpPr>
          <p:cNvPr id="408" name="Google Shape;408;p36"/>
          <p:cNvSpPr txBox="1">
            <a:spLocks noGrp="1"/>
          </p:cNvSpPr>
          <p:nvPr>
            <p:ph type="body" idx="2"/>
          </p:nvPr>
        </p:nvSpPr>
        <p:spPr>
          <a:xfrm>
            <a:off x="3745607" y="1993282"/>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status R/A/G</a:t>
            </a:r>
          </a:p>
          <a:p>
            <a:pPr marL="0" lvl="0" indent="0" algn="l" rtl="0">
              <a:spcBef>
                <a:spcPts val="0"/>
              </a:spcBef>
              <a:spcAft>
                <a:spcPts val="0"/>
              </a:spcAft>
              <a:buNone/>
            </a:pPr>
            <a:r>
              <a:rPr lang="en-US" dirty="0"/>
              <a:t># projects per BU</a:t>
            </a:r>
            <a:endParaRPr dirty="0"/>
          </a:p>
        </p:txBody>
      </p:sp>
      <p:sp>
        <p:nvSpPr>
          <p:cNvPr id="409" name="Google Shape;409;p36"/>
          <p:cNvSpPr txBox="1">
            <a:spLocks noGrp="1"/>
          </p:cNvSpPr>
          <p:nvPr>
            <p:ph type="title"/>
          </p:nvPr>
        </p:nvSpPr>
        <p:spPr>
          <a:xfrm>
            <a:off x="1828350" y="420050"/>
            <a:ext cx="5487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Operational Metrics.</a:t>
            </a:r>
            <a:endParaRPr dirty="0"/>
          </a:p>
        </p:txBody>
      </p:sp>
      <p:sp>
        <p:nvSpPr>
          <p:cNvPr id="410" name="Google Shape;410;p36"/>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411" name="Google Shape;411;p36"/>
          <p:cNvSpPr txBox="1">
            <a:spLocks noGrp="1"/>
          </p:cNvSpPr>
          <p:nvPr>
            <p:ph type="subTitle" idx="3"/>
          </p:nvPr>
        </p:nvSpPr>
        <p:spPr>
          <a:xfrm>
            <a:off x="1828350" y="941525"/>
            <a:ext cx="5487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Valuable to run your L&amp;D business, but who else cares?</a:t>
            </a:r>
            <a:endParaRPr dirty="0"/>
          </a:p>
        </p:txBody>
      </p:sp>
      <p:sp>
        <p:nvSpPr>
          <p:cNvPr id="412" name="Google Shape;412;p36"/>
          <p:cNvSpPr txBox="1">
            <a:spLocks noGrp="1"/>
          </p:cNvSpPr>
          <p:nvPr>
            <p:ph type="subTitle" idx="4"/>
          </p:nvPr>
        </p:nvSpPr>
        <p:spPr>
          <a:xfrm>
            <a:off x="1015699" y="1656832"/>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err="1"/>
              <a:t>Datus</a:t>
            </a:r>
            <a:r>
              <a:rPr lang="en" dirty="0"/>
              <a:t> </a:t>
            </a:r>
            <a:r>
              <a:rPr lang="en" dirty="0" err="1"/>
              <a:t>Megalus</a:t>
            </a:r>
            <a:endParaRPr dirty="0"/>
          </a:p>
        </p:txBody>
      </p:sp>
      <p:sp>
        <p:nvSpPr>
          <p:cNvPr id="413" name="Google Shape;413;p36"/>
          <p:cNvSpPr txBox="1">
            <a:spLocks noGrp="1"/>
          </p:cNvSpPr>
          <p:nvPr>
            <p:ph type="body" idx="5"/>
          </p:nvPr>
        </p:nvSpPr>
        <p:spPr>
          <a:xfrm>
            <a:off x="1015700" y="1993282"/>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Tons of data</a:t>
            </a:r>
          </a:p>
          <a:p>
            <a:pPr marL="0" lvl="0" indent="0" algn="l" rtl="0">
              <a:spcBef>
                <a:spcPts val="0"/>
              </a:spcBef>
              <a:spcAft>
                <a:spcPts val="0"/>
              </a:spcAft>
              <a:buNone/>
            </a:pPr>
            <a:r>
              <a:rPr lang="en" dirty="0"/>
              <a:t>Very attractive</a:t>
            </a:r>
          </a:p>
          <a:p>
            <a:pPr marL="0" lvl="0" indent="0" algn="l" rtl="0">
              <a:spcBef>
                <a:spcPts val="0"/>
              </a:spcBef>
              <a:spcAft>
                <a:spcPts val="0"/>
              </a:spcAft>
              <a:buNone/>
            </a:pPr>
            <a:r>
              <a:rPr lang="en" dirty="0"/>
              <a:t>Demonstrates that you’re busy, </a:t>
            </a:r>
            <a:r>
              <a:rPr lang="en" u="sng" dirty="0"/>
              <a:t>BUT:</a:t>
            </a:r>
          </a:p>
          <a:p>
            <a:pPr marL="0" lvl="0" indent="0" algn="l" rtl="0">
              <a:spcBef>
                <a:spcPts val="0"/>
              </a:spcBef>
              <a:spcAft>
                <a:spcPts val="0"/>
              </a:spcAft>
              <a:buNone/>
            </a:pPr>
            <a:r>
              <a:rPr lang="en" dirty="0"/>
              <a:t>Tells no story</a:t>
            </a:r>
            <a:endParaRPr dirty="0"/>
          </a:p>
        </p:txBody>
      </p:sp>
      <p:sp>
        <p:nvSpPr>
          <p:cNvPr id="414" name="Google Shape;414;p36"/>
          <p:cNvSpPr txBox="1">
            <a:spLocks noGrp="1"/>
          </p:cNvSpPr>
          <p:nvPr>
            <p:ph type="subTitle" idx="6"/>
          </p:nvPr>
        </p:nvSpPr>
        <p:spPr>
          <a:xfrm>
            <a:off x="6475506" y="1656832"/>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Compliance</a:t>
            </a:r>
            <a:endParaRPr dirty="0"/>
          </a:p>
        </p:txBody>
      </p:sp>
      <p:sp>
        <p:nvSpPr>
          <p:cNvPr id="415" name="Google Shape;415;p36"/>
          <p:cNvSpPr txBox="1">
            <a:spLocks noGrp="1"/>
          </p:cNvSpPr>
          <p:nvPr>
            <p:ph type="body" idx="7"/>
          </p:nvPr>
        </p:nvSpPr>
        <p:spPr>
          <a:xfrm>
            <a:off x="6475507" y="1993282"/>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completion</a:t>
            </a:r>
          </a:p>
          <a:p>
            <a:pPr marL="0" lvl="0" indent="0" algn="l" rtl="0">
              <a:spcBef>
                <a:spcPts val="0"/>
              </a:spcBef>
              <a:spcAft>
                <a:spcPts val="0"/>
              </a:spcAft>
              <a:buNone/>
            </a:pPr>
            <a:r>
              <a:rPr lang="en" dirty="0"/>
              <a:t>% taken on time</a:t>
            </a:r>
          </a:p>
          <a:p>
            <a:pPr marL="0" lvl="0" indent="0" algn="l" rtl="0">
              <a:spcBef>
                <a:spcPts val="0"/>
              </a:spcBef>
              <a:spcAft>
                <a:spcPts val="0"/>
              </a:spcAft>
              <a:buNone/>
            </a:pPr>
            <a:r>
              <a:rPr lang="en" dirty="0"/>
              <a:t>% taken past due</a:t>
            </a:r>
          </a:p>
          <a:p>
            <a:pPr marL="0" lvl="0" indent="0" algn="l" rtl="0">
              <a:spcBef>
                <a:spcPts val="0"/>
              </a:spcBef>
              <a:spcAft>
                <a:spcPts val="0"/>
              </a:spcAft>
              <a:buNone/>
            </a:pPr>
            <a:r>
              <a:rPr lang="en" dirty="0"/>
              <a:t>THIS IS NOT A BUSINESS BENEFIT</a:t>
            </a:r>
            <a:endParaRPr dirty="0"/>
          </a:p>
        </p:txBody>
      </p:sp>
      <p:sp>
        <p:nvSpPr>
          <p:cNvPr id="416" name="Google Shape;416;p36"/>
          <p:cNvSpPr txBox="1">
            <a:spLocks noGrp="1"/>
          </p:cNvSpPr>
          <p:nvPr>
            <p:ph type="subTitle" idx="8"/>
          </p:nvPr>
        </p:nvSpPr>
        <p:spPr>
          <a:xfrm>
            <a:off x="3745606" y="3224484"/>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Budget</a:t>
            </a:r>
            <a:endParaRPr dirty="0"/>
          </a:p>
        </p:txBody>
      </p:sp>
      <p:sp>
        <p:nvSpPr>
          <p:cNvPr id="417" name="Google Shape;417;p36"/>
          <p:cNvSpPr txBox="1">
            <a:spLocks noGrp="1"/>
          </p:cNvSpPr>
          <p:nvPr>
            <p:ph type="body" idx="9"/>
          </p:nvPr>
        </p:nvSpPr>
        <p:spPr>
          <a:xfrm>
            <a:off x="3745607" y="356093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total spend</a:t>
            </a:r>
          </a:p>
          <a:p>
            <a:pPr marL="0" lvl="0" indent="0" algn="l" rtl="0">
              <a:spcBef>
                <a:spcPts val="0"/>
              </a:spcBef>
              <a:spcAft>
                <a:spcPts val="0"/>
              </a:spcAft>
              <a:buNone/>
            </a:pPr>
            <a:r>
              <a:rPr lang="en" dirty="0"/>
              <a:t>$ allocated per program</a:t>
            </a:r>
          </a:p>
          <a:p>
            <a:pPr marL="0" lvl="0" indent="0" algn="l" rtl="0">
              <a:spcBef>
                <a:spcPts val="0"/>
              </a:spcBef>
              <a:spcAft>
                <a:spcPts val="0"/>
              </a:spcAft>
              <a:buNone/>
            </a:pPr>
            <a:r>
              <a:rPr lang="en" dirty="0"/>
              <a:t>$ per BU</a:t>
            </a:r>
          </a:p>
          <a:p>
            <a:pPr marL="0" lvl="0" indent="0" algn="l" rtl="0">
              <a:spcBef>
                <a:spcPts val="0"/>
              </a:spcBef>
              <a:spcAft>
                <a:spcPts val="0"/>
              </a:spcAft>
              <a:buNone/>
            </a:pPr>
            <a:r>
              <a:rPr lang="en" dirty="0"/>
              <a:t>WATCH THIS ONE…</a:t>
            </a:r>
            <a:endParaRPr dirty="0"/>
          </a:p>
        </p:txBody>
      </p:sp>
      <p:sp>
        <p:nvSpPr>
          <p:cNvPr id="418" name="Google Shape;418;p36"/>
          <p:cNvSpPr txBox="1">
            <a:spLocks noGrp="1"/>
          </p:cNvSpPr>
          <p:nvPr>
            <p:ph type="subTitle" idx="13"/>
          </p:nvPr>
        </p:nvSpPr>
        <p:spPr>
          <a:xfrm>
            <a:off x="1015699" y="3224484"/>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Seats</a:t>
            </a:r>
            <a:endParaRPr dirty="0"/>
          </a:p>
        </p:txBody>
      </p:sp>
      <p:sp>
        <p:nvSpPr>
          <p:cNvPr id="419" name="Google Shape;419;p36"/>
          <p:cNvSpPr txBox="1">
            <a:spLocks noGrp="1"/>
          </p:cNvSpPr>
          <p:nvPr>
            <p:ph type="body" idx="14"/>
          </p:nvPr>
        </p:nvSpPr>
        <p:spPr>
          <a:xfrm>
            <a:off x="1015700" y="356093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Look how many people attended my program!</a:t>
            </a:r>
            <a:endParaRPr dirty="0"/>
          </a:p>
        </p:txBody>
      </p:sp>
      <p:sp>
        <p:nvSpPr>
          <p:cNvPr id="420" name="Google Shape;420;p36"/>
          <p:cNvSpPr txBox="1">
            <a:spLocks noGrp="1"/>
          </p:cNvSpPr>
          <p:nvPr>
            <p:ph type="subTitle" idx="15"/>
          </p:nvPr>
        </p:nvSpPr>
        <p:spPr>
          <a:xfrm>
            <a:off x="6475505" y="3224484"/>
            <a:ext cx="2570523"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Alignment to Company Values</a:t>
            </a:r>
            <a:endParaRPr dirty="0"/>
          </a:p>
        </p:txBody>
      </p:sp>
      <p:sp>
        <p:nvSpPr>
          <p:cNvPr id="421" name="Google Shape;421;p36"/>
          <p:cNvSpPr txBox="1">
            <a:spLocks noGrp="1"/>
          </p:cNvSpPr>
          <p:nvPr>
            <p:ph type="body" idx="16"/>
          </p:nvPr>
        </p:nvSpPr>
        <p:spPr>
          <a:xfrm>
            <a:off x="6475507" y="356093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almost always 6 values</a:t>
            </a:r>
          </a:p>
          <a:p>
            <a:pPr marL="0" lvl="0" indent="0" algn="l" rtl="0">
              <a:spcBef>
                <a:spcPts val="0"/>
              </a:spcBef>
              <a:spcAft>
                <a:spcPts val="0"/>
              </a:spcAft>
              <a:buNone/>
            </a:pPr>
            <a:r>
              <a:rPr lang="en" dirty="0"/>
              <a:t>It’s a  S T R E T C H</a:t>
            </a:r>
            <a:endParaRPr dirty="0"/>
          </a:p>
        </p:txBody>
      </p:sp>
      <p:pic>
        <p:nvPicPr>
          <p:cNvPr id="422" name="Google Shape;422;p36"/>
          <p:cNvPicPr preferRelativeResize="0">
            <a:picLocks noGrp="1"/>
          </p:cNvPicPr>
          <p:nvPr>
            <p:ph type="pic" idx="17"/>
          </p:nvPr>
        </p:nvPicPr>
        <p:blipFill rotWithShape="1">
          <a:blip r:embed="rId9" cstate="email">
            <a:alphaModFix/>
            <a:extLst>
              <a:ext uri="{28A0092B-C50C-407E-A947-70E740481C1C}">
                <a14:useLocalDpi xmlns:a14="http://schemas.microsoft.com/office/drawing/2010/main"/>
              </a:ext>
            </a:extLst>
          </a:blip>
          <a:srcRect/>
          <a:stretch/>
        </p:blipFill>
        <p:spPr>
          <a:xfrm>
            <a:off x="629530" y="1628313"/>
            <a:ext cx="305699" cy="393600"/>
          </a:xfrm>
          <a:prstGeom prst="rect">
            <a:avLst/>
          </a:prstGeom>
        </p:spPr>
      </p:pic>
      <p:pic>
        <p:nvPicPr>
          <p:cNvPr id="423" name="Google Shape;423;p36"/>
          <p:cNvPicPr preferRelativeResize="0">
            <a:picLocks noGrp="1"/>
          </p:cNvPicPr>
          <p:nvPr>
            <p:ph type="pic" idx="18"/>
          </p:nvPr>
        </p:nvPicPr>
        <p:blipFill rotWithShape="1">
          <a:blip r:embed="rId10" cstate="email">
            <a:alphaModFix/>
            <a:extLst>
              <a:ext uri="{28A0092B-C50C-407E-A947-70E740481C1C}">
                <a14:useLocalDpi xmlns:a14="http://schemas.microsoft.com/office/drawing/2010/main"/>
              </a:ext>
            </a:extLst>
          </a:blip>
          <a:srcRect/>
          <a:stretch/>
        </p:blipFill>
        <p:spPr>
          <a:xfrm>
            <a:off x="585580" y="3226352"/>
            <a:ext cx="393600" cy="332820"/>
          </a:xfrm>
          <a:prstGeom prst="rect">
            <a:avLst/>
          </a:prstGeom>
        </p:spPr>
      </p:pic>
      <p:pic>
        <p:nvPicPr>
          <p:cNvPr id="424" name="Google Shape;424;p36"/>
          <p:cNvPicPr preferRelativeResize="0">
            <a:picLocks noGrp="1"/>
          </p:cNvPicPr>
          <p:nvPr>
            <p:ph type="pic" idx="19"/>
          </p:nvPr>
        </p:nvPicPr>
        <p:blipFill rotWithShape="1">
          <a:blip r:embed="rId11" cstate="email">
            <a:alphaModFix/>
            <a:extLst>
              <a:ext uri="{28A0092B-C50C-407E-A947-70E740481C1C}">
                <a14:useLocalDpi xmlns:a14="http://schemas.microsoft.com/office/drawing/2010/main"/>
              </a:ext>
            </a:extLst>
          </a:blip>
          <a:srcRect/>
          <a:stretch/>
        </p:blipFill>
        <p:spPr>
          <a:xfrm>
            <a:off x="3387830" y="1672263"/>
            <a:ext cx="305700" cy="305700"/>
          </a:xfrm>
          <a:prstGeom prst="rect">
            <a:avLst/>
          </a:prstGeom>
        </p:spPr>
      </p:pic>
      <p:pic>
        <p:nvPicPr>
          <p:cNvPr id="425" name="Google Shape;425;p36"/>
          <p:cNvPicPr preferRelativeResize="0">
            <a:picLocks noGrp="1"/>
          </p:cNvPicPr>
          <p:nvPr>
            <p:ph type="pic" idx="20"/>
          </p:nvPr>
        </p:nvPicPr>
        <p:blipFill rotWithShape="1">
          <a:blip r:embed="rId12" cstate="email">
            <a:alphaModFix/>
            <a:extLst>
              <a:ext uri="{28A0092B-C50C-407E-A947-70E740481C1C}">
                <a14:useLocalDpi xmlns:a14="http://schemas.microsoft.com/office/drawing/2010/main"/>
              </a:ext>
            </a:extLst>
          </a:blip>
          <a:srcRect l="-14381" t="-12924" r="-14368" b="-12924"/>
          <a:stretch/>
        </p:blipFill>
        <p:spPr>
          <a:xfrm>
            <a:off x="3343880" y="3195975"/>
            <a:ext cx="393600" cy="393600"/>
          </a:xfrm>
          <a:prstGeom prst="rect">
            <a:avLst/>
          </a:prstGeom>
        </p:spPr>
      </p:pic>
      <p:pic>
        <p:nvPicPr>
          <p:cNvPr id="426" name="Google Shape;426;p36"/>
          <p:cNvPicPr preferRelativeResize="0">
            <a:picLocks noGrp="1"/>
          </p:cNvPicPr>
          <p:nvPr>
            <p:ph type="pic" idx="21"/>
          </p:nvPr>
        </p:nvPicPr>
        <p:blipFill rotWithShape="1">
          <a:blip r:embed="rId13" cstate="email">
            <a:alphaModFix/>
            <a:extLst>
              <a:ext uri="{28A0092B-C50C-407E-A947-70E740481C1C}">
                <a14:useLocalDpi xmlns:a14="http://schemas.microsoft.com/office/drawing/2010/main"/>
              </a:ext>
            </a:extLst>
          </a:blip>
          <a:srcRect/>
          <a:stretch/>
        </p:blipFill>
        <p:spPr>
          <a:xfrm>
            <a:off x="6107484" y="1672272"/>
            <a:ext cx="305700" cy="305681"/>
          </a:xfrm>
          <a:prstGeom prst="rect">
            <a:avLst/>
          </a:prstGeom>
        </p:spPr>
      </p:pic>
      <p:pic>
        <p:nvPicPr>
          <p:cNvPr id="427" name="Google Shape;427;p36"/>
          <p:cNvPicPr preferRelativeResize="0">
            <a:picLocks noGrp="1"/>
          </p:cNvPicPr>
          <p:nvPr>
            <p:ph type="pic" idx="22"/>
          </p:nvPr>
        </p:nvPicPr>
        <p:blipFill rotWithShape="1">
          <a:blip r:embed="rId14" cstate="email">
            <a:alphaModFix/>
            <a:extLst>
              <a:ext uri="{28A0092B-C50C-407E-A947-70E740481C1C}">
                <a14:useLocalDpi xmlns:a14="http://schemas.microsoft.com/office/drawing/2010/main"/>
              </a:ext>
            </a:extLst>
          </a:blip>
          <a:srcRect l="-5591" r="-5580"/>
          <a:stretch/>
        </p:blipFill>
        <p:spPr>
          <a:xfrm>
            <a:off x="6063534" y="3226354"/>
            <a:ext cx="393600" cy="3328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subTitle" idx="1"/>
          </p:nvPr>
        </p:nvSpPr>
        <p:spPr>
          <a:xfrm>
            <a:off x="3381231" y="2566754"/>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Net Promoter Score (NPS)</a:t>
            </a:r>
            <a:endParaRPr dirty="0"/>
          </a:p>
        </p:txBody>
      </p:sp>
      <p:sp>
        <p:nvSpPr>
          <p:cNvPr id="372" name="Google Shape;372;p33"/>
          <p:cNvSpPr txBox="1">
            <a:spLocks noGrp="1"/>
          </p:cNvSpPr>
          <p:nvPr>
            <p:ph type="body" idx="2"/>
          </p:nvPr>
        </p:nvSpPr>
        <p:spPr>
          <a:xfrm>
            <a:off x="3381232" y="290320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Good metric to judge learner impact, </a:t>
            </a:r>
          </a:p>
          <a:p>
            <a:pPr marL="0" lvl="0" indent="0" algn="l" rtl="0">
              <a:spcBef>
                <a:spcPts val="0"/>
              </a:spcBef>
              <a:spcAft>
                <a:spcPts val="0"/>
              </a:spcAft>
              <a:buNone/>
            </a:pPr>
            <a:r>
              <a:rPr lang="en" dirty="0"/>
              <a:t>BUT:</a:t>
            </a:r>
          </a:p>
          <a:p>
            <a:pPr marL="0" lvl="0" indent="0" algn="l" rtl="0">
              <a:spcBef>
                <a:spcPts val="0"/>
              </a:spcBef>
              <a:spcAft>
                <a:spcPts val="0"/>
              </a:spcAft>
              <a:buNone/>
            </a:pPr>
            <a:r>
              <a:rPr lang="en" dirty="0"/>
              <a:t>It’s usually done as a Gross Promoter Score (GPS)</a:t>
            </a:r>
            <a:endParaRPr dirty="0"/>
          </a:p>
        </p:txBody>
      </p:sp>
      <p:sp>
        <p:nvSpPr>
          <p:cNvPr id="373" name="Google Shape;373;p33"/>
          <p:cNvSpPr txBox="1">
            <a:spLocks noGrp="1"/>
          </p:cNvSpPr>
          <p:nvPr>
            <p:ph type="title"/>
          </p:nvPr>
        </p:nvSpPr>
        <p:spPr>
          <a:xfrm>
            <a:off x="560800" y="977825"/>
            <a:ext cx="400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Learning Effectiveness.</a:t>
            </a:r>
            <a:endParaRPr dirty="0"/>
          </a:p>
        </p:txBody>
      </p:sp>
      <p:sp>
        <p:nvSpPr>
          <p:cNvPr id="374" name="Google Shape;374;p33"/>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375" name="Google Shape;375;p33"/>
          <p:cNvSpPr txBox="1">
            <a:spLocks noGrp="1"/>
          </p:cNvSpPr>
          <p:nvPr>
            <p:ph type="subTitle" idx="3"/>
          </p:nvPr>
        </p:nvSpPr>
        <p:spPr>
          <a:xfrm>
            <a:off x="560800" y="1499300"/>
            <a:ext cx="400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Slide subtitle goes here.</a:t>
            </a:r>
            <a:endParaRPr dirty="0"/>
          </a:p>
        </p:txBody>
      </p:sp>
      <p:sp>
        <p:nvSpPr>
          <p:cNvPr id="376" name="Google Shape;376;p33"/>
          <p:cNvSpPr txBox="1">
            <a:spLocks noGrp="1"/>
          </p:cNvSpPr>
          <p:nvPr>
            <p:ph type="subTitle" idx="4"/>
          </p:nvPr>
        </p:nvSpPr>
        <p:spPr>
          <a:xfrm>
            <a:off x="651324" y="2566754"/>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Post-event surveys</a:t>
            </a:r>
            <a:endParaRPr dirty="0"/>
          </a:p>
        </p:txBody>
      </p:sp>
      <p:sp>
        <p:nvSpPr>
          <p:cNvPr id="377" name="Google Shape;377;p33"/>
          <p:cNvSpPr txBox="1">
            <a:spLocks noGrp="1"/>
          </p:cNvSpPr>
          <p:nvPr>
            <p:ph type="body" idx="5"/>
          </p:nvPr>
        </p:nvSpPr>
        <p:spPr>
          <a:xfrm>
            <a:off x="651325" y="290320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Tyically</a:t>
            </a:r>
            <a:r>
              <a:rPr lang="en" dirty="0"/>
              <a:t> too long</a:t>
            </a:r>
          </a:p>
          <a:p>
            <a:pPr marL="0" lvl="0" indent="0" algn="l" rtl="0">
              <a:spcBef>
                <a:spcPts val="0"/>
              </a:spcBef>
              <a:spcAft>
                <a:spcPts val="0"/>
              </a:spcAft>
              <a:buNone/>
            </a:pPr>
            <a:r>
              <a:rPr lang="en" dirty="0"/>
              <a:t>Relevance is ??</a:t>
            </a:r>
          </a:p>
          <a:p>
            <a:pPr marL="0" lvl="0" indent="0" algn="l" rtl="0">
              <a:spcBef>
                <a:spcPts val="0"/>
              </a:spcBef>
              <a:spcAft>
                <a:spcPts val="0"/>
              </a:spcAft>
              <a:buNone/>
            </a:pPr>
            <a:r>
              <a:rPr lang="en" dirty="0"/>
              <a:t>Nothing is usually done with the data</a:t>
            </a:r>
            <a:endParaRPr dirty="0"/>
          </a:p>
        </p:txBody>
      </p:sp>
      <p:sp>
        <p:nvSpPr>
          <p:cNvPr id="378" name="Google Shape;378;p33"/>
          <p:cNvSpPr txBox="1">
            <a:spLocks noGrp="1"/>
          </p:cNvSpPr>
          <p:nvPr>
            <p:ph type="subTitle" idx="6"/>
          </p:nvPr>
        </p:nvSpPr>
        <p:spPr>
          <a:xfrm>
            <a:off x="6111131" y="2566754"/>
            <a:ext cx="2217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Assessments</a:t>
            </a:r>
            <a:endParaRPr dirty="0"/>
          </a:p>
        </p:txBody>
      </p:sp>
      <p:sp>
        <p:nvSpPr>
          <p:cNvPr id="379" name="Google Shape;379;p33"/>
          <p:cNvSpPr txBox="1">
            <a:spLocks noGrp="1"/>
          </p:cNvSpPr>
          <p:nvPr>
            <p:ph type="body" idx="7"/>
          </p:nvPr>
        </p:nvSpPr>
        <p:spPr>
          <a:xfrm>
            <a:off x="6111132" y="2903204"/>
            <a:ext cx="2217600" cy="10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done enough or with quality</a:t>
            </a:r>
          </a:p>
          <a:p>
            <a:pPr marL="0" lvl="0" indent="0" algn="l" rtl="0">
              <a:spcBef>
                <a:spcPts val="0"/>
              </a:spcBef>
              <a:spcAft>
                <a:spcPts val="0"/>
              </a:spcAft>
              <a:buNone/>
            </a:pPr>
            <a:r>
              <a:rPr lang="en-US" dirty="0"/>
              <a:t>Pre-post is uncommon</a:t>
            </a:r>
          </a:p>
          <a:p>
            <a:pPr marL="0" lvl="0" indent="0" algn="l" rtl="0">
              <a:spcBef>
                <a:spcPts val="0"/>
              </a:spcBef>
              <a:spcAft>
                <a:spcPts val="0"/>
              </a:spcAft>
              <a:buNone/>
            </a:pPr>
            <a:r>
              <a:rPr lang="en-US" dirty="0"/>
              <a:t>We’re generally pretty bad at this</a:t>
            </a:r>
            <a:endParaRPr dirty="0"/>
          </a:p>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37" descr="preencod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81503" y="1109663"/>
            <a:ext cx="1788319" cy="352425"/>
          </a:xfrm>
          <a:prstGeom prst="rect">
            <a:avLst/>
          </a:prstGeom>
          <a:noFill/>
          <a:ln>
            <a:noFill/>
          </a:ln>
        </p:spPr>
      </p:pic>
      <p:sp>
        <p:nvSpPr>
          <p:cNvPr id="433" name="Google Shape;433;p37"/>
          <p:cNvSpPr txBox="1">
            <a:spLocks noGrp="1"/>
          </p:cNvSpPr>
          <p:nvPr>
            <p:ph type="title" idx="2"/>
          </p:nvPr>
        </p:nvSpPr>
        <p:spPr>
          <a:xfrm>
            <a:off x="4777515" y="977825"/>
            <a:ext cx="41814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Business benefits are rarely seen.</a:t>
            </a:r>
            <a:endParaRPr sz="2000" b="1" dirty="0"/>
          </a:p>
        </p:txBody>
      </p:sp>
      <p:sp>
        <p:nvSpPr>
          <p:cNvPr id="434" name="Google Shape;434;p37"/>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435" name="Google Shape;435;p37"/>
          <p:cNvSpPr txBox="1">
            <a:spLocks noGrp="1"/>
          </p:cNvSpPr>
          <p:nvPr>
            <p:ph type="title"/>
          </p:nvPr>
        </p:nvSpPr>
        <p:spPr>
          <a:xfrm>
            <a:off x="0" y="882441"/>
            <a:ext cx="314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insights.</a:t>
            </a:r>
            <a:endParaRPr/>
          </a:p>
        </p:txBody>
      </p:sp>
      <p:sp>
        <p:nvSpPr>
          <p:cNvPr id="436" name="Google Shape;436;p37"/>
          <p:cNvSpPr txBox="1">
            <a:spLocks noGrp="1"/>
          </p:cNvSpPr>
          <p:nvPr>
            <p:ph type="subTitle" idx="1"/>
          </p:nvPr>
        </p:nvSpPr>
        <p:spPr>
          <a:xfrm>
            <a:off x="5003700" y="1499301"/>
            <a:ext cx="35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Even slick dashboards don’t tell a good story.</a:t>
            </a:r>
            <a:endParaRPr dirty="0"/>
          </a:p>
        </p:txBody>
      </p:sp>
      <p:sp>
        <p:nvSpPr>
          <p:cNvPr id="437" name="Google Shape;437;p37"/>
          <p:cNvSpPr txBox="1">
            <a:spLocks noGrp="1"/>
          </p:cNvSpPr>
          <p:nvPr>
            <p:ph type="body" idx="3"/>
          </p:nvPr>
        </p:nvSpPr>
        <p:spPr>
          <a:xfrm>
            <a:off x="5003700" y="2213147"/>
            <a:ext cx="3558000" cy="21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Need to get to:</a:t>
            </a:r>
          </a:p>
          <a:p>
            <a:pPr marL="171450" indent="-171450"/>
            <a:r>
              <a:rPr lang="en-US" dirty="0"/>
              <a:t>Increased revenue, decreased cost</a:t>
            </a:r>
          </a:p>
          <a:p>
            <a:pPr marL="171450" indent="-171450"/>
            <a:r>
              <a:rPr lang="en-US" dirty="0"/>
              <a:t>Reduced errors in a process</a:t>
            </a:r>
          </a:p>
          <a:p>
            <a:pPr marL="171450" indent="-171450"/>
            <a:r>
              <a:rPr lang="en-US" dirty="0"/>
              <a:t>Increased quality of customer interaction</a:t>
            </a:r>
          </a:p>
          <a:p>
            <a:pPr marL="171450" indent="-171450"/>
            <a:r>
              <a:rPr lang="en-US" dirty="0"/>
              <a:t>ROI</a:t>
            </a:r>
          </a:p>
          <a:p>
            <a:pPr marL="171450" indent="-171450"/>
            <a:r>
              <a:rPr lang="en-US" dirty="0"/>
              <a:t>Others</a:t>
            </a:r>
            <a:endParaRPr dirty="0"/>
          </a:p>
        </p:txBody>
      </p:sp>
      <p:pic>
        <p:nvPicPr>
          <p:cNvPr id="2" name="Picture 1">
            <a:extLst>
              <a:ext uri="{FF2B5EF4-FFF2-40B4-BE49-F238E27FC236}">
                <a16:creationId xmlns:a16="http://schemas.microsoft.com/office/drawing/2014/main" id="{15986EF4-9021-885E-253B-A1777A9F5A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1" y="1462088"/>
            <a:ext cx="4538449" cy="26894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33"/>
          <p:cNvSpPr txBox="1">
            <a:spLocks noGrp="1"/>
          </p:cNvSpPr>
          <p:nvPr>
            <p:ph type="title"/>
          </p:nvPr>
        </p:nvSpPr>
        <p:spPr>
          <a:xfrm>
            <a:off x="488959" y="414569"/>
            <a:ext cx="400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CEOs Want</a:t>
            </a:r>
          </a:p>
        </p:txBody>
      </p:sp>
      <p:sp>
        <p:nvSpPr>
          <p:cNvPr id="374" name="Google Shape;374;p33"/>
          <p:cNvSpPr txBox="1">
            <a:spLocks noGrp="1"/>
          </p:cNvSpPr>
          <p:nvPr>
            <p:ph type="sldNum" idx="12"/>
          </p:nvPr>
        </p:nvSpPr>
        <p:spPr>
          <a:xfrm>
            <a:off x="229706" y="4663225"/>
            <a:ext cx="2065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375" name="Google Shape;375;p33"/>
          <p:cNvSpPr txBox="1">
            <a:spLocks noGrp="1"/>
          </p:cNvSpPr>
          <p:nvPr>
            <p:ph type="subTitle" idx="3"/>
          </p:nvPr>
        </p:nvSpPr>
        <p:spPr>
          <a:xfrm>
            <a:off x="488959" y="936044"/>
            <a:ext cx="809654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ROI Institute and ATD research show that the data CEOs receive are not demonstrating what they want out of their talent investment. (N=96)</a:t>
            </a:r>
          </a:p>
          <a:p>
            <a:pPr marL="0" lvl="0" indent="0" algn="l" rtl="0">
              <a:spcBef>
                <a:spcPts val="0"/>
              </a:spcBef>
              <a:spcAft>
                <a:spcPts val="1200"/>
              </a:spcAft>
              <a:buNone/>
            </a:pPr>
            <a:endParaRPr lang="en-US" dirty="0"/>
          </a:p>
        </p:txBody>
      </p:sp>
      <p:graphicFrame>
        <p:nvGraphicFramePr>
          <p:cNvPr id="24" name="Google Shape;500;p4">
            <a:extLst>
              <a:ext uri="{FF2B5EF4-FFF2-40B4-BE49-F238E27FC236}">
                <a16:creationId xmlns:a16="http://schemas.microsoft.com/office/drawing/2014/main" id="{CC030DA1-0D6C-4F4C-8E85-34A6D85BB941}"/>
              </a:ext>
            </a:extLst>
          </p:cNvPr>
          <p:cNvGraphicFramePr/>
          <p:nvPr>
            <p:extLst>
              <p:ext uri="{D42A27DB-BD31-4B8C-83A1-F6EECF244321}">
                <p14:modId xmlns:p14="http://schemas.microsoft.com/office/powerpoint/2010/main" val="1287415704"/>
              </p:ext>
            </p:extLst>
          </p:nvPr>
        </p:nvGraphicFramePr>
        <p:xfrm>
          <a:off x="488959" y="1542290"/>
          <a:ext cx="8096541" cy="3105068"/>
        </p:xfrm>
        <a:graphic>
          <a:graphicData uri="http://schemas.openxmlformats.org/drawingml/2006/table">
            <a:tbl>
              <a:tblPr firstRow="1" bandRow="1">
                <a:noFill/>
              </a:tblPr>
              <a:tblGrid>
                <a:gridCol w="3238617">
                  <a:extLst>
                    <a:ext uri="{9D8B030D-6E8A-4147-A177-3AD203B41FA5}">
                      <a16:colId xmlns:a16="http://schemas.microsoft.com/office/drawing/2014/main" val="20000"/>
                    </a:ext>
                  </a:extLst>
                </a:gridCol>
                <a:gridCol w="1619308">
                  <a:extLst>
                    <a:ext uri="{9D8B030D-6E8A-4147-A177-3AD203B41FA5}">
                      <a16:colId xmlns:a16="http://schemas.microsoft.com/office/drawing/2014/main" val="20001"/>
                    </a:ext>
                  </a:extLst>
                </a:gridCol>
                <a:gridCol w="1619308">
                  <a:extLst>
                    <a:ext uri="{9D8B030D-6E8A-4147-A177-3AD203B41FA5}">
                      <a16:colId xmlns:a16="http://schemas.microsoft.com/office/drawing/2014/main" val="20002"/>
                    </a:ext>
                  </a:extLst>
                </a:gridCol>
                <a:gridCol w="1619308">
                  <a:extLst>
                    <a:ext uri="{9D8B030D-6E8A-4147-A177-3AD203B41FA5}">
                      <a16:colId xmlns:a16="http://schemas.microsoft.com/office/drawing/2014/main" val="20003"/>
                    </a:ext>
                  </a:extLst>
                </a:gridCol>
              </a:tblGrid>
              <a:tr h="525788">
                <a:tc>
                  <a:txBody>
                    <a:bodyPr/>
                    <a:lstStyle/>
                    <a:p>
                      <a:pPr marL="0" marR="0" lvl="0" indent="0" algn="ctr" rtl="0">
                        <a:lnSpc>
                          <a:spcPct val="100000"/>
                        </a:lnSpc>
                        <a:spcBef>
                          <a:spcPts val="0"/>
                        </a:spcBef>
                        <a:spcAft>
                          <a:spcPts val="0"/>
                        </a:spcAft>
                        <a:buNone/>
                      </a:pPr>
                      <a:r>
                        <a:rPr lang="en-US" sz="1500" u="none" strike="noStrike" cap="none" dirty="0">
                          <a:solidFill>
                            <a:schemeClr val="lt1"/>
                          </a:solidFill>
                          <a:latin typeface="Calibri" panose="020F0502020204030204" pitchFamily="34" charset="0"/>
                          <a:ea typeface="Arial"/>
                          <a:cs typeface="Calibri" panose="020F0502020204030204" pitchFamily="34" charset="0"/>
                          <a:sym typeface="Arial"/>
                        </a:rPr>
                        <a:t>Measures</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chemeClr val="dk1"/>
                      </a:solidFill>
                      <a:prstDash val="solid"/>
                      <a:round/>
                      <a:headEnd type="none" w="sm" len="sm"/>
                      <a:tailEnd type="none" w="sm" len="sm"/>
                    </a:lnL>
                    <a:lnR w="12700" cap="flat" cmpd="sng">
                      <a:solidFill>
                        <a:srgbClr val="A5A5A5"/>
                      </a:solidFill>
                      <a:prstDash val="dot"/>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US" sz="1500" u="none" strike="noStrike" cap="none" dirty="0">
                          <a:solidFill>
                            <a:schemeClr val="lt1"/>
                          </a:solidFill>
                          <a:latin typeface="Calibri" panose="020F0502020204030204" pitchFamily="34" charset="0"/>
                          <a:ea typeface="Arial"/>
                          <a:cs typeface="Calibri" panose="020F0502020204030204" pitchFamily="34" charset="0"/>
                          <a:sym typeface="Arial"/>
                        </a:rPr>
                        <a:t>Currently Measure</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rgbClr val="A5A5A5"/>
                      </a:solidFill>
                      <a:prstDash val="dot"/>
                      <a:round/>
                      <a:headEnd type="none" w="sm" len="sm"/>
                      <a:tailEnd type="none" w="sm" len="sm"/>
                    </a:lnL>
                    <a:lnR w="12700" cap="flat" cmpd="sng">
                      <a:solidFill>
                        <a:srgbClr val="A6A6A6"/>
                      </a:solidFill>
                      <a:prstDash val="dot"/>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US" sz="1500" u="none" strike="noStrike" cap="none" dirty="0">
                          <a:solidFill>
                            <a:schemeClr val="lt1"/>
                          </a:solidFill>
                          <a:latin typeface="Calibri" panose="020F0502020204030204" pitchFamily="34" charset="0"/>
                          <a:ea typeface="Arial"/>
                          <a:cs typeface="Calibri" panose="020F0502020204030204" pitchFamily="34" charset="0"/>
                          <a:sym typeface="Arial"/>
                        </a:rPr>
                        <a:t>Should Measure</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rgbClr val="A6A6A6"/>
                      </a:solidFill>
                      <a:prstDash val="dot"/>
                      <a:round/>
                      <a:headEnd type="none" w="sm" len="sm"/>
                      <a:tailEnd type="none" w="sm" len="sm"/>
                    </a:lnL>
                    <a:lnR w="12700" cap="flat" cmpd="sng">
                      <a:solidFill>
                        <a:srgbClr val="A6A6A6"/>
                      </a:solidFill>
                      <a:prstDash val="dot"/>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US" sz="1500" u="none" strike="noStrike" cap="none" dirty="0">
                          <a:solidFill>
                            <a:schemeClr val="lt1"/>
                          </a:solidFill>
                          <a:latin typeface="Calibri" panose="020F0502020204030204" pitchFamily="34" charset="0"/>
                          <a:ea typeface="Arial"/>
                          <a:cs typeface="Calibri" panose="020F0502020204030204" pitchFamily="34" charset="0"/>
                          <a:sym typeface="Arial"/>
                        </a:rPr>
                        <a:t>Importance</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rgbClr val="A6A6A6"/>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34772">
                <a:tc>
                  <a:txBody>
                    <a:bodyPr/>
                    <a:lstStyle/>
                    <a:p>
                      <a:pPr marL="0" marR="0" lvl="0" indent="0" algn="l"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Inputs and Indicators</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94%</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86%</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6</a:t>
                      </a:r>
                      <a:endParaRPr sz="1100">
                        <a:latin typeface="Calibri" panose="020F0502020204030204" pitchFamily="34" charset="0"/>
                        <a:cs typeface="Calibri" panose="020F0502020204030204" pitchFamily="34" charset="0"/>
                      </a:endParaRPr>
                    </a:p>
                  </a:txBody>
                  <a:tcPr marL="68588" marR="68588" marT="34294" marB="34294"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320644">
                <a:tc>
                  <a:txBody>
                    <a:bodyPr/>
                    <a:lstStyle/>
                    <a:p>
                      <a:pPr marL="0" marR="0" lvl="0" indent="0" algn="l"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Efficiency</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chemeClr val="dk1"/>
                      </a:solidFill>
                      <a:prstDash val="solid"/>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78%</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82%</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7</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20644">
                <a:tc>
                  <a:txBody>
                    <a:bodyPr/>
                    <a:lstStyle/>
                    <a:p>
                      <a:pPr marL="0" marR="0" lvl="0" indent="0" algn="l"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Reaction</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53%</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22%</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8</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320644">
                <a:tc>
                  <a:txBody>
                    <a:bodyPr/>
                    <a:lstStyle/>
                    <a:p>
                      <a:pPr marL="0" marR="0" lvl="0" indent="0" algn="l"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Learning</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chemeClr val="dk1"/>
                      </a:solidFill>
                      <a:prstDash val="solid"/>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32%</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28%</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5</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20644">
                <a:tc>
                  <a:txBody>
                    <a:bodyPr/>
                    <a:lstStyle/>
                    <a:p>
                      <a:pPr marL="0" marR="0" lvl="0" indent="0" algn="l"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Application</a:t>
                      </a:r>
                      <a:endParaRPr sz="1100">
                        <a:latin typeface="Calibri" panose="020F0502020204030204" pitchFamily="34" charset="0"/>
                        <a:cs typeface="Calibri" panose="020F0502020204030204" pitchFamily="34" charset="0"/>
                      </a:endParaRPr>
                    </a:p>
                  </a:txBody>
                  <a:tcPr marL="68588" marR="68588" marT="34294" marB="34294"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11%</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61%</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4</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320644">
                <a:tc>
                  <a:txBody>
                    <a:bodyPr/>
                    <a:lstStyle/>
                    <a:p>
                      <a:pPr marL="0" marR="0" lvl="0" indent="0" algn="l"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Impact</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chemeClr val="dk1"/>
                      </a:solidFill>
                      <a:prstDash val="solid"/>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8%</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96%</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1</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rgbClr val="BFBFBF"/>
                      </a:solidFill>
                      <a:prstDash val="dot"/>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20644">
                <a:tc>
                  <a:txBody>
                    <a:bodyPr/>
                    <a:lstStyle/>
                    <a:p>
                      <a:pPr marL="0" marR="0" lvl="0" indent="0" algn="l"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ROI</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4%</a:t>
                      </a:r>
                      <a:endParaRPr sz="1500" u="none" strike="noStrike" cap="none">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74%</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2</a:t>
                      </a:r>
                      <a:endParaRPr sz="1500" u="none" strike="noStrike" cap="none" dirty="0">
                        <a:solidFill>
                          <a:srgbClr val="000000"/>
                        </a:solidFill>
                        <a:latin typeface="Calibri" panose="020F0502020204030204" pitchFamily="34" charset="0"/>
                        <a:ea typeface="Arial"/>
                        <a:cs typeface="Calibri" panose="020F0502020204030204" pitchFamily="34" charset="0"/>
                        <a:sym typeface="Arial"/>
                      </a:endParaRPr>
                    </a:p>
                  </a:txBody>
                  <a:tcPr marL="68588" marR="68588" marT="34294" marB="34294"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320644">
                <a:tc>
                  <a:txBody>
                    <a:bodyPr/>
                    <a:lstStyle/>
                    <a:p>
                      <a:pPr marL="0" marR="0" lvl="0" indent="0" algn="l"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Awards</a:t>
                      </a:r>
                      <a:endParaRPr sz="1100">
                        <a:latin typeface="Calibri" panose="020F0502020204030204" pitchFamily="34" charset="0"/>
                        <a:cs typeface="Calibri" panose="020F0502020204030204" pitchFamily="34" charset="0"/>
                      </a:endParaRPr>
                    </a:p>
                  </a:txBody>
                  <a:tcPr marL="68588" marR="68588" marT="34294" marB="34294" anchor="ctr">
                    <a:lnL w="12700" cap="flat" cmpd="sng">
                      <a:solidFill>
                        <a:schemeClr val="dk1"/>
                      </a:solidFill>
                      <a:prstDash val="solid"/>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40%</a:t>
                      </a:r>
                      <a:endParaRPr sz="1100">
                        <a:latin typeface="Calibri" panose="020F0502020204030204" pitchFamily="34" charset="0"/>
                        <a:cs typeface="Calibri" panose="020F0502020204030204" pitchFamily="34" charset="0"/>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80000"/>
                        </a:lnSpc>
                        <a:spcBef>
                          <a:spcPts val="0"/>
                        </a:spcBef>
                        <a:spcAft>
                          <a:spcPts val="0"/>
                        </a:spcAft>
                        <a:buNone/>
                      </a:pPr>
                      <a:r>
                        <a:rPr lang="en-US" sz="1500" u="none" strike="noStrike" cap="none">
                          <a:solidFill>
                            <a:srgbClr val="000000"/>
                          </a:solidFill>
                          <a:latin typeface="Calibri" panose="020F0502020204030204" pitchFamily="34" charset="0"/>
                          <a:ea typeface="Arial"/>
                          <a:cs typeface="Calibri" panose="020F0502020204030204" pitchFamily="34" charset="0"/>
                          <a:sym typeface="Arial"/>
                        </a:rPr>
                        <a:t>44%</a:t>
                      </a:r>
                      <a:endParaRPr sz="1100">
                        <a:latin typeface="Calibri" panose="020F0502020204030204" pitchFamily="34" charset="0"/>
                        <a:cs typeface="Calibri" panose="020F0502020204030204" pitchFamily="34" charset="0"/>
                      </a:endParaRPr>
                    </a:p>
                  </a:txBody>
                  <a:tcPr marL="68588" marR="68588" marT="34294" marB="34294" anchor="ctr">
                    <a:lnL w="12700" cap="flat" cmpd="sng">
                      <a:solidFill>
                        <a:srgbClr val="BFBFBF"/>
                      </a:solidFill>
                      <a:prstDash val="dot"/>
                      <a:round/>
                      <a:headEnd type="none" w="sm" len="sm"/>
                      <a:tailEnd type="none" w="sm" len="sm"/>
                    </a:lnL>
                    <a:lnR w="12700" cap="flat" cmpd="sng">
                      <a:solidFill>
                        <a:srgbClr val="BFBFB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80000"/>
                        </a:lnSpc>
                        <a:spcBef>
                          <a:spcPts val="0"/>
                        </a:spcBef>
                        <a:spcAft>
                          <a:spcPts val="0"/>
                        </a:spcAft>
                        <a:buNone/>
                      </a:pPr>
                      <a:r>
                        <a:rPr lang="en-US" sz="1500" u="none" strike="noStrike" cap="none" dirty="0">
                          <a:solidFill>
                            <a:srgbClr val="000000"/>
                          </a:solidFill>
                          <a:latin typeface="Calibri" panose="020F0502020204030204" pitchFamily="34" charset="0"/>
                          <a:ea typeface="Arial"/>
                          <a:cs typeface="Calibri" panose="020F0502020204030204" pitchFamily="34" charset="0"/>
                          <a:sym typeface="Arial"/>
                        </a:rPr>
                        <a:t>3</a:t>
                      </a:r>
                      <a:endParaRPr sz="1100" dirty="0">
                        <a:latin typeface="Calibri" panose="020F0502020204030204" pitchFamily="34" charset="0"/>
                        <a:cs typeface="Calibri" panose="020F0502020204030204" pitchFamily="34" charset="0"/>
                      </a:endParaRPr>
                    </a:p>
                  </a:txBody>
                  <a:tcPr marL="68588" marR="68588" marT="34294" marB="34294" anchor="ctr">
                    <a:lnL w="12700" cap="flat" cmpd="sng">
                      <a:solidFill>
                        <a:srgbClr val="BFBFBF"/>
                      </a:solidFill>
                      <a:prstDash val="dot"/>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153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5"/>
          <p:cNvSpPr txBox="1">
            <a:spLocks noGrp="1"/>
          </p:cNvSpPr>
          <p:nvPr>
            <p:ph type="title"/>
          </p:nvPr>
        </p:nvSpPr>
        <p:spPr>
          <a:xfrm>
            <a:off x="3616843" y="-102459"/>
            <a:ext cx="5865300" cy="345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02</a:t>
            </a:r>
            <a:endParaRPr/>
          </a:p>
        </p:txBody>
      </p:sp>
      <p:sp>
        <p:nvSpPr>
          <p:cNvPr id="394" name="Google Shape;394;p35"/>
          <p:cNvSpPr txBox="1">
            <a:spLocks noGrp="1"/>
          </p:cNvSpPr>
          <p:nvPr>
            <p:ph type="ctrTitle" idx="2"/>
          </p:nvPr>
        </p:nvSpPr>
        <p:spPr>
          <a:xfrm>
            <a:off x="393674" y="1556621"/>
            <a:ext cx="3612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How to get to business benefits?</a:t>
            </a:r>
            <a:endParaRPr dirty="0"/>
          </a:p>
        </p:txBody>
      </p:sp>
      <p:pic>
        <p:nvPicPr>
          <p:cNvPr id="396" name="Google Shape;396;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9475" y="2551250"/>
            <a:ext cx="3904527" cy="1830250"/>
          </a:xfrm>
          <a:prstGeom prst="rect">
            <a:avLst/>
          </a:prstGeom>
          <a:noFill/>
          <a:ln>
            <a:noFill/>
          </a:ln>
        </p:spPr>
      </p:pic>
      <p:sp>
        <p:nvSpPr>
          <p:cNvPr id="3" name="Subtitle 2">
            <a:extLst>
              <a:ext uri="{FF2B5EF4-FFF2-40B4-BE49-F238E27FC236}">
                <a16:creationId xmlns:a16="http://schemas.microsoft.com/office/drawing/2014/main" id="{6E185C97-07CA-8C82-CECA-8A8E0DBDB5E9}"/>
              </a:ext>
            </a:extLst>
          </p:cNvPr>
          <p:cNvSpPr>
            <a:spLocks noGrp="1"/>
          </p:cNvSpPr>
          <p:nvPr>
            <p:ph type="subTitle" idx="1"/>
          </p:nvPr>
        </p:nvSpPr>
        <p:spPr/>
        <p:txBody>
          <a:bodyPr/>
          <a:lstStyle/>
          <a:p>
            <a:endParaRPr lang="en-US"/>
          </a:p>
        </p:txBody>
      </p:sp>
    </p:spTree>
  </p:cSld>
  <p:clrMapOvr>
    <a:masterClrMapping/>
  </p:clrMapOvr>
</p:sld>
</file>

<file path=ppt/theme/theme1.xml><?xml version="1.0" encoding="utf-8"?>
<a:theme xmlns:a="http://schemas.openxmlformats.org/drawingml/2006/main" name="Cognota">
  <a:themeElements>
    <a:clrScheme name="Simple Light">
      <a:dk1>
        <a:srgbClr val="02150E"/>
      </a:dk1>
      <a:lt1>
        <a:srgbClr val="FFFFFF"/>
      </a:lt1>
      <a:dk2>
        <a:srgbClr val="02150E"/>
      </a:dk2>
      <a:lt2>
        <a:srgbClr val="F6F8F9"/>
      </a:lt2>
      <a:accent1>
        <a:srgbClr val="55AC9B"/>
      </a:accent1>
      <a:accent2>
        <a:srgbClr val="C06892"/>
      </a:accent2>
      <a:accent3>
        <a:srgbClr val="CBDAFE"/>
      </a:accent3>
      <a:accent4>
        <a:srgbClr val="F4DAD1"/>
      </a:accent4>
      <a:accent5>
        <a:srgbClr val="327569"/>
      </a:accent5>
      <a:accent6>
        <a:srgbClr val="8B2C56"/>
      </a:accent6>
      <a:hlink>
        <a:srgbClr val="0215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2345</Words>
  <Application>Microsoft Macintosh PowerPoint</Application>
  <PresentationFormat>On-screen Show (16:9)</PresentationFormat>
  <Paragraphs>517</Paragraphs>
  <Slides>21</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Proxima Nova</vt:lpstr>
      <vt:lpstr>Vollkorn SemiBold</vt:lpstr>
      <vt:lpstr>Proxima Nova Semibold</vt:lpstr>
      <vt:lpstr>Vollkorn</vt:lpstr>
      <vt:lpstr>Nunito Sans Light</vt:lpstr>
      <vt:lpstr>Calibri</vt:lpstr>
      <vt:lpstr>Wingdings</vt:lpstr>
      <vt:lpstr>Nunito Sans SemiBold</vt:lpstr>
      <vt:lpstr>Courier New</vt:lpstr>
      <vt:lpstr>Calibri Light</vt:lpstr>
      <vt:lpstr>Cognota</vt:lpstr>
      <vt:lpstr>4_Office Theme</vt:lpstr>
      <vt:lpstr>Learning Activity to Business Impact </vt:lpstr>
      <vt:lpstr>Agenda</vt:lpstr>
      <vt:lpstr>Speakers</vt:lpstr>
      <vt:lpstr>01</vt:lpstr>
      <vt:lpstr>Operational Metrics.</vt:lpstr>
      <vt:lpstr>Learning Effectiveness.</vt:lpstr>
      <vt:lpstr>Business benefits are rarely seen.</vt:lpstr>
      <vt:lpstr>What CEOs Want</vt:lpstr>
      <vt:lpstr>02</vt:lpstr>
      <vt:lpstr>The ROI Methodology Process Model</vt:lpstr>
      <vt:lpstr>The ROI Methodology Process Model</vt:lpstr>
      <vt:lpstr>The ROI Methodology Process Model</vt:lpstr>
      <vt:lpstr>The ROI Methodology Process Model</vt:lpstr>
      <vt:lpstr>The ROI Methodology Process Model</vt:lpstr>
      <vt:lpstr>03</vt:lpstr>
      <vt:lpstr>You can get to business benefits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dc:title>
  <dc:creator>Patti Phillips</dc:creator>
  <cp:lastModifiedBy>John Constantine</cp:lastModifiedBy>
  <cp:revision>16</cp:revision>
  <dcterms:modified xsi:type="dcterms:W3CDTF">2023-07-17T14:50:22Z</dcterms:modified>
</cp:coreProperties>
</file>