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7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8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9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0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1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2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1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4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5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2.xml" ContentType="application/vnd.openxmlformats-officedocument.presentationml.notesSlide+xml"/>
  <Override PartName="/ppt/comments/modernComment_7FE4E00A_B8DEC10B.xml" ContentType="application/vnd.ms-powerpoint.comment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3.xml" ContentType="application/vnd.openxmlformats-officedocument.presentationml.notesSlide+xml"/>
  <Override PartName="/ppt/comments/modernComment_7FE4E00B_517D50FA.xml" ContentType="application/vnd.ms-powerpoint.comment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81" r:id="rId4"/>
    <p:sldMasterId id="2147485231" r:id="rId5"/>
    <p:sldMasterId id="2147485256" r:id="rId6"/>
    <p:sldMasterId id="2147485314" r:id="rId7"/>
    <p:sldMasterId id="2147485196" r:id="rId8"/>
    <p:sldMasterId id="2147483745" r:id="rId9"/>
    <p:sldMasterId id="2147483648" r:id="rId10"/>
    <p:sldMasterId id="2147483664" r:id="rId11"/>
    <p:sldMasterId id="2147485386" r:id="rId12"/>
    <p:sldMasterId id="2147485409" r:id="rId13"/>
    <p:sldMasterId id="2147485454" r:id="rId14"/>
    <p:sldMasterId id="2147485470" r:id="rId15"/>
    <p:sldMasterId id="2147485525" r:id="rId16"/>
    <p:sldMasterId id="2147485570" r:id="rId17"/>
    <p:sldMasterId id="2147485584" r:id="rId18"/>
    <p:sldMasterId id="2147485588" r:id="rId19"/>
  </p:sldMasterIdLst>
  <p:notesMasterIdLst>
    <p:notesMasterId r:id="rId65"/>
  </p:notesMasterIdLst>
  <p:handoutMasterIdLst>
    <p:handoutMasterId r:id="rId66"/>
  </p:handoutMasterIdLst>
  <p:sldIdLst>
    <p:sldId id="2145705985" r:id="rId20"/>
    <p:sldId id="2145705815" r:id="rId21"/>
    <p:sldId id="2145705992" r:id="rId22"/>
    <p:sldId id="2145705991" r:id="rId23"/>
    <p:sldId id="13540" r:id="rId24"/>
    <p:sldId id="2629" r:id="rId25"/>
    <p:sldId id="256" r:id="rId26"/>
    <p:sldId id="2604" r:id="rId27"/>
    <p:sldId id="2145705979" r:id="rId28"/>
    <p:sldId id="13566" r:id="rId29"/>
    <p:sldId id="2145705899" r:id="rId30"/>
    <p:sldId id="2145706011" r:id="rId31"/>
    <p:sldId id="2145705989" r:id="rId32"/>
    <p:sldId id="2334" r:id="rId33"/>
    <p:sldId id="2589" r:id="rId34"/>
    <p:sldId id="13591" r:id="rId35"/>
    <p:sldId id="2145705984" r:id="rId36"/>
    <p:sldId id="13493" r:id="rId37"/>
    <p:sldId id="2693" r:id="rId38"/>
    <p:sldId id="2145705951" r:id="rId39"/>
    <p:sldId id="2145705801" r:id="rId40"/>
    <p:sldId id="288" r:id="rId41"/>
    <p:sldId id="2583" r:id="rId42"/>
    <p:sldId id="2590" r:id="rId43"/>
    <p:sldId id="289" r:id="rId44"/>
    <p:sldId id="2611" r:id="rId45"/>
    <p:sldId id="13424" r:id="rId46"/>
    <p:sldId id="2145705994" r:id="rId47"/>
    <p:sldId id="2145705995" r:id="rId48"/>
    <p:sldId id="2145706009" r:id="rId49"/>
    <p:sldId id="2587" r:id="rId50"/>
    <p:sldId id="290" r:id="rId51"/>
    <p:sldId id="2145706004" r:id="rId52"/>
    <p:sldId id="2603" r:id="rId53"/>
    <p:sldId id="2145705978" r:id="rId54"/>
    <p:sldId id="2145705996" r:id="rId55"/>
    <p:sldId id="2145705986" r:id="rId56"/>
    <p:sldId id="2145705997" r:id="rId57"/>
    <p:sldId id="303" r:id="rId58"/>
    <p:sldId id="296" r:id="rId59"/>
    <p:sldId id="2145705998" r:id="rId60"/>
    <p:sldId id="320" r:id="rId61"/>
    <p:sldId id="308" r:id="rId62"/>
    <p:sldId id="1250" r:id="rId63"/>
    <p:sldId id="13571" r:id="rId64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-11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488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orient="horz" pos="192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467F30-06A9-4548-722C-A5F002950276}" name="Patti Phillips" initials="PP" userId="3e46ce79130b89ea" providerId="Windows Live"/>
  <p188:author id="{C43F44B9-08E3-1778-A432-4EB5187DC709}" name="Katinka KOKE" initials="KK" userId="S::Katinka.KOKE@unitar.org::ecebef45-536d-4be3-95b4-795ca8b0941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ci Wilson" initials="SW" lastIdx="10" clrIdx="0">
    <p:extLst>
      <p:ext uri="{19B8F6BF-5375-455C-9EA6-DF929625EA0E}">
        <p15:presenceInfo xmlns:p15="http://schemas.microsoft.com/office/powerpoint/2012/main" userId="S-1-5-21-3944559044-1668434272-1499178138-1001" providerId="AD"/>
      </p:ext>
    </p:extLst>
  </p:cmAuthor>
  <p:cmAuthor id="2" name="Patti Phillips" initials="PP" lastIdx="6" clrIdx="1">
    <p:extLst>
      <p:ext uri="{19B8F6BF-5375-455C-9EA6-DF929625EA0E}">
        <p15:presenceInfo xmlns:p15="http://schemas.microsoft.com/office/powerpoint/2012/main" userId="S::patti@roiinstitute.net::9e020c13-9543-4ffb-bb24-e9e423cef4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E2E"/>
    <a:srgbClr val="5B92E5"/>
    <a:srgbClr val="822E0E"/>
    <a:srgbClr val="000000"/>
    <a:srgbClr val="FFFFFF"/>
    <a:srgbClr val="C00000"/>
    <a:srgbClr val="561218"/>
    <a:srgbClr val="600000"/>
    <a:srgbClr val="003366"/>
    <a:srgbClr val="D1D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22" autoAdjust="0"/>
    <p:restoredTop sz="96327" autoAdjust="0"/>
  </p:normalViewPr>
  <p:slideViewPr>
    <p:cSldViewPr>
      <p:cViewPr>
        <p:scale>
          <a:sx n="80" d="100"/>
          <a:sy n="80" d="100"/>
        </p:scale>
        <p:origin x="250" y="-542"/>
      </p:cViewPr>
      <p:guideLst>
        <p:guide pos="7488"/>
        <p:guide pos="384"/>
        <p:guide orient="horz" pos="192"/>
        <p:guide orient="horz" pos="6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498"/>
    </p:cViewPr>
  </p:sorterViewPr>
  <p:notesViewPr>
    <p:cSldViewPr>
      <p:cViewPr>
        <p:scale>
          <a:sx n="100" d="100"/>
          <a:sy n="100" d="100"/>
        </p:scale>
        <p:origin x="2837" y="3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7.xml"/><Relationship Id="rId21" Type="http://schemas.openxmlformats.org/officeDocument/2006/relationships/slide" Target="slides/slide2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63" Type="http://schemas.openxmlformats.org/officeDocument/2006/relationships/slide" Target="slides/slide44.xml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0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slide" Target="slides/slide34.xml"/><Relationship Id="rId58" Type="http://schemas.openxmlformats.org/officeDocument/2006/relationships/slide" Target="slides/slide39.xml"/><Relationship Id="rId66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2.xml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slide" Target="slides/slide37.xml"/><Relationship Id="rId64" Type="http://schemas.openxmlformats.org/officeDocument/2006/relationships/slide" Target="slides/slide45.xml"/><Relationship Id="rId69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2.xml"/><Relationship Id="rId72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slide" Target="slides/slide40.xml"/><Relationship Id="rId67" Type="http://schemas.openxmlformats.org/officeDocument/2006/relationships/commentAuthors" Target="commentAuthors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slide" Target="slides/slide43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slide" Target="slides/slide41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20.xml"/><Relationship Id="rId34" Type="http://schemas.openxmlformats.org/officeDocument/2006/relationships/slide" Target="slides/slide15.xml"/><Relationship Id="rId50" Type="http://schemas.openxmlformats.org/officeDocument/2006/relationships/slide" Target="slides/slide31.xml"/><Relationship Id="rId55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collecting data for Level 4 Impact and Level 5 ROI studies, what percentage of the time do you use the following data collection methods?</c:v>
                </c:pt>
              </c:strCache>
            </c:strRef>
          </c:tx>
          <c:spPr>
            <a:solidFill>
              <a:srgbClr val="820E2E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Focus Groups</c:v>
                </c:pt>
                <c:pt idx="1">
                  <c:v>Interviews</c:v>
                </c:pt>
                <c:pt idx="2">
                  <c:v>Tests</c:v>
                </c:pt>
                <c:pt idx="3">
                  <c:v>Observation</c:v>
                </c:pt>
                <c:pt idx="4">
                  <c:v>Action Plans/Performance Contracts</c:v>
                </c:pt>
                <c:pt idx="5">
                  <c:v>Performance Records/Databases</c:v>
                </c:pt>
                <c:pt idx="6">
                  <c:v>Surveys/Questionnaires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0.27</c:v>
                </c:pt>
                <c:pt idx="1">
                  <c:v>0.35</c:v>
                </c:pt>
                <c:pt idx="2">
                  <c:v>0.36</c:v>
                </c:pt>
                <c:pt idx="3">
                  <c:v>0.39</c:v>
                </c:pt>
                <c:pt idx="4">
                  <c:v>0.43</c:v>
                </c:pt>
                <c:pt idx="5">
                  <c:v>0.51</c:v>
                </c:pt>
                <c:pt idx="6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31-7A4F-B39F-1A3ED7D06D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909551"/>
        <c:axId val="40911183"/>
      </c:barChart>
      <c:catAx>
        <c:axId val="409095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0911183"/>
        <c:crosses val="autoZero"/>
        <c:auto val="1"/>
        <c:lblAlgn val="ctr"/>
        <c:lblOffset val="100"/>
        <c:noMultiLvlLbl val="0"/>
      </c:catAx>
      <c:valAx>
        <c:axId val="409111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095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isolating the effects of programs on improvement in key measures,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Mathematical Modeling</c:v>
                </c:pt>
                <c:pt idx="1">
                  <c:v>Control Groups</c:v>
                </c:pt>
                <c:pt idx="2">
                  <c:v>Expert Input</c:v>
                </c:pt>
                <c:pt idx="3">
                  <c:v>Customer Input</c:v>
                </c:pt>
                <c:pt idx="4">
                  <c:v>Trendline Analysis</c:v>
                </c:pt>
                <c:pt idx="5">
                  <c:v>Senior Manager Estimates</c:v>
                </c:pt>
                <c:pt idx="6">
                  <c:v>Manager Estimates</c:v>
                </c:pt>
                <c:pt idx="7">
                  <c:v>Participant Estimates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0.28000000000000003</c:v>
                </c:pt>
                <c:pt idx="1">
                  <c:v>0.34</c:v>
                </c:pt>
                <c:pt idx="2">
                  <c:v>0.37</c:v>
                </c:pt>
                <c:pt idx="3">
                  <c:v>0.38</c:v>
                </c:pt>
                <c:pt idx="4">
                  <c:v>0.4</c:v>
                </c:pt>
                <c:pt idx="5">
                  <c:v>0.42</c:v>
                </c:pt>
                <c:pt idx="6">
                  <c:v>0.49</c:v>
                </c:pt>
                <c:pt idx="7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12-1041-B9E0-B411382A53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331807"/>
        <c:axId val="34197551"/>
      </c:barChart>
      <c:catAx>
        <c:axId val="40331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97551"/>
        <c:crosses val="autoZero"/>
        <c:auto val="1"/>
        <c:lblAlgn val="ctr"/>
        <c:lblOffset val="100"/>
        <c:noMultiLvlLbl val="0"/>
      </c:catAx>
      <c:valAx>
        <c:axId val="341975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converting data to money,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Linking Soft Skills with Hard Data (models; regression)</c:v>
                </c:pt>
                <c:pt idx="1">
                  <c:v>Staff Estimates</c:v>
                </c:pt>
                <c:pt idx="2">
                  <c:v>External Databases</c:v>
                </c:pt>
                <c:pt idx="3">
                  <c:v>Internal and External Experts</c:v>
                </c:pt>
                <c:pt idx="4">
                  <c:v>Supervisor Estimates</c:v>
                </c:pt>
                <c:pt idx="5">
                  <c:v>Participant Estimates</c:v>
                </c:pt>
                <c:pt idx="6">
                  <c:v>Standard Values Accepted in the Organization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0.32</c:v>
                </c:pt>
                <c:pt idx="1">
                  <c:v>0.41</c:v>
                </c:pt>
                <c:pt idx="2">
                  <c:v>0.42</c:v>
                </c:pt>
                <c:pt idx="3">
                  <c:v>0.45</c:v>
                </c:pt>
                <c:pt idx="4">
                  <c:v>0.48</c:v>
                </c:pt>
                <c:pt idx="5">
                  <c:v>0.48</c:v>
                </c:pt>
                <c:pt idx="6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B8-554F-B9EC-F5C8A35B22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3916399"/>
        <c:axId val="39957423"/>
      </c:barChart>
      <c:catAx>
        <c:axId val="33916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57423"/>
        <c:crosses val="autoZero"/>
        <c:auto val="1"/>
        <c:lblAlgn val="ctr"/>
        <c:lblOffset val="100"/>
        <c:noMultiLvlLbl val="0"/>
      </c:catAx>
      <c:valAx>
        <c:axId val="399574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1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7FE4E00A_B8DEC10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751B3B3-70E5-41BF-8D06-7A094B3F0101}" authorId="{C43F44B9-08E3-1778-A432-4EB5187DC709}" created="2023-09-25T11:28:26.3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01606155" sldId="2145705994"/>
      <ac:graphicFrameMk id="4" creationId="{AF5FD362-4F9A-884F-B301-9C759638EFA9}"/>
    </ac:deMkLst>
    <p188:txBody>
      <a:bodyPr/>
      <a:lstStyle/>
      <a:p>
        <a:r>
          <a:rPr lang="en-CH"/>
          <a:t>Common challenge: often supervisors may be inaccessible</a:t>
        </a:r>
      </a:p>
    </p188:txBody>
  </p188:cm>
</p188:cmLst>
</file>

<file path=ppt/comments/modernComment_7FE4E00B_517D50F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E8C8C2A-5D91-463A-8B32-BEC240FA965E}" authorId="{C43F44B9-08E3-1778-A432-4EB5187DC709}" created="2023-09-25T11:27:18.26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67167226" sldId="2145705995"/>
      <ac:spMk id="405" creationId="{00000000-0000-0000-0000-000000000000}"/>
      <ac:txMk cp="0">
        <ac:context len="248" hash="4209164679"/>
      </ac:txMk>
    </ac:txMkLst>
    <p188:pos x="4089008" y="2992064"/>
    <p188:txBody>
      <a:bodyPr/>
      <a:lstStyle/>
      <a:p>
        <a:r>
          <a:rPr lang="en-CH"/>
          <a:t>This may not be so relevant unless you mean trainer's costs</a:t>
        </a:r>
      </a:p>
    </p188:txBody>
  </p188:cm>
  <p188:cm id="{A350241E-1410-45D1-AA29-D587C0686CCA}" authorId="{C43F44B9-08E3-1778-A432-4EB5187DC709}" created="2023-09-25T11:27:59.89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67167226" sldId="2145705995"/>
      <ac:spMk id="7" creationId="{9F5885F0-5CDA-9B49-834A-378F3973F44A}"/>
      <ac:txMk cp="0">
        <ac:context len="30" hash="292654374"/>
      </ac:txMk>
    </ac:txMkLst>
    <p188:pos x="4855189" y="1172019"/>
    <p188:txBody>
      <a:bodyPr/>
      <a:lstStyle/>
      <a:p>
        <a:r>
          <a:rPr lang="en-CH"/>
          <a:t>As the training may be embedded in a larger capacity development project, there may be other associated costs too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F32D30-B2A4-43B5-998D-3E11B51FA7C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03DC096F-D9D9-4579-A253-BBD8105A4E24}">
      <dgm:prSet phldrT="[Text]"/>
      <dgm:spPr/>
      <dgm:t>
        <a:bodyPr/>
        <a:lstStyle/>
        <a:p>
          <a:r>
            <a:rPr lang="fr-CH" dirty="0"/>
            <a:t>In 2019, the UNEG </a:t>
          </a:r>
          <a:r>
            <a:rPr lang="fr-CH" dirty="0" err="1"/>
            <a:t>Interest</a:t>
          </a:r>
          <a:r>
            <a:rPr lang="fr-CH" dirty="0"/>
            <a:t> Group on </a:t>
          </a:r>
          <a:r>
            <a:rPr lang="fr-CH" dirty="0" err="1"/>
            <a:t>Evaluating</a:t>
          </a:r>
          <a:r>
            <a:rPr lang="fr-CH" dirty="0"/>
            <a:t> </a:t>
          </a:r>
          <a:r>
            <a:rPr lang="fr-CH" dirty="0" err="1"/>
            <a:t>Capacity</a:t>
          </a:r>
          <a:r>
            <a:rPr lang="fr-CH" dirty="0"/>
            <a:t> </a:t>
          </a:r>
          <a:r>
            <a:rPr lang="fr-CH" dirty="0" err="1"/>
            <a:t>Development</a:t>
          </a:r>
          <a:r>
            <a:rPr lang="fr-CH" dirty="0"/>
            <a:t> </a:t>
          </a:r>
          <a:r>
            <a:rPr lang="fr-CH" dirty="0" err="1"/>
            <a:t>was</a:t>
          </a:r>
          <a:r>
            <a:rPr lang="fr-CH" dirty="0"/>
            <a:t> </a:t>
          </a:r>
          <a:r>
            <a:rPr lang="fr-CH" dirty="0" err="1"/>
            <a:t>created</a:t>
          </a:r>
          <a:r>
            <a:rPr lang="fr-CH" dirty="0"/>
            <a:t> </a:t>
          </a:r>
          <a:r>
            <a:rPr lang="fr-CH" dirty="0" err="1"/>
            <a:t>following</a:t>
          </a:r>
          <a:r>
            <a:rPr lang="fr-CH" dirty="0"/>
            <a:t> </a:t>
          </a:r>
          <a:r>
            <a:rPr lang="fr-CH" dirty="0" err="1"/>
            <a:t>FAO’s</a:t>
          </a:r>
          <a:r>
            <a:rPr lang="fr-CH" dirty="0"/>
            <a:t> and </a:t>
          </a:r>
          <a:r>
            <a:rPr lang="fr-CH" dirty="0" err="1"/>
            <a:t>UNITAR’s</a:t>
          </a:r>
          <a:r>
            <a:rPr lang="fr-CH" dirty="0"/>
            <a:t> </a:t>
          </a:r>
          <a:r>
            <a:rPr lang="fr-CH" dirty="0" err="1"/>
            <a:t>interest</a:t>
          </a:r>
          <a:r>
            <a:rPr lang="fr-CH" dirty="0"/>
            <a:t>.</a:t>
          </a:r>
          <a:endParaRPr lang="en-CH" dirty="0"/>
        </a:p>
      </dgm:t>
    </dgm:pt>
    <dgm:pt modelId="{A55F2FB8-709E-4F64-B038-5902D352611C}" type="parTrans" cxnId="{65AE0960-F8F8-4736-B3C8-A23D3AFB1C26}">
      <dgm:prSet/>
      <dgm:spPr/>
      <dgm:t>
        <a:bodyPr/>
        <a:lstStyle/>
        <a:p>
          <a:endParaRPr lang="en-CH"/>
        </a:p>
      </dgm:t>
    </dgm:pt>
    <dgm:pt modelId="{669BD685-0BED-4DB5-8C20-EB216D9B799F}" type="sibTrans" cxnId="{65AE0960-F8F8-4736-B3C8-A23D3AFB1C26}">
      <dgm:prSet/>
      <dgm:spPr/>
      <dgm:t>
        <a:bodyPr/>
        <a:lstStyle/>
        <a:p>
          <a:endParaRPr lang="en-CH"/>
        </a:p>
      </dgm:t>
    </dgm:pt>
    <dgm:pt modelId="{8E5BF44D-DE57-4FC9-9A65-11CB5C902F75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CH" dirty="0"/>
            <a:t>The main output of the group: Guidance document for </a:t>
          </a:r>
          <a:r>
            <a:rPr lang="fr-CH" dirty="0" err="1"/>
            <a:t>Evaluating</a:t>
          </a:r>
          <a:r>
            <a:rPr lang="fr-CH" dirty="0"/>
            <a:t> </a:t>
          </a:r>
          <a:r>
            <a:rPr lang="fr-CH" dirty="0" err="1"/>
            <a:t>Capacity</a:t>
          </a:r>
          <a:r>
            <a:rPr lang="fr-CH" dirty="0"/>
            <a:t> </a:t>
          </a:r>
          <a:r>
            <a:rPr lang="fr-CH" dirty="0" err="1"/>
            <a:t>Development</a:t>
          </a:r>
          <a:r>
            <a:rPr lang="fr-CH" dirty="0"/>
            <a:t>; </a:t>
          </a:r>
          <a:endParaRPr lang="en-CH" dirty="0"/>
        </a:p>
      </dgm:t>
    </dgm:pt>
    <dgm:pt modelId="{2DF8A63A-EAEB-4C55-97CF-BEA7302C9D99}" type="parTrans" cxnId="{BE25D964-8704-460F-8925-AE95D64CB688}">
      <dgm:prSet/>
      <dgm:spPr/>
      <dgm:t>
        <a:bodyPr/>
        <a:lstStyle/>
        <a:p>
          <a:endParaRPr lang="en-CH"/>
        </a:p>
      </dgm:t>
    </dgm:pt>
    <dgm:pt modelId="{41534290-C2C4-45EC-82FC-EE7DC1631A6C}" type="sibTrans" cxnId="{BE25D964-8704-460F-8925-AE95D64CB688}">
      <dgm:prSet/>
      <dgm:spPr/>
      <dgm:t>
        <a:bodyPr/>
        <a:lstStyle/>
        <a:p>
          <a:endParaRPr lang="en-CH"/>
        </a:p>
      </dgm:t>
    </dgm:pt>
    <dgm:pt modelId="{7AD01F41-E9A4-45C3-8A83-3CC85A50F607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CH" dirty="0"/>
            <a:t>2020 EPE session on </a:t>
          </a:r>
          <a:r>
            <a:rPr lang="fr-CH" dirty="0" err="1"/>
            <a:t>Evaluating</a:t>
          </a:r>
          <a:r>
            <a:rPr lang="fr-CH" dirty="0"/>
            <a:t> </a:t>
          </a:r>
          <a:r>
            <a:rPr lang="fr-CH" dirty="0" err="1"/>
            <a:t>Capacity</a:t>
          </a:r>
          <a:r>
            <a:rPr lang="fr-CH" dirty="0"/>
            <a:t> </a:t>
          </a:r>
          <a:r>
            <a:rPr lang="fr-CH" dirty="0" err="1"/>
            <a:t>Development</a:t>
          </a:r>
          <a:r>
            <a:rPr lang="fr-CH" dirty="0"/>
            <a:t>;</a:t>
          </a:r>
          <a:endParaRPr lang="en-CH" dirty="0"/>
        </a:p>
      </dgm:t>
    </dgm:pt>
    <dgm:pt modelId="{88A05E29-4D41-4999-A8FE-26AC2ADC6379}" type="parTrans" cxnId="{5F84E136-43BE-4EA3-B121-DACBB8E5280B}">
      <dgm:prSet/>
      <dgm:spPr/>
      <dgm:t>
        <a:bodyPr/>
        <a:lstStyle/>
        <a:p>
          <a:endParaRPr lang="en-CH"/>
        </a:p>
      </dgm:t>
    </dgm:pt>
    <dgm:pt modelId="{65794804-64DC-4804-985D-B04B3D43293F}" type="sibTrans" cxnId="{5F84E136-43BE-4EA3-B121-DACBB8E5280B}">
      <dgm:prSet/>
      <dgm:spPr/>
      <dgm:t>
        <a:bodyPr/>
        <a:lstStyle/>
        <a:p>
          <a:endParaRPr lang="en-CH"/>
        </a:p>
      </dgm:t>
    </dgm:pt>
    <dgm:pt modelId="{73183D14-6F08-44F9-86C5-B9A7E2BD4BA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CH"/>
            <a:t>In 2023 the group was incorporated into the UNEG Methods Working Group;</a:t>
          </a:r>
          <a:endParaRPr lang="en-CH" dirty="0"/>
        </a:p>
      </dgm:t>
    </dgm:pt>
    <dgm:pt modelId="{75C280BA-385A-49C4-9570-77AEC06BE67E}" type="parTrans" cxnId="{CD59E708-24DC-415E-98BA-A6EACA7EBD8E}">
      <dgm:prSet/>
      <dgm:spPr/>
      <dgm:t>
        <a:bodyPr/>
        <a:lstStyle/>
        <a:p>
          <a:endParaRPr lang="en-CH"/>
        </a:p>
      </dgm:t>
    </dgm:pt>
    <dgm:pt modelId="{9F3AD1F6-C5FB-494D-8CB7-606CD2B0FADF}" type="sibTrans" cxnId="{CD59E708-24DC-415E-98BA-A6EACA7EBD8E}">
      <dgm:prSet/>
      <dgm:spPr/>
      <dgm:t>
        <a:bodyPr/>
        <a:lstStyle/>
        <a:p>
          <a:endParaRPr lang="en-CH"/>
        </a:p>
      </dgm:t>
    </dgm:pt>
    <dgm:pt modelId="{4F5EE70B-FA5B-4C5A-A320-494D0D781DA6}" type="pres">
      <dgm:prSet presAssocID="{5FF32D30-B2A4-43B5-998D-3E11B51FA7CB}" presName="Name0" presStyleCnt="0">
        <dgm:presLayoutVars>
          <dgm:dir/>
          <dgm:resizeHandles val="exact"/>
        </dgm:presLayoutVars>
      </dgm:prSet>
      <dgm:spPr/>
    </dgm:pt>
    <dgm:pt modelId="{67320B93-471D-4F4F-93CA-519B6B9B4D15}" type="pres">
      <dgm:prSet presAssocID="{5FF32D30-B2A4-43B5-998D-3E11B51FA7CB}" presName="arrow" presStyleLbl="bgShp" presStyleIdx="0" presStyleCnt="1"/>
      <dgm:spPr/>
    </dgm:pt>
    <dgm:pt modelId="{6B89E9A0-5803-4CC2-A3A1-72B0E29C37B9}" type="pres">
      <dgm:prSet presAssocID="{5FF32D30-B2A4-43B5-998D-3E11B51FA7CB}" presName="points" presStyleCnt="0"/>
      <dgm:spPr/>
    </dgm:pt>
    <dgm:pt modelId="{0006DFB9-A6D2-41AC-82D7-610ABAC9F150}" type="pres">
      <dgm:prSet presAssocID="{03DC096F-D9D9-4579-A253-BBD8105A4E24}" presName="compositeA" presStyleCnt="0"/>
      <dgm:spPr/>
    </dgm:pt>
    <dgm:pt modelId="{4C44E492-462E-47E7-BBE9-A8036BF74109}" type="pres">
      <dgm:prSet presAssocID="{03DC096F-D9D9-4579-A253-BBD8105A4E24}" presName="textA" presStyleLbl="revTx" presStyleIdx="0" presStyleCnt="4">
        <dgm:presLayoutVars>
          <dgm:bulletEnabled val="1"/>
        </dgm:presLayoutVars>
      </dgm:prSet>
      <dgm:spPr/>
    </dgm:pt>
    <dgm:pt modelId="{E50821B4-C07E-4CCF-A66E-DA6E77279FB4}" type="pres">
      <dgm:prSet presAssocID="{03DC096F-D9D9-4579-A253-BBD8105A4E24}" presName="circleA" presStyleLbl="node1" presStyleIdx="0" presStyleCnt="4"/>
      <dgm:spPr/>
    </dgm:pt>
    <dgm:pt modelId="{2660D347-A5E2-483C-8AF3-01E6D5B7327F}" type="pres">
      <dgm:prSet presAssocID="{03DC096F-D9D9-4579-A253-BBD8105A4E24}" presName="spaceA" presStyleCnt="0"/>
      <dgm:spPr/>
    </dgm:pt>
    <dgm:pt modelId="{AED499FE-292D-449C-9736-4254F359FB0E}" type="pres">
      <dgm:prSet presAssocID="{669BD685-0BED-4DB5-8C20-EB216D9B799F}" presName="space" presStyleCnt="0"/>
      <dgm:spPr/>
    </dgm:pt>
    <dgm:pt modelId="{8161BECC-1A57-415A-B5C7-FF5EE829815D}" type="pres">
      <dgm:prSet presAssocID="{8E5BF44D-DE57-4FC9-9A65-11CB5C902F75}" presName="compositeB" presStyleCnt="0"/>
      <dgm:spPr/>
    </dgm:pt>
    <dgm:pt modelId="{D0D1E887-1E24-4EEB-82B9-41ADD1193B84}" type="pres">
      <dgm:prSet presAssocID="{8E5BF44D-DE57-4FC9-9A65-11CB5C902F75}" presName="textB" presStyleLbl="revTx" presStyleIdx="1" presStyleCnt="4">
        <dgm:presLayoutVars>
          <dgm:bulletEnabled val="1"/>
        </dgm:presLayoutVars>
      </dgm:prSet>
      <dgm:spPr/>
    </dgm:pt>
    <dgm:pt modelId="{80560104-3A9B-4C40-9A92-E62A9CA08DF7}" type="pres">
      <dgm:prSet presAssocID="{8E5BF44D-DE57-4FC9-9A65-11CB5C902F75}" presName="circleB" presStyleLbl="node1" presStyleIdx="1" presStyleCnt="4"/>
      <dgm:spPr/>
    </dgm:pt>
    <dgm:pt modelId="{187524B8-175E-4C60-8CA3-B904155E16CE}" type="pres">
      <dgm:prSet presAssocID="{8E5BF44D-DE57-4FC9-9A65-11CB5C902F75}" presName="spaceB" presStyleCnt="0"/>
      <dgm:spPr/>
    </dgm:pt>
    <dgm:pt modelId="{C9CB2AD0-C83C-4F98-9480-D378CCD8CBC9}" type="pres">
      <dgm:prSet presAssocID="{41534290-C2C4-45EC-82FC-EE7DC1631A6C}" presName="space" presStyleCnt="0"/>
      <dgm:spPr/>
    </dgm:pt>
    <dgm:pt modelId="{8B139675-8958-4608-8FC8-67B44BF3AB35}" type="pres">
      <dgm:prSet presAssocID="{7AD01F41-E9A4-45C3-8A83-3CC85A50F607}" presName="compositeA" presStyleCnt="0"/>
      <dgm:spPr/>
    </dgm:pt>
    <dgm:pt modelId="{46F253DE-F45D-43B5-B6BB-869ED5F640DB}" type="pres">
      <dgm:prSet presAssocID="{7AD01F41-E9A4-45C3-8A83-3CC85A50F607}" presName="textA" presStyleLbl="revTx" presStyleIdx="2" presStyleCnt="4">
        <dgm:presLayoutVars>
          <dgm:bulletEnabled val="1"/>
        </dgm:presLayoutVars>
      </dgm:prSet>
      <dgm:spPr/>
    </dgm:pt>
    <dgm:pt modelId="{026E8CED-601B-40C8-87B9-83A2E6FC0426}" type="pres">
      <dgm:prSet presAssocID="{7AD01F41-E9A4-45C3-8A83-3CC85A50F607}" presName="circleA" presStyleLbl="node1" presStyleIdx="2" presStyleCnt="4"/>
      <dgm:spPr/>
    </dgm:pt>
    <dgm:pt modelId="{2D0C4A3E-5A1B-4395-9463-3AA1EEFFCAB5}" type="pres">
      <dgm:prSet presAssocID="{7AD01F41-E9A4-45C3-8A83-3CC85A50F607}" presName="spaceA" presStyleCnt="0"/>
      <dgm:spPr/>
    </dgm:pt>
    <dgm:pt modelId="{144F09E8-9114-4C63-9D75-7FBC300EA8C1}" type="pres">
      <dgm:prSet presAssocID="{65794804-64DC-4804-985D-B04B3D43293F}" presName="space" presStyleCnt="0"/>
      <dgm:spPr/>
    </dgm:pt>
    <dgm:pt modelId="{70746C8E-C583-4856-A7A4-E3E25535886A}" type="pres">
      <dgm:prSet presAssocID="{73183D14-6F08-44F9-86C5-B9A7E2BD4BAD}" presName="compositeB" presStyleCnt="0"/>
      <dgm:spPr/>
    </dgm:pt>
    <dgm:pt modelId="{B2505C8B-8A6C-448A-9A6F-D39A27C91DF0}" type="pres">
      <dgm:prSet presAssocID="{73183D14-6F08-44F9-86C5-B9A7E2BD4BAD}" presName="textB" presStyleLbl="revTx" presStyleIdx="3" presStyleCnt="4">
        <dgm:presLayoutVars>
          <dgm:bulletEnabled val="1"/>
        </dgm:presLayoutVars>
      </dgm:prSet>
      <dgm:spPr/>
    </dgm:pt>
    <dgm:pt modelId="{94648F10-B953-4851-8510-01F9534BF992}" type="pres">
      <dgm:prSet presAssocID="{73183D14-6F08-44F9-86C5-B9A7E2BD4BAD}" presName="circleB" presStyleLbl="node1" presStyleIdx="3" presStyleCnt="4"/>
      <dgm:spPr/>
    </dgm:pt>
    <dgm:pt modelId="{CA002299-4AA7-4DC5-A2F1-7CD0FACE84B5}" type="pres">
      <dgm:prSet presAssocID="{73183D14-6F08-44F9-86C5-B9A7E2BD4BAD}" presName="spaceB" presStyleCnt="0"/>
      <dgm:spPr/>
    </dgm:pt>
  </dgm:ptLst>
  <dgm:cxnLst>
    <dgm:cxn modelId="{CD59E708-24DC-415E-98BA-A6EACA7EBD8E}" srcId="{5FF32D30-B2A4-43B5-998D-3E11B51FA7CB}" destId="{73183D14-6F08-44F9-86C5-B9A7E2BD4BAD}" srcOrd="3" destOrd="0" parTransId="{75C280BA-385A-49C4-9570-77AEC06BE67E}" sibTransId="{9F3AD1F6-C5FB-494D-8CB7-606CD2B0FADF}"/>
    <dgm:cxn modelId="{5F84E136-43BE-4EA3-B121-DACBB8E5280B}" srcId="{5FF32D30-B2A4-43B5-998D-3E11B51FA7CB}" destId="{7AD01F41-E9A4-45C3-8A83-3CC85A50F607}" srcOrd="2" destOrd="0" parTransId="{88A05E29-4D41-4999-A8FE-26AC2ADC6379}" sibTransId="{65794804-64DC-4804-985D-B04B3D43293F}"/>
    <dgm:cxn modelId="{BF444B3A-27E9-4C09-9B7D-579890B947CC}" type="presOf" srcId="{5FF32D30-B2A4-43B5-998D-3E11B51FA7CB}" destId="{4F5EE70B-FA5B-4C5A-A320-494D0D781DA6}" srcOrd="0" destOrd="0" presId="urn:microsoft.com/office/officeart/2005/8/layout/hProcess11"/>
    <dgm:cxn modelId="{65AE0960-F8F8-4736-B3C8-A23D3AFB1C26}" srcId="{5FF32D30-B2A4-43B5-998D-3E11B51FA7CB}" destId="{03DC096F-D9D9-4579-A253-BBD8105A4E24}" srcOrd="0" destOrd="0" parTransId="{A55F2FB8-709E-4F64-B038-5902D352611C}" sibTransId="{669BD685-0BED-4DB5-8C20-EB216D9B799F}"/>
    <dgm:cxn modelId="{04007D64-E2EF-40D3-A66D-7E895F7D1334}" type="presOf" srcId="{8E5BF44D-DE57-4FC9-9A65-11CB5C902F75}" destId="{D0D1E887-1E24-4EEB-82B9-41ADD1193B84}" srcOrd="0" destOrd="0" presId="urn:microsoft.com/office/officeart/2005/8/layout/hProcess11"/>
    <dgm:cxn modelId="{BE25D964-8704-460F-8925-AE95D64CB688}" srcId="{5FF32D30-B2A4-43B5-998D-3E11B51FA7CB}" destId="{8E5BF44D-DE57-4FC9-9A65-11CB5C902F75}" srcOrd="1" destOrd="0" parTransId="{2DF8A63A-EAEB-4C55-97CF-BEA7302C9D99}" sibTransId="{41534290-C2C4-45EC-82FC-EE7DC1631A6C}"/>
    <dgm:cxn modelId="{4730C668-83CE-41C5-9FE9-57475EEFBE2D}" type="presOf" srcId="{73183D14-6F08-44F9-86C5-B9A7E2BD4BAD}" destId="{B2505C8B-8A6C-448A-9A6F-D39A27C91DF0}" srcOrd="0" destOrd="0" presId="urn:microsoft.com/office/officeart/2005/8/layout/hProcess11"/>
    <dgm:cxn modelId="{20DF2B78-DB8D-4D97-85EE-A736DCAF0891}" type="presOf" srcId="{7AD01F41-E9A4-45C3-8A83-3CC85A50F607}" destId="{46F253DE-F45D-43B5-B6BB-869ED5F640DB}" srcOrd="0" destOrd="0" presId="urn:microsoft.com/office/officeart/2005/8/layout/hProcess11"/>
    <dgm:cxn modelId="{7035CAC3-0EA4-421F-8D4C-5B9119607C4F}" type="presOf" srcId="{03DC096F-D9D9-4579-A253-BBD8105A4E24}" destId="{4C44E492-462E-47E7-BBE9-A8036BF74109}" srcOrd="0" destOrd="0" presId="urn:microsoft.com/office/officeart/2005/8/layout/hProcess11"/>
    <dgm:cxn modelId="{C450CFCF-E59C-47EA-A89A-08D610CA0FE8}" type="presParOf" srcId="{4F5EE70B-FA5B-4C5A-A320-494D0D781DA6}" destId="{67320B93-471D-4F4F-93CA-519B6B9B4D15}" srcOrd="0" destOrd="0" presId="urn:microsoft.com/office/officeart/2005/8/layout/hProcess11"/>
    <dgm:cxn modelId="{0AFEB397-187E-451D-8F34-E52A7CC9DC0C}" type="presParOf" srcId="{4F5EE70B-FA5B-4C5A-A320-494D0D781DA6}" destId="{6B89E9A0-5803-4CC2-A3A1-72B0E29C37B9}" srcOrd="1" destOrd="0" presId="urn:microsoft.com/office/officeart/2005/8/layout/hProcess11"/>
    <dgm:cxn modelId="{63C33C2A-CB14-4293-96E1-D0EECBD43624}" type="presParOf" srcId="{6B89E9A0-5803-4CC2-A3A1-72B0E29C37B9}" destId="{0006DFB9-A6D2-41AC-82D7-610ABAC9F150}" srcOrd="0" destOrd="0" presId="urn:microsoft.com/office/officeart/2005/8/layout/hProcess11"/>
    <dgm:cxn modelId="{2A7B9F6A-0109-492F-A07C-B47D24938E78}" type="presParOf" srcId="{0006DFB9-A6D2-41AC-82D7-610ABAC9F150}" destId="{4C44E492-462E-47E7-BBE9-A8036BF74109}" srcOrd="0" destOrd="0" presId="urn:microsoft.com/office/officeart/2005/8/layout/hProcess11"/>
    <dgm:cxn modelId="{A61F5005-67FA-45E2-85BE-D106CCF52EAE}" type="presParOf" srcId="{0006DFB9-A6D2-41AC-82D7-610ABAC9F150}" destId="{E50821B4-C07E-4CCF-A66E-DA6E77279FB4}" srcOrd="1" destOrd="0" presId="urn:microsoft.com/office/officeart/2005/8/layout/hProcess11"/>
    <dgm:cxn modelId="{98EB6278-F023-4FED-A7B3-555D9DA12C2D}" type="presParOf" srcId="{0006DFB9-A6D2-41AC-82D7-610ABAC9F150}" destId="{2660D347-A5E2-483C-8AF3-01E6D5B7327F}" srcOrd="2" destOrd="0" presId="urn:microsoft.com/office/officeart/2005/8/layout/hProcess11"/>
    <dgm:cxn modelId="{AC5C7B82-8A0C-41E1-99A1-C18AC4EAC660}" type="presParOf" srcId="{6B89E9A0-5803-4CC2-A3A1-72B0E29C37B9}" destId="{AED499FE-292D-449C-9736-4254F359FB0E}" srcOrd="1" destOrd="0" presId="urn:microsoft.com/office/officeart/2005/8/layout/hProcess11"/>
    <dgm:cxn modelId="{2A891805-6C5F-4111-83F3-672D47C5840E}" type="presParOf" srcId="{6B89E9A0-5803-4CC2-A3A1-72B0E29C37B9}" destId="{8161BECC-1A57-415A-B5C7-FF5EE829815D}" srcOrd="2" destOrd="0" presId="urn:microsoft.com/office/officeart/2005/8/layout/hProcess11"/>
    <dgm:cxn modelId="{174D51C8-4AAC-4709-A15D-256064DB5FEA}" type="presParOf" srcId="{8161BECC-1A57-415A-B5C7-FF5EE829815D}" destId="{D0D1E887-1E24-4EEB-82B9-41ADD1193B84}" srcOrd="0" destOrd="0" presId="urn:microsoft.com/office/officeart/2005/8/layout/hProcess11"/>
    <dgm:cxn modelId="{C0C554BB-B60A-4381-95C6-715918358D05}" type="presParOf" srcId="{8161BECC-1A57-415A-B5C7-FF5EE829815D}" destId="{80560104-3A9B-4C40-9A92-E62A9CA08DF7}" srcOrd="1" destOrd="0" presId="urn:microsoft.com/office/officeart/2005/8/layout/hProcess11"/>
    <dgm:cxn modelId="{9AEE4FB8-1B19-476B-A907-E109D9E91A1F}" type="presParOf" srcId="{8161BECC-1A57-415A-B5C7-FF5EE829815D}" destId="{187524B8-175E-4C60-8CA3-B904155E16CE}" srcOrd="2" destOrd="0" presId="urn:microsoft.com/office/officeart/2005/8/layout/hProcess11"/>
    <dgm:cxn modelId="{273D2D92-42EC-4A25-9B64-F88BD2FC4854}" type="presParOf" srcId="{6B89E9A0-5803-4CC2-A3A1-72B0E29C37B9}" destId="{C9CB2AD0-C83C-4F98-9480-D378CCD8CBC9}" srcOrd="3" destOrd="0" presId="urn:microsoft.com/office/officeart/2005/8/layout/hProcess11"/>
    <dgm:cxn modelId="{EB3B469C-1461-4F75-B377-D31A7177D105}" type="presParOf" srcId="{6B89E9A0-5803-4CC2-A3A1-72B0E29C37B9}" destId="{8B139675-8958-4608-8FC8-67B44BF3AB35}" srcOrd="4" destOrd="0" presId="urn:microsoft.com/office/officeart/2005/8/layout/hProcess11"/>
    <dgm:cxn modelId="{B176DCFB-5997-4F4E-8EC2-198AC45FD776}" type="presParOf" srcId="{8B139675-8958-4608-8FC8-67B44BF3AB35}" destId="{46F253DE-F45D-43B5-B6BB-869ED5F640DB}" srcOrd="0" destOrd="0" presId="urn:microsoft.com/office/officeart/2005/8/layout/hProcess11"/>
    <dgm:cxn modelId="{60F7A8BD-06BA-4037-A203-248DE3B43FB5}" type="presParOf" srcId="{8B139675-8958-4608-8FC8-67B44BF3AB35}" destId="{026E8CED-601B-40C8-87B9-83A2E6FC0426}" srcOrd="1" destOrd="0" presId="urn:microsoft.com/office/officeart/2005/8/layout/hProcess11"/>
    <dgm:cxn modelId="{0BC0D124-E4D3-4E53-AE77-F2A07E1DFB24}" type="presParOf" srcId="{8B139675-8958-4608-8FC8-67B44BF3AB35}" destId="{2D0C4A3E-5A1B-4395-9463-3AA1EEFFCAB5}" srcOrd="2" destOrd="0" presId="urn:microsoft.com/office/officeart/2005/8/layout/hProcess11"/>
    <dgm:cxn modelId="{48915E62-3503-4504-9605-974AD5F1105D}" type="presParOf" srcId="{6B89E9A0-5803-4CC2-A3A1-72B0E29C37B9}" destId="{144F09E8-9114-4C63-9D75-7FBC300EA8C1}" srcOrd="5" destOrd="0" presId="urn:microsoft.com/office/officeart/2005/8/layout/hProcess11"/>
    <dgm:cxn modelId="{56AAF72A-0E99-431F-B0D5-43F409D294AF}" type="presParOf" srcId="{6B89E9A0-5803-4CC2-A3A1-72B0E29C37B9}" destId="{70746C8E-C583-4856-A7A4-E3E25535886A}" srcOrd="6" destOrd="0" presId="urn:microsoft.com/office/officeart/2005/8/layout/hProcess11"/>
    <dgm:cxn modelId="{F7A23923-8B6A-44DF-BA4D-2B10A1DBA01F}" type="presParOf" srcId="{70746C8E-C583-4856-A7A4-E3E25535886A}" destId="{B2505C8B-8A6C-448A-9A6F-D39A27C91DF0}" srcOrd="0" destOrd="0" presId="urn:microsoft.com/office/officeart/2005/8/layout/hProcess11"/>
    <dgm:cxn modelId="{F7DEC3F3-B11F-48DA-8EA7-518B89DA5E77}" type="presParOf" srcId="{70746C8E-C583-4856-A7A4-E3E25535886A}" destId="{94648F10-B953-4851-8510-01F9534BF992}" srcOrd="1" destOrd="0" presId="urn:microsoft.com/office/officeart/2005/8/layout/hProcess11"/>
    <dgm:cxn modelId="{93335FB5-56AF-4B3B-8C8C-05A46E951696}" type="presParOf" srcId="{70746C8E-C583-4856-A7A4-E3E25535886A}" destId="{CA002299-4AA7-4DC5-A2F1-7CD0FACE84B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9B23CD-327A-4563-806E-400AD68BF973}" type="doc">
      <dgm:prSet loTypeId="urn:microsoft.com/office/officeart/2008/layout/Lin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909FE8A-EEEA-4133-8316-E5C33A247CE7}">
      <dgm:prSet custT="1"/>
      <dgm:spPr/>
      <dgm:t>
        <a:bodyPr anchor="ctr"/>
        <a:lstStyle/>
        <a:p>
          <a:r>
            <a:rPr lang="en-US" sz="2400" dirty="0"/>
            <a:t>Life cycle of the intervention</a:t>
          </a:r>
        </a:p>
      </dgm:t>
    </dgm:pt>
    <dgm:pt modelId="{1AD9C9F7-3230-4415-B18D-023EB2B28C15}" type="parTrans" cxnId="{FFA3728A-1960-4365-9A9B-29A0816F0640}">
      <dgm:prSet/>
      <dgm:spPr/>
      <dgm:t>
        <a:bodyPr/>
        <a:lstStyle/>
        <a:p>
          <a:endParaRPr lang="en-US" sz="2400"/>
        </a:p>
      </dgm:t>
    </dgm:pt>
    <dgm:pt modelId="{A5A7133E-17A4-482A-A482-0EA0F983BB45}" type="sibTrans" cxnId="{FFA3728A-1960-4365-9A9B-29A0816F0640}">
      <dgm:prSet/>
      <dgm:spPr/>
      <dgm:t>
        <a:bodyPr/>
        <a:lstStyle/>
        <a:p>
          <a:endParaRPr lang="en-US" sz="2400"/>
        </a:p>
      </dgm:t>
    </dgm:pt>
    <dgm:pt modelId="{BC7B6901-E0EB-47A7-BBF4-D6839675ACEE}">
      <dgm:prSet custT="1"/>
      <dgm:spPr/>
      <dgm:t>
        <a:bodyPr anchor="ctr"/>
        <a:lstStyle/>
        <a:p>
          <a:r>
            <a:rPr lang="en-US" sz="2400" dirty="0"/>
            <a:t>Linkage of intervention to operational goals</a:t>
          </a:r>
        </a:p>
      </dgm:t>
    </dgm:pt>
    <dgm:pt modelId="{60F76007-45A6-4925-B40C-07C443664568}" type="parTrans" cxnId="{24F54E0E-D6A3-4837-8AE3-7C5136944D75}">
      <dgm:prSet/>
      <dgm:spPr/>
      <dgm:t>
        <a:bodyPr/>
        <a:lstStyle/>
        <a:p>
          <a:endParaRPr lang="en-US" sz="2400"/>
        </a:p>
      </dgm:t>
    </dgm:pt>
    <dgm:pt modelId="{43236A50-DC1C-44F3-BF2D-9C6EC3C89630}" type="sibTrans" cxnId="{24F54E0E-D6A3-4837-8AE3-7C5136944D75}">
      <dgm:prSet/>
      <dgm:spPr/>
      <dgm:t>
        <a:bodyPr/>
        <a:lstStyle/>
        <a:p>
          <a:endParaRPr lang="en-US" sz="2400"/>
        </a:p>
      </dgm:t>
    </dgm:pt>
    <dgm:pt modelId="{479E064C-ADE6-41A4-B33D-2162D4607800}">
      <dgm:prSet custT="1"/>
      <dgm:spPr/>
      <dgm:t>
        <a:bodyPr anchor="ctr"/>
        <a:lstStyle/>
        <a:p>
          <a:r>
            <a:rPr lang="en-US" sz="2400" dirty="0"/>
            <a:t>Importance of intervention to strategic objectives</a:t>
          </a:r>
        </a:p>
      </dgm:t>
    </dgm:pt>
    <dgm:pt modelId="{329EB7EF-E944-47F1-A6CC-FAC3E513AB21}" type="parTrans" cxnId="{5D4F0040-7042-4151-AE3A-99B6F22B2621}">
      <dgm:prSet/>
      <dgm:spPr/>
      <dgm:t>
        <a:bodyPr/>
        <a:lstStyle/>
        <a:p>
          <a:endParaRPr lang="en-US" sz="2400"/>
        </a:p>
      </dgm:t>
    </dgm:pt>
    <dgm:pt modelId="{3F546B25-DC0C-47C3-99FF-FFE6DC668F7A}" type="sibTrans" cxnId="{5D4F0040-7042-4151-AE3A-99B6F22B2621}">
      <dgm:prSet/>
      <dgm:spPr/>
      <dgm:t>
        <a:bodyPr/>
        <a:lstStyle/>
        <a:p>
          <a:endParaRPr lang="en-US" sz="2400"/>
        </a:p>
      </dgm:t>
    </dgm:pt>
    <dgm:pt modelId="{EE78B211-1F9A-4A00-BBAD-C060C118D566}">
      <dgm:prSet custT="1"/>
      <dgm:spPr/>
      <dgm:t>
        <a:bodyPr anchor="ctr"/>
        <a:lstStyle/>
        <a:p>
          <a:r>
            <a:rPr lang="en-US" sz="2400" dirty="0"/>
            <a:t>Top administrator interest in the evaluation</a:t>
          </a:r>
        </a:p>
      </dgm:t>
    </dgm:pt>
    <dgm:pt modelId="{C4433F80-2936-4671-8FD4-CEA33CF07D8B}" type="parTrans" cxnId="{C21E97D7-02EA-47EC-8EEA-A5A1D985189A}">
      <dgm:prSet/>
      <dgm:spPr/>
      <dgm:t>
        <a:bodyPr/>
        <a:lstStyle/>
        <a:p>
          <a:endParaRPr lang="en-US" sz="2400"/>
        </a:p>
      </dgm:t>
    </dgm:pt>
    <dgm:pt modelId="{0521A2AA-8E04-4E92-9CA6-C7A525A2548C}" type="sibTrans" cxnId="{C21E97D7-02EA-47EC-8EEA-A5A1D985189A}">
      <dgm:prSet/>
      <dgm:spPr/>
      <dgm:t>
        <a:bodyPr/>
        <a:lstStyle/>
        <a:p>
          <a:endParaRPr lang="en-US" sz="2400"/>
        </a:p>
      </dgm:t>
    </dgm:pt>
    <dgm:pt modelId="{BE6BE64B-8760-4B7C-A908-BB4541495695}">
      <dgm:prSet custT="1"/>
      <dgm:spPr/>
      <dgm:t>
        <a:bodyPr anchor="ctr"/>
        <a:lstStyle/>
        <a:p>
          <a:r>
            <a:rPr lang="en-US" sz="2400" dirty="0"/>
            <a:t>Cost of the intervention</a:t>
          </a:r>
        </a:p>
      </dgm:t>
    </dgm:pt>
    <dgm:pt modelId="{771F9B3E-FA6B-4636-B804-3932378EE07E}" type="parTrans" cxnId="{40DDDB42-A08E-41C1-BE48-9A978154E219}">
      <dgm:prSet/>
      <dgm:spPr/>
      <dgm:t>
        <a:bodyPr/>
        <a:lstStyle/>
        <a:p>
          <a:endParaRPr lang="en-US" sz="2400"/>
        </a:p>
      </dgm:t>
    </dgm:pt>
    <dgm:pt modelId="{1765C1E6-47B5-45E4-ACD6-2B09478E813F}" type="sibTrans" cxnId="{40DDDB42-A08E-41C1-BE48-9A978154E219}">
      <dgm:prSet/>
      <dgm:spPr/>
      <dgm:t>
        <a:bodyPr/>
        <a:lstStyle/>
        <a:p>
          <a:endParaRPr lang="en-US" sz="2400"/>
        </a:p>
      </dgm:t>
    </dgm:pt>
    <dgm:pt modelId="{70106A7E-B32B-44B6-8106-E9FCEFED4B8F}">
      <dgm:prSet custT="1"/>
      <dgm:spPr/>
      <dgm:t>
        <a:bodyPr anchor="ctr"/>
        <a:lstStyle/>
        <a:p>
          <a:r>
            <a:rPr lang="en-US" sz="2400" dirty="0"/>
            <a:t>Visibility of the intervention</a:t>
          </a:r>
        </a:p>
      </dgm:t>
    </dgm:pt>
    <dgm:pt modelId="{1EB4538E-6143-47A0-98BA-786306970DF3}" type="parTrans" cxnId="{6CF917E8-2AD8-4204-907C-D5F0F5F6D44E}">
      <dgm:prSet/>
      <dgm:spPr/>
      <dgm:t>
        <a:bodyPr/>
        <a:lstStyle/>
        <a:p>
          <a:endParaRPr lang="en-US" sz="2400"/>
        </a:p>
      </dgm:t>
    </dgm:pt>
    <dgm:pt modelId="{E2D6560B-9414-4AF2-94C9-3BA6DA393FAC}" type="sibTrans" cxnId="{6CF917E8-2AD8-4204-907C-D5F0F5F6D44E}">
      <dgm:prSet/>
      <dgm:spPr/>
      <dgm:t>
        <a:bodyPr/>
        <a:lstStyle/>
        <a:p>
          <a:endParaRPr lang="en-US" sz="2400"/>
        </a:p>
      </dgm:t>
    </dgm:pt>
    <dgm:pt modelId="{CD39575C-4334-4CDC-B265-BE18BDA24309}">
      <dgm:prSet custT="1"/>
      <dgm:spPr/>
      <dgm:t>
        <a:bodyPr anchor="ctr"/>
        <a:lstStyle/>
        <a:p>
          <a:r>
            <a:rPr lang="en-US" sz="2400" dirty="0"/>
            <a:t>Size of target audience</a:t>
          </a:r>
        </a:p>
      </dgm:t>
    </dgm:pt>
    <dgm:pt modelId="{8910AB7B-B5A7-4999-A1EE-66AE333E85C6}" type="parTrans" cxnId="{1B95E08C-210A-4C78-9CC0-EB2B5353C196}">
      <dgm:prSet/>
      <dgm:spPr/>
      <dgm:t>
        <a:bodyPr/>
        <a:lstStyle/>
        <a:p>
          <a:endParaRPr lang="en-US" sz="2400"/>
        </a:p>
      </dgm:t>
    </dgm:pt>
    <dgm:pt modelId="{91BF4838-C689-4866-8A49-6F6F44B8C01E}" type="sibTrans" cxnId="{1B95E08C-210A-4C78-9CC0-EB2B5353C196}">
      <dgm:prSet/>
      <dgm:spPr/>
      <dgm:t>
        <a:bodyPr/>
        <a:lstStyle/>
        <a:p>
          <a:endParaRPr lang="en-US" sz="2400"/>
        </a:p>
      </dgm:t>
    </dgm:pt>
    <dgm:pt modelId="{490F02A9-31D5-4DA8-B9BD-3347E51274E0}">
      <dgm:prSet custT="1"/>
      <dgm:spPr/>
      <dgm:t>
        <a:bodyPr anchor="ctr"/>
        <a:lstStyle/>
        <a:p>
          <a:r>
            <a:rPr lang="en-US" sz="2400" dirty="0"/>
            <a:t>Investment of time required</a:t>
          </a:r>
        </a:p>
      </dgm:t>
    </dgm:pt>
    <dgm:pt modelId="{4C6E2F51-ADDC-4A2F-99DC-8E37C8B5F6A2}" type="parTrans" cxnId="{5C38C524-BC19-443A-A685-FAF75265DB29}">
      <dgm:prSet/>
      <dgm:spPr/>
      <dgm:t>
        <a:bodyPr/>
        <a:lstStyle/>
        <a:p>
          <a:endParaRPr lang="en-US" sz="2400"/>
        </a:p>
      </dgm:t>
    </dgm:pt>
    <dgm:pt modelId="{FC58FFB6-1816-4E2F-96C3-4F32F6C63833}" type="sibTrans" cxnId="{5C38C524-BC19-443A-A685-FAF75265DB29}">
      <dgm:prSet/>
      <dgm:spPr/>
      <dgm:t>
        <a:bodyPr/>
        <a:lstStyle/>
        <a:p>
          <a:endParaRPr lang="en-US" sz="2400"/>
        </a:p>
      </dgm:t>
    </dgm:pt>
    <dgm:pt modelId="{F2C4ADE7-D0C1-1243-9D29-7E3127626E0E}" type="pres">
      <dgm:prSet presAssocID="{109B23CD-327A-4563-806E-400AD68BF973}" presName="vert0" presStyleCnt="0">
        <dgm:presLayoutVars>
          <dgm:dir/>
          <dgm:animOne val="branch"/>
          <dgm:animLvl val="lvl"/>
        </dgm:presLayoutVars>
      </dgm:prSet>
      <dgm:spPr/>
    </dgm:pt>
    <dgm:pt modelId="{715D463A-65C0-DD48-9486-48928A757D83}" type="pres">
      <dgm:prSet presAssocID="{E909FE8A-EEEA-4133-8316-E5C33A247CE7}" presName="thickLine" presStyleLbl="alignNode1" presStyleIdx="0" presStyleCnt="8"/>
      <dgm:spPr/>
    </dgm:pt>
    <dgm:pt modelId="{BD90B485-44CB-6D4F-8546-E92BD2297193}" type="pres">
      <dgm:prSet presAssocID="{E909FE8A-EEEA-4133-8316-E5C33A247CE7}" presName="horz1" presStyleCnt="0"/>
      <dgm:spPr/>
    </dgm:pt>
    <dgm:pt modelId="{D8372E9B-CC3E-8C47-A28F-1FF62374EA19}" type="pres">
      <dgm:prSet presAssocID="{E909FE8A-EEEA-4133-8316-E5C33A247CE7}" presName="tx1" presStyleLbl="revTx" presStyleIdx="0" presStyleCnt="8"/>
      <dgm:spPr/>
    </dgm:pt>
    <dgm:pt modelId="{E42F2313-AB78-4E42-AB19-2C39E015A63D}" type="pres">
      <dgm:prSet presAssocID="{E909FE8A-EEEA-4133-8316-E5C33A247CE7}" presName="vert1" presStyleCnt="0"/>
      <dgm:spPr/>
    </dgm:pt>
    <dgm:pt modelId="{A4AB425F-4422-4D46-B4D7-5AF001E82CE5}" type="pres">
      <dgm:prSet presAssocID="{BC7B6901-E0EB-47A7-BBF4-D6839675ACEE}" presName="thickLine" presStyleLbl="alignNode1" presStyleIdx="1" presStyleCnt="8"/>
      <dgm:spPr/>
    </dgm:pt>
    <dgm:pt modelId="{3E20C158-1757-044E-8FB5-D909EC73F381}" type="pres">
      <dgm:prSet presAssocID="{BC7B6901-E0EB-47A7-BBF4-D6839675ACEE}" presName="horz1" presStyleCnt="0"/>
      <dgm:spPr/>
    </dgm:pt>
    <dgm:pt modelId="{82952627-AEB4-164C-A592-AFC736498DC0}" type="pres">
      <dgm:prSet presAssocID="{BC7B6901-E0EB-47A7-BBF4-D6839675ACEE}" presName="tx1" presStyleLbl="revTx" presStyleIdx="1" presStyleCnt="8"/>
      <dgm:spPr/>
    </dgm:pt>
    <dgm:pt modelId="{9FA12113-18F8-BC44-BFA0-85EB4942850F}" type="pres">
      <dgm:prSet presAssocID="{BC7B6901-E0EB-47A7-BBF4-D6839675ACEE}" presName="vert1" presStyleCnt="0"/>
      <dgm:spPr/>
    </dgm:pt>
    <dgm:pt modelId="{4FA4DD9F-67D4-4B4F-843E-D9BE5FCEF52B}" type="pres">
      <dgm:prSet presAssocID="{479E064C-ADE6-41A4-B33D-2162D4607800}" presName="thickLine" presStyleLbl="alignNode1" presStyleIdx="2" presStyleCnt="8"/>
      <dgm:spPr/>
    </dgm:pt>
    <dgm:pt modelId="{52E7A5DE-F0F9-934B-B8C0-3D1400A9A159}" type="pres">
      <dgm:prSet presAssocID="{479E064C-ADE6-41A4-B33D-2162D4607800}" presName="horz1" presStyleCnt="0"/>
      <dgm:spPr/>
    </dgm:pt>
    <dgm:pt modelId="{4049593D-2616-C747-8842-E5AF627C1A78}" type="pres">
      <dgm:prSet presAssocID="{479E064C-ADE6-41A4-B33D-2162D4607800}" presName="tx1" presStyleLbl="revTx" presStyleIdx="2" presStyleCnt="8"/>
      <dgm:spPr/>
    </dgm:pt>
    <dgm:pt modelId="{9200BBF6-B636-2040-9A72-46A160175DF5}" type="pres">
      <dgm:prSet presAssocID="{479E064C-ADE6-41A4-B33D-2162D4607800}" presName="vert1" presStyleCnt="0"/>
      <dgm:spPr/>
    </dgm:pt>
    <dgm:pt modelId="{3CC5DB1B-07E1-7A40-8143-6BE616F38D54}" type="pres">
      <dgm:prSet presAssocID="{EE78B211-1F9A-4A00-BBAD-C060C118D566}" presName="thickLine" presStyleLbl="alignNode1" presStyleIdx="3" presStyleCnt="8"/>
      <dgm:spPr/>
    </dgm:pt>
    <dgm:pt modelId="{393EB28C-3624-104F-9F6B-CA97D6C3BA07}" type="pres">
      <dgm:prSet presAssocID="{EE78B211-1F9A-4A00-BBAD-C060C118D566}" presName="horz1" presStyleCnt="0"/>
      <dgm:spPr/>
    </dgm:pt>
    <dgm:pt modelId="{703585BD-E979-6541-830F-22A3234FEF0E}" type="pres">
      <dgm:prSet presAssocID="{EE78B211-1F9A-4A00-BBAD-C060C118D566}" presName="tx1" presStyleLbl="revTx" presStyleIdx="3" presStyleCnt="8"/>
      <dgm:spPr/>
    </dgm:pt>
    <dgm:pt modelId="{7BB8BEF8-1496-F040-8189-51780AC93934}" type="pres">
      <dgm:prSet presAssocID="{EE78B211-1F9A-4A00-BBAD-C060C118D566}" presName="vert1" presStyleCnt="0"/>
      <dgm:spPr/>
    </dgm:pt>
    <dgm:pt modelId="{B7CE359B-83BE-304D-B0D3-BA31C4186C0E}" type="pres">
      <dgm:prSet presAssocID="{BE6BE64B-8760-4B7C-A908-BB4541495695}" presName="thickLine" presStyleLbl="alignNode1" presStyleIdx="4" presStyleCnt="8"/>
      <dgm:spPr/>
    </dgm:pt>
    <dgm:pt modelId="{969E2113-7D1E-424A-989C-51818708C4AF}" type="pres">
      <dgm:prSet presAssocID="{BE6BE64B-8760-4B7C-A908-BB4541495695}" presName="horz1" presStyleCnt="0"/>
      <dgm:spPr/>
    </dgm:pt>
    <dgm:pt modelId="{1DDF8BF9-DE60-DE42-88AE-CE076968DDF7}" type="pres">
      <dgm:prSet presAssocID="{BE6BE64B-8760-4B7C-A908-BB4541495695}" presName="tx1" presStyleLbl="revTx" presStyleIdx="4" presStyleCnt="8"/>
      <dgm:spPr/>
    </dgm:pt>
    <dgm:pt modelId="{1057DFBD-4AF0-AA46-9C8F-41F56CD6524D}" type="pres">
      <dgm:prSet presAssocID="{BE6BE64B-8760-4B7C-A908-BB4541495695}" presName="vert1" presStyleCnt="0"/>
      <dgm:spPr/>
    </dgm:pt>
    <dgm:pt modelId="{41BC986B-0650-7740-85C4-B01763C4EF39}" type="pres">
      <dgm:prSet presAssocID="{70106A7E-B32B-44B6-8106-E9FCEFED4B8F}" presName="thickLine" presStyleLbl="alignNode1" presStyleIdx="5" presStyleCnt="8"/>
      <dgm:spPr/>
    </dgm:pt>
    <dgm:pt modelId="{23DD5302-7BFB-784A-8589-4E423575D424}" type="pres">
      <dgm:prSet presAssocID="{70106A7E-B32B-44B6-8106-E9FCEFED4B8F}" presName="horz1" presStyleCnt="0"/>
      <dgm:spPr/>
    </dgm:pt>
    <dgm:pt modelId="{57EEAA05-94ED-C54A-95DF-A47F4834563F}" type="pres">
      <dgm:prSet presAssocID="{70106A7E-B32B-44B6-8106-E9FCEFED4B8F}" presName="tx1" presStyleLbl="revTx" presStyleIdx="5" presStyleCnt="8"/>
      <dgm:spPr/>
    </dgm:pt>
    <dgm:pt modelId="{14084A49-25E9-9341-A575-444AE96871B3}" type="pres">
      <dgm:prSet presAssocID="{70106A7E-B32B-44B6-8106-E9FCEFED4B8F}" presName="vert1" presStyleCnt="0"/>
      <dgm:spPr/>
    </dgm:pt>
    <dgm:pt modelId="{0345B27F-E4B2-D94F-8009-DF52D263D6CD}" type="pres">
      <dgm:prSet presAssocID="{CD39575C-4334-4CDC-B265-BE18BDA24309}" presName="thickLine" presStyleLbl="alignNode1" presStyleIdx="6" presStyleCnt="8"/>
      <dgm:spPr/>
    </dgm:pt>
    <dgm:pt modelId="{E545D4D1-9C70-F548-B4E2-DF0CC943F846}" type="pres">
      <dgm:prSet presAssocID="{CD39575C-4334-4CDC-B265-BE18BDA24309}" presName="horz1" presStyleCnt="0"/>
      <dgm:spPr/>
    </dgm:pt>
    <dgm:pt modelId="{99A6823A-FCD2-7242-86EC-1AA967EF10E8}" type="pres">
      <dgm:prSet presAssocID="{CD39575C-4334-4CDC-B265-BE18BDA24309}" presName="tx1" presStyleLbl="revTx" presStyleIdx="6" presStyleCnt="8"/>
      <dgm:spPr/>
    </dgm:pt>
    <dgm:pt modelId="{171815A9-D7D5-A240-BDD4-7C525E002D13}" type="pres">
      <dgm:prSet presAssocID="{CD39575C-4334-4CDC-B265-BE18BDA24309}" presName="vert1" presStyleCnt="0"/>
      <dgm:spPr/>
    </dgm:pt>
    <dgm:pt modelId="{803F43E2-1331-4643-BA88-2E8DAA237482}" type="pres">
      <dgm:prSet presAssocID="{490F02A9-31D5-4DA8-B9BD-3347E51274E0}" presName="thickLine" presStyleLbl="alignNode1" presStyleIdx="7" presStyleCnt="8"/>
      <dgm:spPr/>
    </dgm:pt>
    <dgm:pt modelId="{3DA5D7D0-240A-0A45-9B68-A36E39B026D1}" type="pres">
      <dgm:prSet presAssocID="{490F02A9-31D5-4DA8-B9BD-3347E51274E0}" presName="horz1" presStyleCnt="0"/>
      <dgm:spPr/>
    </dgm:pt>
    <dgm:pt modelId="{06C7792F-0C26-8147-9ECE-9B76D390448E}" type="pres">
      <dgm:prSet presAssocID="{490F02A9-31D5-4DA8-B9BD-3347E51274E0}" presName="tx1" presStyleLbl="revTx" presStyleIdx="7" presStyleCnt="8"/>
      <dgm:spPr/>
    </dgm:pt>
    <dgm:pt modelId="{589BA39A-A601-F44D-9D1A-BAF210EE75CD}" type="pres">
      <dgm:prSet presAssocID="{490F02A9-31D5-4DA8-B9BD-3347E51274E0}" presName="vert1" presStyleCnt="0"/>
      <dgm:spPr/>
    </dgm:pt>
  </dgm:ptLst>
  <dgm:cxnLst>
    <dgm:cxn modelId="{24F54E0E-D6A3-4837-8AE3-7C5136944D75}" srcId="{109B23CD-327A-4563-806E-400AD68BF973}" destId="{BC7B6901-E0EB-47A7-BBF4-D6839675ACEE}" srcOrd="1" destOrd="0" parTransId="{60F76007-45A6-4925-B40C-07C443664568}" sibTransId="{43236A50-DC1C-44F3-BF2D-9C6EC3C89630}"/>
    <dgm:cxn modelId="{F1FAAB17-6B06-E943-8F0D-D0E0E348B0D6}" type="presOf" srcId="{BC7B6901-E0EB-47A7-BBF4-D6839675ACEE}" destId="{82952627-AEB4-164C-A592-AFC736498DC0}" srcOrd="0" destOrd="0" presId="urn:microsoft.com/office/officeart/2008/layout/LinedList"/>
    <dgm:cxn modelId="{0537141F-6EF8-1447-A938-75EFE0C8AA3C}" type="presOf" srcId="{BE6BE64B-8760-4B7C-A908-BB4541495695}" destId="{1DDF8BF9-DE60-DE42-88AE-CE076968DDF7}" srcOrd="0" destOrd="0" presId="urn:microsoft.com/office/officeart/2008/layout/LinedList"/>
    <dgm:cxn modelId="{5C38C524-BC19-443A-A685-FAF75265DB29}" srcId="{109B23CD-327A-4563-806E-400AD68BF973}" destId="{490F02A9-31D5-4DA8-B9BD-3347E51274E0}" srcOrd="7" destOrd="0" parTransId="{4C6E2F51-ADDC-4A2F-99DC-8E37C8B5F6A2}" sibTransId="{FC58FFB6-1816-4E2F-96C3-4F32F6C63833}"/>
    <dgm:cxn modelId="{5D4F0040-7042-4151-AE3A-99B6F22B2621}" srcId="{109B23CD-327A-4563-806E-400AD68BF973}" destId="{479E064C-ADE6-41A4-B33D-2162D4607800}" srcOrd="2" destOrd="0" parTransId="{329EB7EF-E944-47F1-A6CC-FAC3E513AB21}" sibTransId="{3F546B25-DC0C-47C3-99FF-FFE6DC668F7A}"/>
    <dgm:cxn modelId="{40DDDB42-A08E-41C1-BE48-9A978154E219}" srcId="{109B23CD-327A-4563-806E-400AD68BF973}" destId="{BE6BE64B-8760-4B7C-A908-BB4541495695}" srcOrd="4" destOrd="0" parTransId="{771F9B3E-FA6B-4636-B804-3932378EE07E}" sibTransId="{1765C1E6-47B5-45E4-ACD6-2B09478E813F}"/>
    <dgm:cxn modelId="{54492849-AEDE-414E-97FC-AAF343B8656A}" type="presOf" srcId="{479E064C-ADE6-41A4-B33D-2162D4607800}" destId="{4049593D-2616-C747-8842-E5AF627C1A78}" srcOrd="0" destOrd="0" presId="urn:microsoft.com/office/officeart/2008/layout/LinedList"/>
    <dgm:cxn modelId="{325FC36D-C58C-8A4D-80CE-34AAA92C563A}" type="presOf" srcId="{E909FE8A-EEEA-4133-8316-E5C33A247CE7}" destId="{D8372E9B-CC3E-8C47-A28F-1FF62374EA19}" srcOrd="0" destOrd="0" presId="urn:microsoft.com/office/officeart/2008/layout/LinedList"/>
    <dgm:cxn modelId="{20E58276-92C8-4540-A55D-89184A43218C}" type="presOf" srcId="{109B23CD-327A-4563-806E-400AD68BF973}" destId="{F2C4ADE7-D0C1-1243-9D29-7E3127626E0E}" srcOrd="0" destOrd="0" presId="urn:microsoft.com/office/officeart/2008/layout/LinedList"/>
    <dgm:cxn modelId="{FFA3728A-1960-4365-9A9B-29A0816F0640}" srcId="{109B23CD-327A-4563-806E-400AD68BF973}" destId="{E909FE8A-EEEA-4133-8316-E5C33A247CE7}" srcOrd="0" destOrd="0" parTransId="{1AD9C9F7-3230-4415-B18D-023EB2B28C15}" sibTransId="{A5A7133E-17A4-482A-A482-0EA0F983BB45}"/>
    <dgm:cxn modelId="{1B95E08C-210A-4C78-9CC0-EB2B5353C196}" srcId="{109B23CD-327A-4563-806E-400AD68BF973}" destId="{CD39575C-4334-4CDC-B265-BE18BDA24309}" srcOrd="6" destOrd="0" parTransId="{8910AB7B-B5A7-4999-A1EE-66AE333E85C6}" sibTransId="{91BF4838-C689-4866-8A49-6F6F44B8C01E}"/>
    <dgm:cxn modelId="{7DB7739A-9017-7D48-BDFE-D4924A2DEA34}" type="presOf" srcId="{70106A7E-B32B-44B6-8106-E9FCEFED4B8F}" destId="{57EEAA05-94ED-C54A-95DF-A47F4834563F}" srcOrd="0" destOrd="0" presId="urn:microsoft.com/office/officeart/2008/layout/LinedList"/>
    <dgm:cxn modelId="{C21E97D7-02EA-47EC-8EEA-A5A1D985189A}" srcId="{109B23CD-327A-4563-806E-400AD68BF973}" destId="{EE78B211-1F9A-4A00-BBAD-C060C118D566}" srcOrd="3" destOrd="0" parTransId="{C4433F80-2936-4671-8FD4-CEA33CF07D8B}" sibTransId="{0521A2AA-8E04-4E92-9CA6-C7A525A2548C}"/>
    <dgm:cxn modelId="{39743CE6-55DC-8A4B-B2D7-9EF4442F1AFB}" type="presOf" srcId="{EE78B211-1F9A-4A00-BBAD-C060C118D566}" destId="{703585BD-E979-6541-830F-22A3234FEF0E}" srcOrd="0" destOrd="0" presId="urn:microsoft.com/office/officeart/2008/layout/LinedList"/>
    <dgm:cxn modelId="{6CF917E8-2AD8-4204-907C-D5F0F5F6D44E}" srcId="{109B23CD-327A-4563-806E-400AD68BF973}" destId="{70106A7E-B32B-44B6-8106-E9FCEFED4B8F}" srcOrd="5" destOrd="0" parTransId="{1EB4538E-6143-47A0-98BA-786306970DF3}" sibTransId="{E2D6560B-9414-4AF2-94C9-3BA6DA393FAC}"/>
    <dgm:cxn modelId="{F3D87CEA-AE1B-F74A-B84A-1E7C2E6A361F}" type="presOf" srcId="{CD39575C-4334-4CDC-B265-BE18BDA24309}" destId="{99A6823A-FCD2-7242-86EC-1AA967EF10E8}" srcOrd="0" destOrd="0" presId="urn:microsoft.com/office/officeart/2008/layout/LinedList"/>
    <dgm:cxn modelId="{E5FE6BFD-8DD8-AC42-88F9-C05FE9533C12}" type="presOf" srcId="{490F02A9-31D5-4DA8-B9BD-3347E51274E0}" destId="{06C7792F-0C26-8147-9ECE-9B76D390448E}" srcOrd="0" destOrd="0" presId="urn:microsoft.com/office/officeart/2008/layout/LinedList"/>
    <dgm:cxn modelId="{D138773D-FE87-8846-A318-BE0BA50FA045}" type="presParOf" srcId="{F2C4ADE7-D0C1-1243-9D29-7E3127626E0E}" destId="{715D463A-65C0-DD48-9486-48928A757D83}" srcOrd="0" destOrd="0" presId="urn:microsoft.com/office/officeart/2008/layout/LinedList"/>
    <dgm:cxn modelId="{C1B1B652-0170-D945-864B-7E928AB86F4D}" type="presParOf" srcId="{F2C4ADE7-D0C1-1243-9D29-7E3127626E0E}" destId="{BD90B485-44CB-6D4F-8546-E92BD2297193}" srcOrd="1" destOrd="0" presId="urn:microsoft.com/office/officeart/2008/layout/LinedList"/>
    <dgm:cxn modelId="{4B082070-BC40-4D48-8969-ECFD552AE451}" type="presParOf" srcId="{BD90B485-44CB-6D4F-8546-E92BD2297193}" destId="{D8372E9B-CC3E-8C47-A28F-1FF62374EA19}" srcOrd="0" destOrd="0" presId="urn:microsoft.com/office/officeart/2008/layout/LinedList"/>
    <dgm:cxn modelId="{177F1FF8-2644-1B46-B425-FF34404AE486}" type="presParOf" srcId="{BD90B485-44CB-6D4F-8546-E92BD2297193}" destId="{E42F2313-AB78-4E42-AB19-2C39E015A63D}" srcOrd="1" destOrd="0" presId="urn:microsoft.com/office/officeart/2008/layout/LinedList"/>
    <dgm:cxn modelId="{803D2456-0BDD-1E47-BA70-60A5C5C34EC3}" type="presParOf" srcId="{F2C4ADE7-D0C1-1243-9D29-7E3127626E0E}" destId="{A4AB425F-4422-4D46-B4D7-5AF001E82CE5}" srcOrd="2" destOrd="0" presId="urn:microsoft.com/office/officeart/2008/layout/LinedList"/>
    <dgm:cxn modelId="{4BA976D4-41C4-2C43-A6F3-51FB8BC38B83}" type="presParOf" srcId="{F2C4ADE7-D0C1-1243-9D29-7E3127626E0E}" destId="{3E20C158-1757-044E-8FB5-D909EC73F381}" srcOrd="3" destOrd="0" presId="urn:microsoft.com/office/officeart/2008/layout/LinedList"/>
    <dgm:cxn modelId="{56BF6DA0-78C9-D247-96B0-9DBECC911449}" type="presParOf" srcId="{3E20C158-1757-044E-8FB5-D909EC73F381}" destId="{82952627-AEB4-164C-A592-AFC736498DC0}" srcOrd="0" destOrd="0" presId="urn:microsoft.com/office/officeart/2008/layout/LinedList"/>
    <dgm:cxn modelId="{E400B305-28D8-A044-8396-B8B3F47E36CE}" type="presParOf" srcId="{3E20C158-1757-044E-8FB5-D909EC73F381}" destId="{9FA12113-18F8-BC44-BFA0-85EB4942850F}" srcOrd="1" destOrd="0" presId="urn:microsoft.com/office/officeart/2008/layout/LinedList"/>
    <dgm:cxn modelId="{C639C115-9ADD-BF42-9EC4-6295490631AA}" type="presParOf" srcId="{F2C4ADE7-D0C1-1243-9D29-7E3127626E0E}" destId="{4FA4DD9F-67D4-4B4F-843E-D9BE5FCEF52B}" srcOrd="4" destOrd="0" presId="urn:microsoft.com/office/officeart/2008/layout/LinedList"/>
    <dgm:cxn modelId="{76AE0E8B-A04B-A944-BEEA-9E44D32705D9}" type="presParOf" srcId="{F2C4ADE7-D0C1-1243-9D29-7E3127626E0E}" destId="{52E7A5DE-F0F9-934B-B8C0-3D1400A9A159}" srcOrd="5" destOrd="0" presId="urn:microsoft.com/office/officeart/2008/layout/LinedList"/>
    <dgm:cxn modelId="{4E855610-496E-314F-9776-9D2FC547A89C}" type="presParOf" srcId="{52E7A5DE-F0F9-934B-B8C0-3D1400A9A159}" destId="{4049593D-2616-C747-8842-E5AF627C1A78}" srcOrd="0" destOrd="0" presId="urn:microsoft.com/office/officeart/2008/layout/LinedList"/>
    <dgm:cxn modelId="{862519DE-9109-2547-97FE-6E198DF8E79F}" type="presParOf" srcId="{52E7A5DE-F0F9-934B-B8C0-3D1400A9A159}" destId="{9200BBF6-B636-2040-9A72-46A160175DF5}" srcOrd="1" destOrd="0" presId="urn:microsoft.com/office/officeart/2008/layout/LinedList"/>
    <dgm:cxn modelId="{E271A95A-7DE6-3744-B9A9-5116D5A096D9}" type="presParOf" srcId="{F2C4ADE7-D0C1-1243-9D29-7E3127626E0E}" destId="{3CC5DB1B-07E1-7A40-8143-6BE616F38D54}" srcOrd="6" destOrd="0" presId="urn:microsoft.com/office/officeart/2008/layout/LinedList"/>
    <dgm:cxn modelId="{48A1271A-38EA-AC4E-8EE8-7EF24AFFD352}" type="presParOf" srcId="{F2C4ADE7-D0C1-1243-9D29-7E3127626E0E}" destId="{393EB28C-3624-104F-9F6B-CA97D6C3BA07}" srcOrd="7" destOrd="0" presId="urn:microsoft.com/office/officeart/2008/layout/LinedList"/>
    <dgm:cxn modelId="{CCB08FDA-7001-604A-8189-1D166F459AFD}" type="presParOf" srcId="{393EB28C-3624-104F-9F6B-CA97D6C3BA07}" destId="{703585BD-E979-6541-830F-22A3234FEF0E}" srcOrd="0" destOrd="0" presId="urn:microsoft.com/office/officeart/2008/layout/LinedList"/>
    <dgm:cxn modelId="{346C4813-62F6-C545-AC2B-423FEE425403}" type="presParOf" srcId="{393EB28C-3624-104F-9F6B-CA97D6C3BA07}" destId="{7BB8BEF8-1496-F040-8189-51780AC93934}" srcOrd="1" destOrd="0" presId="urn:microsoft.com/office/officeart/2008/layout/LinedList"/>
    <dgm:cxn modelId="{2E56FD31-29D8-664D-B835-297ECACDDF16}" type="presParOf" srcId="{F2C4ADE7-D0C1-1243-9D29-7E3127626E0E}" destId="{B7CE359B-83BE-304D-B0D3-BA31C4186C0E}" srcOrd="8" destOrd="0" presId="urn:microsoft.com/office/officeart/2008/layout/LinedList"/>
    <dgm:cxn modelId="{925E9EA4-AF96-6D40-9E01-5141E463A9BD}" type="presParOf" srcId="{F2C4ADE7-D0C1-1243-9D29-7E3127626E0E}" destId="{969E2113-7D1E-424A-989C-51818708C4AF}" srcOrd="9" destOrd="0" presId="urn:microsoft.com/office/officeart/2008/layout/LinedList"/>
    <dgm:cxn modelId="{47999E81-5101-2E45-BE74-671D2F77FDBA}" type="presParOf" srcId="{969E2113-7D1E-424A-989C-51818708C4AF}" destId="{1DDF8BF9-DE60-DE42-88AE-CE076968DDF7}" srcOrd="0" destOrd="0" presId="urn:microsoft.com/office/officeart/2008/layout/LinedList"/>
    <dgm:cxn modelId="{645D0FE6-DF9B-E145-85AD-A3DC27BE37D4}" type="presParOf" srcId="{969E2113-7D1E-424A-989C-51818708C4AF}" destId="{1057DFBD-4AF0-AA46-9C8F-41F56CD6524D}" srcOrd="1" destOrd="0" presId="urn:microsoft.com/office/officeart/2008/layout/LinedList"/>
    <dgm:cxn modelId="{BB00AA18-9AC9-E344-84E6-B39825F4416D}" type="presParOf" srcId="{F2C4ADE7-D0C1-1243-9D29-7E3127626E0E}" destId="{41BC986B-0650-7740-85C4-B01763C4EF39}" srcOrd="10" destOrd="0" presId="urn:microsoft.com/office/officeart/2008/layout/LinedList"/>
    <dgm:cxn modelId="{005CBE16-E0E0-0948-A3C8-E8EEDB14F5F7}" type="presParOf" srcId="{F2C4ADE7-D0C1-1243-9D29-7E3127626E0E}" destId="{23DD5302-7BFB-784A-8589-4E423575D424}" srcOrd="11" destOrd="0" presId="urn:microsoft.com/office/officeart/2008/layout/LinedList"/>
    <dgm:cxn modelId="{67E1345D-4E88-9647-867D-62B1E5A9B357}" type="presParOf" srcId="{23DD5302-7BFB-784A-8589-4E423575D424}" destId="{57EEAA05-94ED-C54A-95DF-A47F4834563F}" srcOrd="0" destOrd="0" presId="urn:microsoft.com/office/officeart/2008/layout/LinedList"/>
    <dgm:cxn modelId="{5B7A62EE-1B93-1444-9BD4-D792CD7BEF1E}" type="presParOf" srcId="{23DD5302-7BFB-784A-8589-4E423575D424}" destId="{14084A49-25E9-9341-A575-444AE96871B3}" srcOrd="1" destOrd="0" presId="urn:microsoft.com/office/officeart/2008/layout/LinedList"/>
    <dgm:cxn modelId="{D2EE91B8-887C-B642-93BF-AACA41DB3581}" type="presParOf" srcId="{F2C4ADE7-D0C1-1243-9D29-7E3127626E0E}" destId="{0345B27F-E4B2-D94F-8009-DF52D263D6CD}" srcOrd="12" destOrd="0" presId="urn:microsoft.com/office/officeart/2008/layout/LinedList"/>
    <dgm:cxn modelId="{E572D940-610E-374C-9444-1E7FBFDA8E77}" type="presParOf" srcId="{F2C4ADE7-D0C1-1243-9D29-7E3127626E0E}" destId="{E545D4D1-9C70-F548-B4E2-DF0CC943F846}" srcOrd="13" destOrd="0" presId="urn:microsoft.com/office/officeart/2008/layout/LinedList"/>
    <dgm:cxn modelId="{4AA77F7C-B07A-AC46-8237-121342168ADA}" type="presParOf" srcId="{E545D4D1-9C70-F548-B4E2-DF0CC943F846}" destId="{99A6823A-FCD2-7242-86EC-1AA967EF10E8}" srcOrd="0" destOrd="0" presId="urn:microsoft.com/office/officeart/2008/layout/LinedList"/>
    <dgm:cxn modelId="{7BBE85EE-522D-7F4B-A915-84EB19C7AC85}" type="presParOf" srcId="{E545D4D1-9C70-F548-B4E2-DF0CC943F846}" destId="{171815A9-D7D5-A240-BDD4-7C525E002D13}" srcOrd="1" destOrd="0" presId="urn:microsoft.com/office/officeart/2008/layout/LinedList"/>
    <dgm:cxn modelId="{F5E4384F-B4F7-1843-8B2B-779DEA83F087}" type="presParOf" srcId="{F2C4ADE7-D0C1-1243-9D29-7E3127626E0E}" destId="{803F43E2-1331-4643-BA88-2E8DAA237482}" srcOrd="14" destOrd="0" presId="urn:microsoft.com/office/officeart/2008/layout/LinedList"/>
    <dgm:cxn modelId="{C8226A72-34FB-D543-BAF8-164DD6EF7AA5}" type="presParOf" srcId="{F2C4ADE7-D0C1-1243-9D29-7E3127626E0E}" destId="{3DA5D7D0-240A-0A45-9B68-A36E39B026D1}" srcOrd="15" destOrd="0" presId="urn:microsoft.com/office/officeart/2008/layout/LinedList"/>
    <dgm:cxn modelId="{0308397D-1EAC-8447-BC9E-29D6224A64B8}" type="presParOf" srcId="{3DA5D7D0-240A-0A45-9B68-A36E39B026D1}" destId="{06C7792F-0C26-8147-9ECE-9B76D390448E}" srcOrd="0" destOrd="0" presId="urn:microsoft.com/office/officeart/2008/layout/LinedList"/>
    <dgm:cxn modelId="{DFD372E8-4D7E-2540-B9AE-BE547DC922CD}" type="presParOf" srcId="{3DA5D7D0-240A-0A45-9B68-A36E39B026D1}" destId="{589BA39A-A601-F44D-9D1A-BAF210EE75C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20B93-471D-4F4F-93CA-519B6B9B4D15}">
      <dsp:nvSpPr>
        <dsp:cNvPr id="0" name=""/>
        <dsp:cNvSpPr/>
      </dsp:nvSpPr>
      <dsp:spPr>
        <a:xfrm>
          <a:off x="0" y="1443421"/>
          <a:ext cx="10264458" cy="192456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44E492-462E-47E7-BBE9-A8036BF74109}">
      <dsp:nvSpPr>
        <dsp:cNvPr id="0" name=""/>
        <dsp:cNvSpPr/>
      </dsp:nvSpPr>
      <dsp:spPr>
        <a:xfrm>
          <a:off x="4623" y="0"/>
          <a:ext cx="2223798" cy="1924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 dirty="0"/>
            <a:t>In 2019, the UNEG </a:t>
          </a:r>
          <a:r>
            <a:rPr lang="fr-CH" sz="1700" kern="1200" dirty="0" err="1"/>
            <a:t>Interest</a:t>
          </a:r>
          <a:r>
            <a:rPr lang="fr-CH" sz="1700" kern="1200" dirty="0"/>
            <a:t> Group on </a:t>
          </a:r>
          <a:r>
            <a:rPr lang="fr-CH" sz="1700" kern="1200" dirty="0" err="1"/>
            <a:t>Evaluating</a:t>
          </a:r>
          <a:r>
            <a:rPr lang="fr-CH" sz="1700" kern="1200" dirty="0"/>
            <a:t> </a:t>
          </a:r>
          <a:r>
            <a:rPr lang="fr-CH" sz="1700" kern="1200" dirty="0" err="1"/>
            <a:t>Capacity</a:t>
          </a:r>
          <a:r>
            <a:rPr lang="fr-CH" sz="1700" kern="1200" dirty="0"/>
            <a:t> </a:t>
          </a:r>
          <a:r>
            <a:rPr lang="fr-CH" sz="1700" kern="1200" dirty="0" err="1"/>
            <a:t>Development</a:t>
          </a:r>
          <a:r>
            <a:rPr lang="fr-CH" sz="1700" kern="1200" dirty="0"/>
            <a:t> </a:t>
          </a:r>
          <a:r>
            <a:rPr lang="fr-CH" sz="1700" kern="1200" dirty="0" err="1"/>
            <a:t>was</a:t>
          </a:r>
          <a:r>
            <a:rPr lang="fr-CH" sz="1700" kern="1200" dirty="0"/>
            <a:t> </a:t>
          </a:r>
          <a:r>
            <a:rPr lang="fr-CH" sz="1700" kern="1200" dirty="0" err="1"/>
            <a:t>created</a:t>
          </a:r>
          <a:r>
            <a:rPr lang="fr-CH" sz="1700" kern="1200" dirty="0"/>
            <a:t> </a:t>
          </a:r>
          <a:r>
            <a:rPr lang="fr-CH" sz="1700" kern="1200" dirty="0" err="1"/>
            <a:t>following</a:t>
          </a:r>
          <a:r>
            <a:rPr lang="fr-CH" sz="1700" kern="1200" dirty="0"/>
            <a:t> </a:t>
          </a:r>
          <a:r>
            <a:rPr lang="fr-CH" sz="1700" kern="1200" dirty="0" err="1"/>
            <a:t>FAO’s</a:t>
          </a:r>
          <a:r>
            <a:rPr lang="fr-CH" sz="1700" kern="1200" dirty="0"/>
            <a:t> and </a:t>
          </a:r>
          <a:r>
            <a:rPr lang="fr-CH" sz="1700" kern="1200" dirty="0" err="1"/>
            <a:t>UNITAR’s</a:t>
          </a:r>
          <a:r>
            <a:rPr lang="fr-CH" sz="1700" kern="1200" dirty="0"/>
            <a:t> </a:t>
          </a:r>
          <a:r>
            <a:rPr lang="fr-CH" sz="1700" kern="1200" dirty="0" err="1"/>
            <a:t>interest</a:t>
          </a:r>
          <a:r>
            <a:rPr lang="fr-CH" sz="1700" kern="1200" dirty="0"/>
            <a:t>.</a:t>
          </a:r>
          <a:endParaRPr lang="en-CH" sz="1700" kern="1200" dirty="0"/>
        </a:p>
      </dsp:txBody>
      <dsp:txXfrm>
        <a:off x="4623" y="0"/>
        <a:ext cx="2223798" cy="1924562"/>
      </dsp:txXfrm>
    </dsp:sp>
    <dsp:sp modelId="{E50821B4-C07E-4CCF-A66E-DA6E77279FB4}">
      <dsp:nvSpPr>
        <dsp:cNvPr id="0" name=""/>
        <dsp:cNvSpPr/>
      </dsp:nvSpPr>
      <dsp:spPr>
        <a:xfrm>
          <a:off x="875952" y="2165132"/>
          <a:ext cx="481140" cy="481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D1E887-1E24-4EEB-82B9-41ADD1193B84}">
      <dsp:nvSpPr>
        <dsp:cNvPr id="0" name=""/>
        <dsp:cNvSpPr/>
      </dsp:nvSpPr>
      <dsp:spPr>
        <a:xfrm>
          <a:off x="2339612" y="2886842"/>
          <a:ext cx="2223798" cy="1924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r-CH" sz="1700" kern="1200" dirty="0"/>
            <a:t>The main output of the group: Guidance document for </a:t>
          </a:r>
          <a:r>
            <a:rPr lang="fr-CH" sz="1700" kern="1200" dirty="0" err="1"/>
            <a:t>Evaluating</a:t>
          </a:r>
          <a:r>
            <a:rPr lang="fr-CH" sz="1700" kern="1200" dirty="0"/>
            <a:t> </a:t>
          </a:r>
          <a:r>
            <a:rPr lang="fr-CH" sz="1700" kern="1200" dirty="0" err="1"/>
            <a:t>Capacity</a:t>
          </a:r>
          <a:r>
            <a:rPr lang="fr-CH" sz="1700" kern="1200" dirty="0"/>
            <a:t> </a:t>
          </a:r>
          <a:r>
            <a:rPr lang="fr-CH" sz="1700" kern="1200" dirty="0" err="1"/>
            <a:t>Development</a:t>
          </a:r>
          <a:r>
            <a:rPr lang="fr-CH" sz="1700" kern="1200" dirty="0"/>
            <a:t>; </a:t>
          </a:r>
          <a:endParaRPr lang="en-CH" sz="1700" kern="1200" dirty="0"/>
        </a:p>
      </dsp:txBody>
      <dsp:txXfrm>
        <a:off x="2339612" y="2886842"/>
        <a:ext cx="2223798" cy="1924562"/>
      </dsp:txXfrm>
    </dsp:sp>
    <dsp:sp modelId="{80560104-3A9B-4C40-9A92-E62A9CA08DF7}">
      <dsp:nvSpPr>
        <dsp:cNvPr id="0" name=""/>
        <dsp:cNvSpPr/>
      </dsp:nvSpPr>
      <dsp:spPr>
        <a:xfrm>
          <a:off x="3210941" y="2165132"/>
          <a:ext cx="481140" cy="481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F253DE-F45D-43B5-B6BB-869ED5F640DB}">
      <dsp:nvSpPr>
        <dsp:cNvPr id="0" name=""/>
        <dsp:cNvSpPr/>
      </dsp:nvSpPr>
      <dsp:spPr>
        <a:xfrm>
          <a:off x="4674601" y="0"/>
          <a:ext cx="2223798" cy="1924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r-CH" sz="1700" kern="1200" dirty="0"/>
            <a:t>2020 EPE session on </a:t>
          </a:r>
          <a:r>
            <a:rPr lang="fr-CH" sz="1700" kern="1200" dirty="0" err="1"/>
            <a:t>Evaluating</a:t>
          </a:r>
          <a:r>
            <a:rPr lang="fr-CH" sz="1700" kern="1200" dirty="0"/>
            <a:t> </a:t>
          </a:r>
          <a:r>
            <a:rPr lang="fr-CH" sz="1700" kern="1200" dirty="0" err="1"/>
            <a:t>Capacity</a:t>
          </a:r>
          <a:r>
            <a:rPr lang="fr-CH" sz="1700" kern="1200" dirty="0"/>
            <a:t> </a:t>
          </a:r>
          <a:r>
            <a:rPr lang="fr-CH" sz="1700" kern="1200" dirty="0" err="1"/>
            <a:t>Development</a:t>
          </a:r>
          <a:r>
            <a:rPr lang="fr-CH" sz="1700" kern="1200" dirty="0"/>
            <a:t>;</a:t>
          </a:r>
          <a:endParaRPr lang="en-CH" sz="1700" kern="1200" dirty="0"/>
        </a:p>
      </dsp:txBody>
      <dsp:txXfrm>
        <a:off x="4674601" y="0"/>
        <a:ext cx="2223798" cy="1924562"/>
      </dsp:txXfrm>
    </dsp:sp>
    <dsp:sp modelId="{026E8CED-601B-40C8-87B9-83A2E6FC0426}">
      <dsp:nvSpPr>
        <dsp:cNvPr id="0" name=""/>
        <dsp:cNvSpPr/>
      </dsp:nvSpPr>
      <dsp:spPr>
        <a:xfrm>
          <a:off x="5545930" y="2165132"/>
          <a:ext cx="481140" cy="481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05C8B-8A6C-448A-9A6F-D39A27C91DF0}">
      <dsp:nvSpPr>
        <dsp:cNvPr id="0" name=""/>
        <dsp:cNvSpPr/>
      </dsp:nvSpPr>
      <dsp:spPr>
        <a:xfrm>
          <a:off x="7009589" y="2886842"/>
          <a:ext cx="2223798" cy="1924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r-CH" sz="1700" kern="1200"/>
            <a:t>In 2023 the group was incorporated into the UNEG Methods Working Group;</a:t>
          </a:r>
          <a:endParaRPr lang="en-CH" sz="1700" kern="1200" dirty="0"/>
        </a:p>
      </dsp:txBody>
      <dsp:txXfrm>
        <a:off x="7009589" y="2886842"/>
        <a:ext cx="2223798" cy="1924562"/>
      </dsp:txXfrm>
    </dsp:sp>
    <dsp:sp modelId="{94648F10-B953-4851-8510-01F9534BF992}">
      <dsp:nvSpPr>
        <dsp:cNvPr id="0" name=""/>
        <dsp:cNvSpPr/>
      </dsp:nvSpPr>
      <dsp:spPr>
        <a:xfrm>
          <a:off x="7880919" y="2165132"/>
          <a:ext cx="481140" cy="4811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D463A-65C0-DD48-9486-48928A757D83}">
      <dsp:nvSpPr>
        <dsp:cNvPr id="0" name=""/>
        <dsp:cNvSpPr/>
      </dsp:nvSpPr>
      <dsp:spPr>
        <a:xfrm>
          <a:off x="0" y="0"/>
          <a:ext cx="681829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372E9B-CC3E-8C47-A28F-1FF62374EA19}">
      <dsp:nvSpPr>
        <dsp:cNvPr id="0" name=""/>
        <dsp:cNvSpPr/>
      </dsp:nvSpPr>
      <dsp:spPr>
        <a:xfrm>
          <a:off x="0" y="0"/>
          <a:ext cx="6818294" cy="762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Life cycle of the intervention</a:t>
          </a:r>
        </a:p>
      </dsp:txBody>
      <dsp:txXfrm>
        <a:off x="0" y="0"/>
        <a:ext cx="6818294" cy="762303"/>
      </dsp:txXfrm>
    </dsp:sp>
    <dsp:sp modelId="{A4AB425F-4422-4D46-B4D7-5AF001E82CE5}">
      <dsp:nvSpPr>
        <dsp:cNvPr id="0" name=""/>
        <dsp:cNvSpPr/>
      </dsp:nvSpPr>
      <dsp:spPr>
        <a:xfrm>
          <a:off x="0" y="762303"/>
          <a:ext cx="681829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52627-AEB4-164C-A592-AFC736498DC0}">
      <dsp:nvSpPr>
        <dsp:cNvPr id="0" name=""/>
        <dsp:cNvSpPr/>
      </dsp:nvSpPr>
      <dsp:spPr>
        <a:xfrm>
          <a:off x="0" y="762303"/>
          <a:ext cx="6818294" cy="762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Linkage of intervention to operational goals</a:t>
          </a:r>
        </a:p>
      </dsp:txBody>
      <dsp:txXfrm>
        <a:off x="0" y="762303"/>
        <a:ext cx="6818294" cy="762303"/>
      </dsp:txXfrm>
    </dsp:sp>
    <dsp:sp modelId="{4FA4DD9F-67D4-4B4F-843E-D9BE5FCEF52B}">
      <dsp:nvSpPr>
        <dsp:cNvPr id="0" name=""/>
        <dsp:cNvSpPr/>
      </dsp:nvSpPr>
      <dsp:spPr>
        <a:xfrm>
          <a:off x="0" y="1524607"/>
          <a:ext cx="681829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9593D-2616-C747-8842-E5AF627C1A78}">
      <dsp:nvSpPr>
        <dsp:cNvPr id="0" name=""/>
        <dsp:cNvSpPr/>
      </dsp:nvSpPr>
      <dsp:spPr>
        <a:xfrm>
          <a:off x="0" y="1524607"/>
          <a:ext cx="6818294" cy="762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Importance of intervention to strategic objectives</a:t>
          </a:r>
        </a:p>
      </dsp:txBody>
      <dsp:txXfrm>
        <a:off x="0" y="1524607"/>
        <a:ext cx="6818294" cy="762303"/>
      </dsp:txXfrm>
    </dsp:sp>
    <dsp:sp modelId="{3CC5DB1B-07E1-7A40-8143-6BE616F38D54}">
      <dsp:nvSpPr>
        <dsp:cNvPr id="0" name=""/>
        <dsp:cNvSpPr/>
      </dsp:nvSpPr>
      <dsp:spPr>
        <a:xfrm>
          <a:off x="0" y="2286911"/>
          <a:ext cx="681829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585BD-E979-6541-830F-22A3234FEF0E}">
      <dsp:nvSpPr>
        <dsp:cNvPr id="0" name=""/>
        <dsp:cNvSpPr/>
      </dsp:nvSpPr>
      <dsp:spPr>
        <a:xfrm>
          <a:off x="0" y="2286911"/>
          <a:ext cx="6818294" cy="762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Top administrator interest in the evaluation</a:t>
          </a:r>
        </a:p>
      </dsp:txBody>
      <dsp:txXfrm>
        <a:off x="0" y="2286911"/>
        <a:ext cx="6818294" cy="762303"/>
      </dsp:txXfrm>
    </dsp:sp>
    <dsp:sp modelId="{B7CE359B-83BE-304D-B0D3-BA31C4186C0E}">
      <dsp:nvSpPr>
        <dsp:cNvPr id="0" name=""/>
        <dsp:cNvSpPr/>
      </dsp:nvSpPr>
      <dsp:spPr>
        <a:xfrm>
          <a:off x="0" y="3049215"/>
          <a:ext cx="681829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DF8BF9-DE60-DE42-88AE-CE076968DDF7}">
      <dsp:nvSpPr>
        <dsp:cNvPr id="0" name=""/>
        <dsp:cNvSpPr/>
      </dsp:nvSpPr>
      <dsp:spPr>
        <a:xfrm>
          <a:off x="0" y="3049215"/>
          <a:ext cx="6818294" cy="762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Cost of the intervention</a:t>
          </a:r>
        </a:p>
      </dsp:txBody>
      <dsp:txXfrm>
        <a:off x="0" y="3049215"/>
        <a:ext cx="6818294" cy="762303"/>
      </dsp:txXfrm>
    </dsp:sp>
    <dsp:sp modelId="{41BC986B-0650-7740-85C4-B01763C4EF39}">
      <dsp:nvSpPr>
        <dsp:cNvPr id="0" name=""/>
        <dsp:cNvSpPr/>
      </dsp:nvSpPr>
      <dsp:spPr>
        <a:xfrm>
          <a:off x="0" y="3811518"/>
          <a:ext cx="681829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EEAA05-94ED-C54A-95DF-A47F4834563F}">
      <dsp:nvSpPr>
        <dsp:cNvPr id="0" name=""/>
        <dsp:cNvSpPr/>
      </dsp:nvSpPr>
      <dsp:spPr>
        <a:xfrm>
          <a:off x="0" y="3811518"/>
          <a:ext cx="6818294" cy="762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Visibility of the intervention</a:t>
          </a:r>
        </a:p>
      </dsp:txBody>
      <dsp:txXfrm>
        <a:off x="0" y="3811518"/>
        <a:ext cx="6818294" cy="762303"/>
      </dsp:txXfrm>
    </dsp:sp>
    <dsp:sp modelId="{0345B27F-E4B2-D94F-8009-DF52D263D6CD}">
      <dsp:nvSpPr>
        <dsp:cNvPr id="0" name=""/>
        <dsp:cNvSpPr/>
      </dsp:nvSpPr>
      <dsp:spPr>
        <a:xfrm>
          <a:off x="0" y="4573822"/>
          <a:ext cx="681829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A6823A-FCD2-7242-86EC-1AA967EF10E8}">
      <dsp:nvSpPr>
        <dsp:cNvPr id="0" name=""/>
        <dsp:cNvSpPr/>
      </dsp:nvSpPr>
      <dsp:spPr>
        <a:xfrm>
          <a:off x="0" y="4573822"/>
          <a:ext cx="6818294" cy="762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Size of target audience</a:t>
          </a:r>
        </a:p>
      </dsp:txBody>
      <dsp:txXfrm>
        <a:off x="0" y="4573822"/>
        <a:ext cx="6818294" cy="762303"/>
      </dsp:txXfrm>
    </dsp:sp>
    <dsp:sp modelId="{803F43E2-1331-4643-BA88-2E8DAA237482}">
      <dsp:nvSpPr>
        <dsp:cNvPr id="0" name=""/>
        <dsp:cNvSpPr/>
      </dsp:nvSpPr>
      <dsp:spPr>
        <a:xfrm>
          <a:off x="0" y="5336126"/>
          <a:ext cx="681829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C7792F-0C26-8147-9ECE-9B76D390448E}">
      <dsp:nvSpPr>
        <dsp:cNvPr id="0" name=""/>
        <dsp:cNvSpPr/>
      </dsp:nvSpPr>
      <dsp:spPr>
        <a:xfrm>
          <a:off x="0" y="5336126"/>
          <a:ext cx="6818294" cy="762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Investment of time required</a:t>
          </a:r>
        </a:p>
      </dsp:txBody>
      <dsp:txXfrm>
        <a:off x="0" y="5336126"/>
        <a:ext cx="6818294" cy="762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0"/>
            <a:ext cx="3170248" cy="48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89" tIns="48145" rIns="96289" bIns="48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59" y="0"/>
            <a:ext cx="3170248" cy="48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89" tIns="48145" rIns="96289" bIns="48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9120896"/>
            <a:ext cx="3170248" cy="48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89" tIns="48145" rIns="96289" bIns="48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60162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0"/>
            <a:ext cx="3170248" cy="48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89" tIns="48145" rIns="96289" bIns="48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17" y="0"/>
            <a:ext cx="3170248" cy="48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89" tIns="48145" rIns="96289" bIns="48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19138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9119274"/>
            <a:ext cx="3170248" cy="48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89" tIns="48145" rIns="96289" bIns="48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17" y="9119274"/>
            <a:ext cx="3170248" cy="48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89" tIns="48145" rIns="96289" bIns="48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itchFamily="34" charset="0"/>
              </a:defRPr>
            </a:lvl1pPr>
          </a:lstStyle>
          <a:p>
            <a:fld id="{CB23EB23-2744-4070-B42B-1E14BA4E6D28}" type="slidenum">
              <a:rPr lang="en-US"/>
              <a:pPr/>
              <a:t>‹#›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19DB413-AF8F-45DC-A1D1-B7818B060C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773947"/>
              </p:ext>
            </p:extLst>
          </p:nvPr>
        </p:nvGraphicFramePr>
        <p:xfrm>
          <a:off x="576982" y="4789049"/>
          <a:ext cx="6159606" cy="4491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906">
                  <a:extLst>
                    <a:ext uri="{9D8B030D-6E8A-4147-A177-3AD203B41FA5}">
                      <a16:colId xmlns:a16="http://schemas.microsoft.com/office/drawing/2014/main" val="1641847524"/>
                    </a:ext>
                  </a:extLst>
                </a:gridCol>
                <a:gridCol w="4946700">
                  <a:extLst>
                    <a:ext uri="{9D8B030D-6E8A-4147-A177-3AD203B41FA5}">
                      <a16:colId xmlns:a16="http://schemas.microsoft.com/office/drawing/2014/main" val="1899480334"/>
                    </a:ext>
                  </a:extLst>
                </a:gridCol>
              </a:tblGrid>
              <a:tr h="3263437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Questions / Main Points</a:t>
                      </a:r>
                    </a:p>
                  </a:txBody>
                  <a:tcPr marL="102660" marR="102660" marT="49904" marB="4990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Notes</a:t>
                      </a:r>
                    </a:p>
                  </a:txBody>
                  <a:tcPr marL="102660" marR="102660" marT="49904" marB="499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608544"/>
                  </a:ext>
                </a:extLst>
              </a:tr>
              <a:tr h="1227904"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Summary</a:t>
                      </a:r>
                    </a:p>
                  </a:txBody>
                  <a:tcPr marL="102660" marR="102660" marT="49904" marB="49904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372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17914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ar.org/results-evidence-learning/evaluation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065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92B3-9DE0-AA41-84C7-5C1FF854F85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476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89594" indent="-30368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214759" indent="-242952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700663" indent="-242952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186567" indent="-242952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672470" indent="-2429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158374" indent="-2429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644278" indent="-2429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4130180" indent="-2429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defTabSz="966584">
              <a:defRPr/>
            </a:pPr>
            <a:fld id="{C363C833-E1CD-4F4B-8951-E143ACCF98AD}" type="slidenum">
              <a:rPr lang="en-US">
                <a:solidFill>
                  <a:prstClr val="black"/>
                </a:solidFill>
                <a:latin typeface="Arial" panose="020B0604020202020204" pitchFamily="34" charset="0"/>
              </a:rPr>
              <a:pPr defTabSz="966584">
                <a:defRPr/>
              </a:pPr>
              <a:t>15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9138"/>
            <a:ext cx="6400800" cy="3600450"/>
          </a:xfrm>
          <a:ln/>
        </p:spPr>
      </p:sp>
    </p:spTree>
    <p:extLst>
      <p:ext uri="{BB962C8B-B14F-4D97-AF65-F5344CB8AC3E}">
        <p14:creationId xmlns:p14="http://schemas.microsoft.com/office/powerpoint/2010/main" val="405751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5321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D7CF4942-21AD-7241-8DED-A208AC74D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803889" indent="-3069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237501" indent="-2468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732827" indent="-2468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228152" indent="-2468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695870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163586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631303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4099021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211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8ED07B-D79F-5245-8473-A3AEF2DDAF28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2112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6B7E7F4C-FE07-A549-8978-159465BB7B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7038" y="704850"/>
            <a:ext cx="6284912" cy="35353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5083B932-2663-E34A-9F88-14F4AC6122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1803" y="4963191"/>
            <a:ext cx="5348170" cy="46991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7037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D7CF4942-21AD-7241-8DED-A208AC74D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803889" indent="-3069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237501" indent="-2468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732827" indent="-2468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228152" indent="-2468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695870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163586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631303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4099021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211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8ED07B-D79F-5245-8473-A3AEF2DDAF28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2112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6B7E7F4C-FE07-A549-8978-159465BB7B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7038" y="704850"/>
            <a:ext cx="6284912" cy="35353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5083B932-2663-E34A-9F88-14F4AC6122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1803" y="4963191"/>
            <a:ext cx="5348170" cy="46991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7301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D7CF4942-21AD-7241-8DED-A208AC74D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803889" indent="-3069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237501" indent="-2468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732827" indent="-2468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228152" indent="-2468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695870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163586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631303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4099021" indent="-2468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211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8ED07B-D79F-5245-8473-A3AEF2DDAF28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2112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6B7E7F4C-FE07-A549-8978-159465BB7B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7038" y="704850"/>
            <a:ext cx="6284912" cy="35353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5083B932-2663-E34A-9F88-14F4AC6122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1803" y="4963191"/>
            <a:ext cx="5348170" cy="46991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92074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1" name="Google Shape;1851;p37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2" name="Google Shape;1852;p37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22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5592">
              <a:defRPr/>
            </a:pPr>
            <a:fld id="{BFB00D77-9238-4DB9-A057-F4148ED66E58}" type="slidenum">
              <a:rPr lang="en-US">
                <a:solidFill>
                  <a:srgbClr val="000000"/>
                </a:solidFill>
              </a:rPr>
              <a:pPr defTabSz="955592">
                <a:defRPr/>
              </a:pPr>
              <a:t>23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48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8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5560" tIns="47780" rIns="95560" bIns="4778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8800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5560" tIns="47780" rIns="95560" bIns="4778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5592" fontAlgn="auto">
              <a:spcBef>
                <a:spcPts val="0"/>
              </a:spcBef>
              <a:spcAft>
                <a:spcPts val="0"/>
              </a:spcAft>
              <a:defRPr/>
            </a:pPr>
            <a:fld id="{A51AD7D9-ACBB-3F48-AE0E-DA5DC513B563}" type="slidenum">
              <a:rPr lang="en-US">
                <a:solidFill>
                  <a:prstClr val="black"/>
                </a:solidFill>
                <a:latin typeface="Calibri" panose="020F0502020204030204"/>
                <a:ea typeface="+mn-ea"/>
              </a:rPr>
              <a:pPr defTabSz="955592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en-US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1852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2238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" name="Google Shape;190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5" name="Google Shape;1905;p38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6" name="Google Shape;1906;p38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25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339" y="4431312"/>
            <a:ext cx="5634709" cy="4198085"/>
          </a:xfrm>
          <a:prstGeom prst="rect">
            <a:avLst/>
          </a:prstGeom>
        </p:spPr>
        <p:txBody>
          <a:bodyPr lIns="93556" tIns="46778" rIns="93556" bIns="46778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1205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5560" tIns="47780" rIns="95560" bIns="47780"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555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1AD7D9-ACBB-3F48-AE0E-DA5DC513B563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555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457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98836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91172" indent="-304297">
              <a:defRPr sz="25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217187" indent="-243437">
              <a:defRPr sz="25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704062" indent="-243437">
              <a:defRPr sz="25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190937" indent="-243437">
              <a:defRPr sz="25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677811" indent="-24343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3164686" indent="-24343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651561" indent="-24343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4138436" indent="-24343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defTabSz="955592" fontAlgn="auto">
              <a:spcBef>
                <a:spcPts val="0"/>
              </a:spcBef>
              <a:spcAft>
                <a:spcPts val="0"/>
              </a:spcAft>
              <a:defRPr/>
            </a:pPr>
            <a:fld id="{73B71746-88DF-3946-A95C-84D5CECB898F}" type="slidenum">
              <a:rPr lang="en-US" altLang="x-none" sz="1300">
                <a:solidFill>
                  <a:prstClr val="black"/>
                </a:solidFill>
                <a:latin typeface="Arial" charset="0"/>
              </a:rPr>
              <a:pPr defTabSz="955592" fontAlgn="auto">
                <a:spcBef>
                  <a:spcPts val="0"/>
                </a:spcBef>
                <a:spcAft>
                  <a:spcPts val="0"/>
                </a:spcAft>
                <a:defRPr/>
              </a:pPr>
              <a:t>31</a:t>
            </a:fld>
            <a:endParaRPr lang="en-US" altLang="x-none" sz="13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12763" y="747713"/>
            <a:ext cx="6591300" cy="3706812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23931199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9" name="Google Shape;1959;p39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60" name="Google Shape;1960;p39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32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43628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r>
              <a:rPr lang="fr-CH" dirty="0">
                <a:hlinkClick r:id="rId3"/>
              </a:rPr>
              <a:t>Evaluation | UNITAR</a:t>
            </a:r>
            <a:r>
              <a:rPr lang="fr-CH" dirty="0"/>
              <a:t> put </a:t>
            </a:r>
            <a:r>
              <a:rPr lang="fr-CH" dirty="0" err="1"/>
              <a:t>this</a:t>
            </a:r>
            <a:r>
              <a:rPr lang="fr-CH" dirty="0"/>
              <a:t> on chat</a:t>
            </a:r>
            <a:endParaRPr lang="en-CH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8766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5611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5068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8159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DDBACE-0F8F-43FD-98F0-DEE13552DAD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57841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9B6511-FABC-46E4-B11A-F58F09C804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9421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3" name="Google Shape;1443;p5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53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5" name="Google Shape;1445;p53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MITRE - 9/7/23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818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3EB23-2744-4070-B42B-1E14BA4E6D2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119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661" y="4489759"/>
            <a:ext cx="5634065" cy="367358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361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6875" y="692150"/>
            <a:ext cx="6156325" cy="3463925"/>
          </a:xfrm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459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842" indent="-285708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2834" indent="-228567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99970" indent="-228567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104" indent="-228567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237" indent="-2285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371" indent="-2285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8506" indent="-2285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5640" indent="-2285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TMN Webinar - August 15, 2023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9460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842" indent="-285708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2834" indent="-228567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99970" indent="-228567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104" indent="-228567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237" indent="-2285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371" indent="-2285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8506" indent="-2285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5640" indent="-22856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D2C108-C03C-46D1-AACD-8348BA3E85D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625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934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3EB23-2744-4070-B42B-1E14BA4E6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707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661" y="4489759"/>
            <a:ext cx="5634065" cy="367358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238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928F-EB3E-4469-BEF0-05D5A1296B56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86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155-155B-4264-A0FB-8C5CCE962B71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3256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3551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5416E77-E0E8-E140-847C-F664014FA86B}"/>
              </a:ext>
            </a:extLst>
          </p:cNvPr>
          <p:cNvSpPr/>
          <p:nvPr userDrawn="1"/>
        </p:nvSpPr>
        <p:spPr>
          <a:xfrm>
            <a:off x="0" y="-156754"/>
            <a:ext cx="12192000" cy="70147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3FEB467-9EC1-D945-971A-8BCD05B7FA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9000"/>
          </a:blip>
          <a:stretch>
            <a:fillRect/>
          </a:stretch>
        </p:blipFill>
        <p:spPr>
          <a:xfrm>
            <a:off x="0" y="4879981"/>
            <a:ext cx="12192000" cy="47534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DB3BB9-D1FA-7A45-8A7E-39F6F927851D}"/>
              </a:ext>
            </a:extLst>
          </p:cNvPr>
          <p:cNvSpPr/>
          <p:nvPr userDrawn="1"/>
        </p:nvSpPr>
        <p:spPr>
          <a:xfrm>
            <a:off x="2011196" y="-156754"/>
            <a:ext cx="10193867" cy="7014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B945AA-944B-3B46-BC31-B5A50F53C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2422" y="1876799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 b="0" i="0" baseline="0">
                <a:latin typeface="Calibri" panose="020F0502020204030204" pitchFamily="34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 baseline="0">
                <a:latin typeface="Calibri" panose="020F0502020204030204" pitchFamily="34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 baseline="0">
                <a:latin typeface="Calibri" panose="020F0502020204030204" pitchFamily="34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 baseline="0">
                <a:latin typeface="Calibri" panose="020F0502020204030204" pitchFamily="34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 baseline="0">
                <a:latin typeface="Calibri" panose="020F0502020204030204" pitchFamily="34" charset="0"/>
                <a:cs typeface="Gotham Medium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070701C0-73CF-0840-82AD-EB3C480EABA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44724" y="1671150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Whitney HTF Book" pitchFamily="2" charset="77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7D10C4-5924-B245-8685-911079775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716" y="364768"/>
            <a:ext cx="9647276" cy="99003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 algn="r">
              <a:defRPr sz="3600" b="0" i="0" baseline="0">
                <a:latin typeface="Calibri" panose="020F0502020204030204" pitchFamily="34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B5ED14F-B0B1-5548-9804-DBC5206AF1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8598" y="6356350"/>
            <a:ext cx="1622330" cy="365125"/>
          </a:xfrm>
        </p:spPr>
        <p:txBody>
          <a:bodyPr/>
          <a:lstStyle/>
          <a:p>
            <a:fld id="{CC1DF0F3-96FB-41B0-818D-160486166418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AD675946-2165-2040-A73A-8F25BF07A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65617" y="6356350"/>
            <a:ext cx="4217126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5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5463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615" y="99630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810" y="2436427"/>
            <a:ext cx="10058401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055154DD-2350-CA47-9F11-D8383145404C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47640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3DF4081B-2302-F645-AD23-68DA0845927F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29372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CE23F7A2-3DA8-A743-8135-76E6DCAF2978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5093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F5C36BCE-390B-6342-B076-9047EED91358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84916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3B358F04-8266-374B-9DF4-5158883F61FE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62977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5A007396-4EF8-4446-A4A3-FA7862915E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10038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43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2110-1689-4879-A17D-97B0277ED1D2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08554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B856B3AE-8B13-C444-871C-5046902C0CDE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1436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72D860A7-8FD9-1D4A-A6C0-7CF615A14C20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532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44A44D53-EBDD-3A42-B134-1F82AB42DA5D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36311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70346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28259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-33" y="0"/>
            <a:ext cx="12192000" cy="1750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pic>
        <p:nvPicPr>
          <p:cNvPr id="26" name="Google Shape;26;p5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346933" y="864967"/>
            <a:ext cx="95084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346933" y="1913267"/>
            <a:ext cx="9508400" cy="370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Clr>
                <a:srgbClr val="820E2E"/>
              </a:buClr>
              <a:buSzPts val="240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1460367" y="5962800"/>
            <a:ext cx="7316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754F1E8-9FA4-C246-BFBC-29E0F4373B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29370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102C2-9F0E-994F-AA10-2A8CDC64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DFE94-B20E-BB41-B25A-68B7813E9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D8DA9-3310-E545-96B3-3A6C6779D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7CE1D-6FFD-FB4E-901F-2D6E1BBB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C9A03-AFCF-814E-AD4C-91F1A571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F8BD8-7F4C-8349-92A0-6BDFEC4B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86706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-33" y="0"/>
            <a:ext cx="12192000" cy="34288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5" name="Google Shape;15;p3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539200" y="3635133"/>
            <a:ext cx="91136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000">
                <a:solidFill>
                  <a:srgbClr val="00BEF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000">
                <a:solidFill>
                  <a:srgbClr val="00BEF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000">
                <a:solidFill>
                  <a:srgbClr val="00BEF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000">
                <a:solidFill>
                  <a:srgbClr val="00BEF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000">
                <a:solidFill>
                  <a:srgbClr val="00BEF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000">
                <a:solidFill>
                  <a:srgbClr val="00BEF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000">
                <a:solidFill>
                  <a:srgbClr val="00BEF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000">
                <a:solidFill>
                  <a:srgbClr val="00BEF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000">
                <a:solidFill>
                  <a:srgbClr val="00BEF2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539200" y="4294733"/>
            <a:ext cx="91136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2400">
                <a:solidFill>
                  <a:srgbClr val="25516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2400">
                <a:solidFill>
                  <a:srgbClr val="25516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2400">
                <a:solidFill>
                  <a:srgbClr val="25516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2400">
                <a:solidFill>
                  <a:srgbClr val="25516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2400">
                <a:solidFill>
                  <a:srgbClr val="25516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2400">
                <a:solidFill>
                  <a:srgbClr val="25516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2400">
                <a:solidFill>
                  <a:srgbClr val="25516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2400">
                <a:solidFill>
                  <a:srgbClr val="25516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2400">
                <a:solidFill>
                  <a:srgbClr val="25516C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3924268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-33" y="1760167"/>
            <a:ext cx="12192000" cy="50980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0" name="Google Shape;20;p4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2136633" y="1760167"/>
            <a:ext cx="7918800" cy="42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507987" algn="ctr" rtl="0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2400"/>
              <a:buChar char="»"/>
              <a:defRPr i="1">
                <a:solidFill>
                  <a:srgbClr val="FFFFFF"/>
                </a:solidFill>
              </a:defRPr>
            </a:lvl1pPr>
            <a:lvl2pPr marL="1219170" lvl="1" indent="-50798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»"/>
              <a:defRPr i="1">
                <a:solidFill>
                  <a:srgbClr val="FFFFFF"/>
                </a:solidFill>
              </a:defRPr>
            </a:lvl2pPr>
            <a:lvl3pPr marL="1828754" lvl="2" indent="-50798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»"/>
              <a:defRPr i="1">
                <a:solidFill>
                  <a:srgbClr val="FFFFFF"/>
                </a:solidFill>
              </a:defRPr>
            </a:lvl3pPr>
            <a:lvl4pPr marL="2438339" lvl="3" indent="-50798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i="1">
                <a:solidFill>
                  <a:srgbClr val="FFFFFF"/>
                </a:solidFill>
              </a:defRPr>
            </a:lvl4pPr>
            <a:lvl5pPr marL="3047924" lvl="4" indent="-50798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i="1">
                <a:solidFill>
                  <a:srgbClr val="FFFFFF"/>
                </a:solidFill>
              </a:defRPr>
            </a:lvl5pPr>
            <a:lvl6pPr marL="3657509" lvl="5" indent="-50798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i="1">
                <a:solidFill>
                  <a:srgbClr val="FFFFFF"/>
                </a:solidFill>
              </a:defRPr>
            </a:lvl6pPr>
            <a:lvl7pPr marL="4267093" lvl="6" indent="-50798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i="1">
                <a:solidFill>
                  <a:srgbClr val="FFFFFF"/>
                </a:solidFill>
              </a:defRPr>
            </a:lvl7pPr>
            <a:lvl8pPr marL="4876678" lvl="7" indent="-50798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i="1">
                <a:solidFill>
                  <a:srgbClr val="FFFFFF"/>
                </a:solidFill>
              </a:defRPr>
            </a:lvl8pPr>
            <a:lvl9pPr marL="5486263" lvl="8" indent="-50798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i="1">
                <a:solidFill>
                  <a:srgbClr val="FFFFFF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oogle Shape;22;p4"/>
          <p:cNvSpPr txBox="1"/>
          <p:nvPr/>
        </p:nvSpPr>
        <p:spPr>
          <a:xfrm>
            <a:off x="4791200" y="625299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25516C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12800">
              <a:solidFill>
                <a:srgbClr val="25516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0600" y="0"/>
            <a:ext cx="10480800" cy="8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9459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-33" y="-1"/>
            <a:ext cx="12192000" cy="1237933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346933" y="171365"/>
            <a:ext cx="95084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346933" y="1913267"/>
            <a:ext cx="9508400" cy="370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Clr>
                <a:srgbClr val="820E2E"/>
              </a:buClr>
              <a:buSzPts val="240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1460367" y="5962800"/>
            <a:ext cx="7316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754F1E8-9FA4-C246-BFBC-29E0F4373B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812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600" b="0" i="1" kern="1200" dirty="0">
                <a:solidFill>
                  <a:srgbClr val="ED1C29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292929">
                    <a:lumMod val="75000"/>
                    <a:lumOff val="25000"/>
                  </a:srgbClr>
                </a:solidFill>
              </a:rPr>
              <a:t>Talent Development Reporting principles  •  CTR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69064" y="381001"/>
            <a:ext cx="812800" cy="365125"/>
          </a:xfrm>
          <a:prstGeom prst="rect">
            <a:avLst/>
          </a:prstGeom>
        </p:spPr>
        <p:txBody>
          <a:bodyPr/>
          <a:lstStyle/>
          <a:p>
            <a:fld id="{CB94A5B6-A587-BD47-8B1E-DC3DA0554F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81914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/>
          <p:nvPr/>
        </p:nvSpPr>
        <p:spPr>
          <a:xfrm>
            <a:off x="-33" y="0"/>
            <a:ext cx="12192000" cy="17500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39" name="Google Shape;39;p7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346933" y="864967"/>
            <a:ext cx="95084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346933" y="1944561"/>
            <a:ext cx="3064800" cy="3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»"/>
              <a:defRPr sz="24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4568733" y="1944561"/>
            <a:ext cx="3064800" cy="3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»"/>
              <a:defRPr sz="24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3"/>
          </p:nvPr>
        </p:nvSpPr>
        <p:spPr>
          <a:xfrm>
            <a:off x="7790533" y="1944561"/>
            <a:ext cx="3064800" cy="3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»"/>
              <a:defRPr sz="2400"/>
            </a:lvl1pPr>
            <a:lvl2pPr marL="1219170" lvl="1" indent="-457189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2400"/>
            </a:lvl2pPr>
            <a:lvl3pPr marL="1828754" lvl="2" indent="-457189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2400"/>
            </a:lvl3pPr>
            <a:lvl4pPr marL="2438339" lvl="3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0355233" y="864967"/>
            <a:ext cx="7316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967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/>
          <p:nvPr/>
        </p:nvSpPr>
        <p:spPr>
          <a:xfrm>
            <a:off x="-33" y="5100252"/>
            <a:ext cx="12192000" cy="17500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55" name="Google Shape;55;p10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043000" y="5100267"/>
            <a:ext cx="101456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10456833" y="864967"/>
            <a:ext cx="731600" cy="5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>
                <a:solidFill>
                  <a:srgbClr val="00BEF2"/>
                </a:solidFill>
              </a:defRPr>
            </a:lvl1pPr>
            <a:lvl2pPr lvl="1">
              <a:buNone/>
              <a:defRPr>
                <a:solidFill>
                  <a:srgbClr val="00BEF2"/>
                </a:solidFill>
              </a:defRPr>
            </a:lvl2pPr>
            <a:lvl3pPr lvl="2">
              <a:buNone/>
              <a:defRPr>
                <a:solidFill>
                  <a:srgbClr val="00BEF2"/>
                </a:solidFill>
              </a:defRPr>
            </a:lvl3pPr>
            <a:lvl4pPr lvl="3">
              <a:buNone/>
              <a:defRPr>
                <a:solidFill>
                  <a:srgbClr val="00BEF2"/>
                </a:solidFill>
              </a:defRPr>
            </a:lvl4pPr>
            <a:lvl5pPr lvl="4">
              <a:buNone/>
              <a:defRPr>
                <a:solidFill>
                  <a:srgbClr val="00BEF2"/>
                </a:solidFill>
              </a:defRPr>
            </a:lvl5pPr>
            <a:lvl6pPr lvl="5">
              <a:buNone/>
              <a:defRPr>
                <a:solidFill>
                  <a:srgbClr val="00BEF2"/>
                </a:solidFill>
              </a:defRPr>
            </a:lvl6pPr>
            <a:lvl7pPr lvl="6">
              <a:buNone/>
              <a:defRPr>
                <a:solidFill>
                  <a:srgbClr val="00BEF2"/>
                </a:solidFill>
              </a:defRPr>
            </a:lvl7pPr>
            <a:lvl8pPr lvl="7">
              <a:buNone/>
              <a:defRPr>
                <a:solidFill>
                  <a:srgbClr val="00BEF2"/>
                </a:solidFill>
              </a:defRPr>
            </a:lvl8pPr>
            <a:lvl9pPr lvl="8">
              <a:buNone/>
              <a:defRPr>
                <a:solidFill>
                  <a:srgbClr val="00BEF2"/>
                </a:solidFill>
              </a:defRPr>
            </a:lvl9pPr>
          </a:lstStyle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7726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/>
          <p:nvPr/>
        </p:nvSpPr>
        <p:spPr>
          <a:xfrm>
            <a:off x="-33" y="0"/>
            <a:ext cx="12192000" cy="175000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60" name="Google Shape;60;p11" descr="mar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10355233" y="864967"/>
            <a:ext cx="7316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1466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8C8DF-CEE8-634F-AA52-F26C4801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721272-A197-BA4B-94F8-C83218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0136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D008-F587-4764-934C-5E9EE2A951D0}" type="datetime1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9872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B55DD-F4C3-4414-9FC2-0C4FD29E349F}" type="datetime1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663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0751-BCF0-4AFA-81A6-1056B2F8053B}" type="datetime1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5268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A7E64-1B33-4E55-817F-82852FEF91F2}" type="datetime1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474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7739-A4C4-4826-A532-0817E904D3A7}" type="datetime1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6865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A1C78-6EFA-437E-8342-C6260F9C70DD}" type="datetime1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7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38959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90C0C-020D-4B2C-A6CB-6D87D12DAF83}" type="datetime1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0216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3A8F5-17A7-4CBB-8875-F0B27002B7CB}" type="datetime1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6520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B4C3-FAB9-4426-A028-44F694CF985A}" type="datetime1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6830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83EEB-8E14-43E8-8BA4-F85593DE4105}" type="datetime1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627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F918-4778-4B76-9B4E-ABCD49655546}" type="datetime1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604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63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5" name="Google Shape;575;p63"/>
          <p:cNvSpPr txBox="1">
            <a:spLocks noGrp="1"/>
          </p:cNvSpPr>
          <p:nvPr>
            <p:ph type="body" idx="1"/>
          </p:nvPr>
        </p:nvSpPr>
        <p:spPr>
          <a:xfrm>
            <a:off x="838200" y="276271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63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705457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1865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27"/>
          <p:cNvSpPr/>
          <p:nvPr/>
        </p:nvSpPr>
        <p:spPr>
          <a:xfrm>
            <a:off x="0" y="-156754"/>
            <a:ext cx="12192000" cy="7014754"/>
          </a:xfrm>
          <a:prstGeom prst="rect">
            <a:avLst/>
          </a:prstGeom>
          <a:solidFill>
            <a:schemeClr val="dk2"/>
          </a:solidFill>
          <a:ln w="12700" cap="flat" cmpd="sng">
            <a:solidFill>
              <a:srgbClr val="1B5D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27"/>
          <p:cNvSpPr/>
          <p:nvPr/>
        </p:nvSpPr>
        <p:spPr>
          <a:xfrm>
            <a:off x="2011197" y="-156753"/>
            <a:ext cx="10193867" cy="70147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27"/>
          <p:cNvSpPr txBox="1">
            <a:spLocks noGrp="1"/>
          </p:cNvSpPr>
          <p:nvPr>
            <p:ph type="body" idx="1"/>
          </p:nvPr>
        </p:nvSpPr>
        <p:spPr>
          <a:xfrm>
            <a:off x="4432422" y="1876799"/>
            <a:ext cx="75498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>
                <a:latin typeface="Calibri"/>
                <a:ea typeface="Calibri"/>
                <a:cs typeface="Calibri"/>
                <a:sym typeface="Calibri"/>
              </a:defRPr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2pPr>
            <a:lvl3pPr marL="1371552" lvl="2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3pPr>
            <a:lvl4pPr marL="1828736" lvl="3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5920" lvl="4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7" name="Google Shape;587;p127"/>
          <p:cNvSpPr>
            <a:spLocks noGrp="1"/>
          </p:cNvSpPr>
          <p:nvPr>
            <p:ph type="pic" idx="2"/>
          </p:nvPr>
        </p:nvSpPr>
        <p:spPr>
          <a:xfrm>
            <a:off x="2544724" y="1671150"/>
            <a:ext cx="1588938" cy="1588937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p127"/>
          <p:cNvSpPr txBox="1">
            <a:spLocks noGrp="1"/>
          </p:cNvSpPr>
          <p:nvPr>
            <p:ph type="title"/>
          </p:nvPr>
        </p:nvSpPr>
        <p:spPr>
          <a:xfrm>
            <a:off x="2335716" y="364768"/>
            <a:ext cx="9647276" cy="99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127"/>
          <p:cNvSpPr txBox="1">
            <a:spLocks noGrp="1"/>
          </p:cNvSpPr>
          <p:nvPr>
            <p:ph type="dt" idx="10"/>
          </p:nvPr>
        </p:nvSpPr>
        <p:spPr>
          <a:xfrm>
            <a:off x="2518599" y="6356350"/>
            <a:ext cx="16223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127"/>
          <p:cNvSpPr txBox="1">
            <a:spLocks noGrp="1"/>
          </p:cNvSpPr>
          <p:nvPr>
            <p:ph type="ftr" idx="11"/>
          </p:nvPr>
        </p:nvSpPr>
        <p:spPr>
          <a:xfrm>
            <a:off x="4665618" y="6356350"/>
            <a:ext cx="42171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229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28"/>
          <p:cNvSpPr txBox="1">
            <a:spLocks noGrp="1"/>
          </p:cNvSpPr>
          <p:nvPr>
            <p:ph type="subTitle" idx="1"/>
          </p:nvPr>
        </p:nvSpPr>
        <p:spPr>
          <a:xfrm>
            <a:off x="838200" y="3069772"/>
            <a:ext cx="10515600" cy="289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3" name="Google Shape;593;p128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1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128"/>
          <p:cNvSpPr txBox="1">
            <a:spLocks noGrp="1"/>
          </p:cNvSpPr>
          <p:nvPr>
            <p:ph type="title"/>
          </p:nvPr>
        </p:nvSpPr>
        <p:spPr>
          <a:xfrm>
            <a:off x="786766" y="1703175"/>
            <a:ext cx="10567035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614104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29"/>
          <p:cNvSpPr txBox="1"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129"/>
          <p:cNvSpPr txBox="1"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129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163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1909425" cy="6584950"/>
          </a:xfrm>
          <a:solidFill>
            <a:schemeClr val="accent4">
              <a:lumMod val="50000"/>
            </a:schemeClr>
          </a:solidFill>
        </p:spPr>
        <p:txBody>
          <a:bodyPr lIns="1080000" t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Photo </a:t>
            </a:r>
            <a:br>
              <a:rPr lang="en-US" noProof="0" dirty="0"/>
            </a:br>
            <a:r>
              <a:rPr lang="en-US" noProof="0" dirty="0"/>
              <a:t>then Send to Back for overlay effect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DCBE8D-BCDE-43F2-9C37-386C3705A5C2}"/>
              </a:ext>
            </a:extLst>
          </p:cNvPr>
          <p:cNvSpPr/>
          <p:nvPr userDrawn="1"/>
        </p:nvSpPr>
        <p:spPr>
          <a:xfrm>
            <a:off x="5277678" y="136800"/>
            <a:ext cx="5676382" cy="6584675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83424E-B9B3-4D58-988A-26DEDF734F4E}"/>
              </a:ext>
            </a:extLst>
          </p:cNvPr>
          <p:cNvSpPr/>
          <p:nvPr userDrawn="1"/>
        </p:nvSpPr>
        <p:spPr>
          <a:xfrm>
            <a:off x="0" y="0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32BBED-D126-4DCA-9557-B488A96E405F}"/>
              </a:ext>
            </a:extLst>
          </p:cNvPr>
          <p:cNvSpPr/>
          <p:nvPr userDrawn="1"/>
        </p:nvSpPr>
        <p:spPr>
          <a:xfrm>
            <a:off x="0" y="6721475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your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3248528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30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30"/>
          <p:cNvSpPr txBox="1">
            <a:spLocks noGrp="1"/>
          </p:cNvSpPr>
          <p:nvPr>
            <p:ph type="body" idx="1"/>
          </p:nvPr>
        </p:nvSpPr>
        <p:spPr>
          <a:xfrm>
            <a:off x="838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4" name="Google Shape;604;p130"/>
          <p:cNvSpPr txBox="1">
            <a:spLocks noGrp="1"/>
          </p:cNvSpPr>
          <p:nvPr>
            <p:ph type="body" idx="2"/>
          </p:nvPr>
        </p:nvSpPr>
        <p:spPr>
          <a:xfrm>
            <a:off x="6172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5" name="Google Shape;605;p130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835005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31"/>
          <p:cNvSpPr txBox="1">
            <a:spLocks noGrp="1"/>
          </p:cNvSpPr>
          <p:nvPr>
            <p:ph type="title"/>
          </p:nvPr>
        </p:nvSpPr>
        <p:spPr>
          <a:xfrm>
            <a:off x="839789" y="1611086"/>
            <a:ext cx="10515600" cy="83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131"/>
          <p:cNvSpPr txBox="1">
            <a:spLocks noGrp="1"/>
          </p:cNvSpPr>
          <p:nvPr>
            <p:ph type="body" idx="1"/>
          </p:nvPr>
        </p:nvSpPr>
        <p:spPr>
          <a:xfrm>
            <a:off x="839788" y="2612571"/>
            <a:ext cx="5157787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0" name="Google Shape;610;p131"/>
          <p:cNvSpPr txBox="1">
            <a:spLocks noGrp="1"/>
          </p:cNvSpPr>
          <p:nvPr>
            <p:ph type="body" idx="2"/>
          </p:nvPr>
        </p:nvSpPr>
        <p:spPr>
          <a:xfrm>
            <a:off x="839788" y="3323771"/>
            <a:ext cx="5157787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p131"/>
          <p:cNvSpPr txBox="1">
            <a:spLocks noGrp="1"/>
          </p:cNvSpPr>
          <p:nvPr>
            <p:ph type="body" idx="3"/>
          </p:nvPr>
        </p:nvSpPr>
        <p:spPr>
          <a:xfrm>
            <a:off x="6172200" y="2612571"/>
            <a:ext cx="5183188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2" name="Google Shape;612;p131"/>
          <p:cNvSpPr txBox="1">
            <a:spLocks noGrp="1"/>
          </p:cNvSpPr>
          <p:nvPr>
            <p:ph type="body" idx="4"/>
          </p:nvPr>
        </p:nvSpPr>
        <p:spPr>
          <a:xfrm>
            <a:off x="6172200" y="3323771"/>
            <a:ext cx="5183188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3" name="Google Shape;613;p131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1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33191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132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1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735345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33"/>
          <p:cNvSpPr txBox="1">
            <a:spLocks noGrp="1"/>
          </p:cNvSpPr>
          <p:nvPr>
            <p:ph type="title"/>
          </p:nvPr>
        </p:nvSpPr>
        <p:spPr>
          <a:xfrm>
            <a:off x="839789" y="1640114"/>
            <a:ext cx="3932237" cy="133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133"/>
          <p:cNvSpPr txBox="1">
            <a:spLocks noGrp="1"/>
          </p:cNvSpPr>
          <p:nvPr>
            <p:ph type="body" idx="1"/>
          </p:nvPr>
        </p:nvSpPr>
        <p:spPr>
          <a:xfrm>
            <a:off x="5183188" y="1640114"/>
            <a:ext cx="6172200" cy="422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43178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368" lvl="1" indent="-4063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552" lvl="2" indent="-38098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736" lvl="3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5920" lvl="4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104" lvl="5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288" lvl="6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472" lvl="7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656" lvl="8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2" name="Google Shape;622;p133"/>
          <p:cNvSpPr txBox="1">
            <a:spLocks noGrp="1"/>
          </p:cNvSpPr>
          <p:nvPr>
            <p:ph type="body" idx="2"/>
          </p:nvPr>
        </p:nvSpPr>
        <p:spPr>
          <a:xfrm>
            <a:off x="839789" y="3091542"/>
            <a:ext cx="3932237" cy="2777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3" name="Google Shape;623;p133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345810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34"/>
          <p:cNvSpPr txBox="1">
            <a:spLocks noGrp="1"/>
          </p:cNvSpPr>
          <p:nvPr>
            <p:ph type="title"/>
          </p:nvPr>
        </p:nvSpPr>
        <p:spPr>
          <a:xfrm>
            <a:off x="839789" y="1611086"/>
            <a:ext cx="3932237" cy="11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134"/>
          <p:cNvSpPr>
            <a:spLocks noGrp="1"/>
          </p:cNvSpPr>
          <p:nvPr>
            <p:ph type="pic" idx="2"/>
          </p:nvPr>
        </p:nvSpPr>
        <p:spPr>
          <a:xfrm>
            <a:off x="5183188" y="1611086"/>
            <a:ext cx="6172200" cy="4249964"/>
          </a:xfrm>
          <a:prstGeom prst="rect">
            <a:avLst/>
          </a:prstGeom>
          <a:noFill/>
          <a:ln>
            <a:noFill/>
          </a:ln>
        </p:spPr>
      </p:sp>
      <p:sp>
        <p:nvSpPr>
          <p:cNvPr id="628" name="Google Shape;628;p134"/>
          <p:cNvSpPr txBox="1">
            <a:spLocks noGrp="1"/>
          </p:cNvSpPr>
          <p:nvPr>
            <p:ph type="body" idx="1"/>
          </p:nvPr>
        </p:nvSpPr>
        <p:spPr>
          <a:xfrm>
            <a:off x="839789" y="2859314"/>
            <a:ext cx="3932237" cy="3009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9" name="Google Shape;629;p134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282673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35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p135"/>
          <p:cNvSpPr txBox="1">
            <a:spLocks noGrp="1"/>
          </p:cNvSpPr>
          <p:nvPr>
            <p:ph type="body" idx="1"/>
          </p:nvPr>
        </p:nvSpPr>
        <p:spPr>
          <a:xfrm rot="5400000">
            <a:off x="4357347" y="-756430"/>
            <a:ext cx="347730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4" name="Google Shape;634;p135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021763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36"/>
          <p:cNvSpPr txBox="1">
            <a:spLocks noGrp="1"/>
          </p:cNvSpPr>
          <p:nvPr>
            <p:ph type="title"/>
          </p:nvPr>
        </p:nvSpPr>
        <p:spPr>
          <a:xfrm rot="5400000">
            <a:off x="7814468" y="2637631"/>
            <a:ext cx="4449764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36"/>
          <p:cNvSpPr txBox="1">
            <a:spLocks noGrp="1"/>
          </p:cNvSpPr>
          <p:nvPr>
            <p:ph type="body" idx="1"/>
          </p:nvPr>
        </p:nvSpPr>
        <p:spPr>
          <a:xfrm rot="5400000">
            <a:off x="2480469" y="84931"/>
            <a:ext cx="4449763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9" name="Google Shape;639;p136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947011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37"/>
          <p:cNvSpPr/>
          <p:nvPr/>
        </p:nvSpPr>
        <p:spPr>
          <a:xfrm rot="10800000" flipH="1">
            <a:off x="0" y="-6"/>
            <a:ext cx="10625328" cy="540411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3" name="Google Shape;643;p137"/>
          <p:cNvCxnSpPr/>
          <p:nvPr/>
        </p:nvCxnSpPr>
        <p:spPr>
          <a:xfrm rot="10800000" flipH="1">
            <a:off x="1" y="1"/>
            <a:ext cx="6030686" cy="3004456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44" name="Google Shape;644;p137"/>
          <p:cNvSpPr>
            <a:spLocks noGrp="1"/>
          </p:cNvSpPr>
          <p:nvPr>
            <p:ph type="pic" idx="2"/>
          </p:nvPr>
        </p:nvSpPr>
        <p:spPr>
          <a:xfrm>
            <a:off x="1683400" y="860946"/>
            <a:ext cx="4428523" cy="5137089"/>
          </a:xfrm>
          <a:prstGeom prst="rect">
            <a:avLst/>
          </a:prstGeom>
          <a:noFill/>
          <a:ln>
            <a:noFill/>
          </a:ln>
        </p:spPr>
      </p:sp>
      <p:sp>
        <p:nvSpPr>
          <p:cNvPr id="645" name="Google Shape;645;p137" title="Title"/>
          <p:cNvSpPr txBox="1">
            <a:spLocks noGrp="1"/>
          </p:cNvSpPr>
          <p:nvPr>
            <p:ph type="ctrTitle"/>
          </p:nvPr>
        </p:nvSpPr>
        <p:spPr>
          <a:xfrm>
            <a:off x="6375722" y="2006085"/>
            <a:ext cx="4853573" cy="1616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4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37" title="Subtitle"/>
          <p:cNvSpPr txBox="1">
            <a:spLocks noGrp="1"/>
          </p:cNvSpPr>
          <p:nvPr>
            <p:ph type="subTitle" idx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5593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38"/>
          <p:cNvSpPr txBox="1">
            <a:spLocks noGrp="1"/>
          </p:cNvSpPr>
          <p:nvPr>
            <p:ph type="title"/>
          </p:nvPr>
        </p:nvSpPr>
        <p:spPr>
          <a:xfrm>
            <a:off x="2504414" y="428169"/>
            <a:ext cx="9163331" cy="71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5428"/>
              </a:buClr>
              <a:buSzPts val="2400"/>
              <a:buFont typeface="Arial"/>
              <a:buNone/>
              <a:defRPr sz="2400">
                <a:solidFill>
                  <a:srgbClr val="ED542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38"/>
          <p:cNvSpPr txBox="1">
            <a:spLocks noGrp="1"/>
          </p:cNvSpPr>
          <p:nvPr>
            <p:ph type="body" idx="1"/>
          </p:nvPr>
        </p:nvSpPr>
        <p:spPr>
          <a:xfrm>
            <a:off x="648702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0" name="Google Shape;650;p138"/>
          <p:cNvSpPr txBox="1">
            <a:spLocks noGrp="1"/>
          </p:cNvSpPr>
          <p:nvPr>
            <p:ph type="sldNum" idx="12"/>
          </p:nvPr>
        </p:nvSpPr>
        <p:spPr>
          <a:xfrm>
            <a:off x="2915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51" name="Google Shape;651;p138"/>
          <p:cNvSpPr txBox="1">
            <a:spLocks noGrp="1"/>
          </p:cNvSpPr>
          <p:nvPr>
            <p:ph type="body" idx="2"/>
          </p:nvPr>
        </p:nvSpPr>
        <p:spPr>
          <a:xfrm>
            <a:off x="5650470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174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368" lvl="1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1371552" lvl="2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1828736" lvl="3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2285920" lvl="4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52" name="Google Shape;652;p138"/>
          <p:cNvGrpSpPr/>
          <p:nvPr/>
        </p:nvGrpSpPr>
        <p:grpSpPr>
          <a:xfrm flipH="1">
            <a:off x="7561328" y="1"/>
            <a:ext cx="4763978" cy="3541007"/>
            <a:chOff x="-124265" y="-2"/>
            <a:chExt cx="4763978" cy="3367272"/>
          </a:xfrm>
        </p:grpSpPr>
        <p:sp>
          <p:nvSpPr>
            <p:cNvPr id="653" name="Google Shape;653;p138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54" name="Google Shape;654;p138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55" name="Google Shape;655;p138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6" name="Google Shape;656;p138"/>
          <p:cNvSpPr/>
          <p:nvPr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490435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659-E76B-422E-89DB-51E5888AEDB0}" type="datetime1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79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00801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2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2"/>
          <p:cNvSpPr txBox="1">
            <a:spLocks noGrp="1"/>
          </p:cNvSpPr>
          <p:nvPr>
            <p:ph type="body" idx="1"/>
          </p:nvPr>
        </p:nvSpPr>
        <p:spPr>
          <a:xfrm>
            <a:off x="838200" y="276271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2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204321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3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3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248000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0"/>
          <p:cNvSpPr txBox="1">
            <a:spLocks noGrp="1"/>
          </p:cNvSpPr>
          <p:nvPr>
            <p:ph type="title"/>
          </p:nvPr>
        </p:nvSpPr>
        <p:spPr>
          <a:xfrm>
            <a:off x="2504414" y="428169"/>
            <a:ext cx="9163331" cy="71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5428"/>
              </a:buClr>
              <a:buSzPts val="2400"/>
              <a:buFont typeface="Arial"/>
              <a:buNone/>
              <a:defRPr sz="2400">
                <a:solidFill>
                  <a:srgbClr val="ED542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0"/>
          <p:cNvSpPr txBox="1">
            <a:spLocks noGrp="1"/>
          </p:cNvSpPr>
          <p:nvPr>
            <p:ph type="body" idx="1"/>
          </p:nvPr>
        </p:nvSpPr>
        <p:spPr>
          <a:xfrm>
            <a:off x="648702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0"/>
          <p:cNvSpPr txBox="1">
            <a:spLocks noGrp="1"/>
          </p:cNvSpPr>
          <p:nvPr>
            <p:ph type="sldNum" idx="12"/>
          </p:nvPr>
        </p:nvSpPr>
        <p:spPr>
          <a:xfrm>
            <a:off x="2915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0" name="Google Shape;40;p60"/>
          <p:cNvSpPr txBox="1">
            <a:spLocks noGrp="1"/>
          </p:cNvSpPr>
          <p:nvPr>
            <p:ph type="body" idx="2"/>
          </p:nvPr>
        </p:nvSpPr>
        <p:spPr>
          <a:xfrm>
            <a:off x="5650470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174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368" lvl="1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1371552" lvl="2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1828736" lvl="3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2285920" lvl="4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1" name="Google Shape;41;p60"/>
          <p:cNvGrpSpPr/>
          <p:nvPr/>
        </p:nvGrpSpPr>
        <p:grpSpPr>
          <a:xfrm flipH="1">
            <a:off x="7561328" y="1"/>
            <a:ext cx="4763978" cy="3541007"/>
            <a:chOff x="-124265" y="-2"/>
            <a:chExt cx="4763978" cy="3367272"/>
          </a:xfrm>
        </p:grpSpPr>
        <p:sp>
          <p:nvSpPr>
            <p:cNvPr id="42" name="Google Shape;42;p60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" name="Google Shape;43;p60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4" name="Google Shape;44;p60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45;p60"/>
          <p:cNvSpPr/>
          <p:nvPr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204245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99521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4"/>
          <p:cNvSpPr/>
          <p:nvPr/>
        </p:nvSpPr>
        <p:spPr>
          <a:xfrm>
            <a:off x="0" y="-156754"/>
            <a:ext cx="12192000" cy="7014754"/>
          </a:xfrm>
          <a:prstGeom prst="rect">
            <a:avLst/>
          </a:prstGeom>
          <a:solidFill>
            <a:schemeClr val="dk2"/>
          </a:solidFill>
          <a:ln w="12700" cap="flat" cmpd="sng">
            <a:solidFill>
              <a:srgbClr val="1B5D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74"/>
          <p:cNvSpPr/>
          <p:nvPr/>
        </p:nvSpPr>
        <p:spPr>
          <a:xfrm>
            <a:off x="2011197" y="-156753"/>
            <a:ext cx="10193867" cy="70147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74"/>
          <p:cNvSpPr txBox="1">
            <a:spLocks noGrp="1"/>
          </p:cNvSpPr>
          <p:nvPr>
            <p:ph type="body" idx="1"/>
          </p:nvPr>
        </p:nvSpPr>
        <p:spPr>
          <a:xfrm>
            <a:off x="4432422" y="1876799"/>
            <a:ext cx="75498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>
                <a:latin typeface="Calibri"/>
                <a:ea typeface="Calibri"/>
                <a:cs typeface="Calibri"/>
                <a:sym typeface="Calibri"/>
              </a:defRPr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2pPr>
            <a:lvl3pPr marL="1371552" lvl="2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3pPr>
            <a:lvl4pPr marL="1828736" lvl="3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5920" lvl="4" indent="-3174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4"/>
          <p:cNvSpPr>
            <a:spLocks noGrp="1"/>
          </p:cNvSpPr>
          <p:nvPr>
            <p:ph type="pic" idx="2"/>
          </p:nvPr>
        </p:nvSpPr>
        <p:spPr>
          <a:xfrm>
            <a:off x="2544724" y="1671150"/>
            <a:ext cx="1588938" cy="1588937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74"/>
          <p:cNvSpPr txBox="1">
            <a:spLocks noGrp="1"/>
          </p:cNvSpPr>
          <p:nvPr>
            <p:ph type="title"/>
          </p:nvPr>
        </p:nvSpPr>
        <p:spPr>
          <a:xfrm>
            <a:off x="2335716" y="364768"/>
            <a:ext cx="9647276" cy="990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4"/>
          <p:cNvSpPr txBox="1">
            <a:spLocks noGrp="1"/>
          </p:cNvSpPr>
          <p:nvPr>
            <p:ph type="dt" idx="10"/>
          </p:nvPr>
        </p:nvSpPr>
        <p:spPr>
          <a:xfrm>
            <a:off x="2518599" y="6356350"/>
            <a:ext cx="162233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4"/>
          <p:cNvSpPr txBox="1">
            <a:spLocks noGrp="1"/>
          </p:cNvSpPr>
          <p:nvPr>
            <p:ph type="ftr" idx="11"/>
          </p:nvPr>
        </p:nvSpPr>
        <p:spPr>
          <a:xfrm>
            <a:off x="4665618" y="6356350"/>
            <a:ext cx="42171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76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5"/>
          <p:cNvSpPr txBox="1">
            <a:spLocks noGrp="1"/>
          </p:cNvSpPr>
          <p:nvPr>
            <p:ph type="subTitle" idx="1"/>
          </p:nvPr>
        </p:nvSpPr>
        <p:spPr>
          <a:xfrm>
            <a:off x="838200" y="3069772"/>
            <a:ext cx="10515600" cy="289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1" name="Google Shape;61;p75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5"/>
          <p:cNvSpPr txBox="1">
            <a:spLocks noGrp="1"/>
          </p:cNvSpPr>
          <p:nvPr>
            <p:ph type="title"/>
          </p:nvPr>
        </p:nvSpPr>
        <p:spPr>
          <a:xfrm>
            <a:off x="786766" y="1703175"/>
            <a:ext cx="10567035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937200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6"/>
          <p:cNvSpPr txBox="1"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6"/>
          <p:cNvSpPr txBox="1"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76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626961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7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7"/>
          <p:cNvSpPr txBox="1">
            <a:spLocks noGrp="1"/>
          </p:cNvSpPr>
          <p:nvPr>
            <p:ph type="body" idx="1"/>
          </p:nvPr>
        </p:nvSpPr>
        <p:spPr>
          <a:xfrm>
            <a:off x="838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77"/>
          <p:cNvSpPr txBox="1">
            <a:spLocks noGrp="1"/>
          </p:cNvSpPr>
          <p:nvPr>
            <p:ph type="body" idx="2"/>
          </p:nvPr>
        </p:nvSpPr>
        <p:spPr>
          <a:xfrm>
            <a:off x="6172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77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635706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8"/>
          <p:cNvSpPr txBox="1">
            <a:spLocks noGrp="1"/>
          </p:cNvSpPr>
          <p:nvPr>
            <p:ph type="title"/>
          </p:nvPr>
        </p:nvSpPr>
        <p:spPr>
          <a:xfrm>
            <a:off x="839789" y="1611086"/>
            <a:ext cx="10515600" cy="83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8"/>
          <p:cNvSpPr txBox="1">
            <a:spLocks noGrp="1"/>
          </p:cNvSpPr>
          <p:nvPr>
            <p:ph type="body" idx="1"/>
          </p:nvPr>
        </p:nvSpPr>
        <p:spPr>
          <a:xfrm>
            <a:off x="839788" y="2612571"/>
            <a:ext cx="5157787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" name="Google Shape;78;p78"/>
          <p:cNvSpPr txBox="1">
            <a:spLocks noGrp="1"/>
          </p:cNvSpPr>
          <p:nvPr>
            <p:ph type="body" idx="2"/>
          </p:nvPr>
        </p:nvSpPr>
        <p:spPr>
          <a:xfrm>
            <a:off x="839788" y="3323771"/>
            <a:ext cx="5157787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78"/>
          <p:cNvSpPr txBox="1">
            <a:spLocks noGrp="1"/>
          </p:cNvSpPr>
          <p:nvPr>
            <p:ph type="body" idx="3"/>
          </p:nvPr>
        </p:nvSpPr>
        <p:spPr>
          <a:xfrm>
            <a:off x="6172200" y="2612571"/>
            <a:ext cx="5183188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0" name="Google Shape;80;p78"/>
          <p:cNvSpPr txBox="1">
            <a:spLocks noGrp="1"/>
          </p:cNvSpPr>
          <p:nvPr>
            <p:ph type="body" idx="4"/>
          </p:nvPr>
        </p:nvSpPr>
        <p:spPr>
          <a:xfrm>
            <a:off x="6172200" y="3323771"/>
            <a:ext cx="5183188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78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592664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9"/>
          <p:cNvSpPr txBox="1">
            <a:spLocks noGrp="1"/>
          </p:cNvSpPr>
          <p:nvPr>
            <p:ph type="title"/>
          </p:nvPr>
        </p:nvSpPr>
        <p:spPr>
          <a:xfrm>
            <a:off x="839789" y="1640114"/>
            <a:ext cx="3932237" cy="133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9"/>
          <p:cNvSpPr txBox="1">
            <a:spLocks noGrp="1"/>
          </p:cNvSpPr>
          <p:nvPr>
            <p:ph type="body" idx="1"/>
          </p:nvPr>
        </p:nvSpPr>
        <p:spPr>
          <a:xfrm>
            <a:off x="5183188" y="1640114"/>
            <a:ext cx="6172200" cy="422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43178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368" lvl="1" indent="-40638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552" lvl="2" indent="-38098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736" lvl="3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5920" lvl="4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104" lvl="5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288" lvl="6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472" lvl="7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656" lvl="8" indent="-355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6" name="Google Shape;86;p79"/>
          <p:cNvSpPr txBox="1">
            <a:spLocks noGrp="1"/>
          </p:cNvSpPr>
          <p:nvPr>
            <p:ph type="body" idx="2"/>
          </p:nvPr>
        </p:nvSpPr>
        <p:spPr>
          <a:xfrm>
            <a:off x="839789" y="3091542"/>
            <a:ext cx="3932237" cy="2777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" name="Google Shape;87;p79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4368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615" y="99630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810" y="2436427"/>
            <a:ext cx="10058401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AC585310-9BDE-41B5-8771-90B81766C4B4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7785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0"/>
          <p:cNvSpPr txBox="1">
            <a:spLocks noGrp="1"/>
          </p:cNvSpPr>
          <p:nvPr>
            <p:ph type="title"/>
          </p:nvPr>
        </p:nvSpPr>
        <p:spPr>
          <a:xfrm>
            <a:off x="839789" y="1611086"/>
            <a:ext cx="3932237" cy="11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80"/>
          <p:cNvSpPr>
            <a:spLocks noGrp="1"/>
          </p:cNvSpPr>
          <p:nvPr>
            <p:ph type="pic" idx="2"/>
          </p:nvPr>
        </p:nvSpPr>
        <p:spPr>
          <a:xfrm>
            <a:off x="5183188" y="1611086"/>
            <a:ext cx="6172200" cy="4249964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80"/>
          <p:cNvSpPr txBox="1">
            <a:spLocks noGrp="1"/>
          </p:cNvSpPr>
          <p:nvPr>
            <p:ph type="body" idx="1"/>
          </p:nvPr>
        </p:nvSpPr>
        <p:spPr>
          <a:xfrm>
            <a:off x="839789" y="2859314"/>
            <a:ext cx="3932237" cy="3009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2285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368" lvl="1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52" lvl="2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36" lvl="3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20" lvl="4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04" lvl="5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288" lvl="6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472" lvl="7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56" lvl="8" indent="-2285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3" name="Google Shape;93;p80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986626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1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81"/>
          <p:cNvSpPr txBox="1">
            <a:spLocks noGrp="1"/>
          </p:cNvSpPr>
          <p:nvPr>
            <p:ph type="body" idx="1"/>
          </p:nvPr>
        </p:nvSpPr>
        <p:spPr>
          <a:xfrm rot="5400000">
            <a:off x="4357347" y="-756430"/>
            <a:ext cx="347730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81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618111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2"/>
          <p:cNvSpPr txBox="1">
            <a:spLocks noGrp="1"/>
          </p:cNvSpPr>
          <p:nvPr>
            <p:ph type="title"/>
          </p:nvPr>
        </p:nvSpPr>
        <p:spPr>
          <a:xfrm rot="5400000">
            <a:off x="7814468" y="2637631"/>
            <a:ext cx="4449764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82"/>
          <p:cNvSpPr txBox="1">
            <a:spLocks noGrp="1"/>
          </p:cNvSpPr>
          <p:nvPr>
            <p:ph type="body" idx="1"/>
          </p:nvPr>
        </p:nvSpPr>
        <p:spPr>
          <a:xfrm rot="5400000">
            <a:off x="2480469" y="84931"/>
            <a:ext cx="4449763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4" lvl="0" indent="-34288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8" lvl="1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52" lvl="2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36" lvl="3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20" lvl="4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04" lvl="5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88" lvl="6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72" lvl="7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56" lvl="8" indent="-3428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82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593646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4" indent="0" algn="ctr">
              <a:buNone/>
              <a:defRPr sz="2000"/>
            </a:lvl2pPr>
            <a:lvl3pPr marL="914368" indent="0" algn="ctr">
              <a:buNone/>
              <a:defRPr sz="1800"/>
            </a:lvl3pPr>
            <a:lvl4pPr marL="1371552" indent="0" algn="ctr">
              <a:buNone/>
              <a:defRPr sz="1600"/>
            </a:lvl4pPr>
            <a:lvl5pPr marL="1828736" indent="0" algn="ctr">
              <a:buNone/>
              <a:defRPr sz="1600"/>
            </a:lvl5pPr>
            <a:lvl6pPr marL="2285920" indent="0" algn="ctr">
              <a:buNone/>
              <a:defRPr sz="1600"/>
            </a:lvl6pPr>
            <a:lvl7pPr marL="2743104" indent="0" algn="ctr">
              <a:buNone/>
              <a:defRPr sz="1600"/>
            </a:lvl7pPr>
            <a:lvl8pPr marL="3200288" indent="0" algn="ctr">
              <a:buNone/>
              <a:defRPr sz="1600"/>
            </a:lvl8pPr>
            <a:lvl9pPr marL="365747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65081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8026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5880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9164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96460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2251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91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5D752ECC-15C6-4729-924D-8F8126EE104D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87482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1124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4" indent="0">
              <a:buNone/>
              <a:defRPr sz="2800"/>
            </a:lvl2pPr>
            <a:lvl3pPr marL="914368" indent="0">
              <a:buNone/>
              <a:defRPr sz="2400"/>
            </a:lvl3pPr>
            <a:lvl4pPr marL="1371552" indent="0">
              <a:buNone/>
              <a:defRPr sz="2000"/>
            </a:lvl4pPr>
            <a:lvl5pPr marL="1828736" indent="0">
              <a:buNone/>
              <a:defRPr sz="2000"/>
            </a:lvl5pPr>
            <a:lvl6pPr marL="2285920" indent="0">
              <a:buNone/>
              <a:defRPr sz="2000"/>
            </a:lvl6pPr>
            <a:lvl7pPr marL="2743104" indent="0">
              <a:buNone/>
              <a:defRPr sz="2000"/>
            </a:lvl7pPr>
            <a:lvl8pPr marL="3200288" indent="0">
              <a:buNone/>
              <a:defRPr sz="2000"/>
            </a:lvl8pPr>
            <a:lvl9pPr marL="365747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3291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608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61782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4" y="428169"/>
            <a:ext cx="9163331" cy="712357"/>
          </a:xfrm>
        </p:spPr>
        <p:txBody>
          <a:bodyPr anchor="ctr">
            <a:normAutofit/>
          </a:bodyPr>
          <a:lstStyle>
            <a:lvl1pPr>
              <a:defRPr sz="2400" b="0" i="0">
                <a:solidFill>
                  <a:srgbClr val="ED5428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</a:defRPr>
            </a:lvl1pPr>
            <a:lvl2pPr marL="457184" indent="0">
              <a:buNone/>
              <a:defRPr sz="2000" b="0" i="0">
                <a:latin typeface="Calibri" panose="020F0502020204030204" pitchFamily="34" charset="0"/>
              </a:defRPr>
            </a:lvl2pPr>
            <a:lvl3pPr marL="914368" indent="0">
              <a:buNone/>
              <a:defRPr sz="2000" b="0" i="0">
                <a:latin typeface="Calibri" panose="020F0502020204030204" pitchFamily="34" charset="0"/>
              </a:defRPr>
            </a:lvl3pPr>
            <a:lvl4pPr marL="1371552" indent="0">
              <a:buNone/>
              <a:defRPr sz="2000" b="0" i="0">
                <a:latin typeface="Calibri" panose="020F0502020204030204" pitchFamily="34" charset="0"/>
              </a:defRPr>
            </a:lvl4pPr>
            <a:lvl5pPr marL="1828736" indent="0">
              <a:buNone/>
              <a:defRPr sz="20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40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1pPr>
            <a:lvl2pPr marL="742924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2pPr>
            <a:lvl3pPr marL="1200108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3pPr>
            <a:lvl4pPr marL="1657292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4pPr>
            <a:lvl5pPr marL="2114476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9" y="1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3" tIns="45716" rIns="91433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800" noProof="0" dirty="0"/>
          </a:p>
        </p:txBody>
      </p:sp>
    </p:spTree>
    <p:extLst>
      <p:ext uri="{BB962C8B-B14F-4D97-AF65-F5344CB8AC3E}">
        <p14:creationId xmlns:p14="http://schemas.microsoft.com/office/powerpoint/2010/main" val="328238229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144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7262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1888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23942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71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E1924746-7042-4FC6-A0AC-1AA04C4AA2CD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1866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75060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7783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41884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11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0493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6094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9158990" cy="4212242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8275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2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8230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9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39DD562F-7BCA-41EC-ACAF-AA585FE15779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8988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8"/>
          <p:cNvSpPr/>
          <p:nvPr/>
        </p:nvSpPr>
        <p:spPr>
          <a:xfrm rot="10800000" flipH="1">
            <a:off x="0" y="-6"/>
            <a:ext cx="9158990" cy="4212242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58"/>
          <p:cNvSpPr>
            <a:spLocks noGrp="1"/>
          </p:cNvSpPr>
          <p:nvPr>
            <p:ph type="pic" idx="2"/>
          </p:nvPr>
        </p:nvSpPr>
        <p:spPr>
          <a:xfrm>
            <a:off x="1683399" y="860945"/>
            <a:ext cx="4428523" cy="513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 title="Title"/>
          <p:cNvSpPr txBox="1">
            <a:spLocks noGrp="1"/>
          </p:cNvSpPr>
          <p:nvPr>
            <p:ph type="ctrTitle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43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8" title="Subtitle"/>
          <p:cNvSpPr txBox="1">
            <a:spLocks noGrp="1"/>
          </p:cNvSpPr>
          <p:nvPr>
            <p:ph type="subTitle" idx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2581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697140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732791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247616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958903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76064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8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8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250473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8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860410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8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94612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209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0A8D-734A-4E7B-BE61-04DFFD3BA70B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40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F06985F4-E7FB-4E10-A75A-84CCFB248263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53811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8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482626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1" name="Google Shape;91;p88"/>
          <p:cNvSpPr txBox="1">
            <a:spLocks noGrp="1"/>
          </p:cNvSpPr>
          <p:nvPr>
            <p:ph type="body"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88"/>
          <p:cNvSpPr>
            <a:spLocks noGrp="1"/>
          </p:cNvSpPr>
          <p:nvPr>
            <p:ph type="pic" idx="2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88"/>
          <p:cNvSpPr txBox="1">
            <a:spLocks noGrp="1"/>
          </p:cNvSpPr>
          <p:nvPr>
            <p:ph type="title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Medium"/>
              <a:buNone/>
              <a:defRPr sz="28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6" name="Google Shape;96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708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095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755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AA2F3E30-EDA0-4FFD-8254-63A360EE3C9C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702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B310DBC0-E657-46C2-9426-AD20B9169BBE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35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/>
          <a:lstStyle/>
          <a:p>
            <a:fld id="{43A2FADE-49E4-4E4A-8402-63DF07037C68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6099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5B0AB-9D85-5041-9E47-089B467D2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307B2-D3C2-CC47-A7C5-11F775794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870BE-C4CD-AA49-929F-72ECD6AB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0F3E8-44A1-B34D-AFC8-22A2D183E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5C6B4-65D3-7E4C-BAF2-E79E9157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1274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1F86C-8344-1B43-A2A1-D499A15C4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5811-89A4-7641-A157-448F7CE58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C4609-C3A9-6D42-B585-C3319EE0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D2460-50D8-3E44-BB24-AE2639359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71630-124A-B745-9999-E8BFCBD5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8890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BD01-604A-3E48-A770-742BE3F7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9D435-F898-6041-86A7-F28833E18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F941-E2C0-6D41-8717-239998269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2D32C-F938-C94D-BFA3-0471CE39A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182F8-B560-FC40-B2BC-4183696A6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2811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0F6F-9A28-D545-A1E5-3ECA5FC7A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DB91-858D-AB4A-BF7C-15940642B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DB23D-02A8-E740-85D4-6DE867354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610FF-6883-2546-A290-1B178AC3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1CE6-8288-274C-A66C-7E001453B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88A08-E661-034F-9E73-E73455D2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564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584AD-148E-47AA-83B0-D68B80CB6043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310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5A6BC-814B-F940-AF44-5A49584A7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80CA3-819A-E549-8356-59722F193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E5D80-89A3-724D-B3C0-57F11EB8A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97C8D4-8224-E84D-BDF7-1FBD92D3C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E82926-FC98-5540-AFAC-01E788364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6853A2-8506-8542-9360-328F706E7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A16F3F-0383-4C48-833E-DECB4C74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3B4F06-8C16-4045-8C5B-4B2A56C71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985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BAE5-618B-4A40-888A-C21CAD90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A4690-A3F1-5F4A-9B06-F5AB66DC8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7AB880-AB3C-1145-A22C-F6190105F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0146E-BF35-2C47-9913-773B5C05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5143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62B72A-C11E-F542-8786-CD7DE1788B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5B739-19A0-C542-942F-125D8944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B484C-B4E7-9149-A13E-57B2059C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7605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5938-CF5F-7A4A-AD20-846A5970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BAA7C-4517-C847-8341-3AABEAE49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FB286-A071-FD47-9BB5-CDE3ACDE3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A6114-7157-DF40-BB6A-042672FAE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F2F22-5FC9-464C-BAD5-CF58F5541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4051B-CBBA-5745-A733-1C28FFCE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426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102C2-9F0E-994F-AA10-2A8CDC64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DFE94-B20E-BB41-B25A-68B7813E9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D8DA9-3310-E545-96B3-3A6C6779D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7CE1D-6FFD-FB4E-901F-2D6E1BBB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C9A03-AFCF-814E-AD4C-91F1A571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F8BD8-7F4C-8349-92A0-6BDFEC4B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5287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925F1-A7B7-E848-BFE9-6DDB1DB0F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C93A3-253F-5D4A-97D6-CE48F242B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E6E4C-8704-2146-AB49-EA4258C2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6299B-9CD6-C24B-94BB-0BBA11F5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9704A-8E26-3648-B869-5E2A36D2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0081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BF7816-2AF7-E64D-9782-BA8A1D6DF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C1048-2850-F040-AF6F-9E126106F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4A2BB-1C37-1045-ABF0-080353D1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78BEB-0476-E446-9209-2F28E598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FB824-59BA-4F4C-80C6-42365DEA2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1196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Layout with 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2353601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99534" y="1210720"/>
            <a:ext cx="10811934" cy="442808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46616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533" y="155229"/>
            <a:ext cx="11077479" cy="7295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467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2F2-86FF-4744-B483-8B0714B4611D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0295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3153" y="811357"/>
            <a:ext cx="10972800" cy="721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815CF3-5FD4-0970-60CE-1C4FEF00D1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228" y="133132"/>
            <a:ext cx="1626272" cy="2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5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0A58D-96B6-4344-AB48-27D3E6A6C04F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8952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AE67-0A74-DF40-80B2-585CD223B2EF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572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E6A23-7BC6-5E4B-BFF5-596FC7520050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3321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0918-45C9-4443-8E73-58D2DCFEF7AC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425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10332-B8C8-F54A-9591-8C08C4CBE6A9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0619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C21-A2FB-704C-8886-290B594048E3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4180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CA8A-EFE5-3D46-B923-E885D70CAD78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2366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5698-3556-034D-B118-F0AC9D012CD4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7652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8E5B9-A32B-474B-BE9C-F46E14B85299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4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BE51-2814-4E53-8F9B-C5FB2265E7FE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6757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89FB-507A-9A46-8073-148DACCBB86F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307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1E95-9384-7341-8CB4-824428A0CD64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530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60BB41-D5FA-BE43-9ACE-C14CC15609BB}"/>
              </a:ext>
            </a:extLst>
          </p:cNvPr>
          <p:cNvSpPr/>
          <p:nvPr userDrawn="1"/>
        </p:nvSpPr>
        <p:spPr>
          <a:xfrm>
            <a:off x="-3102429" y="-2857500"/>
            <a:ext cx="16736786" cy="10825843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F6DF92-7E38-C241-8CA4-7E17B7D1BFFF}"/>
              </a:ext>
            </a:extLst>
          </p:cNvPr>
          <p:cNvGrpSpPr/>
          <p:nvPr userDrawn="1"/>
        </p:nvGrpSpPr>
        <p:grpSpPr>
          <a:xfrm>
            <a:off x="-9038628" y="-6858000"/>
            <a:ext cx="14677363" cy="15810580"/>
            <a:chOff x="-8733763" y="-7225834"/>
            <a:chExt cx="13998523" cy="15810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5D38D6-8B98-2647-BB43-E6A074B8B51D}"/>
                </a:ext>
              </a:extLst>
            </p:cNvPr>
            <p:cNvSpPr/>
            <p:nvPr userDrawn="1"/>
          </p:nvSpPr>
          <p:spPr>
            <a:xfrm rot="18306427">
              <a:off x="-9639791" y="-6319806"/>
              <a:ext cx="15810580" cy="13998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3D0775-4768-0A48-9438-31DEABEA3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1903-AA69-7C48-8749-69B413B8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99B9-42DC-054D-BD63-E903D534F7B1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F4A58-96CB-0A4C-9C18-27610181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EAE64-9EB1-6C4F-91F8-2BC4FB1FDCF9}"/>
              </a:ext>
            </a:extLst>
          </p:cNvPr>
          <p:cNvSpPr txBox="1"/>
          <p:nvPr userDrawn="1"/>
        </p:nvSpPr>
        <p:spPr>
          <a:xfrm>
            <a:off x="5299831" y="4016454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 dirty="0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SPEAKER: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83184-F17B-D142-8B4E-249C3322F558}"/>
              </a:ext>
            </a:extLst>
          </p:cNvPr>
          <p:cNvSpPr txBox="1"/>
          <p:nvPr userDrawn="1"/>
        </p:nvSpPr>
        <p:spPr>
          <a:xfrm>
            <a:off x="6343488" y="2566824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SESSION: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48EAFDD-1637-3B4D-9DBD-6C24F12EE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8741" y="3543825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F94F97C-D670-574F-BFC8-A5C401206D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37534" y="2091880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77ABB2-FD14-5C4C-AE75-1BDA82A27BC3}"/>
              </a:ext>
            </a:extLst>
          </p:cNvPr>
          <p:cNvGrpSpPr/>
          <p:nvPr userDrawn="1"/>
        </p:nvGrpSpPr>
        <p:grpSpPr>
          <a:xfrm>
            <a:off x="10543825" y="-1548940"/>
            <a:ext cx="16274001" cy="15810580"/>
            <a:chOff x="10543825" y="-1548940"/>
            <a:chExt cx="16274001" cy="1581058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71A5F0-4F1D-374B-AA46-6076AF959F3F}"/>
                </a:ext>
              </a:extLst>
            </p:cNvPr>
            <p:cNvSpPr/>
            <p:nvPr userDrawn="1"/>
          </p:nvSpPr>
          <p:spPr>
            <a:xfrm rot="18306427">
              <a:off x="11573855" y="-982332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84CDCC-72B0-DC43-BAE8-B95C44CA5E8F}"/>
                </a:ext>
              </a:extLst>
            </p:cNvPr>
            <p:cNvSpPr txBox="1"/>
            <p:nvPr userDrawn="1"/>
          </p:nvSpPr>
          <p:spPr>
            <a:xfrm>
              <a:off x="10543825" y="6275363"/>
              <a:ext cx="16866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 dirty="0">
                  <a:solidFill>
                    <a:schemeClr val="bg2"/>
                  </a:solidFill>
                  <a:effectLst/>
                  <a:latin typeface="Whitney HTF Book" pitchFamily="2" charset="77"/>
                  <a:ea typeface="+mn-ea"/>
                  <a:cs typeface="+mn-cs"/>
                </a:rPr>
                <a:t>#ATDCORE4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599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C0D716-8C80-7D45-98A1-E97876445E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5428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4335" y="3072822"/>
            <a:ext cx="9163331" cy="712357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1565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2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236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773572" y="3887847"/>
            <a:ext cx="2764937" cy="887380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6858000" y="0"/>
            <a:ext cx="3154680" cy="1010090"/>
          </a:xfrm>
          <a:prstGeom prst="parallelogram">
            <a:avLst>
              <a:gd name="adj" fmla="val 1958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rgbClr val="0140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AD64EA-6E89-4A9C-BA01-99C8C0DA91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FFE85-877E-451B-ACD2-671EFA501DE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62BB6F-B380-447D-9306-3E119E348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04AE3BCA-C928-40F4-8304-FFA5089904F2}"/>
              </a:ext>
            </a:extLst>
          </p:cNvPr>
          <p:cNvSpPr/>
          <p:nvPr userDrawn="1"/>
        </p:nvSpPr>
        <p:spPr>
          <a:xfrm>
            <a:off x="8668517" y="16769"/>
            <a:ext cx="2042771" cy="993321"/>
          </a:xfrm>
          <a:prstGeom prst="parallelogram">
            <a:avLst>
              <a:gd name="adj" fmla="val 166261"/>
            </a:avLst>
          </a:prstGeom>
          <a:solidFill>
            <a:srgbClr val="008D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9BB7968F-1B44-4317-B43D-86C4E51C0B3F}"/>
              </a:ext>
            </a:extLst>
          </p:cNvPr>
          <p:cNvSpPr/>
          <p:nvPr userDrawn="1"/>
        </p:nvSpPr>
        <p:spPr>
          <a:xfrm rot="11007207">
            <a:off x="-324549" y="4370334"/>
            <a:ext cx="2499096" cy="1337988"/>
          </a:xfrm>
          <a:prstGeom prst="parallelogram">
            <a:avLst>
              <a:gd name="adj" fmla="val 166261"/>
            </a:avLst>
          </a:prstGeom>
          <a:solidFill>
            <a:srgbClr val="008D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B85E321-AFAD-4DE3-9EA3-038B4ADAF675}"/>
              </a:ext>
            </a:extLst>
          </p:cNvPr>
          <p:cNvCxnSpPr>
            <a:cxnSpLocks/>
          </p:cNvCxnSpPr>
          <p:nvPr userDrawn="1"/>
        </p:nvCxnSpPr>
        <p:spPr>
          <a:xfrm flipV="1">
            <a:off x="-32254" y="-60936"/>
            <a:ext cx="4772033" cy="2590152"/>
          </a:xfrm>
          <a:prstGeom prst="line">
            <a:avLst/>
          </a:prstGeom>
          <a:ln w="28575">
            <a:solidFill>
              <a:srgbClr val="008D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485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8882743" y="0"/>
            <a:ext cx="3309256" cy="311446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rot="825730" flipH="1">
            <a:off x="9401561" y="388560"/>
            <a:ext cx="2573016" cy="1269649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3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Title 1" title="Title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DB00D0BD-52E0-478E-BBDC-FB282C39DFBB}"/>
              </a:ext>
            </a:extLst>
          </p:cNvPr>
          <p:cNvSpPr/>
          <p:nvPr userDrawn="1"/>
        </p:nvSpPr>
        <p:spPr>
          <a:xfrm rot="810012" flipH="1">
            <a:off x="8587782" y="311812"/>
            <a:ext cx="2709635" cy="1375657"/>
          </a:xfrm>
          <a:prstGeom prst="parallelogram">
            <a:avLst>
              <a:gd name="adj" fmla="val 186380"/>
            </a:avLst>
          </a:prstGeom>
          <a:solidFill>
            <a:srgbClr val="0140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E2EDFB83-6E31-471A-B3C1-57C7CB88FD0E}"/>
              </a:ext>
            </a:extLst>
          </p:cNvPr>
          <p:cNvSpPr/>
          <p:nvPr userDrawn="1"/>
        </p:nvSpPr>
        <p:spPr>
          <a:xfrm rot="793545" flipH="1">
            <a:off x="9595334" y="939286"/>
            <a:ext cx="2709635" cy="1380156"/>
          </a:xfrm>
          <a:prstGeom prst="parallelogram">
            <a:avLst>
              <a:gd name="adj" fmla="val 18638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49010F1-3D8B-45F6-87C1-4A4246A177A3}"/>
              </a:ext>
            </a:extLst>
          </p:cNvPr>
          <p:cNvCxnSpPr>
            <a:cxnSpLocks/>
          </p:cNvCxnSpPr>
          <p:nvPr userDrawn="1"/>
        </p:nvCxnSpPr>
        <p:spPr>
          <a:xfrm>
            <a:off x="10659592" y="647622"/>
            <a:ext cx="1468300" cy="119192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579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36576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2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B154C1-CE47-4220-9832-4FD0868A64A8}"/>
              </a:ext>
            </a:extLst>
          </p:cNvPr>
          <p:cNvSpPr txBox="1"/>
          <p:nvPr userDrawn="1"/>
        </p:nvSpPr>
        <p:spPr>
          <a:xfrm>
            <a:off x="11073384" y="237744"/>
            <a:ext cx="105086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ROI</a:t>
            </a:r>
          </a:p>
        </p:txBody>
      </p:sp>
      <p:sp>
        <p:nvSpPr>
          <p:cNvPr id="19" name="Title 1" title="Title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820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i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3" title="Bullet Points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 title="Bullet Points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24" name="Text Placeholder 4" title="Subtitle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105086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ROI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407874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105086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ROI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Diagonal Stripe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34" name="Text Placeholder 4" title="Subtitle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Text here</a:t>
            </a:r>
          </a:p>
        </p:txBody>
      </p:sp>
      <p:sp>
        <p:nvSpPr>
          <p:cNvPr id="20" name="Chart Placeholder 2" title="Chart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471537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C6000-4517-48DD-92B5-20EE41D60020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9430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able Placeholder 11" title="Table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105086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ROI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7" name="Text Placeholder 4" title="Subtitle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83850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Picture Placeholder 31" title="Image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 title="Title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Add Caption Here</a:t>
            </a:r>
          </a:p>
        </p:txBody>
      </p:sp>
    </p:spTree>
    <p:extLst>
      <p:ext uri="{BB962C8B-B14F-4D97-AF65-F5344CB8AC3E}">
        <p14:creationId xmlns:p14="http://schemas.microsoft.com/office/powerpoint/2010/main" val="2360793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Name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Phone Number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Email 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Company Website</a:t>
            </a:r>
          </a:p>
        </p:txBody>
      </p:sp>
      <p:sp>
        <p:nvSpPr>
          <p:cNvPr id="14" name="Shape 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5" name="Shape 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9" name="Shape 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0" name="Shape 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8635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27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542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9886519" y="4376"/>
            <a:ext cx="2419550" cy="1051903"/>
            <a:chOff x="-238307" y="-2"/>
            <a:chExt cx="487802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 w="444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20012467">
              <a:off x="-238307" y="1524351"/>
              <a:ext cx="4389253" cy="27162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D2D303-1BFB-43C2-965B-3D0525A312F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1365554" y="387159"/>
            <a:ext cx="615535" cy="286335"/>
          </a:xfrm>
          <a:prstGeom prst="line">
            <a:avLst/>
          </a:prstGeom>
          <a:ln w="44450">
            <a:solidFill>
              <a:srgbClr val="014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70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9645888" y="0"/>
            <a:ext cx="2678527" cy="1856301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9408330" y="-2245"/>
            <a:ext cx="1326912" cy="827767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29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b="1" dirty="0">
                <a:solidFill>
                  <a:schemeClr val="accent6"/>
                </a:solidFill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000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0189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65152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659-E76B-422E-89DB-51E5888AEDB0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8197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10388408" y="13188"/>
            <a:ext cx="1837508" cy="1485603"/>
            <a:chOff x="-787058" y="-2"/>
            <a:chExt cx="4514614" cy="2938627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 rot="21323933">
              <a:off x="-787058" y="-2"/>
              <a:ext cx="4514614" cy="2938627"/>
            </a:xfrm>
            <a:prstGeom prst="diagStripe">
              <a:avLst>
                <a:gd name="adj" fmla="val 6933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8904723">
              <a:off x="-597325" y="812506"/>
              <a:ext cx="2134739" cy="201140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rot="399500" flipH="1">
            <a:off x="10102801" y="80512"/>
            <a:ext cx="1608795" cy="1001626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86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10678482" y="33352"/>
            <a:ext cx="1614925" cy="1102748"/>
            <a:chOff x="-507525" y="1"/>
            <a:chExt cx="5022758" cy="3418323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-124480" y="1"/>
              <a:ext cx="4639713" cy="3418323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26932" y="1"/>
              <a:ext cx="1747674" cy="1303196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369832">
              <a:off x="-507525" y="815350"/>
              <a:ext cx="2384220" cy="392072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10458725" y="10910"/>
            <a:ext cx="1160322" cy="690359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33" name="Title 1" title="Title ">
            <a:extLst>
              <a:ext uri="{FF2B5EF4-FFF2-40B4-BE49-F238E27FC236}">
                <a16:creationId xmlns:a16="http://schemas.microsoft.com/office/drawing/2014/main" id="{59067A2C-FE71-4381-BE51-08DAC5E43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3B300B-5EA4-434B-8320-F06003EBFA3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1444665" y="412590"/>
            <a:ext cx="561915" cy="42041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021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E2EB-00DF-4EBA-BF1F-D37805D45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5748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5134-29B2-1B42-ABC6-665445A0C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2634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0583"/>
            <a:ext cx="12192000" cy="6858000"/>
          </a:xfrm>
          <a:prstGeom prst="rect">
            <a:avLst/>
          </a:prstGeom>
          <a:solidFill>
            <a:srgbClr val="FFFFFF"/>
          </a:solidFill>
          <a:ln w="50800" cap="sq" cmpd="sng">
            <a:solidFill>
              <a:srgbClr val="FFFFF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5134-29B2-1B42-ABC6-665445A0C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754303"/>
            <a:ext cx="10972800" cy="939031"/>
          </a:xfrm>
        </p:spPr>
        <p:txBody>
          <a:bodyPr anchor="b">
            <a:normAutofit/>
          </a:bodyPr>
          <a:lstStyle>
            <a:lvl1pPr>
              <a:defRPr sz="5000" b="1">
                <a:solidFill>
                  <a:srgbClr val="0A1062"/>
                </a:solidFill>
                <a:latin typeface="Geneva"/>
                <a:cs typeface="Geneva"/>
              </a:defRPr>
            </a:lvl1pPr>
          </a:lstStyle>
          <a:p>
            <a:r>
              <a:rPr lang="en-US" dirty="0"/>
              <a:t>Click to add title </a:t>
            </a:r>
          </a:p>
        </p:txBody>
      </p:sp>
    </p:spTree>
    <p:extLst>
      <p:ext uri="{BB962C8B-B14F-4D97-AF65-F5344CB8AC3E}">
        <p14:creationId xmlns:p14="http://schemas.microsoft.com/office/powerpoint/2010/main" val="5110409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Whitney HTF Medium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50446"/>
            <a:ext cx="12192000" cy="217714"/>
          </a:xfrm>
          <a:prstGeom prst="rect">
            <a:avLst/>
          </a:prstGeom>
        </p:spPr>
      </p:pic>
      <p:pic>
        <p:nvPicPr>
          <p:cNvPr id="5" name="Picture 2" descr="C:\Users\jsmith\AppData\Local\Microsoft\Windows\Temporary Internet Files\Content.Outlook\11WRWXVU\Education-logo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12" y="5946342"/>
            <a:ext cx="1016576" cy="68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www.knowledgeadvisors.com/wp-content/uploads/2012/08/roi.png"/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43394" y="6205772"/>
            <a:ext cx="2335209" cy="30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64088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Layout with 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650446"/>
            <a:ext cx="12192000" cy="217714"/>
          </a:xfrm>
          <a:prstGeom prst="rect">
            <a:avLst/>
          </a:prstGeom>
        </p:spPr>
      </p:pic>
      <p:pic>
        <p:nvPicPr>
          <p:cNvPr id="5" name="Picture 2" descr="C:\Users\jsmith\AppData\Local\Microsoft\Windows\Temporary Internet Files\Content.Outlook\11WRWXVU\Education-logo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12" y="5946342"/>
            <a:ext cx="1016576" cy="68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www.knowledgeadvisors.com/wp-content/uploads/2012/08/roi.png"/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43394" y="6205772"/>
            <a:ext cx="2335209" cy="30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012887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1688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8721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86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39B2-4264-485C-A448-E567446909CC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6652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0084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8144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5153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3156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9486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22821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301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5365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60BB41-D5FA-BE43-9ACE-C14CC15609BB}"/>
              </a:ext>
            </a:extLst>
          </p:cNvPr>
          <p:cNvSpPr/>
          <p:nvPr userDrawn="1"/>
        </p:nvSpPr>
        <p:spPr>
          <a:xfrm>
            <a:off x="-3102429" y="-2857500"/>
            <a:ext cx="16736786" cy="10825843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F6DF92-7E38-C241-8CA4-7E17B7D1BFFF}"/>
              </a:ext>
            </a:extLst>
          </p:cNvPr>
          <p:cNvGrpSpPr/>
          <p:nvPr userDrawn="1"/>
        </p:nvGrpSpPr>
        <p:grpSpPr>
          <a:xfrm>
            <a:off x="-9038628" y="-6858000"/>
            <a:ext cx="14677363" cy="15810580"/>
            <a:chOff x="-8733763" y="-7225834"/>
            <a:chExt cx="13998523" cy="15810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5D38D6-8B98-2647-BB43-E6A074B8B51D}"/>
                </a:ext>
              </a:extLst>
            </p:cNvPr>
            <p:cNvSpPr/>
            <p:nvPr userDrawn="1"/>
          </p:nvSpPr>
          <p:spPr>
            <a:xfrm rot="18306427">
              <a:off x="-9639791" y="-6319806"/>
              <a:ext cx="15810580" cy="13998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3D0775-4768-0A48-9438-31DEABEA3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1903-AA69-7C48-8749-69B413B8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F4A58-96CB-0A4C-9C18-27610181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EAE64-9EB1-6C4F-91F8-2BC4FB1FDCF9}"/>
              </a:ext>
            </a:extLst>
          </p:cNvPr>
          <p:cNvSpPr txBox="1"/>
          <p:nvPr userDrawn="1"/>
        </p:nvSpPr>
        <p:spPr>
          <a:xfrm>
            <a:off x="5299831" y="4016454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 dirty="0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SPEAKER: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83184-F17B-D142-8B4E-249C3322F558}"/>
              </a:ext>
            </a:extLst>
          </p:cNvPr>
          <p:cNvSpPr txBox="1"/>
          <p:nvPr userDrawn="1"/>
        </p:nvSpPr>
        <p:spPr>
          <a:xfrm>
            <a:off x="6343488" y="2566824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SESSION: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48EAFDD-1637-3B4D-9DBD-6C24F12EE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8741" y="3543825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F94F97C-D670-574F-BFC8-A5C401206D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37534" y="2091880"/>
            <a:ext cx="4114801" cy="143033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  <a:latin typeface="Whitney HTF Book" pitchFamily="2" charset="77"/>
              </a:defRPr>
            </a:lvl2pPr>
            <a:lvl3pPr marL="9144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3716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1828800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77ABB2-FD14-5C4C-AE75-1BDA82A27BC3}"/>
              </a:ext>
            </a:extLst>
          </p:cNvPr>
          <p:cNvGrpSpPr/>
          <p:nvPr userDrawn="1"/>
        </p:nvGrpSpPr>
        <p:grpSpPr>
          <a:xfrm>
            <a:off x="10543825" y="-1548940"/>
            <a:ext cx="16274001" cy="15810580"/>
            <a:chOff x="10543825" y="-1548940"/>
            <a:chExt cx="16274001" cy="1581058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71A5F0-4F1D-374B-AA46-6076AF959F3F}"/>
                </a:ext>
              </a:extLst>
            </p:cNvPr>
            <p:cNvSpPr/>
            <p:nvPr userDrawn="1"/>
          </p:nvSpPr>
          <p:spPr>
            <a:xfrm rot="18306427">
              <a:off x="11573855" y="-982332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84CDCC-72B0-DC43-BAE8-B95C44CA5E8F}"/>
                </a:ext>
              </a:extLst>
            </p:cNvPr>
            <p:cNvSpPr txBox="1"/>
            <p:nvPr userDrawn="1"/>
          </p:nvSpPr>
          <p:spPr>
            <a:xfrm>
              <a:off x="10543825" y="6275363"/>
              <a:ext cx="16866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kern="1200" dirty="0">
                  <a:solidFill>
                    <a:schemeClr val="bg2"/>
                  </a:solidFill>
                  <a:effectLst/>
                  <a:latin typeface="Whitney HTF Book" pitchFamily="2" charset="77"/>
                  <a:ea typeface="+mn-ea"/>
                  <a:cs typeface="+mn-cs"/>
                </a:rPr>
                <a:t>#ATDCORE4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004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C0D716-8C80-7D45-98A1-E97876445E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5428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4335" y="3072822"/>
            <a:ext cx="9163331" cy="712357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1565" y="6356350"/>
            <a:ext cx="2743200" cy="365125"/>
          </a:xfrm>
        </p:spPr>
        <p:txBody>
          <a:bodyPr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56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F920-C891-4BE1-8EC8-717356BBC5B4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07037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4449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1620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7730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6678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0275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8934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3638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13249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38920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433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36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13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12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54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2.xml"/><Relationship Id="rId13" Type="http://schemas.openxmlformats.org/officeDocument/2006/relationships/slideLayout" Target="../slideLayouts/slideLayout187.xml"/><Relationship Id="rId3" Type="http://schemas.openxmlformats.org/officeDocument/2006/relationships/slideLayout" Target="../slideLayouts/slideLayout177.xml"/><Relationship Id="rId7" Type="http://schemas.openxmlformats.org/officeDocument/2006/relationships/slideLayout" Target="../slideLayouts/slideLayout181.xml"/><Relationship Id="rId12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5" Type="http://schemas.openxmlformats.org/officeDocument/2006/relationships/slideLayout" Target="../slideLayouts/slideLayout179.xml"/><Relationship Id="rId10" Type="http://schemas.openxmlformats.org/officeDocument/2006/relationships/slideLayout" Target="../slideLayouts/slideLayout184.xm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981E-FFEB-4FF1-AE89-75323E11E059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4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2" r:id="rId1"/>
    <p:sldLayoutId id="2147485083" r:id="rId2"/>
    <p:sldLayoutId id="2147485084" r:id="rId3"/>
    <p:sldLayoutId id="2147485085" r:id="rId4"/>
    <p:sldLayoutId id="2147485086" r:id="rId5"/>
    <p:sldLayoutId id="2147485087" r:id="rId6"/>
    <p:sldLayoutId id="2147485088" r:id="rId7"/>
    <p:sldLayoutId id="2147485089" r:id="rId8"/>
    <p:sldLayoutId id="2147485090" r:id="rId9"/>
    <p:sldLayoutId id="2147485091" r:id="rId10"/>
    <p:sldLayoutId id="2147485092" r:id="rId11"/>
    <p:sldLayoutId id="2147485233" r:id="rId12"/>
    <p:sldLayoutId id="2147485346" r:id="rId13"/>
    <p:sldLayoutId id="2147485587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8F636-6C1A-4083-8E69-EBDFA2AAB1F5}" type="datetime1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93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0" r:id="rId1"/>
    <p:sldLayoutId id="2147485411" r:id="rId2"/>
    <p:sldLayoutId id="2147485412" r:id="rId3"/>
    <p:sldLayoutId id="2147485413" r:id="rId4"/>
    <p:sldLayoutId id="2147485414" r:id="rId5"/>
    <p:sldLayoutId id="2147485415" r:id="rId6"/>
    <p:sldLayoutId id="2147485416" r:id="rId7"/>
    <p:sldLayoutId id="2147485417" r:id="rId8"/>
    <p:sldLayoutId id="2147485418" r:id="rId9"/>
    <p:sldLayoutId id="2147485419" r:id="rId10"/>
    <p:sldLayoutId id="214748542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7">
            <a:alphaModFix/>
          </a:blip>
          <a:stretch>
            <a:fillRect/>
          </a:stretch>
        </a:blipFill>
        <a:effectLst/>
      </p:bgPr>
    </p:bg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62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8" name="Google Shape;568;p62"/>
          <p:cNvSpPr txBox="1">
            <a:spLocks noGrp="1"/>
          </p:cNvSpPr>
          <p:nvPr>
            <p:ph type="body" idx="1"/>
          </p:nvPr>
        </p:nvSpPr>
        <p:spPr>
          <a:xfrm>
            <a:off x="838200" y="276271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9" name="Google Shape;569;p62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0" name="Google Shape;570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1" name="Google Shape;571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72" name="Google Shape;572;p62"/>
          <p:cNvSpPr/>
          <p:nvPr/>
        </p:nvSpPr>
        <p:spPr>
          <a:xfrm>
            <a:off x="0" y="0"/>
            <a:ext cx="12192000" cy="170317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09615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5455" r:id="rId1"/>
    <p:sldLayoutId id="2147485457" r:id="rId2"/>
    <p:sldLayoutId id="2147485458" r:id="rId3"/>
    <p:sldLayoutId id="2147485459" r:id="rId4"/>
    <p:sldLayoutId id="2147485460" r:id="rId5"/>
    <p:sldLayoutId id="2147485461" r:id="rId6"/>
    <p:sldLayoutId id="2147485462" r:id="rId7"/>
    <p:sldLayoutId id="2147485463" r:id="rId8"/>
    <p:sldLayoutId id="2147485464" r:id="rId9"/>
    <p:sldLayoutId id="2147485465" r:id="rId10"/>
    <p:sldLayoutId id="2147485466" r:id="rId11"/>
    <p:sldLayoutId id="2147485467" r:id="rId12"/>
    <p:sldLayoutId id="2147485468" r:id="rId13"/>
    <p:sldLayoutId id="2147485469" r:id="rId14"/>
    <p:sldLayoutId id="2147485601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0"/>
          <p:cNvSpPr txBox="1">
            <a:spLocks noGrp="1"/>
          </p:cNvSpPr>
          <p:nvPr>
            <p:ph type="title"/>
          </p:nvPr>
        </p:nvSpPr>
        <p:spPr>
          <a:xfrm>
            <a:off x="838200" y="1703175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0"/>
          <p:cNvSpPr txBox="1">
            <a:spLocks noGrp="1"/>
          </p:cNvSpPr>
          <p:nvPr>
            <p:ph type="body" idx="1"/>
          </p:nvPr>
        </p:nvSpPr>
        <p:spPr>
          <a:xfrm>
            <a:off x="838200" y="276271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50"/>
          <p:cNvSpPr txBox="1">
            <a:spLocks noGrp="1"/>
          </p:cNvSpPr>
          <p:nvPr>
            <p:ph type="dt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Google Shape;26;p50"/>
          <p:cNvSpPr/>
          <p:nvPr/>
        </p:nvSpPr>
        <p:spPr>
          <a:xfrm>
            <a:off x="0" y="0"/>
            <a:ext cx="12192000" cy="170317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26433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5471" r:id="rId1"/>
    <p:sldLayoutId id="2147485472" r:id="rId2"/>
    <p:sldLayoutId id="2147485473" r:id="rId3"/>
    <p:sldLayoutId id="2147485475" r:id="rId4"/>
    <p:sldLayoutId id="2147485476" r:id="rId5"/>
    <p:sldLayoutId id="2147485477" r:id="rId6"/>
    <p:sldLayoutId id="2147485478" r:id="rId7"/>
    <p:sldLayoutId id="2147485479" r:id="rId8"/>
    <p:sldLayoutId id="2147485480" r:id="rId9"/>
    <p:sldLayoutId id="2147485481" r:id="rId10"/>
    <p:sldLayoutId id="2147485482" r:id="rId11"/>
    <p:sldLayoutId id="2147485483" r:id="rId12"/>
    <p:sldLayoutId id="214748548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0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26" r:id="rId1"/>
    <p:sldLayoutId id="2147485527" r:id="rId2"/>
    <p:sldLayoutId id="2147485528" r:id="rId3"/>
    <p:sldLayoutId id="2147485529" r:id="rId4"/>
    <p:sldLayoutId id="2147485530" r:id="rId5"/>
    <p:sldLayoutId id="2147485531" r:id="rId6"/>
    <p:sldLayoutId id="2147485532" r:id="rId7"/>
    <p:sldLayoutId id="2147485533" r:id="rId8"/>
    <p:sldLayoutId id="2147485534" r:id="rId9"/>
    <p:sldLayoutId id="2147485535" r:id="rId10"/>
    <p:sldLayoutId id="2147485536" r:id="rId11"/>
    <p:sldLayoutId id="2147485537" r:id="rId12"/>
  </p:sldLayoutIdLst>
  <p:txStyles>
    <p:titleStyle>
      <a:lvl1pPr algn="l" defTabSz="9143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2" indent="-228592" algn="l" defTabSz="9143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8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2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7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71" r:id="rId1"/>
    <p:sldLayoutId id="2147485572" r:id="rId2"/>
    <p:sldLayoutId id="2147485573" r:id="rId3"/>
    <p:sldLayoutId id="2147485574" r:id="rId4"/>
    <p:sldLayoutId id="2147485575" r:id="rId5"/>
    <p:sldLayoutId id="2147485576" r:id="rId6"/>
    <p:sldLayoutId id="2147485577" r:id="rId7"/>
    <p:sldLayoutId id="2147485578" r:id="rId8"/>
    <p:sldLayoutId id="2147485579" r:id="rId9"/>
    <p:sldLayoutId id="2147485580" r:id="rId10"/>
    <p:sldLayoutId id="2147485581" r:id="rId11"/>
    <p:sldLayoutId id="2147485582" r:id="rId12"/>
    <p:sldLayoutId id="214748558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1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85" r:id="rId1"/>
    <p:sldLayoutId id="2147485586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37229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5589" r:id="rId1"/>
    <p:sldLayoutId id="2147485590" r:id="rId2"/>
    <p:sldLayoutId id="2147485591" r:id="rId3"/>
    <p:sldLayoutId id="2147485592" r:id="rId4"/>
    <p:sldLayoutId id="2147485593" r:id="rId5"/>
    <p:sldLayoutId id="2147485594" r:id="rId6"/>
    <p:sldLayoutId id="2147485595" r:id="rId7"/>
    <p:sldLayoutId id="2147485596" r:id="rId8"/>
    <p:sldLayoutId id="2147485597" r:id="rId9"/>
    <p:sldLayoutId id="2147485598" r:id="rId10"/>
    <p:sldLayoutId id="2147485599" r:id="rId11"/>
    <p:sldLayoutId id="214748560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1" y="286606"/>
            <a:ext cx="11599024" cy="12373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488" y="1917478"/>
            <a:ext cx="11599024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923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2" r:id="rId1"/>
    <p:sldLayoutId id="2147485355" r:id="rId2"/>
    <p:sldLayoutId id="2147485234" r:id="rId3"/>
    <p:sldLayoutId id="2147485235" r:id="rId4"/>
    <p:sldLayoutId id="2147485236" r:id="rId5"/>
    <p:sldLayoutId id="2147485237" r:id="rId6"/>
    <p:sldLayoutId id="2147485238" r:id="rId7"/>
    <p:sldLayoutId id="2147485239" r:id="rId8"/>
    <p:sldLayoutId id="2147485240" r:id="rId9"/>
    <p:sldLayoutId id="2147485241" r:id="rId10"/>
    <p:sldLayoutId id="2147485242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b="1" kern="1200" spc="-50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272AB-EE93-4C40-943A-015A3047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7097D-F157-6A48-994A-84EA1D7E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A9918-AEFF-A549-A3BD-E9553DB19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725" y="63292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9FB84-33A4-CF45-BAA2-BC996DBF21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7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57" r:id="rId1"/>
    <p:sldLayoutId id="2147485258" r:id="rId2"/>
    <p:sldLayoutId id="2147485259" r:id="rId3"/>
    <p:sldLayoutId id="2147485260" r:id="rId4"/>
    <p:sldLayoutId id="2147485261" r:id="rId5"/>
    <p:sldLayoutId id="2147485262" r:id="rId6"/>
    <p:sldLayoutId id="2147485263" r:id="rId7"/>
    <p:sldLayoutId id="2147485264" r:id="rId8"/>
    <p:sldLayoutId id="2147485265" r:id="rId9"/>
    <p:sldLayoutId id="2147485266" r:id="rId10"/>
    <p:sldLayoutId id="2147485267" r:id="rId11"/>
    <p:sldLayoutId id="2147485268" r:id="rId12"/>
    <p:sldLayoutId id="2147485269" r:id="rId13"/>
    <p:sldLayoutId id="2147485270" r:id="rId14"/>
    <p:sldLayoutId id="2147485569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954C7-1E64-3342-B8BF-72EC3087A620}" type="datetime1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045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15" r:id="rId1"/>
    <p:sldLayoutId id="2147485316" r:id="rId2"/>
    <p:sldLayoutId id="2147485317" r:id="rId3"/>
    <p:sldLayoutId id="2147485318" r:id="rId4"/>
    <p:sldLayoutId id="2147485319" r:id="rId5"/>
    <p:sldLayoutId id="2147485320" r:id="rId6"/>
    <p:sldLayoutId id="2147485321" r:id="rId7"/>
    <p:sldLayoutId id="2147485322" r:id="rId8"/>
    <p:sldLayoutId id="2147485323" r:id="rId9"/>
    <p:sldLayoutId id="2147485324" r:id="rId10"/>
    <p:sldLayoutId id="2147485325" r:id="rId11"/>
    <p:sldLayoutId id="2147485326" r:id="rId12"/>
    <p:sldLayoutId id="2147485328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8699F50C-BE38-4BD0-BA84-9B090E1F2B9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660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97" r:id="rId1"/>
    <p:sldLayoutId id="2147485198" r:id="rId2"/>
    <p:sldLayoutId id="2147485199" r:id="rId3"/>
    <p:sldLayoutId id="2147485200" r:id="rId4"/>
    <p:sldLayoutId id="2147485201" r:id="rId5"/>
    <p:sldLayoutId id="2147485202" r:id="rId6"/>
    <p:sldLayoutId id="2147485203" r:id="rId7"/>
    <p:sldLayoutId id="2147485204" r:id="rId8"/>
    <p:sldLayoutId id="2147485205" r:id="rId9"/>
    <p:sldLayoutId id="2147485206" r:id="rId10"/>
    <p:sldLayoutId id="2147485207" r:id="rId11"/>
    <p:sldLayoutId id="2147485208" r:id="rId12"/>
    <p:sldLayoutId id="2147485209" r:id="rId13"/>
    <p:sldLayoutId id="2147485210" r:id="rId14"/>
    <p:sldLayoutId id="2147485211" r:id="rId15"/>
    <p:sldLayoutId id="2147485212" r:id="rId16"/>
    <p:sldLayoutId id="2147485213" r:id="rId17"/>
    <p:sldLayoutId id="2147485214" r:id="rId18"/>
    <p:sldLayoutId id="2147485215" r:id="rId19"/>
    <p:sldLayoutId id="2147485216" r:id="rId20"/>
    <p:sldLayoutId id="2147485217" r:id="rId21"/>
    <p:sldLayoutId id="2147485219" r:id="rId22"/>
    <p:sldLayoutId id="214748522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70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E402B-9921-40FA-8360-131077676729}" type="datetimeFigureOut">
              <a:rPr lang="en-US" smtClean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31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81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1" y="286606"/>
            <a:ext cx="11599024" cy="12373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488" y="1917478"/>
            <a:ext cx="11599024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44683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89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b="1" kern="1200" spc="-50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3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46933" y="864967"/>
            <a:ext cx="9508400" cy="8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46933" y="1913267"/>
            <a:ext cx="9508400" cy="37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»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»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»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●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○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■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●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○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■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355233" y="864967"/>
            <a:ext cx="731600" cy="8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buNone/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786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5387" r:id="rId1"/>
    <p:sldLayoutId id="2147485388" r:id="rId2"/>
    <p:sldLayoutId id="2147485389" r:id="rId3"/>
    <p:sldLayoutId id="2147485390" r:id="rId4"/>
    <p:sldLayoutId id="2147485391" r:id="rId5"/>
    <p:sldLayoutId id="2147485392" r:id="rId6"/>
    <p:sldLayoutId id="214748539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6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9.xml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7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E4E00A_B8DEC10B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8.xml"/><Relationship Id="rId4" Type="http://schemas.openxmlformats.org/officeDocument/2006/relationships/chart" Target="../charts/chart3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E4E00B_517D50FA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8.xml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5.xml"/><Relationship Id="rId6" Type="http://schemas.openxmlformats.org/officeDocument/2006/relationships/image" Target="../media/image80.png"/><Relationship Id="rId5" Type="http://schemas.openxmlformats.org/officeDocument/2006/relationships/image" Target="../media/image79.jpg"/><Relationship Id="rId4" Type="http://schemas.openxmlformats.org/officeDocument/2006/relationships/image" Target="../media/image7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ROI_Institute" TargetMode="External"/><Relationship Id="rId3" Type="http://schemas.openxmlformats.org/officeDocument/2006/relationships/image" Target="../media/image81.jpe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0.xml"/><Relationship Id="rId6" Type="http://schemas.openxmlformats.org/officeDocument/2006/relationships/hyperlink" Target="https://www.facebook.com/ROIInstitute" TargetMode="External"/><Relationship Id="rId5" Type="http://schemas.openxmlformats.org/officeDocument/2006/relationships/image" Target="../media/image82.png"/><Relationship Id="rId4" Type="http://schemas.openxmlformats.org/officeDocument/2006/relationships/hyperlink" Target="http://www.linkedin.com/in/roiinstituteinc/" TargetMode="External"/><Relationship Id="rId9" Type="http://schemas.openxmlformats.org/officeDocument/2006/relationships/image" Target="../media/image8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hyperlink" Target="https://roiinstitute.net/roicertification/" TargetMode="External"/><Relationship Id="rId1" Type="http://schemas.openxmlformats.org/officeDocument/2006/relationships/slideLayout" Target="../slideLayouts/slideLayout169.xml"/><Relationship Id="rId4" Type="http://schemas.openxmlformats.org/officeDocument/2006/relationships/image" Target="../media/image8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jpeg"/><Relationship Id="rId18" Type="http://schemas.openxmlformats.org/officeDocument/2006/relationships/image" Target="../media/image37.jpeg"/><Relationship Id="rId26" Type="http://schemas.openxmlformats.org/officeDocument/2006/relationships/image" Target="../media/image45.jpeg"/><Relationship Id="rId21" Type="http://schemas.openxmlformats.org/officeDocument/2006/relationships/image" Target="../media/image40.jpeg"/><Relationship Id="rId34" Type="http://schemas.openxmlformats.org/officeDocument/2006/relationships/image" Target="../media/image53.emf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17" Type="http://schemas.openxmlformats.org/officeDocument/2006/relationships/image" Target="../media/image36.jpeg"/><Relationship Id="rId25" Type="http://schemas.openxmlformats.org/officeDocument/2006/relationships/image" Target="../media/image44.jpeg"/><Relationship Id="rId33" Type="http://schemas.openxmlformats.org/officeDocument/2006/relationships/image" Target="../media/image52.jpeg"/><Relationship Id="rId38" Type="http://schemas.openxmlformats.org/officeDocument/2006/relationships/image" Target="../media/image57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5.jpeg"/><Relationship Id="rId20" Type="http://schemas.openxmlformats.org/officeDocument/2006/relationships/image" Target="../media/image39.jpeg"/><Relationship Id="rId29" Type="http://schemas.openxmlformats.org/officeDocument/2006/relationships/image" Target="../media/image48.jpeg"/><Relationship Id="rId1" Type="http://schemas.openxmlformats.org/officeDocument/2006/relationships/slideLayout" Target="../slideLayouts/slideLayout119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24" Type="http://schemas.openxmlformats.org/officeDocument/2006/relationships/image" Target="../media/image43.jpeg"/><Relationship Id="rId32" Type="http://schemas.openxmlformats.org/officeDocument/2006/relationships/image" Target="../media/image51.jpeg"/><Relationship Id="rId37" Type="http://schemas.openxmlformats.org/officeDocument/2006/relationships/image" Target="../media/image56.jpeg"/><Relationship Id="rId5" Type="http://schemas.openxmlformats.org/officeDocument/2006/relationships/image" Target="../media/image24.jpeg"/><Relationship Id="rId15" Type="http://schemas.openxmlformats.org/officeDocument/2006/relationships/image" Target="../media/image34.jpeg"/><Relationship Id="rId23" Type="http://schemas.openxmlformats.org/officeDocument/2006/relationships/image" Target="../media/image42.jpeg"/><Relationship Id="rId28" Type="http://schemas.openxmlformats.org/officeDocument/2006/relationships/image" Target="../media/image47.jpeg"/><Relationship Id="rId36" Type="http://schemas.openxmlformats.org/officeDocument/2006/relationships/image" Target="../media/image55.jpeg"/><Relationship Id="rId10" Type="http://schemas.openxmlformats.org/officeDocument/2006/relationships/image" Target="../media/image29.jpeg"/><Relationship Id="rId19" Type="http://schemas.openxmlformats.org/officeDocument/2006/relationships/image" Target="../media/image38.jpeg"/><Relationship Id="rId31" Type="http://schemas.openxmlformats.org/officeDocument/2006/relationships/image" Target="../media/image50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Relationship Id="rId22" Type="http://schemas.openxmlformats.org/officeDocument/2006/relationships/image" Target="../media/image41.jpeg"/><Relationship Id="rId27" Type="http://schemas.openxmlformats.org/officeDocument/2006/relationships/image" Target="../media/image46.jpeg"/><Relationship Id="rId30" Type="http://schemas.openxmlformats.org/officeDocument/2006/relationships/image" Target="../media/image49.jpeg"/><Relationship Id="rId35" Type="http://schemas.openxmlformats.org/officeDocument/2006/relationships/image" Target="../media/image54.jpeg"/><Relationship Id="rId8" Type="http://schemas.openxmlformats.org/officeDocument/2006/relationships/image" Target="../media/image27.jpeg"/><Relationship Id="rId3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7800" y="2476500"/>
            <a:ext cx="6705600" cy="1905000"/>
          </a:xfrm>
        </p:spPr>
        <p:txBody>
          <a:bodyPr anchor="ctr">
            <a:no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Demonstrating the Impact 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of Capacity Development</a:t>
            </a:r>
          </a:p>
        </p:txBody>
      </p:sp>
      <p:pic>
        <p:nvPicPr>
          <p:cNvPr id="1026" name="Picture 2" descr="INSTITI ">
            <a:extLst>
              <a:ext uri="{FF2B5EF4-FFF2-40B4-BE49-F238E27FC236}">
                <a16:creationId xmlns:a16="http://schemas.microsoft.com/office/drawing/2014/main" id="{07F51459-82D9-41F4-9368-42BFF1A86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533399"/>
            <a:ext cx="2936922" cy="42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7" descr="Exchanging ideas in the boardroom">
            <a:extLst>
              <a:ext uri="{FF2B5EF4-FFF2-40B4-BE49-F238E27FC236}">
                <a16:creationId xmlns:a16="http://schemas.microsoft.com/office/drawing/2014/main" id="{B8412FA2-B71E-144A-B6F0-EFCD2C8219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" y="1602494"/>
            <a:ext cx="4567708" cy="3653012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Subtitle 3">
            <a:extLst>
              <a:ext uri="{FF2B5EF4-FFF2-40B4-BE49-F238E27FC236}">
                <a16:creationId xmlns:a16="http://schemas.microsoft.com/office/drawing/2014/main" id="{5929A43A-AB9C-874D-BEE9-41FEF9EFA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0" y="5029200"/>
            <a:ext cx="5181600" cy="1447799"/>
          </a:xfrm>
        </p:spPr>
        <p:txBody>
          <a:bodyPr vert="horz" lIns="73160" tIns="36580" rIns="73160" bIns="36580" rtlCol="0" anchor="ctr">
            <a:normAutofit/>
          </a:bodyPr>
          <a:lstStyle/>
          <a:p>
            <a:pPr algn="ctr" defTabSz="731611">
              <a:spcBef>
                <a:spcPts val="800"/>
              </a:spcBef>
            </a:pPr>
            <a:r>
              <a:rPr lang="en-US" sz="2000" spc="0" dirty="0">
                <a:solidFill>
                  <a:schemeClr val="tx1"/>
                </a:solidFill>
                <a:latin typeface="Calibri" panose="020F0502020204030204" pitchFamily="34" charset="0"/>
              </a:rPr>
              <a:t>Katinka Koke, Specialist, Planning, Performance Monitoring and Evaluation Unit, Division for Strategic Planning and Performance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63EB41-41B5-8543-89D5-9E97BC3722C2}"/>
              </a:ext>
            </a:extLst>
          </p:cNvPr>
          <p:cNvSpPr txBox="1"/>
          <p:nvPr/>
        </p:nvSpPr>
        <p:spPr>
          <a:xfrm>
            <a:off x="276494" y="5399156"/>
            <a:ext cx="54117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31611">
              <a:spcBef>
                <a:spcPts val="800"/>
              </a:spcBef>
            </a:pPr>
            <a:r>
              <a:rPr lang="en-US" sz="20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Patti P. Phillips, Ph.D.</a:t>
            </a:r>
            <a:br>
              <a:rPr lang="en-US" sz="20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CEO, ROI Institute, Inc.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655AC0-4E0B-9A47-AA18-7A167AC7CF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200" y="533399"/>
            <a:ext cx="2936922" cy="57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821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lculator, Calculation, Keypad, Finance, Mathematics">
            <a:extLst>
              <a:ext uri="{FF2B5EF4-FFF2-40B4-BE49-F238E27FC236}">
                <a16:creationId xmlns:a16="http://schemas.microsoft.com/office/drawing/2014/main" id="{4A2C3006-6592-4DF0-B33D-0594E31A9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2BFA129-D8FB-46D3-A920-CC14536D9CB0}"/>
              </a:ext>
            </a:extLst>
          </p:cNvPr>
          <p:cNvSpPr txBox="1">
            <a:spLocks/>
          </p:cNvSpPr>
          <p:nvPr/>
        </p:nvSpPr>
        <p:spPr>
          <a:xfrm>
            <a:off x="111866" y="554596"/>
            <a:ext cx="12080134" cy="9067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Franchise" pitchFamily="49" charset="0"/>
                <a:cs typeface="Calibri" panose="020F0502020204030204" pitchFamily="34" charset="0"/>
              </a:rPr>
              <a:t>BCR and ROI Formula</a:t>
            </a: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5865345E-8165-49CD-87D4-E5F09E422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52869"/>
            <a:ext cx="35944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Benefit Cost Ratio =</a:t>
            </a:r>
          </a:p>
        </p:txBody>
      </p:sp>
      <p:sp>
        <p:nvSpPr>
          <p:cNvPr id="7" name="Line 15">
            <a:extLst>
              <a:ext uri="{FF2B5EF4-FFF2-40B4-BE49-F238E27FC236}">
                <a16:creationId xmlns:a16="http://schemas.microsoft.com/office/drawing/2014/main" id="{E02CB0EA-DEFD-424C-B7C4-0DA60FD98944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6636" y="2445544"/>
            <a:ext cx="419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5379D0E3-45FA-4B24-B4CB-0B6FB730C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335" y="4033928"/>
            <a:ext cx="14694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BE816099-004F-416E-81DE-489C70BC1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9757" y="1848069"/>
            <a:ext cx="38100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x-none" sz="3200" dirty="0">
                <a:latin typeface="+mn-lt"/>
                <a:cs typeface="+mn-cs"/>
              </a:rPr>
              <a:t>Intervention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Benefits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x-none" sz="3200" dirty="0">
                <a:latin typeface="+mn-lt"/>
                <a:cs typeface="+mn-cs"/>
              </a:rPr>
              <a:t>Intervention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Costs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5132063A-A29A-4355-8A84-E5BB1A9E9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7757" y="3716488"/>
            <a:ext cx="708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x-none" sz="3200" dirty="0">
                <a:latin typeface="+mn-lt"/>
                <a:cs typeface="+mn-cs"/>
              </a:rPr>
              <a:t>Intervention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Benefits – </a:t>
            </a:r>
            <a:r>
              <a:rPr lang="en-US" altLang="x-none" sz="3200" dirty="0">
                <a:latin typeface="+mn-lt"/>
                <a:cs typeface="+mn-cs"/>
              </a:rPr>
              <a:t>Intervention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Costs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x-none" sz="3200" dirty="0">
                <a:latin typeface="+mn-lt"/>
                <a:cs typeface="+mn-cs"/>
              </a:rPr>
              <a:t>Intervention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Costs</a:t>
            </a:r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40382679-5029-4605-A17B-5BD9845725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55791" y="4308050"/>
            <a:ext cx="6512246" cy="860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7" name="Text Box 16">
            <a:extLst>
              <a:ext uri="{FF2B5EF4-FFF2-40B4-BE49-F238E27FC236}">
                <a16:creationId xmlns:a16="http://schemas.microsoft.com/office/drawing/2014/main" id="{7F7FCB4D-6DAB-442D-9321-C9F1B23AF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0" y="4033928"/>
            <a:ext cx="23624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x 100 =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6EA038-7BC0-B54C-85C2-0AB8EFE67992}"/>
              </a:ext>
            </a:extLst>
          </p:cNvPr>
          <p:cNvSpPr/>
          <p:nvPr/>
        </p:nvSpPr>
        <p:spPr>
          <a:xfrm>
            <a:off x="8509716" y="211870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=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66C79996-A12E-9F47-99A3-7FC0BCDEA4B6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6D4FB8-F348-3E49-963C-26EF104A9C3A}"/>
              </a:ext>
            </a:extLst>
          </p:cNvPr>
          <p:cNvSpPr txBox="1"/>
          <p:nvPr/>
        </p:nvSpPr>
        <p:spPr>
          <a:xfrm>
            <a:off x="762000" y="6096000"/>
            <a:ext cx="11250822" cy="338554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*Intervention might be a single event or other solution,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thematic programme, or country programme.</a:t>
            </a:r>
          </a:p>
        </p:txBody>
      </p:sp>
    </p:spTree>
    <p:extLst>
      <p:ext uri="{BB962C8B-B14F-4D97-AF65-F5344CB8AC3E}">
        <p14:creationId xmlns:p14="http://schemas.microsoft.com/office/powerpoint/2010/main" val="3276718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2F934A-BB84-139A-1350-D4F00CDA0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F777ABF-E92A-134E-A09B-D6455FEF7F40}"/>
              </a:ext>
            </a:extLst>
          </p:cNvPr>
          <p:cNvSpPr/>
          <p:nvPr/>
        </p:nvSpPr>
        <p:spPr>
          <a:xfrm>
            <a:off x="670630" y="343150"/>
            <a:ext cx="11126359" cy="1028617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21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ROI Example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CB6540A-1545-1F4F-8767-46A5F1B720FA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966242"/>
            <a:ext cx="4190661" cy="1089529"/>
            <a:chOff x="2667000" y="2190593"/>
            <a:chExt cx="4191000" cy="1089617"/>
          </a:xfrm>
        </p:grpSpPr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1339C91-F3CB-3F4B-B543-9DB22809F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90593"/>
              <a:ext cx="3810000" cy="1089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  <a:sym typeface="Arial"/>
                </a:rPr>
                <a:t>$750,000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  <a:sym typeface="Arial"/>
                </a:rPr>
                <a:t>$425,000</a:t>
              </a:r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D851D590-37CF-354F-BD10-363640187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106" y="399672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5387" y="3741633"/>
            <a:ext cx="7788953" cy="1610697"/>
            <a:chOff x="2209798" y="3876338"/>
            <a:chExt cx="6863868" cy="161082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798" y="3876338"/>
              <a:ext cx="5105400" cy="1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8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$750,000 - $425,000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8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$425,000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C76145EA-26D0-D441-AEA5-03AF48E8E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066" y="4071006"/>
              <a:ext cx="2133600" cy="535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x 100 =</a:t>
              </a:r>
            </a:p>
          </p:txBody>
        </p:sp>
      </p:grpSp>
      <p:sp>
        <p:nvSpPr>
          <p:cNvPr id="2" name="Text Box 16">
            <a:extLst>
              <a:ext uri="{FF2B5EF4-FFF2-40B4-BE49-F238E27FC236}">
                <a16:creationId xmlns:a16="http://schemas.microsoft.com/office/drawing/2014/main" id="{939767A5-8CCC-EB1F-406B-C33A388C1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6890" y="2231262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DDB17F-EDC6-ABB4-C40D-4CBABD3465C9}"/>
              </a:ext>
            </a:extLst>
          </p:cNvPr>
          <p:cNvSpPr/>
          <p:nvPr/>
        </p:nvSpPr>
        <p:spPr>
          <a:xfrm>
            <a:off x="303316" y="5409158"/>
            <a:ext cx="102097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Reduce Safety Incidents (1st year) = $750,000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Program Cost (25 participants) = $425,000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C7C6E-4680-7E8A-BAE1-7EE055731FF6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933AE6D7-FADE-2DFB-74E7-C724E1B77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00" y="2231263"/>
            <a:ext cx="359445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Benefit Cost Ratio =</a:t>
            </a:r>
          </a:p>
        </p:txBody>
      </p:sp>
    </p:spTree>
    <p:extLst>
      <p:ext uri="{BB962C8B-B14F-4D97-AF65-F5344CB8AC3E}">
        <p14:creationId xmlns:p14="http://schemas.microsoft.com/office/powerpoint/2010/main" val="1949373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2F934A-BB84-139A-1350-D4F00CDA0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F777ABF-E92A-134E-A09B-D6455FEF7F40}"/>
              </a:ext>
            </a:extLst>
          </p:cNvPr>
          <p:cNvSpPr/>
          <p:nvPr/>
        </p:nvSpPr>
        <p:spPr>
          <a:xfrm>
            <a:off x="670630" y="343150"/>
            <a:ext cx="11126359" cy="1028617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2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ROI Example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CB6540A-1545-1F4F-8767-46A5F1B720FA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966242"/>
            <a:ext cx="4190661" cy="1089529"/>
            <a:chOff x="2667000" y="2190593"/>
            <a:chExt cx="4191000" cy="1089617"/>
          </a:xfrm>
        </p:grpSpPr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1339C91-F3CB-3F4B-B543-9DB22809F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90593"/>
              <a:ext cx="3810000" cy="1089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  <a:sym typeface="Arial"/>
                </a:rPr>
                <a:t>$750,000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  <a:sym typeface="Arial"/>
                </a:rPr>
                <a:t>$425,000</a:t>
              </a:r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D851D590-37CF-354F-BD10-363640187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56D48FB4-4E06-044A-8671-AE60DB9C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106" y="3996723"/>
            <a:ext cx="126125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5E95F223-A3D7-D345-9FEE-639DCE4CE8CD}"/>
              </a:ext>
            </a:extLst>
          </p:cNvPr>
          <p:cNvGrpSpPr>
            <a:grpSpLocks/>
          </p:cNvGrpSpPr>
          <p:nvPr/>
        </p:nvGrpSpPr>
        <p:grpSpPr bwMode="auto">
          <a:xfrm>
            <a:off x="2625387" y="3741633"/>
            <a:ext cx="7788953" cy="1610697"/>
            <a:chOff x="2209798" y="3876338"/>
            <a:chExt cx="6863868" cy="161082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F0836264-55C1-FC47-B9AD-AFAE2BFD6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798" y="3876338"/>
              <a:ext cx="5105400" cy="1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8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$750,000 - $425,000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8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$425,000</a:t>
              </a:r>
            </a:p>
            <a:p>
              <a:pPr marL="0" marR="0" lvl="0" indent="0" algn="ctr" defTabSz="914368" rtl="0" eaLnBrk="0" fontAlgn="base" latinLnBrk="0" hangingPunct="0">
                <a:lnSpc>
                  <a:spcPct val="100000"/>
                </a:lnSpc>
                <a:spcBef>
                  <a:spcPct val="25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7EECED7-47D0-7748-82AC-020A44178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6999" y="439003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C76145EA-26D0-D441-AEA5-03AF48E8E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066" y="4071006"/>
              <a:ext cx="2133600" cy="535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marL="0" marR="0" lvl="0" indent="0" algn="l" defTabSz="914368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x 100 = 76%</a:t>
              </a:r>
            </a:p>
          </p:txBody>
        </p:sp>
      </p:grpSp>
      <p:sp>
        <p:nvSpPr>
          <p:cNvPr id="2" name="Text Box 16">
            <a:extLst>
              <a:ext uri="{FF2B5EF4-FFF2-40B4-BE49-F238E27FC236}">
                <a16:creationId xmlns:a16="http://schemas.microsoft.com/office/drawing/2014/main" id="{939767A5-8CCC-EB1F-406B-C33A388C1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6890" y="2231262"/>
            <a:ext cx="242115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368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= 1.76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DDB17F-EDC6-ABB4-C40D-4CBABD3465C9}"/>
              </a:ext>
            </a:extLst>
          </p:cNvPr>
          <p:cNvSpPr/>
          <p:nvPr/>
        </p:nvSpPr>
        <p:spPr>
          <a:xfrm>
            <a:off x="303316" y="5409158"/>
            <a:ext cx="102097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Reduce Safety Incidents (1st year) = $750,000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Program Cost (25 participants) = $425,000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C7C6E-4680-7E8A-BAE1-7EE055731FF6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933AE6D7-FADE-2DFB-74E7-C724E1B77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00" y="2231263"/>
            <a:ext cx="359445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Benefit Cost Ratio =</a:t>
            </a:r>
          </a:p>
        </p:txBody>
      </p:sp>
    </p:spTree>
    <p:extLst>
      <p:ext uri="{BB962C8B-B14F-4D97-AF65-F5344CB8AC3E}">
        <p14:creationId xmlns:p14="http://schemas.microsoft.com/office/powerpoint/2010/main" val="2382353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B89C7-4720-4643-AE56-C6D05C29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57200"/>
            <a:ext cx="3402757" cy="3733801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4000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To what level do you evaluate capacity development interventions*?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6BDC9C-E074-8E4B-92BE-895D1A548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5800" y="1615934"/>
            <a:ext cx="7511333" cy="3183447"/>
          </a:xfrm>
        </p:spPr>
        <p:txBody>
          <a:bodyPr anchor="ctr">
            <a:noAutofit/>
          </a:bodyPr>
          <a:lstStyle/>
          <a:p>
            <a:pPr marL="571500" indent="-457200">
              <a:spcAft>
                <a:spcPts val="600"/>
              </a:spcAft>
              <a:buFont typeface="+mj-lt"/>
              <a:buAutoNum type="alphaUcPeriod"/>
            </a:pPr>
            <a:r>
              <a:rPr lang="en-US" sz="2400" dirty="0"/>
              <a:t>Inputs and Activities</a:t>
            </a:r>
          </a:p>
          <a:p>
            <a:pPr marL="571500" indent="-457200">
              <a:spcAft>
                <a:spcPts val="600"/>
              </a:spcAft>
              <a:buFont typeface="+mj-lt"/>
              <a:buAutoNum type="alphaUcPeriod"/>
            </a:pPr>
            <a:r>
              <a:rPr lang="en-US" sz="2400" dirty="0"/>
              <a:t>Reaction</a:t>
            </a:r>
          </a:p>
          <a:p>
            <a:pPr marL="571500" indent="-457200">
              <a:spcAft>
                <a:spcPts val="600"/>
              </a:spcAft>
              <a:buFont typeface="+mj-lt"/>
              <a:buAutoNum type="alphaUcPeriod"/>
            </a:pPr>
            <a:r>
              <a:rPr lang="en-US" sz="2400" dirty="0"/>
              <a:t>Learning</a:t>
            </a:r>
          </a:p>
          <a:p>
            <a:pPr marL="571500" indent="-457200">
              <a:spcAft>
                <a:spcPts val="600"/>
              </a:spcAft>
              <a:buFont typeface="+mj-lt"/>
              <a:buAutoNum type="alphaUcPeriod"/>
            </a:pPr>
            <a:r>
              <a:rPr lang="en-US" sz="2400" dirty="0"/>
              <a:t>Application</a:t>
            </a:r>
          </a:p>
          <a:p>
            <a:pPr marL="571500" indent="-457200">
              <a:spcAft>
                <a:spcPts val="600"/>
              </a:spcAft>
              <a:buFont typeface="+mj-lt"/>
              <a:buAutoNum type="alphaUcPeriod"/>
            </a:pPr>
            <a:r>
              <a:rPr lang="en-US" sz="2400" dirty="0"/>
              <a:t>Impact</a:t>
            </a:r>
          </a:p>
          <a:p>
            <a:pPr marL="571500" indent="-457200">
              <a:spcAft>
                <a:spcPts val="600"/>
              </a:spcAft>
              <a:buFont typeface="+mj-lt"/>
              <a:buAutoNum type="alphaUcPeriod"/>
            </a:pPr>
            <a:r>
              <a:rPr lang="en-US" sz="2400" dirty="0"/>
              <a:t>BCR and ROI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158B8F1-3DAD-A314-092B-8997BDB8309B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118AF6-3548-E841-8FE5-AD3EFC3516C5}"/>
              </a:ext>
            </a:extLst>
          </p:cNvPr>
          <p:cNvSpPr txBox="1"/>
          <p:nvPr/>
        </p:nvSpPr>
        <p:spPr>
          <a:xfrm>
            <a:off x="4419601" y="457200"/>
            <a:ext cx="7467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Chat Your Response </a:t>
            </a:r>
            <a:endParaRPr lang="en-US" sz="4000" dirty="0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D1BB108E-591E-5C4C-B16D-3FF72F353B8D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/>
            <a:fld id="{5A007396-4EF8-4446-A4A3-FA7862915E1A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13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CDDC28-C3AB-7F48-99F8-735716473DB0}"/>
              </a:ext>
            </a:extLst>
          </p:cNvPr>
          <p:cNvSpPr txBox="1"/>
          <p:nvPr/>
        </p:nvSpPr>
        <p:spPr>
          <a:xfrm>
            <a:off x="381000" y="4499876"/>
            <a:ext cx="3402757" cy="1631216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*Intervention can also be 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Thematic programme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Country programme</a:t>
            </a:r>
          </a:p>
        </p:txBody>
      </p:sp>
    </p:spTree>
    <p:extLst>
      <p:ext uri="{BB962C8B-B14F-4D97-AF65-F5344CB8AC3E}">
        <p14:creationId xmlns:p14="http://schemas.microsoft.com/office/powerpoint/2010/main" val="303607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1652E4E-D062-4BD3-BB25-5B0686D922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253375"/>
              </p:ext>
            </p:extLst>
          </p:nvPr>
        </p:nvGraphicFramePr>
        <p:xfrm>
          <a:off x="1331124" y="1015168"/>
          <a:ext cx="10437563" cy="5188507"/>
        </p:xfrm>
        <a:graphic>
          <a:graphicData uri="http://schemas.openxmlformats.org/drawingml/2006/table">
            <a:tbl>
              <a:tblPr firstRow="1" bandRow="1"/>
              <a:tblGrid>
                <a:gridCol w="2776758">
                  <a:extLst>
                    <a:ext uri="{9D8B030D-6E8A-4147-A177-3AD203B41FA5}">
                      <a16:colId xmlns:a16="http://schemas.microsoft.com/office/drawing/2014/main" val="4008302579"/>
                    </a:ext>
                  </a:extLst>
                </a:gridCol>
                <a:gridCol w="683593">
                  <a:extLst>
                    <a:ext uri="{9D8B030D-6E8A-4147-A177-3AD203B41FA5}">
                      <a16:colId xmlns:a16="http://schemas.microsoft.com/office/drawing/2014/main" val="1524283254"/>
                    </a:ext>
                  </a:extLst>
                </a:gridCol>
                <a:gridCol w="1186778">
                  <a:extLst>
                    <a:ext uri="{9D8B030D-6E8A-4147-A177-3AD203B41FA5}">
                      <a16:colId xmlns:a16="http://schemas.microsoft.com/office/drawing/2014/main" val="2985456340"/>
                    </a:ext>
                  </a:extLst>
                </a:gridCol>
                <a:gridCol w="4725471">
                  <a:extLst>
                    <a:ext uri="{9D8B030D-6E8A-4147-A177-3AD203B41FA5}">
                      <a16:colId xmlns:a16="http://schemas.microsoft.com/office/drawing/2014/main" val="2280493022"/>
                    </a:ext>
                  </a:extLst>
                </a:gridCol>
                <a:gridCol w="1064963">
                  <a:extLst>
                    <a:ext uri="{9D8B030D-6E8A-4147-A177-3AD203B41FA5}">
                      <a16:colId xmlns:a16="http://schemas.microsoft.com/office/drawing/2014/main" val="732123313"/>
                    </a:ext>
                  </a:extLst>
                </a:gridCol>
              </a:tblGrid>
              <a:tr h="295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05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LEVEL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ISSUE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MEASURES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TARGETS*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252742"/>
                  </a:ext>
                </a:extLst>
              </a:tr>
              <a:tr h="7338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sng" strike="noStrike" kern="1200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This is easy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Always measured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Inputs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Volume, Hours, Convenience, Cost</a:t>
                      </a: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449807"/>
                  </a:ext>
                </a:extLst>
              </a:tr>
              <a:tr h="834903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sng" strike="noStrike" kern="1200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This is easy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Almost always measured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Reaction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B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Relevance, Engaging, </a:t>
                      </a:r>
                      <a:r>
                        <a:rPr lang="en-US" sz="1600" kern="1200" dirty="0">
                          <a:solidFill>
                            <a:srgbClr val="B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Important, Useful, </a:t>
                      </a:r>
                      <a:r>
                        <a:rPr lang="en-US" sz="1600" kern="1200" dirty="0">
                          <a:solidFill>
                            <a:srgbClr val="B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New Content, </a:t>
                      </a:r>
                      <a:r>
                        <a:rPr lang="en-US" sz="1600" kern="1200" dirty="0">
                          <a:solidFill>
                            <a:srgbClr val="B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Intent to Use, </a:t>
                      </a:r>
                      <a:r>
                        <a:rPr lang="en-US" sz="1600" kern="1200" dirty="0">
                          <a:solidFill>
                            <a:srgbClr val="B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Recommend to others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144213"/>
                  </a:ext>
                </a:extLst>
              </a:tr>
              <a:tr h="707135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sng" strike="noStrike" kern="1200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Not difficult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Usually measured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Learning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Concepts, Trends, Facts, Contacts, Skills, Competencies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90%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9052919"/>
                  </a:ext>
                </a:extLst>
              </a:tr>
              <a:tr h="966471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sng" strike="noStrike" kern="1200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Possible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Often measured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Application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Use of content, Frequency of use, Success with use, Actions taken, Policies implemented, Barriers, Enablers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77128"/>
                  </a:ext>
                </a:extLst>
              </a:tr>
              <a:tr h="929158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sng" strike="noStrike" kern="1200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Not so difficult to connect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Sometimes measured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Impact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Productivity, Time, Quality, Costs, Image, Reputation, Engagement, Compliance, False rejects, Rework, Health, Safety incidents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113110"/>
                  </a:ext>
                </a:extLst>
              </a:tr>
              <a:tr h="718012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0" i="0" u="sng" strike="noStrike" kern="1200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Possible for many interventions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Rarely measured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ROI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Benefit-Cost ratio or Return on Investment, expressed as a percent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0796" marR="80796" marT="40398" marB="40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446062"/>
                  </a:ext>
                </a:extLst>
              </a:tr>
            </a:tbl>
          </a:graphicData>
        </a:graphic>
      </p:graphicFrame>
      <p:grpSp>
        <p:nvGrpSpPr>
          <p:cNvPr id="24" name="Group 23">
            <a:extLst>
              <a:ext uri="{FF2B5EF4-FFF2-40B4-BE49-F238E27FC236}">
                <a16:creationId xmlns:a16="http://schemas.microsoft.com/office/drawing/2014/main" id="{3C0F8E31-B51B-4E3D-82D7-9063F22EE550}"/>
              </a:ext>
            </a:extLst>
          </p:cNvPr>
          <p:cNvGrpSpPr/>
          <p:nvPr/>
        </p:nvGrpSpPr>
        <p:grpSpPr>
          <a:xfrm>
            <a:off x="5217156" y="1600200"/>
            <a:ext cx="303566" cy="3840570"/>
            <a:chOff x="4764736" y="2078709"/>
            <a:chExt cx="381000" cy="3840570"/>
          </a:xfrm>
        </p:grpSpPr>
        <p:sp>
          <p:nvSpPr>
            <p:cNvPr id="8" name="Down Arrow 19">
              <a:extLst>
                <a:ext uri="{FF2B5EF4-FFF2-40B4-BE49-F238E27FC236}">
                  <a16:creationId xmlns:a16="http://schemas.microsoft.com/office/drawing/2014/main" id="{1D85B47D-2086-4536-96B6-A365840B378F}"/>
                </a:ext>
              </a:extLst>
            </p:cNvPr>
            <p:cNvSpPr/>
            <p:nvPr/>
          </p:nvSpPr>
          <p:spPr>
            <a:xfrm>
              <a:off x="4764736" y="5481421"/>
              <a:ext cx="381000" cy="437858"/>
            </a:xfrm>
            <a:prstGeom prst="downArrow">
              <a:avLst/>
            </a:prstGeom>
            <a:gradFill rotWithShape="1">
              <a:gsLst>
                <a:gs pos="0">
                  <a:srgbClr val="740000">
                    <a:tint val="100000"/>
                    <a:shade val="100000"/>
                    <a:satMod val="130000"/>
                  </a:srgbClr>
                </a:gs>
                <a:gs pos="100000">
                  <a:srgbClr val="740000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400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endParaRPr>
            </a:p>
          </p:txBody>
        </p:sp>
        <p:sp>
          <p:nvSpPr>
            <p:cNvPr id="9" name="Down Arrow 20">
              <a:extLst>
                <a:ext uri="{FF2B5EF4-FFF2-40B4-BE49-F238E27FC236}">
                  <a16:creationId xmlns:a16="http://schemas.microsoft.com/office/drawing/2014/main" id="{01898BEE-5E7D-4902-AF20-7E163BFDABE2}"/>
                </a:ext>
              </a:extLst>
            </p:cNvPr>
            <p:cNvSpPr/>
            <p:nvPr/>
          </p:nvSpPr>
          <p:spPr>
            <a:xfrm>
              <a:off x="4764736" y="2908844"/>
              <a:ext cx="381000" cy="438619"/>
            </a:xfrm>
            <a:prstGeom prst="downArrow">
              <a:avLst/>
            </a:prstGeom>
            <a:gradFill rotWithShape="1">
              <a:gsLst>
                <a:gs pos="0">
                  <a:srgbClr val="740000">
                    <a:tint val="100000"/>
                    <a:shade val="100000"/>
                    <a:satMod val="130000"/>
                  </a:srgbClr>
                </a:gs>
                <a:gs pos="100000">
                  <a:srgbClr val="740000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400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endParaRPr>
            </a:p>
          </p:txBody>
        </p:sp>
        <p:sp>
          <p:nvSpPr>
            <p:cNvPr id="10" name="Down Arrow 21">
              <a:extLst>
                <a:ext uri="{FF2B5EF4-FFF2-40B4-BE49-F238E27FC236}">
                  <a16:creationId xmlns:a16="http://schemas.microsoft.com/office/drawing/2014/main" id="{508A6AE5-452A-41F9-87C9-3561872AB258}"/>
                </a:ext>
              </a:extLst>
            </p:cNvPr>
            <p:cNvSpPr/>
            <p:nvPr/>
          </p:nvSpPr>
          <p:spPr>
            <a:xfrm>
              <a:off x="4764736" y="3667003"/>
              <a:ext cx="381000" cy="438619"/>
            </a:xfrm>
            <a:prstGeom prst="downArrow">
              <a:avLst/>
            </a:prstGeom>
            <a:gradFill rotWithShape="1">
              <a:gsLst>
                <a:gs pos="0">
                  <a:srgbClr val="740000">
                    <a:tint val="100000"/>
                    <a:shade val="100000"/>
                    <a:satMod val="130000"/>
                  </a:srgbClr>
                </a:gs>
                <a:gs pos="100000">
                  <a:srgbClr val="740000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400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endParaRPr>
            </a:p>
          </p:txBody>
        </p:sp>
        <p:sp>
          <p:nvSpPr>
            <p:cNvPr id="11" name="Down Arrow 22">
              <a:extLst>
                <a:ext uri="{FF2B5EF4-FFF2-40B4-BE49-F238E27FC236}">
                  <a16:creationId xmlns:a16="http://schemas.microsoft.com/office/drawing/2014/main" id="{61405A25-D01E-4400-BF3C-9E67F8B6AAF3}"/>
                </a:ext>
              </a:extLst>
            </p:cNvPr>
            <p:cNvSpPr/>
            <p:nvPr/>
          </p:nvSpPr>
          <p:spPr>
            <a:xfrm>
              <a:off x="4764736" y="4644843"/>
              <a:ext cx="381000" cy="438619"/>
            </a:xfrm>
            <a:prstGeom prst="downArrow">
              <a:avLst/>
            </a:prstGeom>
            <a:gradFill rotWithShape="1">
              <a:gsLst>
                <a:gs pos="0">
                  <a:srgbClr val="740000">
                    <a:tint val="100000"/>
                    <a:shade val="100000"/>
                    <a:satMod val="130000"/>
                  </a:srgbClr>
                </a:gs>
                <a:gs pos="100000">
                  <a:srgbClr val="740000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400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endParaRPr>
            </a:p>
          </p:txBody>
        </p:sp>
        <p:sp>
          <p:nvSpPr>
            <p:cNvPr id="12" name="Down Arrow 23">
              <a:extLst>
                <a:ext uri="{FF2B5EF4-FFF2-40B4-BE49-F238E27FC236}">
                  <a16:creationId xmlns:a16="http://schemas.microsoft.com/office/drawing/2014/main" id="{3070396D-92B9-440E-BEBD-25D33032B47E}"/>
                </a:ext>
              </a:extLst>
            </p:cNvPr>
            <p:cNvSpPr/>
            <p:nvPr/>
          </p:nvSpPr>
          <p:spPr>
            <a:xfrm>
              <a:off x="4764736" y="2078709"/>
              <a:ext cx="381000" cy="438619"/>
            </a:xfrm>
            <a:prstGeom prst="downArrow">
              <a:avLst/>
            </a:prstGeom>
            <a:gradFill rotWithShape="1">
              <a:gsLst>
                <a:gs pos="0">
                  <a:srgbClr val="740000">
                    <a:tint val="100000"/>
                    <a:shade val="100000"/>
                    <a:satMod val="130000"/>
                  </a:srgbClr>
                </a:gs>
                <a:gs pos="100000">
                  <a:srgbClr val="740000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400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CCFA413-4C32-48A6-843B-95968BBEC751}"/>
              </a:ext>
            </a:extLst>
          </p:cNvPr>
          <p:cNvGrpSpPr/>
          <p:nvPr/>
        </p:nvGrpSpPr>
        <p:grpSpPr>
          <a:xfrm>
            <a:off x="659439" y="4341534"/>
            <a:ext cx="641385" cy="1514475"/>
            <a:chOff x="1035015" y="5270687"/>
            <a:chExt cx="641385" cy="1514475"/>
          </a:xfrm>
        </p:grpSpPr>
        <p:sp>
          <p:nvSpPr>
            <p:cNvPr id="17" name="Right Bracket 16">
              <a:extLst>
                <a:ext uri="{FF2B5EF4-FFF2-40B4-BE49-F238E27FC236}">
                  <a16:creationId xmlns:a16="http://schemas.microsoft.com/office/drawing/2014/main" id="{48AA6C2D-5061-4788-818A-4E6D5C1752D1}"/>
                </a:ext>
              </a:extLst>
            </p:cNvPr>
            <p:cNvSpPr/>
            <p:nvPr/>
          </p:nvSpPr>
          <p:spPr>
            <a:xfrm flipH="1">
              <a:off x="1281113" y="5270687"/>
              <a:ext cx="395287" cy="1514475"/>
            </a:xfrm>
            <a:prstGeom prst="rightBracket">
              <a:avLst/>
            </a:prstGeom>
            <a:noFill/>
            <a:ln w="57150" cap="flat" cmpd="sng" algn="ctr">
              <a:solidFill>
                <a:srgbClr val="820E2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endParaRPr>
            </a:p>
          </p:txBody>
        </p:sp>
        <p:sp>
          <p:nvSpPr>
            <p:cNvPr id="18" name="TextBox 2058">
              <a:extLst>
                <a:ext uri="{FF2B5EF4-FFF2-40B4-BE49-F238E27FC236}">
                  <a16:creationId xmlns:a16="http://schemas.microsoft.com/office/drawing/2014/main" id="{31288D54-E1CF-42EB-B84C-916EA972D8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727401" y="5782337"/>
              <a:ext cx="1137515" cy="522288"/>
            </a:xfrm>
            <a:prstGeom prst="rect">
              <a:avLst/>
            </a:prstGeom>
            <a:solidFill>
              <a:srgbClr val="E7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Executives prefer 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80FDE18-7EDF-4815-86AC-64E3CD3CB4B9}"/>
              </a:ext>
            </a:extLst>
          </p:cNvPr>
          <p:cNvGrpSpPr/>
          <p:nvPr/>
        </p:nvGrpSpPr>
        <p:grpSpPr>
          <a:xfrm>
            <a:off x="5769278" y="4154682"/>
            <a:ext cx="2982906" cy="418688"/>
            <a:chOff x="5283332" y="4851998"/>
            <a:chExt cx="2982906" cy="418688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E3A7859-5989-445F-A536-62B357012C5F}"/>
                </a:ext>
              </a:extLst>
            </p:cNvPr>
            <p:cNvCxnSpPr/>
            <p:nvPr/>
          </p:nvCxnSpPr>
          <p:spPr>
            <a:xfrm flipH="1">
              <a:off x="5283332" y="5153000"/>
              <a:ext cx="231647" cy="117686"/>
            </a:xfrm>
            <a:prstGeom prst="straightConnector1">
              <a:avLst/>
            </a:prstGeom>
            <a:ln w="38100">
              <a:solidFill>
                <a:srgbClr val="99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2">
              <a:extLst>
                <a:ext uri="{FF2B5EF4-FFF2-40B4-BE49-F238E27FC236}">
                  <a16:creationId xmlns:a16="http://schemas.microsoft.com/office/drawing/2014/main" id="{532E2F8F-C20B-44A7-8CAB-D641E02C53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14979" y="4851998"/>
              <a:ext cx="2751259" cy="304800"/>
            </a:xfrm>
            <a:prstGeom prst="roundRect">
              <a:avLst/>
            </a:prstGeom>
            <a:solidFill>
              <a:srgbClr val="820E2E"/>
            </a:solidFill>
            <a:ln w="19050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+mn-cs"/>
                </a:rPr>
                <a:t>Must take a step to isolate the effects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</p:grpSp>
      <p:sp>
        <p:nvSpPr>
          <p:cNvPr id="22" name="Rectangle 35">
            <a:extLst>
              <a:ext uri="{FF2B5EF4-FFF2-40B4-BE49-F238E27FC236}">
                <a16:creationId xmlns:a16="http://schemas.microsoft.com/office/drawing/2014/main" id="{790EAB78-81F3-452A-B8D5-9B2E6E966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268" y="968513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28" name="Rectangle 32">
            <a:extLst>
              <a:ext uri="{FF2B5EF4-FFF2-40B4-BE49-F238E27FC236}">
                <a16:creationId xmlns:a16="http://schemas.microsoft.com/office/drawing/2014/main" id="{70A87065-1188-4CC6-8F9C-0373BC5A5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472" y="200126"/>
            <a:ext cx="9144000" cy="707886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itchFamily="-111" charset="-128"/>
                <a:cs typeface="+mn-cs"/>
              </a:rPr>
              <a:t>The Value Chain</a:t>
            </a:r>
            <a:endParaRPr kumimoji="0" lang="en-US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29" name="Slide Number Placeholder 1">
            <a:extLst>
              <a:ext uri="{FF2B5EF4-FFF2-40B4-BE49-F238E27FC236}">
                <a16:creationId xmlns:a16="http://schemas.microsoft.com/office/drawing/2014/main" id="{29B1C627-A0AB-0842-BF94-77D6001BD764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Google Shape;491;p3">
            <a:extLst>
              <a:ext uri="{FF2B5EF4-FFF2-40B4-BE49-F238E27FC236}">
                <a16:creationId xmlns:a16="http://schemas.microsoft.com/office/drawing/2014/main" id="{186C73DB-EF1C-C34B-84AD-DE32039DD0B5}"/>
              </a:ext>
            </a:extLst>
          </p:cNvPr>
          <p:cNvSpPr/>
          <p:nvPr/>
        </p:nvSpPr>
        <p:spPr>
          <a:xfrm rot="5400000">
            <a:off x="5884827" y="552005"/>
            <a:ext cx="422346" cy="12192000"/>
          </a:xfrm>
          <a:prstGeom prst="rect">
            <a:avLst/>
          </a:prstGeom>
          <a:solidFill>
            <a:srgbClr val="820E2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5DD07CE-8489-C747-82E0-35F942AAC6CE}"/>
              </a:ext>
            </a:extLst>
          </p:cNvPr>
          <p:cNvGrpSpPr/>
          <p:nvPr/>
        </p:nvGrpSpPr>
        <p:grpSpPr>
          <a:xfrm>
            <a:off x="766694" y="2209800"/>
            <a:ext cx="534130" cy="1728888"/>
            <a:chOff x="1142270" y="5270687"/>
            <a:chExt cx="534130" cy="1514475"/>
          </a:xfrm>
        </p:grpSpPr>
        <p:sp>
          <p:nvSpPr>
            <p:cNvPr id="34" name="Right Bracket 33">
              <a:extLst>
                <a:ext uri="{FF2B5EF4-FFF2-40B4-BE49-F238E27FC236}">
                  <a16:creationId xmlns:a16="http://schemas.microsoft.com/office/drawing/2014/main" id="{423EC3BE-0E53-A24C-BA7B-D2D316A7AAAD}"/>
                </a:ext>
              </a:extLst>
            </p:cNvPr>
            <p:cNvSpPr/>
            <p:nvPr/>
          </p:nvSpPr>
          <p:spPr>
            <a:xfrm flipH="1">
              <a:off x="1281113" y="5270687"/>
              <a:ext cx="395287" cy="1514475"/>
            </a:xfrm>
            <a:prstGeom prst="rightBracket">
              <a:avLst/>
            </a:prstGeom>
            <a:noFill/>
            <a:ln w="57150" cap="flat" cmpd="sng" algn="ctr">
              <a:solidFill>
                <a:srgbClr val="820E2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endParaRPr>
            </a:p>
          </p:txBody>
        </p:sp>
        <p:sp>
          <p:nvSpPr>
            <p:cNvPr id="35" name="TextBox 2058">
              <a:extLst>
                <a:ext uri="{FF2B5EF4-FFF2-40B4-BE49-F238E27FC236}">
                  <a16:creationId xmlns:a16="http://schemas.microsoft.com/office/drawing/2014/main" id="{4EBD64F9-7E2F-4F40-B5C7-B6C1A03D03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727401" y="5889592"/>
              <a:ext cx="1137515" cy="307777"/>
            </a:xfrm>
            <a:prstGeom prst="rect">
              <a:avLst/>
            </a:prstGeom>
            <a:solidFill>
              <a:srgbClr val="E7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*Can Predict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3" name="Slide Number Placeholder 7">
            <a:extLst>
              <a:ext uri="{FF2B5EF4-FFF2-40B4-BE49-F238E27FC236}">
                <a16:creationId xmlns:a16="http://schemas.microsoft.com/office/drawing/2014/main" id="{92950C1F-7003-1246-A25B-DD9D86B410B1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C87D5E4-4A75-4C06-B0FE-F348C1B1AF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57881C-87E8-5B96-23B4-3DD6D69DBEAA}"/>
              </a:ext>
            </a:extLst>
          </p:cNvPr>
          <p:cNvSpPr txBox="1"/>
          <p:nvPr/>
        </p:nvSpPr>
        <p:spPr>
          <a:xfrm>
            <a:off x="685800" y="6086146"/>
            <a:ext cx="3886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*Best practice targets.</a:t>
            </a:r>
          </a:p>
        </p:txBody>
      </p:sp>
    </p:spTree>
    <p:extLst>
      <p:ext uri="{BB962C8B-B14F-4D97-AF65-F5344CB8AC3E}">
        <p14:creationId xmlns:p14="http://schemas.microsoft.com/office/powerpoint/2010/main" val="724085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38915" y="452058"/>
            <a:ext cx="4176464" cy="5953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Characteristics </a:t>
            </a:r>
            <a:b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of Investments Suitable for </a:t>
            </a:r>
            <a:b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Impact &amp; ROI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8917" name="Rectangle 3">
            <a:extLst>
              <a:ext uri="{FF2B5EF4-FFF2-40B4-BE49-F238E27FC236}">
                <a16:creationId xmlns:a16="http://schemas.microsoft.com/office/drawing/2014/main" id="{B9511CCC-0E6E-46F8-8DF1-D1CAF5B61872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91162596"/>
              </p:ext>
            </p:extLst>
          </p:nvPr>
        </p:nvGraphicFramePr>
        <p:xfrm>
          <a:off x="5134791" y="379785"/>
          <a:ext cx="6818294" cy="6098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C2EB669-11FC-874D-B750-BBC0F0D50293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/>
            <a:fld id="{5A007396-4EF8-4446-A4A3-FA7862915E1A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15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927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B7F40D-FDDE-4F42-A841-27689A0556E7}"/>
              </a:ext>
            </a:extLst>
          </p:cNvPr>
          <p:cNvGrpSpPr/>
          <p:nvPr/>
        </p:nvGrpSpPr>
        <p:grpSpPr>
          <a:xfrm>
            <a:off x="2312218" y="1632179"/>
            <a:ext cx="7567563" cy="3893936"/>
            <a:chOff x="2093391" y="1736619"/>
            <a:chExt cx="7567563" cy="3893936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A7F93224-D49E-0A71-BFDA-085A9C318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0486" y="1737810"/>
              <a:ext cx="4000467" cy="27985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52" y="1498"/>
                </a:cxn>
                <a:cxn ang="0">
                  <a:pos x="2413" y="1511"/>
                </a:cxn>
                <a:cxn ang="0">
                  <a:pos x="2406" y="1545"/>
                </a:cxn>
                <a:cxn ang="0">
                  <a:pos x="2418" y="1586"/>
                </a:cxn>
                <a:cxn ang="0">
                  <a:pos x="2436" y="1636"/>
                </a:cxn>
                <a:cxn ang="0">
                  <a:pos x="2448" y="1685"/>
                </a:cxn>
                <a:cxn ang="0">
                  <a:pos x="2443" y="1730"/>
                </a:cxn>
                <a:cxn ang="0">
                  <a:pos x="2425" y="1775"/>
                </a:cxn>
                <a:cxn ang="0">
                  <a:pos x="2381" y="1812"/>
                </a:cxn>
                <a:cxn ang="0">
                  <a:pos x="2333" y="1842"/>
                </a:cxn>
                <a:cxn ang="0">
                  <a:pos x="2273" y="1862"/>
                </a:cxn>
                <a:cxn ang="0">
                  <a:pos x="2197" y="1874"/>
                </a:cxn>
                <a:cxn ang="0">
                  <a:pos x="2130" y="1875"/>
                </a:cxn>
                <a:cxn ang="0">
                  <a:pos x="2073" y="1870"/>
                </a:cxn>
                <a:cxn ang="0">
                  <a:pos x="2013" y="1857"/>
                </a:cxn>
                <a:cxn ang="0">
                  <a:pos x="1964" y="1834"/>
                </a:cxn>
                <a:cxn ang="0">
                  <a:pos x="1918" y="1799"/>
                </a:cxn>
                <a:cxn ang="0">
                  <a:pos x="1882" y="1760"/>
                </a:cxn>
                <a:cxn ang="0">
                  <a:pos x="1861" y="1707"/>
                </a:cxn>
                <a:cxn ang="0">
                  <a:pos x="1870" y="1653"/>
                </a:cxn>
                <a:cxn ang="0">
                  <a:pos x="1889" y="1600"/>
                </a:cxn>
                <a:cxn ang="0">
                  <a:pos x="1905" y="1546"/>
                </a:cxn>
                <a:cxn ang="0">
                  <a:pos x="1902" y="1521"/>
                </a:cxn>
                <a:cxn ang="0">
                  <a:pos x="1454" y="1508"/>
                </a:cxn>
                <a:cxn ang="0">
                  <a:pos x="1458" y="1419"/>
                </a:cxn>
                <a:cxn ang="0">
                  <a:pos x="1449" y="1361"/>
                </a:cxn>
                <a:cxn ang="0">
                  <a:pos x="1431" y="1326"/>
                </a:cxn>
                <a:cxn ang="0">
                  <a:pos x="1394" y="1297"/>
                </a:cxn>
                <a:cxn ang="0">
                  <a:pos x="1343" y="1279"/>
                </a:cxn>
                <a:cxn ang="0">
                  <a:pos x="1281" y="1274"/>
                </a:cxn>
                <a:cxn ang="0">
                  <a:pos x="1192" y="1277"/>
                </a:cxn>
                <a:cxn ang="0">
                  <a:pos x="1106" y="1282"/>
                </a:cxn>
                <a:cxn ang="0">
                  <a:pos x="1019" y="1282"/>
                </a:cxn>
                <a:cxn ang="0">
                  <a:pos x="932" y="1270"/>
                </a:cxn>
                <a:cxn ang="0">
                  <a:pos x="865" y="1242"/>
                </a:cxn>
                <a:cxn ang="0">
                  <a:pos x="826" y="1204"/>
                </a:cxn>
                <a:cxn ang="0">
                  <a:pos x="810" y="1152"/>
                </a:cxn>
                <a:cxn ang="0">
                  <a:pos x="812" y="1093"/>
                </a:cxn>
                <a:cxn ang="0">
                  <a:pos x="800" y="1040"/>
                </a:cxn>
                <a:cxn ang="0">
                  <a:pos x="782" y="1006"/>
                </a:cxn>
                <a:cxn ang="0">
                  <a:pos x="754" y="985"/>
                </a:cxn>
                <a:cxn ang="0">
                  <a:pos x="690" y="963"/>
                </a:cxn>
                <a:cxn ang="0">
                  <a:pos x="605" y="946"/>
                </a:cxn>
                <a:cxn ang="0">
                  <a:pos x="511" y="935"/>
                </a:cxn>
                <a:cxn ang="0">
                  <a:pos x="439" y="918"/>
                </a:cxn>
                <a:cxn ang="0">
                  <a:pos x="377" y="893"/>
                </a:cxn>
                <a:cxn ang="0">
                  <a:pos x="327" y="858"/>
                </a:cxn>
                <a:cxn ang="0">
                  <a:pos x="294" y="814"/>
                </a:cxn>
                <a:cxn ang="0">
                  <a:pos x="290" y="766"/>
                </a:cxn>
                <a:cxn ang="0">
                  <a:pos x="308" y="712"/>
                </a:cxn>
                <a:cxn ang="0">
                  <a:pos x="324" y="652"/>
                </a:cxn>
                <a:cxn ang="0">
                  <a:pos x="338" y="595"/>
                </a:cxn>
                <a:cxn ang="0">
                  <a:pos x="324" y="538"/>
                </a:cxn>
                <a:cxn ang="0">
                  <a:pos x="292" y="487"/>
                </a:cxn>
                <a:cxn ang="0">
                  <a:pos x="260" y="455"/>
                </a:cxn>
                <a:cxn ang="0">
                  <a:pos x="218" y="427"/>
                </a:cxn>
                <a:cxn ang="0">
                  <a:pos x="170" y="406"/>
                </a:cxn>
                <a:cxn ang="0">
                  <a:pos x="108" y="393"/>
                </a:cxn>
                <a:cxn ang="0">
                  <a:pos x="34" y="391"/>
                </a:cxn>
              </a:cxnLst>
              <a:rect l="0" t="0" r="r" b="b"/>
              <a:pathLst>
                <a:path w="2652" h="1875">
                  <a:moveTo>
                    <a:pt x="0" y="391"/>
                  </a:moveTo>
                  <a:lnTo>
                    <a:pt x="0" y="0"/>
                  </a:lnTo>
                  <a:lnTo>
                    <a:pt x="2650" y="0"/>
                  </a:lnTo>
                  <a:lnTo>
                    <a:pt x="2652" y="1498"/>
                  </a:lnTo>
                  <a:lnTo>
                    <a:pt x="2422" y="1498"/>
                  </a:lnTo>
                  <a:lnTo>
                    <a:pt x="2413" y="1511"/>
                  </a:lnTo>
                  <a:lnTo>
                    <a:pt x="2406" y="1529"/>
                  </a:lnTo>
                  <a:lnTo>
                    <a:pt x="2406" y="1545"/>
                  </a:lnTo>
                  <a:lnTo>
                    <a:pt x="2408" y="1563"/>
                  </a:lnTo>
                  <a:lnTo>
                    <a:pt x="2418" y="1586"/>
                  </a:lnTo>
                  <a:lnTo>
                    <a:pt x="2427" y="1616"/>
                  </a:lnTo>
                  <a:lnTo>
                    <a:pt x="2436" y="1636"/>
                  </a:lnTo>
                  <a:lnTo>
                    <a:pt x="2443" y="1661"/>
                  </a:lnTo>
                  <a:lnTo>
                    <a:pt x="2448" y="1685"/>
                  </a:lnTo>
                  <a:lnTo>
                    <a:pt x="2448" y="1708"/>
                  </a:lnTo>
                  <a:lnTo>
                    <a:pt x="2443" y="1730"/>
                  </a:lnTo>
                  <a:lnTo>
                    <a:pt x="2436" y="1753"/>
                  </a:lnTo>
                  <a:lnTo>
                    <a:pt x="2425" y="1775"/>
                  </a:lnTo>
                  <a:lnTo>
                    <a:pt x="2406" y="1792"/>
                  </a:lnTo>
                  <a:lnTo>
                    <a:pt x="2381" y="1812"/>
                  </a:lnTo>
                  <a:lnTo>
                    <a:pt x="2356" y="1827"/>
                  </a:lnTo>
                  <a:lnTo>
                    <a:pt x="2333" y="1842"/>
                  </a:lnTo>
                  <a:lnTo>
                    <a:pt x="2305" y="1854"/>
                  </a:lnTo>
                  <a:lnTo>
                    <a:pt x="2273" y="1862"/>
                  </a:lnTo>
                  <a:lnTo>
                    <a:pt x="2234" y="1870"/>
                  </a:lnTo>
                  <a:lnTo>
                    <a:pt x="2197" y="1874"/>
                  </a:lnTo>
                  <a:lnTo>
                    <a:pt x="2165" y="1875"/>
                  </a:lnTo>
                  <a:lnTo>
                    <a:pt x="2130" y="1875"/>
                  </a:lnTo>
                  <a:lnTo>
                    <a:pt x="2098" y="1874"/>
                  </a:lnTo>
                  <a:lnTo>
                    <a:pt x="2073" y="1870"/>
                  </a:lnTo>
                  <a:lnTo>
                    <a:pt x="2043" y="1864"/>
                  </a:lnTo>
                  <a:lnTo>
                    <a:pt x="2013" y="1857"/>
                  </a:lnTo>
                  <a:lnTo>
                    <a:pt x="1990" y="1847"/>
                  </a:lnTo>
                  <a:lnTo>
                    <a:pt x="1964" y="1834"/>
                  </a:lnTo>
                  <a:lnTo>
                    <a:pt x="1941" y="1817"/>
                  </a:lnTo>
                  <a:lnTo>
                    <a:pt x="1918" y="1799"/>
                  </a:lnTo>
                  <a:lnTo>
                    <a:pt x="1898" y="1780"/>
                  </a:lnTo>
                  <a:lnTo>
                    <a:pt x="1882" y="1760"/>
                  </a:lnTo>
                  <a:lnTo>
                    <a:pt x="1870" y="1735"/>
                  </a:lnTo>
                  <a:lnTo>
                    <a:pt x="1861" y="1707"/>
                  </a:lnTo>
                  <a:lnTo>
                    <a:pt x="1861" y="1680"/>
                  </a:lnTo>
                  <a:lnTo>
                    <a:pt x="1870" y="1653"/>
                  </a:lnTo>
                  <a:lnTo>
                    <a:pt x="1879" y="1626"/>
                  </a:lnTo>
                  <a:lnTo>
                    <a:pt x="1889" y="1600"/>
                  </a:lnTo>
                  <a:lnTo>
                    <a:pt x="1900" y="1570"/>
                  </a:lnTo>
                  <a:lnTo>
                    <a:pt x="1905" y="1546"/>
                  </a:lnTo>
                  <a:lnTo>
                    <a:pt x="1905" y="1533"/>
                  </a:lnTo>
                  <a:lnTo>
                    <a:pt x="1902" y="1521"/>
                  </a:lnTo>
                  <a:lnTo>
                    <a:pt x="1895" y="1508"/>
                  </a:lnTo>
                  <a:lnTo>
                    <a:pt x="1454" y="1508"/>
                  </a:lnTo>
                  <a:lnTo>
                    <a:pt x="1461" y="1451"/>
                  </a:lnTo>
                  <a:lnTo>
                    <a:pt x="1458" y="1419"/>
                  </a:lnTo>
                  <a:lnTo>
                    <a:pt x="1454" y="1389"/>
                  </a:lnTo>
                  <a:lnTo>
                    <a:pt x="1449" y="1361"/>
                  </a:lnTo>
                  <a:lnTo>
                    <a:pt x="1442" y="1342"/>
                  </a:lnTo>
                  <a:lnTo>
                    <a:pt x="1431" y="1326"/>
                  </a:lnTo>
                  <a:lnTo>
                    <a:pt x="1417" y="1311"/>
                  </a:lnTo>
                  <a:lnTo>
                    <a:pt x="1394" y="1297"/>
                  </a:lnTo>
                  <a:lnTo>
                    <a:pt x="1369" y="1285"/>
                  </a:lnTo>
                  <a:lnTo>
                    <a:pt x="1343" y="1279"/>
                  </a:lnTo>
                  <a:lnTo>
                    <a:pt x="1320" y="1275"/>
                  </a:lnTo>
                  <a:lnTo>
                    <a:pt x="1281" y="1274"/>
                  </a:lnTo>
                  <a:lnTo>
                    <a:pt x="1235" y="1274"/>
                  </a:lnTo>
                  <a:lnTo>
                    <a:pt x="1192" y="1277"/>
                  </a:lnTo>
                  <a:lnTo>
                    <a:pt x="1143" y="1279"/>
                  </a:lnTo>
                  <a:lnTo>
                    <a:pt x="1106" y="1282"/>
                  </a:lnTo>
                  <a:lnTo>
                    <a:pt x="1058" y="1284"/>
                  </a:lnTo>
                  <a:lnTo>
                    <a:pt x="1019" y="1282"/>
                  </a:lnTo>
                  <a:lnTo>
                    <a:pt x="985" y="1279"/>
                  </a:lnTo>
                  <a:lnTo>
                    <a:pt x="932" y="1270"/>
                  </a:lnTo>
                  <a:lnTo>
                    <a:pt x="897" y="1259"/>
                  </a:lnTo>
                  <a:lnTo>
                    <a:pt x="865" y="1242"/>
                  </a:lnTo>
                  <a:lnTo>
                    <a:pt x="844" y="1224"/>
                  </a:lnTo>
                  <a:lnTo>
                    <a:pt x="826" y="1204"/>
                  </a:lnTo>
                  <a:lnTo>
                    <a:pt x="812" y="1179"/>
                  </a:lnTo>
                  <a:lnTo>
                    <a:pt x="810" y="1152"/>
                  </a:lnTo>
                  <a:lnTo>
                    <a:pt x="810" y="1118"/>
                  </a:lnTo>
                  <a:lnTo>
                    <a:pt x="812" y="1093"/>
                  </a:lnTo>
                  <a:lnTo>
                    <a:pt x="810" y="1068"/>
                  </a:lnTo>
                  <a:lnTo>
                    <a:pt x="800" y="1040"/>
                  </a:lnTo>
                  <a:lnTo>
                    <a:pt x="794" y="1023"/>
                  </a:lnTo>
                  <a:lnTo>
                    <a:pt x="782" y="1006"/>
                  </a:lnTo>
                  <a:lnTo>
                    <a:pt x="768" y="995"/>
                  </a:lnTo>
                  <a:lnTo>
                    <a:pt x="754" y="985"/>
                  </a:lnTo>
                  <a:lnTo>
                    <a:pt x="725" y="975"/>
                  </a:lnTo>
                  <a:lnTo>
                    <a:pt x="690" y="963"/>
                  </a:lnTo>
                  <a:lnTo>
                    <a:pt x="651" y="955"/>
                  </a:lnTo>
                  <a:lnTo>
                    <a:pt x="605" y="946"/>
                  </a:lnTo>
                  <a:lnTo>
                    <a:pt x="559" y="940"/>
                  </a:lnTo>
                  <a:lnTo>
                    <a:pt x="511" y="935"/>
                  </a:lnTo>
                  <a:lnTo>
                    <a:pt x="476" y="926"/>
                  </a:lnTo>
                  <a:lnTo>
                    <a:pt x="439" y="918"/>
                  </a:lnTo>
                  <a:lnTo>
                    <a:pt x="403" y="908"/>
                  </a:lnTo>
                  <a:lnTo>
                    <a:pt x="377" y="893"/>
                  </a:lnTo>
                  <a:lnTo>
                    <a:pt x="347" y="874"/>
                  </a:lnTo>
                  <a:lnTo>
                    <a:pt x="327" y="858"/>
                  </a:lnTo>
                  <a:lnTo>
                    <a:pt x="308" y="838"/>
                  </a:lnTo>
                  <a:lnTo>
                    <a:pt x="294" y="814"/>
                  </a:lnTo>
                  <a:lnTo>
                    <a:pt x="290" y="789"/>
                  </a:lnTo>
                  <a:lnTo>
                    <a:pt x="290" y="766"/>
                  </a:lnTo>
                  <a:lnTo>
                    <a:pt x="297" y="744"/>
                  </a:lnTo>
                  <a:lnTo>
                    <a:pt x="308" y="712"/>
                  </a:lnTo>
                  <a:lnTo>
                    <a:pt x="320" y="681"/>
                  </a:lnTo>
                  <a:lnTo>
                    <a:pt x="324" y="652"/>
                  </a:lnTo>
                  <a:lnTo>
                    <a:pt x="334" y="624"/>
                  </a:lnTo>
                  <a:lnTo>
                    <a:pt x="338" y="595"/>
                  </a:lnTo>
                  <a:lnTo>
                    <a:pt x="334" y="565"/>
                  </a:lnTo>
                  <a:lnTo>
                    <a:pt x="324" y="538"/>
                  </a:lnTo>
                  <a:lnTo>
                    <a:pt x="311" y="512"/>
                  </a:lnTo>
                  <a:lnTo>
                    <a:pt x="292" y="487"/>
                  </a:lnTo>
                  <a:lnTo>
                    <a:pt x="271" y="467"/>
                  </a:lnTo>
                  <a:lnTo>
                    <a:pt x="260" y="455"/>
                  </a:lnTo>
                  <a:lnTo>
                    <a:pt x="239" y="440"/>
                  </a:lnTo>
                  <a:lnTo>
                    <a:pt x="218" y="427"/>
                  </a:lnTo>
                  <a:lnTo>
                    <a:pt x="198" y="416"/>
                  </a:lnTo>
                  <a:lnTo>
                    <a:pt x="170" y="406"/>
                  </a:lnTo>
                  <a:lnTo>
                    <a:pt x="143" y="400"/>
                  </a:lnTo>
                  <a:lnTo>
                    <a:pt x="108" y="393"/>
                  </a:lnTo>
                  <a:lnTo>
                    <a:pt x="69" y="391"/>
                  </a:lnTo>
                  <a:lnTo>
                    <a:pt x="34" y="391"/>
                  </a:lnTo>
                  <a:lnTo>
                    <a:pt x="0" y="39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381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A2473A5-2DA4-2FB2-752F-350BA51CF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234" y="3442657"/>
              <a:ext cx="4095720" cy="2187898"/>
            </a:xfrm>
            <a:custGeom>
              <a:avLst/>
              <a:gdLst/>
              <a:ahLst/>
              <a:cxnLst>
                <a:cxn ang="0">
                  <a:pos x="0" y="1571"/>
                </a:cxn>
                <a:cxn ang="0">
                  <a:pos x="2662" y="0"/>
                </a:cxn>
                <a:cxn ang="0">
                  <a:pos x="2414" y="30"/>
                </a:cxn>
                <a:cxn ang="0">
                  <a:pos x="2420" y="82"/>
                </a:cxn>
                <a:cxn ang="0">
                  <a:pos x="2448" y="152"/>
                </a:cxn>
                <a:cxn ang="0">
                  <a:pos x="2455" y="209"/>
                </a:cxn>
                <a:cxn ang="0">
                  <a:pos x="2439" y="267"/>
                </a:cxn>
                <a:cxn ang="0">
                  <a:pos x="2384" y="318"/>
                </a:cxn>
                <a:cxn ang="0">
                  <a:pos x="2315" y="354"/>
                </a:cxn>
                <a:cxn ang="0">
                  <a:pos x="2232" y="373"/>
                </a:cxn>
                <a:cxn ang="0">
                  <a:pos x="2112" y="371"/>
                </a:cxn>
                <a:cxn ang="0">
                  <a:pos x="2034" y="359"/>
                </a:cxn>
                <a:cxn ang="0">
                  <a:pos x="1956" y="319"/>
                </a:cxn>
                <a:cxn ang="0">
                  <a:pos x="1903" y="271"/>
                </a:cxn>
                <a:cxn ang="0">
                  <a:pos x="1880" y="219"/>
                </a:cxn>
                <a:cxn ang="0">
                  <a:pos x="1884" y="162"/>
                </a:cxn>
                <a:cxn ang="0">
                  <a:pos x="1903" y="110"/>
                </a:cxn>
                <a:cxn ang="0">
                  <a:pos x="1921" y="57"/>
                </a:cxn>
                <a:cxn ang="0">
                  <a:pos x="1912" y="7"/>
                </a:cxn>
                <a:cxn ang="0">
                  <a:pos x="1470" y="62"/>
                </a:cxn>
                <a:cxn ang="0">
                  <a:pos x="1463" y="132"/>
                </a:cxn>
                <a:cxn ang="0">
                  <a:pos x="1459" y="191"/>
                </a:cxn>
                <a:cxn ang="0">
                  <a:pos x="1438" y="241"/>
                </a:cxn>
                <a:cxn ang="0">
                  <a:pos x="1399" y="274"/>
                </a:cxn>
                <a:cxn ang="0">
                  <a:pos x="1344" y="292"/>
                </a:cxn>
                <a:cxn ang="0">
                  <a:pos x="1282" y="298"/>
                </a:cxn>
                <a:cxn ang="0">
                  <a:pos x="1206" y="294"/>
                </a:cxn>
                <a:cxn ang="0">
                  <a:pos x="1137" y="291"/>
                </a:cxn>
                <a:cxn ang="0">
                  <a:pos x="1049" y="287"/>
                </a:cxn>
                <a:cxn ang="0">
                  <a:pos x="971" y="294"/>
                </a:cxn>
                <a:cxn ang="0">
                  <a:pos x="900" y="314"/>
                </a:cxn>
                <a:cxn ang="0">
                  <a:pos x="847" y="349"/>
                </a:cxn>
                <a:cxn ang="0">
                  <a:pos x="817" y="393"/>
                </a:cxn>
                <a:cxn ang="0">
                  <a:pos x="817" y="443"/>
                </a:cxn>
                <a:cxn ang="0">
                  <a:pos x="817" y="498"/>
                </a:cxn>
                <a:cxn ang="0">
                  <a:pos x="801" y="543"/>
                </a:cxn>
                <a:cxn ang="0">
                  <a:pos x="769" y="580"/>
                </a:cxn>
                <a:cxn ang="0">
                  <a:pos x="702" y="605"/>
                </a:cxn>
                <a:cxn ang="0">
                  <a:pos x="631" y="620"/>
                </a:cxn>
                <a:cxn ang="0">
                  <a:pos x="546" y="633"/>
                </a:cxn>
                <a:cxn ang="0">
                  <a:pos x="470" y="647"/>
                </a:cxn>
                <a:cxn ang="0">
                  <a:pos x="405" y="665"/>
                </a:cxn>
                <a:cxn ang="0">
                  <a:pos x="357" y="692"/>
                </a:cxn>
                <a:cxn ang="0">
                  <a:pos x="316" y="734"/>
                </a:cxn>
                <a:cxn ang="0">
                  <a:pos x="295" y="785"/>
                </a:cxn>
                <a:cxn ang="0">
                  <a:pos x="304" y="839"/>
                </a:cxn>
                <a:cxn ang="0">
                  <a:pos x="327" y="906"/>
                </a:cxn>
                <a:cxn ang="0">
                  <a:pos x="341" y="963"/>
                </a:cxn>
                <a:cxn ang="0">
                  <a:pos x="336" y="1018"/>
                </a:cxn>
                <a:cxn ang="0">
                  <a:pos x="316" y="1068"/>
                </a:cxn>
                <a:cxn ang="0">
                  <a:pos x="283" y="1118"/>
                </a:cxn>
                <a:cxn ang="0">
                  <a:pos x="230" y="1173"/>
                </a:cxn>
                <a:cxn ang="0">
                  <a:pos x="178" y="1208"/>
                </a:cxn>
                <a:cxn ang="0">
                  <a:pos x="122" y="1230"/>
                </a:cxn>
                <a:cxn ang="0">
                  <a:pos x="40" y="1242"/>
                </a:cxn>
              </a:cxnLst>
              <a:rect l="0" t="0" r="r" b="b"/>
              <a:pathLst>
                <a:path w="2664" h="1571">
                  <a:moveTo>
                    <a:pt x="0" y="1242"/>
                  </a:moveTo>
                  <a:lnTo>
                    <a:pt x="0" y="1571"/>
                  </a:lnTo>
                  <a:lnTo>
                    <a:pt x="2664" y="1571"/>
                  </a:lnTo>
                  <a:lnTo>
                    <a:pt x="2662" y="0"/>
                  </a:lnTo>
                  <a:lnTo>
                    <a:pt x="2425" y="0"/>
                  </a:lnTo>
                  <a:lnTo>
                    <a:pt x="2414" y="30"/>
                  </a:lnTo>
                  <a:lnTo>
                    <a:pt x="2414" y="52"/>
                  </a:lnTo>
                  <a:lnTo>
                    <a:pt x="2420" y="82"/>
                  </a:lnTo>
                  <a:lnTo>
                    <a:pt x="2434" y="114"/>
                  </a:lnTo>
                  <a:lnTo>
                    <a:pt x="2448" y="152"/>
                  </a:lnTo>
                  <a:lnTo>
                    <a:pt x="2455" y="182"/>
                  </a:lnTo>
                  <a:lnTo>
                    <a:pt x="2455" y="209"/>
                  </a:lnTo>
                  <a:lnTo>
                    <a:pt x="2450" y="239"/>
                  </a:lnTo>
                  <a:lnTo>
                    <a:pt x="2439" y="267"/>
                  </a:lnTo>
                  <a:lnTo>
                    <a:pt x="2414" y="294"/>
                  </a:lnTo>
                  <a:lnTo>
                    <a:pt x="2384" y="318"/>
                  </a:lnTo>
                  <a:lnTo>
                    <a:pt x="2351" y="339"/>
                  </a:lnTo>
                  <a:lnTo>
                    <a:pt x="2315" y="354"/>
                  </a:lnTo>
                  <a:lnTo>
                    <a:pt x="2271" y="366"/>
                  </a:lnTo>
                  <a:lnTo>
                    <a:pt x="2232" y="373"/>
                  </a:lnTo>
                  <a:lnTo>
                    <a:pt x="2177" y="374"/>
                  </a:lnTo>
                  <a:lnTo>
                    <a:pt x="2112" y="371"/>
                  </a:lnTo>
                  <a:lnTo>
                    <a:pt x="2071" y="366"/>
                  </a:lnTo>
                  <a:lnTo>
                    <a:pt x="2034" y="359"/>
                  </a:lnTo>
                  <a:lnTo>
                    <a:pt x="1999" y="344"/>
                  </a:lnTo>
                  <a:lnTo>
                    <a:pt x="1956" y="319"/>
                  </a:lnTo>
                  <a:lnTo>
                    <a:pt x="1928" y="296"/>
                  </a:lnTo>
                  <a:lnTo>
                    <a:pt x="1903" y="271"/>
                  </a:lnTo>
                  <a:lnTo>
                    <a:pt x="1889" y="244"/>
                  </a:lnTo>
                  <a:lnTo>
                    <a:pt x="1880" y="219"/>
                  </a:lnTo>
                  <a:lnTo>
                    <a:pt x="1880" y="191"/>
                  </a:lnTo>
                  <a:lnTo>
                    <a:pt x="1884" y="162"/>
                  </a:lnTo>
                  <a:lnTo>
                    <a:pt x="1894" y="135"/>
                  </a:lnTo>
                  <a:lnTo>
                    <a:pt x="1903" y="110"/>
                  </a:lnTo>
                  <a:lnTo>
                    <a:pt x="1914" y="84"/>
                  </a:lnTo>
                  <a:lnTo>
                    <a:pt x="1921" y="57"/>
                  </a:lnTo>
                  <a:lnTo>
                    <a:pt x="1921" y="33"/>
                  </a:lnTo>
                  <a:lnTo>
                    <a:pt x="1912" y="7"/>
                  </a:lnTo>
                  <a:lnTo>
                    <a:pt x="1466" y="7"/>
                  </a:lnTo>
                  <a:lnTo>
                    <a:pt x="1470" y="62"/>
                  </a:lnTo>
                  <a:lnTo>
                    <a:pt x="1466" y="100"/>
                  </a:lnTo>
                  <a:lnTo>
                    <a:pt x="1463" y="132"/>
                  </a:lnTo>
                  <a:lnTo>
                    <a:pt x="1463" y="160"/>
                  </a:lnTo>
                  <a:lnTo>
                    <a:pt x="1459" y="191"/>
                  </a:lnTo>
                  <a:lnTo>
                    <a:pt x="1450" y="221"/>
                  </a:lnTo>
                  <a:lnTo>
                    <a:pt x="1438" y="241"/>
                  </a:lnTo>
                  <a:lnTo>
                    <a:pt x="1422" y="259"/>
                  </a:lnTo>
                  <a:lnTo>
                    <a:pt x="1399" y="274"/>
                  </a:lnTo>
                  <a:lnTo>
                    <a:pt x="1374" y="286"/>
                  </a:lnTo>
                  <a:lnTo>
                    <a:pt x="1344" y="292"/>
                  </a:lnTo>
                  <a:lnTo>
                    <a:pt x="1312" y="296"/>
                  </a:lnTo>
                  <a:lnTo>
                    <a:pt x="1282" y="298"/>
                  </a:lnTo>
                  <a:lnTo>
                    <a:pt x="1243" y="298"/>
                  </a:lnTo>
                  <a:lnTo>
                    <a:pt x="1206" y="294"/>
                  </a:lnTo>
                  <a:lnTo>
                    <a:pt x="1176" y="292"/>
                  </a:lnTo>
                  <a:lnTo>
                    <a:pt x="1137" y="291"/>
                  </a:lnTo>
                  <a:lnTo>
                    <a:pt x="1095" y="287"/>
                  </a:lnTo>
                  <a:lnTo>
                    <a:pt x="1049" y="287"/>
                  </a:lnTo>
                  <a:lnTo>
                    <a:pt x="1010" y="291"/>
                  </a:lnTo>
                  <a:lnTo>
                    <a:pt x="971" y="294"/>
                  </a:lnTo>
                  <a:lnTo>
                    <a:pt x="930" y="303"/>
                  </a:lnTo>
                  <a:lnTo>
                    <a:pt x="900" y="314"/>
                  </a:lnTo>
                  <a:lnTo>
                    <a:pt x="868" y="329"/>
                  </a:lnTo>
                  <a:lnTo>
                    <a:pt x="847" y="349"/>
                  </a:lnTo>
                  <a:lnTo>
                    <a:pt x="826" y="371"/>
                  </a:lnTo>
                  <a:lnTo>
                    <a:pt x="817" y="393"/>
                  </a:lnTo>
                  <a:lnTo>
                    <a:pt x="812" y="418"/>
                  </a:lnTo>
                  <a:lnTo>
                    <a:pt x="817" y="443"/>
                  </a:lnTo>
                  <a:lnTo>
                    <a:pt x="819" y="470"/>
                  </a:lnTo>
                  <a:lnTo>
                    <a:pt x="817" y="498"/>
                  </a:lnTo>
                  <a:lnTo>
                    <a:pt x="810" y="520"/>
                  </a:lnTo>
                  <a:lnTo>
                    <a:pt x="801" y="543"/>
                  </a:lnTo>
                  <a:lnTo>
                    <a:pt x="787" y="565"/>
                  </a:lnTo>
                  <a:lnTo>
                    <a:pt x="769" y="580"/>
                  </a:lnTo>
                  <a:lnTo>
                    <a:pt x="739" y="595"/>
                  </a:lnTo>
                  <a:lnTo>
                    <a:pt x="702" y="605"/>
                  </a:lnTo>
                  <a:lnTo>
                    <a:pt x="665" y="613"/>
                  </a:lnTo>
                  <a:lnTo>
                    <a:pt x="631" y="620"/>
                  </a:lnTo>
                  <a:lnTo>
                    <a:pt x="594" y="627"/>
                  </a:lnTo>
                  <a:lnTo>
                    <a:pt x="546" y="633"/>
                  </a:lnTo>
                  <a:lnTo>
                    <a:pt x="509" y="638"/>
                  </a:lnTo>
                  <a:lnTo>
                    <a:pt x="470" y="647"/>
                  </a:lnTo>
                  <a:lnTo>
                    <a:pt x="438" y="655"/>
                  </a:lnTo>
                  <a:lnTo>
                    <a:pt x="405" y="665"/>
                  </a:lnTo>
                  <a:lnTo>
                    <a:pt x="380" y="679"/>
                  </a:lnTo>
                  <a:lnTo>
                    <a:pt x="357" y="692"/>
                  </a:lnTo>
                  <a:lnTo>
                    <a:pt x="332" y="714"/>
                  </a:lnTo>
                  <a:lnTo>
                    <a:pt x="316" y="734"/>
                  </a:lnTo>
                  <a:lnTo>
                    <a:pt x="302" y="757"/>
                  </a:lnTo>
                  <a:lnTo>
                    <a:pt x="295" y="785"/>
                  </a:lnTo>
                  <a:lnTo>
                    <a:pt x="299" y="812"/>
                  </a:lnTo>
                  <a:lnTo>
                    <a:pt x="304" y="839"/>
                  </a:lnTo>
                  <a:lnTo>
                    <a:pt x="316" y="871"/>
                  </a:lnTo>
                  <a:lnTo>
                    <a:pt x="327" y="906"/>
                  </a:lnTo>
                  <a:lnTo>
                    <a:pt x="336" y="938"/>
                  </a:lnTo>
                  <a:lnTo>
                    <a:pt x="341" y="963"/>
                  </a:lnTo>
                  <a:lnTo>
                    <a:pt x="341" y="986"/>
                  </a:lnTo>
                  <a:lnTo>
                    <a:pt x="336" y="1018"/>
                  </a:lnTo>
                  <a:lnTo>
                    <a:pt x="325" y="1045"/>
                  </a:lnTo>
                  <a:lnTo>
                    <a:pt x="316" y="1068"/>
                  </a:lnTo>
                  <a:lnTo>
                    <a:pt x="302" y="1090"/>
                  </a:lnTo>
                  <a:lnTo>
                    <a:pt x="283" y="1118"/>
                  </a:lnTo>
                  <a:lnTo>
                    <a:pt x="258" y="1150"/>
                  </a:lnTo>
                  <a:lnTo>
                    <a:pt x="230" y="1173"/>
                  </a:lnTo>
                  <a:lnTo>
                    <a:pt x="203" y="1192"/>
                  </a:lnTo>
                  <a:lnTo>
                    <a:pt x="178" y="1208"/>
                  </a:lnTo>
                  <a:lnTo>
                    <a:pt x="150" y="1222"/>
                  </a:lnTo>
                  <a:lnTo>
                    <a:pt x="122" y="1230"/>
                  </a:lnTo>
                  <a:lnTo>
                    <a:pt x="83" y="1237"/>
                  </a:lnTo>
                  <a:lnTo>
                    <a:pt x="40" y="1242"/>
                  </a:lnTo>
                  <a:lnTo>
                    <a:pt x="0" y="1242"/>
                  </a:lnTo>
                  <a:close/>
                </a:path>
              </a:pathLst>
            </a:custGeom>
            <a:gradFill rotWithShape="0">
              <a:gsLst>
                <a:gs pos="0">
                  <a:srgbClr val="800000"/>
                </a:gs>
                <a:gs pos="100000">
                  <a:srgbClr val="E7CECE"/>
                </a:gs>
              </a:gsLst>
              <a:lin ang="5400000" scaled="1"/>
            </a:gradFill>
            <a:ln w="381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7372EA6E-D2AE-79FB-B0BC-E906D05A4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5518" y="2184028"/>
              <a:ext cx="3784345" cy="3446527"/>
            </a:xfrm>
            <a:custGeom>
              <a:avLst/>
              <a:gdLst/>
              <a:ahLst/>
              <a:cxnLst>
                <a:cxn ang="0">
                  <a:pos x="2652" y="1875"/>
                </a:cxn>
                <a:cxn ang="0">
                  <a:pos x="0" y="378"/>
                </a:cxn>
                <a:cxn ang="0">
                  <a:pos x="239" y="364"/>
                </a:cxn>
                <a:cxn ang="0">
                  <a:pos x="246" y="331"/>
                </a:cxn>
                <a:cxn ang="0">
                  <a:pos x="235" y="289"/>
                </a:cxn>
                <a:cxn ang="0">
                  <a:pos x="216" y="239"/>
                </a:cxn>
                <a:cxn ang="0">
                  <a:pos x="205" y="190"/>
                </a:cxn>
                <a:cxn ang="0">
                  <a:pos x="207" y="145"/>
                </a:cxn>
                <a:cxn ang="0">
                  <a:pos x="228" y="100"/>
                </a:cxn>
                <a:cxn ang="0">
                  <a:pos x="272" y="63"/>
                </a:cxn>
                <a:cxn ang="0">
                  <a:pos x="320" y="33"/>
                </a:cxn>
                <a:cxn ang="0">
                  <a:pos x="380" y="12"/>
                </a:cxn>
                <a:cxn ang="0">
                  <a:pos x="456" y="2"/>
                </a:cxn>
                <a:cxn ang="0">
                  <a:pos x="522" y="0"/>
                </a:cxn>
                <a:cxn ang="0">
                  <a:pos x="580" y="5"/>
                </a:cxn>
                <a:cxn ang="0">
                  <a:pos x="640" y="18"/>
                </a:cxn>
                <a:cxn ang="0">
                  <a:pos x="688" y="42"/>
                </a:cxn>
                <a:cxn ang="0">
                  <a:pos x="734" y="77"/>
                </a:cxn>
                <a:cxn ang="0">
                  <a:pos x="771" y="115"/>
                </a:cxn>
                <a:cxn ang="0">
                  <a:pos x="791" y="169"/>
                </a:cxn>
                <a:cxn ang="0">
                  <a:pos x="782" y="222"/>
                </a:cxn>
                <a:cxn ang="0">
                  <a:pos x="764" y="276"/>
                </a:cxn>
                <a:cxn ang="0">
                  <a:pos x="745" y="329"/>
                </a:cxn>
                <a:cxn ang="0">
                  <a:pos x="750" y="354"/>
                </a:cxn>
                <a:cxn ang="0">
                  <a:pos x="1196" y="368"/>
                </a:cxn>
                <a:cxn ang="0">
                  <a:pos x="1185" y="466"/>
                </a:cxn>
                <a:cxn ang="0">
                  <a:pos x="1189" y="525"/>
                </a:cxn>
                <a:cxn ang="0">
                  <a:pos x="1201" y="585"/>
                </a:cxn>
                <a:cxn ang="0">
                  <a:pos x="1231" y="622"/>
                </a:cxn>
                <a:cxn ang="0">
                  <a:pos x="1279" y="648"/>
                </a:cxn>
                <a:cxn ang="0">
                  <a:pos x="1339" y="660"/>
                </a:cxn>
                <a:cxn ang="0">
                  <a:pos x="1408" y="662"/>
                </a:cxn>
                <a:cxn ang="0">
                  <a:pos x="1475" y="657"/>
                </a:cxn>
                <a:cxn ang="0">
                  <a:pos x="1557" y="650"/>
                </a:cxn>
                <a:cxn ang="0">
                  <a:pos x="1643" y="653"/>
                </a:cxn>
                <a:cxn ang="0">
                  <a:pos x="1721" y="668"/>
                </a:cxn>
                <a:cxn ang="0">
                  <a:pos x="1785" y="695"/>
                </a:cxn>
                <a:cxn ang="0">
                  <a:pos x="1824" y="735"/>
                </a:cxn>
                <a:cxn ang="0">
                  <a:pos x="1840" y="782"/>
                </a:cxn>
                <a:cxn ang="0">
                  <a:pos x="1834" y="835"/>
                </a:cxn>
                <a:cxn ang="0">
                  <a:pos x="1840" y="886"/>
                </a:cxn>
                <a:cxn ang="0">
                  <a:pos x="1866" y="929"/>
                </a:cxn>
                <a:cxn ang="0">
                  <a:pos x="1912" y="959"/>
                </a:cxn>
                <a:cxn ang="0">
                  <a:pos x="1988" y="978"/>
                </a:cxn>
                <a:cxn ang="0">
                  <a:pos x="2059" y="991"/>
                </a:cxn>
                <a:cxn ang="0">
                  <a:pos x="2144" y="1003"/>
                </a:cxn>
                <a:cxn ang="0">
                  <a:pos x="2215" y="1019"/>
                </a:cxn>
                <a:cxn ang="0">
                  <a:pos x="2273" y="1043"/>
                </a:cxn>
                <a:cxn ang="0">
                  <a:pos x="2321" y="1078"/>
                </a:cxn>
                <a:cxn ang="0">
                  <a:pos x="2351" y="1120"/>
                </a:cxn>
                <a:cxn ang="0">
                  <a:pos x="2353" y="1178"/>
                </a:cxn>
                <a:cxn ang="0">
                  <a:pos x="2337" y="1235"/>
                </a:cxn>
                <a:cxn ang="0">
                  <a:pos x="2314" y="1302"/>
                </a:cxn>
                <a:cxn ang="0">
                  <a:pos x="2310" y="1350"/>
                </a:cxn>
                <a:cxn ang="0">
                  <a:pos x="2326" y="1409"/>
                </a:cxn>
                <a:cxn ang="0">
                  <a:pos x="2356" y="1449"/>
                </a:cxn>
                <a:cxn ang="0">
                  <a:pos x="2404" y="1492"/>
                </a:cxn>
                <a:cxn ang="0">
                  <a:pos x="2468" y="1526"/>
                </a:cxn>
                <a:cxn ang="0">
                  <a:pos x="2535" y="1541"/>
                </a:cxn>
                <a:cxn ang="0">
                  <a:pos x="2611" y="1546"/>
                </a:cxn>
              </a:cxnLst>
              <a:rect l="0" t="0" r="r" b="b"/>
              <a:pathLst>
                <a:path w="2652" h="1875">
                  <a:moveTo>
                    <a:pt x="2652" y="1544"/>
                  </a:moveTo>
                  <a:lnTo>
                    <a:pt x="2652" y="1875"/>
                  </a:lnTo>
                  <a:lnTo>
                    <a:pt x="2" y="1875"/>
                  </a:lnTo>
                  <a:lnTo>
                    <a:pt x="0" y="378"/>
                  </a:lnTo>
                  <a:lnTo>
                    <a:pt x="230" y="378"/>
                  </a:lnTo>
                  <a:lnTo>
                    <a:pt x="239" y="364"/>
                  </a:lnTo>
                  <a:lnTo>
                    <a:pt x="246" y="346"/>
                  </a:lnTo>
                  <a:lnTo>
                    <a:pt x="246" y="331"/>
                  </a:lnTo>
                  <a:lnTo>
                    <a:pt x="244" y="312"/>
                  </a:lnTo>
                  <a:lnTo>
                    <a:pt x="235" y="289"/>
                  </a:lnTo>
                  <a:lnTo>
                    <a:pt x="226" y="259"/>
                  </a:lnTo>
                  <a:lnTo>
                    <a:pt x="216" y="239"/>
                  </a:lnTo>
                  <a:lnTo>
                    <a:pt x="207" y="214"/>
                  </a:lnTo>
                  <a:lnTo>
                    <a:pt x="205" y="190"/>
                  </a:lnTo>
                  <a:lnTo>
                    <a:pt x="205" y="167"/>
                  </a:lnTo>
                  <a:lnTo>
                    <a:pt x="207" y="145"/>
                  </a:lnTo>
                  <a:lnTo>
                    <a:pt x="216" y="122"/>
                  </a:lnTo>
                  <a:lnTo>
                    <a:pt x="228" y="100"/>
                  </a:lnTo>
                  <a:lnTo>
                    <a:pt x="246" y="83"/>
                  </a:lnTo>
                  <a:lnTo>
                    <a:pt x="272" y="63"/>
                  </a:lnTo>
                  <a:lnTo>
                    <a:pt x="295" y="48"/>
                  </a:lnTo>
                  <a:lnTo>
                    <a:pt x="320" y="33"/>
                  </a:lnTo>
                  <a:lnTo>
                    <a:pt x="347" y="22"/>
                  </a:lnTo>
                  <a:lnTo>
                    <a:pt x="380" y="12"/>
                  </a:lnTo>
                  <a:lnTo>
                    <a:pt x="416" y="5"/>
                  </a:lnTo>
                  <a:lnTo>
                    <a:pt x="456" y="2"/>
                  </a:lnTo>
                  <a:lnTo>
                    <a:pt x="488" y="0"/>
                  </a:lnTo>
                  <a:lnTo>
                    <a:pt x="522" y="0"/>
                  </a:lnTo>
                  <a:lnTo>
                    <a:pt x="554" y="2"/>
                  </a:lnTo>
                  <a:lnTo>
                    <a:pt x="580" y="5"/>
                  </a:lnTo>
                  <a:lnTo>
                    <a:pt x="610" y="12"/>
                  </a:lnTo>
                  <a:lnTo>
                    <a:pt x="640" y="18"/>
                  </a:lnTo>
                  <a:lnTo>
                    <a:pt x="663" y="28"/>
                  </a:lnTo>
                  <a:lnTo>
                    <a:pt x="688" y="42"/>
                  </a:lnTo>
                  <a:lnTo>
                    <a:pt x="711" y="58"/>
                  </a:lnTo>
                  <a:lnTo>
                    <a:pt x="734" y="77"/>
                  </a:lnTo>
                  <a:lnTo>
                    <a:pt x="755" y="95"/>
                  </a:lnTo>
                  <a:lnTo>
                    <a:pt x="771" y="115"/>
                  </a:lnTo>
                  <a:lnTo>
                    <a:pt x="782" y="140"/>
                  </a:lnTo>
                  <a:lnTo>
                    <a:pt x="791" y="169"/>
                  </a:lnTo>
                  <a:lnTo>
                    <a:pt x="791" y="195"/>
                  </a:lnTo>
                  <a:lnTo>
                    <a:pt x="782" y="222"/>
                  </a:lnTo>
                  <a:lnTo>
                    <a:pt x="773" y="249"/>
                  </a:lnTo>
                  <a:lnTo>
                    <a:pt x="764" y="276"/>
                  </a:lnTo>
                  <a:lnTo>
                    <a:pt x="752" y="306"/>
                  </a:lnTo>
                  <a:lnTo>
                    <a:pt x="745" y="329"/>
                  </a:lnTo>
                  <a:lnTo>
                    <a:pt x="745" y="342"/>
                  </a:lnTo>
                  <a:lnTo>
                    <a:pt x="750" y="354"/>
                  </a:lnTo>
                  <a:lnTo>
                    <a:pt x="757" y="368"/>
                  </a:lnTo>
                  <a:lnTo>
                    <a:pt x="1196" y="368"/>
                  </a:lnTo>
                  <a:lnTo>
                    <a:pt x="1187" y="429"/>
                  </a:lnTo>
                  <a:lnTo>
                    <a:pt x="1185" y="466"/>
                  </a:lnTo>
                  <a:lnTo>
                    <a:pt x="1187" y="496"/>
                  </a:lnTo>
                  <a:lnTo>
                    <a:pt x="1189" y="525"/>
                  </a:lnTo>
                  <a:lnTo>
                    <a:pt x="1194" y="555"/>
                  </a:lnTo>
                  <a:lnTo>
                    <a:pt x="1201" y="585"/>
                  </a:lnTo>
                  <a:lnTo>
                    <a:pt x="1215" y="605"/>
                  </a:lnTo>
                  <a:lnTo>
                    <a:pt x="1231" y="622"/>
                  </a:lnTo>
                  <a:lnTo>
                    <a:pt x="1252" y="637"/>
                  </a:lnTo>
                  <a:lnTo>
                    <a:pt x="1279" y="648"/>
                  </a:lnTo>
                  <a:lnTo>
                    <a:pt x="1309" y="657"/>
                  </a:lnTo>
                  <a:lnTo>
                    <a:pt x="1339" y="660"/>
                  </a:lnTo>
                  <a:lnTo>
                    <a:pt x="1371" y="662"/>
                  </a:lnTo>
                  <a:lnTo>
                    <a:pt x="1408" y="662"/>
                  </a:lnTo>
                  <a:lnTo>
                    <a:pt x="1447" y="658"/>
                  </a:lnTo>
                  <a:lnTo>
                    <a:pt x="1475" y="657"/>
                  </a:lnTo>
                  <a:lnTo>
                    <a:pt x="1516" y="653"/>
                  </a:lnTo>
                  <a:lnTo>
                    <a:pt x="1557" y="650"/>
                  </a:lnTo>
                  <a:lnTo>
                    <a:pt x="1603" y="650"/>
                  </a:lnTo>
                  <a:lnTo>
                    <a:pt x="1643" y="653"/>
                  </a:lnTo>
                  <a:lnTo>
                    <a:pt x="1682" y="658"/>
                  </a:lnTo>
                  <a:lnTo>
                    <a:pt x="1721" y="668"/>
                  </a:lnTo>
                  <a:lnTo>
                    <a:pt x="1753" y="678"/>
                  </a:lnTo>
                  <a:lnTo>
                    <a:pt x="1785" y="695"/>
                  </a:lnTo>
                  <a:lnTo>
                    <a:pt x="1806" y="713"/>
                  </a:lnTo>
                  <a:lnTo>
                    <a:pt x="1824" y="735"/>
                  </a:lnTo>
                  <a:lnTo>
                    <a:pt x="1836" y="759"/>
                  </a:lnTo>
                  <a:lnTo>
                    <a:pt x="1840" y="782"/>
                  </a:lnTo>
                  <a:lnTo>
                    <a:pt x="1836" y="809"/>
                  </a:lnTo>
                  <a:lnTo>
                    <a:pt x="1834" y="835"/>
                  </a:lnTo>
                  <a:lnTo>
                    <a:pt x="1836" y="862"/>
                  </a:lnTo>
                  <a:lnTo>
                    <a:pt x="1840" y="886"/>
                  </a:lnTo>
                  <a:lnTo>
                    <a:pt x="1852" y="907"/>
                  </a:lnTo>
                  <a:lnTo>
                    <a:pt x="1866" y="929"/>
                  </a:lnTo>
                  <a:lnTo>
                    <a:pt x="1884" y="944"/>
                  </a:lnTo>
                  <a:lnTo>
                    <a:pt x="1912" y="959"/>
                  </a:lnTo>
                  <a:lnTo>
                    <a:pt x="1949" y="969"/>
                  </a:lnTo>
                  <a:lnTo>
                    <a:pt x="1988" y="978"/>
                  </a:lnTo>
                  <a:lnTo>
                    <a:pt x="2020" y="984"/>
                  </a:lnTo>
                  <a:lnTo>
                    <a:pt x="2059" y="991"/>
                  </a:lnTo>
                  <a:lnTo>
                    <a:pt x="2105" y="998"/>
                  </a:lnTo>
                  <a:lnTo>
                    <a:pt x="2144" y="1003"/>
                  </a:lnTo>
                  <a:lnTo>
                    <a:pt x="2183" y="1011"/>
                  </a:lnTo>
                  <a:lnTo>
                    <a:pt x="2215" y="1019"/>
                  </a:lnTo>
                  <a:lnTo>
                    <a:pt x="2248" y="1029"/>
                  </a:lnTo>
                  <a:lnTo>
                    <a:pt x="2273" y="1043"/>
                  </a:lnTo>
                  <a:lnTo>
                    <a:pt x="2294" y="1056"/>
                  </a:lnTo>
                  <a:lnTo>
                    <a:pt x="2321" y="1078"/>
                  </a:lnTo>
                  <a:lnTo>
                    <a:pt x="2337" y="1098"/>
                  </a:lnTo>
                  <a:lnTo>
                    <a:pt x="2351" y="1120"/>
                  </a:lnTo>
                  <a:lnTo>
                    <a:pt x="2358" y="1150"/>
                  </a:lnTo>
                  <a:lnTo>
                    <a:pt x="2353" y="1178"/>
                  </a:lnTo>
                  <a:lnTo>
                    <a:pt x="2346" y="1203"/>
                  </a:lnTo>
                  <a:lnTo>
                    <a:pt x="2337" y="1235"/>
                  </a:lnTo>
                  <a:lnTo>
                    <a:pt x="2326" y="1270"/>
                  </a:lnTo>
                  <a:lnTo>
                    <a:pt x="2314" y="1302"/>
                  </a:lnTo>
                  <a:lnTo>
                    <a:pt x="2310" y="1328"/>
                  </a:lnTo>
                  <a:lnTo>
                    <a:pt x="2310" y="1350"/>
                  </a:lnTo>
                  <a:lnTo>
                    <a:pt x="2317" y="1382"/>
                  </a:lnTo>
                  <a:lnTo>
                    <a:pt x="2326" y="1409"/>
                  </a:lnTo>
                  <a:lnTo>
                    <a:pt x="2340" y="1429"/>
                  </a:lnTo>
                  <a:lnTo>
                    <a:pt x="2356" y="1449"/>
                  </a:lnTo>
                  <a:lnTo>
                    <a:pt x="2379" y="1470"/>
                  </a:lnTo>
                  <a:lnTo>
                    <a:pt x="2404" y="1492"/>
                  </a:lnTo>
                  <a:lnTo>
                    <a:pt x="2434" y="1511"/>
                  </a:lnTo>
                  <a:lnTo>
                    <a:pt x="2468" y="1526"/>
                  </a:lnTo>
                  <a:lnTo>
                    <a:pt x="2501" y="1534"/>
                  </a:lnTo>
                  <a:lnTo>
                    <a:pt x="2535" y="1541"/>
                  </a:lnTo>
                  <a:lnTo>
                    <a:pt x="2570" y="1544"/>
                  </a:lnTo>
                  <a:lnTo>
                    <a:pt x="2611" y="1546"/>
                  </a:lnTo>
                  <a:lnTo>
                    <a:pt x="2652" y="154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381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B3C291D-DD06-7F4A-B0DA-FE6EA54CA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391" y="1736619"/>
              <a:ext cx="3783782" cy="2239581"/>
            </a:xfrm>
            <a:custGeom>
              <a:avLst/>
              <a:gdLst/>
              <a:ahLst/>
              <a:cxnLst>
                <a:cxn ang="0">
                  <a:pos x="2664" y="0"/>
                </a:cxn>
                <a:cxn ang="0">
                  <a:pos x="2" y="1571"/>
                </a:cxn>
                <a:cxn ang="0">
                  <a:pos x="251" y="1541"/>
                </a:cxn>
                <a:cxn ang="0">
                  <a:pos x="244" y="1489"/>
                </a:cxn>
                <a:cxn ang="0">
                  <a:pos x="216" y="1419"/>
                </a:cxn>
                <a:cxn ang="0">
                  <a:pos x="207" y="1362"/>
                </a:cxn>
                <a:cxn ang="0">
                  <a:pos x="226" y="1304"/>
                </a:cxn>
                <a:cxn ang="0">
                  <a:pos x="281" y="1254"/>
                </a:cxn>
                <a:cxn ang="0">
                  <a:pos x="350" y="1217"/>
                </a:cxn>
                <a:cxn ang="0">
                  <a:pos x="433" y="1199"/>
                </a:cxn>
                <a:cxn ang="0">
                  <a:pos x="552" y="1200"/>
                </a:cxn>
                <a:cxn ang="0">
                  <a:pos x="630" y="1212"/>
                </a:cxn>
                <a:cxn ang="0">
                  <a:pos x="709" y="1252"/>
                </a:cxn>
                <a:cxn ang="0">
                  <a:pos x="762" y="1301"/>
                </a:cxn>
                <a:cxn ang="0">
                  <a:pos x="785" y="1352"/>
                </a:cxn>
                <a:cxn ang="0">
                  <a:pos x="780" y="1409"/>
                </a:cxn>
                <a:cxn ang="0">
                  <a:pos x="762" y="1461"/>
                </a:cxn>
                <a:cxn ang="0">
                  <a:pos x="743" y="1514"/>
                </a:cxn>
                <a:cxn ang="0">
                  <a:pos x="752" y="1565"/>
                </a:cxn>
                <a:cxn ang="0">
                  <a:pos x="1194" y="1509"/>
                </a:cxn>
                <a:cxn ang="0">
                  <a:pos x="1199" y="1439"/>
                </a:cxn>
                <a:cxn ang="0">
                  <a:pos x="1206" y="1381"/>
                </a:cxn>
                <a:cxn ang="0">
                  <a:pos x="1226" y="1331"/>
                </a:cxn>
                <a:cxn ang="0">
                  <a:pos x="1265" y="1297"/>
                </a:cxn>
                <a:cxn ang="0">
                  <a:pos x="1321" y="1279"/>
                </a:cxn>
                <a:cxn ang="0">
                  <a:pos x="1383" y="1274"/>
                </a:cxn>
                <a:cxn ang="0">
                  <a:pos x="1459" y="1275"/>
                </a:cxn>
                <a:cxn ang="0">
                  <a:pos x="1528" y="1280"/>
                </a:cxn>
                <a:cxn ang="0">
                  <a:pos x="1615" y="1284"/>
                </a:cxn>
                <a:cxn ang="0">
                  <a:pos x="1693" y="1275"/>
                </a:cxn>
                <a:cxn ang="0">
                  <a:pos x="1764" y="1257"/>
                </a:cxn>
                <a:cxn ang="0">
                  <a:pos x="1817" y="1222"/>
                </a:cxn>
                <a:cxn ang="0">
                  <a:pos x="1847" y="1179"/>
                </a:cxn>
                <a:cxn ang="0">
                  <a:pos x="1847" y="1128"/>
                </a:cxn>
                <a:cxn ang="0">
                  <a:pos x="1847" y="1073"/>
                </a:cxn>
                <a:cxn ang="0">
                  <a:pos x="1863" y="1028"/>
                </a:cxn>
                <a:cxn ang="0">
                  <a:pos x="1896" y="991"/>
                </a:cxn>
                <a:cxn ang="0">
                  <a:pos x="1962" y="966"/>
                </a:cxn>
                <a:cxn ang="0">
                  <a:pos x="2034" y="951"/>
                </a:cxn>
                <a:cxn ang="0">
                  <a:pos x="2119" y="938"/>
                </a:cxn>
                <a:cxn ang="0">
                  <a:pos x="2195" y="925"/>
                </a:cxn>
                <a:cxn ang="0">
                  <a:pos x="2259" y="906"/>
                </a:cxn>
                <a:cxn ang="0">
                  <a:pos x="2307" y="879"/>
                </a:cxn>
                <a:cxn ang="0">
                  <a:pos x="2349" y="838"/>
                </a:cxn>
                <a:cxn ang="0">
                  <a:pos x="2369" y="784"/>
                </a:cxn>
                <a:cxn ang="0">
                  <a:pos x="2360" y="732"/>
                </a:cxn>
                <a:cxn ang="0">
                  <a:pos x="2337" y="665"/>
                </a:cxn>
                <a:cxn ang="0">
                  <a:pos x="2323" y="609"/>
                </a:cxn>
                <a:cxn ang="0">
                  <a:pos x="2328" y="554"/>
                </a:cxn>
                <a:cxn ang="0">
                  <a:pos x="2351" y="507"/>
                </a:cxn>
                <a:cxn ang="0">
                  <a:pos x="2390" y="465"/>
                </a:cxn>
                <a:cxn ang="0">
                  <a:pos x="2448" y="425"/>
                </a:cxn>
                <a:cxn ang="0">
                  <a:pos x="2514" y="401"/>
                </a:cxn>
                <a:cxn ang="0">
                  <a:pos x="2581" y="391"/>
                </a:cxn>
                <a:cxn ang="0">
                  <a:pos x="2664" y="391"/>
                </a:cxn>
              </a:cxnLst>
              <a:rect l="0" t="0" r="r" b="b"/>
              <a:pathLst>
                <a:path w="2664" h="1571">
                  <a:moveTo>
                    <a:pt x="2664" y="391"/>
                  </a:moveTo>
                  <a:lnTo>
                    <a:pt x="2664" y="0"/>
                  </a:lnTo>
                  <a:lnTo>
                    <a:pt x="0" y="0"/>
                  </a:lnTo>
                  <a:lnTo>
                    <a:pt x="2" y="1571"/>
                  </a:lnTo>
                  <a:lnTo>
                    <a:pt x="239" y="1571"/>
                  </a:lnTo>
                  <a:lnTo>
                    <a:pt x="251" y="1541"/>
                  </a:lnTo>
                  <a:lnTo>
                    <a:pt x="251" y="1519"/>
                  </a:lnTo>
                  <a:lnTo>
                    <a:pt x="244" y="1489"/>
                  </a:lnTo>
                  <a:lnTo>
                    <a:pt x="230" y="1458"/>
                  </a:lnTo>
                  <a:lnTo>
                    <a:pt x="216" y="1419"/>
                  </a:lnTo>
                  <a:lnTo>
                    <a:pt x="209" y="1389"/>
                  </a:lnTo>
                  <a:lnTo>
                    <a:pt x="207" y="1362"/>
                  </a:lnTo>
                  <a:lnTo>
                    <a:pt x="214" y="1332"/>
                  </a:lnTo>
                  <a:lnTo>
                    <a:pt x="226" y="1304"/>
                  </a:lnTo>
                  <a:lnTo>
                    <a:pt x="251" y="1275"/>
                  </a:lnTo>
                  <a:lnTo>
                    <a:pt x="281" y="1254"/>
                  </a:lnTo>
                  <a:lnTo>
                    <a:pt x="313" y="1232"/>
                  </a:lnTo>
                  <a:lnTo>
                    <a:pt x="350" y="1217"/>
                  </a:lnTo>
                  <a:lnTo>
                    <a:pt x="393" y="1204"/>
                  </a:lnTo>
                  <a:lnTo>
                    <a:pt x="433" y="1199"/>
                  </a:lnTo>
                  <a:lnTo>
                    <a:pt x="488" y="1197"/>
                  </a:lnTo>
                  <a:lnTo>
                    <a:pt x="552" y="1200"/>
                  </a:lnTo>
                  <a:lnTo>
                    <a:pt x="594" y="1204"/>
                  </a:lnTo>
                  <a:lnTo>
                    <a:pt x="630" y="1212"/>
                  </a:lnTo>
                  <a:lnTo>
                    <a:pt x="665" y="1227"/>
                  </a:lnTo>
                  <a:lnTo>
                    <a:pt x="709" y="1252"/>
                  </a:lnTo>
                  <a:lnTo>
                    <a:pt x="736" y="1275"/>
                  </a:lnTo>
                  <a:lnTo>
                    <a:pt x="762" y="1301"/>
                  </a:lnTo>
                  <a:lnTo>
                    <a:pt x="775" y="1327"/>
                  </a:lnTo>
                  <a:lnTo>
                    <a:pt x="785" y="1352"/>
                  </a:lnTo>
                  <a:lnTo>
                    <a:pt x="785" y="1381"/>
                  </a:lnTo>
                  <a:lnTo>
                    <a:pt x="780" y="1409"/>
                  </a:lnTo>
                  <a:lnTo>
                    <a:pt x="771" y="1436"/>
                  </a:lnTo>
                  <a:lnTo>
                    <a:pt x="762" y="1461"/>
                  </a:lnTo>
                  <a:lnTo>
                    <a:pt x="750" y="1488"/>
                  </a:lnTo>
                  <a:lnTo>
                    <a:pt x="743" y="1514"/>
                  </a:lnTo>
                  <a:lnTo>
                    <a:pt x="743" y="1538"/>
                  </a:lnTo>
                  <a:lnTo>
                    <a:pt x="752" y="1565"/>
                  </a:lnTo>
                  <a:lnTo>
                    <a:pt x="1199" y="1565"/>
                  </a:lnTo>
                  <a:lnTo>
                    <a:pt x="1194" y="1509"/>
                  </a:lnTo>
                  <a:lnTo>
                    <a:pt x="1199" y="1469"/>
                  </a:lnTo>
                  <a:lnTo>
                    <a:pt x="1199" y="1439"/>
                  </a:lnTo>
                  <a:lnTo>
                    <a:pt x="1201" y="1411"/>
                  </a:lnTo>
                  <a:lnTo>
                    <a:pt x="1206" y="1381"/>
                  </a:lnTo>
                  <a:lnTo>
                    <a:pt x="1215" y="1351"/>
                  </a:lnTo>
                  <a:lnTo>
                    <a:pt x="1226" y="1331"/>
                  </a:lnTo>
                  <a:lnTo>
                    <a:pt x="1242" y="1312"/>
                  </a:lnTo>
                  <a:lnTo>
                    <a:pt x="1265" y="1297"/>
                  </a:lnTo>
                  <a:lnTo>
                    <a:pt x="1291" y="1285"/>
                  </a:lnTo>
                  <a:lnTo>
                    <a:pt x="1321" y="1279"/>
                  </a:lnTo>
                  <a:lnTo>
                    <a:pt x="1353" y="1275"/>
                  </a:lnTo>
                  <a:lnTo>
                    <a:pt x="1383" y="1274"/>
                  </a:lnTo>
                  <a:lnTo>
                    <a:pt x="1422" y="1274"/>
                  </a:lnTo>
                  <a:lnTo>
                    <a:pt x="1459" y="1275"/>
                  </a:lnTo>
                  <a:lnTo>
                    <a:pt x="1488" y="1279"/>
                  </a:lnTo>
                  <a:lnTo>
                    <a:pt x="1528" y="1280"/>
                  </a:lnTo>
                  <a:lnTo>
                    <a:pt x="1569" y="1284"/>
                  </a:lnTo>
                  <a:lnTo>
                    <a:pt x="1615" y="1284"/>
                  </a:lnTo>
                  <a:lnTo>
                    <a:pt x="1654" y="1280"/>
                  </a:lnTo>
                  <a:lnTo>
                    <a:pt x="1693" y="1275"/>
                  </a:lnTo>
                  <a:lnTo>
                    <a:pt x="1735" y="1269"/>
                  </a:lnTo>
                  <a:lnTo>
                    <a:pt x="1764" y="1257"/>
                  </a:lnTo>
                  <a:lnTo>
                    <a:pt x="1797" y="1242"/>
                  </a:lnTo>
                  <a:lnTo>
                    <a:pt x="1817" y="1222"/>
                  </a:lnTo>
                  <a:lnTo>
                    <a:pt x="1838" y="1200"/>
                  </a:lnTo>
                  <a:lnTo>
                    <a:pt x="1847" y="1179"/>
                  </a:lnTo>
                  <a:lnTo>
                    <a:pt x="1852" y="1153"/>
                  </a:lnTo>
                  <a:lnTo>
                    <a:pt x="1847" y="1128"/>
                  </a:lnTo>
                  <a:lnTo>
                    <a:pt x="1845" y="1102"/>
                  </a:lnTo>
                  <a:lnTo>
                    <a:pt x="1847" y="1073"/>
                  </a:lnTo>
                  <a:lnTo>
                    <a:pt x="1854" y="1052"/>
                  </a:lnTo>
                  <a:lnTo>
                    <a:pt x="1863" y="1028"/>
                  </a:lnTo>
                  <a:lnTo>
                    <a:pt x="1877" y="1006"/>
                  </a:lnTo>
                  <a:lnTo>
                    <a:pt x="1896" y="991"/>
                  </a:lnTo>
                  <a:lnTo>
                    <a:pt x="1926" y="976"/>
                  </a:lnTo>
                  <a:lnTo>
                    <a:pt x="1962" y="966"/>
                  </a:lnTo>
                  <a:lnTo>
                    <a:pt x="1999" y="958"/>
                  </a:lnTo>
                  <a:lnTo>
                    <a:pt x="2034" y="951"/>
                  </a:lnTo>
                  <a:lnTo>
                    <a:pt x="2070" y="945"/>
                  </a:lnTo>
                  <a:lnTo>
                    <a:pt x="2119" y="938"/>
                  </a:lnTo>
                  <a:lnTo>
                    <a:pt x="2156" y="933"/>
                  </a:lnTo>
                  <a:lnTo>
                    <a:pt x="2195" y="925"/>
                  </a:lnTo>
                  <a:lnTo>
                    <a:pt x="2227" y="916"/>
                  </a:lnTo>
                  <a:lnTo>
                    <a:pt x="2259" y="906"/>
                  </a:lnTo>
                  <a:lnTo>
                    <a:pt x="2284" y="893"/>
                  </a:lnTo>
                  <a:lnTo>
                    <a:pt x="2307" y="879"/>
                  </a:lnTo>
                  <a:lnTo>
                    <a:pt x="2333" y="858"/>
                  </a:lnTo>
                  <a:lnTo>
                    <a:pt x="2349" y="838"/>
                  </a:lnTo>
                  <a:lnTo>
                    <a:pt x="2363" y="814"/>
                  </a:lnTo>
                  <a:lnTo>
                    <a:pt x="2369" y="784"/>
                  </a:lnTo>
                  <a:lnTo>
                    <a:pt x="2365" y="759"/>
                  </a:lnTo>
                  <a:lnTo>
                    <a:pt x="2360" y="732"/>
                  </a:lnTo>
                  <a:lnTo>
                    <a:pt x="2349" y="701"/>
                  </a:lnTo>
                  <a:lnTo>
                    <a:pt x="2337" y="665"/>
                  </a:lnTo>
                  <a:lnTo>
                    <a:pt x="2326" y="634"/>
                  </a:lnTo>
                  <a:lnTo>
                    <a:pt x="2323" y="609"/>
                  </a:lnTo>
                  <a:lnTo>
                    <a:pt x="2323" y="585"/>
                  </a:lnTo>
                  <a:lnTo>
                    <a:pt x="2328" y="554"/>
                  </a:lnTo>
                  <a:lnTo>
                    <a:pt x="2340" y="527"/>
                  </a:lnTo>
                  <a:lnTo>
                    <a:pt x="2351" y="507"/>
                  </a:lnTo>
                  <a:lnTo>
                    <a:pt x="2367" y="487"/>
                  </a:lnTo>
                  <a:lnTo>
                    <a:pt x="2390" y="465"/>
                  </a:lnTo>
                  <a:lnTo>
                    <a:pt x="2416" y="443"/>
                  </a:lnTo>
                  <a:lnTo>
                    <a:pt x="2448" y="425"/>
                  </a:lnTo>
                  <a:lnTo>
                    <a:pt x="2482" y="410"/>
                  </a:lnTo>
                  <a:lnTo>
                    <a:pt x="2514" y="401"/>
                  </a:lnTo>
                  <a:lnTo>
                    <a:pt x="2547" y="395"/>
                  </a:lnTo>
                  <a:lnTo>
                    <a:pt x="2581" y="391"/>
                  </a:lnTo>
                  <a:lnTo>
                    <a:pt x="2623" y="391"/>
                  </a:lnTo>
                  <a:lnTo>
                    <a:pt x="2664" y="391"/>
                  </a:lnTo>
                  <a:close/>
                </a:path>
              </a:pathLst>
            </a:custGeom>
            <a:gradFill rotWithShape="0">
              <a:gsLst>
                <a:gs pos="0">
                  <a:srgbClr val="E7CECE"/>
                </a:gs>
                <a:gs pos="100000">
                  <a:srgbClr val="800000"/>
                </a:gs>
              </a:gsLst>
              <a:lin ang="5400000" scaled="1"/>
            </a:gradFill>
            <a:ln w="381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8A74AFB-991A-651A-3191-0BCA86FA9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3075" y="2227821"/>
              <a:ext cx="4148195" cy="3177906"/>
            </a:xfrm>
            <a:custGeom>
              <a:avLst/>
              <a:gdLst/>
              <a:ahLst/>
              <a:cxnLst>
                <a:cxn ang="0">
                  <a:pos x="1187" y="374"/>
                </a:cxn>
                <a:cxn ang="0">
                  <a:pos x="1145" y="179"/>
                </a:cxn>
                <a:cxn ang="0">
                  <a:pos x="1290" y="22"/>
                </a:cxn>
                <a:cxn ang="0">
                  <a:pos x="1621" y="5"/>
                </a:cxn>
                <a:cxn ang="0">
                  <a:pos x="1785" y="97"/>
                </a:cxn>
                <a:cxn ang="0">
                  <a:pos x="1822" y="257"/>
                </a:cxn>
                <a:cxn ang="0">
                  <a:pos x="1789" y="430"/>
                </a:cxn>
                <a:cxn ang="0">
                  <a:pos x="1950" y="532"/>
                </a:cxn>
                <a:cxn ang="0">
                  <a:pos x="2194" y="575"/>
                </a:cxn>
                <a:cxn ang="0">
                  <a:pos x="2295" y="655"/>
                </a:cxn>
                <a:cxn ang="0">
                  <a:pos x="2300" y="769"/>
                </a:cxn>
                <a:cxn ang="0">
                  <a:pos x="2394" y="871"/>
                </a:cxn>
                <a:cxn ang="0">
                  <a:pos x="2588" y="891"/>
                </a:cxn>
                <a:cxn ang="0">
                  <a:pos x="2797" y="882"/>
                </a:cxn>
                <a:cxn ang="0">
                  <a:pos x="2921" y="933"/>
                </a:cxn>
                <a:cxn ang="0">
                  <a:pos x="2951" y="1111"/>
                </a:cxn>
                <a:cxn ang="0">
                  <a:pos x="2921" y="1350"/>
                </a:cxn>
                <a:cxn ang="0">
                  <a:pos x="2795" y="1407"/>
                </a:cxn>
                <a:cxn ang="0">
                  <a:pos x="2567" y="1399"/>
                </a:cxn>
                <a:cxn ang="0">
                  <a:pos x="2399" y="1417"/>
                </a:cxn>
                <a:cxn ang="0">
                  <a:pos x="2305" y="1487"/>
                </a:cxn>
                <a:cxn ang="0">
                  <a:pos x="2295" y="1623"/>
                </a:cxn>
                <a:cxn ang="0">
                  <a:pos x="2187" y="1716"/>
                </a:cxn>
                <a:cxn ang="0">
                  <a:pos x="1992" y="1748"/>
                </a:cxn>
                <a:cxn ang="0">
                  <a:pos x="1822" y="1813"/>
                </a:cxn>
                <a:cxn ang="0">
                  <a:pos x="1785" y="1945"/>
                </a:cxn>
                <a:cxn ang="0">
                  <a:pos x="1822" y="2107"/>
                </a:cxn>
                <a:cxn ang="0">
                  <a:pos x="1741" y="2261"/>
                </a:cxn>
                <a:cxn ang="0">
                  <a:pos x="1598" y="2341"/>
                </a:cxn>
                <a:cxn ang="0">
                  <a:pos x="1378" y="2350"/>
                </a:cxn>
                <a:cxn ang="0">
                  <a:pos x="1212" y="2290"/>
                </a:cxn>
                <a:cxn ang="0">
                  <a:pos x="1134" y="2174"/>
                </a:cxn>
                <a:cxn ang="0">
                  <a:pos x="1154" y="2039"/>
                </a:cxn>
                <a:cxn ang="0">
                  <a:pos x="1166" y="1917"/>
                </a:cxn>
                <a:cxn ang="0">
                  <a:pos x="1055" y="1830"/>
                </a:cxn>
                <a:cxn ang="0">
                  <a:pos x="874" y="1797"/>
                </a:cxn>
                <a:cxn ang="0">
                  <a:pos x="699" y="1746"/>
                </a:cxn>
                <a:cxn ang="0">
                  <a:pos x="653" y="1611"/>
                </a:cxn>
                <a:cxn ang="0">
                  <a:pos x="600" y="1499"/>
                </a:cxn>
                <a:cxn ang="0">
                  <a:pos x="425" y="1457"/>
                </a:cxn>
                <a:cxn ang="0">
                  <a:pos x="248" y="1469"/>
                </a:cxn>
                <a:cxn ang="0">
                  <a:pos x="57" y="1434"/>
                </a:cxn>
                <a:cxn ang="0">
                  <a:pos x="2" y="1277"/>
                </a:cxn>
                <a:cxn ang="0">
                  <a:pos x="13" y="1051"/>
                </a:cxn>
                <a:cxn ang="0">
                  <a:pos x="71" y="916"/>
                </a:cxn>
                <a:cxn ang="0">
                  <a:pos x="218" y="881"/>
                </a:cxn>
                <a:cxn ang="0">
                  <a:pos x="437" y="892"/>
                </a:cxn>
                <a:cxn ang="0">
                  <a:pos x="630" y="839"/>
                </a:cxn>
                <a:cxn ang="0">
                  <a:pos x="664" y="714"/>
                </a:cxn>
                <a:cxn ang="0">
                  <a:pos x="736" y="590"/>
                </a:cxn>
                <a:cxn ang="0">
                  <a:pos x="940" y="547"/>
                </a:cxn>
              </a:cxnLst>
              <a:rect l="0" t="0" r="r" b="b"/>
              <a:pathLst>
                <a:path w="2953" h="2351">
                  <a:moveTo>
                    <a:pt x="1124" y="491"/>
                  </a:moveTo>
                  <a:lnTo>
                    <a:pt x="1154" y="465"/>
                  </a:lnTo>
                  <a:lnTo>
                    <a:pt x="1175" y="440"/>
                  </a:lnTo>
                  <a:lnTo>
                    <a:pt x="1187" y="411"/>
                  </a:lnTo>
                  <a:lnTo>
                    <a:pt x="1187" y="374"/>
                  </a:lnTo>
                  <a:lnTo>
                    <a:pt x="1173" y="333"/>
                  </a:lnTo>
                  <a:lnTo>
                    <a:pt x="1161" y="298"/>
                  </a:lnTo>
                  <a:lnTo>
                    <a:pt x="1145" y="254"/>
                  </a:lnTo>
                  <a:lnTo>
                    <a:pt x="1138" y="207"/>
                  </a:lnTo>
                  <a:lnTo>
                    <a:pt x="1145" y="179"/>
                  </a:lnTo>
                  <a:lnTo>
                    <a:pt x="1157" y="144"/>
                  </a:lnTo>
                  <a:lnTo>
                    <a:pt x="1180" y="107"/>
                  </a:lnTo>
                  <a:lnTo>
                    <a:pt x="1212" y="72"/>
                  </a:lnTo>
                  <a:lnTo>
                    <a:pt x="1253" y="44"/>
                  </a:lnTo>
                  <a:lnTo>
                    <a:pt x="1290" y="22"/>
                  </a:lnTo>
                  <a:lnTo>
                    <a:pt x="1341" y="8"/>
                  </a:lnTo>
                  <a:lnTo>
                    <a:pt x="1401" y="2"/>
                  </a:lnTo>
                  <a:lnTo>
                    <a:pt x="1465" y="0"/>
                  </a:lnTo>
                  <a:lnTo>
                    <a:pt x="1552" y="0"/>
                  </a:lnTo>
                  <a:lnTo>
                    <a:pt x="1621" y="5"/>
                  </a:lnTo>
                  <a:lnTo>
                    <a:pt x="1660" y="15"/>
                  </a:lnTo>
                  <a:lnTo>
                    <a:pt x="1690" y="28"/>
                  </a:lnTo>
                  <a:lnTo>
                    <a:pt x="1723" y="44"/>
                  </a:lnTo>
                  <a:lnTo>
                    <a:pt x="1755" y="67"/>
                  </a:lnTo>
                  <a:lnTo>
                    <a:pt x="1785" y="97"/>
                  </a:lnTo>
                  <a:lnTo>
                    <a:pt x="1808" y="124"/>
                  </a:lnTo>
                  <a:lnTo>
                    <a:pt x="1819" y="147"/>
                  </a:lnTo>
                  <a:lnTo>
                    <a:pt x="1828" y="187"/>
                  </a:lnTo>
                  <a:lnTo>
                    <a:pt x="1828" y="222"/>
                  </a:lnTo>
                  <a:lnTo>
                    <a:pt x="1822" y="257"/>
                  </a:lnTo>
                  <a:lnTo>
                    <a:pt x="1812" y="284"/>
                  </a:lnTo>
                  <a:lnTo>
                    <a:pt x="1801" y="328"/>
                  </a:lnTo>
                  <a:lnTo>
                    <a:pt x="1785" y="373"/>
                  </a:lnTo>
                  <a:lnTo>
                    <a:pt x="1778" y="401"/>
                  </a:lnTo>
                  <a:lnTo>
                    <a:pt x="1789" y="430"/>
                  </a:lnTo>
                  <a:lnTo>
                    <a:pt x="1803" y="450"/>
                  </a:lnTo>
                  <a:lnTo>
                    <a:pt x="1828" y="476"/>
                  </a:lnTo>
                  <a:lnTo>
                    <a:pt x="1865" y="498"/>
                  </a:lnTo>
                  <a:lnTo>
                    <a:pt x="1900" y="516"/>
                  </a:lnTo>
                  <a:lnTo>
                    <a:pt x="1950" y="532"/>
                  </a:lnTo>
                  <a:lnTo>
                    <a:pt x="2001" y="542"/>
                  </a:lnTo>
                  <a:lnTo>
                    <a:pt x="2049" y="550"/>
                  </a:lnTo>
                  <a:lnTo>
                    <a:pt x="2100" y="555"/>
                  </a:lnTo>
                  <a:lnTo>
                    <a:pt x="2153" y="565"/>
                  </a:lnTo>
                  <a:lnTo>
                    <a:pt x="2194" y="575"/>
                  </a:lnTo>
                  <a:lnTo>
                    <a:pt x="2226" y="587"/>
                  </a:lnTo>
                  <a:lnTo>
                    <a:pt x="2252" y="600"/>
                  </a:lnTo>
                  <a:lnTo>
                    <a:pt x="2270" y="615"/>
                  </a:lnTo>
                  <a:lnTo>
                    <a:pt x="2284" y="633"/>
                  </a:lnTo>
                  <a:lnTo>
                    <a:pt x="2295" y="655"/>
                  </a:lnTo>
                  <a:lnTo>
                    <a:pt x="2300" y="675"/>
                  </a:lnTo>
                  <a:lnTo>
                    <a:pt x="2305" y="694"/>
                  </a:lnTo>
                  <a:lnTo>
                    <a:pt x="2305" y="719"/>
                  </a:lnTo>
                  <a:lnTo>
                    <a:pt x="2300" y="747"/>
                  </a:lnTo>
                  <a:lnTo>
                    <a:pt x="2300" y="769"/>
                  </a:lnTo>
                  <a:lnTo>
                    <a:pt x="2307" y="796"/>
                  </a:lnTo>
                  <a:lnTo>
                    <a:pt x="2323" y="819"/>
                  </a:lnTo>
                  <a:lnTo>
                    <a:pt x="2341" y="839"/>
                  </a:lnTo>
                  <a:lnTo>
                    <a:pt x="2364" y="854"/>
                  </a:lnTo>
                  <a:lnTo>
                    <a:pt x="2394" y="871"/>
                  </a:lnTo>
                  <a:lnTo>
                    <a:pt x="2424" y="881"/>
                  </a:lnTo>
                  <a:lnTo>
                    <a:pt x="2470" y="887"/>
                  </a:lnTo>
                  <a:lnTo>
                    <a:pt x="2509" y="891"/>
                  </a:lnTo>
                  <a:lnTo>
                    <a:pt x="2546" y="892"/>
                  </a:lnTo>
                  <a:lnTo>
                    <a:pt x="2588" y="891"/>
                  </a:lnTo>
                  <a:lnTo>
                    <a:pt x="2638" y="887"/>
                  </a:lnTo>
                  <a:lnTo>
                    <a:pt x="2677" y="886"/>
                  </a:lnTo>
                  <a:lnTo>
                    <a:pt x="2716" y="882"/>
                  </a:lnTo>
                  <a:lnTo>
                    <a:pt x="2753" y="881"/>
                  </a:lnTo>
                  <a:lnTo>
                    <a:pt x="2797" y="882"/>
                  </a:lnTo>
                  <a:lnTo>
                    <a:pt x="2820" y="886"/>
                  </a:lnTo>
                  <a:lnTo>
                    <a:pt x="2847" y="891"/>
                  </a:lnTo>
                  <a:lnTo>
                    <a:pt x="2873" y="901"/>
                  </a:lnTo>
                  <a:lnTo>
                    <a:pt x="2900" y="916"/>
                  </a:lnTo>
                  <a:lnTo>
                    <a:pt x="2921" y="933"/>
                  </a:lnTo>
                  <a:lnTo>
                    <a:pt x="2937" y="958"/>
                  </a:lnTo>
                  <a:lnTo>
                    <a:pt x="2944" y="979"/>
                  </a:lnTo>
                  <a:lnTo>
                    <a:pt x="2949" y="1006"/>
                  </a:lnTo>
                  <a:lnTo>
                    <a:pt x="2953" y="1055"/>
                  </a:lnTo>
                  <a:lnTo>
                    <a:pt x="2951" y="1111"/>
                  </a:lnTo>
                  <a:lnTo>
                    <a:pt x="2953" y="1172"/>
                  </a:lnTo>
                  <a:lnTo>
                    <a:pt x="2946" y="1242"/>
                  </a:lnTo>
                  <a:lnTo>
                    <a:pt x="2939" y="1290"/>
                  </a:lnTo>
                  <a:lnTo>
                    <a:pt x="2933" y="1329"/>
                  </a:lnTo>
                  <a:lnTo>
                    <a:pt x="2921" y="1350"/>
                  </a:lnTo>
                  <a:lnTo>
                    <a:pt x="2903" y="1370"/>
                  </a:lnTo>
                  <a:lnTo>
                    <a:pt x="2882" y="1384"/>
                  </a:lnTo>
                  <a:lnTo>
                    <a:pt x="2854" y="1395"/>
                  </a:lnTo>
                  <a:lnTo>
                    <a:pt x="2822" y="1402"/>
                  </a:lnTo>
                  <a:lnTo>
                    <a:pt x="2795" y="1407"/>
                  </a:lnTo>
                  <a:lnTo>
                    <a:pt x="2737" y="1409"/>
                  </a:lnTo>
                  <a:lnTo>
                    <a:pt x="2686" y="1407"/>
                  </a:lnTo>
                  <a:lnTo>
                    <a:pt x="2645" y="1402"/>
                  </a:lnTo>
                  <a:lnTo>
                    <a:pt x="2608" y="1400"/>
                  </a:lnTo>
                  <a:lnTo>
                    <a:pt x="2567" y="1399"/>
                  </a:lnTo>
                  <a:lnTo>
                    <a:pt x="2530" y="1399"/>
                  </a:lnTo>
                  <a:lnTo>
                    <a:pt x="2498" y="1400"/>
                  </a:lnTo>
                  <a:lnTo>
                    <a:pt x="2463" y="1402"/>
                  </a:lnTo>
                  <a:lnTo>
                    <a:pt x="2422" y="1411"/>
                  </a:lnTo>
                  <a:lnTo>
                    <a:pt x="2399" y="1417"/>
                  </a:lnTo>
                  <a:lnTo>
                    <a:pt x="2378" y="1424"/>
                  </a:lnTo>
                  <a:lnTo>
                    <a:pt x="2351" y="1437"/>
                  </a:lnTo>
                  <a:lnTo>
                    <a:pt x="2332" y="1454"/>
                  </a:lnTo>
                  <a:lnTo>
                    <a:pt x="2318" y="1469"/>
                  </a:lnTo>
                  <a:lnTo>
                    <a:pt x="2305" y="1487"/>
                  </a:lnTo>
                  <a:lnTo>
                    <a:pt x="2298" y="1506"/>
                  </a:lnTo>
                  <a:lnTo>
                    <a:pt x="2295" y="1526"/>
                  </a:lnTo>
                  <a:lnTo>
                    <a:pt x="2298" y="1548"/>
                  </a:lnTo>
                  <a:lnTo>
                    <a:pt x="2298" y="1584"/>
                  </a:lnTo>
                  <a:lnTo>
                    <a:pt x="2295" y="1623"/>
                  </a:lnTo>
                  <a:lnTo>
                    <a:pt x="2282" y="1651"/>
                  </a:lnTo>
                  <a:lnTo>
                    <a:pt x="2268" y="1675"/>
                  </a:lnTo>
                  <a:lnTo>
                    <a:pt x="2247" y="1691"/>
                  </a:lnTo>
                  <a:lnTo>
                    <a:pt x="2217" y="1705"/>
                  </a:lnTo>
                  <a:lnTo>
                    <a:pt x="2187" y="1716"/>
                  </a:lnTo>
                  <a:lnTo>
                    <a:pt x="2153" y="1723"/>
                  </a:lnTo>
                  <a:lnTo>
                    <a:pt x="2109" y="1730"/>
                  </a:lnTo>
                  <a:lnTo>
                    <a:pt x="2072" y="1738"/>
                  </a:lnTo>
                  <a:lnTo>
                    <a:pt x="2029" y="1743"/>
                  </a:lnTo>
                  <a:lnTo>
                    <a:pt x="1992" y="1748"/>
                  </a:lnTo>
                  <a:lnTo>
                    <a:pt x="1950" y="1755"/>
                  </a:lnTo>
                  <a:lnTo>
                    <a:pt x="1918" y="1766"/>
                  </a:lnTo>
                  <a:lnTo>
                    <a:pt x="1881" y="1778"/>
                  </a:lnTo>
                  <a:lnTo>
                    <a:pt x="1847" y="1793"/>
                  </a:lnTo>
                  <a:lnTo>
                    <a:pt x="1822" y="1813"/>
                  </a:lnTo>
                  <a:lnTo>
                    <a:pt x="1799" y="1837"/>
                  </a:lnTo>
                  <a:lnTo>
                    <a:pt x="1780" y="1865"/>
                  </a:lnTo>
                  <a:lnTo>
                    <a:pt x="1775" y="1890"/>
                  </a:lnTo>
                  <a:lnTo>
                    <a:pt x="1778" y="1919"/>
                  </a:lnTo>
                  <a:lnTo>
                    <a:pt x="1785" y="1945"/>
                  </a:lnTo>
                  <a:lnTo>
                    <a:pt x="1796" y="1974"/>
                  </a:lnTo>
                  <a:lnTo>
                    <a:pt x="1805" y="2005"/>
                  </a:lnTo>
                  <a:lnTo>
                    <a:pt x="1812" y="2034"/>
                  </a:lnTo>
                  <a:lnTo>
                    <a:pt x="1822" y="2071"/>
                  </a:lnTo>
                  <a:lnTo>
                    <a:pt x="1822" y="2107"/>
                  </a:lnTo>
                  <a:lnTo>
                    <a:pt x="1810" y="2144"/>
                  </a:lnTo>
                  <a:lnTo>
                    <a:pt x="1799" y="2173"/>
                  </a:lnTo>
                  <a:lnTo>
                    <a:pt x="1785" y="2201"/>
                  </a:lnTo>
                  <a:lnTo>
                    <a:pt x="1766" y="2228"/>
                  </a:lnTo>
                  <a:lnTo>
                    <a:pt x="1741" y="2261"/>
                  </a:lnTo>
                  <a:lnTo>
                    <a:pt x="1713" y="2283"/>
                  </a:lnTo>
                  <a:lnTo>
                    <a:pt x="1690" y="2298"/>
                  </a:lnTo>
                  <a:lnTo>
                    <a:pt x="1660" y="2316"/>
                  </a:lnTo>
                  <a:lnTo>
                    <a:pt x="1628" y="2333"/>
                  </a:lnTo>
                  <a:lnTo>
                    <a:pt x="1598" y="2341"/>
                  </a:lnTo>
                  <a:lnTo>
                    <a:pt x="1571" y="2346"/>
                  </a:lnTo>
                  <a:lnTo>
                    <a:pt x="1525" y="2350"/>
                  </a:lnTo>
                  <a:lnTo>
                    <a:pt x="1472" y="2351"/>
                  </a:lnTo>
                  <a:lnTo>
                    <a:pt x="1407" y="2350"/>
                  </a:lnTo>
                  <a:lnTo>
                    <a:pt x="1378" y="2350"/>
                  </a:lnTo>
                  <a:lnTo>
                    <a:pt x="1338" y="2345"/>
                  </a:lnTo>
                  <a:lnTo>
                    <a:pt x="1297" y="2336"/>
                  </a:lnTo>
                  <a:lnTo>
                    <a:pt x="1260" y="2321"/>
                  </a:lnTo>
                  <a:lnTo>
                    <a:pt x="1237" y="2308"/>
                  </a:lnTo>
                  <a:lnTo>
                    <a:pt x="1212" y="2290"/>
                  </a:lnTo>
                  <a:lnTo>
                    <a:pt x="1191" y="2273"/>
                  </a:lnTo>
                  <a:lnTo>
                    <a:pt x="1170" y="2251"/>
                  </a:lnTo>
                  <a:lnTo>
                    <a:pt x="1154" y="2229"/>
                  </a:lnTo>
                  <a:lnTo>
                    <a:pt x="1141" y="2203"/>
                  </a:lnTo>
                  <a:lnTo>
                    <a:pt x="1134" y="2174"/>
                  </a:lnTo>
                  <a:lnTo>
                    <a:pt x="1131" y="2153"/>
                  </a:lnTo>
                  <a:lnTo>
                    <a:pt x="1131" y="2122"/>
                  </a:lnTo>
                  <a:lnTo>
                    <a:pt x="1134" y="2097"/>
                  </a:lnTo>
                  <a:lnTo>
                    <a:pt x="1145" y="2071"/>
                  </a:lnTo>
                  <a:lnTo>
                    <a:pt x="1154" y="2039"/>
                  </a:lnTo>
                  <a:lnTo>
                    <a:pt x="1166" y="2009"/>
                  </a:lnTo>
                  <a:lnTo>
                    <a:pt x="1173" y="1982"/>
                  </a:lnTo>
                  <a:lnTo>
                    <a:pt x="1175" y="1957"/>
                  </a:lnTo>
                  <a:lnTo>
                    <a:pt x="1173" y="1937"/>
                  </a:lnTo>
                  <a:lnTo>
                    <a:pt x="1166" y="1917"/>
                  </a:lnTo>
                  <a:lnTo>
                    <a:pt x="1147" y="1892"/>
                  </a:lnTo>
                  <a:lnTo>
                    <a:pt x="1129" y="1875"/>
                  </a:lnTo>
                  <a:lnTo>
                    <a:pt x="1106" y="1857"/>
                  </a:lnTo>
                  <a:lnTo>
                    <a:pt x="1081" y="1843"/>
                  </a:lnTo>
                  <a:lnTo>
                    <a:pt x="1055" y="1830"/>
                  </a:lnTo>
                  <a:lnTo>
                    <a:pt x="1019" y="1820"/>
                  </a:lnTo>
                  <a:lnTo>
                    <a:pt x="986" y="1813"/>
                  </a:lnTo>
                  <a:lnTo>
                    <a:pt x="945" y="1807"/>
                  </a:lnTo>
                  <a:lnTo>
                    <a:pt x="908" y="1803"/>
                  </a:lnTo>
                  <a:lnTo>
                    <a:pt x="874" y="1797"/>
                  </a:lnTo>
                  <a:lnTo>
                    <a:pt x="832" y="1790"/>
                  </a:lnTo>
                  <a:lnTo>
                    <a:pt x="798" y="1780"/>
                  </a:lnTo>
                  <a:lnTo>
                    <a:pt x="756" y="1771"/>
                  </a:lnTo>
                  <a:lnTo>
                    <a:pt x="724" y="1761"/>
                  </a:lnTo>
                  <a:lnTo>
                    <a:pt x="699" y="1746"/>
                  </a:lnTo>
                  <a:lnTo>
                    <a:pt x="678" y="1726"/>
                  </a:lnTo>
                  <a:lnTo>
                    <a:pt x="664" y="1701"/>
                  </a:lnTo>
                  <a:lnTo>
                    <a:pt x="653" y="1668"/>
                  </a:lnTo>
                  <a:lnTo>
                    <a:pt x="651" y="1641"/>
                  </a:lnTo>
                  <a:lnTo>
                    <a:pt x="653" y="1611"/>
                  </a:lnTo>
                  <a:lnTo>
                    <a:pt x="658" y="1588"/>
                  </a:lnTo>
                  <a:lnTo>
                    <a:pt x="653" y="1559"/>
                  </a:lnTo>
                  <a:lnTo>
                    <a:pt x="641" y="1538"/>
                  </a:lnTo>
                  <a:lnTo>
                    <a:pt x="621" y="1514"/>
                  </a:lnTo>
                  <a:lnTo>
                    <a:pt x="600" y="1499"/>
                  </a:lnTo>
                  <a:lnTo>
                    <a:pt x="575" y="1484"/>
                  </a:lnTo>
                  <a:lnTo>
                    <a:pt x="540" y="1474"/>
                  </a:lnTo>
                  <a:lnTo>
                    <a:pt x="501" y="1464"/>
                  </a:lnTo>
                  <a:lnTo>
                    <a:pt x="460" y="1461"/>
                  </a:lnTo>
                  <a:lnTo>
                    <a:pt x="425" y="1457"/>
                  </a:lnTo>
                  <a:lnTo>
                    <a:pt x="386" y="1457"/>
                  </a:lnTo>
                  <a:lnTo>
                    <a:pt x="352" y="1461"/>
                  </a:lnTo>
                  <a:lnTo>
                    <a:pt x="317" y="1462"/>
                  </a:lnTo>
                  <a:lnTo>
                    <a:pt x="283" y="1466"/>
                  </a:lnTo>
                  <a:lnTo>
                    <a:pt x="248" y="1469"/>
                  </a:lnTo>
                  <a:lnTo>
                    <a:pt x="191" y="1469"/>
                  </a:lnTo>
                  <a:lnTo>
                    <a:pt x="154" y="1467"/>
                  </a:lnTo>
                  <a:lnTo>
                    <a:pt x="115" y="1461"/>
                  </a:lnTo>
                  <a:lnTo>
                    <a:pt x="87" y="1451"/>
                  </a:lnTo>
                  <a:lnTo>
                    <a:pt x="57" y="1434"/>
                  </a:lnTo>
                  <a:lnTo>
                    <a:pt x="36" y="1416"/>
                  </a:lnTo>
                  <a:lnTo>
                    <a:pt x="23" y="1395"/>
                  </a:lnTo>
                  <a:lnTo>
                    <a:pt x="7" y="1357"/>
                  </a:lnTo>
                  <a:lnTo>
                    <a:pt x="4" y="1317"/>
                  </a:lnTo>
                  <a:lnTo>
                    <a:pt x="2" y="1277"/>
                  </a:lnTo>
                  <a:lnTo>
                    <a:pt x="0" y="1227"/>
                  </a:lnTo>
                  <a:lnTo>
                    <a:pt x="4" y="1183"/>
                  </a:lnTo>
                  <a:lnTo>
                    <a:pt x="7" y="1136"/>
                  </a:lnTo>
                  <a:lnTo>
                    <a:pt x="9" y="1095"/>
                  </a:lnTo>
                  <a:lnTo>
                    <a:pt x="13" y="1051"/>
                  </a:lnTo>
                  <a:lnTo>
                    <a:pt x="20" y="1018"/>
                  </a:lnTo>
                  <a:lnTo>
                    <a:pt x="27" y="981"/>
                  </a:lnTo>
                  <a:lnTo>
                    <a:pt x="36" y="953"/>
                  </a:lnTo>
                  <a:lnTo>
                    <a:pt x="50" y="934"/>
                  </a:lnTo>
                  <a:lnTo>
                    <a:pt x="71" y="916"/>
                  </a:lnTo>
                  <a:lnTo>
                    <a:pt x="92" y="904"/>
                  </a:lnTo>
                  <a:lnTo>
                    <a:pt x="119" y="891"/>
                  </a:lnTo>
                  <a:lnTo>
                    <a:pt x="145" y="887"/>
                  </a:lnTo>
                  <a:lnTo>
                    <a:pt x="177" y="882"/>
                  </a:lnTo>
                  <a:lnTo>
                    <a:pt x="218" y="881"/>
                  </a:lnTo>
                  <a:lnTo>
                    <a:pt x="255" y="882"/>
                  </a:lnTo>
                  <a:lnTo>
                    <a:pt x="306" y="887"/>
                  </a:lnTo>
                  <a:lnTo>
                    <a:pt x="349" y="889"/>
                  </a:lnTo>
                  <a:lnTo>
                    <a:pt x="386" y="891"/>
                  </a:lnTo>
                  <a:lnTo>
                    <a:pt x="437" y="892"/>
                  </a:lnTo>
                  <a:lnTo>
                    <a:pt x="490" y="887"/>
                  </a:lnTo>
                  <a:lnTo>
                    <a:pt x="533" y="881"/>
                  </a:lnTo>
                  <a:lnTo>
                    <a:pt x="575" y="869"/>
                  </a:lnTo>
                  <a:lnTo>
                    <a:pt x="602" y="857"/>
                  </a:lnTo>
                  <a:lnTo>
                    <a:pt x="630" y="839"/>
                  </a:lnTo>
                  <a:lnTo>
                    <a:pt x="651" y="816"/>
                  </a:lnTo>
                  <a:lnTo>
                    <a:pt x="664" y="792"/>
                  </a:lnTo>
                  <a:lnTo>
                    <a:pt x="669" y="767"/>
                  </a:lnTo>
                  <a:lnTo>
                    <a:pt x="667" y="749"/>
                  </a:lnTo>
                  <a:lnTo>
                    <a:pt x="664" y="714"/>
                  </a:lnTo>
                  <a:lnTo>
                    <a:pt x="667" y="679"/>
                  </a:lnTo>
                  <a:lnTo>
                    <a:pt x="676" y="652"/>
                  </a:lnTo>
                  <a:lnTo>
                    <a:pt x="687" y="627"/>
                  </a:lnTo>
                  <a:lnTo>
                    <a:pt x="704" y="608"/>
                  </a:lnTo>
                  <a:lnTo>
                    <a:pt x="736" y="590"/>
                  </a:lnTo>
                  <a:lnTo>
                    <a:pt x="770" y="577"/>
                  </a:lnTo>
                  <a:lnTo>
                    <a:pt x="814" y="567"/>
                  </a:lnTo>
                  <a:lnTo>
                    <a:pt x="858" y="558"/>
                  </a:lnTo>
                  <a:lnTo>
                    <a:pt x="894" y="552"/>
                  </a:lnTo>
                  <a:lnTo>
                    <a:pt x="940" y="547"/>
                  </a:lnTo>
                  <a:lnTo>
                    <a:pt x="984" y="540"/>
                  </a:lnTo>
                  <a:lnTo>
                    <a:pt x="1035" y="530"/>
                  </a:lnTo>
                  <a:lnTo>
                    <a:pt x="1083" y="515"/>
                  </a:lnTo>
                  <a:lnTo>
                    <a:pt x="1124" y="491"/>
                  </a:lnTo>
                  <a:close/>
                </a:path>
              </a:pathLst>
            </a:custGeom>
            <a:solidFill>
              <a:srgbClr val="003366"/>
            </a:solidFill>
            <a:ln w="381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EA12A606-5915-0D76-A040-9E092536E9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6700" y="1939118"/>
              <a:ext cx="2403098" cy="913199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2667" b="1" dirty="0">
                  <a:solidFill>
                    <a:srgbClr val="0000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An Evaluation</a:t>
              </a:r>
              <a:endParaRPr lang="en-US" sz="16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2667" b="1" dirty="0">
                  <a:solidFill>
                    <a:srgbClr val="0000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Framework</a:t>
              </a:r>
              <a:endParaRPr lang="en-US" sz="16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 Box 9">
              <a:extLst>
                <a:ext uri="{FF2B5EF4-FFF2-40B4-BE49-F238E27FC236}">
                  <a16:creationId xmlns:a16="http://schemas.microsoft.com/office/drawing/2014/main" id="{EC3C354F-23CC-6347-8E17-5D507F52A8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0744" y="1927303"/>
              <a:ext cx="3108186" cy="913199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algn="r">
                <a:spcBef>
                  <a:spcPts val="0"/>
                </a:spcBef>
                <a:spcAft>
                  <a:spcPts val="0"/>
                </a:spcAft>
              </a:pPr>
              <a:r>
                <a:rPr lang="en-US" sz="2667" b="1" dirty="0">
                  <a:solidFill>
                    <a:srgbClr val="0000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Case Applications</a:t>
              </a:r>
              <a:endParaRPr lang="en-US" sz="16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  <a:p>
              <a:pPr algn="r">
                <a:spcBef>
                  <a:spcPts val="0"/>
                </a:spcBef>
                <a:spcAft>
                  <a:spcPts val="0"/>
                </a:spcAft>
              </a:pPr>
              <a:r>
                <a:rPr lang="en-US" sz="2667" b="1" dirty="0">
                  <a:solidFill>
                    <a:srgbClr val="0000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and Practices</a:t>
              </a:r>
              <a:endParaRPr lang="en-US" sz="16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2BC22059-AEE5-C56D-E05F-15548B66C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6701" y="4536321"/>
              <a:ext cx="1837662" cy="913199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2667" b="1" dirty="0">
                  <a:solidFill>
                    <a:srgbClr val="0000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A Process</a:t>
              </a:r>
              <a:endParaRPr lang="en-US" sz="16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2667" b="1" dirty="0">
                  <a:solidFill>
                    <a:srgbClr val="0000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Model</a:t>
              </a:r>
              <a:endParaRPr lang="en-US" sz="16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AE8546C1-E75F-696F-B0AA-5214771197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1760" y="4215453"/>
              <a:ext cx="2827170" cy="132363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algn="r">
                <a:spcBef>
                  <a:spcPts val="0"/>
                </a:spcBef>
                <a:spcAft>
                  <a:spcPts val="0"/>
                </a:spcAft>
              </a:pPr>
              <a:r>
                <a:rPr lang="en-US" sz="2667" b="1" dirty="0">
                  <a:solidFill>
                    <a:srgbClr val="000000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Operating Standards and Philosophy</a:t>
              </a:r>
              <a:endParaRPr lang="en-US" sz="16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 Box 12">
              <a:extLst>
                <a:ext uri="{FF2B5EF4-FFF2-40B4-BE49-F238E27FC236}">
                  <a16:creationId xmlns:a16="http://schemas.microsoft.com/office/drawing/2014/main" id="{8CF246DF-F9C5-F8C8-7427-42F29F45FE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2152" y="3442656"/>
              <a:ext cx="2827170" cy="53354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121920" tIns="60960" rIns="121920" bIns="60960" anchor="ctr">
              <a:spAutoFit/>
            </a:bodyPr>
            <a:lstStyle/>
            <a:p>
              <a:pPr algn="ctr">
                <a:spcBef>
                  <a:spcPts val="1600"/>
                </a:spcBef>
                <a:spcAft>
                  <a:spcPts val="0"/>
                </a:spcAft>
              </a:pPr>
              <a:r>
                <a:rPr lang="en-US" sz="2667" b="1" dirty="0">
                  <a:solidFill>
                    <a:srgbClr val="FFFFFF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Implementation</a:t>
              </a:r>
              <a:endParaRPr lang="en-US" sz="1600" b="1" dirty="0"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F9A3EF0C-5C6F-6FF9-808F-2C2626BF361B}"/>
              </a:ext>
            </a:extLst>
          </p:cNvPr>
          <p:cNvSpPr txBox="1">
            <a:spLocks/>
          </p:cNvSpPr>
          <p:nvPr/>
        </p:nvSpPr>
        <p:spPr>
          <a:xfrm>
            <a:off x="609600" y="397698"/>
            <a:ext cx="11277600" cy="1234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framework is the first piece of the </a:t>
            </a:r>
            <a:r>
              <a:rPr lang="en-US" sz="3600" b="1" dirty="0">
                <a:latin typeface="Calibri Light" panose="020F0302020204030204"/>
              </a:rPr>
              <a:t>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valuation puzzle.</a:t>
            </a:r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F877386A-9072-C749-9925-106ACDBCE573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/>
            <a:fld id="{5A007396-4EF8-4446-A4A3-FA7862915E1A}" type="slidenum">
              <a:rPr lang="en-US" sz="1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16</a:t>
            </a:fld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2049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864;p37">
            <a:extLst>
              <a:ext uri="{FF2B5EF4-FFF2-40B4-BE49-F238E27FC236}">
                <a16:creationId xmlns:a16="http://schemas.microsoft.com/office/drawing/2014/main" id="{1D08158E-3CD9-F847-9C62-C9E375E87E44}"/>
              </a:ext>
            </a:extLst>
          </p:cNvPr>
          <p:cNvSpPr/>
          <p:nvPr/>
        </p:nvSpPr>
        <p:spPr>
          <a:xfrm rot="10800000">
            <a:off x="9356818" y="2382109"/>
            <a:ext cx="2682483" cy="3276335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35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25"/>
          <p:cNvSpPr/>
          <p:nvPr/>
        </p:nvSpPr>
        <p:spPr>
          <a:xfrm rot="10800000">
            <a:off x="2920149" y="2376252"/>
            <a:ext cx="2646372" cy="3276335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35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30" name="Google Shape;1530;p25"/>
          <p:cNvCxnSpPr/>
          <p:nvPr/>
        </p:nvCxnSpPr>
        <p:spPr>
          <a:xfrm>
            <a:off x="3215790" y="4059602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31" name="Google Shape;1531;p25"/>
          <p:cNvSpPr/>
          <p:nvPr/>
        </p:nvSpPr>
        <p:spPr>
          <a:xfrm flipH="1">
            <a:off x="166261" y="1180190"/>
            <a:ext cx="5103372" cy="456651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35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25"/>
          <p:cNvSpPr/>
          <p:nvPr/>
        </p:nvSpPr>
        <p:spPr>
          <a:xfrm>
            <a:off x="114073" y="282600"/>
            <a:ext cx="10258811" cy="76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25"/>
          <p:cNvSpPr/>
          <p:nvPr/>
        </p:nvSpPr>
        <p:spPr>
          <a:xfrm>
            <a:off x="168613" y="1183830"/>
            <a:ext cx="11328821" cy="400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l" defTabSz="91436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25"/>
          <p:cNvSpPr/>
          <p:nvPr/>
        </p:nvSpPr>
        <p:spPr>
          <a:xfrm rot="10800000">
            <a:off x="73714" y="2376252"/>
            <a:ext cx="2746281" cy="3276335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35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25"/>
          <p:cNvSpPr/>
          <p:nvPr/>
        </p:nvSpPr>
        <p:spPr>
          <a:xfrm rot="10800000">
            <a:off x="5645829" y="2375900"/>
            <a:ext cx="3685053" cy="3276335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35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25"/>
          <p:cNvSpPr/>
          <p:nvPr/>
        </p:nvSpPr>
        <p:spPr>
          <a:xfrm>
            <a:off x="6102754" y="2547061"/>
            <a:ext cx="2017007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25"/>
          <p:cNvSpPr/>
          <p:nvPr/>
        </p:nvSpPr>
        <p:spPr>
          <a:xfrm>
            <a:off x="9403789" y="2531617"/>
            <a:ext cx="254096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25"/>
          <p:cNvSpPr/>
          <p:nvPr/>
        </p:nvSpPr>
        <p:spPr>
          <a:xfrm>
            <a:off x="8014728" y="4336282"/>
            <a:ext cx="1194655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25"/>
          <p:cNvSpPr/>
          <p:nvPr/>
        </p:nvSpPr>
        <p:spPr>
          <a:xfrm>
            <a:off x="3124837" y="3162203"/>
            <a:ext cx="1515940" cy="369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25"/>
          <p:cNvSpPr/>
          <p:nvPr/>
        </p:nvSpPr>
        <p:spPr>
          <a:xfrm>
            <a:off x="4569588" y="3163129"/>
            <a:ext cx="1025761" cy="374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  <a:buFontTx/>
              <a:buNone/>
              <a:tabLst/>
              <a:defRPr/>
            </a:pPr>
            <a:r>
              <a:rPr kumimoji="0" lang="en-US" sz="9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25"/>
          <p:cNvSpPr/>
          <p:nvPr/>
        </p:nvSpPr>
        <p:spPr>
          <a:xfrm>
            <a:off x="3126510" y="4702310"/>
            <a:ext cx="1396887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5"/>
          <p:cNvSpPr/>
          <p:nvPr/>
        </p:nvSpPr>
        <p:spPr>
          <a:xfrm>
            <a:off x="4510379" y="4698479"/>
            <a:ext cx="1183544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25"/>
          <p:cNvSpPr/>
          <p:nvPr/>
        </p:nvSpPr>
        <p:spPr>
          <a:xfrm>
            <a:off x="7847978" y="5413044"/>
            <a:ext cx="1638192" cy="23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  <a:buFontTx/>
              <a:buNone/>
              <a:tabLst/>
              <a:defRPr/>
            </a:pPr>
            <a:r>
              <a:rPr kumimoji="0" lang="en-US" sz="9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7" name="Google Shape;1547;p25"/>
          <p:cNvCxnSpPr/>
          <p:nvPr/>
        </p:nvCxnSpPr>
        <p:spPr>
          <a:xfrm>
            <a:off x="1088882" y="4042435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48" name="Google Shape;1548;p25"/>
          <p:cNvCxnSpPr/>
          <p:nvPr/>
        </p:nvCxnSpPr>
        <p:spPr>
          <a:xfrm>
            <a:off x="8558776" y="3370898"/>
            <a:ext cx="0" cy="27429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49" name="Google Shape;1549;p25"/>
          <p:cNvCxnSpPr/>
          <p:nvPr/>
        </p:nvCxnSpPr>
        <p:spPr>
          <a:xfrm rot="10800000" flipH="1">
            <a:off x="8790762" y="4053050"/>
            <a:ext cx="614135" cy="13104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0" name="Google Shape;1550;p25"/>
          <p:cNvCxnSpPr/>
          <p:nvPr/>
        </p:nvCxnSpPr>
        <p:spPr>
          <a:xfrm rot="10800000">
            <a:off x="9311737" y="4616254"/>
            <a:ext cx="0" cy="53335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1" name="Google Shape;1551;p25"/>
          <p:cNvCxnSpPr/>
          <p:nvPr/>
        </p:nvCxnSpPr>
        <p:spPr>
          <a:xfrm rot="10800000">
            <a:off x="8367216" y="5133813"/>
            <a:ext cx="94708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2" name="Google Shape;1552;p25"/>
          <p:cNvCxnSpPr/>
          <p:nvPr/>
        </p:nvCxnSpPr>
        <p:spPr>
          <a:xfrm>
            <a:off x="7804300" y="4044380"/>
            <a:ext cx="419673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3" name="Google Shape;1553;p25"/>
          <p:cNvCxnSpPr/>
          <p:nvPr/>
        </p:nvCxnSpPr>
        <p:spPr>
          <a:xfrm rot="10800000" flipH="1">
            <a:off x="7898457" y="4032250"/>
            <a:ext cx="20256" cy="10522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4" name="Google Shape;1554;p25"/>
          <p:cNvCxnSpPr/>
          <p:nvPr/>
        </p:nvCxnSpPr>
        <p:spPr>
          <a:xfrm rot="10800000" flipH="1">
            <a:off x="7898457" y="5084528"/>
            <a:ext cx="231358" cy="1283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5" name="Google Shape;1555;p25"/>
          <p:cNvCxnSpPr/>
          <p:nvPr/>
        </p:nvCxnSpPr>
        <p:spPr>
          <a:xfrm>
            <a:off x="4362431" y="4026218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6" name="Google Shape;1556;p25"/>
          <p:cNvCxnSpPr/>
          <p:nvPr/>
        </p:nvCxnSpPr>
        <p:spPr>
          <a:xfrm>
            <a:off x="2256788" y="4042435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7" name="Google Shape;1557;p25"/>
          <p:cNvCxnSpPr/>
          <p:nvPr/>
        </p:nvCxnSpPr>
        <p:spPr>
          <a:xfrm>
            <a:off x="5476690" y="4044367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8" name="Google Shape;1558;p25"/>
          <p:cNvCxnSpPr/>
          <p:nvPr/>
        </p:nvCxnSpPr>
        <p:spPr>
          <a:xfrm>
            <a:off x="6419190" y="4036970"/>
            <a:ext cx="27429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59" name="Google Shape;1559;p25"/>
          <p:cNvSpPr/>
          <p:nvPr/>
        </p:nvSpPr>
        <p:spPr>
          <a:xfrm>
            <a:off x="164317" y="3508047"/>
            <a:ext cx="929454" cy="112119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25"/>
          <p:cNvSpPr/>
          <p:nvPr/>
        </p:nvSpPr>
        <p:spPr>
          <a:xfrm>
            <a:off x="1264936" y="3530525"/>
            <a:ext cx="1056962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25"/>
          <p:cNvSpPr/>
          <p:nvPr/>
        </p:nvSpPr>
        <p:spPr>
          <a:xfrm>
            <a:off x="3412528" y="3543912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kumimoji="0" sz="10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Reaction and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Learning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25"/>
          <p:cNvSpPr/>
          <p:nvPr/>
        </p:nvSpPr>
        <p:spPr>
          <a:xfrm>
            <a:off x="5692624" y="3525017"/>
            <a:ext cx="856791" cy="110836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Credible: 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Effects</a:t>
            </a:r>
            <a:b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of the</a:t>
            </a:r>
            <a:b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Program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25"/>
          <p:cNvSpPr/>
          <p:nvPr/>
        </p:nvSpPr>
        <p:spPr>
          <a:xfrm>
            <a:off x="6688130" y="3508048"/>
            <a:ext cx="1169573" cy="114433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kumimoji="0" sz="10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25"/>
          <p:cNvSpPr/>
          <p:nvPr/>
        </p:nvSpPr>
        <p:spPr>
          <a:xfrm>
            <a:off x="7973600" y="2523853"/>
            <a:ext cx="1278916" cy="93242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sz="10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Capture Costs of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Program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25"/>
          <p:cNvSpPr/>
          <p:nvPr/>
        </p:nvSpPr>
        <p:spPr>
          <a:xfrm>
            <a:off x="7983126" y="3611029"/>
            <a:ext cx="1269392" cy="71244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sz="10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25"/>
          <p:cNvSpPr/>
          <p:nvPr/>
        </p:nvSpPr>
        <p:spPr>
          <a:xfrm>
            <a:off x="7857704" y="4588378"/>
            <a:ext cx="1394814" cy="77532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lang="en-US" sz="1050" b="1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Identify Intangible Measures</a:t>
            </a:r>
            <a:endParaRPr lang="en-US" sz="12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25"/>
          <p:cNvSpPr/>
          <p:nvPr/>
        </p:nvSpPr>
        <p:spPr>
          <a:xfrm>
            <a:off x="9349740" y="3432821"/>
            <a:ext cx="1247674" cy="11937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5"/>
          <p:cNvSpPr/>
          <p:nvPr/>
        </p:nvSpPr>
        <p:spPr>
          <a:xfrm>
            <a:off x="2472770" y="3544016"/>
            <a:ext cx="758418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Expect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Results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25"/>
          <p:cNvSpPr/>
          <p:nvPr/>
        </p:nvSpPr>
        <p:spPr>
          <a:xfrm>
            <a:off x="4552576" y="3544870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kumimoji="0" sz="10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0" name="Google Shape;1570;p25"/>
          <p:cNvCxnSpPr/>
          <p:nvPr/>
        </p:nvCxnSpPr>
        <p:spPr>
          <a:xfrm>
            <a:off x="10597413" y="4044367"/>
            <a:ext cx="17393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71" name="Google Shape;1571;p25"/>
          <p:cNvSpPr/>
          <p:nvPr/>
        </p:nvSpPr>
        <p:spPr>
          <a:xfrm>
            <a:off x="10754753" y="3358177"/>
            <a:ext cx="1284548" cy="1347375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b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25"/>
          <p:cNvSpPr/>
          <p:nvPr/>
        </p:nvSpPr>
        <p:spPr>
          <a:xfrm>
            <a:off x="920296" y="3294273"/>
            <a:ext cx="1515940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p25"/>
          <p:cNvSpPr txBox="1"/>
          <p:nvPr/>
        </p:nvSpPr>
        <p:spPr>
          <a:xfrm>
            <a:off x="9448509" y="6492617"/>
            <a:ext cx="2742978" cy="36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ctr" anchorCtr="0">
            <a:normAutofit/>
          </a:bodyPr>
          <a:lstStyle/>
          <a:p>
            <a:pPr marL="0" marR="0" lvl="0" indent="0" algn="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Tx/>
                <a:buNone/>
                <a:tabLst/>
                <a:defRPr/>
              </a:pPr>
              <a:t>17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4" name="Google Shape;1574;p25"/>
          <p:cNvSpPr txBox="1"/>
          <p:nvPr/>
        </p:nvSpPr>
        <p:spPr>
          <a:xfrm>
            <a:off x="169719" y="6416305"/>
            <a:ext cx="9420589" cy="2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l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5" name="Google Shape;1575;p25" descr="INSTITI 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0789" y="6301390"/>
            <a:ext cx="2167927" cy="310511"/>
          </a:xfrm>
          <a:prstGeom prst="rect">
            <a:avLst/>
          </a:prstGeom>
          <a:noFill/>
          <a:ln>
            <a:noFill/>
          </a:ln>
        </p:spPr>
      </p:pic>
      <p:sp>
        <p:nvSpPr>
          <p:cNvPr id="1576" name="Google Shape;1576;p25"/>
          <p:cNvSpPr txBox="1"/>
          <p:nvPr/>
        </p:nvSpPr>
        <p:spPr>
          <a:xfrm>
            <a:off x="10743603" y="3516924"/>
            <a:ext cx="1310732" cy="1034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2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kumimoji="0" sz="102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2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kumimoji="0" sz="102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Tx/>
              <a:buNone/>
              <a:tabLst/>
              <a:defRPr/>
            </a:pPr>
            <a:r>
              <a:rPr kumimoji="0" lang="en-US" sz="102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kumimoji="0" sz="102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Tx/>
              <a:buNone/>
              <a:tabLst/>
              <a:defRPr/>
            </a:pPr>
            <a:r>
              <a:rPr kumimoji="0" lang="en-US" sz="102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kumimoji="0" lang="en-US" sz="102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br>
              <a:rPr kumimoji="0" lang="en-US" sz="102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102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kumimoji="0" lang="en-US" sz="102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02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Funding</a:t>
            </a:r>
            <a:endParaRPr kumimoji="0" sz="102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25"/>
          <p:cNvSpPr txBox="1"/>
          <p:nvPr/>
        </p:nvSpPr>
        <p:spPr>
          <a:xfrm>
            <a:off x="9300341" y="3666407"/>
            <a:ext cx="1353553" cy="73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kumimoji="0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kumimoji="0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kumimoji="0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914;p38">
            <a:extLst>
              <a:ext uri="{FF2B5EF4-FFF2-40B4-BE49-F238E27FC236}">
                <a16:creationId xmlns:a16="http://schemas.microsoft.com/office/drawing/2014/main" id="{EE237759-6466-8E4A-AD95-D5617E2C59E0}"/>
              </a:ext>
            </a:extLst>
          </p:cNvPr>
          <p:cNvSpPr/>
          <p:nvPr/>
        </p:nvSpPr>
        <p:spPr>
          <a:xfrm>
            <a:off x="107312" y="2546838"/>
            <a:ext cx="2893845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1915;p38">
            <a:extLst>
              <a:ext uri="{FF2B5EF4-FFF2-40B4-BE49-F238E27FC236}">
                <a16:creationId xmlns:a16="http://schemas.microsoft.com/office/drawing/2014/main" id="{A20BA418-A330-5C4D-8E57-A594DC6F5540}"/>
              </a:ext>
            </a:extLst>
          </p:cNvPr>
          <p:cNvSpPr/>
          <p:nvPr/>
        </p:nvSpPr>
        <p:spPr>
          <a:xfrm>
            <a:off x="3001157" y="2525208"/>
            <a:ext cx="265839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6089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864;p37">
            <a:extLst>
              <a:ext uri="{FF2B5EF4-FFF2-40B4-BE49-F238E27FC236}">
                <a16:creationId xmlns:a16="http://schemas.microsoft.com/office/drawing/2014/main" id="{1D08158E-3CD9-F847-9C62-C9E375E87E44}"/>
              </a:ext>
            </a:extLst>
          </p:cNvPr>
          <p:cNvSpPr/>
          <p:nvPr/>
        </p:nvSpPr>
        <p:spPr>
          <a:xfrm rot="10800000">
            <a:off x="9356818" y="2382109"/>
            <a:ext cx="2682483" cy="3276335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25"/>
          <p:cNvSpPr/>
          <p:nvPr/>
        </p:nvSpPr>
        <p:spPr>
          <a:xfrm rot="10800000">
            <a:off x="2920149" y="2376252"/>
            <a:ext cx="2646372" cy="3276335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30" name="Google Shape;1530;p25"/>
          <p:cNvCxnSpPr/>
          <p:nvPr/>
        </p:nvCxnSpPr>
        <p:spPr>
          <a:xfrm>
            <a:off x="3215790" y="4059602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31" name="Google Shape;1531;p25"/>
          <p:cNvSpPr/>
          <p:nvPr/>
        </p:nvSpPr>
        <p:spPr>
          <a:xfrm flipH="1">
            <a:off x="166261" y="1180190"/>
            <a:ext cx="5103372" cy="456651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25"/>
          <p:cNvSpPr/>
          <p:nvPr/>
        </p:nvSpPr>
        <p:spPr>
          <a:xfrm>
            <a:off x="114073" y="282600"/>
            <a:ext cx="10258811" cy="76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</a:pPr>
            <a:r>
              <a:rPr lang="en-US" sz="4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sz="44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25"/>
          <p:cNvSpPr/>
          <p:nvPr/>
        </p:nvSpPr>
        <p:spPr>
          <a:xfrm>
            <a:off x="168613" y="1183830"/>
            <a:ext cx="11328821" cy="400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rt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en-US"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25"/>
          <p:cNvSpPr/>
          <p:nvPr/>
        </p:nvSpPr>
        <p:spPr>
          <a:xfrm rot="10800000">
            <a:off x="73714" y="2376252"/>
            <a:ext cx="2746281" cy="3276335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25"/>
          <p:cNvSpPr/>
          <p:nvPr/>
        </p:nvSpPr>
        <p:spPr>
          <a:xfrm rot="10800000">
            <a:off x="86884" y="2414882"/>
            <a:ext cx="2746281" cy="3276335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76200" cap="flat" cmpd="sng">
            <a:solidFill>
              <a:srgbClr val="75707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25"/>
          <p:cNvSpPr/>
          <p:nvPr/>
        </p:nvSpPr>
        <p:spPr>
          <a:xfrm rot="10800000">
            <a:off x="5645829" y="2375900"/>
            <a:ext cx="3685053" cy="3276335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25"/>
          <p:cNvSpPr/>
          <p:nvPr/>
        </p:nvSpPr>
        <p:spPr>
          <a:xfrm>
            <a:off x="6102754" y="2547061"/>
            <a:ext cx="2017007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sz="16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sz="16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25"/>
          <p:cNvSpPr/>
          <p:nvPr/>
        </p:nvSpPr>
        <p:spPr>
          <a:xfrm>
            <a:off x="9403789" y="2531617"/>
            <a:ext cx="254096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sz="16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25"/>
          <p:cNvSpPr/>
          <p:nvPr/>
        </p:nvSpPr>
        <p:spPr>
          <a:xfrm>
            <a:off x="8014728" y="4336282"/>
            <a:ext cx="1194655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25"/>
          <p:cNvSpPr/>
          <p:nvPr/>
        </p:nvSpPr>
        <p:spPr>
          <a:xfrm>
            <a:off x="3124837" y="3162203"/>
            <a:ext cx="1515940" cy="369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25"/>
          <p:cNvSpPr/>
          <p:nvPr/>
        </p:nvSpPr>
        <p:spPr>
          <a:xfrm>
            <a:off x="4569588" y="3163129"/>
            <a:ext cx="1025761" cy="374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sz="933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</a:pPr>
            <a:r>
              <a:rPr lang="en-US" sz="933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25"/>
          <p:cNvSpPr/>
          <p:nvPr/>
        </p:nvSpPr>
        <p:spPr>
          <a:xfrm>
            <a:off x="3126510" y="4702310"/>
            <a:ext cx="1396887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5"/>
          <p:cNvSpPr/>
          <p:nvPr/>
        </p:nvSpPr>
        <p:spPr>
          <a:xfrm>
            <a:off x="4510379" y="4698479"/>
            <a:ext cx="1183544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sz="933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25"/>
          <p:cNvSpPr/>
          <p:nvPr/>
        </p:nvSpPr>
        <p:spPr>
          <a:xfrm>
            <a:off x="7847978" y="5413044"/>
            <a:ext cx="1638192" cy="23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</a:pPr>
            <a:r>
              <a:rPr lang="en-US" sz="933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7" name="Google Shape;1547;p25"/>
          <p:cNvCxnSpPr/>
          <p:nvPr/>
        </p:nvCxnSpPr>
        <p:spPr>
          <a:xfrm>
            <a:off x="1088882" y="4042435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48" name="Google Shape;1548;p25"/>
          <p:cNvCxnSpPr/>
          <p:nvPr/>
        </p:nvCxnSpPr>
        <p:spPr>
          <a:xfrm>
            <a:off x="8558776" y="3370898"/>
            <a:ext cx="0" cy="27429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49" name="Google Shape;1549;p25"/>
          <p:cNvCxnSpPr/>
          <p:nvPr/>
        </p:nvCxnSpPr>
        <p:spPr>
          <a:xfrm rot="10800000" flipH="1">
            <a:off x="8790762" y="4053050"/>
            <a:ext cx="614135" cy="13104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0" name="Google Shape;1550;p25"/>
          <p:cNvCxnSpPr/>
          <p:nvPr/>
        </p:nvCxnSpPr>
        <p:spPr>
          <a:xfrm rot="10800000">
            <a:off x="9311737" y="4616254"/>
            <a:ext cx="0" cy="53335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1" name="Google Shape;1551;p25"/>
          <p:cNvCxnSpPr/>
          <p:nvPr/>
        </p:nvCxnSpPr>
        <p:spPr>
          <a:xfrm rot="10800000">
            <a:off x="8367216" y="5133813"/>
            <a:ext cx="94708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2" name="Google Shape;1552;p25"/>
          <p:cNvCxnSpPr/>
          <p:nvPr/>
        </p:nvCxnSpPr>
        <p:spPr>
          <a:xfrm>
            <a:off x="7804300" y="4044380"/>
            <a:ext cx="419673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3" name="Google Shape;1553;p25"/>
          <p:cNvCxnSpPr/>
          <p:nvPr/>
        </p:nvCxnSpPr>
        <p:spPr>
          <a:xfrm rot="10800000" flipH="1">
            <a:off x="7898457" y="4032250"/>
            <a:ext cx="20256" cy="10522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4" name="Google Shape;1554;p25"/>
          <p:cNvCxnSpPr/>
          <p:nvPr/>
        </p:nvCxnSpPr>
        <p:spPr>
          <a:xfrm rot="10800000" flipH="1">
            <a:off x="7898457" y="5084528"/>
            <a:ext cx="231358" cy="1283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5" name="Google Shape;1555;p25"/>
          <p:cNvCxnSpPr/>
          <p:nvPr/>
        </p:nvCxnSpPr>
        <p:spPr>
          <a:xfrm>
            <a:off x="4362431" y="4026218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6" name="Google Shape;1556;p25"/>
          <p:cNvCxnSpPr/>
          <p:nvPr/>
        </p:nvCxnSpPr>
        <p:spPr>
          <a:xfrm>
            <a:off x="2256788" y="4042435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7" name="Google Shape;1557;p25"/>
          <p:cNvCxnSpPr/>
          <p:nvPr/>
        </p:nvCxnSpPr>
        <p:spPr>
          <a:xfrm>
            <a:off x="5476690" y="4044367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8" name="Google Shape;1558;p25"/>
          <p:cNvCxnSpPr/>
          <p:nvPr/>
        </p:nvCxnSpPr>
        <p:spPr>
          <a:xfrm>
            <a:off x="6419190" y="4036970"/>
            <a:ext cx="27429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59" name="Google Shape;1559;p25"/>
          <p:cNvSpPr/>
          <p:nvPr/>
        </p:nvSpPr>
        <p:spPr>
          <a:xfrm>
            <a:off x="164317" y="3508047"/>
            <a:ext cx="929454" cy="112119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25"/>
          <p:cNvSpPr/>
          <p:nvPr/>
        </p:nvSpPr>
        <p:spPr>
          <a:xfrm>
            <a:off x="1264936" y="3530525"/>
            <a:ext cx="1056962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25"/>
          <p:cNvSpPr/>
          <p:nvPr/>
        </p:nvSpPr>
        <p:spPr>
          <a:xfrm>
            <a:off x="3412528" y="3543912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Reaction and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Learning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25"/>
          <p:cNvSpPr/>
          <p:nvPr/>
        </p:nvSpPr>
        <p:spPr>
          <a:xfrm>
            <a:off x="5692624" y="3525017"/>
            <a:ext cx="856791" cy="110836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Credible: </a:t>
            </a: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Effects</a:t>
            </a:r>
            <a:b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of the</a:t>
            </a:r>
            <a:b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Program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25"/>
          <p:cNvSpPr/>
          <p:nvPr/>
        </p:nvSpPr>
        <p:spPr>
          <a:xfrm>
            <a:off x="6688130" y="3508048"/>
            <a:ext cx="1169573" cy="114433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25"/>
          <p:cNvSpPr/>
          <p:nvPr/>
        </p:nvSpPr>
        <p:spPr>
          <a:xfrm>
            <a:off x="7973600" y="2523853"/>
            <a:ext cx="1278916" cy="93242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lang="en-US" sz="10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Capture Costs of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Program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25"/>
          <p:cNvSpPr/>
          <p:nvPr/>
        </p:nvSpPr>
        <p:spPr>
          <a:xfrm>
            <a:off x="7983126" y="3611029"/>
            <a:ext cx="1269392" cy="71244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25"/>
          <p:cNvSpPr/>
          <p:nvPr/>
        </p:nvSpPr>
        <p:spPr>
          <a:xfrm>
            <a:off x="7857704" y="4588378"/>
            <a:ext cx="1394814" cy="77532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Identify Intangible Measures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25"/>
          <p:cNvSpPr/>
          <p:nvPr/>
        </p:nvSpPr>
        <p:spPr>
          <a:xfrm>
            <a:off x="9349740" y="3432821"/>
            <a:ext cx="1247674" cy="11937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5"/>
          <p:cNvSpPr/>
          <p:nvPr/>
        </p:nvSpPr>
        <p:spPr>
          <a:xfrm>
            <a:off x="2472770" y="3544016"/>
            <a:ext cx="758418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25"/>
          <p:cNvSpPr/>
          <p:nvPr/>
        </p:nvSpPr>
        <p:spPr>
          <a:xfrm>
            <a:off x="4552576" y="3544870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0" name="Google Shape;1570;p25"/>
          <p:cNvCxnSpPr/>
          <p:nvPr/>
        </p:nvCxnSpPr>
        <p:spPr>
          <a:xfrm>
            <a:off x="10597413" y="4044367"/>
            <a:ext cx="17393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71" name="Google Shape;1571;p25"/>
          <p:cNvSpPr/>
          <p:nvPr/>
        </p:nvSpPr>
        <p:spPr>
          <a:xfrm>
            <a:off x="10754753" y="3358177"/>
            <a:ext cx="1284548" cy="1347375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b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25"/>
          <p:cNvSpPr/>
          <p:nvPr/>
        </p:nvSpPr>
        <p:spPr>
          <a:xfrm>
            <a:off x="920296" y="3294273"/>
            <a:ext cx="1515940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sz="9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p25"/>
          <p:cNvSpPr txBox="1"/>
          <p:nvPr/>
        </p:nvSpPr>
        <p:spPr>
          <a:xfrm>
            <a:off x="9448509" y="6492617"/>
            <a:ext cx="2742978" cy="36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ctr" anchorCtr="0">
            <a:normAutofit/>
          </a:bodyPr>
          <a:lstStyle/>
          <a:p>
            <a:pPr algn="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914368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</a:pPr>
              <a:t>18</a:t>
            </a:fld>
            <a:endParaRPr sz="12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4" name="Google Shape;1574;p25"/>
          <p:cNvSpPr txBox="1"/>
          <p:nvPr/>
        </p:nvSpPr>
        <p:spPr>
          <a:xfrm>
            <a:off x="169719" y="6416305"/>
            <a:ext cx="9420589" cy="2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en-US" sz="1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lang="en-US"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5" name="Google Shape;1575;p25" descr="INSTITI 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0789" y="6301390"/>
            <a:ext cx="2167927" cy="310511"/>
          </a:xfrm>
          <a:prstGeom prst="rect">
            <a:avLst/>
          </a:prstGeom>
          <a:noFill/>
          <a:ln>
            <a:noFill/>
          </a:ln>
        </p:spPr>
      </p:pic>
      <p:sp>
        <p:nvSpPr>
          <p:cNvPr id="1576" name="Google Shape;1576;p25"/>
          <p:cNvSpPr txBox="1"/>
          <p:nvPr/>
        </p:nvSpPr>
        <p:spPr>
          <a:xfrm>
            <a:off x="10743603" y="3516924"/>
            <a:ext cx="1310732" cy="1034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2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2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sz="102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</a:pP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</a:pP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lang="en-US" sz="102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02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Funding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25"/>
          <p:cNvSpPr txBox="1"/>
          <p:nvPr/>
        </p:nvSpPr>
        <p:spPr>
          <a:xfrm>
            <a:off x="9300341" y="3666407"/>
            <a:ext cx="1353553" cy="73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sz="1400" kern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914;p38">
            <a:extLst>
              <a:ext uri="{FF2B5EF4-FFF2-40B4-BE49-F238E27FC236}">
                <a16:creationId xmlns:a16="http://schemas.microsoft.com/office/drawing/2014/main" id="{EE237759-6466-8E4A-AD95-D5617E2C59E0}"/>
              </a:ext>
            </a:extLst>
          </p:cNvPr>
          <p:cNvSpPr/>
          <p:nvPr/>
        </p:nvSpPr>
        <p:spPr>
          <a:xfrm>
            <a:off x="107312" y="2546838"/>
            <a:ext cx="2893845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1915;p38">
            <a:extLst>
              <a:ext uri="{FF2B5EF4-FFF2-40B4-BE49-F238E27FC236}">
                <a16:creationId xmlns:a16="http://schemas.microsoft.com/office/drawing/2014/main" id="{A20BA418-A330-5C4D-8E57-A594DC6F5540}"/>
              </a:ext>
            </a:extLst>
          </p:cNvPr>
          <p:cNvSpPr/>
          <p:nvPr/>
        </p:nvSpPr>
        <p:spPr>
          <a:xfrm>
            <a:off x="3001157" y="2525208"/>
            <a:ext cx="265839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7">
            <a:extLst>
              <a:ext uri="{FF2B5EF4-FFF2-40B4-BE49-F238E27FC236}">
                <a16:creationId xmlns:a16="http://schemas.microsoft.com/office/drawing/2014/main" id="{98E165BD-75DE-A349-ACFF-62828A826223}"/>
              </a:ext>
            </a:extLst>
          </p:cNvPr>
          <p:cNvGrpSpPr>
            <a:grpSpLocks/>
          </p:cNvGrpSpPr>
          <p:nvPr/>
        </p:nvGrpSpPr>
        <p:grpSpPr bwMode="auto">
          <a:xfrm>
            <a:off x="1558468" y="181790"/>
            <a:ext cx="9144000" cy="6484628"/>
            <a:chOff x="5210" y="144772"/>
            <a:chExt cx="9144000" cy="6484532"/>
          </a:xfrm>
        </p:grpSpPr>
        <p:sp>
          <p:nvSpPr>
            <p:cNvPr id="20494" name="Oval 3">
              <a:extLst>
                <a:ext uri="{FF2B5EF4-FFF2-40B4-BE49-F238E27FC236}">
                  <a16:creationId xmlns:a16="http://schemas.microsoft.com/office/drawing/2014/main" id="{1B2B61F8-E28F-F849-80EB-97EFDE1D5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800" y="5625554"/>
              <a:ext cx="1720673" cy="100375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Program Process Initiative</a:t>
              </a:r>
            </a:p>
          </p:txBody>
        </p:sp>
        <p:sp>
          <p:nvSpPr>
            <p:cNvPr id="20495" name="Line 4">
              <a:extLst>
                <a:ext uri="{FF2B5EF4-FFF2-40B4-BE49-F238E27FC236}">
                  <a16:creationId xmlns:a16="http://schemas.microsoft.com/office/drawing/2014/main" id="{F8AA17EC-8BF2-4648-AFDD-17FFE2FCE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6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6" name="Line 5">
              <a:extLst>
                <a:ext uri="{FF2B5EF4-FFF2-40B4-BE49-F238E27FC236}">
                  <a16:creationId xmlns:a16="http://schemas.microsoft.com/office/drawing/2014/main" id="{43952FD1-0BB4-B64F-9466-B0699D8EB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428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7" name="Text Box 6">
              <a:extLst>
                <a:ext uri="{FF2B5EF4-FFF2-40B4-BE49-F238E27FC236}">
                  <a16:creationId xmlns:a16="http://schemas.microsoft.com/office/drawing/2014/main" id="{160EC2DA-13FB-2B45-AA79-228DEE6966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259" y="6078262"/>
              <a:ext cx="3051068" cy="276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Alignment and Forecasting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498" name="Text Box 7">
              <a:extLst>
                <a:ext uri="{FF2B5EF4-FFF2-40B4-BE49-F238E27FC236}">
                  <a16:creationId xmlns:a16="http://schemas.microsoft.com/office/drawing/2014/main" id="{AFADF891-2734-924C-BBCA-80C007E8DA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95112" y="6099849"/>
              <a:ext cx="2286000" cy="331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The ROI Process Model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499" name="Text Box 8">
              <a:extLst>
                <a:ext uri="{FF2B5EF4-FFF2-40B4-BE49-F238E27FC236}">
                  <a16:creationId xmlns:a16="http://schemas.microsoft.com/office/drawing/2014/main" id="{37DE1703-02CB-CA45-AA9F-396C2CF477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0" y="144772"/>
              <a:ext cx="9144000" cy="53340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4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cs typeface="Calibri" panose="020F0502020204030204" pitchFamily="34" charset="0"/>
                </a:rPr>
                <a:t>Alignment Model</a:t>
              </a:r>
            </a:p>
          </p:txBody>
        </p:sp>
        <p:sp>
          <p:nvSpPr>
            <p:cNvPr id="20500" name="Text Box 9">
              <a:extLst>
                <a:ext uri="{FF2B5EF4-FFF2-40B4-BE49-F238E27FC236}">
                  <a16:creationId xmlns:a16="http://schemas.microsoft.com/office/drawing/2014/main" id="{CC31D7A6-946C-9148-AE24-B9EF5CABA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801" y="3609642"/>
              <a:ext cx="160458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 Needs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1" name="Text Box 10">
              <a:extLst>
                <a:ext uri="{FF2B5EF4-FFF2-40B4-BE49-F238E27FC236}">
                  <a16:creationId xmlns:a16="http://schemas.microsoft.com/office/drawing/2014/main" id="{70B780DD-B2F2-B143-A7BC-EAC090982D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460" y="4603947"/>
              <a:ext cx="1782382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Preference Needs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2" name="Text Box 12">
              <a:extLst>
                <a:ext uri="{FF2B5EF4-FFF2-40B4-BE49-F238E27FC236}">
                  <a16:creationId xmlns:a16="http://schemas.microsoft.com/office/drawing/2014/main" id="{C33792CA-4D13-7E49-A54C-4F5CD2195F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9952" y="4603947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Reaction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3" name="Text Box 13">
              <a:extLst>
                <a:ext uri="{FF2B5EF4-FFF2-40B4-BE49-F238E27FC236}">
                  <a16:creationId xmlns:a16="http://schemas.microsoft.com/office/drawing/2014/main" id="{5AF095C8-C03C-DE40-B195-FCF9B8C82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9825" y="362551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4" name="Text Box 14">
              <a:extLst>
                <a:ext uri="{FF2B5EF4-FFF2-40B4-BE49-F238E27FC236}">
                  <a16:creationId xmlns:a16="http://schemas.microsoft.com/office/drawing/2014/main" id="{602F40E7-9B3B-1944-AD32-60D7960824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9853" y="2704863"/>
              <a:ext cx="1501723" cy="34286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Application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5" name="Text Box 15">
              <a:extLst>
                <a:ext uri="{FF2B5EF4-FFF2-40B4-BE49-F238E27FC236}">
                  <a16:creationId xmlns:a16="http://schemas.microsoft.com/office/drawing/2014/main" id="{8ADDF47B-9141-7B4A-956F-5720696F5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8616" y="1946118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Impact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6" name="Text Box 16">
              <a:extLst>
                <a:ext uri="{FF2B5EF4-FFF2-40B4-BE49-F238E27FC236}">
                  <a16:creationId xmlns:a16="http://schemas.microsoft.com/office/drawing/2014/main" id="{6E8B50F1-EF77-B842-92A0-862A7B806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7208" y="120705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ROI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7" name="Text Box 17">
              <a:extLst>
                <a:ext uri="{FF2B5EF4-FFF2-40B4-BE49-F238E27FC236}">
                  <a16:creationId xmlns:a16="http://schemas.microsoft.com/office/drawing/2014/main" id="{A1F2F947-5B6C-FD42-B618-8C1FA783A6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1" y="4603947"/>
              <a:ext cx="182048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Reaction Objectives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8" name="Text Box 18">
              <a:extLst>
                <a:ext uri="{FF2B5EF4-FFF2-40B4-BE49-F238E27FC236}">
                  <a16:creationId xmlns:a16="http://schemas.microsoft.com/office/drawing/2014/main" id="{56BC1812-5E44-654A-964A-DAD791897C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0494" y="3625516"/>
              <a:ext cx="1924618" cy="31810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 Objectives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9" name="Text Box 19">
              <a:extLst>
                <a:ext uri="{FF2B5EF4-FFF2-40B4-BE49-F238E27FC236}">
                  <a16:creationId xmlns:a16="http://schemas.microsoft.com/office/drawing/2014/main" id="{0D92099F-4AC1-A34C-8B02-5FBDCD86B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5606" y="2744864"/>
              <a:ext cx="2034274" cy="30286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Application Objectives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0" name="Text Box 20">
              <a:extLst>
                <a:ext uri="{FF2B5EF4-FFF2-40B4-BE49-F238E27FC236}">
                  <a16:creationId xmlns:a16="http://schemas.microsoft.com/office/drawing/2014/main" id="{36BB031C-7155-5646-96E2-3A5DB8805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633" y="2769943"/>
              <a:ext cx="1917633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 Performance Needs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1" name="Text Box 21">
              <a:extLst>
                <a:ext uri="{FF2B5EF4-FFF2-40B4-BE49-F238E27FC236}">
                  <a16:creationId xmlns:a16="http://schemas.microsoft.com/office/drawing/2014/main" id="{0B0637AB-9EF4-5E43-9B6E-9E54B2C3C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1" y="1946118"/>
              <a:ext cx="1812227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Impact Objectives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2" name="Text Box 22">
              <a:extLst>
                <a:ext uri="{FF2B5EF4-FFF2-40B4-BE49-F238E27FC236}">
                  <a16:creationId xmlns:a16="http://schemas.microsoft.com/office/drawing/2014/main" id="{6DDB57B0-F0AF-164A-9FC6-E6AD84335E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359" y="1946118"/>
              <a:ext cx="1562680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Business Needs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3" name="Text Box 23">
              <a:extLst>
                <a:ext uri="{FF2B5EF4-FFF2-40B4-BE49-F238E27FC236}">
                  <a16:creationId xmlns:a16="http://schemas.microsoft.com/office/drawing/2014/main" id="{5DAB46D5-6D6A-2D42-B713-8F5543FF26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75" y="1191183"/>
              <a:ext cx="1438224" cy="31937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Payoff Needs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4" name="Text Box 24">
              <a:extLst>
                <a:ext uri="{FF2B5EF4-FFF2-40B4-BE49-F238E27FC236}">
                  <a16:creationId xmlns:a16="http://schemas.microsoft.com/office/drawing/2014/main" id="{08E5C134-8214-6541-8080-48DD4CD8AB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7235" y="1207056"/>
              <a:ext cx="149214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ROI Objectives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5" name="Text Box 25">
              <a:extLst>
                <a:ext uri="{FF2B5EF4-FFF2-40B4-BE49-F238E27FC236}">
                  <a16:creationId xmlns:a16="http://schemas.microsoft.com/office/drawing/2014/main" id="{46FFC744-D423-6442-8458-DB4AADD6BB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2863" y="874020"/>
              <a:ext cx="116835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End Here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6" name="Text Box 26">
              <a:extLst>
                <a:ext uri="{FF2B5EF4-FFF2-40B4-BE49-F238E27FC236}">
                  <a16:creationId xmlns:a16="http://schemas.microsoft.com/office/drawing/2014/main" id="{56D39A50-3739-3043-A10F-86750DF858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135" y="839107"/>
              <a:ext cx="126805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Start Here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7" name="Text Box 27">
              <a:extLst>
                <a:ext uri="{FF2B5EF4-FFF2-40B4-BE49-F238E27FC236}">
                  <a16:creationId xmlns:a16="http://schemas.microsoft.com/office/drawing/2014/main" id="{B08901F2-CB51-9848-BD63-4ABBC65E42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0786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5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8" name="Text Box 28">
              <a:extLst>
                <a:ext uri="{FF2B5EF4-FFF2-40B4-BE49-F238E27FC236}">
                  <a16:creationId xmlns:a16="http://schemas.microsoft.com/office/drawing/2014/main" id="{FD204173-2C5B-5D4E-81B5-EEC61CD217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8704" y="193024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4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9" name="Text Box 29">
              <a:extLst>
                <a:ext uri="{FF2B5EF4-FFF2-40B4-BE49-F238E27FC236}">
                  <a16:creationId xmlns:a16="http://schemas.microsoft.com/office/drawing/2014/main" id="{1B3E4150-CF58-A346-B7D8-E4AFC1B64D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4865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3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0" name="Text Box 30">
              <a:extLst>
                <a:ext uri="{FF2B5EF4-FFF2-40B4-BE49-F238E27FC236}">
                  <a16:creationId xmlns:a16="http://schemas.microsoft.com/office/drawing/2014/main" id="{D1EBE336-3A0E-C94C-83FA-AC9DE6BA8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1023" y="3566467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2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1" name="Line 31">
              <a:extLst>
                <a:ext uri="{FF2B5EF4-FFF2-40B4-BE49-F238E27FC236}">
                  <a16:creationId xmlns:a16="http://schemas.microsoft.com/office/drawing/2014/main" id="{65CA78DE-52B8-FC42-80C1-FBD6222C67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5342" y="2094057"/>
              <a:ext cx="116327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2" name="Line 32">
              <a:extLst>
                <a:ext uri="{FF2B5EF4-FFF2-40B4-BE49-F238E27FC236}">
                  <a16:creationId xmlns:a16="http://schemas.microsoft.com/office/drawing/2014/main" id="{55AB3418-1F6B-1647-A51E-6D13E6174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5112" y="2094057"/>
              <a:ext cx="11429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3" name="Line 33">
              <a:extLst>
                <a:ext uri="{FF2B5EF4-FFF2-40B4-BE49-F238E27FC236}">
                  <a16:creationId xmlns:a16="http://schemas.microsoft.com/office/drawing/2014/main" id="{E7ED0653-6718-AA44-ACC7-350746E052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3942" y="2924545"/>
              <a:ext cx="82121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4" name="Line 34">
              <a:extLst>
                <a:ext uri="{FF2B5EF4-FFF2-40B4-BE49-F238E27FC236}">
                  <a16:creationId xmlns:a16="http://schemas.microsoft.com/office/drawing/2014/main" id="{A42818B8-BD04-6345-968B-3C5542AAAC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9880" y="2915026"/>
              <a:ext cx="8870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5" name="Line 35">
              <a:extLst>
                <a:ext uri="{FF2B5EF4-FFF2-40B4-BE49-F238E27FC236}">
                  <a16:creationId xmlns:a16="http://schemas.microsoft.com/office/drawing/2014/main" id="{F000BDA7-B788-3240-A038-8021DF4D61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54473" y="3778532"/>
              <a:ext cx="562591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6" name="Text Box 36">
              <a:extLst>
                <a:ext uri="{FF2B5EF4-FFF2-40B4-BE49-F238E27FC236}">
                  <a16:creationId xmlns:a16="http://schemas.microsoft.com/office/drawing/2014/main" id="{A9A564E1-8CAB-F143-AA17-24D561093A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074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5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7" name="Text Box 37">
              <a:extLst>
                <a:ext uri="{FF2B5EF4-FFF2-40B4-BE49-F238E27FC236}">
                  <a16:creationId xmlns:a16="http://schemas.microsoft.com/office/drawing/2014/main" id="{EE6A07A4-AE28-8E47-BF03-DDC28347FD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8130" y="183373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4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8" name="Text Box 38">
              <a:extLst>
                <a:ext uri="{FF2B5EF4-FFF2-40B4-BE49-F238E27FC236}">
                  <a16:creationId xmlns:a16="http://schemas.microsoft.com/office/drawing/2014/main" id="{9ED46D8F-3DFF-4840-8BC3-7DA6AA4BE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2128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3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9" name="Text Box 39">
              <a:extLst>
                <a:ext uri="{FF2B5EF4-FFF2-40B4-BE49-F238E27FC236}">
                  <a16:creationId xmlns:a16="http://schemas.microsoft.com/office/drawing/2014/main" id="{765D3061-6999-774C-A77A-DD61FFE0E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4697" y="3609642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2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30" name="Text Box 40">
              <a:extLst>
                <a:ext uri="{FF2B5EF4-FFF2-40B4-BE49-F238E27FC236}">
                  <a16:creationId xmlns:a16="http://schemas.microsoft.com/office/drawing/2014/main" id="{4D637B5B-AEF9-9B41-AD15-C92C7FE8A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1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cxnSp>
          <p:nvCxnSpPr>
            <p:cNvPr id="20531" name="AutoShape 41">
              <a:extLst>
                <a:ext uri="{FF2B5EF4-FFF2-40B4-BE49-F238E27FC236}">
                  <a16:creationId xmlns:a16="http://schemas.microsoft.com/office/drawing/2014/main" id="{71F92259-C376-0640-95F7-D8831B07A88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62488" y="1235297"/>
              <a:ext cx="1782383" cy="4702949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2" name="Line 42">
              <a:extLst>
                <a:ext uri="{FF2B5EF4-FFF2-40B4-BE49-F238E27FC236}">
                  <a16:creationId xmlns:a16="http://schemas.microsoft.com/office/drawing/2014/main" id="{72A70D04-9408-1D46-BAEE-8C5E881866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4660" y="4743633"/>
              <a:ext cx="300282" cy="845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33" name="Text Box 43">
              <a:extLst>
                <a:ext uri="{FF2B5EF4-FFF2-40B4-BE49-F238E27FC236}">
                  <a16:creationId xmlns:a16="http://schemas.microsoft.com/office/drawing/2014/main" id="{2CCB8635-600A-974F-9E00-379613739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1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34" name="Line 44">
              <a:extLst>
                <a:ext uri="{FF2B5EF4-FFF2-40B4-BE49-F238E27FC236}">
                  <a16:creationId xmlns:a16="http://schemas.microsoft.com/office/drawing/2014/main" id="{6213C319-DA3C-E043-BC52-BC673D6FEE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5668" y="4752085"/>
              <a:ext cx="353786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cxnSp>
          <p:nvCxnSpPr>
            <p:cNvPr id="20535" name="AutoShape 45">
              <a:extLst>
                <a:ext uri="{FF2B5EF4-FFF2-40B4-BE49-F238E27FC236}">
                  <a16:creationId xmlns:a16="http://schemas.microsoft.com/office/drawing/2014/main" id="{7024779D-C197-9040-91D2-8799F5B435E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91200" y="1207057"/>
              <a:ext cx="1785369" cy="4702948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6" name="Line 47">
              <a:extLst>
                <a:ext uri="{FF2B5EF4-FFF2-40B4-BE49-F238E27FC236}">
                  <a16:creationId xmlns:a16="http://schemas.microsoft.com/office/drawing/2014/main" id="{C4EC49AB-8E00-E249-8358-FF7884B87C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5368" y="3772928"/>
              <a:ext cx="629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0489" name="Text Box 40">
            <a:extLst>
              <a:ext uri="{FF2B5EF4-FFF2-40B4-BE49-F238E27FC236}">
                <a16:creationId xmlns:a16="http://schemas.microsoft.com/office/drawing/2014/main" id="{A89A41FA-32FE-F746-8FF9-3BCB21FB9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1" y="5181601"/>
            <a:ext cx="5365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90" name="Text Box 40">
            <a:extLst>
              <a:ext uri="{FF2B5EF4-FFF2-40B4-BE49-F238E27FC236}">
                <a16:creationId xmlns:a16="http://schemas.microsoft.com/office/drawing/2014/main" id="{7E6EB98C-2121-0A42-9998-118F27432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1" y="5181601"/>
            <a:ext cx="5365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91" name="Line 42">
            <a:extLst>
              <a:ext uri="{FF2B5EF4-FFF2-40B4-BE49-F238E27FC236}">
                <a16:creationId xmlns:a16="http://schemas.microsoft.com/office/drawing/2014/main" id="{A3159C21-38E6-DF4D-B3A2-1CA51C679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4779" y="5334000"/>
            <a:ext cx="28254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0492" name="Line 42">
            <a:extLst>
              <a:ext uri="{FF2B5EF4-FFF2-40B4-BE49-F238E27FC236}">
                <a16:creationId xmlns:a16="http://schemas.microsoft.com/office/drawing/2014/main" id="{4ADD624E-5DD1-2241-B6A0-55EFBF90504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2641" y="5334000"/>
            <a:ext cx="28968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2057FC-45CD-1743-A084-33B7476D93E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05000" y="5105400"/>
            <a:ext cx="8382000" cy="0"/>
          </a:xfrm>
          <a:prstGeom prst="line">
            <a:avLst/>
          </a:prstGeom>
          <a:noFill/>
          <a:ln w="3175">
            <a:solidFill>
              <a:srgbClr val="7F7F7F"/>
            </a:solidFill>
            <a:prstDash val="dash"/>
            <a:round/>
            <a:headEnd/>
            <a:tailEnd/>
          </a:ln>
          <a:effectLst>
            <a:outerShdw blurRad="38100" dist="25400" dir="5400000" algn="t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1" name="Picture 2" descr="INSTITI ">
            <a:extLst>
              <a:ext uri="{FF2B5EF4-FFF2-40B4-BE49-F238E27FC236}">
                <a16:creationId xmlns:a16="http://schemas.microsoft.com/office/drawing/2014/main" id="{DF67234F-84A9-F14C-B958-BC5FAF8EA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838" y="158764"/>
            <a:ext cx="2311685" cy="33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27341E-5AA7-49F6-97A3-C5932E90E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456" y="5164796"/>
            <a:ext cx="8212024" cy="432854"/>
          </a:xfrm>
          <a:prstGeom prst="rect">
            <a:avLst/>
          </a:prstGeom>
        </p:spPr>
      </p:pic>
      <p:sp>
        <p:nvSpPr>
          <p:cNvPr id="55" name="Text Box 10">
            <a:extLst>
              <a:ext uri="{FF2B5EF4-FFF2-40B4-BE49-F238E27FC236}">
                <a16:creationId xmlns:a16="http://schemas.microsoft.com/office/drawing/2014/main" id="{193329E8-62F8-834A-B1DC-C32B2BF72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964" y="4600078"/>
            <a:ext cx="1782382" cy="36128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20E2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Initial Analysis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20E2E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56" name="Text Box 10">
            <a:extLst>
              <a:ext uri="{FF2B5EF4-FFF2-40B4-BE49-F238E27FC236}">
                <a16:creationId xmlns:a16="http://schemas.microsoft.com/office/drawing/2014/main" id="{E776CCF2-7E23-0C4D-B3DE-871F19267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5313" y="4466494"/>
            <a:ext cx="1782382" cy="53340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20E2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Measurement and Evaluation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20E2E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13340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6617D5-C734-72E9-26A2-0EE9C7C05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215"/>
            <a:ext cx="11277600" cy="1401523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rgbClr val="FFFFFF"/>
                </a:solidFill>
              </a:rPr>
              <a:t>UNEG Interest Group on Evaluating Capacity Development (CDIG) Guidance Documents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8F20E651-9EDE-064C-ABB7-3C05CDB6917E}"/>
              </a:ext>
            </a:extLst>
          </p:cNvPr>
          <p:cNvSpPr txBox="1">
            <a:spLocks/>
          </p:cNvSpPr>
          <p:nvPr/>
        </p:nvSpPr>
        <p:spPr>
          <a:xfrm>
            <a:off x="9441327" y="6492904"/>
            <a:ext cx="2742978" cy="365096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1E36A0-AFC0-8542-975E-10A27C181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600" y="5901633"/>
            <a:ext cx="2895600" cy="79828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AAD23A9-CCC3-684A-AA5D-48057FB694CE}"/>
              </a:ext>
            </a:extLst>
          </p:cNvPr>
          <p:cNvSpPr txBox="1"/>
          <p:nvPr/>
        </p:nvSpPr>
        <p:spPr>
          <a:xfrm>
            <a:off x="609600" y="2018483"/>
            <a:ext cx="112776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Individual dimension 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relates to the people in the concerned development sector in terms of: knowledge, skill levels (technical and managerial), competencies, attitudes, </a:t>
            </a:r>
            <a:r>
              <a:rPr lang="en-US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behaviours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 values that can be addressed through facilitation, training and competency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Organizational dimension 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relates to public and private organizations, civil society organizations, and networks of organizations involved in the concerned development sector in terms of: </a:t>
            </a:r>
            <a:r>
              <a:rPr lang="en-US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strategic management functions, structures and relationships; ii) operational capacity (processes, systems, procedures, sanctions, incentives and values); iii) human and financial resources (policies, deployment and performance); iv) knowledge and information resources; and v) infrastructure.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Enabling environment dimension 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refers to the context in which individuals and organizations work, including the political commitment and vision; policy, legal and economic frameworks and institutional set-up in the country; national public sector budget allocations and processes; governance and power structures; incentives and social norms; power structures and dynamics.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028CCA-2E0E-BF48-93B7-A97EAD48FEE3}"/>
              </a:ext>
            </a:extLst>
          </p:cNvPr>
          <p:cNvSpPr txBox="1"/>
          <p:nvPr/>
        </p:nvSpPr>
        <p:spPr>
          <a:xfrm>
            <a:off x="624155" y="5901633"/>
            <a:ext cx="79821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Source: FAO: Capacity development dimensions (FAO Strategy on CD, 2010): </a:t>
            </a:r>
          </a:p>
        </p:txBody>
      </p:sp>
    </p:spTree>
    <p:extLst>
      <p:ext uri="{BB962C8B-B14F-4D97-AF65-F5344CB8AC3E}">
        <p14:creationId xmlns:p14="http://schemas.microsoft.com/office/powerpoint/2010/main" val="862033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7">
            <a:extLst>
              <a:ext uri="{FF2B5EF4-FFF2-40B4-BE49-F238E27FC236}">
                <a16:creationId xmlns:a16="http://schemas.microsoft.com/office/drawing/2014/main" id="{98E165BD-75DE-A349-ACFF-62828A826223}"/>
              </a:ext>
            </a:extLst>
          </p:cNvPr>
          <p:cNvGrpSpPr>
            <a:grpSpLocks/>
          </p:cNvGrpSpPr>
          <p:nvPr/>
        </p:nvGrpSpPr>
        <p:grpSpPr bwMode="auto">
          <a:xfrm>
            <a:off x="1558468" y="181790"/>
            <a:ext cx="9144000" cy="6484628"/>
            <a:chOff x="5210" y="144772"/>
            <a:chExt cx="9144000" cy="6484532"/>
          </a:xfrm>
        </p:grpSpPr>
        <p:sp>
          <p:nvSpPr>
            <p:cNvPr id="20494" name="Oval 3">
              <a:extLst>
                <a:ext uri="{FF2B5EF4-FFF2-40B4-BE49-F238E27FC236}">
                  <a16:creationId xmlns:a16="http://schemas.microsoft.com/office/drawing/2014/main" id="{1B2B61F8-E28F-F849-80EB-97EFDE1D5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800" y="5625554"/>
              <a:ext cx="1720673" cy="100375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Program Process Initiative</a:t>
              </a:r>
            </a:p>
          </p:txBody>
        </p:sp>
        <p:sp>
          <p:nvSpPr>
            <p:cNvPr id="20495" name="Line 4">
              <a:extLst>
                <a:ext uri="{FF2B5EF4-FFF2-40B4-BE49-F238E27FC236}">
                  <a16:creationId xmlns:a16="http://schemas.microsoft.com/office/drawing/2014/main" id="{F8AA17EC-8BF2-4648-AFDD-17FFE2FCE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6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6" name="Line 5">
              <a:extLst>
                <a:ext uri="{FF2B5EF4-FFF2-40B4-BE49-F238E27FC236}">
                  <a16:creationId xmlns:a16="http://schemas.microsoft.com/office/drawing/2014/main" id="{43952FD1-0BB4-B64F-9466-B0699D8EB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428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7" name="Text Box 6">
              <a:extLst>
                <a:ext uri="{FF2B5EF4-FFF2-40B4-BE49-F238E27FC236}">
                  <a16:creationId xmlns:a16="http://schemas.microsoft.com/office/drawing/2014/main" id="{160EC2DA-13FB-2B45-AA79-228DEE6966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259" y="6078262"/>
              <a:ext cx="3051068" cy="276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Alignment and Forecasting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498" name="Text Box 7">
              <a:extLst>
                <a:ext uri="{FF2B5EF4-FFF2-40B4-BE49-F238E27FC236}">
                  <a16:creationId xmlns:a16="http://schemas.microsoft.com/office/drawing/2014/main" id="{AFADF891-2734-924C-BBCA-80C007E8DA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95112" y="6099849"/>
              <a:ext cx="2286000" cy="331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The ROI Process Model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499" name="Text Box 8">
              <a:extLst>
                <a:ext uri="{FF2B5EF4-FFF2-40B4-BE49-F238E27FC236}">
                  <a16:creationId xmlns:a16="http://schemas.microsoft.com/office/drawing/2014/main" id="{37DE1703-02CB-CA45-AA9F-396C2CF477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0" y="144772"/>
              <a:ext cx="9144000" cy="53340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ea typeface="ＭＳ Ｐゴシック" panose="020B0600070205080204" pitchFamily="34" charset="-128"/>
                  <a:cs typeface="Calibri" panose="020F0502020204030204" pitchFamily="34" charset="0"/>
                </a:rPr>
                <a:t>Alignment Model</a:t>
              </a:r>
            </a:p>
          </p:txBody>
        </p:sp>
        <p:sp>
          <p:nvSpPr>
            <p:cNvPr id="20500" name="Text Box 9">
              <a:extLst>
                <a:ext uri="{FF2B5EF4-FFF2-40B4-BE49-F238E27FC236}">
                  <a16:creationId xmlns:a16="http://schemas.microsoft.com/office/drawing/2014/main" id="{CC31D7A6-946C-9148-AE24-B9EF5CABA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801" y="3609642"/>
              <a:ext cx="160458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 Needs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1" name="Text Box 10">
              <a:extLst>
                <a:ext uri="{FF2B5EF4-FFF2-40B4-BE49-F238E27FC236}">
                  <a16:creationId xmlns:a16="http://schemas.microsoft.com/office/drawing/2014/main" id="{70B780DD-B2F2-B143-A7BC-EAC090982D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460" y="4603947"/>
              <a:ext cx="1782382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Preference Needs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2" name="Text Box 12">
              <a:extLst>
                <a:ext uri="{FF2B5EF4-FFF2-40B4-BE49-F238E27FC236}">
                  <a16:creationId xmlns:a16="http://schemas.microsoft.com/office/drawing/2014/main" id="{C33792CA-4D13-7E49-A54C-4F5CD2195F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9952" y="4603947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Reaction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3" name="Text Box 13">
              <a:extLst>
                <a:ext uri="{FF2B5EF4-FFF2-40B4-BE49-F238E27FC236}">
                  <a16:creationId xmlns:a16="http://schemas.microsoft.com/office/drawing/2014/main" id="{5AF095C8-C03C-DE40-B195-FCF9B8C82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9825" y="362551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4" name="Text Box 14">
              <a:extLst>
                <a:ext uri="{FF2B5EF4-FFF2-40B4-BE49-F238E27FC236}">
                  <a16:creationId xmlns:a16="http://schemas.microsoft.com/office/drawing/2014/main" id="{602F40E7-9B3B-1944-AD32-60D7960824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9853" y="2704863"/>
              <a:ext cx="1501723" cy="34286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Application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5" name="Text Box 15">
              <a:extLst>
                <a:ext uri="{FF2B5EF4-FFF2-40B4-BE49-F238E27FC236}">
                  <a16:creationId xmlns:a16="http://schemas.microsoft.com/office/drawing/2014/main" id="{8ADDF47B-9141-7B4A-956F-5720696F5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8616" y="1946118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Impact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6" name="Text Box 16">
              <a:extLst>
                <a:ext uri="{FF2B5EF4-FFF2-40B4-BE49-F238E27FC236}">
                  <a16:creationId xmlns:a16="http://schemas.microsoft.com/office/drawing/2014/main" id="{6E8B50F1-EF77-B842-92A0-862A7B806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7208" y="120705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ROI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7" name="Text Box 17">
              <a:extLst>
                <a:ext uri="{FF2B5EF4-FFF2-40B4-BE49-F238E27FC236}">
                  <a16:creationId xmlns:a16="http://schemas.microsoft.com/office/drawing/2014/main" id="{A1F2F947-5B6C-FD42-B618-8C1FA783A6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1" y="4603947"/>
              <a:ext cx="182048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Reaction Objectives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8" name="Text Box 18">
              <a:extLst>
                <a:ext uri="{FF2B5EF4-FFF2-40B4-BE49-F238E27FC236}">
                  <a16:creationId xmlns:a16="http://schemas.microsoft.com/office/drawing/2014/main" id="{56BC1812-5E44-654A-964A-DAD791897C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0494" y="3625516"/>
              <a:ext cx="1924618" cy="31810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 Objectives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9" name="Text Box 19">
              <a:extLst>
                <a:ext uri="{FF2B5EF4-FFF2-40B4-BE49-F238E27FC236}">
                  <a16:creationId xmlns:a16="http://schemas.microsoft.com/office/drawing/2014/main" id="{0D92099F-4AC1-A34C-8B02-5FBDCD86B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5606" y="2744864"/>
              <a:ext cx="2034274" cy="30286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Application Objectives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0" name="Text Box 20">
              <a:extLst>
                <a:ext uri="{FF2B5EF4-FFF2-40B4-BE49-F238E27FC236}">
                  <a16:creationId xmlns:a16="http://schemas.microsoft.com/office/drawing/2014/main" id="{36BB031C-7155-5646-96E2-3A5DB8805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633" y="2769943"/>
              <a:ext cx="1917633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 Performance Needs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1" name="Text Box 21">
              <a:extLst>
                <a:ext uri="{FF2B5EF4-FFF2-40B4-BE49-F238E27FC236}">
                  <a16:creationId xmlns:a16="http://schemas.microsoft.com/office/drawing/2014/main" id="{0B0637AB-9EF4-5E43-9B6E-9E54B2C3C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1" y="1946118"/>
              <a:ext cx="1812227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Impact Objectives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2" name="Text Box 22">
              <a:extLst>
                <a:ext uri="{FF2B5EF4-FFF2-40B4-BE49-F238E27FC236}">
                  <a16:creationId xmlns:a16="http://schemas.microsoft.com/office/drawing/2014/main" id="{6DDB57B0-F0AF-164A-9FC6-E6AD84335E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359" y="1946118"/>
              <a:ext cx="1562680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Business Needs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3" name="Text Box 23">
              <a:extLst>
                <a:ext uri="{FF2B5EF4-FFF2-40B4-BE49-F238E27FC236}">
                  <a16:creationId xmlns:a16="http://schemas.microsoft.com/office/drawing/2014/main" id="{5DAB46D5-6D6A-2D42-B713-8F5543FF26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75" y="1191183"/>
              <a:ext cx="1438224" cy="31937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Payoff Needs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4" name="Text Box 24">
              <a:extLst>
                <a:ext uri="{FF2B5EF4-FFF2-40B4-BE49-F238E27FC236}">
                  <a16:creationId xmlns:a16="http://schemas.microsoft.com/office/drawing/2014/main" id="{08E5C134-8214-6541-8080-48DD4CD8AB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7235" y="1207056"/>
              <a:ext cx="149214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ROI Objectives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5" name="Text Box 25">
              <a:extLst>
                <a:ext uri="{FF2B5EF4-FFF2-40B4-BE49-F238E27FC236}">
                  <a16:creationId xmlns:a16="http://schemas.microsoft.com/office/drawing/2014/main" id="{46FFC744-D423-6442-8458-DB4AADD6BB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2863" y="874020"/>
              <a:ext cx="116835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End Here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6" name="Text Box 26">
              <a:extLst>
                <a:ext uri="{FF2B5EF4-FFF2-40B4-BE49-F238E27FC236}">
                  <a16:creationId xmlns:a16="http://schemas.microsoft.com/office/drawing/2014/main" id="{56D39A50-3739-3043-A10F-86750DF858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135" y="839107"/>
              <a:ext cx="126805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Start Here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7" name="Text Box 27">
              <a:extLst>
                <a:ext uri="{FF2B5EF4-FFF2-40B4-BE49-F238E27FC236}">
                  <a16:creationId xmlns:a16="http://schemas.microsoft.com/office/drawing/2014/main" id="{B08901F2-CB51-9848-BD63-4ABBC65E42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0786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5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8" name="Text Box 28">
              <a:extLst>
                <a:ext uri="{FF2B5EF4-FFF2-40B4-BE49-F238E27FC236}">
                  <a16:creationId xmlns:a16="http://schemas.microsoft.com/office/drawing/2014/main" id="{FD204173-2C5B-5D4E-81B5-EEC61CD217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8704" y="193024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4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9" name="Text Box 29">
              <a:extLst>
                <a:ext uri="{FF2B5EF4-FFF2-40B4-BE49-F238E27FC236}">
                  <a16:creationId xmlns:a16="http://schemas.microsoft.com/office/drawing/2014/main" id="{1B3E4150-CF58-A346-B7D8-E4AFC1B64D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4865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3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0" name="Text Box 30">
              <a:extLst>
                <a:ext uri="{FF2B5EF4-FFF2-40B4-BE49-F238E27FC236}">
                  <a16:creationId xmlns:a16="http://schemas.microsoft.com/office/drawing/2014/main" id="{D1EBE336-3A0E-C94C-83FA-AC9DE6BA8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1023" y="3566467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2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1" name="Line 31">
              <a:extLst>
                <a:ext uri="{FF2B5EF4-FFF2-40B4-BE49-F238E27FC236}">
                  <a16:creationId xmlns:a16="http://schemas.microsoft.com/office/drawing/2014/main" id="{65CA78DE-52B8-FC42-80C1-FBD6222C67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5342" y="2094057"/>
              <a:ext cx="116327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2" name="Line 32">
              <a:extLst>
                <a:ext uri="{FF2B5EF4-FFF2-40B4-BE49-F238E27FC236}">
                  <a16:creationId xmlns:a16="http://schemas.microsoft.com/office/drawing/2014/main" id="{55AB3418-1F6B-1647-A51E-6D13E6174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5112" y="2094057"/>
              <a:ext cx="11429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3" name="Line 33">
              <a:extLst>
                <a:ext uri="{FF2B5EF4-FFF2-40B4-BE49-F238E27FC236}">
                  <a16:creationId xmlns:a16="http://schemas.microsoft.com/office/drawing/2014/main" id="{E7ED0653-6718-AA44-ACC7-350746E052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3942" y="2924545"/>
              <a:ext cx="82121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4" name="Line 34">
              <a:extLst>
                <a:ext uri="{FF2B5EF4-FFF2-40B4-BE49-F238E27FC236}">
                  <a16:creationId xmlns:a16="http://schemas.microsoft.com/office/drawing/2014/main" id="{A42818B8-BD04-6345-968B-3C5542AAAC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9880" y="2915026"/>
              <a:ext cx="8870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5" name="Line 35">
              <a:extLst>
                <a:ext uri="{FF2B5EF4-FFF2-40B4-BE49-F238E27FC236}">
                  <a16:creationId xmlns:a16="http://schemas.microsoft.com/office/drawing/2014/main" id="{F000BDA7-B788-3240-A038-8021DF4D61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54473" y="3778532"/>
              <a:ext cx="562591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6" name="Text Box 36">
              <a:extLst>
                <a:ext uri="{FF2B5EF4-FFF2-40B4-BE49-F238E27FC236}">
                  <a16:creationId xmlns:a16="http://schemas.microsoft.com/office/drawing/2014/main" id="{A9A564E1-8CAB-F143-AA17-24D561093A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074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5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7" name="Text Box 37">
              <a:extLst>
                <a:ext uri="{FF2B5EF4-FFF2-40B4-BE49-F238E27FC236}">
                  <a16:creationId xmlns:a16="http://schemas.microsoft.com/office/drawing/2014/main" id="{EE6A07A4-AE28-8E47-BF03-DDC28347FD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8130" y="183373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4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8" name="Text Box 38">
              <a:extLst>
                <a:ext uri="{FF2B5EF4-FFF2-40B4-BE49-F238E27FC236}">
                  <a16:creationId xmlns:a16="http://schemas.microsoft.com/office/drawing/2014/main" id="{9ED46D8F-3DFF-4840-8BC3-7DA6AA4BE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2128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3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9" name="Text Box 39">
              <a:extLst>
                <a:ext uri="{FF2B5EF4-FFF2-40B4-BE49-F238E27FC236}">
                  <a16:creationId xmlns:a16="http://schemas.microsoft.com/office/drawing/2014/main" id="{765D3061-6999-774C-A77A-DD61FFE0E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4697" y="3609642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2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30" name="Text Box 40">
              <a:extLst>
                <a:ext uri="{FF2B5EF4-FFF2-40B4-BE49-F238E27FC236}">
                  <a16:creationId xmlns:a16="http://schemas.microsoft.com/office/drawing/2014/main" id="{4D637B5B-AEF9-9B41-AD15-C92C7FE8A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1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cxnSp>
          <p:nvCxnSpPr>
            <p:cNvPr id="20531" name="AutoShape 41">
              <a:extLst>
                <a:ext uri="{FF2B5EF4-FFF2-40B4-BE49-F238E27FC236}">
                  <a16:creationId xmlns:a16="http://schemas.microsoft.com/office/drawing/2014/main" id="{71F92259-C376-0640-95F7-D8831B07A88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62488" y="1235297"/>
              <a:ext cx="1782383" cy="4702949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2" name="Line 42">
              <a:extLst>
                <a:ext uri="{FF2B5EF4-FFF2-40B4-BE49-F238E27FC236}">
                  <a16:creationId xmlns:a16="http://schemas.microsoft.com/office/drawing/2014/main" id="{72A70D04-9408-1D46-BAEE-8C5E881866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4660" y="4743633"/>
              <a:ext cx="300282" cy="845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33" name="Text Box 43">
              <a:extLst>
                <a:ext uri="{FF2B5EF4-FFF2-40B4-BE49-F238E27FC236}">
                  <a16:creationId xmlns:a16="http://schemas.microsoft.com/office/drawing/2014/main" id="{2CCB8635-600A-974F-9E00-379613739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1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34" name="Line 44">
              <a:extLst>
                <a:ext uri="{FF2B5EF4-FFF2-40B4-BE49-F238E27FC236}">
                  <a16:creationId xmlns:a16="http://schemas.microsoft.com/office/drawing/2014/main" id="{6213C319-DA3C-E043-BC52-BC673D6FEE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5668" y="4752085"/>
              <a:ext cx="353786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cxnSp>
          <p:nvCxnSpPr>
            <p:cNvPr id="20535" name="AutoShape 45">
              <a:extLst>
                <a:ext uri="{FF2B5EF4-FFF2-40B4-BE49-F238E27FC236}">
                  <a16:creationId xmlns:a16="http://schemas.microsoft.com/office/drawing/2014/main" id="{7024779D-C197-9040-91D2-8799F5B435E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91200" y="1207057"/>
              <a:ext cx="1785369" cy="4702948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6" name="Line 47">
              <a:extLst>
                <a:ext uri="{FF2B5EF4-FFF2-40B4-BE49-F238E27FC236}">
                  <a16:creationId xmlns:a16="http://schemas.microsoft.com/office/drawing/2014/main" id="{C4EC49AB-8E00-E249-8358-FF7884B87C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5368" y="3772928"/>
              <a:ext cx="629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0489" name="Text Box 40">
            <a:extLst>
              <a:ext uri="{FF2B5EF4-FFF2-40B4-BE49-F238E27FC236}">
                <a16:creationId xmlns:a16="http://schemas.microsoft.com/office/drawing/2014/main" id="{A89A41FA-32FE-F746-8FF9-3BCB21FB9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1" y="5181601"/>
            <a:ext cx="5365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90" name="Text Box 40">
            <a:extLst>
              <a:ext uri="{FF2B5EF4-FFF2-40B4-BE49-F238E27FC236}">
                <a16:creationId xmlns:a16="http://schemas.microsoft.com/office/drawing/2014/main" id="{7E6EB98C-2121-0A42-9998-118F27432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1" y="5181601"/>
            <a:ext cx="5365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91" name="Line 42">
            <a:extLst>
              <a:ext uri="{FF2B5EF4-FFF2-40B4-BE49-F238E27FC236}">
                <a16:creationId xmlns:a16="http://schemas.microsoft.com/office/drawing/2014/main" id="{A3159C21-38E6-DF4D-B3A2-1CA51C679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4779" y="5334000"/>
            <a:ext cx="28254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0492" name="Line 42">
            <a:extLst>
              <a:ext uri="{FF2B5EF4-FFF2-40B4-BE49-F238E27FC236}">
                <a16:creationId xmlns:a16="http://schemas.microsoft.com/office/drawing/2014/main" id="{4ADD624E-5DD1-2241-B6A0-55EFBF90504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2641" y="5334000"/>
            <a:ext cx="28968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2057FC-45CD-1743-A084-33B7476D93E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05000" y="5105400"/>
            <a:ext cx="8382000" cy="0"/>
          </a:xfrm>
          <a:prstGeom prst="line">
            <a:avLst/>
          </a:prstGeom>
          <a:noFill/>
          <a:ln w="3175">
            <a:solidFill>
              <a:srgbClr val="7F7F7F"/>
            </a:solidFill>
            <a:prstDash val="dash"/>
            <a:round/>
            <a:headEnd/>
            <a:tailEnd/>
          </a:ln>
          <a:effectLst>
            <a:outerShdw blurRad="38100" dist="25400" dir="5400000" algn="t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1" name="Picture 2" descr="INSTITI ">
            <a:extLst>
              <a:ext uri="{FF2B5EF4-FFF2-40B4-BE49-F238E27FC236}">
                <a16:creationId xmlns:a16="http://schemas.microsoft.com/office/drawing/2014/main" id="{DF67234F-84A9-F14C-B958-BC5FAF8EA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838" y="158764"/>
            <a:ext cx="2311685" cy="33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Left Brace 59">
            <a:extLst>
              <a:ext uri="{FF2B5EF4-FFF2-40B4-BE49-F238E27FC236}">
                <a16:creationId xmlns:a16="http://schemas.microsoft.com/office/drawing/2014/main" id="{B7DD8522-62D1-8B49-A7C8-3F82A7B33669}"/>
              </a:ext>
            </a:extLst>
          </p:cNvPr>
          <p:cNvSpPr/>
          <p:nvPr/>
        </p:nvSpPr>
        <p:spPr>
          <a:xfrm>
            <a:off x="1306155" y="1370763"/>
            <a:ext cx="344233" cy="877171"/>
          </a:xfrm>
          <a:prstGeom prst="leftBrac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CDC13EB-7A24-8743-95AB-8260A1B5A49E}"/>
              </a:ext>
            </a:extLst>
          </p:cNvPr>
          <p:cNvSpPr txBox="1"/>
          <p:nvPr/>
        </p:nvSpPr>
        <p:spPr>
          <a:xfrm>
            <a:off x="476113" y="1605372"/>
            <a:ext cx="83820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Why?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27341E-5AA7-49F6-97A3-C5932E90E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456" y="5164796"/>
            <a:ext cx="8212024" cy="432854"/>
          </a:xfrm>
          <a:prstGeom prst="rect">
            <a:avLst/>
          </a:prstGeom>
        </p:spPr>
      </p:pic>
      <p:sp>
        <p:nvSpPr>
          <p:cNvPr id="55" name="Text Box 10">
            <a:extLst>
              <a:ext uri="{FF2B5EF4-FFF2-40B4-BE49-F238E27FC236}">
                <a16:creationId xmlns:a16="http://schemas.microsoft.com/office/drawing/2014/main" id="{193329E8-62F8-834A-B1DC-C32B2BF72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964" y="4600078"/>
            <a:ext cx="1782382" cy="36128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20E2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Initial Analysis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20E2E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56" name="Text Box 10">
            <a:extLst>
              <a:ext uri="{FF2B5EF4-FFF2-40B4-BE49-F238E27FC236}">
                <a16:creationId xmlns:a16="http://schemas.microsoft.com/office/drawing/2014/main" id="{E776CCF2-7E23-0C4D-B3DE-871F19267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5313" y="4466494"/>
            <a:ext cx="1782382" cy="53340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20E2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Measurement and Evaluation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820E2E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00839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7">
            <a:extLst>
              <a:ext uri="{FF2B5EF4-FFF2-40B4-BE49-F238E27FC236}">
                <a16:creationId xmlns:a16="http://schemas.microsoft.com/office/drawing/2014/main" id="{98E165BD-75DE-A349-ACFF-62828A826223}"/>
              </a:ext>
            </a:extLst>
          </p:cNvPr>
          <p:cNvGrpSpPr>
            <a:grpSpLocks/>
          </p:cNvGrpSpPr>
          <p:nvPr/>
        </p:nvGrpSpPr>
        <p:grpSpPr bwMode="auto">
          <a:xfrm>
            <a:off x="1558468" y="181790"/>
            <a:ext cx="9144000" cy="6484628"/>
            <a:chOff x="5210" y="144772"/>
            <a:chExt cx="9144000" cy="6484532"/>
          </a:xfrm>
        </p:grpSpPr>
        <p:sp>
          <p:nvSpPr>
            <p:cNvPr id="20494" name="Oval 3">
              <a:extLst>
                <a:ext uri="{FF2B5EF4-FFF2-40B4-BE49-F238E27FC236}">
                  <a16:creationId xmlns:a16="http://schemas.microsoft.com/office/drawing/2014/main" id="{1B2B61F8-E28F-F849-80EB-97EFDE1D5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800" y="5625554"/>
              <a:ext cx="1720673" cy="100375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Program Process Initiative</a:t>
              </a:r>
            </a:p>
          </p:txBody>
        </p:sp>
        <p:sp>
          <p:nvSpPr>
            <p:cNvPr id="20495" name="Line 4">
              <a:extLst>
                <a:ext uri="{FF2B5EF4-FFF2-40B4-BE49-F238E27FC236}">
                  <a16:creationId xmlns:a16="http://schemas.microsoft.com/office/drawing/2014/main" id="{F8AA17EC-8BF2-4648-AFDD-17FFE2FCE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6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6" name="Line 5">
              <a:extLst>
                <a:ext uri="{FF2B5EF4-FFF2-40B4-BE49-F238E27FC236}">
                  <a16:creationId xmlns:a16="http://schemas.microsoft.com/office/drawing/2014/main" id="{43952FD1-0BB4-B64F-9466-B0699D8EB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428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7" name="Text Box 6">
              <a:extLst>
                <a:ext uri="{FF2B5EF4-FFF2-40B4-BE49-F238E27FC236}">
                  <a16:creationId xmlns:a16="http://schemas.microsoft.com/office/drawing/2014/main" id="{160EC2DA-13FB-2B45-AA79-228DEE6966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259" y="6078262"/>
              <a:ext cx="3051068" cy="276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Alignment and Forecasting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498" name="Text Box 7">
              <a:extLst>
                <a:ext uri="{FF2B5EF4-FFF2-40B4-BE49-F238E27FC236}">
                  <a16:creationId xmlns:a16="http://schemas.microsoft.com/office/drawing/2014/main" id="{AFADF891-2734-924C-BBCA-80C007E8DA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95112" y="6099849"/>
              <a:ext cx="2286000" cy="331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The ROI Process Model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499" name="Text Box 8">
              <a:extLst>
                <a:ext uri="{FF2B5EF4-FFF2-40B4-BE49-F238E27FC236}">
                  <a16:creationId xmlns:a16="http://schemas.microsoft.com/office/drawing/2014/main" id="{37DE1703-02CB-CA45-AA9F-396C2CF477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0" y="144772"/>
              <a:ext cx="9144000" cy="53340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"/>
                  <a:ea typeface="ＭＳ Ｐゴシック" panose="020B0600070205080204" pitchFamily="34" charset="-128"/>
                  <a:cs typeface="Calibri" panose="020F0502020204030204" pitchFamily="34" charset="0"/>
                </a:rPr>
                <a:t>Alignment Model</a:t>
              </a:r>
            </a:p>
          </p:txBody>
        </p:sp>
        <p:sp>
          <p:nvSpPr>
            <p:cNvPr id="20500" name="Text Box 9">
              <a:extLst>
                <a:ext uri="{FF2B5EF4-FFF2-40B4-BE49-F238E27FC236}">
                  <a16:creationId xmlns:a16="http://schemas.microsoft.com/office/drawing/2014/main" id="{CC31D7A6-946C-9148-AE24-B9EF5CABA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801" y="3609642"/>
              <a:ext cx="160458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 Needs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1" name="Text Box 10">
              <a:extLst>
                <a:ext uri="{FF2B5EF4-FFF2-40B4-BE49-F238E27FC236}">
                  <a16:creationId xmlns:a16="http://schemas.microsoft.com/office/drawing/2014/main" id="{70B780DD-B2F2-B143-A7BC-EAC090982D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460" y="4603947"/>
              <a:ext cx="1782382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Preference Needs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2" name="Text Box 12">
              <a:extLst>
                <a:ext uri="{FF2B5EF4-FFF2-40B4-BE49-F238E27FC236}">
                  <a16:creationId xmlns:a16="http://schemas.microsoft.com/office/drawing/2014/main" id="{C33792CA-4D13-7E49-A54C-4F5CD2195F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9952" y="4603947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Reaction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3" name="Text Box 13">
              <a:extLst>
                <a:ext uri="{FF2B5EF4-FFF2-40B4-BE49-F238E27FC236}">
                  <a16:creationId xmlns:a16="http://schemas.microsoft.com/office/drawing/2014/main" id="{5AF095C8-C03C-DE40-B195-FCF9B8C82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9825" y="362551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4" name="Text Box 14">
              <a:extLst>
                <a:ext uri="{FF2B5EF4-FFF2-40B4-BE49-F238E27FC236}">
                  <a16:creationId xmlns:a16="http://schemas.microsoft.com/office/drawing/2014/main" id="{602F40E7-9B3B-1944-AD32-60D7960824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9853" y="2704863"/>
              <a:ext cx="1501723" cy="34286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Application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5" name="Text Box 15">
              <a:extLst>
                <a:ext uri="{FF2B5EF4-FFF2-40B4-BE49-F238E27FC236}">
                  <a16:creationId xmlns:a16="http://schemas.microsoft.com/office/drawing/2014/main" id="{8ADDF47B-9141-7B4A-956F-5720696F5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8616" y="1946118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Impact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6" name="Text Box 16">
              <a:extLst>
                <a:ext uri="{FF2B5EF4-FFF2-40B4-BE49-F238E27FC236}">
                  <a16:creationId xmlns:a16="http://schemas.microsoft.com/office/drawing/2014/main" id="{6E8B50F1-EF77-B842-92A0-862A7B806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7208" y="120705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ROI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7" name="Text Box 17">
              <a:extLst>
                <a:ext uri="{FF2B5EF4-FFF2-40B4-BE49-F238E27FC236}">
                  <a16:creationId xmlns:a16="http://schemas.microsoft.com/office/drawing/2014/main" id="{A1F2F947-5B6C-FD42-B618-8C1FA783A6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1" y="4603947"/>
              <a:ext cx="182048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Reaction Objectives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8" name="Text Box 18">
              <a:extLst>
                <a:ext uri="{FF2B5EF4-FFF2-40B4-BE49-F238E27FC236}">
                  <a16:creationId xmlns:a16="http://schemas.microsoft.com/office/drawing/2014/main" id="{56BC1812-5E44-654A-964A-DAD791897C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0494" y="3625516"/>
              <a:ext cx="1924618" cy="31810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 Objectives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9" name="Text Box 19">
              <a:extLst>
                <a:ext uri="{FF2B5EF4-FFF2-40B4-BE49-F238E27FC236}">
                  <a16:creationId xmlns:a16="http://schemas.microsoft.com/office/drawing/2014/main" id="{0D92099F-4AC1-A34C-8B02-5FBDCD86B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5606" y="2744864"/>
              <a:ext cx="2034274" cy="30286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Application Objectives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0" name="Text Box 20">
              <a:extLst>
                <a:ext uri="{FF2B5EF4-FFF2-40B4-BE49-F238E27FC236}">
                  <a16:creationId xmlns:a16="http://schemas.microsoft.com/office/drawing/2014/main" id="{36BB031C-7155-5646-96E2-3A5DB8805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633" y="2769943"/>
              <a:ext cx="1917633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 Performance Needs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1" name="Text Box 21">
              <a:extLst>
                <a:ext uri="{FF2B5EF4-FFF2-40B4-BE49-F238E27FC236}">
                  <a16:creationId xmlns:a16="http://schemas.microsoft.com/office/drawing/2014/main" id="{0B0637AB-9EF4-5E43-9B6E-9E54B2C3C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1" y="1946118"/>
              <a:ext cx="1812227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Impact Objectives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2" name="Text Box 22">
              <a:extLst>
                <a:ext uri="{FF2B5EF4-FFF2-40B4-BE49-F238E27FC236}">
                  <a16:creationId xmlns:a16="http://schemas.microsoft.com/office/drawing/2014/main" id="{6DDB57B0-F0AF-164A-9FC6-E6AD84335E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359" y="1946118"/>
              <a:ext cx="1562680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Business Needs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3" name="Text Box 23">
              <a:extLst>
                <a:ext uri="{FF2B5EF4-FFF2-40B4-BE49-F238E27FC236}">
                  <a16:creationId xmlns:a16="http://schemas.microsoft.com/office/drawing/2014/main" id="{5DAB46D5-6D6A-2D42-B713-8F5543FF26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75" y="1191183"/>
              <a:ext cx="1438224" cy="31937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Payoff Needs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4" name="Text Box 24">
              <a:extLst>
                <a:ext uri="{FF2B5EF4-FFF2-40B4-BE49-F238E27FC236}">
                  <a16:creationId xmlns:a16="http://schemas.microsoft.com/office/drawing/2014/main" id="{08E5C134-8214-6541-8080-48DD4CD8AB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7235" y="1207056"/>
              <a:ext cx="149214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ROI Objectives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5" name="Text Box 25">
              <a:extLst>
                <a:ext uri="{FF2B5EF4-FFF2-40B4-BE49-F238E27FC236}">
                  <a16:creationId xmlns:a16="http://schemas.microsoft.com/office/drawing/2014/main" id="{46FFC744-D423-6442-8458-DB4AADD6BB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2863" y="874020"/>
              <a:ext cx="116835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End Here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6" name="Text Box 26">
              <a:extLst>
                <a:ext uri="{FF2B5EF4-FFF2-40B4-BE49-F238E27FC236}">
                  <a16:creationId xmlns:a16="http://schemas.microsoft.com/office/drawing/2014/main" id="{56D39A50-3739-3043-A10F-86750DF858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135" y="839107"/>
              <a:ext cx="126805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Start Here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7" name="Text Box 27">
              <a:extLst>
                <a:ext uri="{FF2B5EF4-FFF2-40B4-BE49-F238E27FC236}">
                  <a16:creationId xmlns:a16="http://schemas.microsoft.com/office/drawing/2014/main" id="{B08901F2-CB51-9848-BD63-4ABBC65E42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0786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5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8" name="Text Box 28">
              <a:extLst>
                <a:ext uri="{FF2B5EF4-FFF2-40B4-BE49-F238E27FC236}">
                  <a16:creationId xmlns:a16="http://schemas.microsoft.com/office/drawing/2014/main" id="{FD204173-2C5B-5D4E-81B5-EEC61CD217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8704" y="193024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4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9" name="Text Box 29">
              <a:extLst>
                <a:ext uri="{FF2B5EF4-FFF2-40B4-BE49-F238E27FC236}">
                  <a16:creationId xmlns:a16="http://schemas.microsoft.com/office/drawing/2014/main" id="{1B3E4150-CF58-A346-B7D8-E4AFC1B64D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4865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3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0" name="Text Box 30">
              <a:extLst>
                <a:ext uri="{FF2B5EF4-FFF2-40B4-BE49-F238E27FC236}">
                  <a16:creationId xmlns:a16="http://schemas.microsoft.com/office/drawing/2014/main" id="{D1EBE336-3A0E-C94C-83FA-AC9DE6BA8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1023" y="3566467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2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1" name="Line 31">
              <a:extLst>
                <a:ext uri="{FF2B5EF4-FFF2-40B4-BE49-F238E27FC236}">
                  <a16:creationId xmlns:a16="http://schemas.microsoft.com/office/drawing/2014/main" id="{65CA78DE-52B8-FC42-80C1-FBD6222C67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5342" y="2094057"/>
              <a:ext cx="116327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2" name="Line 32">
              <a:extLst>
                <a:ext uri="{FF2B5EF4-FFF2-40B4-BE49-F238E27FC236}">
                  <a16:creationId xmlns:a16="http://schemas.microsoft.com/office/drawing/2014/main" id="{55AB3418-1F6B-1647-A51E-6D13E6174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5112" y="2094057"/>
              <a:ext cx="11429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3" name="Line 33">
              <a:extLst>
                <a:ext uri="{FF2B5EF4-FFF2-40B4-BE49-F238E27FC236}">
                  <a16:creationId xmlns:a16="http://schemas.microsoft.com/office/drawing/2014/main" id="{E7ED0653-6718-AA44-ACC7-350746E052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3942" y="2924545"/>
              <a:ext cx="82121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4" name="Line 34">
              <a:extLst>
                <a:ext uri="{FF2B5EF4-FFF2-40B4-BE49-F238E27FC236}">
                  <a16:creationId xmlns:a16="http://schemas.microsoft.com/office/drawing/2014/main" id="{A42818B8-BD04-6345-968B-3C5542AAAC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9880" y="2915026"/>
              <a:ext cx="8870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5" name="Line 35">
              <a:extLst>
                <a:ext uri="{FF2B5EF4-FFF2-40B4-BE49-F238E27FC236}">
                  <a16:creationId xmlns:a16="http://schemas.microsoft.com/office/drawing/2014/main" id="{F000BDA7-B788-3240-A038-8021DF4D61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54473" y="3778532"/>
              <a:ext cx="562591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6" name="Text Box 36">
              <a:extLst>
                <a:ext uri="{FF2B5EF4-FFF2-40B4-BE49-F238E27FC236}">
                  <a16:creationId xmlns:a16="http://schemas.microsoft.com/office/drawing/2014/main" id="{A9A564E1-8CAB-F143-AA17-24D561093A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074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5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7" name="Text Box 37">
              <a:extLst>
                <a:ext uri="{FF2B5EF4-FFF2-40B4-BE49-F238E27FC236}">
                  <a16:creationId xmlns:a16="http://schemas.microsoft.com/office/drawing/2014/main" id="{EE6A07A4-AE28-8E47-BF03-DDC28347FD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8130" y="183373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4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8" name="Text Box 38">
              <a:extLst>
                <a:ext uri="{FF2B5EF4-FFF2-40B4-BE49-F238E27FC236}">
                  <a16:creationId xmlns:a16="http://schemas.microsoft.com/office/drawing/2014/main" id="{9ED46D8F-3DFF-4840-8BC3-7DA6AA4BE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2128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3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9" name="Text Box 39">
              <a:extLst>
                <a:ext uri="{FF2B5EF4-FFF2-40B4-BE49-F238E27FC236}">
                  <a16:creationId xmlns:a16="http://schemas.microsoft.com/office/drawing/2014/main" id="{765D3061-6999-774C-A77A-DD61FFE0E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4697" y="3609642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2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30" name="Text Box 40">
              <a:extLst>
                <a:ext uri="{FF2B5EF4-FFF2-40B4-BE49-F238E27FC236}">
                  <a16:creationId xmlns:a16="http://schemas.microsoft.com/office/drawing/2014/main" id="{4D637B5B-AEF9-9B41-AD15-C92C7FE8A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1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cxnSp>
          <p:nvCxnSpPr>
            <p:cNvPr id="20531" name="AutoShape 41">
              <a:extLst>
                <a:ext uri="{FF2B5EF4-FFF2-40B4-BE49-F238E27FC236}">
                  <a16:creationId xmlns:a16="http://schemas.microsoft.com/office/drawing/2014/main" id="{71F92259-C376-0640-95F7-D8831B07A88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62488" y="1235297"/>
              <a:ext cx="1782383" cy="4702949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2" name="Line 42">
              <a:extLst>
                <a:ext uri="{FF2B5EF4-FFF2-40B4-BE49-F238E27FC236}">
                  <a16:creationId xmlns:a16="http://schemas.microsoft.com/office/drawing/2014/main" id="{72A70D04-9408-1D46-BAEE-8C5E881866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4660" y="4743633"/>
              <a:ext cx="300282" cy="845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33" name="Text Box 43">
              <a:extLst>
                <a:ext uri="{FF2B5EF4-FFF2-40B4-BE49-F238E27FC236}">
                  <a16:creationId xmlns:a16="http://schemas.microsoft.com/office/drawing/2014/main" id="{2CCB8635-600A-974F-9E00-379613739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1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34" name="Line 44">
              <a:extLst>
                <a:ext uri="{FF2B5EF4-FFF2-40B4-BE49-F238E27FC236}">
                  <a16:creationId xmlns:a16="http://schemas.microsoft.com/office/drawing/2014/main" id="{6213C319-DA3C-E043-BC52-BC673D6FEE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5668" y="4752085"/>
              <a:ext cx="353786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cxnSp>
          <p:nvCxnSpPr>
            <p:cNvPr id="20535" name="AutoShape 45">
              <a:extLst>
                <a:ext uri="{FF2B5EF4-FFF2-40B4-BE49-F238E27FC236}">
                  <a16:creationId xmlns:a16="http://schemas.microsoft.com/office/drawing/2014/main" id="{7024779D-C197-9040-91D2-8799F5B435E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91200" y="1207057"/>
              <a:ext cx="1785369" cy="4702948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6" name="Line 47">
              <a:extLst>
                <a:ext uri="{FF2B5EF4-FFF2-40B4-BE49-F238E27FC236}">
                  <a16:creationId xmlns:a16="http://schemas.microsoft.com/office/drawing/2014/main" id="{C4EC49AB-8E00-E249-8358-FF7884B87C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5368" y="3772928"/>
              <a:ext cx="629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0489" name="Text Box 40">
            <a:extLst>
              <a:ext uri="{FF2B5EF4-FFF2-40B4-BE49-F238E27FC236}">
                <a16:creationId xmlns:a16="http://schemas.microsoft.com/office/drawing/2014/main" id="{A89A41FA-32FE-F746-8FF9-3BCB21FB9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1" y="5181601"/>
            <a:ext cx="5365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90" name="Text Box 40">
            <a:extLst>
              <a:ext uri="{FF2B5EF4-FFF2-40B4-BE49-F238E27FC236}">
                <a16:creationId xmlns:a16="http://schemas.microsoft.com/office/drawing/2014/main" id="{7E6EB98C-2121-0A42-9998-118F27432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1" y="5181601"/>
            <a:ext cx="5365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91" name="Line 42">
            <a:extLst>
              <a:ext uri="{FF2B5EF4-FFF2-40B4-BE49-F238E27FC236}">
                <a16:creationId xmlns:a16="http://schemas.microsoft.com/office/drawing/2014/main" id="{A3159C21-38E6-DF4D-B3A2-1CA51C679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4779" y="5334000"/>
            <a:ext cx="28254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0492" name="Line 42">
            <a:extLst>
              <a:ext uri="{FF2B5EF4-FFF2-40B4-BE49-F238E27FC236}">
                <a16:creationId xmlns:a16="http://schemas.microsoft.com/office/drawing/2014/main" id="{4ADD624E-5DD1-2241-B6A0-55EFBF90504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2641" y="5334000"/>
            <a:ext cx="28968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2057FC-45CD-1743-A084-33B7476D93E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05000" y="5105400"/>
            <a:ext cx="8382000" cy="0"/>
          </a:xfrm>
          <a:prstGeom prst="line">
            <a:avLst/>
          </a:prstGeom>
          <a:noFill/>
          <a:ln w="3175">
            <a:solidFill>
              <a:srgbClr val="7F7F7F"/>
            </a:solidFill>
            <a:prstDash val="dash"/>
            <a:round/>
            <a:headEnd/>
            <a:tailEnd/>
          </a:ln>
          <a:effectLst>
            <a:outerShdw blurRad="38100" dist="25400" dir="5400000" algn="t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1" name="Picture 2" descr="INSTITI ">
            <a:extLst>
              <a:ext uri="{FF2B5EF4-FFF2-40B4-BE49-F238E27FC236}">
                <a16:creationId xmlns:a16="http://schemas.microsoft.com/office/drawing/2014/main" id="{DF67234F-84A9-F14C-B958-BC5FAF8EA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838" y="158764"/>
            <a:ext cx="2311685" cy="33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ft Brace 1">
            <a:extLst>
              <a:ext uri="{FF2B5EF4-FFF2-40B4-BE49-F238E27FC236}">
                <a16:creationId xmlns:a16="http://schemas.microsoft.com/office/drawing/2014/main" id="{5E33A699-1EBF-C643-9C82-870EB4ABD15B}"/>
              </a:ext>
            </a:extLst>
          </p:cNvPr>
          <p:cNvSpPr/>
          <p:nvPr/>
        </p:nvSpPr>
        <p:spPr>
          <a:xfrm>
            <a:off x="1295400" y="2895600"/>
            <a:ext cx="381000" cy="2133600"/>
          </a:xfrm>
          <a:prstGeom prst="leftBrac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AA24A-764C-8D4E-A43D-35441E5DFEA9}"/>
              </a:ext>
            </a:extLst>
          </p:cNvPr>
          <p:cNvSpPr txBox="1"/>
          <p:nvPr/>
        </p:nvSpPr>
        <p:spPr>
          <a:xfrm>
            <a:off x="152400" y="3733800"/>
            <a:ext cx="121920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Feasible Solution</a:t>
            </a:r>
          </a:p>
        </p:txBody>
      </p:sp>
      <p:sp>
        <p:nvSpPr>
          <p:cNvPr id="60" name="Left Brace 59">
            <a:extLst>
              <a:ext uri="{FF2B5EF4-FFF2-40B4-BE49-F238E27FC236}">
                <a16:creationId xmlns:a16="http://schemas.microsoft.com/office/drawing/2014/main" id="{B7DD8522-62D1-8B49-A7C8-3F82A7B33669}"/>
              </a:ext>
            </a:extLst>
          </p:cNvPr>
          <p:cNvSpPr/>
          <p:nvPr/>
        </p:nvSpPr>
        <p:spPr>
          <a:xfrm>
            <a:off x="1306155" y="1370763"/>
            <a:ext cx="344233" cy="877171"/>
          </a:xfrm>
          <a:prstGeom prst="leftBrac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CDC13EB-7A24-8743-95AB-8260A1B5A49E}"/>
              </a:ext>
            </a:extLst>
          </p:cNvPr>
          <p:cNvSpPr txBox="1"/>
          <p:nvPr/>
        </p:nvSpPr>
        <p:spPr>
          <a:xfrm>
            <a:off x="476113" y="1605372"/>
            <a:ext cx="83820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Why?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27341E-5AA7-49F6-97A3-C5932E90E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456" y="5164796"/>
            <a:ext cx="8212024" cy="432854"/>
          </a:xfrm>
          <a:prstGeom prst="rect">
            <a:avLst/>
          </a:prstGeom>
        </p:spPr>
      </p:pic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E6B92731-C3AF-8A40-8E89-4553D71334CD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50868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37"/>
          <p:cNvSpPr/>
          <p:nvPr/>
        </p:nvSpPr>
        <p:spPr>
          <a:xfrm rot="10800000">
            <a:off x="2920149" y="2376252"/>
            <a:ext cx="2646372" cy="3276335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127000" cap="flat" cmpd="sng">
            <a:solidFill>
              <a:srgbClr val="75707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5" name="Google Shape;1855;p37"/>
          <p:cNvCxnSpPr/>
          <p:nvPr/>
        </p:nvCxnSpPr>
        <p:spPr>
          <a:xfrm>
            <a:off x="3215790" y="4059602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856" name="Google Shape;1856;p37"/>
          <p:cNvSpPr/>
          <p:nvPr/>
        </p:nvSpPr>
        <p:spPr>
          <a:xfrm flipH="1">
            <a:off x="166261" y="1180190"/>
            <a:ext cx="5103372" cy="456651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7" name="Google Shape;1857;p37"/>
          <p:cNvSpPr/>
          <p:nvPr/>
        </p:nvSpPr>
        <p:spPr>
          <a:xfrm>
            <a:off x="114073" y="282600"/>
            <a:ext cx="10258811" cy="76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4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sz="14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58" name="Google Shape;1858;p37"/>
          <p:cNvSpPr/>
          <p:nvPr/>
        </p:nvSpPr>
        <p:spPr>
          <a:xfrm>
            <a:off x="168613" y="1183830"/>
            <a:ext cx="11328821" cy="400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rt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en-US"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9" name="Google Shape;1859;p37"/>
          <p:cNvSpPr/>
          <p:nvPr/>
        </p:nvSpPr>
        <p:spPr>
          <a:xfrm rot="10800000">
            <a:off x="73714" y="2376252"/>
            <a:ext cx="2746281" cy="3276335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2" name="Google Shape;1862;p37"/>
          <p:cNvSpPr/>
          <p:nvPr/>
        </p:nvSpPr>
        <p:spPr>
          <a:xfrm rot="10800000">
            <a:off x="5645829" y="2375900"/>
            <a:ext cx="3685053" cy="3276335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3" name="Google Shape;1863;p37"/>
          <p:cNvSpPr/>
          <p:nvPr/>
        </p:nvSpPr>
        <p:spPr>
          <a:xfrm>
            <a:off x="6102754" y="2547061"/>
            <a:ext cx="2017007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37"/>
          <p:cNvSpPr/>
          <p:nvPr/>
        </p:nvSpPr>
        <p:spPr>
          <a:xfrm rot="10800000">
            <a:off x="9356818" y="2382109"/>
            <a:ext cx="2682483" cy="3276335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5" name="Google Shape;1865;p37"/>
          <p:cNvSpPr/>
          <p:nvPr/>
        </p:nvSpPr>
        <p:spPr>
          <a:xfrm>
            <a:off x="9403789" y="2531617"/>
            <a:ext cx="254096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sz="16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6" name="Google Shape;1866;p37"/>
          <p:cNvSpPr/>
          <p:nvPr/>
        </p:nvSpPr>
        <p:spPr>
          <a:xfrm>
            <a:off x="8014728" y="4336282"/>
            <a:ext cx="1194655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7" name="Google Shape;1867;p37"/>
          <p:cNvSpPr/>
          <p:nvPr/>
        </p:nvSpPr>
        <p:spPr>
          <a:xfrm>
            <a:off x="3124837" y="3162203"/>
            <a:ext cx="1515940" cy="369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37"/>
          <p:cNvSpPr/>
          <p:nvPr/>
        </p:nvSpPr>
        <p:spPr>
          <a:xfrm>
            <a:off x="4569588" y="3163129"/>
            <a:ext cx="1025761" cy="374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sz="933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</a:pPr>
            <a:r>
              <a:rPr lang="en-US" sz="933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37"/>
          <p:cNvSpPr/>
          <p:nvPr/>
        </p:nvSpPr>
        <p:spPr>
          <a:xfrm>
            <a:off x="3126510" y="4702310"/>
            <a:ext cx="1396887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37"/>
          <p:cNvSpPr/>
          <p:nvPr/>
        </p:nvSpPr>
        <p:spPr>
          <a:xfrm>
            <a:off x="4510379" y="4698479"/>
            <a:ext cx="1183544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sz="933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1" name="Google Shape;1871;p37"/>
          <p:cNvSpPr/>
          <p:nvPr/>
        </p:nvSpPr>
        <p:spPr>
          <a:xfrm>
            <a:off x="7847978" y="5413044"/>
            <a:ext cx="1638192" cy="23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</a:pPr>
            <a:r>
              <a:rPr lang="en-US" sz="933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72" name="Google Shape;1872;p37"/>
          <p:cNvCxnSpPr/>
          <p:nvPr/>
        </p:nvCxnSpPr>
        <p:spPr>
          <a:xfrm>
            <a:off x="1088882" y="4042435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3" name="Google Shape;1873;p37"/>
          <p:cNvCxnSpPr/>
          <p:nvPr/>
        </p:nvCxnSpPr>
        <p:spPr>
          <a:xfrm>
            <a:off x="8558776" y="3370898"/>
            <a:ext cx="0" cy="27429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4" name="Google Shape;1874;p37"/>
          <p:cNvCxnSpPr/>
          <p:nvPr/>
        </p:nvCxnSpPr>
        <p:spPr>
          <a:xfrm rot="10800000" flipH="1">
            <a:off x="8790762" y="4053050"/>
            <a:ext cx="614135" cy="13104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5" name="Google Shape;1875;p37"/>
          <p:cNvCxnSpPr/>
          <p:nvPr/>
        </p:nvCxnSpPr>
        <p:spPr>
          <a:xfrm rot="10800000">
            <a:off x="9311737" y="4616254"/>
            <a:ext cx="0" cy="53335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6" name="Google Shape;1876;p37"/>
          <p:cNvCxnSpPr/>
          <p:nvPr/>
        </p:nvCxnSpPr>
        <p:spPr>
          <a:xfrm rot="10800000">
            <a:off x="8367216" y="5133813"/>
            <a:ext cx="94708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7" name="Google Shape;1877;p37"/>
          <p:cNvCxnSpPr/>
          <p:nvPr/>
        </p:nvCxnSpPr>
        <p:spPr>
          <a:xfrm>
            <a:off x="7804300" y="4044380"/>
            <a:ext cx="419673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8" name="Google Shape;1878;p37"/>
          <p:cNvCxnSpPr/>
          <p:nvPr/>
        </p:nvCxnSpPr>
        <p:spPr>
          <a:xfrm rot="10800000" flipH="1">
            <a:off x="7898457" y="4032250"/>
            <a:ext cx="20256" cy="10522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9" name="Google Shape;1879;p37"/>
          <p:cNvCxnSpPr/>
          <p:nvPr/>
        </p:nvCxnSpPr>
        <p:spPr>
          <a:xfrm rot="10800000" flipH="1">
            <a:off x="7898457" y="5084528"/>
            <a:ext cx="231358" cy="1283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80" name="Google Shape;1880;p37"/>
          <p:cNvCxnSpPr/>
          <p:nvPr/>
        </p:nvCxnSpPr>
        <p:spPr>
          <a:xfrm>
            <a:off x="4362431" y="4026218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81" name="Google Shape;1881;p37"/>
          <p:cNvCxnSpPr/>
          <p:nvPr/>
        </p:nvCxnSpPr>
        <p:spPr>
          <a:xfrm>
            <a:off x="2256788" y="4042435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82" name="Google Shape;1882;p37"/>
          <p:cNvCxnSpPr/>
          <p:nvPr/>
        </p:nvCxnSpPr>
        <p:spPr>
          <a:xfrm>
            <a:off x="5476690" y="4044367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83" name="Google Shape;1883;p37"/>
          <p:cNvCxnSpPr/>
          <p:nvPr/>
        </p:nvCxnSpPr>
        <p:spPr>
          <a:xfrm>
            <a:off x="6419190" y="4036970"/>
            <a:ext cx="27429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884" name="Google Shape;1884;p37"/>
          <p:cNvSpPr/>
          <p:nvPr/>
        </p:nvSpPr>
        <p:spPr>
          <a:xfrm>
            <a:off x="164317" y="3508047"/>
            <a:ext cx="929454" cy="112119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37"/>
          <p:cNvSpPr/>
          <p:nvPr/>
        </p:nvSpPr>
        <p:spPr>
          <a:xfrm>
            <a:off x="1264936" y="3530525"/>
            <a:ext cx="1056962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37"/>
          <p:cNvSpPr/>
          <p:nvPr/>
        </p:nvSpPr>
        <p:spPr>
          <a:xfrm>
            <a:off x="3412528" y="3543912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sz="1067" b="1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Reaction and Learning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37"/>
          <p:cNvSpPr/>
          <p:nvPr/>
        </p:nvSpPr>
        <p:spPr>
          <a:xfrm>
            <a:off x="5692624" y="3525017"/>
            <a:ext cx="856791" cy="110836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Credible: </a:t>
            </a: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Effects</a:t>
            </a:r>
            <a:b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of the</a:t>
            </a:r>
            <a:b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Program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37"/>
          <p:cNvSpPr/>
          <p:nvPr/>
        </p:nvSpPr>
        <p:spPr>
          <a:xfrm>
            <a:off x="6688130" y="3508048"/>
            <a:ext cx="1169573" cy="114433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37"/>
          <p:cNvSpPr/>
          <p:nvPr/>
        </p:nvSpPr>
        <p:spPr>
          <a:xfrm>
            <a:off x="7973600" y="2523853"/>
            <a:ext cx="1278916" cy="93242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lang="en-US" sz="10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Capture Costs of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Program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37"/>
          <p:cNvSpPr/>
          <p:nvPr/>
        </p:nvSpPr>
        <p:spPr>
          <a:xfrm>
            <a:off x="7983126" y="3611029"/>
            <a:ext cx="1269392" cy="71244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37"/>
          <p:cNvSpPr/>
          <p:nvPr/>
        </p:nvSpPr>
        <p:spPr>
          <a:xfrm>
            <a:off x="7857704" y="4588378"/>
            <a:ext cx="1394814" cy="77532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lang="en-US" sz="1050" b="1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Identify Intangible Measures</a:t>
            </a:r>
            <a:endParaRPr lang="en-US" sz="12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37"/>
          <p:cNvSpPr/>
          <p:nvPr/>
        </p:nvSpPr>
        <p:spPr>
          <a:xfrm>
            <a:off x="9349740" y="3432821"/>
            <a:ext cx="1247674" cy="11937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37"/>
          <p:cNvSpPr/>
          <p:nvPr/>
        </p:nvSpPr>
        <p:spPr>
          <a:xfrm>
            <a:off x="2472770" y="3544016"/>
            <a:ext cx="758418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37"/>
          <p:cNvSpPr/>
          <p:nvPr/>
        </p:nvSpPr>
        <p:spPr>
          <a:xfrm>
            <a:off x="4552576" y="3544870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5" name="Google Shape;1895;p37"/>
          <p:cNvCxnSpPr/>
          <p:nvPr/>
        </p:nvCxnSpPr>
        <p:spPr>
          <a:xfrm>
            <a:off x="10597413" y="4044367"/>
            <a:ext cx="17393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896" name="Google Shape;1896;p37"/>
          <p:cNvSpPr/>
          <p:nvPr/>
        </p:nvSpPr>
        <p:spPr>
          <a:xfrm>
            <a:off x="10754753" y="3358177"/>
            <a:ext cx="1284548" cy="1347375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b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37"/>
          <p:cNvSpPr/>
          <p:nvPr/>
        </p:nvSpPr>
        <p:spPr>
          <a:xfrm>
            <a:off x="920296" y="3294273"/>
            <a:ext cx="1515940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sz="9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8" name="Google Shape;1898;p37"/>
          <p:cNvSpPr txBox="1"/>
          <p:nvPr/>
        </p:nvSpPr>
        <p:spPr>
          <a:xfrm>
            <a:off x="9448509" y="6492617"/>
            <a:ext cx="2742978" cy="36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ctr" anchorCtr="0">
            <a:normAutofit/>
          </a:bodyPr>
          <a:lstStyle/>
          <a:p>
            <a:pPr algn="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914368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</a:pPr>
              <a:t>22</a:t>
            </a:fld>
            <a:endParaRPr sz="12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9" name="Google Shape;1899;p37" descr="INSTITI 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0789" y="6301390"/>
            <a:ext cx="2167927" cy="310511"/>
          </a:xfrm>
          <a:prstGeom prst="rect">
            <a:avLst/>
          </a:prstGeom>
          <a:noFill/>
          <a:ln>
            <a:noFill/>
          </a:ln>
        </p:spPr>
      </p:pic>
      <p:sp>
        <p:nvSpPr>
          <p:cNvPr id="1900" name="Google Shape;1900;p37"/>
          <p:cNvSpPr txBox="1"/>
          <p:nvPr/>
        </p:nvSpPr>
        <p:spPr>
          <a:xfrm>
            <a:off x="169719" y="6416305"/>
            <a:ext cx="9420589" cy="2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en-US" sz="1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lang="en-US"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37"/>
          <p:cNvSpPr txBox="1"/>
          <p:nvPr/>
        </p:nvSpPr>
        <p:spPr>
          <a:xfrm>
            <a:off x="9291818" y="3675053"/>
            <a:ext cx="1353553" cy="73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sz="1400" kern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37"/>
          <p:cNvSpPr txBox="1"/>
          <p:nvPr/>
        </p:nvSpPr>
        <p:spPr>
          <a:xfrm>
            <a:off x="10743603" y="3516924"/>
            <a:ext cx="1310732" cy="1034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2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2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sz="102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</a:pP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</a:pP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lang="en-US" sz="102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02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Funding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914;p38">
            <a:extLst>
              <a:ext uri="{FF2B5EF4-FFF2-40B4-BE49-F238E27FC236}">
                <a16:creationId xmlns:a16="http://schemas.microsoft.com/office/drawing/2014/main" id="{9926A4AF-6DFF-C748-BE94-B71B77D5A459}"/>
              </a:ext>
            </a:extLst>
          </p:cNvPr>
          <p:cNvSpPr/>
          <p:nvPr/>
        </p:nvSpPr>
        <p:spPr>
          <a:xfrm>
            <a:off x="107312" y="2546838"/>
            <a:ext cx="2893845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1915;p38">
            <a:extLst>
              <a:ext uri="{FF2B5EF4-FFF2-40B4-BE49-F238E27FC236}">
                <a16:creationId xmlns:a16="http://schemas.microsoft.com/office/drawing/2014/main" id="{C800505B-2436-DE45-A8EB-58A6F5F53B13}"/>
              </a:ext>
            </a:extLst>
          </p:cNvPr>
          <p:cNvSpPr/>
          <p:nvPr/>
        </p:nvSpPr>
        <p:spPr>
          <a:xfrm>
            <a:off x="3001157" y="2525208"/>
            <a:ext cx="265839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239713"/>
              </p:ext>
            </p:extLst>
          </p:nvPr>
        </p:nvGraphicFramePr>
        <p:xfrm>
          <a:off x="762000" y="1144661"/>
          <a:ext cx="10820400" cy="5203678"/>
        </p:xfrm>
        <a:graphic>
          <a:graphicData uri="http://schemas.openxmlformats.org/drawingml/2006/table">
            <a:tbl>
              <a:tblPr firstRow="1" bandRow="1"/>
              <a:tblGrid>
                <a:gridCol w="745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0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0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69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9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66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Method 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Level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                                         </a:t>
                      </a:r>
                      <a:endParaRPr lang="en-US" sz="24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Surveys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Questionnaires	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Observation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Interviews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Focus Groups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Tests/Quizzes	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Demonstrations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Simulations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Action planning/improvement plans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Performance contracting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662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Performance monitoring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  <a:sym typeface="Wingdings"/>
                        </a:rPr>
                        <a:t></a:t>
                      </a:r>
                      <a:endParaRPr lang="en-US" sz="2000" b="0" i="0" dirty="0">
                        <a:effectLst/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Subtitle 2"/>
          <p:cNvSpPr txBox="1">
            <a:spLocks/>
          </p:cNvSpPr>
          <p:nvPr/>
        </p:nvSpPr>
        <p:spPr>
          <a:xfrm>
            <a:off x="762000" y="330199"/>
            <a:ext cx="10667999" cy="6858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u="none" strike="noStrike" kern="1200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Arial Narrow" charset="0"/>
                <a:cs typeface="Calibri Light" panose="020F0302020204030204" pitchFamily="34" charset="0"/>
              </a:rPr>
              <a:t>Data Collection Methods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215E5D16-7663-5447-B1F5-16BB3248D788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/>
            <a:fld id="{5A007396-4EF8-4446-A4A3-FA7862915E1A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23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7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B153783-62C5-F847-9FD1-07BD371864D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61786836"/>
              </p:ext>
            </p:extLst>
          </p:nvPr>
        </p:nvGraphicFramePr>
        <p:xfrm>
          <a:off x="540543" y="1129526"/>
          <a:ext cx="11110913" cy="4394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0284663-2B60-43BC-B6C4-007C5653113F}"/>
              </a:ext>
            </a:extLst>
          </p:cNvPr>
          <p:cNvSpPr/>
          <p:nvPr/>
        </p:nvSpPr>
        <p:spPr>
          <a:xfrm>
            <a:off x="648474" y="304800"/>
            <a:ext cx="10895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40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Data Collection Methods</a:t>
            </a:r>
            <a:endParaRPr kumimoji="0" lang="en-US" sz="4000" b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AE9FD523-1EDA-498D-8A64-3BDFD309A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058714"/>
            <a:ext cx="40219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eaLnBrk="0" hangingPunct="0">
              <a:tabLst>
                <a:tab pos="914400" algn="l"/>
                <a:tab pos="4114800" algn="ctr"/>
                <a:tab pos="5943600" algn="r"/>
              </a:tabLst>
              <a:defRPr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*Sample of selected users n = 246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21B8E3BB-9D28-5E41-A947-9CAEF2DC3242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/>
            <a:fld id="{5A007396-4EF8-4446-A4A3-FA7862915E1A}" type="slidenum">
              <a:rPr lang="en-US" sz="1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24</a:t>
            </a:fld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722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38"/>
          <p:cNvSpPr/>
          <p:nvPr/>
        </p:nvSpPr>
        <p:spPr>
          <a:xfrm rot="10800000">
            <a:off x="2920149" y="2376252"/>
            <a:ext cx="2646372" cy="3276335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09" name="Google Shape;1909;p38"/>
          <p:cNvCxnSpPr/>
          <p:nvPr/>
        </p:nvCxnSpPr>
        <p:spPr>
          <a:xfrm>
            <a:off x="3215790" y="4059602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10" name="Google Shape;1910;p38"/>
          <p:cNvSpPr/>
          <p:nvPr/>
        </p:nvSpPr>
        <p:spPr>
          <a:xfrm flipH="1">
            <a:off x="166261" y="1180190"/>
            <a:ext cx="5103372" cy="456651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1" name="Google Shape;1911;p38"/>
          <p:cNvSpPr/>
          <p:nvPr/>
        </p:nvSpPr>
        <p:spPr>
          <a:xfrm>
            <a:off x="114073" y="282600"/>
            <a:ext cx="10258811" cy="76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4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sz="1400" kern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2" name="Google Shape;1912;p38"/>
          <p:cNvSpPr/>
          <p:nvPr/>
        </p:nvSpPr>
        <p:spPr>
          <a:xfrm>
            <a:off x="168613" y="1183830"/>
            <a:ext cx="11328821" cy="400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rt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en-US"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3" name="Google Shape;1913;p38"/>
          <p:cNvSpPr/>
          <p:nvPr/>
        </p:nvSpPr>
        <p:spPr>
          <a:xfrm rot="10800000">
            <a:off x="73714" y="2376252"/>
            <a:ext cx="2746281" cy="3276335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4" name="Google Shape;1914;p38"/>
          <p:cNvSpPr/>
          <p:nvPr/>
        </p:nvSpPr>
        <p:spPr>
          <a:xfrm>
            <a:off x="107312" y="2546838"/>
            <a:ext cx="2893845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38"/>
          <p:cNvSpPr/>
          <p:nvPr/>
        </p:nvSpPr>
        <p:spPr>
          <a:xfrm>
            <a:off x="3001157" y="2525208"/>
            <a:ext cx="265839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38"/>
          <p:cNvSpPr/>
          <p:nvPr/>
        </p:nvSpPr>
        <p:spPr>
          <a:xfrm rot="10800000">
            <a:off x="5645829" y="2375900"/>
            <a:ext cx="3685053" cy="3276335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127000" cap="flat" cmpd="sng">
            <a:solidFill>
              <a:srgbClr val="75707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7" name="Google Shape;1917;p38"/>
          <p:cNvSpPr/>
          <p:nvPr/>
        </p:nvSpPr>
        <p:spPr>
          <a:xfrm>
            <a:off x="6102754" y="2547061"/>
            <a:ext cx="2017007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38"/>
          <p:cNvSpPr/>
          <p:nvPr/>
        </p:nvSpPr>
        <p:spPr>
          <a:xfrm rot="10800000">
            <a:off x="9356818" y="2382109"/>
            <a:ext cx="2682483" cy="3276335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0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9" name="Google Shape;1919;p38"/>
          <p:cNvSpPr/>
          <p:nvPr/>
        </p:nvSpPr>
        <p:spPr>
          <a:xfrm>
            <a:off x="9403789" y="2531617"/>
            <a:ext cx="254096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sz="16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0" name="Google Shape;1920;p38"/>
          <p:cNvSpPr/>
          <p:nvPr/>
        </p:nvSpPr>
        <p:spPr>
          <a:xfrm>
            <a:off x="8014728" y="4336282"/>
            <a:ext cx="1194655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1" name="Google Shape;1921;p38"/>
          <p:cNvSpPr/>
          <p:nvPr/>
        </p:nvSpPr>
        <p:spPr>
          <a:xfrm>
            <a:off x="3124837" y="3162203"/>
            <a:ext cx="1515940" cy="369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p38"/>
          <p:cNvSpPr/>
          <p:nvPr/>
        </p:nvSpPr>
        <p:spPr>
          <a:xfrm>
            <a:off x="4569588" y="3163129"/>
            <a:ext cx="1025761" cy="374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sz="933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</a:pPr>
            <a:r>
              <a:rPr lang="en-US" sz="933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38"/>
          <p:cNvSpPr/>
          <p:nvPr/>
        </p:nvSpPr>
        <p:spPr>
          <a:xfrm>
            <a:off x="3126510" y="4702310"/>
            <a:ext cx="1396887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38"/>
          <p:cNvSpPr/>
          <p:nvPr/>
        </p:nvSpPr>
        <p:spPr>
          <a:xfrm>
            <a:off x="4510379" y="4698479"/>
            <a:ext cx="1183544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sz="933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5" name="Google Shape;1925;p38"/>
          <p:cNvSpPr/>
          <p:nvPr/>
        </p:nvSpPr>
        <p:spPr>
          <a:xfrm>
            <a:off x="7847978" y="5413044"/>
            <a:ext cx="1638192" cy="23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</a:pPr>
            <a:r>
              <a:rPr lang="en-US" sz="933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26" name="Google Shape;1926;p38"/>
          <p:cNvCxnSpPr/>
          <p:nvPr/>
        </p:nvCxnSpPr>
        <p:spPr>
          <a:xfrm>
            <a:off x="1088882" y="4042435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27" name="Google Shape;1927;p38"/>
          <p:cNvCxnSpPr/>
          <p:nvPr/>
        </p:nvCxnSpPr>
        <p:spPr>
          <a:xfrm>
            <a:off x="8558776" y="3370898"/>
            <a:ext cx="0" cy="27429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28" name="Google Shape;1928;p38"/>
          <p:cNvCxnSpPr/>
          <p:nvPr/>
        </p:nvCxnSpPr>
        <p:spPr>
          <a:xfrm rot="10800000" flipH="1">
            <a:off x="8790762" y="4053050"/>
            <a:ext cx="614135" cy="13104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29" name="Google Shape;1929;p38"/>
          <p:cNvCxnSpPr/>
          <p:nvPr/>
        </p:nvCxnSpPr>
        <p:spPr>
          <a:xfrm rot="10800000">
            <a:off x="9311737" y="4616254"/>
            <a:ext cx="0" cy="53335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0" name="Google Shape;1930;p38"/>
          <p:cNvCxnSpPr/>
          <p:nvPr/>
        </p:nvCxnSpPr>
        <p:spPr>
          <a:xfrm rot="10800000">
            <a:off x="8367216" y="5133813"/>
            <a:ext cx="94708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1" name="Google Shape;1931;p38"/>
          <p:cNvCxnSpPr/>
          <p:nvPr/>
        </p:nvCxnSpPr>
        <p:spPr>
          <a:xfrm>
            <a:off x="7804300" y="4044380"/>
            <a:ext cx="419673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2" name="Google Shape;1932;p38"/>
          <p:cNvCxnSpPr/>
          <p:nvPr/>
        </p:nvCxnSpPr>
        <p:spPr>
          <a:xfrm rot="10800000" flipH="1">
            <a:off x="7898457" y="4032250"/>
            <a:ext cx="20256" cy="10522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3" name="Google Shape;1933;p38"/>
          <p:cNvCxnSpPr/>
          <p:nvPr/>
        </p:nvCxnSpPr>
        <p:spPr>
          <a:xfrm rot="10800000" flipH="1">
            <a:off x="7898457" y="5084528"/>
            <a:ext cx="231358" cy="1283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4" name="Google Shape;1934;p38"/>
          <p:cNvCxnSpPr/>
          <p:nvPr/>
        </p:nvCxnSpPr>
        <p:spPr>
          <a:xfrm>
            <a:off x="4362431" y="4026218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5" name="Google Shape;1935;p38"/>
          <p:cNvCxnSpPr/>
          <p:nvPr/>
        </p:nvCxnSpPr>
        <p:spPr>
          <a:xfrm>
            <a:off x="2256788" y="4042435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6" name="Google Shape;1936;p38"/>
          <p:cNvCxnSpPr/>
          <p:nvPr/>
        </p:nvCxnSpPr>
        <p:spPr>
          <a:xfrm>
            <a:off x="5476690" y="4044367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7" name="Google Shape;1937;p38"/>
          <p:cNvCxnSpPr/>
          <p:nvPr/>
        </p:nvCxnSpPr>
        <p:spPr>
          <a:xfrm>
            <a:off x="6419190" y="4036970"/>
            <a:ext cx="27429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38" name="Google Shape;1938;p38"/>
          <p:cNvSpPr/>
          <p:nvPr/>
        </p:nvSpPr>
        <p:spPr>
          <a:xfrm>
            <a:off x="164317" y="3508047"/>
            <a:ext cx="929454" cy="112119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38"/>
          <p:cNvSpPr/>
          <p:nvPr/>
        </p:nvSpPr>
        <p:spPr>
          <a:xfrm>
            <a:off x="1264936" y="3530525"/>
            <a:ext cx="1056962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38"/>
          <p:cNvSpPr/>
          <p:nvPr/>
        </p:nvSpPr>
        <p:spPr>
          <a:xfrm>
            <a:off x="3412528" y="3543912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Reaction and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Learning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38"/>
          <p:cNvSpPr/>
          <p:nvPr/>
        </p:nvSpPr>
        <p:spPr>
          <a:xfrm>
            <a:off x="5692624" y="3525017"/>
            <a:ext cx="856791" cy="110836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Credible: </a:t>
            </a: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Effects</a:t>
            </a:r>
            <a:b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of the</a:t>
            </a:r>
            <a:b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0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Program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38"/>
          <p:cNvSpPr/>
          <p:nvPr/>
        </p:nvSpPr>
        <p:spPr>
          <a:xfrm>
            <a:off x="6688130" y="3508048"/>
            <a:ext cx="1169573" cy="114433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38"/>
          <p:cNvSpPr/>
          <p:nvPr/>
        </p:nvSpPr>
        <p:spPr>
          <a:xfrm>
            <a:off x="7973600" y="2523853"/>
            <a:ext cx="1278916" cy="93242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Capture Costs of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Program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38"/>
          <p:cNvSpPr/>
          <p:nvPr/>
        </p:nvSpPr>
        <p:spPr>
          <a:xfrm>
            <a:off x="7983126" y="3611029"/>
            <a:ext cx="1269392" cy="71244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38"/>
          <p:cNvSpPr/>
          <p:nvPr/>
        </p:nvSpPr>
        <p:spPr>
          <a:xfrm>
            <a:off x="7857704" y="4588378"/>
            <a:ext cx="1394814" cy="77532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Identify Intangible Measures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38"/>
          <p:cNvSpPr/>
          <p:nvPr/>
        </p:nvSpPr>
        <p:spPr>
          <a:xfrm>
            <a:off x="9349740" y="3432821"/>
            <a:ext cx="1247674" cy="11937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endParaRPr sz="10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38"/>
          <p:cNvSpPr/>
          <p:nvPr/>
        </p:nvSpPr>
        <p:spPr>
          <a:xfrm>
            <a:off x="2472770" y="3544016"/>
            <a:ext cx="758418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38"/>
          <p:cNvSpPr/>
          <p:nvPr/>
        </p:nvSpPr>
        <p:spPr>
          <a:xfrm>
            <a:off x="4552576" y="3544870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9" name="Google Shape;1949;p38"/>
          <p:cNvCxnSpPr/>
          <p:nvPr/>
        </p:nvCxnSpPr>
        <p:spPr>
          <a:xfrm>
            <a:off x="10597413" y="4044367"/>
            <a:ext cx="17393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50" name="Google Shape;1950;p38"/>
          <p:cNvSpPr/>
          <p:nvPr/>
        </p:nvSpPr>
        <p:spPr>
          <a:xfrm>
            <a:off x="10754753" y="3358177"/>
            <a:ext cx="1284548" cy="1347375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b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endParaRPr sz="8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38"/>
          <p:cNvSpPr/>
          <p:nvPr/>
        </p:nvSpPr>
        <p:spPr>
          <a:xfrm>
            <a:off x="920296" y="3294273"/>
            <a:ext cx="1515940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sz="9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2" name="Google Shape;1952;p38"/>
          <p:cNvSpPr txBox="1"/>
          <p:nvPr/>
        </p:nvSpPr>
        <p:spPr>
          <a:xfrm>
            <a:off x="9448509" y="6492617"/>
            <a:ext cx="2742978" cy="36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ctr" anchorCtr="0">
            <a:normAutofit/>
          </a:bodyPr>
          <a:lstStyle/>
          <a:p>
            <a:pPr algn="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914368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</a:pPr>
              <a:t>25</a:t>
            </a:fld>
            <a:endParaRPr sz="12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3" name="Google Shape;1953;p38" descr="INSTITI 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0789" y="6301390"/>
            <a:ext cx="2167927" cy="310511"/>
          </a:xfrm>
          <a:prstGeom prst="rect">
            <a:avLst/>
          </a:prstGeom>
          <a:noFill/>
          <a:ln>
            <a:noFill/>
          </a:ln>
        </p:spPr>
      </p:pic>
      <p:sp>
        <p:nvSpPr>
          <p:cNvPr id="1954" name="Google Shape;1954;p38"/>
          <p:cNvSpPr txBox="1"/>
          <p:nvPr/>
        </p:nvSpPr>
        <p:spPr>
          <a:xfrm>
            <a:off x="169719" y="6416305"/>
            <a:ext cx="9420589" cy="2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en-US" sz="1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lang="en-US"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38"/>
          <p:cNvSpPr txBox="1"/>
          <p:nvPr/>
        </p:nvSpPr>
        <p:spPr>
          <a:xfrm>
            <a:off x="10743603" y="3516924"/>
            <a:ext cx="1310732" cy="1034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2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2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sz="102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</a:pP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</a:pP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lang="en-US" sz="102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02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Funding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38"/>
          <p:cNvSpPr txBox="1"/>
          <p:nvPr/>
        </p:nvSpPr>
        <p:spPr>
          <a:xfrm>
            <a:off x="9291818" y="3675053"/>
            <a:ext cx="1353553" cy="73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sz="1400" kern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11">
            <a:extLst>
              <a:ext uri="{FF2B5EF4-FFF2-40B4-BE49-F238E27FC236}">
                <a16:creationId xmlns:a16="http://schemas.microsoft.com/office/drawing/2014/main" id="{EC18B315-2E9E-5B4D-B433-893E9D1B8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672" y="3450831"/>
            <a:ext cx="2662234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Systems/Procedures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Changes</a:t>
            </a:r>
          </a:p>
        </p:txBody>
      </p:sp>
      <p:sp>
        <p:nvSpPr>
          <p:cNvPr id="52" name="Rectangle 3">
            <a:extLst>
              <a:ext uri="{FF2B5EF4-FFF2-40B4-BE49-F238E27FC236}">
                <a16:creationId xmlns:a16="http://schemas.microsoft.com/office/drawing/2014/main" id="{0B57FB9E-73DF-3A4A-8DDF-A73503E66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7384" y="1646238"/>
            <a:ext cx="2662234" cy="3974939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Line 4">
            <a:extLst>
              <a:ext uri="{FF2B5EF4-FFF2-40B4-BE49-F238E27FC236}">
                <a16:creationId xmlns:a16="http://schemas.microsoft.com/office/drawing/2014/main" id="{B06F0BC6-8DC0-584F-B81A-E2339D495D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3259" y="2109788"/>
            <a:ext cx="26479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Line 5">
            <a:extLst>
              <a:ext uri="{FF2B5EF4-FFF2-40B4-BE49-F238E27FC236}">
                <a16:creationId xmlns:a16="http://schemas.microsoft.com/office/drawing/2014/main" id="{A07C8220-861A-C840-930A-032626C01779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5959" y="2803525"/>
            <a:ext cx="26479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Line 6">
            <a:extLst>
              <a:ext uri="{FF2B5EF4-FFF2-40B4-BE49-F238E27FC236}">
                <a16:creationId xmlns:a16="http://schemas.microsoft.com/office/drawing/2014/main" id="{3C9D6548-2642-EC41-BD85-E024ED63E84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5959" y="3354388"/>
            <a:ext cx="26479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Line 7">
            <a:extLst>
              <a:ext uri="{FF2B5EF4-FFF2-40B4-BE49-F238E27FC236}">
                <a16:creationId xmlns:a16="http://schemas.microsoft.com/office/drawing/2014/main" id="{AD48F905-A565-FA46-A5A7-DE57BE998B1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3259" y="4143375"/>
            <a:ext cx="264795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8">
            <a:extLst>
              <a:ext uri="{FF2B5EF4-FFF2-40B4-BE49-F238E27FC236}">
                <a16:creationId xmlns:a16="http://schemas.microsoft.com/office/drawing/2014/main" id="{5FBCE141-E480-0D4B-BCB2-6AF3DA505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7229" y="1683679"/>
            <a:ext cx="1848583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External Factors</a:t>
            </a:r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B4D540E8-D458-6C44-AE80-D00CD178E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5958" y="2155431"/>
            <a:ext cx="2633659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Management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Attention</a:t>
            </a:r>
          </a:p>
        </p:txBody>
      </p:sp>
      <p:sp>
        <p:nvSpPr>
          <p:cNvPr id="59" name="Rectangle 10">
            <a:extLst>
              <a:ext uri="{FF2B5EF4-FFF2-40B4-BE49-F238E27FC236}">
                <a16:creationId xmlns:a16="http://schemas.microsoft.com/office/drawing/2014/main" id="{29580569-B5FE-CE4F-9875-3C41841E9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506" y="2887972"/>
            <a:ext cx="1242263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Incentives</a:t>
            </a:r>
          </a:p>
        </p:txBody>
      </p:sp>
      <p:sp>
        <p:nvSpPr>
          <p:cNvPr id="60" name="Rectangle 12">
            <a:extLst>
              <a:ext uri="{FF2B5EF4-FFF2-40B4-BE49-F238E27FC236}">
                <a16:creationId xmlns:a16="http://schemas.microsoft.com/office/drawing/2014/main" id="{88C4E55B-8AAA-434F-B34F-86F8D967B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5796" y="4524708"/>
            <a:ext cx="2663822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Your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x-none" dirty="0">
                <a:latin typeface="Calibri" panose="020F0502020204030204" pitchFamily="34" charset="0"/>
                <a:cs typeface="Calibri" panose="020F0502020204030204" pitchFamily="34" charset="0"/>
              </a:rPr>
              <a:t>Intervention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1" name="Rectangle 13">
            <a:extLst>
              <a:ext uri="{FF2B5EF4-FFF2-40B4-BE49-F238E27FC236}">
                <a16:creationId xmlns:a16="http://schemas.microsoft.com/office/drawing/2014/main" id="{EB1DF100-47DF-0941-9515-894C9C76E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895601"/>
            <a:ext cx="2136419" cy="132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TOTAL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IMPROVEMENT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AFTER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x-none" sz="2000" dirty="0">
                <a:latin typeface="+mn-lt"/>
                <a:cs typeface="+mn-cs"/>
              </a:rPr>
              <a:t>INTERVENTION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2" name="Line 14">
            <a:extLst>
              <a:ext uri="{FF2B5EF4-FFF2-40B4-BE49-F238E27FC236}">
                <a16:creationId xmlns:a16="http://schemas.microsoft.com/office/drawing/2014/main" id="{FDF4AEFE-0196-0A45-90D7-D63DA65EA3F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5259" y="4219682"/>
            <a:ext cx="1" cy="140149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Line 15">
            <a:extLst>
              <a:ext uri="{FF2B5EF4-FFF2-40B4-BE49-F238E27FC236}">
                <a16:creationId xmlns:a16="http://schemas.microsoft.com/office/drawing/2014/main" id="{ED1D7968-F59B-AE4C-8A61-A8BC96A707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57322" y="16002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Line 16">
            <a:extLst>
              <a:ext uri="{FF2B5EF4-FFF2-40B4-BE49-F238E27FC236}">
                <a16:creationId xmlns:a16="http://schemas.microsoft.com/office/drawing/2014/main" id="{0ABA7E3D-A6D4-B84F-A3FA-F25A9FB2A2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3784" y="1617663"/>
            <a:ext cx="7429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17">
            <a:extLst>
              <a:ext uri="{FF2B5EF4-FFF2-40B4-BE49-F238E27FC236}">
                <a16:creationId xmlns:a16="http://schemas.microsoft.com/office/drawing/2014/main" id="{0AD22B2D-71E7-C741-A0C1-DDFC1682F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9508" y="4512433"/>
            <a:ext cx="2557463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EFFECT OF YOUR </a:t>
            </a:r>
            <a:r>
              <a:rPr lang="en-US" altLang="x-none" sz="2000" dirty="0">
                <a:latin typeface="+mn-lt"/>
                <a:cs typeface="+mn-cs"/>
              </a:rPr>
              <a:t>INTERVENTION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6" name="Line 18">
            <a:extLst>
              <a:ext uri="{FF2B5EF4-FFF2-40B4-BE49-F238E27FC236}">
                <a16:creationId xmlns:a16="http://schemas.microsoft.com/office/drawing/2014/main" id="{4F75ED61-EC86-6447-BAEB-AAAE2DCCE10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0774" y="4039461"/>
            <a:ext cx="0" cy="533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stealth" w="med" len="lg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Line 19">
            <a:extLst>
              <a:ext uri="{FF2B5EF4-FFF2-40B4-BE49-F238E27FC236}">
                <a16:creationId xmlns:a16="http://schemas.microsoft.com/office/drawing/2014/main" id="{8893E805-80B1-5F4A-8B00-35D75647495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3952" y="5160639"/>
            <a:ext cx="14288" cy="458894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Line 20">
            <a:extLst>
              <a:ext uri="{FF2B5EF4-FFF2-40B4-BE49-F238E27FC236}">
                <a16:creationId xmlns:a16="http://schemas.microsoft.com/office/drawing/2014/main" id="{14700214-D4F4-2F45-90BD-FD315C4D543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0271" y="5619533"/>
            <a:ext cx="48736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Line 21">
            <a:extLst>
              <a:ext uri="{FF2B5EF4-FFF2-40B4-BE49-F238E27FC236}">
                <a16:creationId xmlns:a16="http://schemas.microsoft.com/office/drawing/2014/main" id="{5D755494-EA88-A149-BFF1-3B0351BF1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7416" y="4032325"/>
            <a:ext cx="48736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Line 22">
            <a:extLst>
              <a:ext uri="{FF2B5EF4-FFF2-40B4-BE49-F238E27FC236}">
                <a16:creationId xmlns:a16="http://schemas.microsoft.com/office/drawing/2014/main" id="{BBCF2FD4-0795-3F4C-948A-91C573AADD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5847" y="5621178"/>
            <a:ext cx="7429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Subtitle 2">
            <a:extLst>
              <a:ext uri="{FF2B5EF4-FFF2-40B4-BE49-F238E27FC236}">
                <a16:creationId xmlns:a16="http://schemas.microsoft.com/office/drawing/2014/main" id="{DAC710E7-D340-B74D-92D6-BF9BF92B6C91}"/>
              </a:ext>
            </a:extLst>
          </p:cNvPr>
          <p:cNvSpPr txBox="1">
            <a:spLocks/>
          </p:cNvSpPr>
          <p:nvPr/>
        </p:nvSpPr>
        <p:spPr>
          <a:xfrm>
            <a:off x="457205" y="439080"/>
            <a:ext cx="11506190" cy="7802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" charset="0"/>
                <a:cs typeface="Calibri Light" panose="020F0302020204030204" pitchFamily="34" charset="0"/>
              </a:rPr>
              <a:t>Accounting for Other Factors</a:t>
            </a:r>
          </a:p>
        </p:txBody>
      </p: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1101340B-0048-BF4F-99C4-B6F8C517CAB6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/>
            <a:fld id="{5A007396-4EF8-4446-A4A3-FA7862915E1A}" type="slidenum">
              <a:rPr lang="en-US" sz="1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26</a:t>
            </a:fld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525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93399" y="5770337"/>
            <a:ext cx="40219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400" algn="l"/>
                <a:tab pos="4114800" algn="ctr"/>
                <a:tab pos="5943600" algn="r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*Survey of Users, N = 246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790471" y="310450"/>
            <a:ext cx="10611056" cy="680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Isolation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Methods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334A11-9D33-4CC1-A596-80A69D78CBD2}"/>
              </a:ext>
            </a:extLst>
          </p:cNvPr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20E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AE1F5D0-94A6-464C-A7D8-2130CD358E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697429"/>
              </p:ext>
            </p:extLst>
          </p:nvPr>
        </p:nvGraphicFramePr>
        <p:xfrm>
          <a:off x="1343471" y="1183867"/>
          <a:ext cx="9505055" cy="4269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25C58EBA-ED11-8243-BAB0-69CCA1DEB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80" y="6492865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 descr="Checkmark">
            <a:extLst>
              <a:ext uri="{FF2B5EF4-FFF2-40B4-BE49-F238E27FC236}">
                <a16:creationId xmlns:a16="http://schemas.microsoft.com/office/drawing/2014/main" id="{AF12BE72-CD78-1846-815B-11A4892173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9975" y="4057690"/>
            <a:ext cx="334739" cy="410936"/>
          </a:xfrm>
          <a:prstGeom prst="rect">
            <a:avLst/>
          </a:prstGeom>
        </p:spPr>
      </p:pic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id="{97346F56-E3B5-474E-9248-751138F7A0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56502" y="2686091"/>
            <a:ext cx="334739" cy="390960"/>
          </a:xfrm>
          <a:prstGeom prst="rect">
            <a:avLst/>
          </a:prstGeom>
        </p:spPr>
      </p:pic>
      <p:pic>
        <p:nvPicPr>
          <p:cNvPr id="13" name="Graphic 12" descr="Checkmark">
            <a:extLst>
              <a:ext uri="{FF2B5EF4-FFF2-40B4-BE49-F238E27FC236}">
                <a16:creationId xmlns:a16="http://schemas.microsoft.com/office/drawing/2014/main" id="{95795B34-CE51-E848-A3E1-4ED641B3A5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22923" y="4550819"/>
            <a:ext cx="334739" cy="40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75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F5FD362-4F9A-884F-B301-9C759638EFA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54397711"/>
              </p:ext>
            </p:extLst>
          </p:nvPr>
        </p:nvGraphicFramePr>
        <p:xfrm>
          <a:off x="381000" y="1099343"/>
          <a:ext cx="11110913" cy="4659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E3FAAF8-D286-47DC-B281-9088689AF73B}"/>
              </a:ext>
            </a:extLst>
          </p:cNvPr>
          <p:cNvSpPr/>
          <p:nvPr/>
        </p:nvSpPr>
        <p:spPr>
          <a:xfrm>
            <a:off x="700009" y="304800"/>
            <a:ext cx="10791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40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Data Conversion Methods</a:t>
            </a:r>
            <a:endParaRPr kumimoji="0" lang="en-US" sz="4000" b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3D243F29-D7BF-334E-BE8B-6400B4E3D138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007396-4EF8-4446-A4A3-FA7862915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79C78AC5-F042-4FEA-8114-B3B37436D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00" y="5840828"/>
            <a:ext cx="40219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  <a:tab pos="4114800" algn="ctr"/>
                <a:tab pos="5943600" algn="r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Arial" pitchFamily="34" charset="0"/>
              </a:rPr>
              <a:t>*Sample of selected users n = 246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60615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2DF7C36B-2A95-4DB1-A402-5367DFD51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FCA75FA-F681-4B5D-93C7-49F3DDA1D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834E074C-27C4-4E38-B099-012123B75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98" name="Rectangle 97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F5885F0-5CDA-9B49-834A-378F3973F44A}"/>
              </a:ext>
            </a:extLst>
          </p:cNvPr>
          <p:cNvSpPr txBox="1">
            <a:spLocks/>
          </p:cNvSpPr>
          <p:nvPr/>
        </p:nvSpPr>
        <p:spPr>
          <a:xfrm>
            <a:off x="5287617" y="516104"/>
            <a:ext cx="6368142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eaLnBrk="1" fontAlgn="auto" hangingPunct="1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Tabulating Fully-Loaded Costs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3014D4-DA5A-FF4E-A0F6-DDD97A080C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5" name="Google Shape;405;p34"/>
          <p:cNvSpPr txBox="1">
            <a:spLocks noGrp="1"/>
          </p:cNvSpPr>
          <p:nvPr>
            <p:ph type="body" idx="4294967295"/>
          </p:nvPr>
        </p:nvSpPr>
        <p:spPr>
          <a:xfrm>
            <a:off x="5181601" y="2198914"/>
            <a:ext cx="6368142" cy="4416774"/>
          </a:xfrm>
          <a:prstGeom prst="rect">
            <a:avLst/>
          </a:prstGeom>
        </p:spPr>
        <p:txBody>
          <a:bodyPr spcFirstLastPara="1" vert="horz" lIns="0" tIns="45720" rIns="0" bIns="45720" rtlCol="0" anchorCtr="0">
            <a:normAutofit/>
          </a:bodyPr>
          <a:lstStyle/>
          <a:p>
            <a:pPr marL="342900" lvl="0" indent="-342900">
              <a:spcBef>
                <a:spcPct val="4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Calibri" panose="020F0502020204030204" pitchFamily="34" charset="0"/>
              <a:buChar char="•"/>
              <a:defRPr/>
            </a:pPr>
            <a:r>
              <a:rPr lang="en-US" altLang="x-none" sz="2000" dirty="0">
                <a:solidFill>
                  <a:schemeClr val="tx1"/>
                </a:solidFill>
                <a:latin typeface="+mn-lt"/>
                <a:cs typeface="+mn-cs"/>
              </a:rPr>
              <a:t>Assessment Costs (Prorated)</a:t>
            </a:r>
          </a:p>
          <a:p>
            <a:pPr marL="342900" lvl="0" indent="-342900">
              <a:spcBef>
                <a:spcPct val="4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Calibri" panose="020F0502020204030204" pitchFamily="34" charset="0"/>
              <a:buChar char="•"/>
              <a:defRPr/>
            </a:pPr>
            <a:r>
              <a:rPr lang="en-US" altLang="x-none" sz="2000" dirty="0">
                <a:solidFill>
                  <a:schemeClr val="tx1"/>
                </a:solidFill>
                <a:latin typeface="+mn-lt"/>
                <a:cs typeface="+mn-cs"/>
              </a:rPr>
              <a:t>Development Costs (Prorated)</a:t>
            </a:r>
          </a:p>
          <a:p>
            <a:pPr marL="342900" lvl="0" indent="-342900">
              <a:spcBef>
                <a:spcPct val="4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Calibri" panose="020F0502020204030204" pitchFamily="34" charset="0"/>
              <a:buChar char="•"/>
              <a:defRPr/>
            </a:pPr>
            <a:r>
              <a:rPr lang="en-US" altLang="x-none" sz="2000" dirty="0">
                <a:solidFill>
                  <a:schemeClr val="tx1"/>
                </a:solidFill>
                <a:latin typeface="+mn-lt"/>
                <a:cs typeface="+mn-cs"/>
              </a:rPr>
              <a:t>Intervention Materials</a:t>
            </a:r>
          </a:p>
          <a:p>
            <a:pPr marL="342900" lvl="0" indent="-342900">
              <a:spcBef>
                <a:spcPct val="4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Calibri" panose="020F0502020204030204" pitchFamily="34" charset="0"/>
              <a:buChar char="•"/>
              <a:defRPr/>
            </a:pPr>
            <a:r>
              <a:rPr lang="en-US" altLang="x-none" sz="2000" dirty="0">
                <a:solidFill>
                  <a:schemeClr val="tx1"/>
                </a:solidFill>
                <a:latin typeface="+mn-lt"/>
                <a:cs typeface="+mn-cs"/>
              </a:rPr>
              <a:t>Instructor/Facilitator/ Intervention Lead Costs</a:t>
            </a:r>
          </a:p>
          <a:p>
            <a:pPr marL="342900" lvl="0" indent="-342900">
              <a:spcBef>
                <a:spcPct val="4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Calibri" panose="020F0502020204030204" pitchFamily="34" charset="0"/>
              <a:buChar char="•"/>
              <a:defRPr/>
            </a:pPr>
            <a:r>
              <a:rPr lang="en-US" altLang="x-none" sz="2000" dirty="0">
                <a:solidFill>
                  <a:schemeClr val="tx1"/>
                </a:solidFill>
                <a:latin typeface="+mn-lt"/>
                <a:cs typeface="+mn-cs"/>
              </a:rPr>
              <a:t>Facilities Costs</a:t>
            </a:r>
          </a:p>
          <a:p>
            <a:pPr marL="342900" lvl="0" indent="-342900">
              <a:spcBef>
                <a:spcPct val="4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Calibri" panose="020F0502020204030204" pitchFamily="34" charset="0"/>
              <a:buChar char="•"/>
              <a:defRPr/>
            </a:pPr>
            <a:r>
              <a:rPr lang="en-US" altLang="x-none" sz="2000" dirty="0">
                <a:solidFill>
                  <a:schemeClr val="tx1"/>
                </a:solidFill>
                <a:latin typeface="+mn-lt"/>
                <a:cs typeface="+mn-cs"/>
              </a:rPr>
              <a:t>Travel/Lodging/Meals</a:t>
            </a:r>
          </a:p>
          <a:p>
            <a:pPr marL="342900" lvl="0" indent="-342900">
              <a:spcBef>
                <a:spcPct val="4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Calibri" panose="020F0502020204030204" pitchFamily="34" charset="0"/>
              <a:buChar char="•"/>
              <a:defRPr/>
            </a:pPr>
            <a:r>
              <a:rPr lang="en-US" altLang="x-none" sz="2000" dirty="0">
                <a:solidFill>
                  <a:schemeClr val="tx1"/>
                </a:solidFill>
                <a:latin typeface="+mn-lt"/>
                <a:cs typeface="+mn-cs"/>
              </a:rPr>
              <a:t>Participant Salaries and Benefits</a:t>
            </a:r>
          </a:p>
          <a:p>
            <a:pPr marL="342900" lvl="0" indent="-342900">
              <a:spcBef>
                <a:spcPct val="4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Calibri" panose="020F0502020204030204" pitchFamily="34" charset="0"/>
              <a:buChar char="•"/>
              <a:defRPr/>
            </a:pPr>
            <a:r>
              <a:rPr lang="en-US" altLang="x-none" sz="2000" dirty="0">
                <a:solidFill>
                  <a:schemeClr val="tx1"/>
                </a:solidFill>
                <a:latin typeface="+mn-lt"/>
                <a:cs typeface="+mn-cs"/>
              </a:rPr>
              <a:t>Administrative/Overhead Costs </a:t>
            </a:r>
          </a:p>
          <a:p>
            <a:pPr marL="342900" lvl="0" indent="-342900">
              <a:spcBef>
                <a:spcPct val="4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Calibri" panose="020F0502020204030204" pitchFamily="34" charset="0"/>
              <a:buChar char="•"/>
              <a:defRPr/>
            </a:pPr>
            <a:r>
              <a:rPr lang="en-US" altLang="x-none" sz="2000" dirty="0">
                <a:solidFill>
                  <a:schemeClr val="tx1"/>
                </a:solidFill>
                <a:latin typeface="+mn-lt"/>
                <a:cs typeface="+mn-cs"/>
              </a:rPr>
              <a:t>Evaluation Costs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C72829DB-D41C-814A-8141-F840702A1B75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007396-4EF8-4446-A4A3-FA7862915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16722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6617D5-C734-72E9-26A2-0EE9C7C05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8865"/>
            <a:ext cx="10806021" cy="877729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Some Context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8F20E651-9EDE-064C-ABB7-3C05CDB6917E}"/>
              </a:ext>
            </a:extLst>
          </p:cNvPr>
          <p:cNvSpPr txBox="1">
            <a:spLocks/>
          </p:cNvSpPr>
          <p:nvPr/>
        </p:nvSpPr>
        <p:spPr>
          <a:xfrm>
            <a:off x="9441327" y="6492904"/>
            <a:ext cx="2742978" cy="365096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D12EACCB-3109-FC42-999D-A84675287AD6}"/>
              </a:ext>
            </a:extLst>
          </p:cNvPr>
          <p:cNvGraphicFramePr/>
          <p:nvPr/>
        </p:nvGraphicFramePr>
        <p:xfrm>
          <a:off x="963771" y="1697730"/>
          <a:ext cx="10264458" cy="4811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251E36A0-AFC0-8542-975E-10A27C1816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5763529"/>
            <a:ext cx="2895600" cy="7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24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lculator, Calculation, Keypad, Finance, Mathematics">
            <a:extLst>
              <a:ext uri="{FF2B5EF4-FFF2-40B4-BE49-F238E27FC236}">
                <a16:creationId xmlns:a16="http://schemas.microsoft.com/office/drawing/2014/main" id="{4A2C3006-6592-4DF0-B33D-0594E31A9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2BFA129-D8FB-46D3-A920-CC14536D9CB0}"/>
              </a:ext>
            </a:extLst>
          </p:cNvPr>
          <p:cNvSpPr txBox="1">
            <a:spLocks/>
          </p:cNvSpPr>
          <p:nvPr/>
        </p:nvSpPr>
        <p:spPr>
          <a:xfrm>
            <a:off x="111866" y="554596"/>
            <a:ext cx="12080134" cy="9067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Franchise" pitchFamily="49" charset="0"/>
                <a:cs typeface="Calibri" panose="020F0502020204030204" pitchFamily="34" charset="0"/>
              </a:rPr>
              <a:t>BCR and ROI Formula</a:t>
            </a: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5865345E-8165-49CD-87D4-E5F09E422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491" y="2152869"/>
            <a:ext cx="136116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BCR =</a:t>
            </a:r>
          </a:p>
        </p:txBody>
      </p:sp>
      <p:sp>
        <p:nvSpPr>
          <p:cNvPr id="7" name="Line 15">
            <a:extLst>
              <a:ext uri="{FF2B5EF4-FFF2-40B4-BE49-F238E27FC236}">
                <a16:creationId xmlns:a16="http://schemas.microsoft.com/office/drawing/2014/main" id="{E02CB0EA-DEFD-424C-B7C4-0DA60FD98944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6636" y="2445544"/>
            <a:ext cx="419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5379D0E3-45FA-4B24-B4CB-0B6FB730C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335" y="4033928"/>
            <a:ext cx="14694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ROI =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BE816099-004F-416E-81DE-489C70BC1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9757" y="1848069"/>
            <a:ext cx="38100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+mn-cs"/>
              </a:rPr>
              <a:t>Intervention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Benefits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+mn-cs"/>
              </a:rPr>
              <a:t>Intervention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Costs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5132063A-A29A-4355-8A84-E5BB1A9E9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7757" y="3716488"/>
            <a:ext cx="708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+mn-cs"/>
              </a:rPr>
              <a:t>Intervention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Benefits – </a:t>
            </a:r>
            <a:r>
              <a:rPr kumimoji="0" lang="en-US" altLang="x-non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+mn-cs"/>
              </a:rPr>
              <a:t>Intervention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Costs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+mn-cs"/>
              </a:rPr>
              <a:t>Intervention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Costs</a:t>
            </a:r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40382679-5029-4605-A17B-5BD9845725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55791" y="4308050"/>
            <a:ext cx="6512246" cy="860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7" name="Text Box 16">
            <a:extLst>
              <a:ext uri="{FF2B5EF4-FFF2-40B4-BE49-F238E27FC236}">
                <a16:creationId xmlns:a16="http://schemas.microsoft.com/office/drawing/2014/main" id="{7F7FCB4D-6DAB-442D-9321-C9F1B23AF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0" y="4033928"/>
            <a:ext cx="23624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x 100 </a:t>
            </a:r>
          </a:p>
        </p:txBody>
      </p:sp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66C79996-A12E-9F47-99A3-7FC0BCDEA4B6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6D4FB8-F348-3E49-963C-26EF104A9C3A}"/>
              </a:ext>
            </a:extLst>
          </p:cNvPr>
          <p:cNvSpPr txBox="1"/>
          <p:nvPr/>
        </p:nvSpPr>
        <p:spPr>
          <a:xfrm>
            <a:off x="762000" y="6096000"/>
            <a:ext cx="11250822" cy="338554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*Intervention might be a single event or other solution,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programme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t>, thematic programme, or country programme.</a:t>
            </a:r>
          </a:p>
        </p:txBody>
      </p:sp>
    </p:spTree>
    <p:extLst>
      <p:ext uri="{BB962C8B-B14F-4D97-AF65-F5344CB8AC3E}">
        <p14:creationId xmlns:p14="http://schemas.microsoft.com/office/powerpoint/2010/main" val="1297447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/>
          </p:cNvSpPr>
          <p:nvPr/>
        </p:nvSpPr>
        <p:spPr>
          <a:xfrm>
            <a:off x="533401" y="381000"/>
            <a:ext cx="11353800" cy="78827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normalizeH="0" baseline="0" noProof="0" dirty="0">
                <a:ln>
                  <a:noFill/>
                </a:ln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Intangible Benefits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136662-B0ED-4450-A15F-2629BFFAEBF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51773" y="6492875"/>
            <a:ext cx="74022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99F50C-BE38-4BD0-BA84-9B090E1F2B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E1CCD8-0AEB-4F7A-A90E-89589AA4EF78}"/>
              </a:ext>
            </a:extLst>
          </p:cNvPr>
          <p:cNvSpPr/>
          <p:nvPr/>
        </p:nvSpPr>
        <p:spPr>
          <a:xfrm>
            <a:off x="658813" y="1295400"/>
            <a:ext cx="11430000" cy="4524315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Adaptability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Awards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Brand awareness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Career minded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Caring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Collaboration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Communication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Commitment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Conflicts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Cooperation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Corporate social responsibility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Creativity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Culture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Customer complaints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Customer response time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Customer satisfaction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Decisiveness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Employee complaints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Engagement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Execution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Image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Innovation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Job satisfaction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Leadership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Networking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Organizational climate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Organizational commitment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Partnering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Reputation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Resilience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Stress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Talent</a:t>
            </a: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solidFill>
                  <a:srgbClr val="181818"/>
                </a:solidFill>
                <a:latin typeface="Calibri" panose="020F0502020204030204"/>
              </a:rPr>
              <a:t>Teamwork</a:t>
            </a:r>
            <a:endParaRPr lang="en-US" sz="2400" dirty="0">
              <a:solidFill>
                <a:srgbClr val="18181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496AC2-B3E7-BA1A-3D8B-D269993DE19D}"/>
              </a:ext>
            </a:extLst>
          </p:cNvPr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48">
            <a:extLst>
              <a:ext uri="{FF2B5EF4-FFF2-40B4-BE49-F238E27FC236}">
                <a16:creationId xmlns:a16="http://schemas.microsoft.com/office/drawing/2014/main" id="{CF7FAC3A-A97B-3F4D-98A2-008A60EC4664}"/>
              </a:ext>
            </a:extLst>
          </p:cNvPr>
          <p:cNvSpPr txBox="1">
            <a:spLocks/>
          </p:cNvSpPr>
          <p:nvPr/>
        </p:nvSpPr>
        <p:spPr bwMode="auto">
          <a:xfrm>
            <a:off x="9399108" y="6492875"/>
            <a:ext cx="279289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defPPr>
              <a:defRPr lang="en-US"/>
            </a:defPPr>
            <a:lvl1pPr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 kern="12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CABAB"/>
              </a:buClr>
              <a:buSzPct val="85000"/>
              <a:buFont typeface="Wingdings 2" pitchFamily="2" charset="2"/>
              <a:buChar char="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SzPct val="80000"/>
              <a:buFont typeface="Wingdings 2" pitchFamily="2" charset="2"/>
              <a:buChar char="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fld id="{C650B4B1-D10B-D048-BFF1-40CA88CB1DA7}" type="slidenum">
              <a:rPr lang="en-US" altLang="en-US" sz="1200" smtClean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31</a:t>
            </a:fld>
            <a:endParaRPr lang="en-US" altLang="en-US" sz="1200" dirty="0">
              <a:solidFill>
                <a:schemeClr val="bg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0814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p39"/>
          <p:cNvSpPr/>
          <p:nvPr/>
        </p:nvSpPr>
        <p:spPr>
          <a:xfrm rot="10800000">
            <a:off x="2920149" y="2376252"/>
            <a:ext cx="2646372" cy="3276335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63" name="Google Shape;1963;p39"/>
          <p:cNvCxnSpPr/>
          <p:nvPr/>
        </p:nvCxnSpPr>
        <p:spPr>
          <a:xfrm>
            <a:off x="3215790" y="4059602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64" name="Google Shape;1964;p39"/>
          <p:cNvSpPr/>
          <p:nvPr/>
        </p:nvSpPr>
        <p:spPr>
          <a:xfrm flipH="1">
            <a:off x="166261" y="1180190"/>
            <a:ext cx="5103372" cy="456651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5" name="Google Shape;1965;p39"/>
          <p:cNvSpPr/>
          <p:nvPr/>
        </p:nvSpPr>
        <p:spPr>
          <a:xfrm>
            <a:off x="107311" y="277908"/>
            <a:ext cx="10258811" cy="70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sz="1200" kern="0" dirty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6" name="Google Shape;1966;p39"/>
          <p:cNvSpPr/>
          <p:nvPr/>
        </p:nvSpPr>
        <p:spPr>
          <a:xfrm>
            <a:off x="168613" y="1183830"/>
            <a:ext cx="11328821" cy="400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rt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en-US"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7" name="Google Shape;1967;p39"/>
          <p:cNvSpPr/>
          <p:nvPr/>
        </p:nvSpPr>
        <p:spPr>
          <a:xfrm rot="10800000">
            <a:off x="73714" y="2376252"/>
            <a:ext cx="2746281" cy="3276335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0" name="Google Shape;1970;p39"/>
          <p:cNvSpPr/>
          <p:nvPr/>
        </p:nvSpPr>
        <p:spPr>
          <a:xfrm rot="10800000">
            <a:off x="5645829" y="2375900"/>
            <a:ext cx="3685053" cy="3276335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1" name="Google Shape;1971;p39"/>
          <p:cNvSpPr/>
          <p:nvPr/>
        </p:nvSpPr>
        <p:spPr>
          <a:xfrm>
            <a:off x="6102754" y="2547061"/>
            <a:ext cx="2017007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39"/>
          <p:cNvSpPr/>
          <p:nvPr/>
        </p:nvSpPr>
        <p:spPr>
          <a:xfrm rot="10800000">
            <a:off x="9356818" y="2382109"/>
            <a:ext cx="2682483" cy="3276335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127000" cap="flat" cmpd="sng">
            <a:solidFill>
              <a:srgbClr val="75707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</a:pPr>
            <a:endParaRPr sz="135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3" name="Google Shape;1973;p39"/>
          <p:cNvSpPr/>
          <p:nvPr/>
        </p:nvSpPr>
        <p:spPr>
          <a:xfrm>
            <a:off x="9403789" y="2531617"/>
            <a:ext cx="254096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sz="16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4" name="Google Shape;1974;p39"/>
          <p:cNvSpPr/>
          <p:nvPr/>
        </p:nvSpPr>
        <p:spPr>
          <a:xfrm>
            <a:off x="8014728" y="4336282"/>
            <a:ext cx="1194655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5" name="Google Shape;1975;p39"/>
          <p:cNvSpPr/>
          <p:nvPr/>
        </p:nvSpPr>
        <p:spPr>
          <a:xfrm>
            <a:off x="3124837" y="3162203"/>
            <a:ext cx="1515940" cy="369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39"/>
          <p:cNvSpPr/>
          <p:nvPr/>
        </p:nvSpPr>
        <p:spPr>
          <a:xfrm>
            <a:off x="4569588" y="3163129"/>
            <a:ext cx="1025761" cy="374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sz="933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</a:pPr>
            <a:r>
              <a:rPr lang="en-US" sz="933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39"/>
          <p:cNvSpPr/>
          <p:nvPr/>
        </p:nvSpPr>
        <p:spPr>
          <a:xfrm>
            <a:off x="3126510" y="4702310"/>
            <a:ext cx="1396887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9"/>
          <p:cNvSpPr/>
          <p:nvPr/>
        </p:nvSpPr>
        <p:spPr>
          <a:xfrm>
            <a:off x="4510379" y="4698479"/>
            <a:ext cx="1183544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sz="933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9" name="Google Shape;1979;p39"/>
          <p:cNvSpPr/>
          <p:nvPr/>
        </p:nvSpPr>
        <p:spPr>
          <a:xfrm>
            <a:off x="7847978" y="5413044"/>
            <a:ext cx="1638192" cy="23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</a:pPr>
            <a:r>
              <a:rPr lang="en-US" sz="933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80" name="Google Shape;1980;p39"/>
          <p:cNvCxnSpPr/>
          <p:nvPr/>
        </p:nvCxnSpPr>
        <p:spPr>
          <a:xfrm>
            <a:off x="1088882" y="4042435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1" name="Google Shape;1981;p39"/>
          <p:cNvCxnSpPr/>
          <p:nvPr/>
        </p:nvCxnSpPr>
        <p:spPr>
          <a:xfrm>
            <a:off x="8558776" y="3370898"/>
            <a:ext cx="0" cy="27429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2" name="Google Shape;1982;p39"/>
          <p:cNvCxnSpPr/>
          <p:nvPr/>
        </p:nvCxnSpPr>
        <p:spPr>
          <a:xfrm rot="10800000" flipH="1">
            <a:off x="8790762" y="4053050"/>
            <a:ext cx="614135" cy="13104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3" name="Google Shape;1983;p39"/>
          <p:cNvCxnSpPr/>
          <p:nvPr/>
        </p:nvCxnSpPr>
        <p:spPr>
          <a:xfrm rot="10800000">
            <a:off x="9311737" y="4616254"/>
            <a:ext cx="0" cy="53335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4" name="Google Shape;1984;p39"/>
          <p:cNvCxnSpPr/>
          <p:nvPr/>
        </p:nvCxnSpPr>
        <p:spPr>
          <a:xfrm rot="10800000">
            <a:off x="8367216" y="5133813"/>
            <a:ext cx="94708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5" name="Google Shape;1985;p39"/>
          <p:cNvCxnSpPr/>
          <p:nvPr/>
        </p:nvCxnSpPr>
        <p:spPr>
          <a:xfrm>
            <a:off x="7804300" y="4044380"/>
            <a:ext cx="419673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6" name="Google Shape;1986;p39"/>
          <p:cNvCxnSpPr/>
          <p:nvPr/>
        </p:nvCxnSpPr>
        <p:spPr>
          <a:xfrm rot="10800000" flipH="1">
            <a:off x="7898457" y="4032250"/>
            <a:ext cx="20256" cy="10522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7" name="Google Shape;1987;p39"/>
          <p:cNvCxnSpPr/>
          <p:nvPr/>
        </p:nvCxnSpPr>
        <p:spPr>
          <a:xfrm rot="10800000" flipH="1">
            <a:off x="7898457" y="5084528"/>
            <a:ext cx="231358" cy="1283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8" name="Google Shape;1988;p39"/>
          <p:cNvCxnSpPr/>
          <p:nvPr/>
        </p:nvCxnSpPr>
        <p:spPr>
          <a:xfrm>
            <a:off x="4362431" y="4026218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9" name="Google Shape;1989;p39"/>
          <p:cNvCxnSpPr/>
          <p:nvPr/>
        </p:nvCxnSpPr>
        <p:spPr>
          <a:xfrm>
            <a:off x="2256788" y="4042435"/>
            <a:ext cx="215982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90" name="Google Shape;1990;p39"/>
          <p:cNvCxnSpPr/>
          <p:nvPr/>
        </p:nvCxnSpPr>
        <p:spPr>
          <a:xfrm>
            <a:off x="5476690" y="4044367"/>
            <a:ext cx="182865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91" name="Google Shape;1991;p39"/>
          <p:cNvCxnSpPr/>
          <p:nvPr/>
        </p:nvCxnSpPr>
        <p:spPr>
          <a:xfrm>
            <a:off x="6419190" y="4036970"/>
            <a:ext cx="27429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92" name="Google Shape;1992;p39"/>
          <p:cNvSpPr/>
          <p:nvPr/>
        </p:nvSpPr>
        <p:spPr>
          <a:xfrm>
            <a:off x="164317" y="3508047"/>
            <a:ext cx="929454" cy="112119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39"/>
          <p:cNvSpPr/>
          <p:nvPr/>
        </p:nvSpPr>
        <p:spPr>
          <a:xfrm>
            <a:off x="1264936" y="3530525"/>
            <a:ext cx="1056962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39"/>
          <p:cNvSpPr/>
          <p:nvPr/>
        </p:nvSpPr>
        <p:spPr>
          <a:xfrm>
            <a:off x="3412528" y="3543912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Reaction and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Learning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39"/>
          <p:cNvSpPr/>
          <p:nvPr/>
        </p:nvSpPr>
        <p:spPr>
          <a:xfrm>
            <a:off x="5692624" y="3525017"/>
            <a:ext cx="856791" cy="110836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 Credible: </a:t>
            </a:r>
            <a:endParaRPr sz="105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Effects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39"/>
          <p:cNvSpPr/>
          <p:nvPr/>
        </p:nvSpPr>
        <p:spPr>
          <a:xfrm>
            <a:off x="6688130" y="3508048"/>
            <a:ext cx="1169573" cy="114433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39"/>
          <p:cNvSpPr/>
          <p:nvPr/>
        </p:nvSpPr>
        <p:spPr>
          <a:xfrm>
            <a:off x="7973600" y="2523853"/>
            <a:ext cx="1278916" cy="93242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Tabulate Costs of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39"/>
          <p:cNvSpPr/>
          <p:nvPr/>
        </p:nvSpPr>
        <p:spPr>
          <a:xfrm>
            <a:off x="7983126" y="3611029"/>
            <a:ext cx="1269392" cy="712441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39"/>
          <p:cNvSpPr/>
          <p:nvPr/>
        </p:nvSpPr>
        <p:spPr>
          <a:xfrm>
            <a:off x="7857704" y="4588378"/>
            <a:ext cx="1394814" cy="77532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Identify Intangible Measures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39"/>
          <p:cNvSpPr/>
          <p:nvPr/>
        </p:nvSpPr>
        <p:spPr>
          <a:xfrm>
            <a:off x="9349740" y="3432821"/>
            <a:ext cx="1247674" cy="119375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39"/>
          <p:cNvSpPr/>
          <p:nvPr/>
        </p:nvSpPr>
        <p:spPr>
          <a:xfrm>
            <a:off x="2472770" y="3544016"/>
            <a:ext cx="758418" cy="1108363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39"/>
          <p:cNvSpPr/>
          <p:nvPr/>
        </p:nvSpPr>
        <p:spPr>
          <a:xfrm>
            <a:off x="4552576" y="3544870"/>
            <a:ext cx="949903" cy="112119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ctr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sz="1067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67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03" name="Google Shape;2003;p39"/>
          <p:cNvCxnSpPr/>
          <p:nvPr/>
        </p:nvCxnSpPr>
        <p:spPr>
          <a:xfrm>
            <a:off x="10597413" y="4044367"/>
            <a:ext cx="17393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2004" name="Google Shape;2004;p39"/>
          <p:cNvSpPr/>
          <p:nvPr/>
        </p:nvSpPr>
        <p:spPr>
          <a:xfrm>
            <a:off x="10754753" y="3358177"/>
            <a:ext cx="1284548" cy="1347375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18" tIns="45696" rIns="91418" bIns="45696" anchor="b" anchorCtr="0">
            <a:no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39"/>
          <p:cNvSpPr/>
          <p:nvPr/>
        </p:nvSpPr>
        <p:spPr>
          <a:xfrm>
            <a:off x="920296" y="3294273"/>
            <a:ext cx="1515940" cy="2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</a:pPr>
            <a:r>
              <a:rPr lang="en-US" sz="9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sz="9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6" name="Google Shape;2006;p39"/>
          <p:cNvSpPr txBox="1"/>
          <p:nvPr/>
        </p:nvSpPr>
        <p:spPr>
          <a:xfrm>
            <a:off x="9448509" y="6492617"/>
            <a:ext cx="2742978" cy="36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ctr" anchorCtr="0">
            <a:normAutofit/>
          </a:bodyPr>
          <a:lstStyle/>
          <a:p>
            <a:pPr algn="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</a:pPr>
            <a:fld id="{00000000-1234-1234-1234-123412341234}" type="slidenum">
              <a:rPr lang="en-US" sz="12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914368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</a:pPr>
              <a:t>32</a:t>
            </a:fld>
            <a:endParaRPr sz="12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7" name="Google Shape;2007;p39" descr="INSTITI 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0789" y="6301390"/>
            <a:ext cx="2167927" cy="310511"/>
          </a:xfrm>
          <a:prstGeom prst="rect">
            <a:avLst/>
          </a:prstGeom>
          <a:noFill/>
          <a:ln>
            <a:noFill/>
          </a:ln>
        </p:spPr>
      </p:pic>
      <p:sp>
        <p:nvSpPr>
          <p:cNvPr id="2008" name="Google Shape;2008;p39"/>
          <p:cNvSpPr txBox="1"/>
          <p:nvPr/>
        </p:nvSpPr>
        <p:spPr>
          <a:xfrm>
            <a:off x="169719" y="6416305"/>
            <a:ext cx="9420589" cy="246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en-US" sz="1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©2023 ROI Institute Inc. All Rights Reserved.</a:t>
            </a:r>
            <a:endParaRPr lang="en-US"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39"/>
          <p:cNvSpPr txBox="1"/>
          <p:nvPr/>
        </p:nvSpPr>
        <p:spPr>
          <a:xfrm>
            <a:off x="10743603" y="3516924"/>
            <a:ext cx="1310732" cy="1034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2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2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sz="102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</a:pP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</a:pP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lang="en-US" sz="102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02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02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Funding</a:t>
            </a:r>
            <a:endParaRPr sz="102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39"/>
          <p:cNvSpPr txBox="1"/>
          <p:nvPr/>
        </p:nvSpPr>
        <p:spPr>
          <a:xfrm>
            <a:off x="9291818" y="3675053"/>
            <a:ext cx="1353553" cy="73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</a:pPr>
            <a:r>
              <a:rPr lang="en-US" sz="105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sz="1400" kern="0">
              <a:solidFill>
                <a:srgbClr val="000000"/>
              </a:solidFill>
              <a:latin typeface="Arial"/>
              <a:ea typeface="+mn-ea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</a:pPr>
            <a:r>
              <a:rPr lang="en-US" sz="105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sz="1050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914;p38">
            <a:extLst>
              <a:ext uri="{FF2B5EF4-FFF2-40B4-BE49-F238E27FC236}">
                <a16:creationId xmlns:a16="http://schemas.microsoft.com/office/drawing/2014/main" id="{50A20991-8A2B-C242-A12E-3A004931BF29}"/>
              </a:ext>
            </a:extLst>
          </p:cNvPr>
          <p:cNvSpPr/>
          <p:nvPr/>
        </p:nvSpPr>
        <p:spPr>
          <a:xfrm>
            <a:off x="107312" y="2546838"/>
            <a:ext cx="2893845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1915;p38">
            <a:extLst>
              <a:ext uri="{FF2B5EF4-FFF2-40B4-BE49-F238E27FC236}">
                <a16:creationId xmlns:a16="http://schemas.microsoft.com/office/drawing/2014/main" id="{912EEC8E-49AD-2E4C-9E31-8E7A82CF186A}"/>
              </a:ext>
            </a:extLst>
          </p:cNvPr>
          <p:cNvSpPr/>
          <p:nvPr/>
        </p:nvSpPr>
        <p:spPr>
          <a:xfrm>
            <a:off x="3001157" y="2525208"/>
            <a:ext cx="2658399" cy="338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8" tIns="45696" rIns="91418" bIns="45696" anchor="t" anchorCtr="0">
            <a:spAutoFit/>
          </a:bodyPr>
          <a:lstStyle/>
          <a:p>
            <a:pPr algn="ctr" defTabSz="914368" eaLnBrk="1" fontAlgn="auto" hangingPunct="1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</a:pPr>
            <a:r>
              <a:rPr lang="en-US" sz="16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9192965-7B37-4AC2-ACA8-2898C3992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1" y="342901"/>
            <a:ext cx="9433868" cy="647699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b="1" dirty="0"/>
              <a:t>Twelve Guiding Principles</a:t>
            </a:r>
          </a:p>
        </p:txBody>
      </p:sp>
      <p:pic>
        <p:nvPicPr>
          <p:cNvPr id="3" name="Picture 2" descr="A picture containing text, sitting, laptop, open&#10;&#10;Description automatically generated">
            <a:extLst>
              <a:ext uri="{FF2B5EF4-FFF2-40B4-BE49-F238E27FC236}">
                <a16:creationId xmlns:a16="http://schemas.microsoft.com/office/drawing/2014/main" id="{24A59F1A-1230-2D45-ACAA-8600305623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"/>
          <a:stretch/>
        </p:blipFill>
        <p:spPr>
          <a:xfrm>
            <a:off x="19" y="-1"/>
            <a:ext cx="2414407" cy="6856413"/>
          </a:xfrm>
          <a:custGeom>
            <a:avLst/>
            <a:gdLst/>
            <a:ahLst/>
            <a:cxnLst/>
            <a:rect l="l" t="t" r="r" b="b"/>
            <a:pathLst>
              <a:path w="4143564" h="6856413">
                <a:moveTo>
                  <a:pt x="0" y="0"/>
                </a:moveTo>
                <a:lnTo>
                  <a:pt x="4141667" y="0"/>
                </a:lnTo>
                <a:lnTo>
                  <a:pt x="4141086" y="145208"/>
                </a:lnTo>
                <a:cubicBezTo>
                  <a:pt x="4109790" y="1611281"/>
                  <a:pt x="3796834" y="3077353"/>
                  <a:pt x="4047199" y="4543426"/>
                </a:cubicBezTo>
                <a:cubicBezTo>
                  <a:pt x="4172382" y="5276463"/>
                  <a:pt x="4156734" y="6009499"/>
                  <a:pt x="4105878" y="6742536"/>
                </a:cubicBezTo>
                <a:lnTo>
                  <a:pt x="4096763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4B2299-E92E-4639-ACA5-4E5B0228E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6347" y="990601"/>
            <a:ext cx="9400854" cy="5638800"/>
          </a:xfrm>
        </p:spPr>
        <p:txBody>
          <a:bodyPr anchor="t">
            <a:noAutofit/>
          </a:bodyPr>
          <a:lstStyle/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When conducting a higher-level evaluation, collect data at lower levels.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When planning a higher-level evaluation, the previous level of evaluation is not required to be comprehensive.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When collecting and analyzing data, use only the most credible sources.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When analyzing data, select the most conservative alternative for calculations.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Use at least one method to isolate the effects of a project.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If no improvement data are available for a population or from a speciﬁc source, assume that little or no improvement has occurred. 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Adjust estimates of improvement for potential errors of estimation.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Avoid use of extreme data items and unsupported claims when calculating ROI.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Use only the ﬁrst year of annual beneﬁts in ROI analysis of short-term solutions.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Fully load all costs of a solution, project, or program when analyzing ROI.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Intangible measures are deﬁned as measures that are purposely not converted to monetary values.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/>
              <a:t>Communicate the results of ROI Methodology to all key stakeholders.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F48B57AE-5B16-D44D-87C5-17A3A3D0AC51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9752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2">
            <a:extLst>
              <a:ext uri="{FF2B5EF4-FFF2-40B4-BE49-F238E27FC236}">
                <a16:creationId xmlns:a16="http://schemas.microsoft.com/office/drawing/2014/main" id="{1126D54F-8A29-844E-A32B-CAE7685B2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213" y="2395869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altLang="x-none" sz="24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4" name="Text Box 3">
            <a:extLst>
              <a:ext uri="{FF2B5EF4-FFF2-40B4-BE49-F238E27FC236}">
                <a16:creationId xmlns:a16="http://schemas.microsoft.com/office/drawing/2014/main" id="{903A49D3-D09D-7340-916F-6CC9DFB52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663" y="1143000"/>
            <a:ext cx="57531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Reaction</a:t>
            </a:r>
          </a:p>
        </p:txBody>
      </p:sp>
      <p:sp>
        <p:nvSpPr>
          <p:cNvPr id="25" name="Text Box 4">
            <a:extLst>
              <a:ext uri="{FF2B5EF4-FFF2-40B4-BE49-F238E27FC236}">
                <a16:creationId xmlns:a16="http://schemas.microsoft.com/office/drawing/2014/main" id="{D76BBA09-BCD3-8F43-9C0D-435BD655B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7813" y="2014869"/>
            <a:ext cx="50292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Learning</a:t>
            </a: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66AB2F81-2E3F-854A-BB60-33279E633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513" y="2913395"/>
            <a:ext cx="6629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A45A848B-4325-9848-901C-C1FE1C900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7413" y="4681870"/>
            <a:ext cx="3657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</a:t>
            </a:r>
          </a:p>
        </p:txBody>
      </p:sp>
      <p:sp>
        <p:nvSpPr>
          <p:cNvPr id="28" name="Text Box 7">
            <a:extLst>
              <a:ext uri="{FF2B5EF4-FFF2-40B4-BE49-F238E27FC236}">
                <a16:creationId xmlns:a16="http://schemas.microsoft.com/office/drawing/2014/main" id="{62870732-7014-8F48-890D-95BCC6D59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7413" y="5596270"/>
            <a:ext cx="3657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ROI</a:t>
            </a:r>
          </a:p>
        </p:txBody>
      </p:sp>
      <p:sp>
        <p:nvSpPr>
          <p:cNvPr id="29" name="Text Box 8">
            <a:extLst>
              <a:ext uri="{FF2B5EF4-FFF2-40B4-BE49-F238E27FC236}">
                <a16:creationId xmlns:a16="http://schemas.microsoft.com/office/drawing/2014/main" id="{022642DB-EF40-F44B-9D90-07A4F63CC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2513" y="3843670"/>
            <a:ext cx="586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81818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Isolate the Effects of the Program</a:t>
            </a:r>
          </a:p>
        </p:txBody>
      </p:sp>
      <p:sp>
        <p:nvSpPr>
          <p:cNvPr id="30" name="AutoShape 9">
            <a:extLst>
              <a:ext uri="{FF2B5EF4-FFF2-40B4-BE49-F238E27FC236}">
                <a16:creationId xmlns:a16="http://schemas.microsoft.com/office/drawing/2014/main" id="{4DB160BE-7549-0A45-BE47-5424AC9D5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8213" y="3843669"/>
            <a:ext cx="381000" cy="533400"/>
          </a:xfrm>
          <a:prstGeom prst="curvedRightArrow">
            <a:avLst>
              <a:gd name="adj1" fmla="val 28000"/>
              <a:gd name="adj2" fmla="val 56000"/>
              <a:gd name="adj3" fmla="val 33333"/>
            </a:avLst>
          </a:prstGeom>
          <a:solidFill>
            <a:srgbClr val="800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altLang="x-none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Verdana" charset="0"/>
              <a:ea typeface="ＭＳ Ｐゴシック" charset="-128"/>
              <a:cs typeface="+mn-cs"/>
            </a:endParaRPr>
          </a:p>
        </p:txBody>
      </p:sp>
      <p:sp>
        <p:nvSpPr>
          <p:cNvPr id="31" name="AutoShape 10">
            <a:extLst>
              <a:ext uri="{FF2B5EF4-FFF2-40B4-BE49-F238E27FC236}">
                <a16:creationId xmlns:a16="http://schemas.microsoft.com/office/drawing/2014/main" id="{6ABC0693-6F14-3740-AF6B-FF3D64FA541D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7073213" y="3843669"/>
            <a:ext cx="381000" cy="533400"/>
          </a:xfrm>
          <a:prstGeom prst="curvedRightArrow">
            <a:avLst>
              <a:gd name="adj1" fmla="val 28000"/>
              <a:gd name="adj2" fmla="val 56000"/>
              <a:gd name="adj3" fmla="val 33333"/>
            </a:avLst>
          </a:prstGeom>
          <a:solidFill>
            <a:srgbClr val="800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altLang="x-none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Verdana" charset="0"/>
              <a:ea typeface="ＭＳ Ｐゴシック" charset="-128"/>
              <a:cs typeface="+mn-cs"/>
            </a:endParaRPr>
          </a:p>
        </p:txBody>
      </p:sp>
      <p:sp>
        <p:nvSpPr>
          <p:cNvPr id="32" name="Text Box 12">
            <a:extLst>
              <a:ext uri="{FF2B5EF4-FFF2-40B4-BE49-F238E27FC236}">
                <a16:creationId xmlns:a16="http://schemas.microsoft.com/office/drawing/2014/main" id="{B9C8D239-4C1F-6C48-8868-18821F036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2113" y="6129670"/>
            <a:ext cx="4648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Intangible Benefits</a:t>
            </a:r>
          </a:p>
        </p:txBody>
      </p:sp>
      <p:sp>
        <p:nvSpPr>
          <p:cNvPr id="33" name="Line 20">
            <a:extLst>
              <a:ext uri="{FF2B5EF4-FFF2-40B4-BE49-F238E27FC236}">
                <a16:creationId xmlns:a16="http://schemas.microsoft.com/office/drawing/2014/main" id="{E35E5623-A2B1-CD42-B094-3D1E63B7397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6213" y="1633869"/>
            <a:ext cx="0" cy="457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Line 21">
            <a:extLst>
              <a:ext uri="{FF2B5EF4-FFF2-40B4-BE49-F238E27FC236}">
                <a16:creationId xmlns:a16="http://schemas.microsoft.com/office/drawing/2014/main" id="{25DDA22E-C648-4A49-A16F-4C8FE708044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6213" y="2548269"/>
            <a:ext cx="0" cy="457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Line 22">
            <a:extLst>
              <a:ext uri="{FF2B5EF4-FFF2-40B4-BE49-F238E27FC236}">
                <a16:creationId xmlns:a16="http://schemas.microsoft.com/office/drawing/2014/main" id="{4E7A20C5-E1F2-7247-B6D9-5E9B48E7F85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6213" y="3462669"/>
            <a:ext cx="0" cy="457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Line 23">
            <a:extLst>
              <a:ext uri="{FF2B5EF4-FFF2-40B4-BE49-F238E27FC236}">
                <a16:creationId xmlns:a16="http://schemas.microsoft.com/office/drawing/2014/main" id="{92141152-502C-CB4F-8673-F87238F14F6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6213" y="4377069"/>
            <a:ext cx="0" cy="457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Line 24">
            <a:extLst>
              <a:ext uri="{FF2B5EF4-FFF2-40B4-BE49-F238E27FC236}">
                <a16:creationId xmlns:a16="http://schemas.microsoft.com/office/drawing/2014/main" id="{D308F917-BE37-C24E-AA1E-2172399DC8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6213" y="5231145"/>
            <a:ext cx="0" cy="457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" name="Group 13">
            <a:extLst>
              <a:ext uri="{FF2B5EF4-FFF2-40B4-BE49-F238E27FC236}">
                <a16:creationId xmlns:a16="http://schemas.microsoft.com/office/drawing/2014/main" id="{52A0CBB2-B427-E24D-A389-DB7122B4D446}"/>
              </a:ext>
            </a:extLst>
          </p:cNvPr>
          <p:cNvGrpSpPr>
            <a:grpSpLocks/>
          </p:cNvGrpSpPr>
          <p:nvPr/>
        </p:nvGrpSpPr>
        <p:grpSpPr bwMode="auto">
          <a:xfrm>
            <a:off x="2234513" y="4986669"/>
            <a:ext cx="4343400" cy="1371600"/>
            <a:chOff x="1536" y="3120"/>
            <a:chExt cx="2736" cy="864"/>
          </a:xfrm>
        </p:grpSpPr>
        <p:sp>
          <p:nvSpPr>
            <p:cNvPr id="39" name="Line 14">
              <a:extLst>
                <a:ext uri="{FF2B5EF4-FFF2-40B4-BE49-F238E27FC236}">
                  <a16:creationId xmlns:a16="http://schemas.microsoft.com/office/drawing/2014/main" id="{1E49D88A-7930-7B47-8765-5A94F2C675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3120"/>
              <a:ext cx="504" cy="0"/>
            </a:xfrm>
            <a:prstGeom prst="line">
              <a:avLst/>
            </a:prstGeom>
            <a:noFill/>
            <a:ln w="25400">
              <a:solidFill>
                <a:srgbClr val="014067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Line 15">
              <a:extLst>
                <a:ext uri="{FF2B5EF4-FFF2-40B4-BE49-F238E27FC236}">
                  <a16:creationId xmlns:a16="http://schemas.microsoft.com/office/drawing/2014/main" id="{2E672A20-F7F4-C54F-BEFC-28213DF58B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3120"/>
              <a:ext cx="456" cy="0"/>
            </a:xfrm>
            <a:prstGeom prst="line">
              <a:avLst/>
            </a:prstGeom>
            <a:noFill/>
            <a:ln w="25400">
              <a:solidFill>
                <a:srgbClr val="014067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Line 16">
              <a:extLst>
                <a:ext uri="{FF2B5EF4-FFF2-40B4-BE49-F238E27FC236}">
                  <a16:creationId xmlns:a16="http://schemas.microsoft.com/office/drawing/2014/main" id="{A68DC172-4FB9-334A-8641-3D1B698C39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3120"/>
              <a:ext cx="0" cy="864"/>
            </a:xfrm>
            <a:prstGeom prst="line">
              <a:avLst/>
            </a:prstGeom>
            <a:noFill/>
            <a:ln w="25400">
              <a:solidFill>
                <a:srgbClr val="014067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Line 17">
              <a:extLst>
                <a:ext uri="{FF2B5EF4-FFF2-40B4-BE49-F238E27FC236}">
                  <a16:creationId xmlns:a16="http://schemas.microsoft.com/office/drawing/2014/main" id="{95CE6F2E-4488-3C44-998B-CABFC74872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3120"/>
              <a:ext cx="0" cy="864"/>
            </a:xfrm>
            <a:prstGeom prst="line">
              <a:avLst/>
            </a:prstGeom>
            <a:noFill/>
            <a:ln w="25400">
              <a:solidFill>
                <a:srgbClr val="014067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Line 18">
              <a:extLst>
                <a:ext uri="{FF2B5EF4-FFF2-40B4-BE49-F238E27FC236}">
                  <a16:creationId xmlns:a16="http://schemas.microsoft.com/office/drawing/2014/main" id="{269A8307-00EB-2A4D-9210-1F61EC7256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3984"/>
              <a:ext cx="432" cy="0"/>
            </a:xfrm>
            <a:prstGeom prst="line">
              <a:avLst/>
            </a:prstGeom>
            <a:noFill/>
            <a:ln w="25400">
              <a:solidFill>
                <a:srgbClr val="014067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Line 19">
              <a:extLst>
                <a:ext uri="{FF2B5EF4-FFF2-40B4-BE49-F238E27FC236}">
                  <a16:creationId xmlns:a16="http://schemas.microsoft.com/office/drawing/2014/main" id="{5C76090E-0C63-D44C-B62D-9DCA9E42E4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88" y="3984"/>
              <a:ext cx="384" cy="0"/>
            </a:xfrm>
            <a:prstGeom prst="line">
              <a:avLst/>
            </a:prstGeom>
            <a:noFill/>
            <a:ln w="25400">
              <a:solidFill>
                <a:srgbClr val="014067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" name="Text Box 3">
            <a:extLst>
              <a:ext uri="{FF2B5EF4-FFF2-40B4-BE49-F238E27FC236}">
                <a16:creationId xmlns:a16="http://schemas.microsoft.com/office/drawing/2014/main" id="{AA1C010E-7089-504A-A5DC-2398CBDF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663" y="304800"/>
            <a:ext cx="57531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Inputs</a:t>
            </a:r>
          </a:p>
        </p:txBody>
      </p:sp>
      <p:sp>
        <p:nvSpPr>
          <p:cNvPr id="46" name="Line 20">
            <a:extLst>
              <a:ext uri="{FF2B5EF4-FFF2-40B4-BE49-F238E27FC236}">
                <a16:creationId xmlns:a16="http://schemas.microsoft.com/office/drawing/2014/main" id="{93CF6C4A-9D5D-AD46-A0A2-B1B4A9C4A0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6213" y="795669"/>
            <a:ext cx="0" cy="457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Slide Number Placeholder 1">
            <a:extLst>
              <a:ext uri="{FF2B5EF4-FFF2-40B4-BE49-F238E27FC236}">
                <a16:creationId xmlns:a16="http://schemas.microsoft.com/office/drawing/2014/main" id="{0A3FA3B2-DE57-E748-B59F-0B39610DC386}"/>
              </a:ext>
            </a:extLst>
          </p:cNvPr>
          <p:cNvSpPr txBox="1">
            <a:spLocks/>
          </p:cNvSpPr>
          <p:nvPr/>
        </p:nvSpPr>
        <p:spPr>
          <a:xfrm>
            <a:off x="11420881" y="6467479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33" kern="1200">
                <a:solidFill>
                  <a:schemeClr val="bg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8699F50C-BE38-4BD0-BA84-9B090E1F2B9B}" type="slidenum">
              <a:rPr lang="en-US" sz="1200" smtClean="0">
                <a:solidFill>
                  <a:srgbClr val="A5A5A5"/>
                </a:solidFill>
                <a:latin typeface="Calibri" panose="020F0502020204030204"/>
                <a:ea typeface="+mn-ea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endParaRPr lang="en-US" sz="1200" dirty="0">
              <a:solidFill>
                <a:srgbClr val="A5A5A5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8" name="Isosceles Triangle 3">
            <a:extLst>
              <a:ext uri="{FF2B5EF4-FFF2-40B4-BE49-F238E27FC236}">
                <a16:creationId xmlns:a16="http://schemas.microsoft.com/office/drawing/2014/main" id="{B9D042A8-5E33-5542-BB8D-6331C3E649D6}"/>
              </a:ext>
            </a:extLst>
          </p:cNvPr>
          <p:cNvSpPr/>
          <p:nvPr/>
        </p:nvSpPr>
        <p:spPr>
          <a:xfrm rot="5400000" flipV="1">
            <a:off x="7608493" y="-754123"/>
            <a:ext cx="3972028" cy="5194987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5C34311-D311-D947-9FAE-1C41D00BE756}"/>
              </a:ext>
            </a:extLst>
          </p:cNvPr>
          <p:cNvSpPr txBox="1"/>
          <p:nvPr/>
        </p:nvSpPr>
        <p:spPr>
          <a:xfrm>
            <a:off x="9245192" y="192355"/>
            <a:ext cx="25458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Value Chain</a:t>
            </a:r>
          </a:p>
        </p:txBody>
      </p:sp>
    </p:spTree>
    <p:extLst>
      <p:ext uri="{BB962C8B-B14F-4D97-AF65-F5344CB8AC3E}">
        <p14:creationId xmlns:p14="http://schemas.microsoft.com/office/powerpoint/2010/main" val="38508079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6617D5-C734-72E9-26A2-0EE9C7C05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349112"/>
            <a:ext cx="10729820" cy="877729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Sample List in the UN Context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E3442E-0751-511D-4A35-E56A6FADE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1244" y="6493103"/>
            <a:ext cx="448056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A007396-4EF8-4446-A4A3-FA7862915E1A}" type="slidenum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763A7CB-9381-448B-F2E3-12EBCE195C00}"/>
              </a:ext>
            </a:extLst>
          </p:cNvPr>
          <p:cNvSpPr txBox="1">
            <a:spLocks/>
          </p:cNvSpPr>
          <p:nvPr/>
        </p:nvSpPr>
        <p:spPr>
          <a:xfrm>
            <a:off x="615950" y="1768212"/>
            <a:ext cx="5401734" cy="45243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Sample List of Agencies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BDD8A03-2C95-113B-F29D-62F3C074CE02}"/>
              </a:ext>
            </a:extLst>
          </p:cNvPr>
          <p:cNvSpPr txBox="1">
            <a:spLocks/>
          </p:cNvSpPr>
          <p:nvPr/>
        </p:nvSpPr>
        <p:spPr>
          <a:xfrm>
            <a:off x="5727350" y="1768212"/>
            <a:ext cx="5183717" cy="451946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Sample Applications</a:t>
            </a:r>
          </a:p>
        </p:txBody>
      </p:sp>
      <p:graphicFrame>
        <p:nvGraphicFramePr>
          <p:cNvPr id="10" name="Table 12">
            <a:extLst>
              <a:ext uri="{FF2B5EF4-FFF2-40B4-BE49-F238E27FC236}">
                <a16:creationId xmlns:a16="http://schemas.microsoft.com/office/drawing/2014/main" id="{1B84F1F1-D8DD-BDED-82AE-9305E716B8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752200"/>
              </p:ext>
            </p:extLst>
          </p:nvPr>
        </p:nvGraphicFramePr>
        <p:xfrm>
          <a:off x="602901" y="2249046"/>
          <a:ext cx="5181600" cy="2578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7899">
                  <a:extLst>
                    <a:ext uri="{9D8B030D-6E8A-4147-A177-3AD203B41FA5}">
                      <a16:colId xmlns:a16="http://schemas.microsoft.com/office/drawing/2014/main" val="1021201970"/>
                    </a:ext>
                  </a:extLst>
                </a:gridCol>
                <a:gridCol w="3193701">
                  <a:extLst>
                    <a:ext uri="{9D8B030D-6E8A-4147-A177-3AD203B41FA5}">
                      <a16:colId xmlns:a16="http://schemas.microsoft.com/office/drawing/2014/main" val="3626945218"/>
                    </a:ext>
                  </a:extLst>
                </a:gridCol>
              </a:tblGrid>
              <a:tr h="257818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FAO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IFAD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IMF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UNDPKO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UNEP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UNESCO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UNHCR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UNITAR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UNODC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UNON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UNSOA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 Secretariat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 Security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 System Staff College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UN Women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WFP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World Bank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228212"/>
                  </a:ext>
                </a:extLst>
              </a:tr>
            </a:tbl>
          </a:graphicData>
        </a:graphic>
      </p:graphicFrame>
      <p:graphicFrame>
        <p:nvGraphicFramePr>
          <p:cNvPr id="11" name="Table 18">
            <a:extLst>
              <a:ext uri="{FF2B5EF4-FFF2-40B4-BE49-F238E27FC236}">
                <a16:creationId xmlns:a16="http://schemas.microsoft.com/office/drawing/2014/main" id="{CCA860CA-8C3D-BD05-04A2-EF2AA2ED5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083328"/>
              </p:ext>
            </p:extLst>
          </p:nvPr>
        </p:nvGraphicFramePr>
        <p:xfrm>
          <a:off x="5708301" y="2249046"/>
          <a:ext cx="6324600" cy="2627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val="611982117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4061483497"/>
                    </a:ext>
                  </a:extLst>
                </a:gridCol>
              </a:tblGrid>
              <a:tr h="2627754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Air Safety and Security Training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Collaborative Negotiations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HIV Prevention/Care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Leadership Development Management Development Centre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Microfinancing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Performance Management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Police Training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Project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SMART Leadership Programme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SMART Leadership Programme II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Statelessness Project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Technical Writing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Others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142264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9BF1063-967C-A6C9-C146-BBBC13B6428C}"/>
              </a:ext>
            </a:extLst>
          </p:cNvPr>
          <p:cNvSpPr txBox="1"/>
          <p:nvPr/>
        </p:nvSpPr>
        <p:spPr>
          <a:xfrm>
            <a:off x="584200" y="5176837"/>
            <a:ext cx="11290300" cy="1200329"/>
          </a:xfrm>
          <a:prstGeom prst="rect">
            <a:avLst/>
          </a:prstGeom>
          <a:solidFill>
            <a:srgbClr val="5B92E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Courses for UN System Staff College, including: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Evaluation and Impact Assessment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(based on ROI Institute’s ROI Certification Program)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Measurement for Results-Based Management</a:t>
            </a:r>
          </a:p>
        </p:txBody>
      </p:sp>
    </p:spTree>
    <p:extLst>
      <p:ext uri="{BB962C8B-B14F-4D97-AF65-F5344CB8AC3E}">
        <p14:creationId xmlns:p14="http://schemas.microsoft.com/office/powerpoint/2010/main" val="115357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E2354-2B30-F6DA-CE0D-8B0E24E15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FE5A4-5320-3010-CAFC-18595483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A2D6C-E72B-9B06-B9E4-C2ABD1101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007396-4EF8-4446-A4A3-FA7862915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7BCEBC-20A2-6E8E-9258-3CE6C028F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207" y="0"/>
            <a:ext cx="10501586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4F40CF-D4A4-6071-122B-EA730847EABE}"/>
              </a:ext>
            </a:extLst>
          </p:cNvPr>
          <p:cNvSpPr txBox="1"/>
          <p:nvPr/>
        </p:nvSpPr>
        <p:spPr>
          <a:xfrm>
            <a:off x="990600" y="1776848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9A33EE-3371-27A5-6844-F047F2140E4F}"/>
              </a:ext>
            </a:extLst>
          </p:cNvPr>
          <p:cNvSpPr txBox="1"/>
          <p:nvPr/>
        </p:nvSpPr>
        <p:spPr>
          <a:xfrm>
            <a:off x="4489589" y="1739466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788025-5362-5598-4E5F-B4B9321936E1}"/>
              </a:ext>
            </a:extLst>
          </p:cNvPr>
          <p:cNvSpPr txBox="1"/>
          <p:nvPr/>
        </p:nvSpPr>
        <p:spPr>
          <a:xfrm>
            <a:off x="8146866" y="1736324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0EC3EE-32FB-387C-BD07-9769C4123ABD}"/>
              </a:ext>
            </a:extLst>
          </p:cNvPr>
          <p:cNvSpPr txBox="1"/>
          <p:nvPr/>
        </p:nvSpPr>
        <p:spPr>
          <a:xfrm>
            <a:off x="1143000" y="4021431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8C2942-E01E-1C93-D426-4A05DD586CE6}"/>
              </a:ext>
            </a:extLst>
          </p:cNvPr>
          <p:cNvSpPr txBox="1"/>
          <p:nvPr/>
        </p:nvSpPr>
        <p:spPr>
          <a:xfrm>
            <a:off x="4527103" y="4001294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4375A0-D4D3-6838-180F-867F29366780}"/>
              </a:ext>
            </a:extLst>
          </p:cNvPr>
          <p:cNvSpPr txBox="1"/>
          <p:nvPr/>
        </p:nvSpPr>
        <p:spPr>
          <a:xfrm>
            <a:off x="990599" y="6148149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E2ADC1-A6F0-A19C-4B01-EA584545154E}"/>
              </a:ext>
            </a:extLst>
          </p:cNvPr>
          <p:cNvSpPr txBox="1"/>
          <p:nvPr/>
        </p:nvSpPr>
        <p:spPr>
          <a:xfrm>
            <a:off x="4489588" y="6123542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784E5C-F58F-79ED-BF69-29C87C4629CB}"/>
              </a:ext>
            </a:extLst>
          </p:cNvPr>
          <p:cNvSpPr txBox="1"/>
          <p:nvPr/>
        </p:nvSpPr>
        <p:spPr>
          <a:xfrm>
            <a:off x="8081630" y="6081991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0F4E0F-F773-AD5A-3C39-BB1584BCF393}"/>
              </a:ext>
            </a:extLst>
          </p:cNvPr>
          <p:cNvSpPr txBox="1"/>
          <p:nvPr/>
        </p:nvSpPr>
        <p:spPr>
          <a:xfrm>
            <a:off x="8081631" y="4021431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4402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3AA2F-5F66-6C2D-1E55-50C6AD7C7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FB75A-9D6F-407F-AD71-7AF46ED56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0FC693-63C7-645D-4821-D3A30CB7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007396-4EF8-4446-A4A3-FA7862915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927B4E-68E3-6E27-988B-BE408B3B2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689" y="0"/>
            <a:ext cx="1053662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429CAD-4A91-5BF6-D79B-EBD603B4C5BA}"/>
              </a:ext>
            </a:extLst>
          </p:cNvPr>
          <p:cNvSpPr txBox="1"/>
          <p:nvPr/>
        </p:nvSpPr>
        <p:spPr>
          <a:xfrm>
            <a:off x="4527103" y="4001294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6FBC3C-C90F-4639-4FA4-1CB154A6540D}"/>
              </a:ext>
            </a:extLst>
          </p:cNvPr>
          <p:cNvSpPr txBox="1"/>
          <p:nvPr/>
        </p:nvSpPr>
        <p:spPr>
          <a:xfrm>
            <a:off x="8077200" y="1694338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ACBED2-FB3C-0574-57F2-90EA7BA6C328}"/>
              </a:ext>
            </a:extLst>
          </p:cNvPr>
          <p:cNvSpPr txBox="1"/>
          <p:nvPr/>
        </p:nvSpPr>
        <p:spPr>
          <a:xfrm>
            <a:off x="1151862" y="4001294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0A2E23-6200-27CB-3854-3875DF1A7DE5}"/>
              </a:ext>
            </a:extLst>
          </p:cNvPr>
          <p:cNvSpPr txBox="1"/>
          <p:nvPr/>
        </p:nvSpPr>
        <p:spPr>
          <a:xfrm>
            <a:off x="4489072" y="6400927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5E7C87-72D6-736F-6FE3-C85917CC5125}"/>
              </a:ext>
            </a:extLst>
          </p:cNvPr>
          <p:cNvSpPr txBox="1"/>
          <p:nvPr/>
        </p:nvSpPr>
        <p:spPr>
          <a:xfrm>
            <a:off x="1143000" y="6354247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1E2F67-6FF2-B8D8-E3C8-D87290C36D75}"/>
              </a:ext>
            </a:extLst>
          </p:cNvPr>
          <p:cNvSpPr txBox="1"/>
          <p:nvPr/>
        </p:nvSpPr>
        <p:spPr>
          <a:xfrm>
            <a:off x="8216006" y="4001294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EBD970-0894-A834-A063-0EE11C567347}"/>
              </a:ext>
            </a:extLst>
          </p:cNvPr>
          <p:cNvSpPr txBox="1"/>
          <p:nvPr/>
        </p:nvSpPr>
        <p:spPr>
          <a:xfrm>
            <a:off x="8153400" y="6308208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F00978-A389-1641-48AD-9C4E996AF40A}"/>
              </a:ext>
            </a:extLst>
          </p:cNvPr>
          <p:cNvSpPr txBox="1"/>
          <p:nvPr/>
        </p:nvSpPr>
        <p:spPr>
          <a:xfrm>
            <a:off x="4582340" y="1661875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68FA12-20E3-B714-F9D3-593E3BF11A53}"/>
              </a:ext>
            </a:extLst>
          </p:cNvPr>
          <p:cNvSpPr txBox="1"/>
          <p:nvPr/>
        </p:nvSpPr>
        <p:spPr>
          <a:xfrm>
            <a:off x="990600" y="1571646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1851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2D79-6AA3-73B6-2F47-BE8D39AE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CA4C0-1A8A-DAAB-C958-427189B9E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09660-8CF8-7F6B-57E6-54BDF25BD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007396-4EF8-4446-A4A3-FA7862915E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1DDAFC-5F5D-58ED-97A8-E69B83C15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83" y="0"/>
            <a:ext cx="1064263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E984BD-B53A-5CA3-86C0-A5ABE08BAC9D}"/>
              </a:ext>
            </a:extLst>
          </p:cNvPr>
          <p:cNvSpPr txBox="1"/>
          <p:nvPr/>
        </p:nvSpPr>
        <p:spPr>
          <a:xfrm>
            <a:off x="4419600" y="1705929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2E5279-A077-08BA-61A4-BADB3F205643}"/>
              </a:ext>
            </a:extLst>
          </p:cNvPr>
          <p:cNvSpPr txBox="1"/>
          <p:nvPr/>
        </p:nvSpPr>
        <p:spPr>
          <a:xfrm>
            <a:off x="7918458" y="1722524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94DEB9-4048-79A8-B814-579D5163907E}"/>
              </a:ext>
            </a:extLst>
          </p:cNvPr>
          <p:cNvSpPr txBox="1"/>
          <p:nvPr/>
        </p:nvSpPr>
        <p:spPr>
          <a:xfrm>
            <a:off x="4419599" y="4089162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E4A7D1-5F40-0D1F-E9C4-D227BB8F798A}"/>
              </a:ext>
            </a:extLst>
          </p:cNvPr>
          <p:cNvSpPr txBox="1"/>
          <p:nvPr/>
        </p:nvSpPr>
        <p:spPr>
          <a:xfrm>
            <a:off x="774683" y="1705929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11502D-E9F7-FF2B-CF27-C00548303691}"/>
              </a:ext>
            </a:extLst>
          </p:cNvPr>
          <p:cNvSpPr txBox="1"/>
          <p:nvPr/>
        </p:nvSpPr>
        <p:spPr>
          <a:xfrm>
            <a:off x="7918458" y="6280064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24CF0E-1CB8-9F96-FA8A-7EB37EF67408}"/>
              </a:ext>
            </a:extLst>
          </p:cNvPr>
          <p:cNvSpPr txBox="1"/>
          <p:nvPr/>
        </p:nvSpPr>
        <p:spPr>
          <a:xfrm>
            <a:off x="8085845" y="4014397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730B4E-B2EB-05AA-2730-0245FFA26084}"/>
              </a:ext>
            </a:extLst>
          </p:cNvPr>
          <p:cNvSpPr txBox="1"/>
          <p:nvPr/>
        </p:nvSpPr>
        <p:spPr>
          <a:xfrm>
            <a:off x="875858" y="6321039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BF8E28-35AB-5239-7DAA-E973B604154F}"/>
              </a:ext>
            </a:extLst>
          </p:cNvPr>
          <p:cNvSpPr txBox="1"/>
          <p:nvPr/>
        </p:nvSpPr>
        <p:spPr>
          <a:xfrm>
            <a:off x="4397158" y="6377419"/>
            <a:ext cx="134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CD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0924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AEF97D3-F17E-423D-8281-34F5C657A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05" y="0"/>
            <a:ext cx="12194177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17B6E89-6474-4AB4-90D5-2C2FB4120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0" y="0"/>
            <a:ext cx="12196354" cy="1648047"/>
          </a:xfrm>
          <a:prstGeom prst="rect">
            <a:avLst/>
          </a:prstGeom>
          <a:solidFill>
            <a:srgbClr val="3E8ED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A44B7D0-0CC7-4F24-9CF7-407A8D358D79}"/>
              </a:ext>
            </a:extLst>
          </p:cNvPr>
          <p:cNvSpPr txBox="1">
            <a:spLocks/>
          </p:cNvSpPr>
          <p:nvPr/>
        </p:nvSpPr>
        <p:spPr bwMode="black">
          <a:xfrm>
            <a:off x="754911" y="118833"/>
            <a:ext cx="10662026" cy="11035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Evaluations including Capacity Development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53" y="4253023"/>
            <a:ext cx="3933607" cy="256373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83720"/>
            <a:ext cx="3955360" cy="25693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86546" y="1683720"/>
            <a:ext cx="8309129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Broad  (participants, academia, private sector, UN, government)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stakeholder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 analysis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 and consultation through survey, focus groups and interviews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Global, regional and national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level,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individual &amp; institutional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dimension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Level 3 and 4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including frequency, factors, confidence, attribution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Most Significant Change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technique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Analysis of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certification/assessment results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Case studies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by Region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Large sampling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&gt; 5,000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Use of three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languages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Disaggregated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survey results analysis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Construction of a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generic Theory of Change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Surveys to trained trainers and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participants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 from training by trainers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Interviews with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partner institutions/employers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Level 3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Cluster nature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of the evaluation allowed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focus on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ToT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 element and dive deeper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8511" y="4160836"/>
            <a:ext cx="3633022" cy="242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277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6617D5-C734-72E9-26A2-0EE9C7C05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8865"/>
            <a:ext cx="10806021" cy="877729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Capacity Development Defined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BF6EC1-89C6-B099-01BD-4F4D19DA386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762727"/>
          <a:ext cx="11277600" cy="4270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799158355"/>
                    </a:ext>
                  </a:extLst>
                </a:gridCol>
                <a:gridCol w="7772400">
                  <a:extLst>
                    <a:ext uri="{9D8B030D-6E8A-4147-A177-3AD203B41FA5}">
                      <a16:colId xmlns:a16="http://schemas.microsoft.com/office/drawing/2014/main" val="4209435036"/>
                    </a:ext>
                  </a:extLst>
                </a:gridCol>
              </a:tblGrid>
              <a:tr h="413640">
                <a:tc>
                  <a:txBody>
                    <a:bodyPr/>
                    <a:lstStyle/>
                    <a:p>
                      <a:r>
                        <a:rPr lang="en-US" sz="2000" dirty="0"/>
                        <a:t>Capacity Development Level</a:t>
                      </a:r>
                    </a:p>
                  </a:txBody>
                  <a:tcPr marL="94009" marR="94009" marT="47005" marB="4700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2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Sample Evaluation Questions</a:t>
                      </a:r>
                    </a:p>
                  </a:txBody>
                  <a:tcPr marL="94009" marR="94009" marT="47005" marB="4700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771595"/>
                  </a:ext>
                </a:extLst>
              </a:tr>
              <a:tr h="1055181">
                <a:tc>
                  <a:txBody>
                    <a:bodyPr/>
                    <a:lstStyle/>
                    <a:p>
                      <a:r>
                        <a:rPr lang="en-US" sz="2000" dirty="0"/>
                        <a:t>Individual</a:t>
                      </a:r>
                    </a:p>
                  </a:txBody>
                  <a:tcPr marL="94009" marR="94009" marT="47005" marB="470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 what extent did the constituents display improvements in capacities (increased knowledge, skills, and practices)</a:t>
                      </a:r>
                    </a:p>
                  </a:txBody>
                  <a:tcPr marL="94009" marR="94009" marT="47005" marB="470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8421329"/>
                  </a:ext>
                </a:extLst>
              </a:tr>
              <a:tr h="977695">
                <a:tc>
                  <a:txBody>
                    <a:bodyPr/>
                    <a:lstStyle/>
                    <a:p>
                      <a:r>
                        <a:rPr lang="en-US" sz="2000" dirty="0" err="1"/>
                        <a:t>Organisational</a:t>
                      </a:r>
                      <a:endParaRPr lang="en-US" sz="2000" dirty="0"/>
                    </a:p>
                  </a:txBody>
                  <a:tcPr marL="94009" marR="94009" marT="47005" marB="470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 what extent did capacity development reach sufficient constituents to enable institutional change?</a:t>
                      </a:r>
                    </a:p>
                  </a:txBody>
                  <a:tcPr marL="94009" marR="94009" marT="47005" marB="470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5769637"/>
                  </a:ext>
                </a:extLst>
              </a:tr>
              <a:tr h="1823777">
                <a:tc>
                  <a:txBody>
                    <a:bodyPr/>
                    <a:lstStyle/>
                    <a:p>
                      <a:r>
                        <a:rPr lang="en-US" sz="2000"/>
                        <a:t>Enabling Environment</a:t>
                      </a:r>
                    </a:p>
                  </a:txBody>
                  <a:tcPr marL="94009" marR="94009" marT="47005" marB="470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 what extent did the organization deliver on its capacity development plan?</a:t>
                      </a:r>
                    </a:p>
                    <a:p>
                      <a:endParaRPr lang="en-US" sz="2000" dirty="0"/>
                    </a:p>
                    <a:p>
                      <a:r>
                        <a:rPr lang="en-US" sz="2000" dirty="0"/>
                        <a:t>To what extent did the capacity development reinforce the ability of constituents to use the results of the </a:t>
                      </a:r>
                      <a:r>
                        <a:rPr lang="en-US" sz="2000" dirty="0" err="1"/>
                        <a:t>programme</a:t>
                      </a:r>
                      <a:r>
                        <a:rPr lang="en-US" sz="2000" dirty="0"/>
                        <a:t>/project?</a:t>
                      </a:r>
                    </a:p>
                  </a:txBody>
                  <a:tcPr marL="94009" marR="94009" marT="47005" marB="470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278024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0168175-E530-994B-BAEA-728DB7244C6F}"/>
              </a:ext>
            </a:extLst>
          </p:cNvPr>
          <p:cNvSpPr txBox="1"/>
          <p:nvPr/>
        </p:nvSpPr>
        <p:spPr>
          <a:xfrm>
            <a:off x="600822" y="6276233"/>
            <a:ext cx="11277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31611">
              <a:spcBef>
                <a:spcPts val="800"/>
              </a:spcBef>
            </a:pPr>
            <a:r>
              <a:rPr lang="en-US" sz="1200" spc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ILO Guidance Note 3.4: Evaluation of Capacity Developing in ILO Programmes and Projects 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8F20E651-9EDE-064C-ABB7-3C05CDB6917E}"/>
              </a:ext>
            </a:extLst>
          </p:cNvPr>
          <p:cNvSpPr txBox="1">
            <a:spLocks/>
          </p:cNvSpPr>
          <p:nvPr/>
        </p:nvSpPr>
        <p:spPr>
          <a:xfrm>
            <a:off x="9441327" y="6492904"/>
            <a:ext cx="2742978" cy="365096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3636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70F8ED-1AE2-4FDE-B4CF-15CAE454C5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"/>
            <a:ext cx="12192000" cy="685800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44763" y="222068"/>
            <a:ext cx="9781859" cy="65444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01927" y="453476"/>
            <a:ext cx="9667529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Challenges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Missing baselines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which require reconstructing baseline information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retroperspectively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Difficult finding consultants having the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experience and focus on evaluating capacity development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Too often evaluation is reduced to looking at participants’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reaction and learning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alone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At the time of the evaluation it is often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too early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to see long term results,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behaviour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 changes and impact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Missing results frameworks, theories of change in project design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Insufficient self-evaluation/monitoring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data available (e.g. no Level 1 and Level 2 data)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Missing contacts particularly in situations where the security situation is challenging. No access to supervisors, to deployed personnel or performance evaluations.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Connecting individual capacities </a:t>
            </a: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with a contribution to supporting countries implementing the SDGs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Scale does often not always allow for </a:t>
            </a:r>
            <a:r>
              <a:rPr kumimoji="0" lang="nl-B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robust methodologies including the comparison groups/counterfactual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872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8614CC8-6343-4650-A6A5-5F597D90DE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6265"/>
            <a:ext cx="12192000" cy="69142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8F44B5-F3CA-4213-8C37-B20175140135}"/>
              </a:ext>
            </a:extLst>
          </p:cNvPr>
          <p:cNvSpPr txBox="1"/>
          <p:nvPr/>
        </p:nvSpPr>
        <p:spPr>
          <a:xfrm>
            <a:off x="1362000" y="124867"/>
            <a:ext cx="9382200" cy="65248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Methodological take-away messages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Dare the unknown –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reconstruct your baseline, assess the most significant change, try Level 4 Impact evaluation or ROI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Surveys and focus groups can be a great tool to reach out to larger groups –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often survey respondents are pleased to share their learning experience and follow-up actions with the evaluation team and other participants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Be humble about the attribution vs contribution debate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and always include a question regarding attribution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Workshops on outcome harvesting / outcome evidencing / After action review / Theory of change review can help understand unintended outcomes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which are common in the area of capacity development initiatives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Provide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sufficient time for application of knowledge/skills and changed behaviour in your evaluation timeframe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Move from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individual changes to institutional changes. More effort needs to be placed on understanding the relationships between individual capacities and organizational/institutional capacities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ＭＳ Ｐゴシック" pitchFamily="-111" charset="-128"/>
                <a:cs typeface="+mn-cs"/>
              </a:rPr>
              <a:t>…….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29786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EFD49BF-7529-D24F-8B30-0406EB39F9A6}"/>
              </a:ext>
            </a:extLst>
          </p:cNvPr>
          <p:cNvSpPr txBox="1">
            <a:spLocks/>
          </p:cNvSpPr>
          <p:nvPr/>
        </p:nvSpPr>
        <p:spPr>
          <a:xfrm>
            <a:off x="5562600" y="461902"/>
            <a:ext cx="6146797" cy="162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Aft>
                <a:spcPts val="600"/>
              </a:spcAft>
            </a:pP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Remember, when it comes to delivering results:</a:t>
            </a:r>
          </a:p>
        </p:txBody>
      </p:sp>
      <p:pic>
        <p:nvPicPr>
          <p:cNvPr id="6" name="Picture 5" descr="A picture containing indoor, person, table, wall&#10;&#10;Description automatically generated">
            <a:extLst>
              <a:ext uri="{FF2B5EF4-FFF2-40B4-BE49-F238E27FC236}">
                <a16:creationId xmlns:a16="http://schemas.microsoft.com/office/drawing/2014/main" id="{336015C3-1E41-9745-8489-129B7A21D1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1587"/>
            <a:ext cx="5333998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1B2F5570-A90F-084D-8C7F-43B200611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013" y="635635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fld id="{5A007396-4EF8-4446-A4A3-FA7862915E1A}" type="slidenum">
              <a:rPr lang="en-US">
                <a:solidFill>
                  <a:srgbClr val="FFFFFF"/>
                </a:solidFill>
                <a:latin typeface="Calibri" panose="020F0502020204030204"/>
                <a:ea typeface="+mn-ea"/>
              </a:rPr>
              <a:pPr algn="l" eaLnBrk="1" fontAlgn="auto" hangingPunct="1">
                <a:spcBef>
                  <a:spcPts val="0"/>
                </a:spcBef>
                <a:spcAft>
                  <a:spcPts val="600"/>
                </a:spcAft>
                <a:defRPr/>
              </a:pPr>
              <a:t>42</a:t>
            </a:fld>
            <a:endParaRPr lang="en-US">
              <a:solidFill>
                <a:srgbClr val="FFFFFF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4BAD8A-F00A-654F-A31E-B560993BFAA2}"/>
              </a:ext>
            </a:extLst>
          </p:cNvPr>
          <p:cNvSpPr txBox="1">
            <a:spLocks/>
          </p:cNvSpPr>
          <p:nvPr/>
        </p:nvSpPr>
        <p:spPr>
          <a:xfrm>
            <a:off x="5181600" y="2090677"/>
            <a:ext cx="5638800" cy="3752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14400" lvl="1" indent="-228600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+mn-ea"/>
              </a:rPr>
              <a:t>Hope is not a strategy.</a:t>
            </a:r>
          </a:p>
          <a:p>
            <a:pPr marL="914400" lvl="1" indent="-228600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+mn-ea"/>
              </a:rPr>
              <a:t>Luck is not a factor.</a:t>
            </a:r>
          </a:p>
          <a:p>
            <a:pPr marL="914400" lvl="1" indent="-228600" eaLnBrk="1" hangingPunct="1">
              <a:lnSpc>
                <a:spcPct val="90000"/>
              </a:lnSpc>
              <a:spcBef>
                <a:spcPct val="35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+mn-ea"/>
              </a:rPr>
              <a:t>Doing nothing is not an option.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48AF42-1095-D744-8A0E-B4ADE27BD4D8}"/>
              </a:ext>
            </a:extLst>
          </p:cNvPr>
          <p:cNvSpPr/>
          <p:nvPr/>
        </p:nvSpPr>
        <p:spPr>
          <a:xfrm>
            <a:off x="6629400" y="3967101"/>
            <a:ext cx="49557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3200" b="1" dirty="0">
                <a:solidFill>
                  <a:srgbClr val="820E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is inevitable. </a:t>
            </a:r>
          </a:p>
          <a:p>
            <a:pPr>
              <a:spcBef>
                <a:spcPts val="0"/>
              </a:spcBef>
            </a:pPr>
            <a:r>
              <a:rPr lang="en-US" sz="3200" b="1" dirty="0">
                <a:solidFill>
                  <a:srgbClr val="820E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Progress is optional.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5D5B9BB8-C26D-F34F-99F8-97D64F67B4D0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/>
            <a:fld id="{5A007396-4EF8-4446-A4A3-FA7862915E1A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42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5784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7" name="Google Shape;1447;p53" descr="A person wearing a suit and ti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 extrusionOk="0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448" name="Google Shape;1448;p53"/>
          <p:cNvSpPr txBox="1"/>
          <p:nvPr/>
        </p:nvSpPr>
        <p:spPr>
          <a:xfrm>
            <a:off x="3166784" y="3811239"/>
            <a:ext cx="8730690" cy="1053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Click the link below or scan the QR code to receive resources from today’s session.</a:t>
            </a:r>
            <a:endParaRPr kumimoji="0" sz="28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9" name="Google Shape;1449;p53"/>
          <p:cNvSpPr txBox="1">
            <a:spLocks noGrp="1"/>
          </p:cNvSpPr>
          <p:nvPr>
            <p:ph type="sldNum" idx="12"/>
          </p:nvPr>
        </p:nvSpPr>
        <p:spPr>
          <a:xfrm>
            <a:off x="9448800" y="64903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43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1451" name="Google Shape;1451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760" y="3811239"/>
            <a:ext cx="997572" cy="1395011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52" name="Google Shape;1452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9023" y="4298757"/>
            <a:ext cx="997571" cy="1473959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54" name="Google Shape;1454;p53"/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7545" y="5225086"/>
            <a:ext cx="1822623" cy="1027781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3D1A18-F576-97F4-EDF3-AFA4D4F2A1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068" y="365264"/>
            <a:ext cx="2111118" cy="26248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CA3F43-DC60-7E4A-FCA6-50A88643C2D5}"/>
              </a:ext>
            </a:extLst>
          </p:cNvPr>
          <p:cNvSpPr txBox="1"/>
          <p:nvPr/>
        </p:nvSpPr>
        <p:spPr>
          <a:xfrm>
            <a:off x="4453128" y="516321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/>
                <a:sym typeface="Arial"/>
              </a:rPr>
              <a:t>https://</a:t>
            </a:r>
            <a:r>
              <a:rPr kumimoji="0" lang="en-US" sz="2800" b="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/>
                <a:sym typeface="Arial"/>
              </a:rPr>
              <a:t>roiinstitute.net</a:t>
            </a:r>
            <a:r>
              <a:rPr kumimoji="0" lang="en-US" sz="2800" b="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/>
                <a:sym typeface="Arial"/>
              </a:rPr>
              <a:t>/uneg-demonstrating-the-impact-of-capacity-development-2/</a:t>
            </a:r>
            <a:endParaRPr kumimoji="0" lang="en-US" sz="1400" b="0" i="0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15846" y="254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ＭＳ Ｐゴシック" pitchFamily="-111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E58C0-B9A6-8F48-98DA-0CC7030412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4"/>
          <a:stretch/>
        </p:blipFill>
        <p:spPr>
          <a:xfrm>
            <a:off x="-1" y="0"/>
            <a:ext cx="5410201" cy="6858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6BA16D1-7203-FA43-BAB0-9A0FD4939F20}"/>
              </a:ext>
            </a:extLst>
          </p:cNvPr>
          <p:cNvGrpSpPr/>
          <p:nvPr/>
        </p:nvGrpSpPr>
        <p:grpSpPr>
          <a:xfrm>
            <a:off x="5791200" y="662464"/>
            <a:ext cx="5638801" cy="5247282"/>
            <a:chOff x="3885791" y="1219200"/>
            <a:chExt cx="4785769" cy="4536831"/>
          </a:xfrm>
        </p:grpSpPr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4F45877A-EE2E-7341-862F-42A7D6AA2D52}"/>
                </a:ext>
              </a:extLst>
            </p:cNvPr>
            <p:cNvSpPr txBox="1">
              <a:spLocks/>
            </p:cNvSpPr>
            <p:nvPr/>
          </p:nvSpPr>
          <p:spPr>
            <a:xfrm>
              <a:off x="3885791" y="1219200"/>
              <a:ext cx="4785769" cy="453683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5400" b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</a:rPr>
                <a:t>Questions?</a:t>
              </a: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5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en-US" sz="3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Visit us Online</a:t>
              </a: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www.roiinstitute.net</a:t>
              </a: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Email Us </a:t>
              </a: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patti@roiinstitute.net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en-US" sz="3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Connect with Us</a:t>
              </a: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 </a:t>
              </a: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18318D0-8BD3-F849-89E4-00B400C4B066}"/>
                </a:ext>
              </a:extLst>
            </p:cNvPr>
            <p:cNvGrpSpPr/>
            <p:nvPr/>
          </p:nvGrpSpPr>
          <p:grpSpPr>
            <a:xfrm>
              <a:off x="5437932" y="5290894"/>
              <a:ext cx="1883170" cy="465137"/>
              <a:chOff x="3039108" y="4699990"/>
              <a:chExt cx="1883170" cy="465137"/>
            </a:xfrm>
          </p:grpSpPr>
          <p:pic>
            <p:nvPicPr>
              <p:cNvPr id="18" name="Picture 3" descr="Linkedin.png">
                <a:hlinkClick r:id="rId4"/>
                <a:extLst>
                  <a:ext uri="{FF2B5EF4-FFF2-40B4-BE49-F238E27FC236}">
                    <a16:creationId xmlns:a16="http://schemas.microsoft.com/office/drawing/2014/main" id="{F611585C-C854-0742-AFAB-95497AC13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11238"/>
              <a:stretch>
                <a:fillRect/>
              </a:stretch>
            </p:blipFill>
            <p:spPr bwMode="auto">
              <a:xfrm>
                <a:off x="3039108" y="4706340"/>
                <a:ext cx="460375" cy="458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4" descr="facebook_logo_detail.gif">
                <a:hlinkClick r:id="rId6"/>
                <a:extLst>
                  <a:ext uri="{FF2B5EF4-FFF2-40B4-BE49-F238E27FC236}">
                    <a16:creationId xmlns:a16="http://schemas.microsoft.com/office/drawing/2014/main" id="{2874CEC3-0B5A-5145-9BAC-891E642A1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3307" b="3101"/>
              <a:stretch>
                <a:fillRect/>
              </a:stretch>
            </p:blipFill>
            <p:spPr bwMode="auto">
              <a:xfrm>
                <a:off x="3758173" y="4706341"/>
                <a:ext cx="469900" cy="454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5" descr="twitter.png">
                <a:hlinkClick r:id="rId8"/>
                <a:extLst>
                  <a:ext uri="{FF2B5EF4-FFF2-40B4-BE49-F238E27FC236}">
                    <a16:creationId xmlns:a16="http://schemas.microsoft.com/office/drawing/2014/main" id="{516768AB-D9FB-AA44-876B-094BA8E123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63490" y="4699990"/>
                <a:ext cx="458788" cy="460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6868040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37A1EF44-508A-1140-B686-301AE4D37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388C5D74-3C0F-0998-D965-91EE2F7F4A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4600" y="2552700"/>
            <a:ext cx="1413387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3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8"/>
            <a:ext cx="12188951" cy="68574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58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B89C7-4720-4643-AE56-C6D05C29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58572"/>
            <a:ext cx="5315930" cy="1056046"/>
          </a:xfrm>
        </p:spPr>
        <p:txBody>
          <a:bodyPr>
            <a:normAutofit/>
          </a:bodyPr>
          <a:lstStyle/>
          <a:p>
            <a:pPr defTabSz="731611">
              <a:spcAft>
                <a:spcPts val="480"/>
              </a:spcAft>
            </a:pPr>
            <a:r>
              <a:rPr lang="en-US" sz="4000" dirty="0">
                <a:latin typeface="Calibri "/>
              </a:rPr>
              <a:t>Objectives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DF5FE34-0A41-407A-8D94-10FCF68F1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5488" y="831297"/>
            <a:ext cx="0" cy="914326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6BDC9C-E074-8E4B-92BE-895D1A548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13" y="1745623"/>
            <a:ext cx="8534400" cy="4553701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en-US" sz="2400" dirty="0"/>
              <a:t>During this session, we will discuss: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None/>
              <a:defRPr/>
            </a:pPr>
            <a:endParaRPr lang="en-US" sz="1000" dirty="0"/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defRPr/>
            </a:pPr>
            <a:r>
              <a:rPr lang="en-US" dirty="0"/>
              <a:t>Five components of the evaluation puzzle.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defRPr/>
            </a:pPr>
            <a:r>
              <a:rPr lang="en-US" dirty="0"/>
              <a:t>Twelve steps in the ROI Methodology®.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defRPr/>
            </a:pPr>
            <a:r>
              <a:rPr lang="en-US" dirty="0"/>
              <a:t>How organizations apply the ROI Methodology to capacity-development interventions.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defRPr/>
            </a:pPr>
            <a:r>
              <a:rPr lang="en-US" dirty="0"/>
              <a:t>How to use results to influence the enabling environment that supports successful capacity-development implementation.</a:t>
            </a:r>
          </a:p>
        </p:txBody>
      </p:sp>
      <p:pic>
        <p:nvPicPr>
          <p:cNvPr id="7" name="Picture 8" descr="Darts in the center of a target">
            <a:extLst>
              <a:ext uri="{FF2B5EF4-FFF2-40B4-BE49-F238E27FC236}">
                <a16:creationId xmlns:a16="http://schemas.microsoft.com/office/drawing/2014/main" id="{C3365588-9BA0-8942-96EF-39E166BFCD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72600" y="286"/>
            <a:ext cx="2819400" cy="685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4A0F4882-DFFF-8341-BA62-74A7BAF2E07F}"/>
              </a:ext>
            </a:extLst>
          </p:cNvPr>
          <p:cNvSpPr txBox="1">
            <a:spLocks/>
          </p:cNvSpPr>
          <p:nvPr/>
        </p:nvSpPr>
        <p:spPr>
          <a:xfrm>
            <a:off x="9441327" y="6492904"/>
            <a:ext cx="2742978" cy="365096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706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book, indoor, table, text&#10;&#10;Description automatically generated">
            <a:extLst>
              <a:ext uri="{FF2B5EF4-FFF2-40B4-BE49-F238E27FC236}">
                <a16:creationId xmlns:a16="http://schemas.microsoft.com/office/drawing/2014/main" id="{86A764C5-2EC7-5548-96D1-4863C6EFA6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EEECE1">
                <a:tint val="45000"/>
                <a:satMod val="400000"/>
              </a:srgb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1281E7-C2ED-D542-9CA2-6D7AB16BAE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8042" y="342324"/>
            <a:ext cx="11227367" cy="9509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/>
            <a:r>
              <a:rPr lang="en-US" sz="4000" dirty="0">
                <a:latin typeface="Calibri "/>
                <a:cs typeface="Calibri" panose="020F0502020204030204" pitchFamily="34" charset="0"/>
              </a:rPr>
              <a:t>Resources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3176DE-B960-974B-88FB-B3C2DCAD75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509" y="320443"/>
            <a:ext cx="2128402" cy="310855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6840812E-B299-034A-9317-A82F5C1F5B3E}"/>
              </a:ext>
            </a:extLst>
          </p:cNvPr>
          <p:cNvSpPr txBox="1">
            <a:spLocks/>
          </p:cNvSpPr>
          <p:nvPr/>
        </p:nvSpPr>
        <p:spPr>
          <a:xfrm>
            <a:off x="9441327" y="6492904"/>
            <a:ext cx="2742978" cy="365096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852761-ECC8-6667-F0D3-B4E93B1253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5769" y="1444734"/>
            <a:ext cx="2128402" cy="310855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00A5C9-8E19-9545-9579-9279493FD0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39813" y="1503928"/>
            <a:ext cx="1548315" cy="19250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261036-047B-9E4E-9134-76BE9870DD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5310029" y="2667000"/>
            <a:ext cx="2128402" cy="310855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1B3476-8447-5746-B475-67F0A101102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289" y="4391536"/>
            <a:ext cx="3413839" cy="192507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84ED94A-3375-3B44-8993-F3DD2979AE57}"/>
              </a:ext>
            </a:extLst>
          </p:cNvPr>
          <p:cNvSpPr txBox="1"/>
          <p:nvPr/>
        </p:nvSpPr>
        <p:spPr>
          <a:xfrm>
            <a:off x="389204" y="4828365"/>
            <a:ext cx="4752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Participants in today’s webinar will receive a copy of the book,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Value for Money.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Scan the QR code for details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305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0" y="225858"/>
            <a:ext cx="12192000" cy="86177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Case studies describing the use of the ROI Methodology in capacity development efforts and other interventions are available in a variety of books.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6441775"/>
            <a:ext cx="12192000" cy="21980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There are more than 75 publications to support the ROI Methodology.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71900" y="1541267"/>
            <a:ext cx="748769" cy="10134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74804" y="2684813"/>
            <a:ext cx="755561" cy="104427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639709" y="1542391"/>
            <a:ext cx="696876" cy="10111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038083" y="1540418"/>
            <a:ext cx="746968" cy="10151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766284" y="3826056"/>
            <a:ext cx="703544" cy="103618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621482" y="3850384"/>
            <a:ext cx="711496" cy="10361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487" y="1524022"/>
            <a:ext cx="698597" cy="10478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58261" y="3835153"/>
            <a:ext cx="739202" cy="10342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767401" y="1541192"/>
            <a:ext cx="719755" cy="10135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917972" y="1538171"/>
            <a:ext cx="736667" cy="10195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766363" y="2684989"/>
            <a:ext cx="724123" cy="10165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626907" y="4991700"/>
            <a:ext cx="739203" cy="10166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129572" y="2709782"/>
            <a:ext cx="711496" cy="9969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2269921" y="4987520"/>
            <a:ext cx="739203" cy="10103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4637566" y="2689473"/>
            <a:ext cx="695061" cy="10195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4222" y="2675216"/>
            <a:ext cx="724123" cy="102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5788497" y="4983615"/>
            <a:ext cx="673359" cy="10361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8038083" y="2689196"/>
            <a:ext cx="736600" cy="10200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136457" y="3844629"/>
            <a:ext cx="688499" cy="10011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3451485" y="1544442"/>
            <a:ext cx="757408" cy="10070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3430768" y="3856694"/>
            <a:ext cx="757408" cy="10058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3" name="Picture 73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8080573" y="3852838"/>
            <a:ext cx="692603" cy="9988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6" name="Picture 76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9215867" y="1541812"/>
            <a:ext cx="697674" cy="10123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9" name="Picture 79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1159036" y="4983616"/>
            <a:ext cx="688498" cy="10140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2" name="Picture 82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>
          <a:xfrm>
            <a:off x="3464101" y="2695324"/>
            <a:ext cx="739729" cy="10232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5" name="Picture 85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3431511" y="4983615"/>
            <a:ext cx="773009" cy="10140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8" name="Picture 88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>
          <a:xfrm>
            <a:off x="6884243" y="4963580"/>
            <a:ext cx="743086" cy="1034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1" name="Picture 91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8045834" y="4988233"/>
            <a:ext cx="746968" cy="10200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4" name="Picture 94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>
          <a:xfrm>
            <a:off x="9208419" y="2675802"/>
            <a:ext cx="702201" cy="1004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picture containing coffee, cup, sitting&#10;&#10;Description automatically generated">
            <a:extLst>
              <a:ext uri="{FF2B5EF4-FFF2-40B4-BE49-F238E27FC236}">
                <a16:creationId xmlns:a16="http://schemas.microsoft.com/office/drawing/2014/main" id="{DB2CF6A2-8E6A-8D4E-AE91-20B741F94266}"/>
              </a:ext>
            </a:extLst>
          </p:cNvPr>
          <p:cNvPicPr>
            <a:picLocks noChangeAspect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5164" y="3808826"/>
            <a:ext cx="715887" cy="10342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picture containing fruit&#10;&#10;Description automatically generated">
            <a:extLst>
              <a:ext uri="{FF2B5EF4-FFF2-40B4-BE49-F238E27FC236}">
                <a16:creationId xmlns:a16="http://schemas.microsoft.com/office/drawing/2014/main" id="{C2CC48D0-962F-034C-AF55-9748729E5E3E}"/>
              </a:ext>
            </a:extLst>
          </p:cNvPr>
          <p:cNvPicPr>
            <a:picLocks noChangeAspect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5188" y="4987520"/>
            <a:ext cx="706781" cy="10214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09D351-472C-574D-B287-E72CF3F89732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55" y="3808826"/>
            <a:ext cx="715887" cy="10334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333F6B-BB1E-8349-9487-3447C5FEDAA2}"/>
              </a:ext>
            </a:extLst>
          </p:cNvPr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56" y="2675216"/>
            <a:ext cx="718071" cy="1004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A1F7E1-BEE8-6C4B-8D5C-F9C46B3AAA36}"/>
              </a:ext>
            </a:extLst>
          </p:cNvPr>
          <p:cNvPicPr>
            <a:picLocks noChangeAspect="1"/>
          </p:cNvPicPr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55" y="1543668"/>
            <a:ext cx="718073" cy="10086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0621A2A-AB56-BA48-A1C2-2DE14DFBAE80}"/>
              </a:ext>
            </a:extLst>
          </p:cNvPr>
          <p:cNvPicPr>
            <a:picLocks noChangeAspect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55" y="4983615"/>
            <a:ext cx="715887" cy="10334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" name="Slide Number Placeholder 1">
            <a:extLst>
              <a:ext uri="{FF2B5EF4-FFF2-40B4-BE49-F238E27FC236}">
                <a16:creationId xmlns:a16="http://schemas.microsoft.com/office/drawing/2014/main" id="{BD57740C-5247-0448-AF9B-53A79EC0F2B7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/>
            <a:fld id="{5A007396-4EF8-4446-A4A3-FA7862915E1A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7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8" name="Picture 25">
            <a:extLst>
              <a:ext uri="{FF2B5EF4-FFF2-40B4-BE49-F238E27FC236}">
                <a16:creationId xmlns:a16="http://schemas.microsoft.com/office/drawing/2014/main" id="{96E04CA7-6C49-DC44-B9DE-7E6ECA5DD723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/>
          <a:stretch>
            <a:fillRect/>
          </a:stretch>
        </p:blipFill>
        <p:spPr>
          <a:xfrm>
            <a:off x="6903134" y="3812605"/>
            <a:ext cx="711496" cy="10478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2277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B89C7-4720-4643-AE56-C6D05C29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2" y="511384"/>
            <a:ext cx="3603040" cy="3888676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3400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Why is there interest in </a:t>
            </a:r>
            <a:r>
              <a:rPr lang="en-US" sz="3400" b="1" dirty="0">
                <a:solidFill>
                  <a:srgbClr val="FFFFFF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demonstrating the impact in </a:t>
            </a:r>
            <a:r>
              <a:rPr lang="en-US" sz="3400" b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capacity development interventions?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6BDC9C-E074-8E4B-92BE-895D1A548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1" y="1289516"/>
            <a:ext cx="7467600" cy="3948770"/>
          </a:xfrm>
        </p:spPr>
        <p:txBody>
          <a:bodyPr anchor="ctr">
            <a:no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en-US" sz="2400" b="1" dirty="0"/>
              <a:t>Possible responses:</a:t>
            </a:r>
          </a:p>
          <a:p>
            <a:pPr marL="457200" indent="-342900">
              <a:spcAft>
                <a:spcPts val="600"/>
              </a:spcAft>
            </a:pPr>
            <a:r>
              <a:rPr lang="en-US" sz="2400" dirty="0"/>
              <a:t>Executives or donors require it. My office/organization must pursue this. </a:t>
            </a:r>
          </a:p>
          <a:p>
            <a:pPr marL="457200" indent="-342900">
              <a:spcAft>
                <a:spcPts val="600"/>
              </a:spcAft>
            </a:pPr>
            <a:r>
              <a:rPr lang="en-US" sz="2400" dirty="0"/>
              <a:t>My office/organization will need to demonstrate more value beyond learning outcomes in the future. </a:t>
            </a:r>
          </a:p>
          <a:p>
            <a:pPr marL="457200" indent="-342900">
              <a:spcAft>
                <a:spcPts val="600"/>
              </a:spcAft>
            </a:pPr>
            <a:r>
              <a:rPr lang="en-US" sz="2400" dirty="0"/>
              <a:t>My office/organization wants to show increased accountability for our expenditures. </a:t>
            </a:r>
          </a:p>
          <a:p>
            <a:pPr marL="457200" indent="-342900">
              <a:spcAft>
                <a:spcPts val="600"/>
              </a:spcAft>
            </a:pPr>
            <a:r>
              <a:rPr lang="en-US" sz="2400" dirty="0"/>
              <a:t>My office/organization wants to explore new techniques to measure program success. 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158B8F1-3DAD-A314-092B-8997BDB8309B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118AF6-3548-E841-8FE5-AD3EFC3516C5}"/>
              </a:ext>
            </a:extLst>
          </p:cNvPr>
          <p:cNvSpPr txBox="1"/>
          <p:nvPr/>
        </p:nvSpPr>
        <p:spPr>
          <a:xfrm>
            <a:off x="4419600" y="457200"/>
            <a:ext cx="7467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Enter Your Response in Chat </a:t>
            </a:r>
            <a:endParaRPr lang="en-US" sz="4000" dirty="0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D1BB108E-591E-5C4C-B16D-3FF72F353B8D}"/>
              </a:ext>
            </a:extLst>
          </p:cNvPr>
          <p:cNvSpPr txBox="1">
            <a:spLocks/>
          </p:cNvSpPr>
          <p:nvPr/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/>
            <a:fld id="{5A007396-4EF8-4446-A4A3-FA7862915E1A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8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E3CEE9-E735-5B48-B082-DDF4D0C3C02D}"/>
              </a:ext>
            </a:extLst>
          </p:cNvPr>
          <p:cNvSpPr txBox="1"/>
          <p:nvPr/>
        </p:nvSpPr>
        <p:spPr>
          <a:xfrm>
            <a:off x="381000" y="4499876"/>
            <a:ext cx="3402757" cy="1631216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*Intervention can also be 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Thematic programme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Country programme</a:t>
            </a:r>
          </a:p>
        </p:txBody>
      </p:sp>
    </p:spTree>
    <p:extLst>
      <p:ext uri="{BB962C8B-B14F-4D97-AF65-F5344CB8AC3E}">
        <p14:creationId xmlns:p14="http://schemas.microsoft.com/office/powerpoint/2010/main" val="3631977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81506E3E-CB49-C740-80A6-DC421C25F7B5}"/>
              </a:ext>
            </a:extLst>
          </p:cNvPr>
          <p:cNvSpPr txBox="1">
            <a:spLocks/>
          </p:cNvSpPr>
          <p:nvPr/>
        </p:nvSpPr>
        <p:spPr>
          <a:xfrm>
            <a:off x="609600" y="230987"/>
            <a:ext cx="11328400" cy="8905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Evaluation Framework</a:t>
            </a:r>
          </a:p>
        </p:txBody>
      </p:sp>
      <p:graphicFrame>
        <p:nvGraphicFramePr>
          <p:cNvPr id="5" name="Group 54">
            <a:extLst>
              <a:ext uri="{FF2B5EF4-FFF2-40B4-BE49-F238E27FC236}">
                <a16:creationId xmlns:a16="http://schemas.microsoft.com/office/drawing/2014/main" id="{16C422F8-4676-DB4A-AE52-883CF8E1E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406565"/>
              </p:ext>
            </p:extLst>
          </p:nvPr>
        </p:nvGraphicFramePr>
        <p:xfrm>
          <a:off x="533400" y="1243292"/>
          <a:ext cx="11328401" cy="5157508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4381">
                  <a:extLst>
                    <a:ext uri="{9D8B030D-6E8A-4147-A177-3AD203B41FA5}">
                      <a16:colId xmlns:a16="http://schemas.microsoft.com/office/drawing/2014/main" val="700095742"/>
                    </a:ext>
                  </a:extLst>
                </a:gridCol>
              </a:tblGrid>
              <a:tr h="395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Levels of Evaluation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0A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Measurement Focus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0A2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Typical Measures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0A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11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   Inputs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The input into the </a:t>
                      </a:r>
                      <a:r>
                        <a:rPr lang="en-US" sz="1800" dirty="0"/>
                        <a:t>intervention</a:t>
                      </a: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 in terms </a:t>
                      </a:r>
                      <a:b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of scope, volume, efficiencies, costs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Participants, Hours, Costs, Timing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758915"/>
                  </a:ext>
                </a:extLst>
              </a:tr>
              <a:tr h="73311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	Reaction &amp; </a:t>
                      </a:r>
                      <a:b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Planned Action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participant satisfaction and captures planned actions, if appropriate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Relevance, Importance, Usefulness, Appropriateness, Intent to use, Motivation to act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11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	Learning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changes in knowledge, skills, </a:t>
                      </a:r>
                      <a:b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insights and attitudes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Skills, Knowledge, Capacity, Competencies, Confidence, Contacts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3139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	Application &amp; Implementation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changes in behavior or actions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Extent of use, Task completion, Frequency of use, Actions completed, Success with use, Barriers to use, Enablers to use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11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	</a:t>
                      </a: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Impact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Measures changes in impact variables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Productivity, Quality, Time, Efficiency, Cost Savings, Beneficiary Satisfaction, Community Health and Development, Recovery Rate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11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	ROI 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Compares </a:t>
                      </a:r>
                      <a:r>
                        <a:rPr lang="en-US" sz="1800" dirty="0"/>
                        <a:t>intervention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benefits to the costs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ea typeface="ＭＳ Ｐゴシック" pitchFamily="1" charset="-128"/>
                          <a:cs typeface="Calibri" panose="020F0502020204030204" pitchFamily="34" charset="0"/>
                        </a:rPr>
                        <a:t>Benefit-Cost Ratio (BCR), ROI%, Payback Period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F1DC699-7F4A-6F49-A48D-8C7141B2338F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1280;p11">
            <a:extLst>
              <a:ext uri="{FF2B5EF4-FFF2-40B4-BE49-F238E27FC236}">
                <a16:creationId xmlns:a16="http://schemas.microsoft.com/office/drawing/2014/main" id="{3AC043AF-D4B4-BB8A-FC46-83ACAF08B2B0}"/>
              </a:ext>
            </a:extLst>
          </p:cNvPr>
          <p:cNvSpPr txBox="1"/>
          <p:nvPr/>
        </p:nvSpPr>
        <p:spPr>
          <a:xfrm>
            <a:off x="444500" y="6400800"/>
            <a:ext cx="1165859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Raymond </a:t>
            </a:r>
            <a:r>
              <a:rPr kumimoji="0" lang="en-US" sz="9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Katzell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developed four steps of training evaluation; Donald Kirkpatrick wrote about four steps of training evaluation; Jack J. Phillips changed the focus of Level 3 to include other measures of application and implementation along with enabling factors, changed Level 4 to include a focus on attribution, and added economic theory leading to Level 5 ROI. More importantly, he operationalized the framework by adding process and standards and applying it in practice.  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95228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Custom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Office Theme">
  <a:themeElements>
    <a:clrScheme name="Virtual">
      <a:dk1>
        <a:srgbClr val="000000"/>
      </a:dk1>
      <a:lt1>
        <a:srgbClr val="FFFFFF"/>
      </a:lt1>
      <a:dk2>
        <a:srgbClr val="221D1E"/>
      </a:dk2>
      <a:lt2>
        <a:srgbClr val="E7E6E6"/>
      </a:lt2>
      <a:accent1>
        <a:srgbClr val="2680BC"/>
      </a:accent1>
      <a:accent2>
        <a:srgbClr val="30B59E"/>
      </a:accent2>
      <a:accent3>
        <a:srgbClr val="A5A5A5"/>
      </a:accent3>
      <a:accent4>
        <a:srgbClr val="82BFDE"/>
      </a:accent4>
      <a:accent5>
        <a:srgbClr val="9DD5CE"/>
      </a:accent5>
      <a:accent6>
        <a:srgbClr val="4990A2"/>
      </a:accent6>
      <a:hlink>
        <a:srgbClr val="1C80E3"/>
      </a:hlink>
      <a:folHlink>
        <a:srgbClr val="CD6D9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9_Office Theme">
  <a:themeElements>
    <a:clrScheme name="Virtual">
      <a:dk1>
        <a:srgbClr val="000000"/>
      </a:dk1>
      <a:lt1>
        <a:srgbClr val="FFFFFF"/>
      </a:lt1>
      <a:dk2>
        <a:srgbClr val="221D1E"/>
      </a:dk2>
      <a:lt2>
        <a:srgbClr val="E7E6E6"/>
      </a:lt2>
      <a:accent1>
        <a:srgbClr val="2680BC"/>
      </a:accent1>
      <a:accent2>
        <a:srgbClr val="30B59E"/>
      </a:accent2>
      <a:accent3>
        <a:srgbClr val="A5A5A5"/>
      </a:accent3>
      <a:accent4>
        <a:srgbClr val="82BFDE"/>
      </a:accent4>
      <a:accent5>
        <a:srgbClr val="9DD5CE"/>
      </a:accent5>
      <a:accent6>
        <a:srgbClr val="4990A2"/>
      </a:accent6>
      <a:hlink>
        <a:srgbClr val="1C80E3"/>
      </a:hlink>
      <a:folHlink>
        <a:srgbClr val="CD6D9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3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Custom 24">
      <a:dk1>
        <a:srgbClr val="181818"/>
      </a:dk1>
      <a:lt1>
        <a:srgbClr val="FFFFFF"/>
      </a:lt1>
      <a:dk2>
        <a:srgbClr val="F2F2F2"/>
      </a:dk2>
      <a:lt2>
        <a:srgbClr val="A5A5A5"/>
      </a:lt2>
      <a:accent1>
        <a:srgbClr val="820E2E"/>
      </a:accent1>
      <a:accent2>
        <a:srgbClr val="820E2E"/>
      </a:accent2>
      <a:accent3>
        <a:srgbClr val="F2F2F2"/>
      </a:accent3>
      <a:accent4>
        <a:srgbClr val="820E2E"/>
      </a:accent4>
      <a:accent5>
        <a:srgbClr val="8B8B8B"/>
      </a:accent5>
      <a:accent6>
        <a:srgbClr val="014067"/>
      </a:accent6>
      <a:hlink>
        <a:srgbClr val="00194C"/>
      </a:hlink>
      <a:folHlink>
        <a:srgbClr val="820E2E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951641_Hexagon presentation light_AAS_v4" id="{358289A0-A26B-433F-AD2B-1F8832C96153}" vid="{92CDC91D-95BF-4897-87D6-494563DF797D}"/>
    </a:ext>
  </a:extLst>
</a:theme>
</file>

<file path=ppt/theme/theme6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9.xml><?xml version="1.0" encoding="utf-8"?>
<a:theme xmlns:a="http://schemas.openxmlformats.org/drawingml/2006/main" name="Gremio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mio" id="{B79347A2-786A-D946-B7FB-60AB9E43F920}" vid="{32986D15-5065-9349-A6F2-FAF3CC44F924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BD680A8-DF33-2946-8BB4-2DEE903A9D46}">
  <we:reference id="wa104379997" version="2.0.0.0" store="en-US" storeType="OMEX"/>
  <we:alternateReferences>
    <we:reference id="wa104379997" version="2.0.0.0" store="wa104379997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4197C4DC89E541B33E55E2A1D79CB5" ma:contentTypeVersion="12" ma:contentTypeDescription="Create a new document." ma:contentTypeScope="" ma:versionID="2dc3cd5439561f3055c2b4bfe38f2332">
  <xsd:schema xmlns:xsd="http://www.w3.org/2001/XMLSchema" xmlns:xs="http://www.w3.org/2001/XMLSchema" xmlns:p="http://schemas.microsoft.com/office/2006/metadata/properties" xmlns:ns2="924acec9-03c6-4a9e-a89f-23a82878cf20" xmlns:ns3="cd931185-211e-4b3d-bc3f-b5ada3777bcb" targetNamespace="http://schemas.microsoft.com/office/2006/metadata/properties" ma:root="true" ma:fieldsID="c9e51108e6e9688217834002381512ce" ns2:_="" ns3:_="">
    <xsd:import namespace="924acec9-03c6-4a9e-a89f-23a82878cf20"/>
    <xsd:import namespace="cd931185-211e-4b3d-bc3f-b5ada3777b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4acec9-03c6-4a9e-a89f-23a82878cf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931185-211e-4b3d-bc3f-b5ada3777bc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48F0104-52E1-4B0F-86A3-6C14240846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4acec9-03c6-4a9e-a89f-23a82878cf20"/>
    <ds:schemaRef ds:uri="cd931185-211e-4b3d-bc3f-b5ada3777b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F6B55B-5A94-4913-84CA-C47CD5F5F0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6E5E9C-F70B-420D-BD12-F4456560FB96}">
  <ds:schemaRefs>
    <ds:schemaRef ds:uri="http://schemas.microsoft.com/office/2006/metadata/properties"/>
    <ds:schemaRef ds:uri="cd931185-211e-4b3d-bc3f-b5ada3777bcb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http://purl.org/dc/dcmitype/"/>
    <ds:schemaRef ds:uri="924acec9-03c6-4a9e-a89f-23a82878cf20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2343</TotalTime>
  <Words>3479</Words>
  <Application>Microsoft Office PowerPoint</Application>
  <PresentationFormat>Widescreen</PresentationFormat>
  <Paragraphs>947</Paragraphs>
  <Slides>45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16</vt:i4>
      </vt:variant>
      <vt:variant>
        <vt:lpstr>Slide Titles</vt:lpstr>
      </vt:variant>
      <vt:variant>
        <vt:i4>45</vt:i4>
      </vt:variant>
    </vt:vector>
  </HeadingPairs>
  <TitlesOfParts>
    <vt:vector size="79" baseType="lpstr">
      <vt:lpstr>Arial</vt:lpstr>
      <vt:lpstr>Arial Black</vt:lpstr>
      <vt:lpstr>Calibri</vt:lpstr>
      <vt:lpstr>Calibri </vt:lpstr>
      <vt:lpstr>Calibri Light</vt:lpstr>
      <vt:lpstr>Geneva</vt:lpstr>
      <vt:lpstr>Gill Sans SemiBold</vt:lpstr>
      <vt:lpstr>Gotham Medium</vt:lpstr>
      <vt:lpstr>Montserrat</vt:lpstr>
      <vt:lpstr>Montserrat Medium</vt:lpstr>
      <vt:lpstr>Noto Sans Symbols</vt:lpstr>
      <vt:lpstr>Source Sans Pro</vt:lpstr>
      <vt:lpstr>Times New Roman</vt:lpstr>
      <vt:lpstr>Verdana</vt:lpstr>
      <vt:lpstr>Whitney HTF Book</vt:lpstr>
      <vt:lpstr>Whitney HTF Medium</vt:lpstr>
      <vt:lpstr>Wingdings</vt:lpstr>
      <vt:lpstr>Wingdings 2</vt:lpstr>
      <vt:lpstr>2_Custom Design</vt:lpstr>
      <vt:lpstr>Retrospect</vt:lpstr>
      <vt:lpstr>5_Custom Design</vt:lpstr>
      <vt:lpstr>7_Custom Design</vt:lpstr>
      <vt:lpstr>Office Theme</vt:lpstr>
      <vt:lpstr>6_Custom Design</vt:lpstr>
      <vt:lpstr>Office Theme</vt:lpstr>
      <vt:lpstr>Retrospect</vt:lpstr>
      <vt:lpstr>Gremio</vt:lpstr>
      <vt:lpstr>9_Custom Design</vt:lpstr>
      <vt:lpstr>8_Office Theme</vt:lpstr>
      <vt:lpstr>9_Office Theme</vt:lpstr>
      <vt:lpstr>6_Office Theme</vt:lpstr>
      <vt:lpstr>2_Office Theme</vt:lpstr>
      <vt:lpstr>13_Custom Design</vt:lpstr>
      <vt:lpstr>1_Office Theme</vt:lpstr>
      <vt:lpstr>Demonstrating the Impact  of Capacity Development</vt:lpstr>
      <vt:lpstr>UNEG Interest Group on Evaluating Capacity Development (CDIG) Guidance Documents</vt:lpstr>
      <vt:lpstr>Some Context</vt:lpstr>
      <vt:lpstr>Capacity Development Defined</vt:lpstr>
      <vt:lpstr>Objectives</vt:lpstr>
      <vt:lpstr>Resources</vt:lpstr>
      <vt:lpstr>PowerPoint Presentation</vt:lpstr>
      <vt:lpstr>Why is there interest in demonstrating the impact in capacity development interventions? </vt:lpstr>
      <vt:lpstr>PowerPoint Presentation</vt:lpstr>
      <vt:lpstr>PowerPoint Presentation</vt:lpstr>
      <vt:lpstr>PowerPoint Presentation</vt:lpstr>
      <vt:lpstr>PowerPoint Presentation</vt:lpstr>
      <vt:lpstr>To what level do you evaluate capacity development interventions*?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Twelve Guiding Principles</vt:lpstr>
      <vt:lpstr>PowerPoint Presentation</vt:lpstr>
      <vt:lpstr>Sample List in the UN 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Demonstrating the ROI in People, Programs, and Projects</dc:title>
  <dc:creator>Patti Phillips</dc:creator>
  <cp:lastModifiedBy>Patti Phillips</cp:lastModifiedBy>
  <cp:revision>60</cp:revision>
  <cp:lastPrinted>2023-09-25T14:31:07Z</cp:lastPrinted>
  <dcterms:created xsi:type="dcterms:W3CDTF">2020-09-14T19:34:35Z</dcterms:created>
  <dcterms:modified xsi:type="dcterms:W3CDTF">2023-09-26T13:11:27Z</dcterms:modified>
</cp:coreProperties>
</file>