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6" r:id="rId3"/>
    <p:sldMasterId id="2147483690" r:id="rId4"/>
    <p:sldMasterId id="2147483706" r:id="rId5"/>
    <p:sldMasterId id="2147483721" r:id="rId6"/>
    <p:sldMasterId id="2147483735" r:id="rId7"/>
    <p:sldMasterId id="2147483748" r:id="rId8"/>
  </p:sldMasterIdLst>
  <p:notesMasterIdLst>
    <p:notesMasterId r:id="rId25"/>
  </p:notesMasterIdLst>
  <p:sldIdLst>
    <p:sldId id="256" r:id="rId9"/>
    <p:sldId id="13472" r:id="rId10"/>
    <p:sldId id="6949" r:id="rId11"/>
    <p:sldId id="13483" r:id="rId12"/>
    <p:sldId id="13484" r:id="rId13"/>
    <p:sldId id="1423" r:id="rId14"/>
    <p:sldId id="1420" r:id="rId15"/>
    <p:sldId id="1421" r:id="rId16"/>
    <p:sldId id="13485" r:id="rId17"/>
    <p:sldId id="13470" r:id="rId18"/>
    <p:sldId id="1419" r:id="rId19"/>
    <p:sldId id="1417" r:id="rId20"/>
    <p:sldId id="258" r:id="rId21"/>
    <p:sldId id="13473" r:id="rId22"/>
    <p:sldId id="303" r:id="rId23"/>
    <p:sldId id="30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8" userDrawn="1">
          <p15:clr>
            <a:srgbClr val="A4A3A4"/>
          </p15:clr>
        </p15:guide>
        <p15:guide id="2" pos="2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84" autoAdjust="0"/>
    <p:restoredTop sz="94660"/>
  </p:normalViewPr>
  <p:slideViewPr>
    <p:cSldViewPr snapToGrid="0">
      <p:cViewPr varScale="1">
        <p:scale>
          <a:sx n="81" d="100"/>
          <a:sy n="81" d="100"/>
        </p:scale>
        <p:origin x="696" y="34"/>
      </p:cViewPr>
      <p:guideLst>
        <p:guide orient="horz" pos="1848"/>
        <p:guide pos="21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986966-6677-428F-8560-1C25EAAAE4D1}" type="doc">
      <dgm:prSet loTypeId="urn:microsoft.com/office/officeart/2005/8/layout/pyramid2" loCatId="list" qsTypeId="urn:microsoft.com/office/officeart/2005/8/quickstyle/simple1" qsCatId="simple" csTypeId="urn:microsoft.com/office/officeart/2005/8/colors/accent6_4" csCatId="accent6" phldr="1"/>
      <dgm:spPr/>
    </dgm:pt>
    <dgm:pt modelId="{64A6E3F5-FC8E-4821-8891-B6998D2302EB}">
      <dgm:prSet phldrT="[Text]"/>
      <dgm:spPr/>
      <dgm:t>
        <a:bodyPr/>
        <a:lstStyle/>
        <a:p>
          <a:r>
            <a:rPr lang="en-US" dirty="0"/>
            <a:t>Logic and Intuition</a:t>
          </a:r>
        </a:p>
      </dgm:t>
    </dgm:pt>
    <dgm:pt modelId="{94FBE1DA-AE94-4E7D-BF58-07400F368C1E}" type="parTrans" cxnId="{2A00E017-419B-46D3-B76C-62DF0C1CB243}">
      <dgm:prSet/>
      <dgm:spPr/>
      <dgm:t>
        <a:bodyPr/>
        <a:lstStyle/>
        <a:p>
          <a:endParaRPr lang="en-US"/>
        </a:p>
      </dgm:t>
    </dgm:pt>
    <dgm:pt modelId="{F8FF82D7-D533-49C4-8945-E40CC5AB19D6}" type="sibTrans" cxnId="{2A00E017-419B-46D3-B76C-62DF0C1CB243}">
      <dgm:prSet/>
      <dgm:spPr/>
      <dgm:t>
        <a:bodyPr/>
        <a:lstStyle/>
        <a:p>
          <a:endParaRPr lang="en-US"/>
        </a:p>
      </dgm:t>
    </dgm:pt>
    <dgm:pt modelId="{18C50ED5-FFB1-4429-A301-33BB0DFDDE3F}">
      <dgm:prSet phldrT="[Text]"/>
      <dgm:spPr/>
      <dgm:t>
        <a:bodyPr/>
        <a:lstStyle/>
        <a:p>
          <a:r>
            <a:rPr lang="en-US" dirty="0"/>
            <a:t>Macro Analysis</a:t>
          </a:r>
        </a:p>
      </dgm:t>
    </dgm:pt>
    <dgm:pt modelId="{A49EBE4A-8520-4C45-81B1-C5214CA170CE}" type="parTrans" cxnId="{DBE4089D-9E43-4738-BFA3-E0ACE65B76BF}">
      <dgm:prSet/>
      <dgm:spPr/>
      <dgm:t>
        <a:bodyPr/>
        <a:lstStyle/>
        <a:p>
          <a:endParaRPr lang="en-US"/>
        </a:p>
      </dgm:t>
    </dgm:pt>
    <dgm:pt modelId="{5F15D08C-74DE-4C68-9A64-C3414601CA08}" type="sibTrans" cxnId="{DBE4089D-9E43-4738-BFA3-E0ACE65B76BF}">
      <dgm:prSet/>
      <dgm:spPr/>
      <dgm:t>
        <a:bodyPr/>
        <a:lstStyle/>
        <a:p>
          <a:endParaRPr lang="en-US"/>
        </a:p>
      </dgm:t>
    </dgm:pt>
    <dgm:pt modelId="{018C7E4B-D28E-4AFE-B9F7-68FCFB0AEBBD}">
      <dgm:prSet phldrT="[Text]"/>
      <dgm:spPr/>
      <dgm:t>
        <a:bodyPr/>
        <a:lstStyle/>
        <a:p>
          <a:r>
            <a:rPr lang="en-US" dirty="0"/>
            <a:t>Micro Analysis</a:t>
          </a:r>
        </a:p>
      </dgm:t>
    </dgm:pt>
    <dgm:pt modelId="{BCCF9FA8-8D43-4E60-BDF4-F1D57D8FE9CB}" type="parTrans" cxnId="{1C2E0050-E5ED-425D-BCF4-7763A9B9AAE3}">
      <dgm:prSet/>
      <dgm:spPr/>
      <dgm:t>
        <a:bodyPr/>
        <a:lstStyle/>
        <a:p>
          <a:endParaRPr lang="en-US"/>
        </a:p>
      </dgm:t>
    </dgm:pt>
    <dgm:pt modelId="{E4923004-C57C-4D3B-A077-62F20F775D77}" type="sibTrans" cxnId="{1C2E0050-E5ED-425D-BCF4-7763A9B9AAE3}">
      <dgm:prSet/>
      <dgm:spPr/>
      <dgm:t>
        <a:bodyPr/>
        <a:lstStyle/>
        <a:p>
          <a:endParaRPr lang="en-US"/>
        </a:p>
      </dgm:t>
    </dgm:pt>
    <dgm:pt modelId="{B203E40C-51D0-4A09-84FD-297BC9708BB5}" type="pres">
      <dgm:prSet presAssocID="{9D986966-6677-428F-8560-1C25EAAAE4D1}" presName="compositeShape" presStyleCnt="0">
        <dgm:presLayoutVars>
          <dgm:dir/>
          <dgm:resizeHandles/>
        </dgm:presLayoutVars>
      </dgm:prSet>
      <dgm:spPr/>
    </dgm:pt>
    <dgm:pt modelId="{156016C4-D7E3-46DD-9D8C-62717DFEF97F}" type="pres">
      <dgm:prSet presAssocID="{9D986966-6677-428F-8560-1C25EAAAE4D1}" presName="pyramid" presStyleLbl="node1" presStyleIdx="0" presStyleCnt="1"/>
      <dgm:spPr/>
    </dgm:pt>
    <dgm:pt modelId="{2CC0ECAE-F848-48B9-BD6B-DA1E1A5CCEDB}" type="pres">
      <dgm:prSet presAssocID="{9D986966-6677-428F-8560-1C25EAAAE4D1}" presName="theList" presStyleCnt="0"/>
      <dgm:spPr/>
    </dgm:pt>
    <dgm:pt modelId="{C176D098-E26C-4A49-85E7-9498E48795F6}" type="pres">
      <dgm:prSet presAssocID="{64A6E3F5-FC8E-4821-8891-B6998D2302EB}" presName="aNode" presStyleLbl="fgAcc1" presStyleIdx="0" presStyleCnt="3">
        <dgm:presLayoutVars>
          <dgm:bulletEnabled val="1"/>
        </dgm:presLayoutVars>
      </dgm:prSet>
      <dgm:spPr/>
    </dgm:pt>
    <dgm:pt modelId="{62E18A71-89E4-4B6E-94E2-25C5E53C5BE5}" type="pres">
      <dgm:prSet presAssocID="{64A6E3F5-FC8E-4821-8891-B6998D2302EB}" presName="aSpace" presStyleCnt="0"/>
      <dgm:spPr/>
    </dgm:pt>
    <dgm:pt modelId="{9E0F71D7-643F-4A4B-9B7A-EF7A96B6875C}" type="pres">
      <dgm:prSet presAssocID="{18C50ED5-FFB1-4429-A301-33BB0DFDDE3F}" presName="aNode" presStyleLbl="fgAcc1" presStyleIdx="1" presStyleCnt="3">
        <dgm:presLayoutVars>
          <dgm:bulletEnabled val="1"/>
        </dgm:presLayoutVars>
      </dgm:prSet>
      <dgm:spPr/>
    </dgm:pt>
    <dgm:pt modelId="{6D7A2936-11E1-4B70-84C0-0475D466F7C4}" type="pres">
      <dgm:prSet presAssocID="{18C50ED5-FFB1-4429-A301-33BB0DFDDE3F}" presName="aSpace" presStyleCnt="0"/>
      <dgm:spPr/>
    </dgm:pt>
    <dgm:pt modelId="{25992E91-2C5B-4F4D-A4E1-70886575B9A5}" type="pres">
      <dgm:prSet presAssocID="{018C7E4B-D28E-4AFE-B9F7-68FCFB0AEBBD}" presName="aNode" presStyleLbl="fgAcc1" presStyleIdx="2" presStyleCnt="3">
        <dgm:presLayoutVars>
          <dgm:bulletEnabled val="1"/>
        </dgm:presLayoutVars>
      </dgm:prSet>
      <dgm:spPr/>
    </dgm:pt>
    <dgm:pt modelId="{8C9D700B-9495-441F-8B82-FFB0E25908E8}" type="pres">
      <dgm:prSet presAssocID="{018C7E4B-D28E-4AFE-B9F7-68FCFB0AEBBD}" presName="aSpace" presStyleCnt="0"/>
      <dgm:spPr/>
    </dgm:pt>
  </dgm:ptLst>
  <dgm:cxnLst>
    <dgm:cxn modelId="{2A00E017-419B-46D3-B76C-62DF0C1CB243}" srcId="{9D986966-6677-428F-8560-1C25EAAAE4D1}" destId="{64A6E3F5-FC8E-4821-8891-B6998D2302EB}" srcOrd="0" destOrd="0" parTransId="{94FBE1DA-AE94-4E7D-BF58-07400F368C1E}" sibTransId="{F8FF82D7-D533-49C4-8945-E40CC5AB19D6}"/>
    <dgm:cxn modelId="{4AC6EE36-6230-4256-B55E-A7887F21AE55}" type="presOf" srcId="{018C7E4B-D28E-4AFE-B9F7-68FCFB0AEBBD}" destId="{25992E91-2C5B-4F4D-A4E1-70886575B9A5}" srcOrd="0" destOrd="0" presId="urn:microsoft.com/office/officeart/2005/8/layout/pyramid2"/>
    <dgm:cxn modelId="{113E104B-D4BD-43D0-933F-ECE7D21A19B9}" type="presOf" srcId="{18C50ED5-FFB1-4429-A301-33BB0DFDDE3F}" destId="{9E0F71D7-643F-4A4B-9B7A-EF7A96B6875C}" srcOrd="0" destOrd="0" presId="urn:microsoft.com/office/officeart/2005/8/layout/pyramid2"/>
    <dgm:cxn modelId="{1C2E0050-E5ED-425D-BCF4-7763A9B9AAE3}" srcId="{9D986966-6677-428F-8560-1C25EAAAE4D1}" destId="{018C7E4B-D28E-4AFE-B9F7-68FCFB0AEBBD}" srcOrd="2" destOrd="0" parTransId="{BCCF9FA8-8D43-4E60-BDF4-F1D57D8FE9CB}" sibTransId="{E4923004-C57C-4D3B-A077-62F20F775D77}"/>
    <dgm:cxn modelId="{A8FECF92-4CEF-4CF8-8F18-081939C6A19B}" type="presOf" srcId="{9D986966-6677-428F-8560-1C25EAAAE4D1}" destId="{B203E40C-51D0-4A09-84FD-297BC9708BB5}" srcOrd="0" destOrd="0" presId="urn:microsoft.com/office/officeart/2005/8/layout/pyramid2"/>
    <dgm:cxn modelId="{DBE4089D-9E43-4738-BFA3-E0ACE65B76BF}" srcId="{9D986966-6677-428F-8560-1C25EAAAE4D1}" destId="{18C50ED5-FFB1-4429-A301-33BB0DFDDE3F}" srcOrd="1" destOrd="0" parTransId="{A49EBE4A-8520-4C45-81B1-C5214CA170CE}" sibTransId="{5F15D08C-74DE-4C68-9A64-C3414601CA08}"/>
    <dgm:cxn modelId="{4C54EDCD-5843-443A-B474-B4A646CBAE98}" type="presOf" srcId="{64A6E3F5-FC8E-4821-8891-B6998D2302EB}" destId="{C176D098-E26C-4A49-85E7-9498E48795F6}" srcOrd="0" destOrd="0" presId="urn:microsoft.com/office/officeart/2005/8/layout/pyramid2"/>
    <dgm:cxn modelId="{84083BC4-E4D9-4656-AEC2-FC95A8B4655A}" type="presParOf" srcId="{B203E40C-51D0-4A09-84FD-297BC9708BB5}" destId="{156016C4-D7E3-46DD-9D8C-62717DFEF97F}" srcOrd="0" destOrd="0" presId="urn:microsoft.com/office/officeart/2005/8/layout/pyramid2"/>
    <dgm:cxn modelId="{0E1858C1-691F-47D3-8996-EBB74F216FA9}" type="presParOf" srcId="{B203E40C-51D0-4A09-84FD-297BC9708BB5}" destId="{2CC0ECAE-F848-48B9-BD6B-DA1E1A5CCEDB}" srcOrd="1" destOrd="0" presId="urn:microsoft.com/office/officeart/2005/8/layout/pyramid2"/>
    <dgm:cxn modelId="{53DDFD33-607F-4501-BB32-4A06AC0D5501}" type="presParOf" srcId="{2CC0ECAE-F848-48B9-BD6B-DA1E1A5CCEDB}" destId="{C176D098-E26C-4A49-85E7-9498E48795F6}" srcOrd="0" destOrd="0" presId="urn:microsoft.com/office/officeart/2005/8/layout/pyramid2"/>
    <dgm:cxn modelId="{3309A93E-6226-4A55-BFA9-2732EC34FF7D}" type="presParOf" srcId="{2CC0ECAE-F848-48B9-BD6B-DA1E1A5CCEDB}" destId="{62E18A71-89E4-4B6E-94E2-25C5E53C5BE5}" srcOrd="1" destOrd="0" presId="urn:microsoft.com/office/officeart/2005/8/layout/pyramid2"/>
    <dgm:cxn modelId="{B39EA058-BB40-4953-ABE2-7E7DF1BB25EE}" type="presParOf" srcId="{2CC0ECAE-F848-48B9-BD6B-DA1E1A5CCEDB}" destId="{9E0F71D7-643F-4A4B-9B7A-EF7A96B6875C}" srcOrd="2" destOrd="0" presId="urn:microsoft.com/office/officeart/2005/8/layout/pyramid2"/>
    <dgm:cxn modelId="{57A42AAA-31BF-4D42-A7FC-DB39D1F0DDEC}" type="presParOf" srcId="{2CC0ECAE-F848-48B9-BD6B-DA1E1A5CCEDB}" destId="{6D7A2936-11E1-4B70-84C0-0475D466F7C4}" srcOrd="3" destOrd="0" presId="urn:microsoft.com/office/officeart/2005/8/layout/pyramid2"/>
    <dgm:cxn modelId="{3EF3D2CB-83FB-412C-9236-18095093B5EF}" type="presParOf" srcId="{2CC0ECAE-F848-48B9-BD6B-DA1E1A5CCEDB}" destId="{25992E91-2C5B-4F4D-A4E1-70886575B9A5}" srcOrd="4" destOrd="0" presId="urn:microsoft.com/office/officeart/2005/8/layout/pyramid2"/>
    <dgm:cxn modelId="{1BB5B486-03F6-4101-B525-9AF6D357E93D}" type="presParOf" srcId="{2CC0ECAE-F848-48B9-BD6B-DA1E1A5CCEDB}" destId="{8C9D700B-9495-441F-8B82-FFB0E25908E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016C4-D7E3-46DD-9D8C-62717DFEF97F}">
      <dsp:nvSpPr>
        <dsp:cNvPr id="0" name=""/>
        <dsp:cNvSpPr/>
      </dsp:nvSpPr>
      <dsp:spPr>
        <a:xfrm>
          <a:off x="534118" y="0"/>
          <a:ext cx="3960740" cy="3960740"/>
        </a:xfrm>
        <a:prstGeom prst="triangl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6D098-E26C-4A49-85E7-9498E48795F6}">
      <dsp:nvSpPr>
        <dsp:cNvPr id="0" name=""/>
        <dsp:cNvSpPr/>
      </dsp:nvSpPr>
      <dsp:spPr>
        <a:xfrm>
          <a:off x="2514488" y="398201"/>
          <a:ext cx="2574481" cy="9375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Logic and Intuition</a:t>
          </a:r>
        </a:p>
      </dsp:txBody>
      <dsp:txXfrm>
        <a:off x="2560257" y="443970"/>
        <a:ext cx="2482943" cy="846043"/>
      </dsp:txXfrm>
    </dsp:sp>
    <dsp:sp modelId="{9E0F71D7-643F-4A4B-9B7A-EF7A96B6875C}">
      <dsp:nvSpPr>
        <dsp:cNvPr id="0" name=""/>
        <dsp:cNvSpPr/>
      </dsp:nvSpPr>
      <dsp:spPr>
        <a:xfrm>
          <a:off x="2514488" y="1452980"/>
          <a:ext cx="2574481" cy="9375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50000"/>
              <a:hueOff val="245616"/>
              <a:satOff val="-10737"/>
              <a:lumOff val="29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Macro Analysis</a:t>
          </a:r>
        </a:p>
      </dsp:txBody>
      <dsp:txXfrm>
        <a:off x="2560257" y="1498749"/>
        <a:ext cx="2482943" cy="846043"/>
      </dsp:txXfrm>
    </dsp:sp>
    <dsp:sp modelId="{25992E91-2C5B-4F4D-A4E1-70886575B9A5}">
      <dsp:nvSpPr>
        <dsp:cNvPr id="0" name=""/>
        <dsp:cNvSpPr/>
      </dsp:nvSpPr>
      <dsp:spPr>
        <a:xfrm>
          <a:off x="2514488" y="2507759"/>
          <a:ext cx="2574481" cy="9375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50000"/>
              <a:hueOff val="245616"/>
              <a:satOff val="-10737"/>
              <a:lumOff val="29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Micro Analysis</a:t>
          </a:r>
        </a:p>
      </dsp:txBody>
      <dsp:txXfrm>
        <a:off x="2560257" y="2553528"/>
        <a:ext cx="2482943" cy="846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84936-9CE0-B149-B03A-75DD3F97F49A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B6209-ED21-2741-AF7C-ACFC6ED1F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61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F6C4-3787-4A4D-8BAB-55B771DA068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58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743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64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40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8" name="Google Shape;161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F6C4-3787-4A4D-8BAB-55B771DA068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744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7" name="Google Shape;1687;p48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48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4" name="Google Shape;1694;p49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49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13BC7-D62C-2938-472A-6F8C036E5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D50DE-D948-7A57-4897-7E98C6B433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A90AF-BD3A-A0FA-C516-CD5DE635E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6C65B-9412-81B9-3F44-C11D1B16D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2BAB7-985B-F71A-1947-1D3EF7CA3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33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8D89-0862-D455-06A8-E9941A6AD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716C9C-3269-8686-5F50-2424E73B7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A0212-F2D2-EBFB-61EC-5CDC9A643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17CA5-1C37-8CD2-E690-4EE18683A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802D7-3774-E210-1985-127AEEF50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371583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30416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7577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7082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131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439AA-FE0D-D98C-2892-D119900CDB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3BFD0-E253-6607-BA33-FAC8DB723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7F406-0362-5A2C-F248-BB4A9F271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99087-C46A-7653-2D0F-D7B53476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FD0DE-6EA1-FC12-3C32-FC5E299E2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5406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0A58D-96B6-4344-AB48-27D3E6A6C04F}" type="datetime1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59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AE67-0A74-DF40-80B2-585CD223B2EF}" type="datetime1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49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E6A23-7BC6-5E4B-BFF5-596FC7520050}" type="datetime1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90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0918-45C9-4443-8E73-58D2DCFEF7AC}" type="datetime1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26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0332-B8C8-F54A-9591-8C08C4CBE6A9}" type="datetime1">
              <a:rPr lang="en-US" smtClean="0"/>
              <a:t>7/7/2022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28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C21-A2FB-704C-8886-290B594048E3}" type="datetime1">
              <a:rPr lang="en-US" smtClean="0"/>
              <a:t>7/7/2022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980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CA8A-EFE5-3D46-B923-E885D70CAD78}" type="datetime1">
              <a:rPr lang="en-US" smtClean="0"/>
              <a:t>7/7/2022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042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5698-3556-034D-B118-F0AC9D012CD4}" type="datetime1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4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61203-8595-8BA8-058F-EFC95D172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8751C-9FB4-A60A-EACE-185FDAA37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1C3CA-0948-A38B-1053-7048BC1F9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59C2A-E6CD-C64D-E319-55D77A9C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38A91-C6AF-717D-A30B-59E4D7FB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6389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8E5B9-A32B-474B-BE9C-F46E14B85299}" type="datetime1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73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89FB-507A-9A46-8073-148DACCBB86F}" type="datetime1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96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1E95-9384-7341-8CB4-824428A0CD64}" type="datetime1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610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102429" y="-2857500"/>
            <a:ext cx="16736786" cy="10825843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9038628" y="-6858000"/>
            <a:ext cx="14677363" cy="15810580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99B9-42DC-054D-BD63-E903D534F7B1}" type="datetime1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8741" y="3543825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7534" y="2091880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0543825" y="-1548940"/>
            <a:ext cx="16274001" cy="15810580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>
                  <a:solidFill>
                    <a:schemeClr val="bg2"/>
                  </a:solidFill>
                  <a:effectLst/>
                  <a:latin typeface="Whitney HTF Book" pitchFamily="2" charset="77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404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3477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4335" y="3072822"/>
            <a:ext cx="9163331" cy="712357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565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1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5416E77-E0E8-E140-847C-F664014FA86B}"/>
              </a:ext>
            </a:extLst>
          </p:cNvPr>
          <p:cNvSpPr/>
          <p:nvPr userDrawn="1"/>
        </p:nvSpPr>
        <p:spPr>
          <a:xfrm>
            <a:off x="0" y="-156754"/>
            <a:ext cx="12192000" cy="70147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3FEB467-9EC1-D945-971A-8BCD05B7F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9000"/>
          </a:blip>
          <a:stretch>
            <a:fillRect/>
          </a:stretch>
        </p:blipFill>
        <p:spPr>
          <a:xfrm>
            <a:off x="0" y="4879981"/>
            <a:ext cx="12192000" cy="4753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DB3BB9-D1FA-7A45-8A7E-39F6F927851D}"/>
              </a:ext>
            </a:extLst>
          </p:cNvPr>
          <p:cNvSpPr/>
          <p:nvPr userDrawn="1"/>
        </p:nvSpPr>
        <p:spPr>
          <a:xfrm>
            <a:off x="2011196" y="-156754"/>
            <a:ext cx="10193867" cy="7014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B945AA-944B-3B46-BC31-B5A50F53C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2422" y="1876799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 b="0" i="0" baseline="0">
                <a:latin typeface="Calibri" panose="020F0502020204030204" pitchFamily="34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 baseline="0">
                <a:latin typeface="Calibri" panose="020F0502020204030204" pitchFamily="34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070701C0-73CF-0840-82AD-EB3C480EAB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44724" y="1671150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Whitney HTF Book" pitchFamily="2" charset="77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7D10C4-5924-B245-8685-91107977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716" y="364768"/>
            <a:ext cx="9647276" cy="99003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 algn="r">
              <a:defRPr sz="3600" b="0" i="0" baseline="0">
                <a:latin typeface="Calibri" panose="020F0502020204030204" pitchFamily="34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B5ED14F-B0B1-5548-9804-DBC5206AF1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8598" y="6356350"/>
            <a:ext cx="162233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AD675946-2165-2040-A73A-8F25BF07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65617" y="6356350"/>
            <a:ext cx="42171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8C47588-2056-0B41-BFA6-BC6C05E59E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362593" y="6356350"/>
            <a:ext cx="2618223" cy="365125"/>
          </a:xfrm>
        </p:spPr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6169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2"/>
          <p:cNvSpPr txBox="1">
            <a:spLocks noGrp="1"/>
          </p:cNvSpPr>
          <p:nvPr>
            <p:ph type="title"/>
          </p:nvPr>
        </p:nvSpPr>
        <p:spPr>
          <a:xfrm>
            <a:off x="838200" y="170317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2"/>
          <p:cNvSpPr txBox="1">
            <a:spLocks noGrp="1"/>
          </p:cNvSpPr>
          <p:nvPr>
            <p:ph type="body" idx="1"/>
          </p:nvPr>
        </p:nvSpPr>
        <p:spPr>
          <a:xfrm>
            <a:off x="838200" y="276271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84628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4"/>
          <p:cNvSpPr/>
          <p:nvPr/>
        </p:nvSpPr>
        <p:spPr>
          <a:xfrm>
            <a:off x="0" y="-156754"/>
            <a:ext cx="12192000" cy="7014754"/>
          </a:xfrm>
          <a:prstGeom prst="rect">
            <a:avLst/>
          </a:prstGeom>
          <a:solidFill>
            <a:schemeClr val="dk2"/>
          </a:solidFill>
          <a:ln w="12700" cap="flat" cmpd="sng">
            <a:solidFill>
              <a:srgbClr val="1B5D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4"/>
          <p:cNvSpPr/>
          <p:nvPr/>
        </p:nvSpPr>
        <p:spPr>
          <a:xfrm>
            <a:off x="2011196" y="-156754"/>
            <a:ext cx="10193867" cy="70147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Google Shape;43;p74"/>
          <p:cNvSpPr txBox="1">
            <a:spLocks noGrp="1"/>
          </p:cNvSpPr>
          <p:nvPr>
            <p:ph type="body" idx="1"/>
          </p:nvPr>
        </p:nvSpPr>
        <p:spPr>
          <a:xfrm>
            <a:off x="4432422" y="1876799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4"/>
          <p:cNvSpPr>
            <a:spLocks noGrp="1"/>
          </p:cNvSpPr>
          <p:nvPr>
            <p:ph type="pic" idx="2"/>
          </p:nvPr>
        </p:nvSpPr>
        <p:spPr>
          <a:xfrm>
            <a:off x="2544724" y="1671150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74"/>
          <p:cNvSpPr txBox="1">
            <a:spLocks noGrp="1"/>
          </p:cNvSpPr>
          <p:nvPr>
            <p:ph type="title"/>
          </p:nvPr>
        </p:nvSpPr>
        <p:spPr>
          <a:xfrm>
            <a:off x="2335716" y="364768"/>
            <a:ext cx="9647276" cy="99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4"/>
          <p:cNvSpPr txBox="1">
            <a:spLocks noGrp="1"/>
          </p:cNvSpPr>
          <p:nvPr>
            <p:ph type="dt" idx="10"/>
          </p:nvPr>
        </p:nvSpPr>
        <p:spPr>
          <a:xfrm>
            <a:off x="2518598" y="6356350"/>
            <a:ext cx="16223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4"/>
          <p:cNvSpPr txBox="1">
            <a:spLocks noGrp="1"/>
          </p:cNvSpPr>
          <p:nvPr>
            <p:ph type="ftr" idx="11"/>
          </p:nvPr>
        </p:nvSpPr>
        <p:spPr>
          <a:xfrm>
            <a:off x="4665617" y="6356350"/>
            <a:ext cx="42171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523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0C167-64EB-D1BC-53B1-9DB8449AA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3DAFF-0783-094D-1DE7-2936792B9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C1407-4FEE-041D-B7B0-163476FF3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D672-E50B-63C2-48E3-DDC1DBBC6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EEB45-A9E3-8D42-420D-313CA741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50773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5"/>
          <p:cNvSpPr txBox="1">
            <a:spLocks noGrp="1"/>
          </p:cNvSpPr>
          <p:nvPr>
            <p:ph type="subTitle" idx="1"/>
          </p:nvPr>
        </p:nvSpPr>
        <p:spPr>
          <a:xfrm>
            <a:off x="838200" y="3069771"/>
            <a:ext cx="10515600" cy="289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" name="Google Shape;50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5"/>
          <p:cNvSpPr txBox="1">
            <a:spLocks noGrp="1"/>
          </p:cNvSpPr>
          <p:nvPr>
            <p:ph type="title"/>
          </p:nvPr>
        </p:nvSpPr>
        <p:spPr>
          <a:xfrm>
            <a:off x="786765" y="1703174"/>
            <a:ext cx="10567035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5505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2123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7"/>
          <p:cNvSpPr txBox="1">
            <a:spLocks noGrp="1"/>
          </p:cNvSpPr>
          <p:nvPr>
            <p:ph type="title"/>
          </p:nvPr>
        </p:nvSpPr>
        <p:spPr>
          <a:xfrm>
            <a:off x="838200" y="170317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7"/>
          <p:cNvSpPr txBox="1">
            <a:spLocks noGrp="1"/>
          </p:cNvSpPr>
          <p:nvPr>
            <p:ph type="body" idx="1"/>
          </p:nvPr>
        </p:nvSpPr>
        <p:spPr>
          <a:xfrm>
            <a:off x="838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77"/>
          <p:cNvSpPr txBox="1">
            <a:spLocks noGrp="1"/>
          </p:cNvSpPr>
          <p:nvPr>
            <p:ph type="body" idx="2"/>
          </p:nvPr>
        </p:nvSpPr>
        <p:spPr>
          <a:xfrm>
            <a:off x="6172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137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8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8"/>
          <p:cNvSpPr txBox="1">
            <a:spLocks noGrp="1"/>
          </p:cNvSpPr>
          <p:nvPr>
            <p:ph type="body" idx="1"/>
          </p:nvPr>
        </p:nvSpPr>
        <p:spPr>
          <a:xfrm>
            <a:off x="839788" y="2612570"/>
            <a:ext cx="5157787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78"/>
          <p:cNvSpPr txBox="1">
            <a:spLocks noGrp="1"/>
          </p:cNvSpPr>
          <p:nvPr>
            <p:ph type="body" idx="2"/>
          </p:nvPr>
        </p:nvSpPr>
        <p:spPr>
          <a:xfrm>
            <a:off x="839788" y="3323771"/>
            <a:ext cx="5157787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78"/>
          <p:cNvSpPr txBox="1">
            <a:spLocks noGrp="1"/>
          </p:cNvSpPr>
          <p:nvPr>
            <p:ph type="body" idx="3"/>
          </p:nvPr>
        </p:nvSpPr>
        <p:spPr>
          <a:xfrm>
            <a:off x="6172200" y="2612570"/>
            <a:ext cx="5183188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" name="Google Shape;69;p78"/>
          <p:cNvSpPr txBox="1">
            <a:spLocks noGrp="1"/>
          </p:cNvSpPr>
          <p:nvPr>
            <p:ph type="body" idx="4"/>
          </p:nvPr>
        </p:nvSpPr>
        <p:spPr>
          <a:xfrm>
            <a:off x="6172200" y="3323771"/>
            <a:ext cx="5183188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51664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9"/>
          <p:cNvSpPr txBox="1"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9"/>
          <p:cNvSpPr txBox="1">
            <a:spLocks noGrp="1"/>
          </p:cNvSpPr>
          <p:nvPr>
            <p:ph type="body" idx="1"/>
          </p:nvPr>
        </p:nvSpPr>
        <p:spPr>
          <a:xfrm>
            <a:off x="5183188" y="1640114"/>
            <a:ext cx="6172200" cy="422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5" name="Google Shape;75;p79"/>
          <p:cNvSpPr txBox="1">
            <a:spLocks noGrp="1"/>
          </p:cNvSpPr>
          <p:nvPr>
            <p:ph type="body" idx="2"/>
          </p:nvPr>
        </p:nvSpPr>
        <p:spPr>
          <a:xfrm>
            <a:off x="839788" y="3091542"/>
            <a:ext cx="3932237" cy="277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22217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0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0"/>
          <p:cNvSpPr>
            <a:spLocks noGrp="1"/>
          </p:cNvSpPr>
          <p:nvPr>
            <p:ph type="pic" idx="2"/>
          </p:nvPr>
        </p:nvSpPr>
        <p:spPr>
          <a:xfrm>
            <a:off x="5183188" y="1611086"/>
            <a:ext cx="6172200" cy="4249964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80"/>
          <p:cNvSpPr txBox="1">
            <a:spLocks noGrp="1"/>
          </p:cNvSpPr>
          <p:nvPr>
            <p:ph type="body" idx="1"/>
          </p:nvPr>
        </p:nvSpPr>
        <p:spPr>
          <a:xfrm>
            <a:off x="839788" y="2859314"/>
            <a:ext cx="3932237" cy="300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48562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1"/>
          <p:cNvSpPr txBox="1">
            <a:spLocks noGrp="1"/>
          </p:cNvSpPr>
          <p:nvPr>
            <p:ph type="title"/>
          </p:nvPr>
        </p:nvSpPr>
        <p:spPr>
          <a:xfrm>
            <a:off x="838200" y="170317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1"/>
          <p:cNvSpPr txBox="1">
            <a:spLocks noGrp="1"/>
          </p:cNvSpPr>
          <p:nvPr>
            <p:ph type="body" idx="1"/>
          </p:nvPr>
        </p:nvSpPr>
        <p:spPr>
          <a:xfrm rot="5400000">
            <a:off x="4357347" y="-756430"/>
            <a:ext cx="347730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9424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2"/>
          <p:cNvSpPr txBox="1">
            <a:spLocks noGrp="1"/>
          </p:cNvSpPr>
          <p:nvPr>
            <p:ph type="title"/>
          </p:nvPr>
        </p:nvSpPr>
        <p:spPr>
          <a:xfrm rot="5400000">
            <a:off x="7814468" y="2637631"/>
            <a:ext cx="444976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82"/>
          <p:cNvSpPr txBox="1">
            <a:spLocks noGrp="1"/>
          </p:cNvSpPr>
          <p:nvPr>
            <p:ph type="body" idx="1"/>
          </p:nvPr>
        </p:nvSpPr>
        <p:spPr>
          <a:xfrm rot="5400000">
            <a:off x="2480469" y="84931"/>
            <a:ext cx="444976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52041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prstClr val="black">
                  <a:tint val="7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58325" y="6492875"/>
            <a:ext cx="2743200" cy="365125"/>
          </a:xfr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6C87D5E4-4A75-4C06-B0FE-F348C1B1AF83}" type="slidenum">
              <a:rPr lang="en-US" b="0" smtClean="0">
                <a:solidFill>
                  <a:prstClr val="white">
                    <a:lumMod val="85000"/>
                  </a:prstClr>
                </a:solidFill>
                <a:latin typeface="Josefin Sans"/>
                <a:ea typeface="+mn-ea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 dirty="0">
              <a:solidFill>
                <a:prstClr val="white">
                  <a:lumMod val="85000"/>
                </a:prstClr>
              </a:solidFill>
              <a:latin typeface="Josefin San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9862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30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B380C-0121-0902-BEA7-385D0210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8CF69-4B91-8227-D10F-DB842B11D5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CD9F5-6DB9-6764-4386-567AB0C50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2A6A99-1BC0-A4D2-2853-047B70CF0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9DA78-E1D3-4F5C-BF44-22C8F57D6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6B36A-54F3-66F9-B78D-96DBF940D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00672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5416E77-E0E8-E140-847C-F664014FA86B}"/>
              </a:ext>
            </a:extLst>
          </p:cNvPr>
          <p:cNvSpPr/>
          <p:nvPr userDrawn="1"/>
        </p:nvSpPr>
        <p:spPr>
          <a:xfrm>
            <a:off x="0" y="-156754"/>
            <a:ext cx="12192000" cy="70147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DB3BB9-D1FA-7A45-8A7E-39F6F927851D}"/>
              </a:ext>
            </a:extLst>
          </p:cNvPr>
          <p:cNvSpPr/>
          <p:nvPr userDrawn="1"/>
        </p:nvSpPr>
        <p:spPr>
          <a:xfrm>
            <a:off x="2011196" y="-156754"/>
            <a:ext cx="10193867" cy="7014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B945AA-944B-3B46-BC31-B5A50F53C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2422" y="1876799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 b="0" i="0" baseline="0">
                <a:latin typeface="Calibri" panose="020F0502020204030204" pitchFamily="34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 baseline="0">
                <a:latin typeface="Calibri" panose="020F0502020204030204" pitchFamily="34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070701C0-73CF-0840-82AD-EB3C480EAB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44724" y="1671150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Whitney HTF Book" pitchFamily="2" charset="77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7D10C4-5924-B245-8685-91107977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716" y="364768"/>
            <a:ext cx="9647276" cy="99003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 algn="r">
              <a:defRPr sz="3600" b="0" i="0" baseline="0">
                <a:latin typeface="Calibri" panose="020F0502020204030204" pitchFamily="34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B5ED14F-B0B1-5548-9804-DBC5206AF1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8598" y="6356350"/>
            <a:ext cx="1622330" cy="365125"/>
          </a:xfrm>
        </p:spPr>
        <p:txBody>
          <a:bodyPr/>
          <a:lstStyle/>
          <a:p>
            <a:fld id="{CC1DF0F3-96FB-41B0-818D-160486166418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AD675946-2165-2040-A73A-8F25BF07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65617" y="6356350"/>
            <a:ext cx="4217126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8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069771"/>
            <a:ext cx="10515600" cy="289922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DF721-D999-4266-9D00-B1B9C9857A27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450E9B-0A1A-AD4C-A5A0-0444091C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765" y="1703174"/>
            <a:ext cx="10567035" cy="8801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72548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3DD2-320A-4DC1-9CAB-AC40B81ADFAD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6751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6125-FB08-46E1-9A8C-3DF895118E57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8553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BFCF-162D-4092-86AB-031DE56EDFB3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975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612570"/>
            <a:ext cx="5157787" cy="5445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323771"/>
            <a:ext cx="5157787" cy="28658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612570"/>
            <a:ext cx="5183188" cy="5445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323771"/>
            <a:ext cx="5183188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123F-EC78-4A76-B89C-8A48F3A24E29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756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B1CAB-E787-46C9-9F15-1AE7C8EDE965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2629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40114"/>
            <a:ext cx="6172200" cy="42209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1542"/>
            <a:ext cx="3932237" cy="2777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16C34-A3FF-49EF-90F9-601F7EA6FE22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998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611086"/>
            <a:ext cx="6172200" cy="42499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59314"/>
            <a:ext cx="3932237" cy="30096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FEBC-4F88-466F-AE05-15E6F0BA3FF0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730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1466-8F0A-4E2B-8DA9-BAC54B0BBA56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7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34FF8-ACE6-B919-DC6B-481F4340D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5AAC2-E368-A055-CCB1-35C02671F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6F0F09-334D-6E4F-3C82-5F4E84D9EB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BB678C-E19C-B47D-7915-FC11CF384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2AB973-7B94-ACA4-FDB0-4325763C0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6E8DB-CD0D-F936-885E-B729D7D0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BF93DA-9D7F-AA42-3041-3A6B51FD3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9E3B43-3D54-8300-C86A-F9D1F407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20910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727199"/>
            <a:ext cx="2628900" cy="4449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727199"/>
            <a:ext cx="773430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1C3-41F6-490E-B95E-CEE58B6A0C92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99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0"/>
            <a:ext cx="10625328" cy="540411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7477" y="1053791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2525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565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ED5428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080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DF58AB-01A4-4845-82CB-29D6F5956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EEC4-CCD7-FE41-9AB7-9CBD7EC42EFD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7214DF-7E87-C24E-99BF-D36D72E8B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07B96-D2C2-2C4D-9BCA-0F0AF75E6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A94D7-9192-B34D-BA5E-3A1641D4A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945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932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284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217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077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566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92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FA231-68D2-625D-F172-E99DCD3B8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1DB743-0626-7EAF-6319-24905159E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590AA5-30D5-7554-A552-C4897F489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BE0A08-6A1D-AB85-81EE-3606B4F1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57930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089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480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774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193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182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18515" y="6630327"/>
            <a:ext cx="12229030" cy="242531"/>
          </a:xfrm>
          <a:prstGeom prst="rect">
            <a:avLst/>
          </a:prstGeom>
          <a:solidFill>
            <a:srgbClr val="820E2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250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6F7EF6-0B69-49E2-B0FF-A55AFD882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5725" y="6268379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01EE9E8-4134-49B0-9AA7-3089E6521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200940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9158990" cy="4212242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9300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 typeface="Wingdings" pitchFamily="2" charset="2"/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5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8652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615" y="99630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810" y="2436427"/>
            <a:ext cx="10058401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8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453317-CAB1-4D41-32F8-24C549D8B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19AA8A-FEFD-A2C6-3269-1DE910304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BB5D2-F040-BDD3-3F50-6B362529E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97207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8623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222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7457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076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7" y="6553200"/>
            <a:ext cx="12188825" cy="3048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01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59574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449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6381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7568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98199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3D17C-81A9-A498-F012-D2D8C9931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99D79-DB0F-399C-80C8-77794EE6C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487E2-F4E7-BCEC-931B-F841DE60B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D4383-9403-6815-66CE-2A30AF8B4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56969-0364-2E75-DAF4-2223A0D79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82C1F-E1FD-777E-1094-AE01502C9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03296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33" y="0"/>
            <a:ext cx="12192000" cy="1750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6" name="Google Shape;26;p5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346933" y="864967"/>
            <a:ext cx="95084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346933" y="1913267"/>
            <a:ext cx="9508400" cy="3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Clr>
                <a:srgbClr val="820E2E"/>
              </a:buClr>
              <a:buSzPts val="240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460367" y="5962800"/>
            <a:ext cx="7316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3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311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270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95993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9177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3950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0402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77721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78456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87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A910A-EDCA-120B-E7A6-5E2B00156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011977-2501-2A2F-C6BC-B6D4DF5F8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1739EA-79FA-1A36-410A-EB8F06165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67EDAA-6D1A-EE91-7787-1CFEB0D60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42B30-4ECF-61BC-7E7F-CDC6BEA6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EAFB18-8EAC-3890-06AC-B1BEC7AEF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91266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6658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415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868325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5863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86456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00821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41105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55600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481370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666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0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5CA63F-53D7-3CA7-F783-C9CD3FE56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5ED12-50CE-89C0-7B22-94DE82D8A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C2473-4E60-BF74-B771-2FC8ABFA4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0C60E-0BD1-4AD8-A798-2745292B1E79}" type="datetimeFigureOut">
              <a:rPr lang="en-CA" smtClean="0"/>
              <a:t>2022-07-07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42C57-E35D-D0EC-EF9F-1C88CC5A85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8DEC3-7AB4-7104-7FCD-E3FF8819D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AFF82-B633-489E-9535-21FEEAD748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585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954C7-1E64-3342-B8BF-72EC3087A620}" type="datetime1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2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0"/>
          <p:cNvSpPr txBox="1">
            <a:spLocks noGrp="1"/>
          </p:cNvSpPr>
          <p:nvPr>
            <p:ph type="title"/>
          </p:nvPr>
        </p:nvSpPr>
        <p:spPr>
          <a:xfrm>
            <a:off x="838200" y="170317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0"/>
          <p:cNvSpPr txBox="1">
            <a:spLocks noGrp="1"/>
          </p:cNvSpPr>
          <p:nvPr>
            <p:ph type="body" idx="1"/>
          </p:nvPr>
        </p:nvSpPr>
        <p:spPr>
          <a:xfrm>
            <a:off x="838200" y="276271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50"/>
          <p:cNvSpPr/>
          <p:nvPr/>
        </p:nvSpPr>
        <p:spPr>
          <a:xfrm>
            <a:off x="0" y="0"/>
            <a:ext cx="12192000" cy="170317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53383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703174"/>
            <a:ext cx="10515600" cy="88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762717"/>
            <a:ext cx="10515600" cy="3477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95B30-1C99-49E0-B8B3-9CE5C658E2C3}" type="datetime1">
              <a:rPr lang="en-US" smtClean="0"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D8136-19D0-0D47-AA01-79AB869C81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5C90AF-545A-4844-85C2-9502AF441AEB}"/>
              </a:ext>
            </a:extLst>
          </p:cNvPr>
          <p:cNvSpPr/>
          <p:nvPr userDrawn="1"/>
        </p:nvSpPr>
        <p:spPr>
          <a:xfrm>
            <a:off x="0" y="0"/>
            <a:ext cx="12192000" cy="1703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72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0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286606"/>
            <a:ext cx="11599024" cy="12373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488" y="1917478"/>
            <a:ext cx="1159902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352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b="1" kern="1200" spc="-50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1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50038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9.emf"/><Relationship Id="rId9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Relationship Id="rId9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3FFA9-B56D-C305-F083-9AD652F0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996" y="2952554"/>
            <a:ext cx="11742007" cy="1787652"/>
          </a:xfrm>
        </p:spPr>
        <p:txBody>
          <a:bodyPr anchor="ctr"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Return on Investment in HR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3600" dirty="0">
                <a:latin typeface="Arial" panose="020B0604020202020204" pitchFamily="34" charset="0"/>
                <a:cs typeface="Arial" panose="020B0604020202020204" pitchFamily="34" charset="0"/>
              </a:rPr>
              <a:t>Patti P. Phillips, Ph.D., CEO, ROI Institute, Inc.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614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621" name="Google Shape;1621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F9979A-520A-7C4C-8A00-C127ECDEE732}"/>
              </a:ext>
            </a:extLst>
          </p:cNvPr>
          <p:cNvSpPr txBox="1">
            <a:spLocks noChangeArrowheads="1"/>
          </p:cNvSpPr>
          <p:nvPr/>
        </p:nvSpPr>
        <p:spPr>
          <a:xfrm>
            <a:off x="356801" y="2211321"/>
            <a:ext cx="11835199" cy="7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ROI selectively.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76569-3092-4E46-A7A0-269FBE7C5DA6}"/>
              </a:ext>
            </a:extLst>
          </p:cNvPr>
          <p:cNvSpPr txBox="1"/>
          <p:nvPr/>
        </p:nvSpPr>
        <p:spPr>
          <a:xfrm>
            <a:off x="356801" y="2948822"/>
            <a:ext cx="10097016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Considerations when identifying programs to evaluating to ROI?</a:t>
            </a:r>
            <a:b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Cost of the program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Linkage of program to operational goals and 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Importance of program to strategic objectives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 executive interest in the evaluation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Visibility of the program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Size of target audience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Investment of time required</a:t>
            </a:r>
          </a:p>
        </p:txBody>
      </p:sp>
    </p:spTree>
    <p:extLst>
      <p:ext uri="{BB962C8B-B14F-4D97-AF65-F5344CB8AC3E}">
        <p14:creationId xmlns:p14="http://schemas.microsoft.com/office/powerpoint/2010/main" val="1986732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F9979A-520A-7C4C-8A00-C127ECDEE732}"/>
              </a:ext>
            </a:extLst>
          </p:cNvPr>
          <p:cNvSpPr txBox="1">
            <a:spLocks noChangeArrowheads="1"/>
          </p:cNvSpPr>
          <p:nvPr/>
        </p:nvSpPr>
        <p:spPr>
          <a:xfrm>
            <a:off x="355257" y="2211321"/>
            <a:ext cx="11849100" cy="7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 Targets</a:t>
            </a:r>
          </a:p>
        </p:txBody>
      </p:sp>
      <p:graphicFrame>
        <p:nvGraphicFramePr>
          <p:cNvPr id="48" name="Table 47">
            <a:extLst>
              <a:ext uri="{FF2B5EF4-FFF2-40B4-BE49-F238E27FC236}">
                <a16:creationId xmlns:a16="http://schemas.microsoft.com/office/drawing/2014/main" id="{C2196196-C077-F842-B4D3-77F45E8B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707986"/>
              </p:ext>
            </p:extLst>
          </p:nvPr>
        </p:nvGraphicFramePr>
        <p:xfrm>
          <a:off x="414748" y="2936465"/>
          <a:ext cx="9591932" cy="320757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705936">
                  <a:extLst>
                    <a:ext uri="{9D8B030D-6E8A-4147-A177-3AD203B41FA5}">
                      <a16:colId xmlns:a16="http://schemas.microsoft.com/office/drawing/2014/main" val="2260410814"/>
                    </a:ext>
                  </a:extLst>
                </a:gridCol>
                <a:gridCol w="1595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9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0508">
                  <a:extLst>
                    <a:ext uri="{9D8B030D-6E8A-4147-A177-3AD203B41FA5}">
                      <a16:colId xmlns:a16="http://schemas.microsoft.com/office/drawing/2014/main" val="227827428"/>
                    </a:ext>
                  </a:extLst>
                </a:gridCol>
              </a:tblGrid>
              <a:tr h="42228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Minimum % of Programs to Evaluate at Each Level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**Benchmarking %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602152"/>
                  </a:ext>
                </a:extLst>
              </a:tr>
              <a:tr h="422286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</a:t>
                      </a:r>
                    </a:p>
                  </a:txBody>
                  <a:tcPr marL="125221" marR="125221" marT="62611" marB="62611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28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Reaction</a:t>
                      </a:r>
                    </a:p>
                  </a:txBody>
                  <a:tcPr marL="125221" marR="125221" marT="62611" marB="62611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5221" marR="125221" marT="62611" marB="6261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125221" marR="125221" marT="62611" marB="62611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28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Learning</a:t>
                      </a:r>
                    </a:p>
                  </a:txBody>
                  <a:tcPr marL="125221" marR="125221" marT="62611" marB="62611" anchor="ctr">
                    <a:lnL w="12700" cmpd="sng">
                      <a:noFill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80-90%</a:t>
                      </a:r>
                    </a:p>
                  </a:txBody>
                  <a:tcPr marL="125221" marR="125221" marT="62611" marB="6261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70%</a:t>
                      </a:r>
                    </a:p>
                  </a:txBody>
                  <a:tcPr marL="125221" marR="125221" marT="62611" marB="62611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28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</a:t>
                      </a:r>
                    </a:p>
                  </a:txBody>
                  <a:tcPr marL="125221" marR="125221" marT="62611" marB="62611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30-50%</a:t>
                      </a:r>
                    </a:p>
                  </a:txBody>
                  <a:tcPr marL="125221" marR="125221" marT="62611" marB="6261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49%</a:t>
                      </a:r>
                    </a:p>
                  </a:txBody>
                  <a:tcPr marL="125221" marR="125221" marT="62611" marB="62611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28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</a:t>
                      </a:r>
                    </a:p>
                  </a:txBody>
                  <a:tcPr marL="125221" marR="125221" marT="62611" marB="62611" anchor="ctr">
                    <a:lnL w="12700" cmpd="sng">
                      <a:noFill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10-20%</a:t>
                      </a:r>
                    </a:p>
                  </a:txBody>
                  <a:tcPr marL="125221" marR="125221" marT="62611" marB="6261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37%</a:t>
                      </a:r>
                    </a:p>
                  </a:txBody>
                  <a:tcPr marL="125221" marR="125221" marT="62611" marB="62611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286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25221" marR="125221" marT="62611" marB="626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ROI </a:t>
                      </a:r>
                    </a:p>
                  </a:txBody>
                  <a:tcPr marL="125221" marR="125221" marT="62611" marB="62611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5-10%</a:t>
                      </a:r>
                    </a:p>
                  </a:txBody>
                  <a:tcPr marL="125221" marR="125221" marT="62611" marB="6261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18%</a:t>
                      </a:r>
                    </a:p>
                  </a:txBody>
                  <a:tcPr marL="125221" marR="125221" marT="62611" marB="62611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A5C813E1-A454-3348-BB3A-FE37D24ED79A}"/>
              </a:ext>
            </a:extLst>
          </p:cNvPr>
          <p:cNvSpPr txBox="1"/>
          <p:nvPr/>
        </p:nvSpPr>
        <p:spPr>
          <a:xfrm>
            <a:off x="355257" y="6156400"/>
            <a:ext cx="5361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*Percent of programs evaluated at each level each year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**Benchmarking 2020</a:t>
            </a:r>
          </a:p>
        </p:txBody>
      </p:sp>
    </p:spTree>
    <p:extLst>
      <p:ext uri="{BB962C8B-B14F-4D97-AF65-F5344CB8AC3E}">
        <p14:creationId xmlns:p14="http://schemas.microsoft.com/office/powerpoint/2010/main" val="3613816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DC7F83-6950-1C48-A696-3D5CEA5F4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3587" y="1099921"/>
            <a:ext cx="8019535" cy="4893107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Justify/defend budgets.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Align projects to business needs.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Show project contributions.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Earn senior leaders’ respect.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Build staff morale.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Improve project support.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Enhance design and implementation processes.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Identify inefficient projects that need to be redesigned or eliminated.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Identify successful projects that can be implemented in other areas.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Earn a “seat at the table”.</a:t>
            </a:r>
          </a:p>
        </p:txBody>
      </p:sp>
      <p:sp>
        <p:nvSpPr>
          <p:cNvPr id="5" name="Title 14">
            <a:extLst>
              <a:ext uri="{FF2B5EF4-FFF2-40B4-BE49-F238E27FC236}">
                <a16:creationId xmlns:a16="http://schemas.microsoft.com/office/drawing/2014/main" id="{6F4FCF18-D4C3-8B4D-AEAA-70F49F6664C6}"/>
              </a:ext>
            </a:extLst>
          </p:cNvPr>
          <p:cNvSpPr txBox="1">
            <a:spLocks/>
          </p:cNvSpPr>
          <p:nvPr/>
        </p:nvSpPr>
        <p:spPr>
          <a:xfrm>
            <a:off x="3841315" y="324173"/>
            <a:ext cx="4509369" cy="723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The Benefits of ROI</a:t>
            </a:r>
          </a:p>
        </p:txBody>
      </p:sp>
    </p:spTree>
    <p:extLst>
      <p:ext uri="{BB962C8B-B14F-4D97-AF65-F5344CB8AC3E}">
        <p14:creationId xmlns:p14="http://schemas.microsoft.com/office/powerpoint/2010/main" val="685035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ook, indoor, table, text&#10;&#10;Description automatically generated">
            <a:extLst>
              <a:ext uri="{FF2B5EF4-FFF2-40B4-BE49-F238E27FC236}">
                <a16:creationId xmlns:a16="http://schemas.microsoft.com/office/drawing/2014/main" id="{188E2EAC-6E32-1D40-87BF-DAC2A3A92B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EEECE1">
                <a:tint val="45000"/>
                <a:satMod val="400000"/>
              </a:srgb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10"/>
            <a:ext cx="1220082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86445" y="187319"/>
            <a:ext cx="5145551" cy="9509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3176DE-B960-974B-88FB-B3C2DCAD7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348" y="449585"/>
            <a:ext cx="2454235" cy="326756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A34541-BA59-1645-45E8-F8D1A8D10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0551" y="447091"/>
            <a:ext cx="2261231" cy="292629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C34064-9CA9-DF02-AC5F-1B7B3E7A0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3365" y="1473543"/>
            <a:ext cx="2261230" cy="29277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9F50AF3-1959-25AC-3B78-A81336E0DF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80" y="2516850"/>
            <a:ext cx="2261782" cy="2926298"/>
          </a:xfrm>
          <a:prstGeom prst="rect">
            <a:avLst/>
          </a:prstGeom>
        </p:spPr>
      </p:pic>
      <p:pic>
        <p:nvPicPr>
          <p:cNvPr id="14" name="Picture 13" descr="Two people looking at a computer&#10;&#10;Description automatically generated">
            <a:extLst>
              <a:ext uri="{FF2B5EF4-FFF2-40B4-BE49-F238E27FC236}">
                <a16:creationId xmlns:a16="http://schemas.microsoft.com/office/drawing/2014/main" id="{CE82E2CC-CD74-16C8-6908-72CE067439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039" y="3782003"/>
            <a:ext cx="2158206" cy="2927012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DBDFD53-B442-E49B-3CE4-F1061586DB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0889" y="2347997"/>
            <a:ext cx="2457852" cy="3180750"/>
          </a:xfrm>
          <a:prstGeom prst="rect">
            <a:avLst/>
          </a:prstGeom>
          <a:ln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6EF355-5E9C-F72A-928F-C24DDA49ED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24" y="1250068"/>
            <a:ext cx="1575041" cy="195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38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0" name="Google Shape;1690;p48"/>
          <p:cNvPicPr preferRelativeResize="0"/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91" name="Google Shape;1691;p48"/>
          <p:cNvSpPr txBox="1"/>
          <p:nvPr/>
        </p:nvSpPr>
        <p:spPr>
          <a:xfrm>
            <a:off x="781163" y="2353229"/>
            <a:ext cx="10329047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Let’s have a conversation.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Schedule a time that works for you.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calendly.com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pattiphillips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/connect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patti@roiinstitute.net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49"/>
          <p:cNvSpPr txBox="1">
            <a:spLocks noGrp="1"/>
          </p:cNvSpPr>
          <p:nvPr>
            <p:ph type="title"/>
          </p:nvPr>
        </p:nvSpPr>
        <p:spPr>
          <a:xfrm>
            <a:off x="655320" y="612172"/>
            <a:ext cx="5120114" cy="1692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Patti P. Phillips, Ph.D.</a:t>
            </a:r>
            <a:endParaRPr dirty="0"/>
          </a:p>
        </p:txBody>
      </p:sp>
      <p:cxnSp>
        <p:nvCxnSpPr>
          <p:cNvPr id="1698" name="Google Shape;1698;p49"/>
          <p:cNvCxnSpPr/>
          <p:nvPr/>
        </p:nvCxnSpPr>
        <p:spPr>
          <a:xfrm>
            <a:off x="655320" y="2316480"/>
            <a:ext cx="4572000" cy="0"/>
          </a:xfrm>
          <a:prstGeom prst="straightConnector1">
            <a:avLst/>
          </a:prstGeom>
          <a:noFill/>
          <a:ln w="1905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99" name="Google Shape;1699;p49"/>
          <p:cNvSpPr txBox="1">
            <a:spLocks noGrp="1"/>
          </p:cNvSpPr>
          <p:nvPr>
            <p:ph type="body" idx="1"/>
          </p:nvPr>
        </p:nvSpPr>
        <p:spPr>
          <a:xfrm>
            <a:off x="655320" y="2339742"/>
            <a:ext cx="4572000" cy="3806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CEO, ROI Institute, Inc.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Chair, i4cp People Analytics Board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Chair, Center for Talent Reporting Board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Senior Fellow, The Conference Board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Member, UN Institute for Training and Research Board of Trustees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Member, International Federation of Training and Development Board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Fellow, ATD Certified Professional in Talent Development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Author, Educator, Consultant, Coach</a:t>
            </a:r>
            <a:endParaRPr dirty="0"/>
          </a:p>
        </p:txBody>
      </p:sp>
      <p:pic>
        <p:nvPicPr>
          <p:cNvPr id="1700" name="Google Shape;1700;p49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-1"/>
          <a:stretch/>
        </p:blipFill>
        <p:spPr>
          <a:xfrm>
            <a:off x="5878849" y="0"/>
            <a:ext cx="6313150" cy="6857997"/>
          </a:xfrm>
          <a:custGeom>
            <a:avLst/>
            <a:gdLst/>
            <a:ahLst/>
            <a:cxnLst/>
            <a:rect l="l" t="t" r="r" b="b"/>
            <a:pathLst>
              <a:path w="6313150" h="6857997" extrusionOk="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F9979A-520A-7C4C-8A00-C127ECDEE732}"/>
              </a:ext>
            </a:extLst>
          </p:cNvPr>
          <p:cNvSpPr txBox="1">
            <a:spLocks noChangeArrowheads="1"/>
          </p:cNvSpPr>
          <p:nvPr/>
        </p:nvSpPr>
        <p:spPr>
          <a:xfrm>
            <a:off x="356801" y="2211321"/>
            <a:ext cx="11478397" cy="7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76569-3092-4E46-A7A0-269FBE7C5DA6}"/>
              </a:ext>
            </a:extLst>
          </p:cNvPr>
          <p:cNvSpPr txBox="1"/>
          <p:nvPr/>
        </p:nvSpPr>
        <p:spPr>
          <a:xfrm>
            <a:off x="356801" y="2924108"/>
            <a:ext cx="1009701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Define ROI.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Determine when to use ROI.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Recognize the benefits of using ROI.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0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ook, indoor, table, text&#10;&#10;Description automatically generated">
            <a:extLst>
              <a:ext uri="{FF2B5EF4-FFF2-40B4-BE49-F238E27FC236}">
                <a16:creationId xmlns:a16="http://schemas.microsoft.com/office/drawing/2014/main" id="{188E2EAC-6E32-1D40-87BF-DAC2A3A92B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EEECE1">
                <a:tint val="45000"/>
                <a:satMod val="400000"/>
              </a:srgb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10"/>
            <a:ext cx="1220082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86445" y="187319"/>
            <a:ext cx="5145551" cy="9509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3176DE-B960-974B-88FB-B3C2DCAD7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348" y="449585"/>
            <a:ext cx="2454235" cy="326756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A34541-BA59-1645-45E8-F8D1A8D10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0551" y="447091"/>
            <a:ext cx="2261231" cy="292629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C34064-9CA9-DF02-AC5F-1B7B3E7A0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3365" y="1473543"/>
            <a:ext cx="2261230" cy="29277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9F50AF3-1959-25AC-3B78-A81336E0DF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80" y="2516850"/>
            <a:ext cx="2261782" cy="2926298"/>
          </a:xfrm>
          <a:prstGeom prst="rect">
            <a:avLst/>
          </a:prstGeom>
        </p:spPr>
      </p:pic>
      <p:pic>
        <p:nvPicPr>
          <p:cNvPr id="14" name="Picture 13" descr="Two people looking at a computer&#10;&#10;Description automatically generated">
            <a:extLst>
              <a:ext uri="{FF2B5EF4-FFF2-40B4-BE49-F238E27FC236}">
                <a16:creationId xmlns:a16="http://schemas.microsoft.com/office/drawing/2014/main" id="{CE82E2CC-CD74-16C8-6908-72CE067439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039" y="3782003"/>
            <a:ext cx="2158206" cy="2927012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DBDFD53-B442-E49B-3CE4-F1061586DB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0889" y="2347997"/>
            <a:ext cx="2457852" cy="3180750"/>
          </a:xfrm>
          <a:prstGeom prst="rect">
            <a:avLst/>
          </a:prstGeom>
          <a:ln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912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usiness team brainstorming">
            <a:extLst>
              <a:ext uri="{FF2B5EF4-FFF2-40B4-BE49-F238E27FC236}">
                <a16:creationId xmlns:a16="http://schemas.microsoft.com/office/drawing/2014/main" id="{A2241832-7424-AE42-A6A5-4D4F91DEB0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4916930-E76E-4100-9DCF-4981566A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57375" y="1885950"/>
            <a:ext cx="8505825" cy="3152775"/>
          </a:xfrm>
          <a:prstGeom prst="rect">
            <a:avLst/>
          </a:prstGeom>
          <a:solidFill>
            <a:schemeClr val="bg1">
              <a:alpha val="75000"/>
            </a:schemeClr>
          </a:solidFill>
          <a:ln w="635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45240" y="1944384"/>
            <a:ext cx="8301519" cy="29692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b="1" dirty="0"/>
              <a:t>Rapid Fire Chat </a:t>
            </a:r>
            <a:br>
              <a:rPr lang="en-US" b="1" dirty="0"/>
            </a:br>
            <a:br>
              <a:rPr lang="en-US" sz="2000" b="1" dirty="0"/>
            </a:br>
            <a:r>
              <a:rPr lang="en-US" b="1" dirty="0"/>
              <a:t>How do you know your HR investments are delivering value?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8418F4-0D2E-4433-82F0-E9FA2142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A007396-4EF8-4446-A4A3-FA7862915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7F1AC-7FB1-BF43-BB32-6B50360CF782}"/>
              </a:ext>
            </a:extLst>
          </p:cNvPr>
          <p:cNvSpPr txBox="1"/>
          <p:nvPr/>
        </p:nvSpPr>
        <p:spPr>
          <a:xfrm>
            <a:off x="12318715" y="10068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1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>
            <a:spLocks noGrp="1"/>
          </p:cNvSpPr>
          <p:nvPr>
            <p:ph type="body" idx="1"/>
          </p:nvPr>
        </p:nvSpPr>
        <p:spPr>
          <a:xfrm>
            <a:off x="423422" y="2694587"/>
            <a:ext cx="6821077" cy="2405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4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know your HR investments are delivering value?</a:t>
            </a:r>
            <a:endParaRPr sz="4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3CA12F9-44C1-FEEE-935E-25C1A27FF1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0125183"/>
              </p:ext>
            </p:extLst>
          </p:nvPr>
        </p:nvGraphicFramePr>
        <p:xfrm>
          <a:off x="6028442" y="2281288"/>
          <a:ext cx="5623088" cy="3960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F9979A-520A-7C4C-8A00-C127ECDEE732}"/>
              </a:ext>
            </a:extLst>
          </p:cNvPr>
          <p:cNvSpPr txBox="1">
            <a:spLocks noChangeArrowheads="1"/>
          </p:cNvSpPr>
          <p:nvPr/>
        </p:nvSpPr>
        <p:spPr>
          <a:xfrm>
            <a:off x="354227" y="2198965"/>
            <a:ext cx="11837773" cy="7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Evaluation Framework</a:t>
            </a:r>
          </a:p>
        </p:txBody>
      </p:sp>
      <p:graphicFrame>
        <p:nvGraphicFramePr>
          <p:cNvPr id="8" name="Group 54">
            <a:extLst>
              <a:ext uri="{FF2B5EF4-FFF2-40B4-BE49-F238E27FC236}">
                <a16:creationId xmlns:a16="http://schemas.microsoft.com/office/drawing/2014/main" id="{5DF42206-F021-9E4A-8D8C-C2BA6E4AA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142538"/>
              </p:ext>
            </p:extLst>
          </p:nvPr>
        </p:nvGraphicFramePr>
        <p:xfrm>
          <a:off x="342900" y="2911751"/>
          <a:ext cx="11742009" cy="3539414"/>
        </p:xfrm>
        <a:graphic>
          <a:graphicData uri="http://schemas.openxmlformats.org/drawingml/2006/table">
            <a:tbl>
              <a:tblPr/>
              <a:tblGrid>
                <a:gridCol w="2350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6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94173">
                  <a:extLst>
                    <a:ext uri="{9D8B030D-6E8A-4147-A177-3AD203B41FA5}">
                      <a16:colId xmlns:a16="http://schemas.microsoft.com/office/drawing/2014/main" val="700095742"/>
                    </a:ext>
                  </a:extLst>
                </a:gridCol>
              </a:tblGrid>
              <a:tr h="3294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Levels of Evaluation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Measurement Focus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Typical Measures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1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   Inputs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The input into the project in terms </a:t>
                      </a:r>
                      <a:b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</a:b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of scope, volume, efficiencies, costs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Participants, Hours, Costs, Timing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itchFamily="1" charset="-128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758915"/>
                  </a:ext>
                </a:extLst>
              </a:tr>
              <a:tr h="5091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	Reaction &amp; Planned Action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participant satisfaction and captures planned actions, if appropriate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Relevance, Importance, Usefulness, Appropriateness, Intent to use, Motivation to act, Net Promoter Score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1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	Learning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changes in knowledge, skills,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attitudes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Skills, Knowledge, Capacity, Competencies, Confidence, Mindset, Contacts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itchFamily="1" charset="-128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8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	Application &amp; Implementation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changes in behavior or actions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Extent of use, Task completion, Frequency of use, Actions completed, Behavior change, Success with use, Barriers to use, Enablers to use, Utility, Scrap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4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	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Impact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changes in impact variables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Productivity, Revenue, Quality, Time, Efficiency, Customer satisfaction, Patient satisfaction, Employee engagement, Talent mobility, Innovation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6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	Return on Investment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Compares project benefits to the costs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ＭＳ Ｐゴシック" pitchFamily="1" charset="-128"/>
                          <a:cs typeface="Arial" panose="020B0604020202020204" pitchFamily="34" charset="0"/>
                        </a:rPr>
                        <a:t>Benefit-Cost Ratio (BCR), ROI%, Payback period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04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F9979A-520A-7C4C-8A00-C127ECDEE732}"/>
              </a:ext>
            </a:extLst>
          </p:cNvPr>
          <p:cNvSpPr txBox="1">
            <a:spLocks noChangeArrowheads="1"/>
          </p:cNvSpPr>
          <p:nvPr/>
        </p:nvSpPr>
        <p:spPr>
          <a:xfrm>
            <a:off x="342900" y="2211321"/>
            <a:ext cx="11849100" cy="7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ROI?</a:t>
            </a:r>
          </a:p>
        </p:txBody>
      </p:sp>
      <p:sp>
        <p:nvSpPr>
          <p:cNvPr id="48" name="Text Box 12">
            <a:extLst>
              <a:ext uri="{FF2B5EF4-FFF2-40B4-BE49-F238E27FC236}">
                <a16:creationId xmlns:a16="http://schemas.microsoft.com/office/drawing/2014/main" id="{0BEE171E-9CDA-4F4B-BDEE-9F61C85C2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2370" y="3234586"/>
            <a:ext cx="213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BCR =</a:t>
            </a:r>
          </a:p>
        </p:txBody>
      </p:sp>
      <p:grpSp>
        <p:nvGrpSpPr>
          <p:cNvPr id="49" name="Group 9">
            <a:extLst>
              <a:ext uri="{FF2B5EF4-FFF2-40B4-BE49-F238E27FC236}">
                <a16:creationId xmlns:a16="http://schemas.microsoft.com/office/drawing/2014/main" id="{2A78B50F-633E-7848-BB67-80BC61614E7A}"/>
              </a:ext>
            </a:extLst>
          </p:cNvPr>
          <p:cNvGrpSpPr>
            <a:grpSpLocks/>
          </p:cNvGrpSpPr>
          <p:nvPr/>
        </p:nvGrpSpPr>
        <p:grpSpPr bwMode="auto">
          <a:xfrm>
            <a:off x="4382808" y="2948822"/>
            <a:ext cx="4191000" cy="1189038"/>
            <a:chOff x="2667000" y="2133600"/>
            <a:chExt cx="4191000" cy="1189038"/>
          </a:xfrm>
        </p:grpSpPr>
        <p:sp>
          <p:nvSpPr>
            <p:cNvPr id="50" name="Text Box 10">
              <a:extLst>
                <a:ext uri="{FF2B5EF4-FFF2-40B4-BE49-F238E27FC236}">
                  <a16:creationId xmlns:a16="http://schemas.microsoft.com/office/drawing/2014/main" id="{034B3D73-7B5A-6C46-840E-20A3FAE9F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9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Program Benefits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Program Costs</a:t>
              </a:r>
            </a:p>
          </p:txBody>
        </p:sp>
        <p:sp>
          <p:nvSpPr>
            <p:cNvPr id="51" name="Line 15">
              <a:extLst>
                <a:ext uri="{FF2B5EF4-FFF2-40B4-BE49-F238E27FC236}">
                  <a16:creationId xmlns:a16="http://schemas.microsoft.com/office/drawing/2014/main" id="{2E1A25B2-50D7-7B4F-B580-06A88A4B1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endParaRPr>
            </a:p>
          </p:txBody>
        </p:sp>
      </p:grpSp>
      <p:sp>
        <p:nvSpPr>
          <p:cNvPr id="52" name="Text Box 13">
            <a:extLst>
              <a:ext uri="{FF2B5EF4-FFF2-40B4-BE49-F238E27FC236}">
                <a16:creationId xmlns:a16="http://schemas.microsoft.com/office/drawing/2014/main" id="{C0D7EA84-0401-2D40-870B-D5FC509F4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734" y="4886024"/>
            <a:ext cx="26492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ROI =</a:t>
            </a:r>
          </a:p>
        </p:txBody>
      </p:sp>
      <p:grpSp>
        <p:nvGrpSpPr>
          <p:cNvPr id="53" name="Group 10">
            <a:extLst>
              <a:ext uri="{FF2B5EF4-FFF2-40B4-BE49-F238E27FC236}">
                <a16:creationId xmlns:a16="http://schemas.microsoft.com/office/drawing/2014/main" id="{EFD822BA-2D0C-AD4D-A379-5CFFFAC6C700}"/>
              </a:ext>
            </a:extLst>
          </p:cNvPr>
          <p:cNvGrpSpPr>
            <a:grpSpLocks/>
          </p:cNvGrpSpPr>
          <p:nvPr/>
        </p:nvGrpSpPr>
        <p:grpSpPr bwMode="auto">
          <a:xfrm>
            <a:off x="3598562" y="4598975"/>
            <a:ext cx="8155366" cy="1200329"/>
            <a:chOff x="2209800" y="3680561"/>
            <a:chExt cx="8155366" cy="1200329"/>
          </a:xfrm>
        </p:grpSpPr>
        <p:sp>
          <p:nvSpPr>
            <p:cNvPr id="54" name="Text Box 11">
              <a:extLst>
                <a:ext uri="{FF2B5EF4-FFF2-40B4-BE49-F238E27FC236}">
                  <a16:creationId xmlns:a16="http://schemas.microsoft.com/office/drawing/2014/main" id="{B33F78DF-DE98-E84A-9885-650738F24C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680561"/>
              <a:ext cx="5969482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Benefits – Costs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Costs</a:t>
              </a:r>
            </a:p>
          </p:txBody>
        </p:sp>
        <p:sp>
          <p:nvSpPr>
            <p:cNvPr id="55" name="Line 14">
              <a:extLst>
                <a:ext uri="{FF2B5EF4-FFF2-40B4-BE49-F238E27FC236}">
                  <a16:creationId xmlns:a16="http://schemas.microsoft.com/office/drawing/2014/main" id="{C1F6C97A-0254-A647-8E5E-87C0DD7C6B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62200" y="4259998"/>
              <a:ext cx="5562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endParaRPr>
            </a:p>
          </p:txBody>
        </p:sp>
        <p:sp>
          <p:nvSpPr>
            <p:cNvPr id="56" name="Text Box 16">
              <a:extLst>
                <a:ext uri="{FF2B5EF4-FFF2-40B4-BE49-F238E27FC236}">
                  <a16:creationId xmlns:a16="http://schemas.microsoft.com/office/drawing/2014/main" id="{87EAE87A-EE07-FF40-B42D-7E4AE34F9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0200" y="3942069"/>
              <a:ext cx="241496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x 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1751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F9979A-520A-7C4C-8A00-C127ECDEE732}"/>
              </a:ext>
            </a:extLst>
          </p:cNvPr>
          <p:cNvSpPr txBox="1">
            <a:spLocks noChangeArrowheads="1"/>
          </p:cNvSpPr>
          <p:nvPr/>
        </p:nvSpPr>
        <p:spPr>
          <a:xfrm>
            <a:off x="342900" y="2211321"/>
            <a:ext cx="11849100" cy="7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ROI?</a:t>
            </a:r>
          </a:p>
        </p:txBody>
      </p:sp>
      <p:sp>
        <p:nvSpPr>
          <p:cNvPr id="48" name="Text Box 12">
            <a:extLst>
              <a:ext uri="{FF2B5EF4-FFF2-40B4-BE49-F238E27FC236}">
                <a16:creationId xmlns:a16="http://schemas.microsoft.com/office/drawing/2014/main" id="{0BEE171E-9CDA-4F4B-BDEE-9F61C85C2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2370" y="3234586"/>
            <a:ext cx="213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BCR =</a:t>
            </a:r>
          </a:p>
        </p:txBody>
      </p:sp>
      <p:grpSp>
        <p:nvGrpSpPr>
          <p:cNvPr id="49" name="Group 9">
            <a:extLst>
              <a:ext uri="{FF2B5EF4-FFF2-40B4-BE49-F238E27FC236}">
                <a16:creationId xmlns:a16="http://schemas.microsoft.com/office/drawing/2014/main" id="{2A78B50F-633E-7848-BB67-80BC61614E7A}"/>
              </a:ext>
            </a:extLst>
          </p:cNvPr>
          <p:cNvGrpSpPr>
            <a:grpSpLocks/>
          </p:cNvGrpSpPr>
          <p:nvPr/>
        </p:nvGrpSpPr>
        <p:grpSpPr bwMode="auto">
          <a:xfrm>
            <a:off x="4382808" y="2948822"/>
            <a:ext cx="4191000" cy="1189038"/>
            <a:chOff x="2667000" y="2133600"/>
            <a:chExt cx="4191000" cy="1189038"/>
          </a:xfrm>
        </p:grpSpPr>
        <p:sp>
          <p:nvSpPr>
            <p:cNvPr id="50" name="Text Box 10">
              <a:extLst>
                <a:ext uri="{FF2B5EF4-FFF2-40B4-BE49-F238E27FC236}">
                  <a16:creationId xmlns:a16="http://schemas.microsoft.com/office/drawing/2014/main" id="{034B3D73-7B5A-6C46-840E-20A3FAE9F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9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lvl="0" algn="ctr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$750,000</a:t>
              </a:r>
            </a:p>
            <a:p>
              <a:pPr lvl="0" algn="ctr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$425,000</a:t>
              </a:r>
            </a:p>
          </p:txBody>
        </p:sp>
        <p:sp>
          <p:nvSpPr>
            <p:cNvPr id="51" name="Line 15">
              <a:extLst>
                <a:ext uri="{FF2B5EF4-FFF2-40B4-BE49-F238E27FC236}">
                  <a16:creationId xmlns:a16="http://schemas.microsoft.com/office/drawing/2014/main" id="{2E1A25B2-50D7-7B4F-B580-06A88A4B1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endParaRPr>
            </a:p>
          </p:txBody>
        </p:sp>
      </p:grpSp>
      <p:sp>
        <p:nvSpPr>
          <p:cNvPr id="52" name="Text Box 13">
            <a:extLst>
              <a:ext uri="{FF2B5EF4-FFF2-40B4-BE49-F238E27FC236}">
                <a16:creationId xmlns:a16="http://schemas.microsoft.com/office/drawing/2014/main" id="{C0D7EA84-0401-2D40-870B-D5FC509F4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734" y="4886024"/>
            <a:ext cx="26492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ROI =</a:t>
            </a:r>
          </a:p>
        </p:txBody>
      </p:sp>
      <p:grpSp>
        <p:nvGrpSpPr>
          <p:cNvPr id="53" name="Group 10">
            <a:extLst>
              <a:ext uri="{FF2B5EF4-FFF2-40B4-BE49-F238E27FC236}">
                <a16:creationId xmlns:a16="http://schemas.microsoft.com/office/drawing/2014/main" id="{EFD822BA-2D0C-AD4D-A379-5CFFFAC6C700}"/>
              </a:ext>
            </a:extLst>
          </p:cNvPr>
          <p:cNvGrpSpPr>
            <a:grpSpLocks/>
          </p:cNvGrpSpPr>
          <p:nvPr/>
        </p:nvGrpSpPr>
        <p:grpSpPr bwMode="auto">
          <a:xfrm>
            <a:off x="3598562" y="4598975"/>
            <a:ext cx="8155366" cy="1200329"/>
            <a:chOff x="2209800" y="3680561"/>
            <a:chExt cx="8155366" cy="1200329"/>
          </a:xfrm>
        </p:grpSpPr>
        <p:sp>
          <p:nvSpPr>
            <p:cNvPr id="54" name="Text Box 11">
              <a:extLst>
                <a:ext uri="{FF2B5EF4-FFF2-40B4-BE49-F238E27FC236}">
                  <a16:creationId xmlns:a16="http://schemas.microsoft.com/office/drawing/2014/main" id="{B33F78DF-DE98-E84A-9885-650738F24C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680561"/>
              <a:ext cx="5969482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lvl="0" algn="ctr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$750,000 - $425,000</a:t>
              </a:r>
            </a:p>
            <a:p>
              <a:pPr lvl="0" algn="ctr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$425,000</a:t>
              </a:r>
            </a:p>
          </p:txBody>
        </p:sp>
        <p:sp>
          <p:nvSpPr>
            <p:cNvPr id="55" name="Line 14">
              <a:extLst>
                <a:ext uri="{FF2B5EF4-FFF2-40B4-BE49-F238E27FC236}">
                  <a16:creationId xmlns:a16="http://schemas.microsoft.com/office/drawing/2014/main" id="{C1F6C97A-0254-A647-8E5E-87C0DD7C6B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62200" y="4259998"/>
              <a:ext cx="5562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endParaRPr>
            </a:p>
          </p:txBody>
        </p:sp>
        <p:sp>
          <p:nvSpPr>
            <p:cNvPr id="56" name="Text Box 16">
              <a:extLst>
                <a:ext uri="{FF2B5EF4-FFF2-40B4-BE49-F238E27FC236}">
                  <a16:creationId xmlns:a16="http://schemas.microsoft.com/office/drawing/2014/main" id="{87EAE87A-EE07-FF40-B42D-7E4AE34F9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0200" y="3942069"/>
              <a:ext cx="241496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x 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678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COLLECT DATA 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1: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2: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ＭＳ Ｐゴシック" pitchFamily="-111" charset="-128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Effects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08054"/>
            <a:ext cx="1169668" cy="1144424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Tabulate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Identify Intangibles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ＭＳ Ｐゴシック" pitchFamily="-111" charset="-128"/>
                <a:cs typeface="+mn-cs"/>
              </a:rPr>
              <a:t>LEVEL 0: INPUT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ＭＳ Ｐゴシック" pitchFamily="-111" charset="-128"/>
              <a:cs typeface="+mn-cs"/>
            </a:endParaRPr>
          </a:p>
        </p:txBody>
      </p:sp>
      <p:sp>
        <p:nvSpPr>
          <p:cNvPr id="49" name="Slide Number Placeholder 3">
            <a:extLst>
              <a:ext uri="{FF2B5EF4-FFF2-40B4-BE49-F238E27FC236}">
                <a16:creationId xmlns:a16="http://schemas.microsoft.com/office/drawing/2014/main" id="{B2D2834F-D80F-CB40-B4CE-AFC3FCEA873A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8771AE2-6499-7947-849E-3B19BCCDC568}"/>
              </a:ext>
            </a:extLst>
          </p:cNvPr>
          <p:cNvSpPr txBox="1"/>
          <p:nvPr/>
        </p:nvSpPr>
        <p:spPr>
          <a:xfrm>
            <a:off x="169238" y="6416546"/>
            <a:ext cx="94213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©2022 ROI Institute Inc. All rights reserved.</a:t>
            </a:r>
          </a:p>
        </p:txBody>
      </p:sp>
      <p:pic>
        <p:nvPicPr>
          <p:cNvPr id="51" name="Picture 2" descr="INSTITI ">
            <a:extLst>
              <a:ext uri="{FF2B5EF4-FFF2-40B4-BE49-F238E27FC236}">
                <a16:creationId xmlns:a16="http://schemas.microsoft.com/office/drawing/2014/main" id="{E059361E-C956-BC49-950F-56290499F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1078" y="6301623"/>
            <a:ext cx="2168103" cy="31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788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766</Words>
  <Application>Microsoft Office PowerPoint</Application>
  <PresentationFormat>Widescreen</PresentationFormat>
  <Paragraphs>179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Arial</vt:lpstr>
      <vt:lpstr>Arial Rounded MT Bold</vt:lpstr>
      <vt:lpstr>Calibri</vt:lpstr>
      <vt:lpstr>Calibri Light</vt:lpstr>
      <vt:lpstr>Josefin Sans</vt:lpstr>
      <vt:lpstr>Noto Sans Symbols</vt:lpstr>
      <vt:lpstr>Raleway Medium</vt:lpstr>
      <vt:lpstr>Whitney HTF Book</vt:lpstr>
      <vt:lpstr>Wingdings</vt:lpstr>
      <vt:lpstr>Office Theme</vt:lpstr>
      <vt:lpstr>6_Custom Design</vt:lpstr>
      <vt:lpstr>1_Office Theme</vt:lpstr>
      <vt:lpstr>2_Office Theme</vt:lpstr>
      <vt:lpstr>4_Office Theme</vt:lpstr>
      <vt:lpstr>Retrospect</vt:lpstr>
      <vt:lpstr>5_Custom Design</vt:lpstr>
      <vt:lpstr>3_Office Theme</vt:lpstr>
      <vt:lpstr>Return on Investment in HR Patti P. Phillips, Ph.D., CEO, ROI Institute, Inc.</vt:lpstr>
      <vt:lpstr>PowerPoint Presentation</vt:lpstr>
      <vt:lpstr>Resources</vt:lpstr>
      <vt:lpstr>Rapid Fire Chat   How do you know your HR investments are delivering value?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</vt:lpstr>
      <vt:lpstr>PowerPoint Presentation</vt:lpstr>
      <vt:lpstr>Patti P. Phillips, Ph.D.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Nigel Masonga</dc:creator>
  <cp:lastModifiedBy>Patti Phillips</cp:lastModifiedBy>
  <cp:revision>15</cp:revision>
  <dcterms:created xsi:type="dcterms:W3CDTF">2022-05-30T06:45:50Z</dcterms:created>
  <dcterms:modified xsi:type="dcterms:W3CDTF">2022-07-07T21:33:57Z</dcterms:modified>
</cp:coreProperties>
</file>