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  <p:sldMasterId id="2147483678" r:id="rId3"/>
    <p:sldMasterId id="2147483690" r:id="rId4"/>
    <p:sldMasterId id="2147483704" r:id="rId5"/>
    <p:sldMasterId id="2147483717" r:id="rId6"/>
    <p:sldMasterId id="2147483757" r:id="rId7"/>
  </p:sldMasterIdLst>
  <p:notesMasterIdLst>
    <p:notesMasterId r:id="rId48"/>
  </p:notesMasterIdLst>
  <p:sldIdLst>
    <p:sldId id="256" r:id="rId8"/>
    <p:sldId id="257" r:id="rId9"/>
    <p:sldId id="2661" r:id="rId10"/>
    <p:sldId id="13441" r:id="rId11"/>
    <p:sldId id="13438" r:id="rId12"/>
    <p:sldId id="2239" r:id="rId13"/>
    <p:sldId id="13430" r:id="rId14"/>
    <p:sldId id="386" r:id="rId15"/>
    <p:sldId id="13444" r:id="rId16"/>
    <p:sldId id="13443" r:id="rId17"/>
    <p:sldId id="2619" r:id="rId18"/>
    <p:sldId id="2683" r:id="rId19"/>
    <p:sldId id="1443" r:id="rId20"/>
    <p:sldId id="416" r:id="rId21"/>
    <p:sldId id="13448" r:id="rId22"/>
    <p:sldId id="2555" r:id="rId23"/>
    <p:sldId id="13422" r:id="rId24"/>
    <p:sldId id="13420" r:id="rId25"/>
    <p:sldId id="1979" r:id="rId26"/>
    <p:sldId id="1275" r:id="rId27"/>
    <p:sldId id="300" r:id="rId28"/>
    <p:sldId id="6943" r:id="rId29"/>
    <p:sldId id="2641" r:id="rId30"/>
    <p:sldId id="1280" r:id="rId31"/>
    <p:sldId id="2564" r:id="rId32"/>
    <p:sldId id="2655" r:id="rId33"/>
    <p:sldId id="13424" r:id="rId34"/>
    <p:sldId id="2565" r:id="rId35"/>
    <p:sldId id="493" r:id="rId36"/>
    <p:sldId id="2563" r:id="rId37"/>
    <p:sldId id="2405" r:id="rId38"/>
    <p:sldId id="2406" r:id="rId39"/>
    <p:sldId id="1282" r:id="rId40"/>
    <p:sldId id="1283" r:id="rId41"/>
    <p:sldId id="13446" r:id="rId42"/>
    <p:sldId id="13447" r:id="rId43"/>
    <p:sldId id="2390" r:id="rId44"/>
    <p:sldId id="13445" r:id="rId45"/>
    <p:sldId id="2630" r:id="rId46"/>
    <p:sldId id="1250" r:id="rId47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88" userDrawn="1">
          <p15:clr>
            <a:srgbClr val="A4A3A4"/>
          </p15:clr>
        </p15:guide>
        <p15:guide id="2" pos="360" userDrawn="1">
          <p15:clr>
            <a:srgbClr val="A4A3A4"/>
          </p15:clr>
        </p15:guide>
        <p15:guide id="3" orient="horz" pos="360" userDrawn="1">
          <p15:clr>
            <a:srgbClr val="A4A3A4"/>
          </p15:clr>
        </p15:guide>
        <p15:guide id="4" orient="horz" pos="1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lyn Spurr" initials="KS" lastIdx="52" clrIdx="0">
    <p:extLst>
      <p:ext uri="{19B8F6BF-5375-455C-9EA6-DF929625EA0E}">
        <p15:presenceInfo xmlns:p15="http://schemas.microsoft.com/office/powerpoint/2012/main" userId="S::katelyn.spurr@learnupon.com::6d8abf13-4017-4c80-9692-f1f2db0d77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E2E"/>
    <a:srgbClr val="8C0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71"/>
    <p:restoredTop sz="94674" autoAdjust="0"/>
  </p:normalViewPr>
  <p:slideViewPr>
    <p:cSldViewPr snapToGrid="0" snapToObjects="1">
      <p:cViewPr varScale="1">
        <p:scale>
          <a:sx n="108" d="100"/>
          <a:sy n="108" d="100"/>
        </p:scale>
        <p:origin x="528" y="96"/>
      </p:cViewPr>
      <p:guideLst>
        <p:guide orient="horz" pos="888"/>
        <p:guide pos="360"/>
        <p:guide orient="horz" pos="360"/>
        <p:guide orient="horz" pos="11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20" d="100"/>
        <a:sy n="120" d="100"/>
      </p:scale>
      <p:origin x="0" y="-30364"/>
    </p:cViewPr>
  </p:sorterViewPr>
  <p:notesViewPr>
    <p:cSldViewPr snapToGrid="0" snapToObjects="1">
      <p:cViewPr varScale="1">
        <p:scale>
          <a:sx n="87" d="100"/>
          <a:sy n="87" d="100"/>
        </p:scale>
        <p:origin x="576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collecting data for Level 4 Impact and Level 5 ROI studies, what percentage of the time do you use the following data collection methods?</c:v>
                </c:pt>
              </c:strCache>
            </c:strRef>
          </c:tx>
          <c:spPr>
            <a:solidFill>
              <a:srgbClr val="8C0E2E"/>
            </a:solidFill>
            <a:ln>
              <a:solidFill>
                <a:srgbClr val="8C0E2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Focus Groups</c:v>
                </c:pt>
                <c:pt idx="1">
                  <c:v>Interviews</c:v>
                </c:pt>
                <c:pt idx="2">
                  <c:v>Tests</c:v>
                </c:pt>
                <c:pt idx="3">
                  <c:v>Observation</c:v>
                </c:pt>
                <c:pt idx="4">
                  <c:v>Action Plans/Performance Contracts</c:v>
                </c:pt>
                <c:pt idx="5">
                  <c:v>Performance Records/Databases</c:v>
                </c:pt>
                <c:pt idx="6">
                  <c:v>Surveys/Questionnaires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0.27</c:v>
                </c:pt>
                <c:pt idx="1">
                  <c:v>0.35</c:v>
                </c:pt>
                <c:pt idx="2">
                  <c:v>0.36</c:v>
                </c:pt>
                <c:pt idx="3">
                  <c:v>0.39</c:v>
                </c:pt>
                <c:pt idx="4">
                  <c:v>0.43</c:v>
                </c:pt>
                <c:pt idx="5">
                  <c:v>0.51</c:v>
                </c:pt>
                <c:pt idx="6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F1-3649-B254-CC92006081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909551"/>
        <c:axId val="40911183"/>
      </c:barChart>
      <c:catAx>
        <c:axId val="40909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11183"/>
        <c:crosses val="autoZero"/>
        <c:auto val="1"/>
        <c:lblAlgn val="ctr"/>
        <c:lblOffset val="100"/>
        <c:noMultiLvlLbl val="0"/>
      </c:catAx>
      <c:valAx>
        <c:axId val="409111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09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isolating the effects of programs on improvement in key measures,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Mathematical Modeling</c:v>
                </c:pt>
                <c:pt idx="1">
                  <c:v>Control Groups</c:v>
                </c:pt>
                <c:pt idx="2">
                  <c:v>Expert Input</c:v>
                </c:pt>
                <c:pt idx="3">
                  <c:v>Customer Input</c:v>
                </c:pt>
                <c:pt idx="4">
                  <c:v>Trendline Analysis</c:v>
                </c:pt>
                <c:pt idx="5">
                  <c:v>Senior Manager Estimates</c:v>
                </c:pt>
                <c:pt idx="6">
                  <c:v>Manager Estimates</c:v>
                </c:pt>
                <c:pt idx="7">
                  <c:v>Participant Estimates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0.28000000000000003</c:v>
                </c:pt>
                <c:pt idx="1">
                  <c:v>0.34</c:v>
                </c:pt>
                <c:pt idx="2">
                  <c:v>0.37</c:v>
                </c:pt>
                <c:pt idx="3">
                  <c:v>0.38</c:v>
                </c:pt>
                <c:pt idx="4">
                  <c:v>0.4</c:v>
                </c:pt>
                <c:pt idx="5">
                  <c:v>0.42</c:v>
                </c:pt>
                <c:pt idx="6">
                  <c:v>0.49</c:v>
                </c:pt>
                <c:pt idx="7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2-1041-B9E0-B411382A53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331807"/>
        <c:axId val="34197551"/>
      </c:barChart>
      <c:catAx>
        <c:axId val="40331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97551"/>
        <c:crosses val="autoZero"/>
        <c:auto val="1"/>
        <c:lblAlgn val="ctr"/>
        <c:lblOffset val="100"/>
        <c:noMultiLvlLbl val="0"/>
      </c:catAx>
      <c:valAx>
        <c:axId val="341975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419169215788447"/>
          <c:y val="3.2105067452815661E-2"/>
          <c:w val="0.5843467273596139"/>
          <c:h val="0.900211613071657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converting data to money, what percentage of the time do you use the following techniques?</c:v>
                </c:pt>
              </c:strCache>
            </c:strRef>
          </c:tx>
          <c:spPr>
            <a:solidFill>
              <a:srgbClr val="8C0E2E"/>
            </a:solidFill>
            <a:ln>
              <a:solidFill>
                <a:srgbClr val="8C0E2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Linking Soft Skills with Hard Data (models; regression)</c:v>
                </c:pt>
                <c:pt idx="1">
                  <c:v>Staff Estimates</c:v>
                </c:pt>
                <c:pt idx="2">
                  <c:v>External Databases</c:v>
                </c:pt>
                <c:pt idx="3">
                  <c:v>Internal and External Experts</c:v>
                </c:pt>
                <c:pt idx="4">
                  <c:v>Supervisor Estimates</c:v>
                </c:pt>
                <c:pt idx="5">
                  <c:v>Participant Estimates</c:v>
                </c:pt>
                <c:pt idx="6">
                  <c:v>Standard Values Accepted in the Organization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0.41</c:v>
                </c:pt>
                <c:pt idx="2">
                  <c:v>0.42</c:v>
                </c:pt>
                <c:pt idx="3">
                  <c:v>0.45</c:v>
                </c:pt>
                <c:pt idx="4">
                  <c:v>0.48</c:v>
                </c:pt>
                <c:pt idx="5">
                  <c:v>0.48</c:v>
                </c:pt>
                <c:pt idx="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AE-D248-8283-22C99EB50B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916399"/>
        <c:axId val="39957423"/>
      </c:barChart>
      <c:catAx>
        <c:axId val="33916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57423"/>
        <c:crosses val="autoZero"/>
        <c:auto val="1"/>
        <c:lblAlgn val="ctr"/>
        <c:lblOffset val="100"/>
        <c:noMultiLvlLbl val="0"/>
      </c:catAx>
      <c:valAx>
        <c:axId val="399574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1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9B23CD-327A-4563-806E-400AD68BF97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909FE8A-EEEA-4133-8316-E5C33A247CE7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000"/>
            <a:t>Cost of the program</a:t>
          </a:r>
        </a:p>
      </dgm:t>
    </dgm:pt>
    <dgm:pt modelId="{1AD9C9F7-3230-4415-B18D-023EB2B28C15}" type="parTrans" cxnId="{FFA3728A-1960-4365-9A9B-29A0816F0640}">
      <dgm:prSet/>
      <dgm:spPr/>
      <dgm:t>
        <a:bodyPr/>
        <a:lstStyle/>
        <a:p>
          <a:endParaRPr lang="en-US" sz="1800"/>
        </a:p>
      </dgm:t>
    </dgm:pt>
    <dgm:pt modelId="{A5A7133E-17A4-482A-A482-0EA0F983BB45}" type="sibTrans" cxnId="{FFA3728A-1960-4365-9A9B-29A0816F0640}">
      <dgm:prSet/>
      <dgm:spPr/>
      <dgm:t>
        <a:bodyPr/>
        <a:lstStyle/>
        <a:p>
          <a:endParaRPr lang="en-US"/>
        </a:p>
      </dgm:t>
    </dgm:pt>
    <dgm:pt modelId="{BC7B6901-E0EB-47A7-BBF4-D6839675ACEE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000"/>
            <a:t>Linkage of program to operational goals and issues</a:t>
          </a:r>
        </a:p>
      </dgm:t>
    </dgm:pt>
    <dgm:pt modelId="{60F76007-45A6-4925-B40C-07C443664568}" type="parTrans" cxnId="{24F54E0E-D6A3-4837-8AE3-7C5136944D75}">
      <dgm:prSet/>
      <dgm:spPr/>
      <dgm:t>
        <a:bodyPr/>
        <a:lstStyle/>
        <a:p>
          <a:endParaRPr lang="en-US" sz="1800"/>
        </a:p>
      </dgm:t>
    </dgm:pt>
    <dgm:pt modelId="{43236A50-DC1C-44F3-BF2D-9C6EC3C89630}" type="sibTrans" cxnId="{24F54E0E-D6A3-4837-8AE3-7C5136944D75}">
      <dgm:prSet/>
      <dgm:spPr/>
      <dgm:t>
        <a:bodyPr/>
        <a:lstStyle/>
        <a:p>
          <a:endParaRPr lang="en-US"/>
        </a:p>
      </dgm:t>
    </dgm:pt>
    <dgm:pt modelId="{479E064C-ADE6-41A4-B33D-2162D4607800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000"/>
            <a:t>Importance of program to strategic objectives</a:t>
          </a:r>
        </a:p>
      </dgm:t>
    </dgm:pt>
    <dgm:pt modelId="{329EB7EF-E944-47F1-A6CC-FAC3E513AB21}" type="parTrans" cxnId="{5D4F0040-7042-4151-AE3A-99B6F22B2621}">
      <dgm:prSet/>
      <dgm:spPr/>
      <dgm:t>
        <a:bodyPr/>
        <a:lstStyle/>
        <a:p>
          <a:endParaRPr lang="en-US" sz="1800"/>
        </a:p>
      </dgm:t>
    </dgm:pt>
    <dgm:pt modelId="{3F546B25-DC0C-47C3-99FF-FFE6DC668F7A}" type="sibTrans" cxnId="{5D4F0040-7042-4151-AE3A-99B6F22B2621}">
      <dgm:prSet/>
      <dgm:spPr/>
      <dgm:t>
        <a:bodyPr/>
        <a:lstStyle/>
        <a:p>
          <a:endParaRPr lang="en-US"/>
        </a:p>
      </dgm:t>
    </dgm:pt>
    <dgm:pt modelId="{EE78B211-1F9A-4A00-BBAD-C060C118D566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000"/>
            <a:t>Top executive interest in the evaluation</a:t>
          </a:r>
        </a:p>
      </dgm:t>
    </dgm:pt>
    <dgm:pt modelId="{C4433F80-2936-4671-8FD4-CEA33CF07D8B}" type="parTrans" cxnId="{C21E97D7-02EA-47EC-8EEA-A5A1D985189A}">
      <dgm:prSet/>
      <dgm:spPr/>
      <dgm:t>
        <a:bodyPr/>
        <a:lstStyle/>
        <a:p>
          <a:endParaRPr lang="en-US" sz="1800"/>
        </a:p>
      </dgm:t>
    </dgm:pt>
    <dgm:pt modelId="{0521A2AA-8E04-4E92-9CA6-C7A525A2548C}" type="sibTrans" cxnId="{C21E97D7-02EA-47EC-8EEA-A5A1D985189A}">
      <dgm:prSet/>
      <dgm:spPr/>
      <dgm:t>
        <a:bodyPr/>
        <a:lstStyle/>
        <a:p>
          <a:endParaRPr lang="en-US"/>
        </a:p>
      </dgm:t>
    </dgm:pt>
    <dgm:pt modelId="{70106A7E-B32B-44B6-8106-E9FCEFED4B8F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000"/>
            <a:t>Visibility of the program</a:t>
          </a:r>
        </a:p>
      </dgm:t>
    </dgm:pt>
    <dgm:pt modelId="{1EB4538E-6143-47A0-98BA-786306970DF3}" type="parTrans" cxnId="{6CF917E8-2AD8-4204-907C-D5F0F5F6D44E}">
      <dgm:prSet/>
      <dgm:spPr/>
      <dgm:t>
        <a:bodyPr/>
        <a:lstStyle/>
        <a:p>
          <a:endParaRPr lang="en-US" sz="1800"/>
        </a:p>
      </dgm:t>
    </dgm:pt>
    <dgm:pt modelId="{E2D6560B-9414-4AF2-94C9-3BA6DA393FAC}" type="sibTrans" cxnId="{6CF917E8-2AD8-4204-907C-D5F0F5F6D44E}">
      <dgm:prSet/>
      <dgm:spPr/>
      <dgm:t>
        <a:bodyPr/>
        <a:lstStyle/>
        <a:p>
          <a:endParaRPr lang="en-US"/>
        </a:p>
      </dgm:t>
    </dgm:pt>
    <dgm:pt modelId="{CD39575C-4334-4CDC-B265-BE18BDA24309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000"/>
            <a:t>Size of target audience</a:t>
          </a:r>
        </a:p>
      </dgm:t>
    </dgm:pt>
    <dgm:pt modelId="{8910AB7B-B5A7-4999-A1EE-66AE333E85C6}" type="parTrans" cxnId="{1B95E08C-210A-4C78-9CC0-EB2B5353C196}">
      <dgm:prSet/>
      <dgm:spPr/>
      <dgm:t>
        <a:bodyPr/>
        <a:lstStyle/>
        <a:p>
          <a:endParaRPr lang="en-US" sz="1800"/>
        </a:p>
      </dgm:t>
    </dgm:pt>
    <dgm:pt modelId="{91BF4838-C689-4866-8A49-6F6F44B8C01E}" type="sibTrans" cxnId="{1B95E08C-210A-4C78-9CC0-EB2B5353C196}">
      <dgm:prSet/>
      <dgm:spPr/>
      <dgm:t>
        <a:bodyPr/>
        <a:lstStyle/>
        <a:p>
          <a:endParaRPr lang="en-US"/>
        </a:p>
      </dgm:t>
    </dgm:pt>
    <dgm:pt modelId="{490F02A9-31D5-4DA8-B9BD-3347E51274E0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000"/>
            <a:t>Investment of time required</a:t>
          </a:r>
        </a:p>
      </dgm:t>
    </dgm:pt>
    <dgm:pt modelId="{4C6E2F51-ADDC-4A2F-99DC-8E37C8B5F6A2}" type="parTrans" cxnId="{5C38C524-BC19-443A-A685-FAF75265DB29}">
      <dgm:prSet/>
      <dgm:spPr/>
      <dgm:t>
        <a:bodyPr/>
        <a:lstStyle/>
        <a:p>
          <a:endParaRPr lang="en-US" sz="1800"/>
        </a:p>
      </dgm:t>
    </dgm:pt>
    <dgm:pt modelId="{FC58FFB6-1816-4E2F-96C3-4F32F6C63833}" type="sibTrans" cxnId="{5C38C524-BC19-443A-A685-FAF75265DB29}">
      <dgm:prSet/>
      <dgm:spPr/>
      <dgm:t>
        <a:bodyPr/>
        <a:lstStyle/>
        <a:p>
          <a:endParaRPr lang="en-US"/>
        </a:p>
      </dgm:t>
    </dgm:pt>
    <dgm:pt modelId="{CDBB5DC8-2E81-46EA-AC3B-5BC1C3D699FA}" type="pres">
      <dgm:prSet presAssocID="{109B23CD-327A-4563-806E-400AD68BF973}" presName="root" presStyleCnt="0">
        <dgm:presLayoutVars>
          <dgm:dir/>
          <dgm:resizeHandles val="exact"/>
        </dgm:presLayoutVars>
      </dgm:prSet>
      <dgm:spPr/>
    </dgm:pt>
    <dgm:pt modelId="{99092BB8-E0C9-4136-A094-CEF3B7EEDD06}" type="pres">
      <dgm:prSet presAssocID="{E909FE8A-EEEA-4133-8316-E5C33A247CE7}" presName="compNode" presStyleCnt="0"/>
      <dgm:spPr/>
    </dgm:pt>
    <dgm:pt modelId="{CD2D099A-1165-4A4A-8BD9-D41847FDB24E}" type="pres">
      <dgm:prSet presAssocID="{E909FE8A-EEEA-4133-8316-E5C33A247CE7}" presName="bgRect" presStyleLbl="bgShp" presStyleIdx="0" presStyleCnt="7"/>
      <dgm:spPr/>
    </dgm:pt>
    <dgm:pt modelId="{4E63C200-8DDC-41C6-90BB-2C84D1B5326C}" type="pres">
      <dgm:prSet presAssocID="{E909FE8A-EEEA-4133-8316-E5C33A247CE7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36988BE8-3174-4731-980F-5CAAA6C6F94F}" type="pres">
      <dgm:prSet presAssocID="{E909FE8A-EEEA-4133-8316-E5C33A247CE7}" presName="spaceRect" presStyleCnt="0"/>
      <dgm:spPr/>
    </dgm:pt>
    <dgm:pt modelId="{A1CA7173-749C-4380-BFCF-3E31D93D2131}" type="pres">
      <dgm:prSet presAssocID="{E909FE8A-EEEA-4133-8316-E5C33A247CE7}" presName="parTx" presStyleLbl="revTx" presStyleIdx="0" presStyleCnt="7">
        <dgm:presLayoutVars>
          <dgm:chMax val="0"/>
          <dgm:chPref val="0"/>
        </dgm:presLayoutVars>
      </dgm:prSet>
      <dgm:spPr/>
    </dgm:pt>
    <dgm:pt modelId="{FC2DF21A-D1A3-4B17-A418-24F5BC4A2F69}" type="pres">
      <dgm:prSet presAssocID="{A5A7133E-17A4-482A-A482-0EA0F983BB45}" presName="sibTrans" presStyleCnt="0"/>
      <dgm:spPr/>
    </dgm:pt>
    <dgm:pt modelId="{EA525019-8A23-43DB-A232-9AFFC01E4EB9}" type="pres">
      <dgm:prSet presAssocID="{BC7B6901-E0EB-47A7-BBF4-D6839675ACEE}" presName="compNode" presStyleCnt="0"/>
      <dgm:spPr/>
    </dgm:pt>
    <dgm:pt modelId="{71C2F866-2743-4503-BEC6-B28A58CE186D}" type="pres">
      <dgm:prSet presAssocID="{BC7B6901-E0EB-47A7-BBF4-D6839675ACEE}" presName="bgRect" presStyleLbl="bgShp" presStyleIdx="1" presStyleCnt="7"/>
      <dgm:spPr/>
    </dgm:pt>
    <dgm:pt modelId="{4AE93032-93F2-453D-83FE-1ABAF733A1FF}" type="pres">
      <dgm:prSet presAssocID="{BC7B6901-E0EB-47A7-BBF4-D6839675ACEE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562AD040-7872-4958-BBBC-081E492BD46C}" type="pres">
      <dgm:prSet presAssocID="{BC7B6901-E0EB-47A7-BBF4-D6839675ACEE}" presName="spaceRect" presStyleCnt="0"/>
      <dgm:spPr/>
    </dgm:pt>
    <dgm:pt modelId="{A9FFD6D1-0489-4A6A-A602-A035A4929B42}" type="pres">
      <dgm:prSet presAssocID="{BC7B6901-E0EB-47A7-BBF4-D6839675ACEE}" presName="parTx" presStyleLbl="revTx" presStyleIdx="1" presStyleCnt="7">
        <dgm:presLayoutVars>
          <dgm:chMax val="0"/>
          <dgm:chPref val="0"/>
        </dgm:presLayoutVars>
      </dgm:prSet>
      <dgm:spPr/>
    </dgm:pt>
    <dgm:pt modelId="{A38A2C86-7F0B-45FA-A449-30ECFC4B56B2}" type="pres">
      <dgm:prSet presAssocID="{43236A50-DC1C-44F3-BF2D-9C6EC3C89630}" presName="sibTrans" presStyleCnt="0"/>
      <dgm:spPr/>
    </dgm:pt>
    <dgm:pt modelId="{04D13E2B-D877-4031-B0C4-3BAAD28F11AF}" type="pres">
      <dgm:prSet presAssocID="{479E064C-ADE6-41A4-B33D-2162D4607800}" presName="compNode" presStyleCnt="0"/>
      <dgm:spPr/>
    </dgm:pt>
    <dgm:pt modelId="{2DB66A2F-160E-40FD-A224-C792E8E494B9}" type="pres">
      <dgm:prSet presAssocID="{479E064C-ADE6-41A4-B33D-2162D4607800}" presName="bgRect" presStyleLbl="bgShp" presStyleIdx="2" presStyleCnt="7"/>
      <dgm:spPr/>
    </dgm:pt>
    <dgm:pt modelId="{F3ABF6EA-C68D-4A73-B298-992772FF8227}" type="pres">
      <dgm:prSet presAssocID="{479E064C-ADE6-41A4-B33D-2162D4607800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B53C25D-2774-43F9-879F-0380853D170C}" type="pres">
      <dgm:prSet presAssocID="{479E064C-ADE6-41A4-B33D-2162D4607800}" presName="spaceRect" presStyleCnt="0"/>
      <dgm:spPr/>
    </dgm:pt>
    <dgm:pt modelId="{89204ED4-D273-481B-8588-EF324189536E}" type="pres">
      <dgm:prSet presAssocID="{479E064C-ADE6-41A4-B33D-2162D4607800}" presName="parTx" presStyleLbl="revTx" presStyleIdx="2" presStyleCnt="7">
        <dgm:presLayoutVars>
          <dgm:chMax val="0"/>
          <dgm:chPref val="0"/>
        </dgm:presLayoutVars>
      </dgm:prSet>
      <dgm:spPr/>
    </dgm:pt>
    <dgm:pt modelId="{4DD342EE-6B08-4D61-BEAF-8EC5DD165B89}" type="pres">
      <dgm:prSet presAssocID="{3F546B25-DC0C-47C3-99FF-FFE6DC668F7A}" presName="sibTrans" presStyleCnt="0"/>
      <dgm:spPr/>
    </dgm:pt>
    <dgm:pt modelId="{D6C01BFA-04B4-4F21-9541-9FFBA211D93D}" type="pres">
      <dgm:prSet presAssocID="{EE78B211-1F9A-4A00-BBAD-C060C118D566}" presName="compNode" presStyleCnt="0"/>
      <dgm:spPr/>
    </dgm:pt>
    <dgm:pt modelId="{7C4544FA-4A88-4D6E-B2F0-3E893B5D3F0A}" type="pres">
      <dgm:prSet presAssocID="{EE78B211-1F9A-4A00-BBAD-C060C118D566}" presName="bgRect" presStyleLbl="bgShp" presStyleIdx="3" presStyleCnt="7"/>
      <dgm:spPr/>
    </dgm:pt>
    <dgm:pt modelId="{CE892D4D-6B2E-43B5-8130-52A297673921}" type="pres">
      <dgm:prSet presAssocID="{EE78B211-1F9A-4A00-BBAD-C060C118D566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3ACE68A4-550B-4824-858D-365A6568BE25}" type="pres">
      <dgm:prSet presAssocID="{EE78B211-1F9A-4A00-BBAD-C060C118D566}" presName="spaceRect" presStyleCnt="0"/>
      <dgm:spPr/>
    </dgm:pt>
    <dgm:pt modelId="{CA77E7B5-808E-4F39-85A2-B5C4D8776B26}" type="pres">
      <dgm:prSet presAssocID="{EE78B211-1F9A-4A00-BBAD-C060C118D566}" presName="parTx" presStyleLbl="revTx" presStyleIdx="3" presStyleCnt="7">
        <dgm:presLayoutVars>
          <dgm:chMax val="0"/>
          <dgm:chPref val="0"/>
        </dgm:presLayoutVars>
      </dgm:prSet>
      <dgm:spPr/>
    </dgm:pt>
    <dgm:pt modelId="{AA697D25-FBBF-4DBB-8E41-17DE339FC23D}" type="pres">
      <dgm:prSet presAssocID="{0521A2AA-8E04-4E92-9CA6-C7A525A2548C}" presName="sibTrans" presStyleCnt="0"/>
      <dgm:spPr/>
    </dgm:pt>
    <dgm:pt modelId="{C1919C72-4D8B-40E9-A218-830AB9B9AE39}" type="pres">
      <dgm:prSet presAssocID="{70106A7E-B32B-44B6-8106-E9FCEFED4B8F}" presName="compNode" presStyleCnt="0"/>
      <dgm:spPr/>
    </dgm:pt>
    <dgm:pt modelId="{9FCA5067-C5A4-44D5-A7FF-059939CA5FCD}" type="pres">
      <dgm:prSet presAssocID="{70106A7E-B32B-44B6-8106-E9FCEFED4B8F}" presName="bgRect" presStyleLbl="bgShp" presStyleIdx="4" presStyleCnt="7"/>
      <dgm:spPr/>
    </dgm:pt>
    <dgm:pt modelId="{276B501C-2E88-424F-A1E8-4186776D9A10}" type="pres">
      <dgm:prSet presAssocID="{70106A7E-B32B-44B6-8106-E9FCEFED4B8F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oom In"/>
        </a:ext>
      </dgm:extLst>
    </dgm:pt>
    <dgm:pt modelId="{43D132FF-0068-40DD-BAD5-69CBFFDD48DE}" type="pres">
      <dgm:prSet presAssocID="{70106A7E-B32B-44B6-8106-E9FCEFED4B8F}" presName="spaceRect" presStyleCnt="0"/>
      <dgm:spPr/>
    </dgm:pt>
    <dgm:pt modelId="{3957F531-F9B3-4DD9-BDE1-9F90CA6BE897}" type="pres">
      <dgm:prSet presAssocID="{70106A7E-B32B-44B6-8106-E9FCEFED4B8F}" presName="parTx" presStyleLbl="revTx" presStyleIdx="4" presStyleCnt="7">
        <dgm:presLayoutVars>
          <dgm:chMax val="0"/>
          <dgm:chPref val="0"/>
        </dgm:presLayoutVars>
      </dgm:prSet>
      <dgm:spPr/>
    </dgm:pt>
    <dgm:pt modelId="{DBE44812-1410-4A5E-AA2A-FECADBD9A18C}" type="pres">
      <dgm:prSet presAssocID="{E2D6560B-9414-4AF2-94C9-3BA6DA393FAC}" presName="sibTrans" presStyleCnt="0"/>
      <dgm:spPr/>
    </dgm:pt>
    <dgm:pt modelId="{E7A56285-F40D-4502-BA4E-3E4315AF31D8}" type="pres">
      <dgm:prSet presAssocID="{CD39575C-4334-4CDC-B265-BE18BDA24309}" presName="compNode" presStyleCnt="0"/>
      <dgm:spPr/>
    </dgm:pt>
    <dgm:pt modelId="{182C46CB-DD72-4A21-8337-0C4A531BAE9A}" type="pres">
      <dgm:prSet presAssocID="{CD39575C-4334-4CDC-B265-BE18BDA24309}" presName="bgRect" presStyleLbl="bgShp" presStyleIdx="5" presStyleCnt="7"/>
      <dgm:spPr/>
    </dgm:pt>
    <dgm:pt modelId="{15FBF0A4-F683-4902-9CCB-5C6C69F21C12}" type="pres">
      <dgm:prSet presAssocID="{CD39575C-4334-4CDC-B265-BE18BDA24309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48E85A8-9E02-40DF-BD9E-128DA020EB06}" type="pres">
      <dgm:prSet presAssocID="{CD39575C-4334-4CDC-B265-BE18BDA24309}" presName="spaceRect" presStyleCnt="0"/>
      <dgm:spPr/>
    </dgm:pt>
    <dgm:pt modelId="{C84D7A3A-3A0B-48A1-99F5-624C203DAC58}" type="pres">
      <dgm:prSet presAssocID="{CD39575C-4334-4CDC-B265-BE18BDA24309}" presName="parTx" presStyleLbl="revTx" presStyleIdx="5" presStyleCnt="7">
        <dgm:presLayoutVars>
          <dgm:chMax val="0"/>
          <dgm:chPref val="0"/>
        </dgm:presLayoutVars>
      </dgm:prSet>
      <dgm:spPr/>
    </dgm:pt>
    <dgm:pt modelId="{C61A55B5-0D8C-4355-943C-BBCB03A3D346}" type="pres">
      <dgm:prSet presAssocID="{91BF4838-C689-4866-8A49-6F6F44B8C01E}" presName="sibTrans" presStyleCnt="0"/>
      <dgm:spPr/>
    </dgm:pt>
    <dgm:pt modelId="{F21ACB25-2B3E-42D7-A20B-AAE36283FB7A}" type="pres">
      <dgm:prSet presAssocID="{490F02A9-31D5-4DA8-B9BD-3347E51274E0}" presName="compNode" presStyleCnt="0"/>
      <dgm:spPr/>
    </dgm:pt>
    <dgm:pt modelId="{6E3B8CF1-36C4-495E-A514-E798784E8ED8}" type="pres">
      <dgm:prSet presAssocID="{490F02A9-31D5-4DA8-B9BD-3347E51274E0}" presName="bgRect" presStyleLbl="bgShp" presStyleIdx="6" presStyleCnt="7"/>
      <dgm:spPr/>
    </dgm:pt>
    <dgm:pt modelId="{54C551AE-C023-46CC-958A-C92861E05E3B}" type="pres">
      <dgm:prSet presAssocID="{490F02A9-31D5-4DA8-B9BD-3347E51274E0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EB863F31-29B0-4331-9BAC-26B16A529321}" type="pres">
      <dgm:prSet presAssocID="{490F02A9-31D5-4DA8-B9BD-3347E51274E0}" presName="spaceRect" presStyleCnt="0"/>
      <dgm:spPr/>
    </dgm:pt>
    <dgm:pt modelId="{E6427276-6463-43DD-B6DC-5C7B887805AE}" type="pres">
      <dgm:prSet presAssocID="{490F02A9-31D5-4DA8-B9BD-3347E51274E0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24F54E0E-D6A3-4837-8AE3-7C5136944D75}" srcId="{109B23CD-327A-4563-806E-400AD68BF973}" destId="{BC7B6901-E0EB-47A7-BBF4-D6839675ACEE}" srcOrd="1" destOrd="0" parTransId="{60F76007-45A6-4925-B40C-07C443664568}" sibTransId="{43236A50-DC1C-44F3-BF2D-9C6EC3C89630}"/>
    <dgm:cxn modelId="{46A5AF10-453D-EB48-B327-E495299E07A3}" type="presOf" srcId="{70106A7E-B32B-44B6-8106-E9FCEFED4B8F}" destId="{3957F531-F9B3-4DD9-BDE1-9F90CA6BE897}" srcOrd="0" destOrd="0" presId="urn:microsoft.com/office/officeart/2018/2/layout/IconVerticalSolidList"/>
    <dgm:cxn modelId="{5C38C524-BC19-443A-A685-FAF75265DB29}" srcId="{109B23CD-327A-4563-806E-400AD68BF973}" destId="{490F02A9-31D5-4DA8-B9BD-3347E51274E0}" srcOrd="6" destOrd="0" parTransId="{4C6E2F51-ADDC-4A2F-99DC-8E37C8B5F6A2}" sibTransId="{FC58FFB6-1816-4E2F-96C3-4F32F6C63833}"/>
    <dgm:cxn modelId="{EAA8CF3D-9694-2A4C-8FC6-9C9DC9F3ACC1}" type="presOf" srcId="{EE78B211-1F9A-4A00-BBAD-C060C118D566}" destId="{CA77E7B5-808E-4F39-85A2-B5C4D8776B26}" srcOrd="0" destOrd="0" presId="urn:microsoft.com/office/officeart/2018/2/layout/IconVerticalSolidList"/>
    <dgm:cxn modelId="{5D4F0040-7042-4151-AE3A-99B6F22B2621}" srcId="{109B23CD-327A-4563-806E-400AD68BF973}" destId="{479E064C-ADE6-41A4-B33D-2162D4607800}" srcOrd="2" destOrd="0" parTransId="{329EB7EF-E944-47F1-A6CC-FAC3E513AB21}" sibTransId="{3F546B25-DC0C-47C3-99FF-FFE6DC668F7A}"/>
    <dgm:cxn modelId="{CE49C956-EF02-E945-8970-0CF817E9081A}" type="presOf" srcId="{CD39575C-4334-4CDC-B265-BE18BDA24309}" destId="{C84D7A3A-3A0B-48A1-99F5-624C203DAC58}" srcOrd="0" destOrd="0" presId="urn:microsoft.com/office/officeart/2018/2/layout/IconVerticalSolidList"/>
    <dgm:cxn modelId="{F4F1477E-01EE-5144-B7B0-07DBE836BF2C}" type="presOf" srcId="{490F02A9-31D5-4DA8-B9BD-3347E51274E0}" destId="{E6427276-6463-43DD-B6DC-5C7B887805AE}" srcOrd="0" destOrd="0" presId="urn:microsoft.com/office/officeart/2018/2/layout/IconVerticalSolidList"/>
    <dgm:cxn modelId="{FFA3728A-1960-4365-9A9B-29A0816F0640}" srcId="{109B23CD-327A-4563-806E-400AD68BF973}" destId="{E909FE8A-EEEA-4133-8316-E5C33A247CE7}" srcOrd="0" destOrd="0" parTransId="{1AD9C9F7-3230-4415-B18D-023EB2B28C15}" sibTransId="{A5A7133E-17A4-482A-A482-0EA0F983BB45}"/>
    <dgm:cxn modelId="{1B95E08C-210A-4C78-9CC0-EB2B5353C196}" srcId="{109B23CD-327A-4563-806E-400AD68BF973}" destId="{CD39575C-4334-4CDC-B265-BE18BDA24309}" srcOrd="5" destOrd="0" parTransId="{8910AB7B-B5A7-4999-A1EE-66AE333E85C6}" sibTransId="{91BF4838-C689-4866-8A49-6F6F44B8C01E}"/>
    <dgm:cxn modelId="{72ACC291-6372-D642-AF87-BC7397D0E676}" type="presOf" srcId="{109B23CD-327A-4563-806E-400AD68BF973}" destId="{CDBB5DC8-2E81-46EA-AC3B-5BC1C3D699FA}" srcOrd="0" destOrd="0" presId="urn:microsoft.com/office/officeart/2018/2/layout/IconVerticalSolidList"/>
    <dgm:cxn modelId="{8CC138AA-697D-AF48-B464-080F9A13C739}" type="presOf" srcId="{479E064C-ADE6-41A4-B33D-2162D4607800}" destId="{89204ED4-D273-481B-8588-EF324189536E}" srcOrd="0" destOrd="0" presId="urn:microsoft.com/office/officeart/2018/2/layout/IconVerticalSolidList"/>
    <dgm:cxn modelId="{2D5290CB-534A-0444-B494-2027DB666915}" type="presOf" srcId="{BC7B6901-E0EB-47A7-BBF4-D6839675ACEE}" destId="{A9FFD6D1-0489-4A6A-A602-A035A4929B42}" srcOrd="0" destOrd="0" presId="urn:microsoft.com/office/officeart/2018/2/layout/IconVerticalSolidList"/>
    <dgm:cxn modelId="{BDB54CD4-4E6E-EC4B-A8F9-8C5A7025AF69}" type="presOf" srcId="{E909FE8A-EEEA-4133-8316-E5C33A247CE7}" destId="{A1CA7173-749C-4380-BFCF-3E31D93D2131}" srcOrd="0" destOrd="0" presId="urn:microsoft.com/office/officeart/2018/2/layout/IconVerticalSolidList"/>
    <dgm:cxn modelId="{C21E97D7-02EA-47EC-8EEA-A5A1D985189A}" srcId="{109B23CD-327A-4563-806E-400AD68BF973}" destId="{EE78B211-1F9A-4A00-BBAD-C060C118D566}" srcOrd="3" destOrd="0" parTransId="{C4433F80-2936-4671-8FD4-CEA33CF07D8B}" sibTransId="{0521A2AA-8E04-4E92-9CA6-C7A525A2548C}"/>
    <dgm:cxn modelId="{6CF917E8-2AD8-4204-907C-D5F0F5F6D44E}" srcId="{109B23CD-327A-4563-806E-400AD68BF973}" destId="{70106A7E-B32B-44B6-8106-E9FCEFED4B8F}" srcOrd="4" destOrd="0" parTransId="{1EB4538E-6143-47A0-98BA-786306970DF3}" sibTransId="{E2D6560B-9414-4AF2-94C9-3BA6DA393FAC}"/>
    <dgm:cxn modelId="{C7AFA33F-F1DF-8440-A7A4-B5C3C9C57290}" type="presParOf" srcId="{CDBB5DC8-2E81-46EA-AC3B-5BC1C3D699FA}" destId="{99092BB8-E0C9-4136-A094-CEF3B7EEDD06}" srcOrd="0" destOrd="0" presId="urn:microsoft.com/office/officeart/2018/2/layout/IconVerticalSolidList"/>
    <dgm:cxn modelId="{6BBB470D-1C97-364B-B8E5-C6E2783D9A2C}" type="presParOf" srcId="{99092BB8-E0C9-4136-A094-CEF3B7EEDD06}" destId="{CD2D099A-1165-4A4A-8BD9-D41847FDB24E}" srcOrd="0" destOrd="0" presId="urn:microsoft.com/office/officeart/2018/2/layout/IconVerticalSolidList"/>
    <dgm:cxn modelId="{43671C24-1A78-4C40-A1B2-3CE7D80EB625}" type="presParOf" srcId="{99092BB8-E0C9-4136-A094-CEF3B7EEDD06}" destId="{4E63C200-8DDC-41C6-90BB-2C84D1B5326C}" srcOrd="1" destOrd="0" presId="urn:microsoft.com/office/officeart/2018/2/layout/IconVerticalSolidList"/>
    <dgm:cxn modelId="{85165B43-32D2-E144-86A0-1A333E456542}" type="presParOf" srcId="{99092BB8-E0C9-4136-A094-CEF3B7EEDD06}" destId="{36988BE8-3174-4731-980F-5CAAA6C6F94F}" srcOrd="2" destOrd="0" presId="urn:microsoft.com/office/officeart/2018/2/layout/IconVerticalSolidList"/>
    <dgm:cxn modelId="{B9D9973D-9C8B-884D-9C08-24804FDD7B05}" type="presParOf" srcId="{99092BB8-E0C9-4136-A094-CEF3B7EEDD06}" destId="{A1CA7173-749C-4380-BFCF-3E31D93D2131}" srcOrd="3" destOrd="0" presId="urn:microsoft.com/office/officeart/2018/2/layout/IconVerticalSolidList"/>
    <dgm:cxn modelId="{96FA925D-5027-1B48-9685-A2C9A607E7CE}" type="presParOf" srcId="{CDBB5DC8-2E81-46EA-AC3B-5BC1C3D699FA}" destId="{FC2DF21A-D1A3-4B17-A418-24F5BC4A2F69}" srcOrd="1" destOrd="0" presId="urn:microsoft.com/office/officeart/2018/2/layout/IconVerticalSolidList"/>
    <dgm:cxn modelId="{8DFD0B00-377C-8046-BF9D-7B31C15ABC0A}" type="presParOf" srcId="{CDBB5DC8-2E81-46EA-AC3B-5BC1C3D699FA}" destId="{EA525019-8A23-43DB-A232-9AFFC01E4EB9}" srcOrd="2" destOrd="0" presId="urn:microsoft.com/office/officeart/2018/2/layout/IconVerticalSolidList"/>
    <dgm:cxn modelId="{89D37324-A112-A647-9096-8A2EC26FD1B7}" type="presParOf" srcId="{EA525019-8A23-43DB-A232-9AFFC01E4EB9}" destId="{71C2F866-2743-4503-BEC6-B28A58CE186D}" srcOrd="0" destOrd="0" presId="urn:microsoft.com/office/officeart/2018/2/layout/IconVerticalSolidList"/>
    <dgm:cxn modelId="{AE2DEF3E-2146-4E46-A4AF-1690357BE859}" type="presParOf" srcId="{EA525019-8A23-43DB-A232-9AFFC01E4EB9}" destId="{4AE93032-93F2-453D-83FE-1ABAF733A1FF}" srcOrd="1" destOrd="0" presId="urn:microsoft.com/office/officeart/2018/2/layout/IconVerticalSolidList"/>
    <dgm:cxn modelId="{64993042-E9D1-3D4A-92A4-84AFB3597EED}" type="presParOf" srcId="{EA525019-8A23-43DB-A232-9AFFC01E4EB9}" destId="{562AD040-7872-4958-BBBC-081E492BD46C}" srcOrd="2" destOrd="0" presId="urn:microsoft.com/office/officeart/2018/2/layout/IconVerticalSolidList"/>
    <dgm:cxn modelId="{ADB4AFC6-6F77-CC4D-B5BC-63EFC71B72CF}" type="presParOf" srcId="{EA525019-8A23-43DB-A232-9AFFC01E4EB9}" destId="{A9FFD6D1-0489-4A6A-A602-A035A4929B42}" srcOrd="3" destOrd="0" presId="urn:microsoft.com/office/officeart/2018/2/layout/IconVerticalSolidList"/>
    <dgm:cxn modelId="{39BD37C9-F4BC-2D41-8829-C0ABF1F2A0D1}" type="presParOf" srcId="{CDBB5DC8-2E81-46EA-AC3B-5BC1C3D699FA}" destId="{A38A2C86-7F0B-45FA-A449-30ECFC4B56B2}" srcOrd="3" destOrd="0" presId="urn:microsoft.com/office/officeart/2018/2/layout/IconVerticalSolidList"/>
    <dgm:cxn modelId="{29306140-5C09-8541-A308-1189F8818AB1}" type="presParOf" srcId="{CDBB5DC8-2E81-46EA-AC3B-5BC1C3D699FA}" destId="{04D13E2B-D877-4031-B0C4-3BAAD28F11AF}" srcOrd="4" destOrd="0" presId="urn:microsoft.com/office/officeart/2018/2/layout/IconVerticalSolidList"/>
    <dgm:cxn modelId="{45AB9BB1-E22F-0149-9D6B-A4B742530A95}" type="presParOf" srcId="{04D13E2B-D877-4031-B0C4-3BAAD28F11AF}" destId="{2DB66A2F-160E-40FD-A224-C792E8E494B9}" srcOrd="0" destOrd="0" presId="urn:microsoft.com/office/officeart/2018/2/layout/IconVerticalSolidList"/>
    <dgm:cxn modelId="{3520F6F8-E7B8-D748-B2C7-9641D7B1B4A0}" type="presParOf" srcId="{04D13E2B-D877-4031-B0C4-3BAAD28F11AF}" destId="{F3ABF6EA-C68D-4A73-B298-992772FF8227}" srcOrd="1" destOrd="0" presId="urn:microsoft.com/office/officeart/2018/2/layout/IconVerticalSolidList"/>
    <dgm:cxn modelId="{3BE1ED13-3F00-AD48-98BC-C799A221296B}" type="presParOf" srcId="{04D13E2B-D877-4031-B0C4-3BAAD28F11AF}" destId="{4B53C25D-2774-43F9-879F-0380853D170C}" srcOrd="2" destOrd="0" presId="urn:microsoft.com/office/officeart/2018/2/layout/IconVerticalSolidList"/>
    <dgm:cxn modelId="{5187B6A7-C79D-6043-A84D-3237D4B0D4D3}" type="presParOf" srcId="{04D13E2B-D877-4031-B0C4-3BAAD28F11AF}" destId="{89204ED4-D273-481B-8588-EF324189536E}" srcOrd="3" destOrd="0" presId="urn:microsoft.com/office/officeart/2018/2/layout/IconVerticalSolidList"/>
    <dgm:cxn modelId="{5700D70F-0B48-1341-82A3-92D0E1B47DF7}" type="presParOf" srcId="{CDBB5DC8-2E81-46EA-AC3B-5BC1C3D699FA}" destId="{4DD342EE-6B08-4D61-BEAF-8EC5DD165B89}" srcOrd="5" destOrd="0" presId="urn:microsoft.com/office/officeart/2018/2/layout/IconVerticalSolidList"/>
    <dgm:cxn modelId="{BE02606A-136F-5F40-AE54-854EB7E40F67}" type="presParOf" srcId="{CDBB5DC8-2E81-46EA-AC3B-5BC1C3D699FA}" destId="{D6C01BFA-04B4-4F21-9541-9FFBA211D93D}" srcOrd="6" destOrd="0" presId="urn:microsoft.com/office/officeart/2018/2/layout/IconVerticalSolidList"/>
    <dgm:cxn modelId="{371B78C4-F32D-0C45-9AB7-69294644554B}" type="presParOf" srcId="{D6C01BFA-04B4-4F21-9541-9FFBA211D93D}" destId="{7C4544FA-4A88-4D6E-B2F0-3E893B5D3F0A}" srcOrd="0" destOrd="0" presId="urn:microsoft.com/office/officeart/2018/2/layout/IconVerticalSolidList"/>
    <dgm:cxn modelId="{D9A67042-5D68-6149-A788-6F3AEBED848F}" type="presParOf" srcId="{D6C01BFA-04B4-4F21-9541-9FFBA211D93D}" destId="{CE892D4D-6B2E-43B5-8130-52A297673921}" srcOrd="1" destOrd="0" presId="urn:microsoft.com/office/officeart/2018/2/layout/IconVerticalSolidList"/>
    <dgm:cxn modelId="{6345680D-20E1-9340-B79D-36559A8FCD50}" type="presParOf" srcId="{D6C01BFA-04B4-4F21-9541-9FFBA211D93D}" destId="{3ACE68A4-550B-4824-858D-365A6568BE25}" srcOrd="2" destOrd="0" presId="urn:microsoft.com/office/officeart/2018/2/layout/IconVerticalSolidList"/>
    <dgm:cxn modelId="{5746FCA2-776C-3A44-A54C-018679529F6A}" type="presParOf" srcId="{D6C01BFA-04B4-4F21-9541-9FFBA211D93D}" destId="{CA77E7B5-808E-4F39-85A2-B5C4D8776B26}" srcOrd="3" destOrd="0" presId="urn:microsoft.com/office/officeart/2018/2/layout/IconVerticalSolidList"/>
    <dgm:cxn modelId="{D467A9B4-FE7E-8B4C-9088-3571E9A9BFA3}" type="presParOf" srcId="{CDBB5DC8-2E81-46EA-AC3B-5BC1C3D699FA}" destId="{AA697D25-FBBF-4DBB-8E41-17DE339FC23D}" srcOrd="7" destOrd="0" presId="urn:microsoft.com/office/officeart/2018/2/layout/IconVerticalSolidList"/>
    <dgm:cxn modelId="{2CA3DB72-7111-7C40-838F-BF66D49DA7E3}" type="presParOf" srcId="{CDBB5DC8-2E81-46EA-AC3B-5BC1C3D699FA}" destId="{C1919C72-4D8B-40E9-A218-830AB9B9AE39}" srcOrd="8" destOrd="0" presId="urn:microsoft.com/office/officeart/2018/2/layout/IconVerticalSolidList"/>
    <dgm:cxn modelId="{99B7AA7D-05D1-0D42-AF3C-5AB2ABEA460E}" type="presParOf" srcId="{C1919C72-4D8B-40E9-A218-830AB9B9AE39}" destId="{9FCA5067-C5A4-44D5-A7FF-059939CA5FCD}" srcOrd="0" destOrd="0" presId="urn:microsoft.com/office/officeart/2018/2/layout/IconVerticalSolidList"/>
    <dgm:cxn modelId="{17B20589-5C6F-9045-A0EC-1BEEA1888A56}" type="presParOf" srcId="{C1919C72-4D8B-40E9-A218-830AB9B9AE39}" destId="{276B501C-2E88-424F-A1E8-4186776D9A10}" srcOrd="1" destOrd="0" presId="urn:microsoft.com/office/officeart/2018/2/layout/IconVerticalSolidList"/>
    <dgm:cxn modelId="{7367444B-2B92-184B-BED2-556F6F0C783E}" type="presParOf" srcId="{C1919C72-4D8B-40E9-A218-830AB9B9AE39}" destId="{43D132FF-0068-40DD-BAD5-69CBFFDD48DE}" srcOrd="2" destOrd="0" presId="urn:microsoft.com/office/officeart/2018/2/layout/IconVerticalSolidList"/>
    <dgm:cxn modelId="{55780AF1-C156-F845-AB0C-4508FFAF8393}" type="presParOf" srcId="{C1919C72-4D8B-40E9-A218-830AB9B9AE39}" destId="{3957F531-F9B3-4DD9-BDE1-9F90CA6BE897}" srcOrd="3" destOrd="0" presId="urn:microsoft.com/office/officeart/2018/2/layout/IconVerticalSolidList"/>
    <dgm:cxn modelId="{735EF5E1-9736-514A-A51C-EBB42F572031}" type="presParOf" srcId="{CDBB5DC8-2E81-46EA-AC3B-5BC1C3D699FA}" destId="{DBE44812-1410-4A5E-AA2A-FECADBD9A18C}" srcOrd="9" destOrd="0" presId="urn:microsoft.com/office/officeart/2018/2/layout/IconVerticalSolidList"/>
    <dgm:cxn modelId="{4BD61E84-6605-B942-A5DA-1DA0528671BB}" type="presParOf" srcId="{CDBB5DC8-2E81-46EA-AC3B-5BC1C3D699FA}" destId="{E7A56285-F40D-4502-BA4E-3E4315AF31D8}" srcOrd="10" destOrd="0" presId="urn:microsoft.com/office/officeart/2018/2/layout/IconVerticalSolidList"/>
    <dgm:cxn modelId="{09BD2049-60E6-9749-BDD1-8C22689FF703}" type="presParOf" srcId="{E7A56285-F40D-4502-BA4E-3E4315AF31D8}" destId="{182C46CB-DD72-4A21-8337-0C4A531BAE9A}" srcOrd="0" destOrd="0" presId="urn:microsoft.com/office/officeart/2018/2/layout/IconVerticalSolidList"/>
    <dgm:cxn modelId="{98A30F20-5CBE-524C-BCDD-5E88A5647F58}" type="presParOf" srcId="{E7A56285-F40D-4502-BA4E-3E4315AF31D8}" destId="{15FBF0A4-F683-4902-9CCB-5C6C69F21C12}" srcOrd="1" destOrd="0" presId="urn:microsoft.com/office/officeart/2018/2/layout/IconVerticalSolidList"/>
    <dgm:cxn modelId="{1F54C211-E43D-CA4A-ACF7-F2AFBB4F4004}" type="presParOf" srcId="{E7A56285-F40D-4502-BA4E-3E4315AF31D8}" destId="{748E85A8-9E02-40DF-BD9E-128DA020EB06}" srcOrd="2" destOrd="0" presId="urn:microsoft.com/office/officeart/2018/2/layout/IconVerticalSolidList"/>
    <dgm:cxn modelId="{DD213926-3AC0-974B-AE4D-B5C2D8DFBC07}" type="presParOf" srcId="{E7A56285-F40D-4502-BA4E-3E4315AF31D8}" destId="{C84D7A3A-3A0B-48A1-99F5-624C203DAC58}" srcOrd="3" destOrd="0" presId="urn:microsoft.com/office/officeart/2018/2/layout/IconVerticalSolidList"/>
    <dgm:cxn modelId="{64F2B2BD-AE41-194A-943E-EF9A87C99128}" type="presParOf" srcId="{CDBB5DC8-2E81-46EA-AC3B-5BC1C3D699FA}" destId="{C61A55B5-0D8C-4355-943C-BBCB03A3D346}" srcOrd="11" destOrd="0" presId="urn:microsoft.com/office/officeart/2018/2/layout/IconVerticalSolidList"/>
    <dgm:cxn modelId="{EC1A5C34-783A-1D41-98C0-9E1DB71620AA}" type="presParOf" srcId="{CDBB5DC8-2E81-46EA-AC3B-5BC1C3D699FA}" destId="{F21ACB25-2B3E-42D7-A20B-AAE36283FB7A}" srcOrd="12" destOrd="0" presId="urn:microsoft.com/office/officeart/2018/2/layout/IconVerticalSolidList"/>
    <dgm:cxn modelId="{D0CABD3C-8557-5A4D-B2DB-A7C6D009ED48}" type="presParOf" srcId="{F21ACB25-2B3E-42D7-A20B-AAE36283FB7A}" destId="{6E3B8CF1-36C4-495E-A514-E798784E8ED8}" srcOrd="0" destOrd="0" presId="urn:microsoft.com/office/officeart/2018/2/layout/IconVerticalSolidList"/>
    <dgm:cxn modelId="{2B6A29B6-2E0F-534E-B1AF-5077046BBA62}" type="presParOf" srcId="{F21ACB25-2B3E-42D7-A20B-AAE36283FB7A}" destId="{54C551AE-C023-46CC-958A-C92861E05E3B}" srcOrd="1" destOrd="0" presId="urn:microsoft.com/office/officeart/2018/2/layout/IconVerticalSolidList"/>
    <dgm:cxn modelId="{DF54ED84-4F42-F940-9EAA-4D6611AF73B5}" type="presParOf" srcId="{F21ACB25-2B3E-42D7-A20B-AAE36283FB7A}" destId="{EB863F31-29B0-4331-9BAC-26B16A529321}" srcOrd="2" destOrd="0" presId="urn:microsoft.com/office/officeart/2018/2/layout/IconVerticalSolidList"/>
    <dgm:cxn modelId="{88320E8C-7E01-9F43-A7E3-D09C6351C217}" type="presParOf" srcId="{F21ACB25-2B3E-42D7-A20B-AAE36283FB7A}" destId="{E6427276-6463-43DD-B6DC-5C7B887805A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D099A-1165-4A4A-8BD9-D41847FDB24E}">
      <dsp:nvSpPr>
        <dsp:cNvPr id="0" name=""/>
        <dsp:cNvSpPr/>
      </dsp:nvSpPr>
      <dsp:spPr>
        <a:xfrm>
          <a:off x="0" y="503"/>
          <a:ext cx="6588125" cy="6935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63C200-8DDC-41C6-90BB-2C84D1B5326C}">
      <dsp:nvSpPr>
        <dsp:cNvPr id="0" name=""/>
        <dsp:cNvSpPr/>
      </dsp:nvSpPr>
      <dsp:spPr>
        <a:xfrm>
          <a:off x="209791" y="156547"/>
          <a:ext cx="381439" cy="3814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A7173-749C-4380-BFCF-3E31D93D2131}">
      <dsp:nvSpPr>
        <dsp:cNvPr id="0" name=""/>
        <dsp:cNvSpPr/>
      </dsp:nvSpPr>
      <dsp:spPr>
        <a:xfrm>
          <a:off x="801022" y="503"/>
          <a:ext cx="5787102" cy="693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398" tIns="73398" rIns="73398" bIns="733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Cost of the program</a:t>
          </a:r>
        </a:p>
      </dsp:txBody>
      <dsp:txXfrm>
        <a:off x="801022" y="503"/>
        <a:ext cx="5787102" cy="693525"/>
      </dsp:txXfrm>
    </dsp:sp>
    <dsp:sp modelId="{71C2F866-2743-4503-BEC6-B28A58CE186D}">
      <dsp:nvSpPr>
        <dsp:cNvPr id="0" name=""/>
        <dsp:cNvSpPr/>
      </dsp:nvSpPr>
      <dsp:spPr>
        <a:xfrm>
          <a:off x="0" y="867410"/>
          <a:ext cx="6588125" cy="6935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93032-93F2-453D-83FE-1ABAF733A1FF}">
      <dsp:nvSpPr>
        <dsp:cNvPr id="0" name=""/>
        <dsp:cNvSpPr/>
      </dsp:nvSpPr>
      <dsp:spPr>
        <a:xfrm>
          <a:off x="209791" y="1023454"/>
          <a:ext cx="381439" cy="3814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FD6D1-0489-4A6A-A602-A035A4929B42}">
      <dsp:nvSpPr>
        <dsp:cNvPr id="0" name=""/>
        <dsp:cNvSpPr/>
      </dsp:nvSpPr>
      <dsp:spPr>
        <a:xfrm>
          <a:off x="801022" y="867410"/>
          <a:ext cx="5787102" cy="693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398" tIns="73398" rIns="73398" bIns="733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Linkage of program to operational goals and issues</a:t>
          </a:r>
        </a:p>
      </dsp:txBody>
      <dsp:txXfrm>
        <a:off x="801022" y="867410"/>
        <a:ext cx="5787102" cy="693525"/>
      </dsp:txXfrm>
    </dsp:sp>
    <dsp:sp modelId="{2DB66A2F-160E-40FD-A224-C792E8E494B9}">
      <dsp:nvSpPr>
        <dsp:cNvPr id="0" name=""/>
        <dsp:cNvSpPr/>
      </dsp:nvSpPr>
      <dsp:spPr>
        <a:xfrm>
          <a:off x="0" y="1734317"/>
          <a:ext cx="6588125" cy="6935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BF6EA-C68D-4A73-B298-992772FF8227}">
      <dsp:nvSpPr>
        <dsp:cNvPr id="0" name=""/>
        <dsp:cNvSpPr/>
      </dsp:nvSpPr>
      <dsp:spPr>
        <a:xfrm>
          <a:off x="209791" y="1890360"/>
          <a:ext cx="381439" cy="3814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04ED4-D273-481B-8588-EF324189536E}">
      <dsp:nvSpPr>
        <dsp:cNvPr id="0" name=""/>
        <dsp:cNvSpPr/>
      </dsp:nvSpPr>
      <dsp:spPr>
        <a:xfrm>
          <a:off x="801022" y="1734317"/>
          <a:ext cx="5787102" cy="693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398" tIns="73398" rIns="73398" bIns="733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Importance of program to strategic objectives</a:t>
          </a:r>
        </a:p>
      </dsp:txBody>
      <dsp:txXfrm>
        <a:off x="801022" y="1734317"/>
        <a:ext cx="5787102" cy="693525"/>
      </dsp:txXfrm>
    </dsp:sp>
    <dsp:sp modelId="{7C4544FA-4A88-4D6E-B2F0-3E893B5D3F0A}">
      <dsp:nvSpPr>
        <dsp:cNvPr id="0" name=""/>
        <dsp:cNvSpPr/>
      </dsp:nvSpPr>
      <dsp:spPr>
        <a:xfrm>
          <a:off x="0" y="2601224"/>
          <a:ext cx="6588125" cy="6935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92D4D-6B2E-43B5-8130-52A297673921}">
      <dsp:nvSpPr>
        <dsp:cNvPr id="0" name=""/>
        <dsp:cNvSpPr/>
      </dsp:nvSpPr>
      <dsp:spPr>
        <a:xfrm>
          <a:off x="209791" y="2757267"/>
          <a:ext cx="381439" cy="3814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77E7B5-808E-4F39-85A2-B5C4D8776B26}">
      <dsp:nvSpPr>
        <dsp:cNvPr id="0" name=""/>
        <dsp:cNvSpPr/>
      </dsp:nvSpPr>
      <dsp:spPr>
        <a:xfrm>
          <a:off x="801022" y="2601224"/>
          <a:ext cx="5787102" cy="693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398" tIns="73398" rIns="73398" bIns="733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Top executive interest in the evaluation</a:t>
          </a:r>
        </a:p>
      </dsp:txBody>
      <dsp:txXfrm>
        <a:off x="801022" y="2601224"/>
        <a:ext cx="5787102" cy="693525"/>
      </dsp:txXfrm>
    </dsp:sp>
    <dsp:sp modelId="{9FCA5067-C5A4-44D5-A7FF-059939CA5FCD}">
      <dsp:nvSpPr>
        <dsp:cNvPr id="0" name=""/>
        <dsp:cNvSpPr/>
      </dsp:nvSpPr>
      <dsp:spPr>
        <a:xfrm>
          <a:off x="0" y="3468131"/>
          <a:ext cx="6588125" cy="6935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B501C-2E88-424F-A1E8-4186776D9A10}">
      <dsp:nvSpPr>
        <dsp:cNvPr id="0" name=""/>
        <dsp:cNvSpPr/>
      </dsp:nvSpPr>
      <dsp:spPr>
        <a:xfrm>
          <a:off x="209791" y="3624174"/>
          <a:ext cx="381439" cy="38143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7F531-F9B3-4DD9-BDE1-9F90CA6BE897}">
      <dsp:nvSpPr>
        <dsp:cNvPr id="0" name=""/>
        <dsp:cNvSpPr/>
      </dsp:nvSpPr>
      <dsp:spPr>
        <a:xfrm>
          <a:off x="801022" y="3468131"/>
          <a:ext cx="5787102" cy="693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398" tIns="73398" rIns="73398" bIns="733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Visibility of the program</a:t>
          </a:r>
        </a:p>
      </dsp:txBody>
      <dsp:txXfrm>
        <a:off x="801022" y="3468131"/>
        <a:ext cx="5787102" cy="693525"/>
      </dsp:txXfrm>
    </dsp:sp>
    <dsp:sp modelId="{182C46CB-DD72-4A21-8337-0C4A531BAE9A}">
      <dsp:nvSpPr>
        <dsp:cNvPr id="0" name=""/>
        <dsp:cNvSpPr/>
      </dsp:nvSpPr>
      <dsp:spPr>
        <a:xfrm>
          <a:off x="0" y="4335038"/>
          <a:ext cx="6588125" cy="6935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FBF0A4-F683-4902-9CCB-5C6C69F21C12}">
      <dsp:nvSpPr>
        <dsp:cNvPr id="0" name=""/>
        <dsp:cNvSpPr/>
      </dsp:nvSpPr>
      <dsp:spPr>
        <a:xfrm>
          <a:off x="209791" y="4491081"/>
          <a:ext cx="381439" cy="38143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D7A3A-3A0B-48A1-99F5-624C203DAC58}">
      <dsp:nvSpPr>
        <dsp:cNvPr id="0" name=""/>
        <dsp:cNvSpPr/>
      </dsp:nvSpPr>
      <dsp:spPr>
        <a:xfrm>
          <a:off x="801022" y="4335038"/>
          <a:ext cx="5787102" cy="693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398" tIns="73398" rIns="73398" bIns="733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Size of target audience</a:t>
          </a:r>
        </a:p>
      </dsp:txBody>
      <dsp:txXfrm>
        <a:off x="801022" y="4335038"/>
        <a:ext cx="5787102" cy="693525"/>
      </dsp:txXfrm>
    </dsp:sp>
    <dsp:sp modelId="{6E3B8CF1-36C4-495E-A514-E798784E8ED8}">
      <dsp:nvSpPr>
        <dsp:cNvPr id="0" name=""/>
        <dsp:cNvSpPr/>
      </dsp:nvSpPr>
      <dsp:spPr>
        <a:xfrm>
          <a:off x="0" y="5201945"/>
          <a:ext cx="6588125" cy="6935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551AE-C023-46CC-958A-C92861E05E3B}">
      <dsp:nvSpPr>
        <dsp:cNvPr id="0" name=""/>
        <dsp:cNvSpPr/>
      </dsp:nvSpPr>
      <dsp:spPr>
        <a:xfrm>
          <a:off x="209791" y="5357988"/>
          <a:ext cx="381439" cy="38143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427276-6463-43DD-B6DC-5C7B887805AE}">
      <dsp:nvSpPr>
        <dsp:cNvPr id="0" name=""/>
        <dsp:cNvSpPr/>
      </dsp:nvSpPr>
      <dsp:spPr>
        <a:xfrm>
          <a:off x="801022" y="5201945"/>
          <a:ext cx="5787102" cy="693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398" tIns="73398" rIns="73398" bIns="733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Investment of time required</a:t>
          </a:r>
        </a:p>
      </dsp:txBody>
      <dsp:txXfrm>
        <a:off x="801022" y="5201945"/>
        <a:ext cx="5787102" cy="693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84" tIns="46243" rIns="92484" bIns="4624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3408"/>
          </a:xfrm>
          <a:prstGeom prst="rect">
            <a:avLst/>
          </a:prstGeom>
        </p:spPr>
        <p:txBody>
          <a:bodyPr vert="horz" lIns="92484" tIns="46243" rIns="92484" bIns="46243" rtlCol="0"/>
          <a:lstStyle>
            <a:lvl1pPr algn="r">
              <a:defRPr sz="1200"/>
            </a:lvl1pPr>
          </a:lstStyle>
          <a:p>
            <a:fld id="{CE4374BA-3054-7941-8665-3532644C243B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4" tIns="46243" rIns="92484" bIns="46243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1"/>
            <a:ext cx="3011699" cy="463407"/>
          </a:xfrm>
          <a:prstGeom prst="rect">
            <a:avLst/>
          </a:prstGeom>
        </p:spPr>
        <p:txBody>
          <a:bodyPr vert="horz" lIns="92484" tIns="46243" rIns="92484" bIns="4624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</p:spPr>
        <p:txBody>
          <a:bodyPr vert="horz" lIns="92484" tIns="46243" rIns="92484" bIns="46243" rtlCol="0" anchor="b"/>
          <a:lstStyle>
            <a:lvl1pPr algn="r">
              <a:defRPr sz="1200"/>
            </a:lvl1pPr>
          </a:lstStyle>
          <a:p>
            <a:fld id="{47603E93-5225-4740-812E-463B58ACD9CC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BB0F3EB-FDDC-4F1B-BD30-0630020E04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108500"/>
              </p:ext>
            </p:extLst>
          </p:nvPr>
        </p:nvGraphicFramePr>
        <p:xfrm>
          <a:off x="751620" y="4478282"/>
          <a:ext cx="5634709" cy="4198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9547">
                  <a:extLst>
                    <a:ext uri="{9D8B030D-6E8A-4147-A177-3AD203B41FA5}">
                      <a16:colId xmlns:a16="http://schemas.microsoft.com/office/drawing/2014/main" val="1641847524"/>
                    </a:ext>
                  </a:extLst>
                </a:gridCol>
                <a:gridCol w="4525162">
                  <a:extLst>
                    <a:ext uri="{9D8B030D-6E8A-4147-A177-3AD203B41FA5}">
                      <a16:colId xmlns:a16="http://schemas.microsoft.com/office/drawing/2014/main" val="1899480334"/>
                    </a:ext>
                  </a:extLst>
                </a:gridCol>
              </a:tblGrid>
              <a:tr h="3050354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Questions / Main Points</a:t>
                      </a:r>
                    </a:p>
                  </a:txBody>
                  <a:tcPr marL="93912" marR="93912" marT="46645" marB="4664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Notes</a:t>
                      </a:r>
                    </a:p>
                  </a:txBody>
                  <a:tcPr marL="93912" marR="93912" marT="46645" marB="466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608544"/>
                  </a:ext>
                </a:extLst>
              </a:tr>
              <a:tr h="1147730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Summary</a:t>
                      </a:r>
                    </a:p>
                  </a:txBody>
                  <a:tcPr marL="93912" marR="93912" marT="46645" marB="4664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372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92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65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69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31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41325" y="711200"/>
            <a:ext cx="6351588" cy="3571875"/>
          </a:xfrm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49" tIns="46775" rIns="93549" bIns="46775"/>
          <a:lstStyle/>
          <a:p>
            <a:endParaRPr lang="en-US" dirty="0"/>
          </a:p>
        </p:txBody>
      </p:sp>
      <p:sp>
        <p:nvSpPr>
          <p:cNvPr id="19459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68780" indent="-295684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82737" indent="-236547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55833" indent="-236547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128927" indent="-236547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602021" indent="-23654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75119" indent="-23654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548213" indent="-23654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4021308" indent="-23654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defTabSz="94623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xxx Training Presenter Guide</a:t>
            </a:r>
          </a:p>
        </p:txBody>
      </p:sp>
      <p:sp>
        <p:nvSpPr>
          <p:cNvPr id="19460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68780" indent="-295684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82737" indent="-236547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55833" indent="-236547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128927" indent="-236547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602021" indent="-23654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75119" indent="-23654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548213" indent="-23654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4021308" indent="-23654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defTabSz="9462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946238" fontAlgn="base">
              <a:spcBef>
                <a:spcPct val="0"/>
              </a:spcBef>
              <a:spcAft>
                <a:spcPct val="0"/>
              </a:spcAft>
              <a:defRPr/>
            </a:pPr>
            <a:fld id="{A1D2C108-C03C-46D1-AACD-8348BA3E85DF}" type="slidenum"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pPr defTabSz="946238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28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916">
              <a:defRPr/>
            </a:pPr>
            <a:fld id="{F8897EA1-35A1-4067-8FF6-2345D0E7762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916">
                <a:defRPr/>
              </a:pPr>
              <a:t>14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7790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97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</p:spPr>
        <p:txBody>
          <a:bodyPr lIns="93549" tIns="46775" rIns="93549" bIns="46775"/>
          <a:lstStyle/>
          <a:p>
            <a:r>
              <a:rPr lang="en-US" dirty="0"/>
              <a:t>SALLY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54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92B3-9DE0-AA41-84C7-5C1FF854F85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54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7039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64245" indent="-29394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75762" indent="-235153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46066" indent="-235153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116371" indent="-235153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86675" indent="-2351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56980" indent="-2351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527285" indent="-2351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97588" indent="-2351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5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3C833-E1CD-4F4B-8951-E143ACCF98A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55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8500"/>
            <a:ext cx="6219825" cy="349885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339" y="4431312"/>
            <a:ext cx="5634709" cy="419808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56" tIns="46778" rIns="93556" bIns="46778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1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2450" y="720725"/>
            <a:ext cx="6408738" cy="36052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00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CB23EB23-2744-4070-B42B-1E14BA4E6D28}" type="slidenum">
              <a:rPr lang="en-US" sz="1300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z="1300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1331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CB23EB23-2744-4070-B42B-1E14BA4E6D28}" type="slidenum">
              <a:rPr lang="en-US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4503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CB23EB23-2744-4070-B42B-1E14BA4E6D28}" type="slidenum">
              <a:rPr lang="en-US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481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</p:spPr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71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</p:spPr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23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26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704850"/>
            <a:ext cx="6286500" cy="35353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35553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35553" fontAlgn="base">
              <a:spcBef>
                <a:spcPct val="0"/>
              </a:spcBef>
              <a:spcAft>
                <a:spcPct val="0"/>
              </a:spcAft>
              <a:defRPr/>
            </a:pPr>
            <a:fld id="{CB23EB23-2744-4070-B42B-1E14BA4E6D28}" type="slidenum">
              <a:rPr lang="en-US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35553"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19866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CB23EB23-2744-4070-B42B-1E14BA4E6D28}" type="slidenum">
              <a:rPr lang="en-US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32556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340" y="4431312"/>
            <a:ext cx="5634709" cy="4198085"/>
          </a:xfrm>
          <a:prstGeom prst="rect">
            <a:avLst/>
          </a:prstGeom>
        </p:spPr>
        <p:txBody>
          <a:bodyPr lIns="93549" tIns="46775" rIns="93549" bIns="46775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C42038-5081-4AB5-B71F-BD3973CF81E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8739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704850"/>
            <a:ext cx="6286500" cy="35353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35553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35553" fontAlgn="base">
              <a:spcBef>
                <a:spcPct val="0"/>
              </a:spcBef>
              <a:spcAft>
                <a:spcPct val="0"/>
              </a:spcAft>
              <a:defRPr/>
            </a:pPr>
            <a:fld id="{CB23EB23-2744-4070-B42B-1E14BA4E6D28}" type="slidenum">
              <a:rPr lang="en-US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35553"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9311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339" y="4431312"/>
            <a:ext cx="5634709" cy="4198085"/>
          </a:xfrm>
          <a:prstGeom prst="rect">
            <a:avLst/>
          </a:prstGeom>
        </p:spPr>
        <p:txBody>
          <a:bodyPr lIns="93556" tIns="46778" rIns="93556" bIns="46778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C42038-5081-4AB5-B71F-BD3973CF81E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205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340" y="4431312"/>
            <a:ext cx="5634709" cy="4198085"/>
          </a:xfrm>
          <a:prstGeom prst="rect">
            <a:avLst/>
          </a:prstGeom>
        </p:spPr>
        <p:txBody>
          <a:bodyPr lIns="93549" tIns="46775" rIns="93549" bIns="46775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C42038-5081-4AB5-B71F-BD3973CF81E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313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3713" y="736600"/>
            <a:ext cx="6524625" cy="3670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</p:spPr>
        <p:txBody>
          <a:bodyPr lIns="93549" tIns="46775" rIns="93549" bIns="4677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5478">
              <a:defRPr/>
            </a:pPr>
            <a:fld id="{0C9B6511-FABC-46E4-B11A-F58F09C804CB}" type="slidenum">
              <a:rPr lang="en-US">
                <a:solidFill>
                  <a:prstClr val="black"/>
                </a:solidFill>
                <a:latin typeface="Calibri"/>
              </a:rPr>
              <a:pPr defTabSz="935478">
                <a:defRPr/>
              </a:pPr>
              <a:t>29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26732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27166" y="4538208"/>
            <a:ext cx="5814055" cy="429850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306" tIns="47152" rIns="94306" bIns="47152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426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4678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</p:spPr>
        <p:txBody>
          <a:bodyPr lIns="92492" tIns="46246" rIns="92492" bIns="462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5BB6D-5ED6-E745-A13A-6117A784088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469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36769" y="8772668"/>
            <a:ext cx="3011699" cy="461804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433" indent="-289013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6053" indent="-23121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474" indent="-23121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895" indent="-23121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3316" indent="-23121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738" indent="-23121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8158" indent="-23121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30579" indent="-23121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E3157C-1FF9-4A93-92DA-20C599BC54DF}" type="slidenum">
              <a:rPr lang="en-US" sz="1200">
                <a:latin typeface="Arial" panose="020B0604020202020204" pitchFamily="34" charset="0"/>
              </a:rPr>
              <a:pPr/>
              <a:t>32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2150"/>
            <a:ext cx="6159500" cy="3463925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92" tIns="46246" rIns="92492" bIns="46246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2699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CB23EB23-2744-4070-B42B-1E14BA4E6D28}" type="slidenum">
              <a:rPr lang="en-US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00801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CB23EB23-2744-4070-B42B-1E14BA4E6D28}" type="slidenum">
              <a:rPr lang="en-US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33602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7993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981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C9C42038-5081-4AB5-B71F-BD3973CF81E5}" type="slidenum">
              <a:rPr lang="en-US">
                <a:solidFill>
                  <a:srgbClr val="000000"/>
                </a:solidFill>
                <a:latin typeface="Arial" pitchFamily="34" charset="0"/>
                <a:ea typeface="ＭＳ Ｐゴシック" pitchFamily="-111" charset="-128"/>
              </a:rPr>
              <a:pPr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dirty="0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defTabSz="9249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pitchFamily="34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17984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419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704850"/>
            <a:ext cx="6284913" cy="35353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2492" tIns="46246" rIns="92492" bIns="46246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C42038-5081-4AB5-B71F-BD3973CF81E5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40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97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340" y="4489621"/>
            <a:ext cx="5634709" cy="3673325"/>
          </a:xfrm>
          <a:prstGeom prst="rect">
            <a:avLst/>
          </a:prstGeom>
        </p:spPr>
        <p:txBody>
          <a:bodyPr lIns="93549" tIns="46775" rIns="93549" bIns="4677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4ACCD1-6A07-4099-ACBF-2EA3310362E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495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48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22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03E93-5225-4740-812E-463B58ACD9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99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51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atdconference.org/attendees" TargetMode="Externa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98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4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48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Five</a:t>
            </a:r>
          </a:p>
        </p:txBody>
      </p:sp>
      <p:sp>
        <p:nvSpPr>
          <p:cNvPr id="5" name="Shape 25"/>
          <p:cNvSpPr/>
          <p:nvPr userDrawn="1"/>
        </p:nvSpPr>
        <p:spPr>
          <a:xfrm>
            <a:off x="-18515" y="6630327"/>
            <a:ext cx="12229030" cy="242531"/>
          </a:xfrm>
          <a:prstGeom prst="rect">
            <a:avLst/>
          </a:prstGeom>
          <a:solidFill>
            <a:srgbClr val="820E2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l">
              <a:spcBef>
                <a:spcPts val="2250"/>
              </a:spcBef>
              <a:defRPr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06F7EF6-0B69-49E2-B0FF-A55AFD882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75725" y="6268379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01EE9E8-4134-49B0-9AA7-3089E6521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9892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9158990" cy="4212242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2583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3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32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450E9B-0A1A-AD4C-A5A0-0444091C4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9079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19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4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670629"/>
            <a:ext cx="5181600" cy="35063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46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612572"/>
            <a:ext cx="5157787" cy="5445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23771"/>
            <a:ext cx="5157787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612572"/>
            <a:ext cx="5183188" cy="5445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23771"/>
            <a:ext cx="5183188" cy="2865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4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77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028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edbac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0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7145" y="2753206"/>
            <a:ext cx="4340728" cy="10668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797627" y="3597442"/>
            <a:ext cx="8666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Your feedback helps ATD continue to provide top-notch educational programs that help you stay on top of a changing profession. </a:t>
            </a:r>
          </a:p>
          <a:p>
            <a:endParaRPr lang="en-US" sz="1800" dirty="0"/>
          </a:p>
          <a:p>
            <a:r>
              <a:rPr lang="en-US" sz="1800" dirty="0"/>
              <a:t>Evaluations forms for this session are available via the </a:t>
            </a:r>
            <a:r>
              <a:rPr lang="en-US" sz="1800" b="1" dirty="0"/>
              <a:t>mobile app </a:t>
            </a:r>
            <a:r>
              <a:rPr lang="en-US" sz="1800" dirty="0"/>
              <a:t>and at the following link: </a:t>
            </a:r>
            <a:r>
              <a:rPr lang="en-US" sz="1800" dirty="0">
                <a:hlinkClick r:id="rId4"/>
              </a:rPr>
              <a:t>http://www.atdconference.org/attendees. 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55157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40114"/>
            <a:ext cx="6172200" cy="422093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1544"/>
            <a:ext cx="3932237" cy="277744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53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611086"/>
            <a:ext cx="6172200" cy="424996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59314"/>
            <a:ext cx="3932237" cy="30096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51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859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727199"/>
            <a:ext cx="2628900" cy="4449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727201"/>
            <a:ext cx="7734300" cy="444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68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7368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22363"/>
            <a:ext cx="11506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115062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85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323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9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337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149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343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98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445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824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818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323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472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2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22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269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325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506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956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844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048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808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551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076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60BB41-D5FA-BE43-9ACE-C14CC15609BB}"/>
              </a:ext>
            </a:extLst>
          </p:cNvPr>
          <p:cNvSpPr/>
          <p:nvPr userDrawn="1"/>
        </p:nvSpPr>
        <p:spPr>
          <a:xfrm>
            <a:off x="-3102429" y="-2857500"/>
            <a:ext cx="16736786" cy="10825843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F6DF92-7E38-C241-8CA4-7E17B7D1BFFF}"/>
              </a:ext>
            </a:extLst>
          </p:cNvPr>
          <p:cNvGrpSpPr/>
          <p:nvPr userDrawn="1"/>
        </p:nvGrpSpPr>
        <p:grpSpPr>
          <a:xfrm>
            <a:off x="-9038628" y="-6858000"/>
            <a:ext cx="14677363" cy="15810580"/>
            <a:chOff x="-8733763" y="-7225834"/>
            <a:chExt cx="13998523" cy="15810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D38D6-8B98-2647-BB43-E6A074B8B51D}"/>
                </a:ext>
              </a:extLst>
            </p:cNvPr>
            <p:cNvSpPr/>
            <p:nvPr userDrawn="1"/>
          </p:nvSpPr>
          <p:spPr>
            <a:xfrm rot="18306427">
              <a:off x="-9639791" y="-6319806"/>
              <a:ext cx="15810580" cy="13998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D0775-4768-0A48-9438-31DEABEA3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1903-AA69-7C48-8749-69B413B8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F4A58-96CB-0A4C-9C18-27610181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EAE64-9EB1-6C4F-91F8-2BC4FB1FDCF9}"/>
              </a:ext>
            </a:extLst>
          </p:cNvPr>
          <p:cNvSpPr txBox="1"/>
          <p:nvPr userDrawn="1"/>
        </p:nvSpPr>
        <p:spPr>
          <a:xfrm>
            <a:off x="5299831" y="4016454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SPEAKER: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83184-F17B-D142-8B4E-249C3322F558}"/>
              </a:ext>
            </a:extLst>
          </p:cNvPr>
          <p:cNvSpPr txBox="1"/>
          <p:nvPr userDrawn="1"/>
        </p:nvSpPr>
        <p:spPr>
          <a:xfrm>
            <a:off x="6343488" y="2566824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SESSION: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48EAFDD-1637-3B4D-9DBD-6C24F12EE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8741" y="3543825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F94F97C-D670-574F-BFC8-A5C401206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37534" y="2091880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77ABB2-FD14-5C4C-AE75-1BDA82A27BC3}"/>
              </a:ext>
            </a:extLst>
          </p:cNvPr>
          <p:cNvGrpSpPr/>
          <p:nvPr userDrawn="1"/>
        </p:nvGrpSpPr>
        <p:grpSpPr>
          <a:xfrm>
            <a:off x="10543825" y="-1548940"/>
            <a:ext cx="16274001" cy="15810580"/>
            <a:chOff x="10543825" y="-1548940"/>
            <a:chExt cx="16274001" cy="158105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71A5F0-4F1D-374B-AA46-6076AF959F3F}"/>
                </a:ext>
              </a:extLst>
            </p:cNvPr>
            <p:cNvSpPr/>
            <p:nvPr userDrawn="1"/>
          </p:nvSpPr>
          <p:spPr>
            <a:xfrm rot="18306427">
              <a:off x="11573855" y="-982332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84CDCC-72B0-DC43-BAE8-B95C44CA5E8F}"/>
                </a:ext>
              </a:extLst>
            </p:cNvPr>
            <p:cNvSpPr txBox="1"/>
            <p:nvPr userDrawn="1"/>
          </p:nvSpPr>
          <p:spPr>
            <a:xfrm>
              <a:off x="10543825" y="6275363"/>
              <a:ext cx="16866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>
                  <a:solidFill>
                    <a:schemeClr val="bg2"/>
                  </a:solidFill>
                  <a:effectLst/>
                  <a:latin typeface="Whitney HTF Book" pitchFamily="2" charset="77"/>
                  <a:ea typeface="+mn-ea"/>
                  <a:cs typeface="+mn-cs"/>
                </a:rPr>
                <a:t>#ATDCORE4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732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534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C0D716-8C80-7D45-98A1-E97876445E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5428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4335" y="3072822"/>
            <a:ext cx="9163331" cy="712357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1565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040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220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0283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29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744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349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15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58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99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725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598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565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1802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615" y="99630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810" y="2436427"/>
            <a:ext cx="10058401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0781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014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1520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8802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1931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77" y="6553200"/>
            <a:ext cx="12188825" cy="3048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1510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5305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7576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2814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7514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1317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6399138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253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9326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3735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12158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4681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626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288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8923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5656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2646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0543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803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3225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22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58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71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1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65126"/>
            <a:ext cx="11582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58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36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9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54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286606"/>
            <a:ext cx="11599024" cy="12373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488" y="1917478"/>
            <a:ext cx="11599024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041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b="1" kern="1200" spc="-50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49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microsoft.com/office/2007/relationships/hdphoto" Target="../media/hdphoto3.wd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microsoft.com/office/2007/relationships/hdphoto" Target="../media/hdphoto2.wdp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hyperlink" Target="https://bit.ly/WAEvaluators" TargetMode="External"/><Relationship Id="rId9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3.jpeg"/><Relationship Id="rId7" Type="http://schemas.openxmlformats.org/officeDocument/2006/relationships/hyperlink" Target="https://www.facebook.com/ROIInstitute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hyperlink" Target="http://www.linkedin.com/in/roiinstituteinc/" TargetMode="External"/><Relationship Id="rId10" Type="http://schemas.openxmlformats.org/officeDocument/2006/relationships/image" Target="../media/image66.png"/><Relationship Id="rId4" Type="http://schemas.openxmlformats.org/officeDocument/2006/relationships/hyperlink" Target="mailto:Jack@roiinstitute.net" TargetMode="External"/><Relationship Id="rId9" Type="http://schemas.openxmlformats.org/officeDocument/2006/relationships/hyperlink" Target="https://twitter.com/ROI_Institut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252" y="2186607"/>
            <a:ext cx="7379736" cy="2875723"/>
          </a:xfrm>
        </p:spPr>
        <p:txBody>
          <a:bodyPr anchor="ctr">
            <a:noAutofit/>
          </a:bodyPr>
          <a:lstStyle/>
          <a:p>
            <a:pPr algn="ctr"/>
            <a:r>
              <a:rPr lang="en-US" sz="5400" dirty="0">
                <a:solidFill>
                  <a:srgbClr val="333333"/>
                </a:solidFill>
                <a:cs typeface="Calibri" panose="020F0502020204030204" pitchFamily="34" charset="0"/>
              </a:rPr>
              <a:t>Value for Money: </a:t>
            </a:r>
            <a:br>
              <a:rPr lang="en-US" sz="4000" dirty="0">
                <a:solidFill>
                  <a:srgbClr val="333333"/>
                </a:solidFill>
                <a:cs typeface="Calibri" panose="020F0502020204030204" pitchFamily="34" charset="0"/>
              </a:rPr>
            </a:br>
            <a:r>
              <a:rPr lang="en-US" sz="4000" dirty="0">
                <a:solidFill>
                  <a:srgbClr val="333333"/>
                </a:solidFill>
                <a:cs typeface="Calibri" panose="020F0502020204030204" pitchFamily="34" charset="0"/>
              </a:rPr>
              <a:t>How the ROI Methodology Shows the Value for Money for All Types of Projects and Programs</a:t>
            </a:r>
            <a:endParaRPr lang="en-US" sz="3200" dirty="0">
              <a:solidFill>
                <a:srgbClr val="333333"/>
              </a:solidFill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205DF-8F5E-49F7-B00E-6F58293F5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554" y="5914371"/>
            <a:ext cx="11192893" cy="410229"/>
          </a:xfr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spc="0" dirty="0">
                <a:solidFill>
                  <a:schemeClr val="tx1"/>
                </a:solidFill>
                <a:latin typeface="+mj-lt"/>
              </a:rPr>
              <a:t>Presented by Jack J. Phillips, Ph.D., Chairman, ROI Institute, Inc.</a:t>
            </a:r>
          </a:p>
        </p:txBody>
      </p:sp>
      <p:pic>
        <p:nvPicPr>
          <p:cNvPr id="1026" name="Picture 2" descr="INSTITI ">
            <a:extLst>
              <a:ext uri="{FF2B5EF4-FFF2-40B4-BE49-F238E27FC236}">
                <a16:creationId xmlns:a16="http://schemas.microsoft.com/office/drawing/2014/main" id="{07F51459-82D9-41F4-9368-42BFF1A8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806" y="533400"/>
            <a:ext cx="2936922" cy="42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8412FA2-B71E-144A-B6F0-EFCD2C8219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806" y="2093841"/>
            <a:ext cx="4061953" cy="333594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2821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453A1C7-3456-6C46-9BF5-C8590FE8C636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39494D-02D7-6141-A849-5CBEF341E385}"/>
              </a:ext>
            </a:extLst>
          </p:cNvPr>
          <p:cNvSpPr/>
          <p:nvPr/>
        </p:nvSpPr>
        <p:spPr>
          <a:xfrm>
            <a:off x="-5498" y="6427797"/>
            <a:ext cx="12192000" cy="434969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5FE3FA8-941F-0D4D-A644-760DF3A2E6B7}"/>
              </a:ext>
            </a:extLst>
          </p:cNvPr>
          <p:cNvSpPr txBox="1">
            <a:spLocks/>
          </p:cNvSpPr>
          <p:nvPr/>
        </p:nvSpPr>
        <p:spPr>
          <a:xfrm>
            <a:off x="9452401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7BFBD7-AA29-4502-B636-20160624D9A5}"/>
              </a:ext>
            </a:extLst>
          </p:cNvPr>
          <p:cNvSpPr txBox="1"/>
          <p:nvPr/>
        </p:nvSpPr>
        <p:spPr>
          <a:xfrm>
            <a:off x="571500" y="571500"/>
            <a:ext cx="10560753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Application of this Methodology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2" descr="Business woman holding tablet">
            <a:extLst>
              <a:ext uri="{FF2B5EF4-FFF2-40B4-BE49-F238E27FC236}">
                <a16:creationId xmlns:a16="http://schemas.microsoft.com/office/drawing/2014/main" id="{CB3FDFD9-F72F-A940-AEED-29F404800D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722" y="63500"/>
            <a:ext cx="1921076" cy="6731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007B150-0086-1E4C-BA77-8A1870EB373A}"/>
              </a:ext>
            </a:extLst>
          </p:cNvPr>
          <p:cNvSpPr txBox="1"/>
          <p:nvPr/>
        </p:nvSpPr>
        <p:spPr>
          <a:xfrm>
            <a:off x="571500" y="1413549"/>
            <a:ext cx="11236187" cy="3046988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Publicly traded businesses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Privately held businesses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Governments (federal, state, and local)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Nongovernment organizations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Nonprofits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Universities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colleges and 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technical institutes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K-12 school systems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Foundations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Charities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Healthcare organizations 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Networks and alliances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Religious organizations</a:t>
            </a:r>
          </a:p>
        </p:txBody>
      </p:sp>
    </p:spTree>
    <p:extLst>
      <p:ext uri="{BB962C8B-B14F-4D97-AF65-F5344CB8AC3E}">
        <p14:creationId xmlns:p14="http://schemas.microsoft.com/office/powerpoint/2010/main" val="2979214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448B73B-8004-E344-8087-828D3E08E6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C20F00-E724-9643-9B11-A74F811230B1}"/>
              </a:ext>
            </a:extLst>
          </p:cNvPr>
          <p:cNvSpPr/>
          <p:nvPr/>
        </p:nvSpPr>
        <p:spPr>
          <a:xfrm>
            <a:off x="5867400" y="1174338"/>
            <a:ext cx="6096000" cy="4388262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57150" marR="0" lvl="0" indent="0" algn="ctr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The ROI Methodology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®</a:t>
            </a:r>
          </a:p>
          <a:p>
            <a:pPr marL="57150" marR="0" lvl="0" indent="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285750" marR="0" lvl="0" indent="-2286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Most used evaluation system in the world </a:t>
            </a:r>
          </a:p>
          <a:p>
            <a:pPr marL="285750" marR="0" lvl="0" indent="-2286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Endorsed by United Nations with a UN General Assembly resolution in 2008 </a:t>
            </a:r>
          </a:p>
          <a:p>
            <a:pPr marL="285750" marR="0" lvl="0" indent="-2286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Endorsed by 26 federal governments </a:t>
            </a:r>
          </a:p>
          <a:p>
            <a:pPr marL="28575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Used by over 300 health care systems </a:t>
            </a:r>
          </a:p>
          <a:p>
            <a:pPr marL="28575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Used by over 150 colleges and universities </a:t>
            </a:r>
          </a:p>
          <a:p>
            <a:pPr marL="28575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Used by three-fourths of Fortune 500 organizations </a:t>
            </a:r>
          </a:p>
          <a:p>
            <a:pPr marL="28575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t>Used by major foundations such as the Gates Foundation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00B920A-1F45-924F-B4F5-002661CB7663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878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ight bulb over people discussing">
            <a:extLst>
              <a:ext uri="{FF2B5EF4-FFF2-40B4-BE49-F238E27FC236}">
                <a16:creationId xmlns:a16="http://schemas.microsoft.com/office/drawing/2014/main" id="{6702F4C1-8B87-7947-90D5-8346B64658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48" y="10"/>
            <a:ext cx="12191999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B89C7-4720-4643-AE56-C6D05C29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dirty="0">
                <a:solidFill>
                  <a:srgbClr val="FFFFFF"/>
                </a:solidFill>
              </a:rPr>
              <a:t>What is Design Thinking?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414F8FB-4809-5147-A1FE-7BDBA038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5751" y="649286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68599B51-FC73-40F7-A89F-F081B7BA5843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1167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Group 54">
            <a:extLst>
              <a:ext uri="{FF2B5EF4-FFF2-40B4-BE49-F238E27FC236}">
                <a16:creationId xmlns:a16="http://schemas.microsoft.com/office/drawing/2014/main" id="{0D866C31-F3AE-5943-96C9-77554BDD5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296469"/>
              </p:ext>
            </p:extLst>
          </p:nvPr>
        </p:nvGraphicFramePr>
        <p:xfrm>
          <a:off x="571500" y="1398877"/>
          <a:ext cx="11239498" cy="5078783"/>
        </p:xfrm>
        <a:graphic>
          <a:graphicData uri="http://schemas.openxmlformats.org/drawingml/2006/table">
            <a:tbl>
              <a:tblPr/>
              <a:tblGrid>
                <a:gridCol w="2809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4811">
                  <a:extLst>
                    <a:ext uri="{9D8B030D-6E8A-4147-A177-3AD203B41FA5}">
                      <a16:colId xmlns:a16="http://schemas.microsoft.com/office/drawing/2014/main" val="700095742"/>
                    </a:ext>
                  </a:extLst>
                </a:gridCol>
              </a:tblGrid>
              <a:tr h="3869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Levels of Evaluation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Measurement Focus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Typical Measures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110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   Inputs &amp; Indicators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The input into the project in terms </a:t>
                      </a:r>
                      <a:b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of scope, volume, efficiencies, costs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Participants, Hours, Costs, Timing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758915"/>
                  </a:ext>
                </a:extLst>
              </a:tr>
              <a:tr h="893014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	Reaction &amp; Planned Action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participant satisfaction and captures planned actions, if appropriate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Relevance, Importance, Usefulness, Appropriateness, Intent to use, </a:t>
                      </a:r>
                      <a:b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Motivation to take action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9183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	Learning &amp; Confidence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knowledge, skills, </a:t>
                      </a: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 attitudes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Skills, Knowledge, Capacity, Competencies, Confidence, Contacts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014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	Application &amp; Implementation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behavior or actions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Extent of use, Task completion, Frequency of use, Actions completed, Success with use, Barriers to use, Enablers to use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3014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	</a:t>
                      </a: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Business Impact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business impact variables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Productivity, Revenue, Quality, Time, Efficiency, Customer satisfaction, Employee engagement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5110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	Return on Investment 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Compares project benefits to the costs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Benefit-Cost Ratio (BCR), ROI%, </a:t>
                      </a:r>
                      <a:b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Payback period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8" name="Title 1">
            <a:extLst>
              <a:ext uri="{FF2B5EF4-FFF2-40B4-BE49-F238E27FC236}">
                <a16:creationId xmlns:a16="http://schemas.microsoft.com/office/drawing/2014/main" id="{81506E3E-CB49-C740-80A6-DC421C25F7B5}"/>
              </a:ext>
            </a:extLst>
          </p:cNvPr>
          <p:cNvSpPr txBox="1">
            <a:spLocks/>
          </p:cNvSpPr>
          <p:nvPr/>
        </p:nvSpPr>
        <p:spPr>
          <a:xfrm>
            <a:off x="380999" y="590496"/>
            <a:ext cx="11429999" cy="6674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 Light" panose="020F0302020204030204" pitchFamily="34" charset="0"/>
              </a:rPr>
              <a:t>Evaluation Framework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98E246E-DBDE-3241-AA4C-E9A8A8B5FD46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369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5780" y="1180008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588" y="282345"/>
            <a:ext cx="1025964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The ROI Methodology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68131" y="1183648"/>
            <a:ext cx="1132973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Designing for the Delivery of Business Results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94080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60980" y="2525134"/>
            <a:ext cx="2298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2755" y="2546988"/>
            <a:ext cx="2017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57082" y="2382025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OPTIMIZE RESULTS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LEVEL 5: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ROI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LEVEL 1: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 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LEVEL 2: 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18364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LEVEL 4: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48119" y="5413204"/>
            <a:ext cx="1638325" cy="23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90979" y="4053100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25024"/>
            <a:ext cx="929530" cy="1140176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 with Why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34667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it Feasible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4"/>
            <a:ext cx="856860" cy="114017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Credible: 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Effects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25024"/>
            <a:ext cx="1169668" cy="114017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73752" y="2523779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Tabulate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83278" y="36110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 Intangibles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Success</a:t>
            </a: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31513"/>
            <a:ext cx="949980" cy="113464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55130" y="3358171"/>
            <a:ext cx="1284652" cy="1347484"/>
          </a:xfrm>
          <a:prstGeom prst="diamond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Optimize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Results: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LEVEL 0: 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 Rounded MT Bold"/>
                <a:ea typeface="+mn-ea"/>
                <a:cs typeface="+mn-cs"/>
              </a:rPr>
              <a:t>INPUT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FEB5521-56AE-A540-B620-877487D9D7B7}"/>
              </a:ext>
            </a:extLst>
          </p:cNvPr>
          <p:cNvSpPr txBox="1"/>
          <p:nvPr/>
        </p:nvSpPr>
        <p:spPr>
          <a:xfrm>
            <a:off x="152400" y="6553200"/>
            <a:ext cx="83018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©2022 ROI Institute Inc. All Rights Reserved.</a:t>
            </a:r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8" name="Picture 2" descr="INSTITI ">
            <a:extLst>
              <a:ext uri="{FF2B5EF4-FFF2-40B4-BE49-F238E27FC236}">
                <a16:creationId xmlns:a16="http://schemas.microsoft.com/office/drawing/2014/main" id="{3D89F181-0797-AD45-8CF6-3884D0073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5962" y="6377115"/>
            <a:ext cx="2458787" cy="35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7E0FB84D-0BB3-1548-952E-8C33302B70A8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778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58153EC8-8E01-4D70-B575-24ABD35A1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3881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B89C7-4720-4643-AE56-C6D05C29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750" y="657498"/>
            <a:ext cx="4806184" cy="3644537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Twelve Guiding Principles of ROI</a:t>
            </a:r>
          </a:p>
        </p:txBody>
      </p:sp>
      <p:pic>
        <p:nvPicPr>
          <p:cNvPr id="4" name="Picture 3" descr="Gear with compass turning gears without">
            <a:extLst>
              <a:ext uri="{FF2B5EF4-FFF2-40B4-BE49-F238E27FC236}">
                <a16:creationId xmlns:a16="http://schemas.microsoft.com/office/drawing/2014/main" id="{6702F4C1-8B87-7947-90D5-8346B64658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5999" y="10"/>
            <a:ext cx="6105655" cy="6857990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414F8FB-4809-5147-A1FE-7BDBA038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557" y="6492865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68599B51-FC73-40F7-A89F-F081B7BA5843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15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1967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44D5A1-4DD0-0C4F-AE9D-E9763EE82C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5768" y="376959"/>
            <a:ext cx="2836863" cy="26924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Measurement Targets</a:t>
            </a:r>
            <a:endParaRPr lang="en-US" sz="2400" kern="12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7716277-FFBA-4186-AB3B-7528D3B02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650168"/>
              </p:ext>
            </p:extLst>
          </p:nvPr>
        </p:nvGraphicFramePr>
        <p:xfrm>
          <a:off x="3751990" y="807801"/>
          <a:ext cx="7367566" cy="403150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78707">
                  <a:extLst>
                    <a:ext uri="{9D8B030D-6E8A-4147-A177-3AD203B41FA5}">
                      <a16:colId xmlns:a16="http://schemas.microsoft.com/office/drawing/2014/main" val="2260410814"/>
                    </a:ext>
                  </a:extLst>
                </a:gridCol>
                <a:gridCol w="1849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1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7687">
                  <a:extLst>
                    <a:ext uri="{9D8B030D-6E8A-4147-A177-3AD203B41FA5}">
                      <a16:colId xmlns:a16="http://schemas.microsoft.com/office/drawing/2014/main" val="227827428"/>
                    </a:ext>
                  </a:extLst>
                </a:gridCol>
              </a:tblGrid>
              <a:tr h="70485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Level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Recommended % of Programs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**Benchmarking %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602152"/>
                  </a:ext>
                </a:extLst>
              </a:tr>
              <a:tr h="549362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Input</a:t>
                      </a:r>
                    </a:p>
                  </a:txBody>
                  <a:tcPr marL="125730" marR="125730" marT="62865" marB="62865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100%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100%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3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Reaction</a:t>
                      </a:r>
                    </a:p>
                  </a:txBody>
                  <a:tcPr marL="125730" marR="125730" marT="62865" marB="62865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100%</a:t>
                      </a:r>
                    </a:p>
                  </a:txBody>
                  <a:tcPr marL="125730" marR="125730" marT="62865" marB="6286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80%</a:t>
                      </a:r>
                    </a:p>
                  </a:txBody>
                  <a:tcPr marL="125730" marR="125730" marT="62865" marB="6286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3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Learning</a:t>
                      </a:r>
                    </a:p>
                  </a:txBody>
                  <a:tcPr marL="125730" marR="125730" marT="62865" marB="62865" anchor="ctr">
                    <a:lnL w="12700" cmpd="sng">
                      <a:noFill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80-90%</a:t>
                      </a:r>
                    </a:p>
                  </a:txBody>
                  <a:tcPr marL="125730" marR="125730" marT="62865" marB="6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70%</a:t>
                      </a:r>
                    </a:p>
                  </a:txBody>
                  <a:tcPr marL="125730" marR="125730" marT="62865" marB="6286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3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Application</a:t>
                      </a:r>
                    </a:p>
                  </a:txBody>
                  <a:tcPr marL="125730" marR="125730" marT="62865" marB="62865" anchor="ctr"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30%</a:t>
                      </a:r>
                    </a:p>
                  </a:txBody>
                  <a:tcPr marL="125730" marR="125730" marT="62865" marB="6286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49%</a:t>
                      </a:r>
                    </a:p>
                  </a:txBody>
                  <a:tcPr marL="125730" marR="125730" marT="62865" marB="6286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3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Impact</a:t>
                      </a:r>
                    </a:p>
                  </a:txBody>
                  <a:tcPr marL="125730" marR="125730" marT="62865" marB="62865" anchor="ctr">
                    <a:lnL w="12700" cmpd="sng">
                      <a:noFill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10%</a:t>
                      </a:r>
                    </a:p>
                  </a:txBody>
                  <a:tcPr marL="125730" marR="125730" marT="62865" marB="6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37%</a:t>
                      </a:r>
                    </a:p>
                  </a:txBody>
                  <a:tcPr marL="125730" marR="125730" marT="62865" marB="6286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362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125730" marR="125730" marT="62865" marB="628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ROI </a:t>
                      </a:r>
                    </a:p>
                  </a:txBody>
                  <a:tcPr marL="125730" marR="125730" marT="62865" marB="62865" anchor="ctr"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5%</a:t>
                      </a:r>
                    </a:p>
                  </a:txBody>
                  <a:tcPr marL="125730" marR="125730" marT="62865" marB="6286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18%</a:t>
                      </a:r>
                    </a:p>
                  </a:txBody>
                  <a:tcPr marL="125730" marR="125730" marT="62865" marB="6286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6B563C2-4084-4C23-B16F-5DF0499F2653}"/>
              </a:ext>
            </a:extLst>
          </p:cNvPr>
          <p:cNvSpPr txBox="1"/>
          <p:nvPr/>
        </p:nvSpPr>
        <p:spPr>
          <a:xfrm>
            <a:off x="3751990" y="5460219"/>
            <a:ext cx="7013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**Benchmarking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CCDD41-9E16-4A7F-A0C4-0AAFCE5F4CBF}"/>
              </a:ext>
            </a:extLst>
          </p:cNvPr>
          <p:cNvSpPr txBox="1"/>
          <p:nvPr/>
        </p:nvSpPr>
        <p:spPr>
          <a:xfrm>
            <a:off x="3751990" y="5099239"/>
            <a:ext cx="7013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*Percentage of programs evaluated at each level each year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0B95F6-172B-43F2-A94A-D52FDD2024DD}"/>
              </a:ext>
            </a:extLst>
          </p:cNvPr>
          <p:cNvSpPr/>
          <p:nvPr/>
        </p:nvSpPr>
        <p:spPr>
          <a:xfrm rot="5400000">
            <a:off x="5817208" y="483207"/>
            <a:ext cx="709985" cy="12039602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308885-D60B-4360-B9FA-B0F4DEAE75F2}"/>
              </a:ext>
            </a:extLst>
          </p:cNvPr>
          <p:cNvSpPr txBox="1"/>
          <p:nvPr/>
        </p:nvSpPr>
        <p:spPr>
          <a:xfrm>
            <a:off x="2488417" y="6241398"/>
            <a:ext cx="736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your status?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0B73F7C-EB70-0048-9645-1CFF7757BCEB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487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2397D2-BC81-3C45-BAB3-94B803887D06}"/>
              </a:ext>
            </a:extLst>
          </p:cNvPr>
          <p:cNvSpPr/>
          <p:nvPr/>
        </p:nvSpPr>
        <p:spPr>
          <a:xfrm>
            <a:off x="304800" y="480627"/>
            <a:ext cx="4419600" cy="589674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8917" name="Rectangle 3">
            <a:extLst>
              <a:ext uri="{FF2B5EF4-FFF2-40B4-BE49-F238E27FC236}">
                <a16:creationId xmlns:a16="http://schemas.microsoft.com/office/drawing/2014/main" id="{B9511CCC-0E6E-46F8-8DF1-D1CAF5B61872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5082281" y="480627"/>
          <a:ext cx="6588125" cy="589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831F8CC-2715-9C48-B2D7-1A4F86491377}"/>
              </a:ext>
            </a:extLst>
          </p:cNvPr>
          <p:cNvSpPr/>
          <p:nvPr/>
        </p:nvSpPr>
        <p:spPr>
          <a:xfrm>
            <a:off x="528851" y="2164036"/>
            <a:ext cx="3971498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Characteristics of Programs Suitable for Impact &amp; ROI</a:t>
            </a:r>
          </a:p>
        </p:txBody>
      </p:sp>
      <p:sp>
        <p:nvSpPr>
          <p:cNvPr id="6" name="Slide Number Placeholder 20">
            <a:extLst>
              <a:ext uri="{FF2B5EF4-FFF2-40B4-BE49-F238E27FC236}">
                <a16:creationId xmlns:a16="http://schemas.microsoft.com/office/drawing/2014/main" id="{99EB3EA6-F588-A140-8860-A5A80C4BF86A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69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B038DFB-172F-4F1D-AD98-8C6747DEFDB0}"/>
              </a:ext>
            </a:extLst>
          </p:cNvPr>
          <p:cNvSpPr txBox="1"/>
          <p:nvPr/>
        </p:nvSpPr>
        <p:spPr>
          <a:xfrm>
            <a:off x="228600" y="593229"/>
            <a:ext cx="6477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Start with Why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Align Programs with the Business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Thinking Principle 1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 problem-solving approach to handle problems on a systems levels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2A3EA-FC34-3F47-85F6-12BF02AD6B7F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EEA2B0-A3DF-1B49-B8D4-870BE7A3AF81}"/>
              </a:ext>
            </a:extLst>
          </p:cNvPr>
          <p:cNvSpPr/>
          <p:nvPr/>
        </p:nvSpPr>
        <p:spPr>
          <a:xfrm>
            <a:off x="609600" y="4267200"/>
            <a:ext cx="5181600" cy="1200329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Alignment is the key.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Is it a problem or opportunity?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Need specific business measures.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012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floor, orange, cat, yellow&#10;&#10;Description automatically generated">
            <a:extLst>
              <a:ext uri="{FF2B5EF4-FFF2-40B4-BE49-F238E27FC236}">
                <a16:creationId xmlns:a16="http://schemas.microsoft.com/office/drawing/2014/main" id="{3B9ABF12-F850-B146-BEEA-C7035AAAEE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628" y="-381000"/>
            <a:ext cx="12236276" cy="72389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342597"/>
            <a:ext cx="70104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Make It Feasible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Select the Right Solution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Thinking Principle 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 mind-set for curiosity and inquiry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14DFC8F-A35F-794C-BFC4-6058A01EE6BB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404128-04E4-F44C-8397-C95B27873222}"/>
              </a:ext>
            </a:extLst>
          </p:cNvPr>
          <p:cNvSpPr/>
          <p:nvPr/>
        </p:nvSpPr>
        <p:spPr>
          <a:xfrm>
            <a:off x="7086580" y="847863"/>
            <a:ext cx="4724400" cy="1759456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63500"/>
          </a:effectLst>
        </p:spPr>
        <p:txBody>
          <a:bodyPr wrap="square" anchor="ctr">
            <a:spAutoFit/>
          </a:bodyPr>
          <a:lstStyle/>
          <a:p>
            <a:pPr marL="685800" marR="0" lvl="1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What are we doing (or not doing) that’s influencing the business measure?</a:t>
            </a:r>
          </a:p>
          <a:p>
            <a:pPr marL="685800" marR="0" lvl="1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How can we achieve this performance?</a:t>
            </a:r>
          </a:p>
        </p:txBody>
      </p:sp>
    </p:spTree>
    <p:extLst>
      <p:ext uri="{BB962C8B-B14F-4D97-AF65-F5344CB8AC3E}">
        <p14:creationId xmlns:p14="http://schemas.microsoft.com/office/powerpoint/2010/main" val="3142952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A0A6-1ECB-0444-879B-4B61529C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254" y="588065"/>
            <a:ext cx="12192000" cy="800100"/>
          </a:xfrm>
        </p:spPr>
        <p:txBody>
          <a:bodyPr/>
          <a:lstStyle/>
          <a:p>
            <a:pPr algn="ctr"/>
            <a:r>
              <a:rPr lang="en-US" b="1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CCA9E-17F2-2848-B908-3FF2AF52C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997" y="1422951"/>
            <a:ext cx="11001499" cy="3215310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After attending this session, participants should be able to: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Explain the need for an improved logic model.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Identify the key characteristics of the ROI Methodology.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List the advantages of using the ROI Methodology.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Describe different applications of the ROI Methodology.</a:t>
            </a:r>
          </a:p>
        </p:txBody>
      </p:sp>
      <p:pic>
        <p:nvPicPr>
          <p:cNvPr id="5" name="Picture 8" descr="http://blog.straightnorth.com/wp-content/uploads/2013/10/measure-roi.jpg">
            <a:extLst>
              <a:ext uri="{FF2B5EF4-FFF2-40B4-BE49-F238E27FC236}">
                <a16:creationId xmlns:a16="http://schemas.microsoft.com/office/drawing/2014/main" id="{F9D7495F-10F0-1C4A-A00F-7B70DE538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80517"/>
            <a:ext cx="7200900" cy="237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121F860-B066-134D-B414-1783ABBEB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65"/>
            <a:ext cx="2743200" cy="365125"/>
          </a:xfrm>
        </p:spPr>
        <p:txBody>
          <a:bodyPr/>
          <a:lstStyle/>
          <a:p>
            <a:fld id="{5A007396-4EF8-4446-A4A3-FA7862915E1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988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19400" y="228600"/>
            <a:ext cx="51689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Expect Success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for Results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Thinking Principle 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 framework to balance needs and feasibility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CDEB59C-761C-B24F-ADE4-40D0AFAD2DAE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E985E1-28A8-804F-8A2B-7114E770E49F}"/>
              </a:ext>
            </a:extLst>
          </p:cNvPr>
          <p:cNvSpPr/>
          <p:nvPr/>
        </p:nvSpPr>
        <p:spPr>
          <a:xfrm>
            <a:off x="7086600" y="4267200"/>
            <a:ext cx="3886200" cy="188769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anchor="ctr">
            <a:spAutoFit/>
          </a:bodyPr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260604" marR="0" lvl="1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Set objectives at multiple levels</a:t>
            </a:r>
          </a:p>
          <a:p>
            <a:pPr marL="260604" marR="0" lvl="1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Redefine success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of program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260604" marR="0" lvl="1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Expand responsibilities</a:t>
            </a:r>
          </a:p>
          <a:p>
            <a:pPr marL="260604" marR="0" lvl="1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739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499"/>
            <a:ext cx="10972800" cy="743685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Developing Objectives for Each Level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A31A8A-9EBF-8142-98E8-2CDB01700412}"/>
              </a:ext>
            </a:extLst>
          </p:cNvPr>
          <p:cNvSpPr txBox="1"/>
          <p:nvPr/>
        </p:nvSpPr>
        <p:spPr>
          <a:xfrm>
            <a:off x="11582400" y="6451454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B64C5953-ADC6-3241-A3B4-5AA7EF997D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8979374"/>
              </p:ext>
            </p:extLst>
          </p:nvPr>
        </p:nvGraphicFramePr>
        <p:xfrm>
          <a:off x="609600" y="1415533"/>
          <a:ext cx="10972800" cy="493557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062996">
                  <a:extLst>
                    <a:ext uri="{9D8B030D-6E8A-4147-A177-3AD203B41FA5}">
                      <a16:colId xmlns:a16="http://schemas.microsoft.com/office/drawing/2014/main" val="1431763408"/>
                    </a:ext>
                  </a:extLst>
                </a:gridCol>
                <a:gridCol w="7909804">
                  <a:extLst>
                    <a:ext uri="{9D8B030D-6E8A-4147-A177-3AD203B41FA5}">
                      <a16:colId xmlns:a16="http://schemas.microsoft.com/office/drawing/2014/main" val="1611613696"/>
                    </a:ext>
                  </a:extLst>
                </a:gridCol>
              </a:tblGrid>
              <a:tr h="4927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Levels of Objectives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Focus of Objectives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568405"/>
                  </a:ext>
                </a:extLst>
              </a:tr>
              <a:tr h="7156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1, Reaction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Defines specific measures of expected reaction to the program as it is revealed and communicated to the stakeholders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7769177"/>
                  </a:ext>
                </a:extLst>
              </a:tr>
              <a:tr h="107342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2, Learning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Defines specific measures of improvement in knowledge, information, contacts, and skills as the participants and other stakeholders learn how to make the program successful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7035426"/>
                  </a:ext>
                </a:extLst>
              </a:tr>
              <a:tr h="8647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3, Application 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Defines specific measures of actions taken that define success with application and implementation of the program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7535103"/>
                  </a:ext>
                </a:extLst>
              </a:tr>
              <a:tr h="7156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4, Impact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Defines the specific impact measures that will change or improve as a consequence of the program’s implementation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5704147"/>
                  </a:ext>
                </a:extLst>
              </a:tr>
              <a:tr h="107342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5, ROI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Defines the minimum return on investment from the program, comparing program costs with monetary benefits from the program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4844283"/>
                  </a:ext>
                </a:extLst>
              </a:tr>
            </a:tbl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677C07C-2DD8-EB4E-8F1E-6B6B87B04BF7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104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8CEAF92-D7DB-432B-AA9A-384387CE8F8E}"/>
              </a:ext>
            </a:extLst>
          </p:cNvPr>
          <p:cNvSpPr txBox="1">
            <a:spLocks/>
          </p:cNvSpPr>
          <p:nvPr/>
        </p:nvSpPr>
        <p:spPr>
          <a:xfrm>
            <a:off x="609600" y="346489"/>
            <a:ext cx="10972800" cy="600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Matching Evaluation Levels with Objectives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FA7E62B-245C-46C9-980B-5532B748B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604723"/>
              </p:ext>
            </p:extLst>
          </p:nvPr>
        </p:nvGraphicFramePr>
        <p:xfrm>
          <a:off x="609600" y="1625627"/>
          <a:ext cx="10972800" cy="445008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25642">
                  <a:extLst>
                    <a:ext uri="{9D8B030D-6E8A-4147-A177-3AD203B41FA5}">
                      <a16:colId xmlns:a16="http://schemas.microsoft.com/office/drawing/2014/main" val="2347065706"/>
                    </a:ext>
                  </a:extLst>
                </a:gridCol>
                <a:gridCol w="9633285">
                  <a:extLst>
                    <a:ext uri="{9D8B030D-6E8A-4147-A177-3AD203B41FA5}">
                      <a16:colId xmlns:a16="http://schemas.microsoft.com/office/drawing/2014/main" val="475469835"/>
                    </a:ext>
                  </a:extLst>
                </a:gridCol>
                <a:gridCol w="713873">
                  <a:extLst>
                    <a:ext uri="{9D8B030D-6E8A-4147-A177-3AD203B41FA5}">
                      <a16:colId xmlns:a16="http://schemas.microsoft.com/office/drawing/2014/main" val="39150009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Decrease citizen complaints by 20% in one year.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820E2E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052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Use problem-solving skills to uncover causes of problems. 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596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 able to demonstrate the five steps to determine if there is a food security issue.</a:t>
                      </a:r>
                      <a:r>
                        <a:rPr lang="en-US" sz="1800" dirty="0"/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633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4.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Rate the facilitator 4 out of 5 on presentation skills. 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154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5.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Decrease the amount of time required to develop a proposal by 25%.</a:t>
                      </a:r>
                      <a:endParaRPr lang="en-US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99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6.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 a 20% ROI one year after program implementation.</a:t>
                      </a:r>
                      <a:endParaRPr lang="en-US" sz="1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128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7.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Perceive the Crime Prevention Program to be relevant to the community (4.5 out of 5).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956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8.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Decrease security breaches by 25% in six months. 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256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9.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Conduct a proper investigation using the seven-step process in 95% of complaint situations.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245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10.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Score an average of 20 or better on AIDS Awareness quiz.</a:t>
                      </a:r>
                      <a:endParaRPr lang="en-US" sz="1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21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11.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Complete a conflict-of-interest questionnaire each year as part of the new ethics policy.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88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12.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Use all 10 negotiation skills in at least 50% of negotiation situations.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823439"/>
                  </a:ext>
                </a:extLst>
              </a:tr>
            </a:tbl>
          </a:graphicData>
        </a:graphic>
      </p:graphicFrame>
      <p:sp>
        <p:nvSpPr>
          <p:cNvPr id="11" name="Title 4">
            <a:extLst>
              <a:ext uri="{FF2B5EF4-FFF2-40B4-BE49-F238E27FC236}">
                <a16:creationId xmlns:a16="http://schemas.microsoft.com/office/drawing/2014/main" id="{54822F22-3E1B-479A-8803-0FA2565AFB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21174"/>
            <a:ext cx="109728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After completing this program, participants should: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5E3D11-44A3-435A-A75F-1801DFF5BF32}"/>
              </a:ext>
            </a:extLst>
          </p:cNvPr>
          <p:cNvGrpSpPr/>
          <p:nvPr/>
        </p:nvGrpSpPr>
        <p:grpSpPr>
          <a:xfrm>
            <a:off x="11049020" y="1646945"/>
            <a:ext cx="359764" cy="4440645"/>
            <a:chOff x="11049020" y="1514593"/>
            <a:chExt cx="359764" cy="44406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EDD3987-C118-8740-820B-63C3D0813AC8}"/>
                </a:ext>
              </a:extLst>
            </p:cNvPr>
            <p:cNvSpPr txBox="1"/>
            <p:nvPr/>
          </p:nvSpPr>
          <p:spPr>
            <a:xfrm>
              <a:off x="11049020" y="3021651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4B2894-03B7-F249-9144-EF98FFA011EA}"/>
                </a:ext>
              </a:extLst>
            </p:cNvPr>
            <p:cNvSpPr txBox="1"/>
            <p:nvPr/>
          </p:nvSpPr>
          <p:spPr>
            <a:xfrm>
              <a:off x="11049020" y="1904520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807985-C53F-0F47-894F-D45F436E4739}"/>
                </a:ext>
              </a:extLst>
            </p:cNvPr>
            <p:cNvSpPr txBox="1"/>
            <p:nvPr/>
          </p:nvSpPr>
          <p:spPr>
            <a:xfrm>
              <a:off x="11049020" y="2646062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562E99-1860-3341-826F-540BAA286744}"/>
                </a:ext>
              </a:extLst>
            </p:cNvPr>
            <p:cNvSpPr txBox="1"/>
            <p:nvPr/>
          </p:nvSpPr>
          <p:spPr>
            <a:xfrm>
              <a:off x="11049020" y="1514593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E6CFC4-634B-0543-AC5A-CBB5E949578B}"/>
                </a:ext>
              </a:extLst>
            </p:cNvPr>
            <p:cNvSpPr txBox="1"/>
            <p:nvPr/>
          </p:nvSpPr>
          <p:spPr>
            <a:xfrm>
              <a:off x="11049020" y="3382022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E342C4-286D-DF4E-8EDE-073E0EEB2A01}"/>
                </a:ext>
              </a:extLst>
            </p:cNvPr>
            <p:cNvSpPr txBox="1"/>
            <p:nvPr/>
          </p:nvSpPr>
          <p:spPr>
            <a:xfrm>
              <a:off x="11049020" y="3753812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DF29AB-258C-A04A-B46C-1CDB6E600750}"/>
                </a:ext>
              </a:extLst>
            </p:cNvPr>
            <p:cNvSpPr txBox="1"/>
            <p:nvPr/>
          </p:nvSpPr>
          <p:spPr>
            <a:xfrm>
              <a:off x="11049020" y="4495930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22F3D1-5A78-894A-8006-661CA44395DE}"/>
                </a:ext>
              </a:extLst>
            </p:cNvPr>
            <p:cNvSpPr txBox="1"/>
            <p:nvPr/>
          </p:nvSpPr>
          <p:spPr>
            <a:xfrm>
              <a:off x="11049020" y="5231948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36E668-2C44-DD4C-AB70-7A4E7392B41D}"/>
                </a:ext>
              </a:extLst>
            </p:cNvPr>
            <p:cNvSpPr txBox="1"/>
            <p:nvPr/>
          </p:nvSpPr>
          <p:spPr>
            <a:xfrm>
              <a:off x="11049020" y="5585906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25F109-EC16-034D-A0C1-0E05F64E45C3}"/>
                </a:ext>
              </a:extLst>
            </p:cNvPr>
            <p:cNvSpPr txBox="1"/>
            <p:nvPr/>
          </p:nvSpPr>
          <p:spPr>
            <a:xfrm>
              <a:off x="11049020" y="2279434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C5B018-A046-554B-AFF7-1BFC1EFAB5FB}"/>
                </a:ext>
              </a:extLst>
            </p:cNvPr>
            <p:cNvSpPr txBox="1"/>
            <p:nvPr/>
          </p:nvSpPr>
          <p:spPr>
            <a:xfrm>
              <a:off x="11049020" y="4114271"/>
              <a:ext cx="359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F47489-3430-C344-A4C9-C9C1122448F6}"/>
                </a:ext>
              </a:extLst>
            </p:cNvPr>
            <p:cNvSpPr txBox="1"/>
            <p:nvPr/>
          </p:nvSpPr>
          <p:spPr>
            <a:xfrm>
              <a:off x="11049020" y="4863041"/>
              <a:ext cx="35976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B20043F8-FA13-8241-9B3B-859D38B20664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478B1C-FC1C-7D4B-8099-101CC120F92F}"/>
              </a:ext>
            </a:extLst>
          </p:cNvPr>
          <p:cNvSpPr txBox="1"/>
          <p:nvPr/>
        </p:nvSpPr>
        <p:spPr>
          <a:xfrm>
            <a:off x="609600" y="6184510"/>
            <a:ext cx="1097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= Reaction         2 = Learning         3 = Application         4 = Impact         5 = ROI</a:t>
            </a:r>
          </a:p>
        </p:txBody>
      </p:sp>
    </p:spTree>
    <p:extLst>
      <p:ext uri="{BB962C8B-B14F-4D97-AF65-F5344CB8AC3E}">
        <p14:creationId xmlns:p14="http://schemas.microsoft.com/office/powerpoint/2010/main" val="272236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609600"/>
            <a:ext cx="64008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Make it Matter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for Input, Reaction, 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and Learning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Thinking Principle 4 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 way to take on design challenges by applying empathy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ABC925-1743-A34B-81BB-5A67EB3E43E1}"/>
              </a:ext>
            </a:extLst>
          </p:cNvPr>
          <p:cNvSpPr/>
          <p:nvPr/>
        </p:nvSpPr>
        <p:spPr>
          <a:xfrm>
            <a:off x="7315200" y="304800"/>
            <a:ext cx="4495800" cy="1887696"/>
          </a:xfrm>
          <a:prstGeom prst="rect">
            <a:avLst/>
          </a:prstGeom>
          <a:solidFill>
            <a:srgbClr val="F7F6F7"/>
          </a:solidFill>
          <a:effectLst>
            <a:softEdge rad="63500"/>
          </a:effectLst>
        </p:spPr>
        <p:txBody>
          <a:bodyPr wrap="square" numCol="1" anchor="ctr">
            <a:spAutoFit/>
          </a:bodyPr>
          <a:lstStyle/>
          <a:p>
            <a:pPr marL="260604" marR="0" lvl="0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Focus on the objectives</a:t>
            </a:r>
          </a:p>
          <a:p>
            <a:pPr marL="260604" marR="0" lvl="0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Think about the definition of success</a:t>
            </a:r>
          </a:p>
          <a:p>
            <a:pPr marL="260604" marR="0" lvl="0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Make it relevant</a:t>
            </a:r>
          </a:p>
          <a:p>
            <a:pPr marL="260604" marR="0" lvl="0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Make it important</a:t>
            </a:r>
          </a:p>
          <a:p>
            <a:pPr marL="260604" marR="0" lvl="0" indent="-260604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Make it action-oriented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33E4F9BF-4247-7D4E-A32C-4DAC0C45D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599B51-FC73-40F7-A89F-F081B7BA58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201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6054" y="533400"/>
            <a:ext cx="59436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Make it Stick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for Application and Impact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Thinking Principle 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 culture that fosters exploration 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and experimentation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sp>
        <p:nvSpPr>
          <p:cNvPr id="5" name="Slide Number Placeholder 48">
            <a:extLst>
              <a:ext uri="{FF2B5EF4-FFF2-40B4-BE49-F238E27FC236}">
                <a16:creationId xmlns:a16="http://schemas.microsoft.com/office/drawing/2014/main" id="{FEFA9502-EFC4-4352-9FAA-F2B00E64A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399108" y="6492875"/>
            <a:ext cx="279289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50B4B1-D10B-D048-BFF1-40CA88CB1DA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B8CEB3-4FF7-F342-BE5E-6EDD04B21686}"/>
              </a:ext>
            </a:extLst>
          </p:cNvPr>
          <p:cNvSpPr/>
          <p:nvPr/>
        </p:nvSpPr>
        <p:spPr>
          <a:xfrm>
            <a:off x="836054" y="4311640"/>
            <a:ext cx="4600575" cy="1708160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63500"/>
          </a:effectLst>
        </p:spPr>
        <p:txBody>
          <a:bodyPr wrap="square" numCol="1" anchor="ctr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Collect data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Focus on objectives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Ensure transfer to the workplace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Design for application</a:t>
            </a:r>
          </a:p>
        </p:txBody>
      </p:sp>
    </p:spTree>
    <p:extLst>
      <p:ext uri="{BB962C8B-B14F-4D97-AF65-F5344CB8AC3E}">
        <p14:creationId xmlns:p14="http://schemas.microsoft.com/office/powerpoint/2010/main" val="4254181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609982" y="5632227"/>
            <a:ext cx="40219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eaLnBrk="0" hangingPunct="0">
              <a:tabLst>
                <a:tab pos="914400" algn="l"/>
                <a:tab pos="4114800" algn="ctr"/>
                <a:tab pos="5943600" algn="r"/>
              </a:tabLst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*Survey of Users, N = 246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343472" y="571500"/>
            <a:ext cx="9505056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dirty="0">
                <a:latin typeface="+mj-lt"/>
              </a:rPr>
              <a:t>Data Collection Methods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334A11-9D33-4CC1-A596-80A69D78CBD2}"/>
              </a:ext>
            </a:extLst>
          </p:cNvPr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FF9898A2-03DF-914B-940B-0349F79670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904341"/>
              </p:ext>
            </p:extLst>
          </p:nvPr>
        </p:nvGraphicFramePr>
        <p:xfrm>
          <a:off x="571499" y="1332009"/>
          <a:ext cx="11196129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E98273AC-79E8-0542-B84F-FEF2A8CF2696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823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5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7315200" cy="28527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Make it Credible</a:t>
            </a:r>
            <a:b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Measure Results and Calculate ROI</a:t>
            </a:r>
            <a:b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200" dirty="0"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Design Thinking Principle 6</a:t>
            </a:r>
            <a:br>
              <a:rPr lang="en-US" sz="3200" b="1" dirty="0"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</a:br>
            <a:r>
              <a:rPr lang="en-US" sz="3200" dirty="0"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A fixed process and a tool kit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710F3210-6AC0-4C4D-938B-A8CCF9F29FAE}"/>
              </a:ext>
            </a:extLst>
          </p:cNvPr>
          <p:cNvSpPr txBox="1">
            <a:spLocks/>
          </p:cNvSpPr>
          <p:nvPr/>
        </p:nvSpPr>
        <p:spPr>
          <a:xfrm>
            <a:off x="9448800" y="6477462"/>
            <a:ext cx="2743200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FAE547-70CE-0F40-8A9C-862AFD0C3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DF03C0-ED70-254C-9734-05CD255BFC58}"/>
              </a:ext>
            </a:extLst>
          </p:cNvPr>
          <p:cNvSpPr/>
          <p:nvPr/>
        </p:nvSpPr>
        <p:spPr>
          <a:xfrm>
            <a:off x="990600" y="3700464"/>
            <a:ext cx="5715000" cy="1938992"/>
          </a:xfrm>
          <a:prstGeom prst="rect">
            <a:avLst/>
          </a:prstGeom>
          <a:solidFill>
            <a:schemeClr val="bg1">
              <a:alpha val="64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Isolating the effects of the program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Converting Impact data to money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Identifying intangible benefits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Tabulating cost of the program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 Narrow" charset="0"/>
                <a:cs typeface="Calibri" panose="020F0502020204030204" pitchFamily="34" charset="0"/>
              </a:rPr>
              <a:t>Calculating ROI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573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93399" y="5770337"/>
            <a:ext cx="40219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eaLnBrk="0" hangingPunct="0">
              <a:tabLst>
                <a:tab pos="914400" algn="l"/>
                <a:tab pos="4114800" algn="ctr"/>
                <a:tab pos="5943600" algn="r"/>
              </a:tabLst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*Survey of Users, N = 246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839416" y="571499"/>
            <a:ext cx="10611056" cy="799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dirty="0">
                <a:latin typeface="+mj-lt"/>
              </a:rPr>
              <a:t>Isolation Methods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334A11-9D33-4CC1-A596-80A69D78CBD2}"/>
              </a:ext>
            </a:extLst>
          </p:cNvPr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AE1F5D0-94A6-464C-A7D8-2130CD358E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0276923"/>
              </p:ext>
            </p:extLst>
          </p:nvPr>
        </p:nvGraphicFramePr>
        <p:xfrm>
          <a:off x="571500" y="1370585"/>
          <a:ext cx="10277027" cy="4296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5C58EBA-ED11-8243-BAB0-69CCA1DEB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80" y="649286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defTabSz="4572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defTabSz="45720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b="1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id="{AF12BE72-CD78-1846-815B-11A4892173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5651" y="4125191"/>
            <a:ext cx="517072" cy="517072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id="{97346F56-E3B5-474E-9248-751138F7A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9341" y="2747888"/>
            <a:ext cx="517072" cy="517072"/>
          </a:xfrm>
          <a:prstGeom prst="rect">
            <a:avLst/>
          </a:prstGeom>
        </p:spPr>
      </p:pic>
      <p:pic>
        <p:nvPicPr>
          <p:cNvPr id="13" name="Graphic 12" descr="Checkmark">
            <a:extLst>
              <a:ext uri="{FF2B5EF4-FFF2-40B4-BE49-F238E27FC236}">
                <a16:creationId xmlns:a16="http://schemas.microsoft.com/office/drawing/2014/main" id="{95795B34-CE51-E848-A3E1-4ED641B3A5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9827" y="4616551"/>
            <a:ext cx="517072" cy="51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75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604246" y="5674033"/>
            <a:ext cx="40219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eaLnBrk="0" hangingPunct="0">
              <a:tabLst>
                <a:tab pos="914400" algn="l"/>
                <a:tab pos="4114800" algn="ctr"/>
                <a:tab pos="5943600" algn="r"/>
              </a:tabLst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*Survey of Users, N = 246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029938" y="571499"/>
            <a:ext cx="9505056" cy="8247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dirty="0">
                <a:latin typeface="+mj-lt"/>
              </a:rPr>
              <a:t>Data Conversion Methods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334A11-9D33-4CC1-A596-80A69D78CBD2}"/>
              </a:ext>
            </a:extLst>
          </p:cNvPr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789A12D9-F71C-7042-9F68-65CD18FE99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328158"/>
              </p:ext>
            </p:extLst>
          </p:nvPr>
        </p:nvGraphicFramePr>
        <p:xfrm>
          <a:off x="571500" y="1396261"/>
          <a:ext cx="11449264" cy="448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3ADFD236-DC94-954B-BFD6-24AB98821694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964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75CF0B3-2336-D240-A505-21BF6669AFA6}"/>
              </a:ext>
            </a:extLst>
          </p:cNvPr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pic>
        <p:nvPicPr>
          <p:cNvPr id="4" name="Picture 3" descr="Businessman holding notepad">
            <a:extLst>
              <a:ext uri="{FF2B5EF4-FFF2-40B4-BE49-F238E27FC236}">
                <a16:creationId xmlns:a16="http://schemas.microsoft.com/office/drawing/2014/main" id="{A169112F-6AFA-9E4C-9600-280CF3E6A6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8474" y="123232"/>
            <a:ext cx="1932397" cy="6654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880337C-8150-3F43-807A-1BD19740EA13}"/>
              </a:ext>
            </a:extLst>
          </p:cNvPr>
          <p:cNvSpPr/>
          <p:nvPr/>
        </p:nvSpPr>
        <p:spPr>
          <a:xfrm>
            <a:off x="632140" y="571500"/>
            <a:ext cx="91563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spc="-150" dirty="0">
                <a:latin typeface="+mj-lt"/>
              </a:rPr>
              <a:t>Intangibles</a:t>
            </a:r>
            <a:endParaRPr lang="en-US" sz="4400" b="1" dirty="0">
              <a:latin typeface="+mj-lt"/>
            </a:endParaRP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571500" y="1409699"/>
            <a:ext cx="9728200" cy="4216845"/>
          </a:xfrm>
          <a:prstGeom prst="rect">
            <a:avLst/>
          </a:prstGeom>
        </p:spPr>
        <p:txBody>
          <a:bodyPr numCol="2"/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Adaptability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Awards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Brand awareness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Career minded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Caring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Collaboration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Communication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Conflicts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Corporate social responsibility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Decisiveness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Engagement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Image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Innovation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Job satisfaction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Leadership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Networking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Organizational climate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Organizational commitment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Reputation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Stress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Talent</a:t>
            </a:r>
          </a:p>
          <a:p>
            <a:pPr marL="273050" lvl="0" indent="-273050" fontAlgn="base">
              <a:spcBef>
                <a:spcPts val="575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Teamwork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7FEAB72-CD00-594A-B140-7D744F3B607A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982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book, indoor, table, text&#10;&#10;Description automatically generated">
            <a:extLst>
              <a:ext uri="{FF2B5EF4-FFF2-40B4-BE49-F238E27FC236}">
                <a16:creationId xmlns:a16="http://schemas.microsoft.com/office/drawing/2014/main" id="{A2241832-7424-AE42-A6A5-4D4F91DEB0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EEECE1">
                <a:tint val="45000"/>
                <a:satMod val="400000"/>
              </a:srgb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048" y="0"/>
            <a:ext cx="12188952" cy="68677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1281E7-C2ED-D542-9CA2-6D7AB16BAE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6209" y="583335"/>
            <a:ext cx="10114953" cy="81679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/>
            <a:r>
              <a:rPr lang="en-US" b="1" dirty="0">
                <a:cs typeface="Calibri" panose="020F0502020204030204" pitchFamily="34" charset="0"/>
              </a:rPr>
              <a:t>Resources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3176DE-B960-974B-88FB-B3C2DCAD75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505" y="505300"/>
            <a:ext cx="2551639" cy="3291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E3CEBC-049F-B444-971F-9EA288F34B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2092" y="1652323"/>
            <a:ext cx="2366524" cy="321380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8418F4-0D2E-4433-82F0-E9FA2142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65"/>
            <a:ext cx="2743200" cy="365125"/>
          </a:xfrm>
        </p:spPr>
        <p:txBody>
          <a:bodyPr/>
          <a:lstStyle/>
          <a:p>
            <a:fld id="{5A007396-4EF8-4446-A4A3-FA7862915E1A}" type="slidenum">
              <a:rPr lang="en-US" smtClean="0"/>
              <a:t>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6B6F26-15D8-477F-968E-95AB7C86FD9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9700" y="2923216"/>
            <a:ext cx="2618071" cy="329184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9AAD7B-B989-A144-AFE0-2259F9309B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8669" y="4074858"/>
            <a:ext cx="4712493" cy="247272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5022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http://www.marcelhuijserphotography.com/img/s9/v94/p1553186704-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491"/>
            <a:ext cx="12192000" cy="692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4"/>
          <p:cNvSpPr txBox="1">
            <a:spLocks/>
          </p:cNvSpPr>
          <p:nvPr/>
        </p:nvSpPr>
        <p:spPr>
          <a:xfrm>
            <a:off x="571500" y="600206"/>
            <a:ext cx="6306973" cy="80949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latin typeface="+mj-lt"/>
              </a:rPr>
              <a:t>Fully-Loaded Costs</a:t>
            </a:r>
          </a:p>
        </p:txBody>
      </p:sp>
      <p:sp>
        <p:nvSpPr>
          <p:cNvPr id="2" name="Rectangle 1"/>
          <p:cNvSpPr/>
          <p:nvPr/>
        </p:nvSpPr>
        <p:spPr>
          <a:xfrm>
            <a:off x="7932717" y="793218"/>
            <a:ext cx="3626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process should withstand even the closest scrutiny in terms of its credibility.</a:t>
            </a:r>
          </a:p>
        </p:txBody>
      </p:sp>
      <p:sp>
        <p:nvSpPr>
          <p:cNvPr id="3" name="Rectangle 2"/>
          <p:cNvSpPr/>
          <p:nvPr/>
        </p:nvSpPr>
        <p:spPr>
          <a:xfrm>
            <a:off x="7476304" y="298233"/>
            <a:ext cx="4201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“When in doubt, put it in.”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46">
            <a:extLst>
              <a:ext uri="{FF2B5EF4-FFF2-40B4-BE49-F238E27FC236}">
                <a16:creationId xmlns:a16="http://schemas.microsoft.com/office/drawing/2014/main" id="{F3D176C3-1F45-4108-AE06-CEBA027B51F9}"/>
              </a:ext>
            </a:extLst>
          </p:cNvPr>
          <p:cNvGrpSpPr/>
          <p:nvPr/>
        </p:nvGrpSpPr>
        <p:grpSpPr>
          <a:xfrm rot="20983427">
            <a:off x="6010105" y="3763895"/>
            <a:ext cx="1482535" cy="766924"/>
            <a:chOff x="-12234" y="5650970"/>
            <a:chExt cx="2510188" cy="1177743"/>
          </a:xfrm>
          <a:effectLst/>
        </p:grpSpPr>
        <p:pic>
          <p:nvPicPr>
            <p:cNvPr id="8" name="Picture 12" descr="Related image">
              <a:extLst>
                <a:ext uri="{FF2B5EF4-FFF2-40B4-BE49-F238E27FC236}">
                  <a16:creationId xmlns:a16="http://schemas.microsoft.com/office/drawing/2014/main" id="{A55B3F5E-0E52-4C47-BECE-E0CEA73F1B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00" b="95208" l="4590" r="96094">
                          <a14:backgroundMark x1="43457" y1="54583" x2="43457" y2="54583"/>
                        </a14:backgroundRemoval>
                      </a14:imgEffect>
                      <a14:imgEffect>
                        <a14:artisticBlur radius="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12234" y="5650970"/>
              <a:ext cx="2510188" cy="1177743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Image result for atd logo png">
              <a:extLst>
                <a:ext uri="{FF2B5EF4-FFF2-40B4-BE49-F238E27FC236}">
                  <a16:creationId xmlns:a16="http://schemas.microsoft.com/office/drawing/2014/main" id="{0EC2EBE4-6132-4861-A4CF-35B41DC2BA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56293">
              <a:off x="1212475" y="6139921"/>
              <a:ext cx="192315" cy="124535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B5D127B-448D-4363-83D9-B03FCA3A9878}"/>
              </a:ext>
            </a:extLst>
          </p:cNvPr>
          <p:cNvSpPr/>
          <p:nvPr/>
        </p:nvSpPr>
        <p:spPr>
          <a:xfrm rot="10800000">
            <a:off x="571499" y="3327166"/>
            <a:ext cx="5184371" cy="294520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81">
            <a:extLst>
              <a:ext uri="{FF2B5EF4-FFF2-40B4-BE49-F238E27FC236}">
                <a16:creationId xmlns:a16="http://schemas.microsoft.com/office/drawing/2014/main" id="{3250A543-40AF-42CF-A702-F88DFDE619BD}"/>
              </a:ext>
            </a:extLst>
          </p:cNvPr>
          <p:cNvGrpSpPr/>
          <p:nvPr/>
        </p:nvGrpSpPr>
        <p:grpSpPr>
          <a:xfrm>
            <a:off x="616329" y="2943732"/>
            <a:ext cx="5168851" cy="523220"/>
            <a:chOff x="342946" y="2579065"/>
            <a:chExt cx="4032144" cy="3924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61D1468-5FDE-4E0D-8A6A-59330A429044}"/>
                </a:ext>
              </a:extLst>
            </p:cNvPr>
            <p:cNvSpPr/>
            <p:nvPr/>
          </p:nvSpPr>
          <p:spPr>
            <a:xfrm rot="10800000" flipH="1">
              <a:off x="342946" y="2636325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43FDDEC-3201-46E8-BAA6-E3BC1069DFFD}"/>
                </a:ext>
              </a:extLst>
            </p:cNvPr>
            <p:cNvSpPr/>
            <p:nvPr/>
          </p:nvSpPr>
          <p:spPr>
            <a:xfrm>
              <a:off x="342946" y="2579065"/>
              <a:ext cx="3032334" cy="3924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	DIRECT</a:t>
              </a:r>
              <a:endPara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E115373-5B46-49AB-BBDC-860D2885C09A}"/>
              </a:ext>
            </a:extLst>
          </p:cNvPr>
          <p:cNvSpPr/>
          <p:nvPr/>
        </p:nvSpPr>
        <p:spPr>
          <a:xfrm>
            <a:off x="630130" y="3649058"/>
            <a:ext cx="6096000" cy="19574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Program materials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Instructor/facilitator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Facilities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Travel, lodging, meals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000DFE-71FB-450F-B7FC-0105C14122C6}"/>
              </a:ext>
            </a:extLst>
          </p:cNvPr>
          <p:cNvSpPr/>
          <p:nvPr/>
        </p:nvSpPr>
        <p:spPr>
          <a:xfrm rot="10800000">
            <a:off x="6147540" y="3326180"/>
            <a:ext cx="5148867" cy="2945209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68">
            <a:extLst>
              <a:ext uri="{FF2B5EF4-FFF2-40B4-BE49-F238E27FC236}">
                <a16:creationId xmlns:a16="http://schemas.microsoft.com/office/drawing/2014/main" id="{66B79922-F496-45AC-AB50-3936ED2C6F50}"/>
              </a:ext>
            </a:extLst>
          </p:cNvPr>
          <p:cNvGrpSpPr/>
          <p:nvPr/>
        </p:nvGrpSpPr>
        <p:grpSpPr>
          <a:xfrm>
            <a:off x="6147540" y="2958582"/>
            <a:ext cx="5148867" cy="523220"/>
            <a:chOff x="4655352" y="2628027"/>
            <a:chExt cx="4037671" cy="39241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232A9CA-0186-4528-9DB6-EF78AF4DB2BF}"/>
                </a:ext>
              </a:extLst>
            </p:cNvPr>
            <p:cNvSpPr/>
            <p:nvPr/>
          </p:nvSpPr>
          <p:spPr>
            <a:xfrm rot="10800000" flipH="1">
              <a:off x="4660879" y="2676573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7A41A71-31F4-4F13-8A8D-FF116F3DCF73}"/>
                </a:ext>
              </a:extLst>
            </p:cNvPr>
            <p:cNvSpPr/>
            <p:nvPr/>
          </p:nvSpPr>
          <p:spPr>
            <a:xfrm>
              <a:off x="4655352" y="2628027"/>
              <a:ext cx="3032334" cy="3924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INDIRECT</a:t>
              </a:r>
              <a:endPara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A1259A8-67D6-4ECE-ACC0-187122A9C9A9}"/>
              </a:ext>
            </a:extLst>
          </p:cNvPr>
          <p:cNvSpPr/>
          <p:nvPr/>
        </p:nvSpPr>
        <p:spPr>
          <a:xfrm>
            <a:off x="6104667" y="3656968"/>
            <a:ext cx="5184373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Needs assessment (Prorated)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Program development (Prorated)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Participant time (salaries &amp; benefits)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Administrative/overhead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Evaluation</a:t>
            </a: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EC0B80D1-DB4C-3347-889F-3F35C6C58CC1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4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272562" y="656501"/>
            <a:ext cx="11646876" cy="728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12000" cap="all" spc="-119">
                <a:solidFill>
                  <a:srgbClr val="0C3B4A"/>
                </a:solidFill>
                <a:latin typeface="Antonio Light"/>
                <a:ea typeface="Antonio Light"/>
                <a:cs typeface="Antonio Light"/>
                <a:sym typeface="Antonio Light"/>
              </a:defRPr>
            </a:lvl1pPr>
          </a:lstStyle>
          <a:p>
            <a:pPr lvl="0" algn="ctr">
              <a:defRPr sz="1800" cap="none" spc="0">
                <a:solidFill>
                  <a:srgbClr val="000000"/>
                </a:solidFill>
              </a:defRPr>
            </a:pPr>
            <a:r>
              <a:rPr lang="en-US" sz="4400" b="1" spc="-60" dirty="0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Example: Crime Prevention Program</a:t>
            </a:r>
            <a:endParaRPr sz="4400" b="1" spc="-60" dirty="0">
              <a:solidFill>
                <a:schemeClr val="bg2">
                  <a:lumMod val="10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2EC193-9DF5-4BCF-9412-1443669BFBEC}"/>
              </a:ext>
            </a:extLst>
          </p:cNvPr>
          <p:cNvSpPr txBox="1"/>
          <p:nvPr/>
        </p:nvSpPr>
        <p:spPr>
          <a:xfrm>
            <a:off x="-115351" y="4712318"/>
            <a:ext cx="11406680" cy="11592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latinLnBrk="1" hangingPunct="0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Helvetica Light"/>
                <a:cs typeface="Calibri" panose="020F0502020204030204" pitchFamily="34" charset="0"/>
                <a:sym typeface="Helvetica Light"/>
              </a:rPr>
              <a:t>Assume anticipated blended learning program cost: $239,700. </a:t>
            </a:r>
            <a:b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Helvetica Light"/>
                <a:cs typeface="Calibri" panose="020F0502020204030204" pitchFamily="34" charset="0"/>
                <a:sym typeface="Helvetica Light"/>
              </a:rPr>
            </a:br>
            <a:b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Helvetica Light"/>
                <a:cs typeface="Calibri" panose="020F0502020204030204" pitchFamily="34" charset="0"/>
                <a:sym typeface="Helvetica Light"/>
              </a:rPr>
            </a:b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ea typeface="Helvetica Light"/>
                <a:cs typeface="Calibri" panose="020F0502020204030204" pitchFamily="34" charset="0"/>
                <a:sym typeface="Helvetica Light"/>
              </a:rPr>
              <a:t>What is the ROI?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ea typeface="Helvetica Light"/>
              <a:cs typeface="Calibri" panose="020F0502020204030204" pitchFamily="34" charset="0"/>
              <a:sym typeface="Helvetica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43BDB4-2E0A-407D-BF44-B6CEAAA16F41}"/>
              </a:ext>
            </a:extLst>
          </p:cNvPr>
          <p:cNvSpPr txBox="1"/>
          <p:nvPr/>
        </p:nvSpPr>
        <p:spPr>
          <a:xfrm>
            <a:off x="-216021" y="1474129"/>
            <a:ext cx="11406682" cy="4206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latinLnBrk="1" hangingPunct="0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Helvetica Light"/>
                <a:cs typeface="Calibri" panose="020F0502020204030204" pitchFamily="34" charset="0"/>
                <a:sym typeface="Helvetica Light"/>
              </a:rPr>
              <a:t>Presented to Community: Designed to reduce burglaries</a:t>
            </a:r>
          </a:p>
        </p:txBody>
      </p:sp>
      <p:sp>
        <p:nvSpPr>
          <p:cNvPr id="10" name="Shape 101">
            <a:extLst>
              <a:ext uri="{FF2B5EF4-FFF2-40B4-BE49-F238E27FC236}">
                <a16:creationId xmlns:a16="http://schemas.microsoft.com/office/drawing/2014/main" id="{B39FFB6A-DB35-A44E-8D2C-5F93C6F83DD8}"/>
              </a:ext>
            </a:extLst>
          </p:cNvPr>
          <p:cNvSpPr txBox="1">
            <a:spLocks/>
          </p:cNvSpPr>
          <p:nvPr/>
        </p:nvSpPr>
        <p:spPr>
          <a:xfrm>
            <a:off x="1380908" y="2160845"/>
            <a:ext cx="9449850" cy="437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384"/>
              </a:spcBef>
              <a:buClr>
                <a:srgbClr val="820E2E"/>
              </a:buClr>
              <a:buSzPct val="100000"/>
              <a:buFont typeface="+mj-lt"/>
              <a:buAutoNum type="arabicPeriod"/>
              <a:defRPr/>
            </a:pPr>
            <a:endParaRPr lang="en-US" sz="2400" dirty="0">
              <a:latin typeface="Calibri" panose="020F0502020204030204" pitchFamily="34" charset="0"/>
              <a:ea typeface="Raleway" charset="0"/>
              <a:cs typeface="Calibri" panose="020F0502020204030204" pitchFamily="34" charset="0"/>
            </a:endParaRPr>
          </a:p>
        </p:txBody>
      </p:sp>
      <p:sp>
        <p:nvSpPr>
          <p:cNvPr id="12" name="Shape 101">
            <a:extLst>
              <a:ext uri="{FF2B5EF4-FFF2-40B4-BE49-F238E27FC236}">
                <a16:creationId xmlns:a16="http://schemas.microsoft.com/office/drawing/2014/main" id="{75D69081-6B74-CD47-BCBC-2DA13C4600B2}"/>
              </a:ext>
            </a:extLst>
          </p:cNvPr>
          <p:cNvSpPr txBox="1">
            <a:spLocks/>
          </p:cNvSpPr>
          <p:nvPr/>
        </p:nvSpPr>
        <p:spPr>
          <a:xfrm>
            <a:off x="1454586" y="2071622"/>
            <a:ext cx="9131825" cy="437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384"/>
              </a:spcBef>
              <a:buClr>
                <a:srgbClr val="820E2E"/>
              </a:buClr>
              <a:buSzPct val="100000"/>
              <a:buFont typeface="+mj-lt"/>
              <a:buAutoNum type="arabicPeriod"/>
              <a:defRPr/>
            </a:pPr>
            <a:r>
              <a:rPr lang="en-US" sz="2750" dirty="0">
                <a:latin typeface="Calibri" panose="020F0502020204030204" pitchFamily="34" charset="0"/>
                <a:ea typeface="Raleway" charset="0"/>
                <a:cs typeface="Calibri" panose="020F0502020204030204" pitchFamily="34" charset="0"/>
              </a:rPr>
              <a:t>Unit of Measure: 1 burglary</a:t>
            </a:r>
          </a:p>
          <a:p>
            <a:pPr marL="457200" indent="-457200">
              <a:spcBef>
                <a:spcPts val="384"/>
              </a:spcBef>
              <a:buClr>
                <a:srgbClr val="820E2E"/>
              </a:buClr>
              <a:buSzPct val="100000"/>
              <a:buFont typeface="+mj-lt"/>
              <a:buAutoNum type="arabicPeriod"/>
              <a:defRPr/>
            </a:pPr>
            <a:r>
              <a:rPr lang="en-US" sz="2750" dirty="0">
                <a:latin typeface="Calibri" panose="020F0502020204030204" pitchFamily="34" charset="0"/>
                <a:ea typeface="Raleway" charset="0"/>
                <a:cs typeface="Calibri" panose="020F0502020204030204" pitchFamily="34" charset="0"/>
              </a:rPr>
              <a:t>V = $13,096 (RAND Corporation)</a:t>
            </a:r>
          </a:p>
          <a:p>
            <a:pPr marL="457200" indent="-457200">
              <a:spcBef>
                <a:spcPts val="384"/>
              </a:spcBef>
              <a:buClr>
                <a:srgbClr val="820E2E"/>
              </a:buClr>
              <a:buSzPct val="100000"/>
              <a:buFont typeface="+mj-lt"/>
              <a:buAutoNum type="arabicPeriod"/>
              <a:defRPr/>
            </a:pPr>
            <a:r>
              <a:rPr lang="en-US" sz="2750" dirty="0">
                <a:latin typeface="Calibri" panose="020F0502020204030204" pitchFamily="34" charset="0"/>
                <a:ea typeface="Raleway" charset="0"/>
                <a:cs typeface="Calibri" panose="020F0502020204030204" pitchFamily="34" charset="0"/>
              </a:rPr>
              <a:t>△P = 3 per month</a:t>
            </a:r>
          </a:p>
          <a:p>
            <a:pPr marL="457200" indent="-457200">
              <a:spcBef>
                <a:spcPts val="384"/>
              </a:spcBef>
              <a:buClr>
                <a:srgbClr val="820E2E"/>
              </a:buClr>
              <a:buSzPct val="100000"/>
              <a:buFont typeface="+mj-lt"/>
              <a:buAutoNum type="arabicPeriod"/>
              <a:defRPr/>
            </a:pPr>
            <a:r>
              <a:rPr lang="en-US" sz="2750" dirty="0">
                <a:latin typeface="Calibri" panose="020F0502020204030204" pitchFamily="34" charset="0"/>
                <a:ea typeface="Raleway" charset="0"/>
                <a:cs typeface="Calibri" panose="020F0502020204030204" pitchFamily="34" charset="0"/>
              </a:rPr>
              <a:t>A△P = 3 x 12 = 36</a:t>
            </a:r>
          </a:p>
          <a:p>
            <a:pPr marL="457200" indent="-457200">
              <a:spcBef>
                <a:spcPts val="384"/>
              </a:spcBef>
              <a:buClr>
                <a:srgbClr val="820E2E"/>
              </a:buClr>
              <a:buSzPct val="100000"/>
              <a:buFont typeface="+mj-lt"/>
              <a:buAutoNum type="arabicPeriod"/>
              <a:defRPr/>
            </a:pPr>
            <a:r>
              <a:rPr lang="en-US" sz="2750" dirty="0">
                <a:latin typeface="Calibri" panose="020F0502020204030204" pitchFamily="34" charset="0"/>
                <a:ea typeface="Raleway" charset="0"/>
                <a:cs typeface="Calibri" panose="020F0502020204030204" pitchFamily="34" charset="0"/>
              </a:rPr>
              <a:t>A△P x V = 36 x $13,096 = $471,456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FA608435-13B0-ED4D-AD8C-F88405E9EB26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9BB547-B89D-BF42-9469-5427B1F181EA}"/>
              </a:ext>
            </a:extLst>
          </p:cNvPr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526961DE-0145-1C4A-ADCC-7C7070D2998B}"/>
              </a:ext>
            </a:extLst>
          </p:cNvPr>
          <p:cNvSpPr txBox="1">
            <a:spLocks/>
          </p:cNvSpPr>
          <p:nvPr/>
        </p:nvSpPr>
        <p:spPr>
          <a:xfrm>
            <a:off x="9434396" y="64928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16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2"/>
          <p:cNvSpPr txBox="1">
            <a:spLocks noChangeArrowheads="1"/>
          </p:cNvSpPr>
          <p:nvPr/>
        </p:nvSpPr>
        <p:spPr bwMode="auto">
          <a:xfrm>
            <a:off x="1708052" y="2314636"/>
            <a:ext cx="2133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BCR =</a:t>
            </a: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1447184" y="4038601"/>
            <a:ext cx="2133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29700" name="Group 9"/>
          <p:cNvGrpSpPr>
            <a:grpSpLocks/>
          </p:cNvGrpSpPr>
          <p:nvPr/>
        </p:nvGrpSpPr>
        <p:grpSpPr bwMode="auto">
          <a:xfrm>
            <a:off x="3677185" y="2001798"/>
            <a:ext cx="4800600" cy="1061829"/>
            <a:chOff x="2684636" y="2133600"/>
            <a:chExt cx="4191000" cy="1061829"/>
          </a:xfrm>
        </p:grpSpPr>
        <p:sp>
          <p:nvSpPr>
            <p:cNvPr id="29705" name="Text Box 10"/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25000"/>
                </a:spcBef>
              </a:pP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$471,456</a:t>
              </a:r>
            </a:p>
            <a:p>
              <a:pPr algn="ctr">
                <a:spcBef>
                  <a:spcPct val="25000"/>
                </a:spcBef>
              </a:pP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$239,700</a:t>
              </a:r>
            </a:p>
          </p:txBody>
        </p:sp>
        <p:sp>
          <p:nvSpPr>
            <p:cNvPr id="29706" name="Line 15"/>
            <p:cNvSpPr>
              <a:spLocks noChangeShapeType="1"/>
            </p:cNvSpPr>
            <p:nvPr/>
          </p:nvSpPr>
          <p:spPr bwMode="auto">
            <a:xfrm>
              <a:off x="2684636" y="2691208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9701" name="Group 10"/>
          <p:cNvGrpSpPr>
            <a:grpSpLocks/>
          </p:cNvGrpSpPr>
          <p:nvPr/>
        </p:nvGrpSpPr>
        <p:grpSpPr bwMode="auto">
          <a:xfrm>
            <a:off x="3199784" y="3717188"/>
            <a:ext cx="6249167" cy="1061829"/>
            <a:chOff x="2209800" y="3697911"/>
            <a:chExt cx="6249167" cy="1061829"/>
          </a:xfrm>
        </p:grpSpPr>
        <p:sp>
          <p:nvSpPr>
            <p:cNvPr id="29702" name="Text Box 11"/>
            <p:cNvSpPr txBox="1">
              <a:spLocks noChangeArrowheads="1"/>
            </p:cNvSpPr>
            <p:nvPr/>
          </p:nvSpPr>
          <p:spPr bwMode="auto">
            <a:xfrm>
              <a:off x="2209800" y="3697911"/>
              <a:ext cx="510540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25000"/>
                </a:spcBef>
              </a:pP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$471,456 - $239,700</a:t>
              </a:r>
            </a:p>
            <a:p>
              <a:pPr algn="ctr">
                <a:spcBef>
                  <a:spcPct val="25000"/>
                </a:spcBef>
              </a:pP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$239,700</a:t>
              </a:r>
            </a:p>
          </p:txBody>
        </p:sp>
        <p:sp>
          <p:nvSpPr>
            <p:cNvPr id="29703" name="Line 14"/>
            <p:cNvSpPr>
              <a:spLocks noChangeShapeType="1"/>
            </p:cNvSpPr>
            <p:nvPr/>
          </p:nvSpPr>
          <p:spPr bwMode="auto">
            <a:xfrm>
              <a:off x="2667000" y="4267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704" name="Text Box 16"/>
            <p:cNvSpPr txBox="1">
              <a:spLocks noChangeArrowheads="1"/>
            </p:cNvSpPr>
            <p:nvPr/>
          </p:nvSpPr>
          <p:spPr bwMode="auto">
            <a:xfrm>
              <a:off x="7003900" y="3979313"/>
              <a:ext cx="145506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x 100</a:t>
              </a:r>
            </a:p>
          </p:txBody>
        </p:sp>
      </p:grpSp>
      <p:sp>
        <p:nvSpPr>
          <p:cNvPr id="14" name="Subtitle 2"/>
          <p:cNvSpPr txBox="1">
            <a:spLocks/>
          </p:cNvSpPr>
          <p:nvPr/>
        </p:nvSpPr>
        <p:spPr>
          <a:xfrm>
            <a:off x="1831725" y="586574"/>
            <a:ext cx="8712968" cy="843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spc="-150" dirty="0">
                <a:solidFill>
                  <a:schemeClr val="bg2">
                    <a:lumMod val="10000"/>
                  </a:schemeClr>
                </a:solidFill>
                <a:latin typeface="+mj-lt"/>
                <a:ea typeface="Franchise" pitchFamily="49" charset="0"/>
                <a:cs typeface="Calibri" panose="020F0502020204030204" pitchFamily="34" charset="0"/>
              </a:rPr>
              <a:t>ROI Calculation</a:t>
            </a:r>
          </a:p>
        </p:txBody>
      </p:sp>
      <p:sp>
        <p:nvSpPr>
          <p:cNvPr id="15" name="Text Box 16">
            <a:extLst>
              <a:ext uri="{FF2B5EF4-FFF2-40B4-BE49-F238E27FC236}">
                <a16:creationId xmlns:a16="http://schemas.microsoft.com/office/drawing/2014/main" id="{35E3F742-73DB-4F6F-BD62-5B19AD8F1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1704" y="2209546"/>
            <a:ext cx="6800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116D72D5-04D9-4395-999E-AF2C1E437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1641" y="3915490"/>
            <a:ext cx="6800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F229F2-1B41-3846-8066-33C77809CF78}"/>
              </a:ext>
            </a:extLst>
          </p:cNvPr>
          <p:cNvSpPr/>
          <p:nvPr/>
        </p:nvSpPr>
        <p:spPr>
          <a:xfrm>
            <a:off x="9016247" y="2349450"/>
            <a:ext cx="989251" cy="436017"/>
          </a:xfrm>
          <a:prstGeom prst="rect">
            <a:avLst/>
          </a:prstGeom>
          <a:noFill/>
          <a:ln w="38100" cap="flat">
            <a:solidFill>
              <a:schemeClr val="tx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t">
            <a:spAutoFit/>
          </a:bodyPr>
          <a:lstStyle/>
          <a:p>
            <a:pPr defTabSz="412750" latinLnBrk="1" hangingPunct="0"/>
            <a:r>
              <a:rPr lang="en-US" sz="2500" dirty="0">
                <a:latin typeface="Calibri" panose="020F0502020204030204" pitchFamily="34" charset="0"/>
                <a:ea typeface="Raleway Medium"/>
                <a:cs typeface="Calibri" panose="020F0502020204030204" pitchFamily="34" charset="0"/>
                <a:sym typeface="Raleway Medium"/>
              </a:rPr>
              <a:t> 1.97:1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8805539-BEB9-104D-819E-B0E87FF59172}"/>
              </a:ext>
            </a:extLst>
          </p:cNvPr>
          <p:cNvSpPr/>
          <p:nvPr/>
        </p:nvSpPr>
        <p:spPr>
          <a:xfrm>
            <a:off x="9696409" y="4042191"/>
            <a:ext cx="1048407" cy="436017"/>
          </a:xfrm>
          <a:prstGeom prst="rect">
            <a:avLst/>
          </a:prstGeom>
          <a:noFill/>
          <a:ln w="38100" cap="flat">
            <a:solidFill>
              <a:schemeClr val="tx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 latinLnBrk="1" hangingPunct="0"/>
            <a:r>
              <a:rPr lang="en-US" sz="2500" dirty="0">
                <a:latin typeface="Calibri" panose="020F0502020204030204" pitchFamily="34" charset="0"/>
                <a:ea typeface="Raleway Medium"/>
                <a:cs typeface="Calibri" panose="020F0502020204030204" pitchFamily="34" charset="0"/>
                <a:sym typeface="Raleway Medium"/>
              </a:rPr>
              <a:t>  97%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D41F41-3C46-F044-B4F3-343EF7789BE3}"/>
              </a:ext>
            </a:extLst>
          </p:cNvPr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A3A46D76-F30D-9049-BDA2-91B2BD23EE73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650042"/>
      </p:ext>
    </p:extLst>
  </p:cSld>
  <p:clrMapOvr>
    <a:masterClrMapping/>
  </p:clrMapOvr>
  <p:transition/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22" grpId="0" animBg="1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66900" y="1828800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Tell the Story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Communicate Results to Key Stakeholders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Thinking Principle 7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 storytelling process to inspire senior executives</a:t>
            </a:r>
          </a:p>
        </p:txBody>
      </p:sp>
      <p:sp>
        <p:nvSpPr>
          <p:cNvPr id="11" name="Slide Number Placeholder 20">
            <a:extLst>
              <a:ext uri="{FF2B5EF4-FFF2-40B4-BE49-F238E27FC236}">
                <a16:creationId xmlns:a16="http://schemas.microsoft.com/office/drawing/2014/main" id="{EBF02C72-BBD1-0B4F-A406-DCA8A7C3715D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F3693-BDC0-414F-8CCE-A1FD9E4E3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732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BE4B-BA09-194E-AD64-D4CDA8806053}"/>
              </a:ext>
            </a:extLst>
          </p:cNvPr>
          <p:cNvSpPr/>
          <p:nvPr/>
        </p:nvSpPr>
        <p:spPr>
          <a:xfrm>
            <a:off x="6934200" y="3538050"/>
            <a:ext cx="3733800" cy="2144177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Define audience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Identify why they need it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Select method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Move quickly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Consider one-page summary    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7D5718E-FD28-0F48-A9E9-711C9AE60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27464" y="6477635"/>
            <a:ext cx="2743200" cy="365125"/>
          </a:xfrm>
        </p:spPr>
        <p:txBody>
          <a:bodyPr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599B51-FC73-40F7-A89F-F081B7BA58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074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19094" y="582998"/>
            <a:ext cx="662940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Optimize Results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Use Black Box Thinking to Increase Funding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Design Thinking Principle 8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A new competitive logic of business strategy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E542D0-C410-5744-B9CB-0833D2B47497}"/>
              </a:ext>
            </a:extLst>
          </p:cNvPr>
          <p:cNvGrpSpPr/>
          <p:nvPr/>
        </p:nvGrpSpPr>
        <p:grpSpPr>
          <a:xfrm>
            <a:off x="3951131" y="3429000"/>
            <a:ext cx="7162801" cy="1811495"/>
            <a:chOff x="555602" y="3386397"/>
            <a:chExt cx="8032799" cy="241532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109123B-BAC5-9B41-A48B-711FE7B0021D}"/>
                </a:ext>
              </a:extLst>
            </p:cNvPr>
            <p:cNvGrpSpPr/>
            <p:nvPr/>
          </p:nvGrpSpPr>
          <p:grpSpPr>
            <a:xfrm>
              <a:off x="555602" y="3386397"/>
              <a:ext cx="8032796" cy="1236493"/>
              <a:chOff x="606761" y="3671169"/>
              <a:chExt cx="8032796" cy="1236493"/>
            </a:xfrm>
          </p:grpSpPr>
          <p:sp>
            <p:nvSpPr>
              <p:cNvPr id="10" name="Right Arrow 9">
                <a:extLst>
                  <a:ext uri="{FF2B5EF4-FFF2-40B4-BE49-F238E27FC236}">
                    <a16:creationId xmlns:a16="http://schemas.microsoft.com/office/drawing/2014/main" id="{EE839686-4D0D-B040-A50F-9F0F64AE88DF}"/>
                  </a:ext>
                </a:extLst>
              </p:cNvPr>
              <p:cNvSpPr/>
              <p:nvPr/>
            </p:nvSpPr>
            <p:spPr>
              <a:xfrm>
                <a:off x="2653394" y="3722869"/>
                <a:ext cx="914400" cy="1184793"/>
              </a:xfrm>
              <a:prstGeom prst="rightArrow">
                <a:avLst/>
              </a:prstGeom>
              <a:gradFill rotWithShape="1">
                <a:gsLst>
                  <a:gs pos="0">
                    <a:srgbClr val="740000">
                      <a:tint val="100000"/>
                      <a:shade val="100000"/>
                      <a:satMod val="130000"/>
                    </a:srgbClr>
                  </a:gs>
                  <a:gs pos="100000">
                    <a:srgbClr val="740000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740000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itchFamily="-111" charset="-128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Right Arrow 10">
                <a:extLst>
                  <a:ext uri="{FF2B5EF4-FFF2-40B4-BE49-F238E27FC236}">
                    <a16:creationId xmlns:a16="http://schemas.microsoft.com/office/drawing/2014/main" id="{B3AD5ADC-C001-A541-AD32-732532AAEB0B}"/>
                  </a:ext>
                </a:extLst>
              </p:cNvPr>
              <p:cNvSpPr/>
              <p:nvPr/>
            </p:nvSpPr>
            <p:spPr>
              <a:xfrm>
                <a:off x="5681362" y="3671169"/>
                <a:ext cx="914400" cy="1184793"/>
              </a:xfrm>
              <a:prstGeom prst="rightArrow">
                <a:avLst/>
              </a:prstGeom>
              <a:gradFill rotWithShape="1">
                <a:gsLst>
                  <a:gs pos="0">
                    <a:srgbClr val="740000">
                      <a:tint val="100000"/>
                      <a:shade val="100000"/>
                      <a:satMod val="130000"/>
                    </a:srgbClr>
                  </a:gs>
                  <a:gs pos="100000">
                    <a:srgbClr val="740000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740000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itchFamily="-111" charset="-128"/>
                  <a:cs typeface="Calibri" panose="020F0502020204030204" pitchFamily="34" charset="0"/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9362624-80DE-2843-A753-B9066DAD1B59}"/>
                  </a:ext>
                </a:extLst>
              </p:cNvPr>
              <p:cNvGrpSpPr/>
              <p:nvPr/>
            </p:nvGrpSpPr>
            <p:grpSpPr>
              <a:xfrm>
                <a:off x="606761" y="3921677"/>
                <a:ext cx="1976861" cy="707310"/>
                <a:chOff x="-427607" y="848957"/>
                <a:chExt cx="1678811" cy="707310"/>
              </a:xfrm>
              <a:noFill/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90B648A1-0621-A54B-956A-577D505CF722}"/>
                    </a:ext>
                  </a:extLst>
                </p:cNvPr>
                <p:cNvSpPr/>
                <p:nvPr/>
              </p:nvSpPr>
              <p:spPr>
                <a:xfrm>
                  <a:off x="-425196" y="848957"/>
                  <a:ext cx="1676400" cy="707310"/>
                </a:xfrm>
                <a:prstGeom prst="rect">
                  <a:avLst/>
                </a:prstGeom>
                <a:solidFill>
                  <a:srgbClr val="740000"/>
                </a:solidFill>
                <a:ln w="25400" cap="flat" cmpd="sng" algn="ctr">
                  <a:solidFill>
                    <a:srgbClr val="740000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itchFamily="-111" charset="-128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45F01D6-F22A-9A49-8A1F-674E6EBCB598}"/>
                    </a:ext>
                  </a:extLst>
                </p:cNvPr>
                <p:cNvSpPr txBox="1"/>
                <p:nvPr/>
              </p:nvSpPr>
              <p:spPr>
                <a:xfrm>
                  <a:off x="-427607" y="956393"/>
                  <a:ext cx="1676400" cy="492442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rtlCol="0" anchor="ctr" anchorCtr="1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ＭＳ Ｐゴシック" pitchFamily="-111" charset="-128"/>
                      <a:cs typeface="Calibri" panose="020F0502020204030204" pitchFamily="34" charset="0"/>
                    </a:rPr>
                    <a:t>EVALUATION</a:t>
                  </a:r>
                </a:p>
              </p:txBody>
            </p:sp>
          </p:grp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1FFAF29-29C7-C448-B37E-C6D404F10A24}"/>
                  </a:ext>
                </a:extLst>
              </p:cNvPr>
              <p:cNvSpPr/>
              <p:nvPr/>
            </p:nvSpPr>
            <p:spPr>
              <a:xfrm>
                <a:off x="3637566" y="3909911"/>
                <a:ext cx="1974022" cy="707310"/>
              </a:xfrm>
              <a:prstGeom prst="rect">
                <a:avLst/>
              </a:prstGeom>
              <a:solidFill>
                <a:srgbClr val="740000"/>
              </a:solidFill>
              <a:ln w="25400" cap="flat" cmpd="sng" algn="ctr">
                <a:solidFill>
                  <a:srgbClr val="740000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itchFamily="-111" charset="-128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C06AC0-938C-A841-931F-89C3D0777451}"/>
                  </a:ext>
                </a:extLst>
              </p:cNvPr>
              <p:cNvSpPr txBox="1"/>
              <p:nvPr/>
            </p:nvSpPr>
            <p:spPr>
              <a:xfrm>
                <a:off x="3637568" y="4029113"/>
                <a:ext cx="1974023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1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itchFamily="-111" charset="-128"/>
                    <a:cs typeface="Calibri" panose="020F0502020204030204" pitchFamily="34" charset="0"/>
                  </a:rPr>
                  <a:t>OPTIMIZATION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69DE4184-15B7-F749-851D-CAA7534F6182}"/>
                  </a:ext>
                </a:extLst>
              </p:cNvPr>
              <p:cNvGrpSpPr/>
              <p:nvPr/>
            </p:nvGrpSpPr>
            <p:grpSpPr>
              <a:xfrm>
                <a:off x="6665535" y="3909911"/>
                <a:ext cx="1974022" cy="707310"/>
                <a:chOff x="-425196" y="848957"/>
                <a:chExt cx="1676400" cy="707310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A7D8186-9B01-674A-984D-52095D93401D}"/>
                    </a:ext>
                  </a:extLst>
                </p:cNvPr>
                <p:cNvSpPr/>
                <p:nvPr/>
              </p:nvSpPr>
              <p:spPr>
                <a:xfrm>
                  <a:off x="-425196" y="848957"/>
                  <a:ext cx="1676400" cy="707310"/>
                </a:xfrm>
                <a:prstGeom prst="rect">
                  <a:avLst/>
                </a:prstGeom>
                <a:solidFill>
                  <a:srgbClr val="740000"/>
                </a:solidFill>
                <a:ln w="25400" cap="flat" cmpd="sng" algn="ctr">
                  <a:solidFill>
                    <a:srgbClr val="740000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itchFamily="-111" charset="-128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61E7A06-C84C-8948-911E-51424636F1FD}"/>
                    </a:ext>
                  </a:extLst>
                </p:cNvPr>
                <p:cNvSpPr txBox="1"/>
                <p:nvPr/>
              </p:nvSpPr>
              <p:spPr>
                <a:xfrm>
                  <a:off x="-425196" y="968158"/>
                  <a:ext cx="1676400" cy="492442"/>
                </a:xfrm>
                <a:prstGeom prst="rect">
                  <a:avLst/>
                </a:prstGeom>
                <a:solidFill>
                  <a:srgbClr val="74000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wrap="square" rtlCol="0" anchor="ctr" anchorCtr="1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mbria" panose="02040503050406030204" pitchFamily="18" charset="0"/>
                      <a:cs typeface="Calibri" panose="020F0502020204030204" pitchFamily="34" charset="0"/>
                    </a:rPr>
                    <a:t>ALLOCATION</a:t>
                  </a:r>
                </a:p>
              </p:txBody>
            </p:sp>
          </p:grp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13DC8E-DA8D-134E-9FBE-00660B2B3C87}"/>
                </a:ext>
              </a:extLst>
            </p:cNvPr>
            <p:cNvSpPr txBox="1"/>
            <p:nvPr/>
          </p:nvSpPr>
          <p:spPr>
            <a:xfrm>
              <a:off x="555602" y="4365433"/>
              <a:ext cx="1974023" cy="143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4C4C4C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ＭＳ Ｐゴシック" pitchFamily="-111" charset="-128"/>
                  <a:cs typeface="Calibri" panose="020F0502020204030204" pitchFamily="34" charset="0"/>
                </a:rPr>
                <a:t>Measure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24037A-DF74-CE4A-9FC4-32AFCA79BF72}"/>
                </a:ext>
              </a:extLst>
            </p:cNvPr>
            <p:cNvSpPr txBox="1"/>
            <p:nvPr/>
          </p:nvSpPr>
          <p:spPr>
            <a:xfrm>
              <a:off x="3586407" y="4327921"/>
              <a:ext cx="1974023" cy="143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4C4C4C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ＭＳ Ｐゴシック" pitchFamily="-111" charset="-128"/>
                  <a:cs typeface="Calibri" panose="020F0502020204030204" pitchFamily="34" charset="0"/>
                </a:rPr>
                <a:t>Improve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DFC717-7C29-A141-A357-0CFC6FD13FE1}"/>
                </a:ext>
              </a:extLst>
            </p:cNvPr>
            <p:cNvSpPr txBox="1"/>
            <p:nvPr/>
          </p:nvSpPr>
          <p:spPr>
            <a:xfrm>
              <a:off x="6664258" y="4327919"/>
              <a:ext cx="1924143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4C4C4C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ＭＳ Ｐゴシック" pitchFamily="-111" charset="-128"/>
                  <a:cs typeface="Calibri" panose="020F0502020204030204" pitchFamily="34" charset="0"/>
                </a:rPr>
                <a:t>Fund</a:t>
              </a:r>
            </a:p>
          </p:txBody>
        </p:sp>
      </p:grp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1A9872C2-0DF4-C24C-A185-E0E96B8EB4C1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4536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59B3E0-1709-3F4A-8B7B-2FA84C069290}"/>
              </a:ext>
            </a:extLst>
          </p:cNvPr>
          <p:cNvSpPr/>
          <p:nvPr/>
        </p:nvSpPr>
        <p:spPr>
          <a:xfrm>
            <a:off x="4942369" y="288590"/>
            <a:ext cx="6586490" cy="1826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What are your concerns about measuring ROI? 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(Select all that apply.)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C20F00-E724-9643-9B11-A74F811230B1}"/>
              </a:ext>
            </a:extLst>
          </p:cNvPr>
          <p:cNvSpPr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0005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too difficult.</a:t>
            </a:r>
          </a:p>
          <a:p>
            <a:pPr marL="40005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takes took much time.</a:t>
            </a:r>
          </a:p>
          <a:p>
            <a:pPr marL="40005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one is asking for this.</a:t>
            </a:r>
          </a:p>
          <a:p>
            <a:pPr marL="40005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kill my programs.</a:t>
            </a:r>
          </a:p>
          <a:p>
            <a:pPr marL="40005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wish it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would go away.</a:t>
            </a:r>
          </a:p>
        </p:txBody>
      </p:sp>
      <p:pic>
        <p:nvPicPr>
          <p:cNvPr id="10" name="Picture 9" descr="Many question marks on black background">
            <a:extLst>
              <a:ext uri="{FF2B5EF4-FFF2-40B4-BE49-F238E27FC236}">
                <a16:creationId xmlns:a16="http://schemas.microsoft.com/office/drawing/2014/main" id="{E448B73B-8004-E344-8087-828D3E08E6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00B920A-1F45-924F-B4F5-002661CB7663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68EA6D39-D32D-B143-BA7B-7C829D34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65"/>
            <a:ext cx="2743200" cy="365125"/>
          </a:xfrm>
        </p:spPr>
        <p:txBody>
          <a:bodyPr/>
          <a:lstStyle/>
          <a:p>
            <a:fld id="{5A007396-4EF8-4446-A4A3-FA7862915E1A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4762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02F4C1-8B87-7947-90D5-8346B64658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24CD679-7405-4CD3-A92A-9469F279A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5735590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B89C7-4720-4643-AE56-C6D05C29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46" y="533893"/>
            <a:ext cx="5221266" cy="84141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The Payoff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6BDC9C-E074-8E4B-92BE-895D1A548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409700"/>
            <a:ext cx="5338970" cy="4617537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Justify/defend budgets.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Align projects to business needs.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Show contributions of selected projects.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Earn senior leaders’ respect.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Build staff morale.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Improve project support.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Enhance design and implementation processes.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Identify inefficient projects that need to be redesigned or eliminated.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Identify successful projects that can be implemented in other areas.</a:t>
            </a:r>
          </a:p>
          <a:p>
            <a:pPr lvl="0">
              <a:spcBef>
                <a:spcPts val="600"/>
              </a:spcBef>
              <a:buClr>
                <a:prstClr val="black"/>
              </a:buClr>
              <a:defRPr/>
            </a:pPr>
            <a:r>
              <a:rPr lang="en-US" sz="2000" dirty="0"/>
              <a:t>Earn a “seat at the table”.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414F8FB-4809-5147-A1FE-7BDBA038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599B51-FC73-40F7-A89F-F081B7BA58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00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0BC7CA76-7359-4A40-98F4-8B3E7F90D4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B28D91-DF30-074E-9250-5B23B039B3EA}"/>
              </a:ext>
            </a:extLst>
          </p:cNvPr>
          <p:cNvSpPr txBox="1">
            <a:spLocks/>
          </p:cNvSpPr>
          <p:nvPr/>
        </p:nvSpPr>
        <p:spPr>
          <a:xfrm>
            <a:off x="2935282" y="3959440"/>
            <a:ext cx="8722536" cy="2075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Click the link below or scan the QR code to access the resources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from today’s session.</a:t>
            </a:r>
          </a:p>
          <a:p>
            <a:pPr algn="ctr">
              <a:lnSpc>
                <a:spcPct val="100000"/>
              </a:lnSpc>
            </a:pPr>
            <a:endParaRPr lang="en-US" sz="2800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n-US" sz="2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https://bit.ly/WAEvaluators</a:t>
            </a:r>
            <a:endParaRPr lang="en-US" sz="2800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4B6031-60F2-4104-9E22-623B554EC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0370"/>
            <a:ext cx="2743200" cy="365125"/>
          </a:xfrm>
        </p:spPr>
        <p:txBody>
          <a:bodyPr/>
          <a:lstStyle/>
          <a:p>
            <a:fld id="{9D102972-9A87-9744-85B8-2788E8B1FD53}" type="slidenum">
              <a:rPr lang="en-US" smtClean="0"/>
              <a:t>37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ECF3F1-8AD3-E649-A0F2-2AECAD66FEEB}"/>
              </a:ext>
            </a:extLst>
          </p:cNvPr>
          <p:cNvGrpSpPr/>
          <p:nvPr/>
        </p:nvGrpSpPr>
        <p:grpSpPr>
          <a:xfrm>
            <a:off x="534182" y="3897420"/>
            <a:ext cx="4282025" cy="2592950"/>
            <a:chOff x="419548" y="2955043"/>
            <a:chExt cx="5076635" cy="319718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6F9C4F9-0172-3745-9059-BBF8AAE78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9548" y="2955043"/>
              <a:ext cx="1362084" cy="1720092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645A22E-996A-924E-BDA6-5D6D5E8D6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64293" y="3402594"/>
              <a:ext cx="1352767" cy="1817437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8EDCAE-A4B2-45F0-A92A-BBFF30FE6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30789" y="3973402"/>
              <a:ext cx="1391506" cy="1819656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342462B-E8D4-584F-A72D-626CA9075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32559" y="4883229"/>
              <a:ext cx="2263624" cy="1269001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FC89EE-F669-604E-9A59-7085380ACC4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739" y="750688"/>
            <a:ext cx="1648659" cy="204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875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F46095-F55E-FB4E-8281-3B7AA13B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898283-2FD4-4A44-95D2-CF266B889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C81E2D-A533-7841-B43C-6C78B6DC9D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3079" y="840962"/>
            <a:ext cx="1103703" cy="137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479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49BEA-0609-5241-8D55-62CCBB85A1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8C848F-DF89-D84D-9C82-AE65C2E51A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9CEE1-B2D9-1049-AA0D-59AAACAB7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39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F7175B-FFB0-624B-975F-A93A6D71B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15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453A1C7-3456-6C46-9BF5-C8590FE8C636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5FE3FA8-941F-0D4D-A644-760DF3A2E6B7}"/>
              </a:ext>
            </a:extLst>
          </p:cNvPr>
          <p:cNvSpPr txBox="1">
            <a:spLocks/>
          </p:cNvSpPr>
          <p:nvPr/>
        </p:nvSpPr>
        <p:spPr>
          <a:xfrm>
            <a:off x="9452401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14C15B-B033-49A0-9980-51C4E2275204}"/>
              </a:ext>
            </a:extLst>
          </p:cNvPr>
          <p:cNvSpPr txBox="1">
            <a:spLocks/>
          </p:cNvSpPr>
          <p:nvPr/>
        </p:nvSpPr>
        <p:spPr>
          <a:xfrm>
            <a:off x="571499" y="586700"/>
            <a:ext cx="9229319" cy="82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Pressures Facing the Public Sector Today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8DFE767-D56C-438F-8C10-CFA853CD6F1A}"/>
              </a:ext>
            </a:extLst>
          </p:cNvPr>
          <p:cNvSpPr txBox="1">
            <a:spLocks/>
          </p:cNvSpPr>
          <p:nvPr/>
        </p:nvSpPr>
        <p:spPr>
          <a:xfrm>
            <a:off x="571500" y="1409700"/>
            <a:ext cx="9229320" cy="30870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Budget constraints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171450" algn="l"/>
                <a:tab pos="228600" algn="l"/>
              </a:tabLs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Need to do more with less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171450" algn="l"/>
                <a:tab pos="228600" algn="l"/>
              </a:tabLs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Need process improvements (effectiveness and efficiency)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171450" algn="l"/>
                <a:tab pos="228600" algn="l"/>
              </a:tabLs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Need to show value of programs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171450" algn="l"/>
                <a:tab pos="228600" algn="l"/>
              </a:tabLs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Need for public accountability and transparency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21395-0EB8-C840-A9DC-11614B9A5920}"/>
              </a:ext>
            </a:extLst>
          </p:cNvPr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pic>
        <p:nvPicPr>
          <p:cNvPr id="12" name="Picture 11" descr="Business woman using notepad">
            <a:extLst>
              <a:ext uri="{FF2B5EF4-FFF2-40B4-BE49-F238E27FC236}">
                <a16:creationId xmlns:a16="http://schemas.microsoft.com/office/drawing/2014/main" id="{15A8F7D3-E30C-A347-A48C-DC5B29DEE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00820" y="94732"/>
            <a:ext cx="2046362" cy="6668536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48638F3-1CFB-244D-AF70-89EE22B3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65"/>
            <a:ext cx="2743200" cy="365125"/>
          </a:xfrm>
        </p:spPr>
        <p:txBody>
          <a:bodyPr/>
          <a:lstStyle/>
          <a:p>
            <a:fld id="{5A007396-4EF8-4446-A4A3-FA7862915E1A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119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15846" y="254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E58C0-B9A6-8F48-98DA-0CC7030412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5182551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BA16D1-7203-FA43-BAB0-9A0FD4939F20}"/>
              </a:ext>
            </a:extLst>
          </p:cNvPr>
          <p:cNvGrpSpPr/>
          <p:nvPr/>
        </p:nvGrpSpPr>
        <p:grpSpPr>
          <a:xfrm>
            <a:off x="5886138" y="689151"/>
            <a:ext cx="5350250" cy="5247283"/>
            <a:chOff x="3885791" y="1219200"/>
            <a:chExt cx="4785769" cy="4536831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4F45877A-EE2E-7341-862F-42A7D6AA2D52}"/>
                </a:ext>
              </a:extLst>
            </p:cNvPr>
            <p:cNvSpPr txBox="1">
              <a:spLocks/>
            </p:cNvSpPr>
            <p:nvPr/>
          </p:nvSpPr>
          <p:spPr>
            <a:xfrm>
              <a:off x="3885791" y="1219200"/>
              <a:ext cx="4785769" cy="453683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5200" dirty="0"/>
                <a:t>Questions?</a:t>
              </a:r>
            </a:p>
            <a:p>
              <a:pPr marL="0" indent="0" algn="ctr">
                <a:buNone/>
              </a:pPr>
              <a:r>
                <a:rPr lang="en-US" altLang="en-US" sz="39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Visit us online:</a:t>
              </a:r>
            </a:p>
            <a:p>
              <a:pPr marL="0" indent="0" algn="ctr">
                <a:buNone/>
              </a:pPr>
              <a:r>
                <a:rPr lang="en-US" sz="30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www.roiinstitute.net</a:t>
              </a:r>
            </a:p>
            <a:p>
              <a:pPr marL="0" indent="0" algn="ctr">
                <a:buNone/>
              </a:pPr>
              <a:endParaRPr lang="en-US" sz="2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ctr">
                <a:buNone/>
              </a:pPr>
              <a:r>
                <a:rPr lang="en-US" sz="39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Email: </a:t>
              </a:r>
            </a:p>
            <a:p>
              <a:pPr marL="0" indent="0" algn="ctr">
                <a:buNone/>
              </a:pPr>
              <a:r>
                <a:rPr lang="en-US" sz="30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4"/>
                </a:rPr>
                <a:t>Jack@roiinstitute.net</a:t>
              </a:r>
              <a:endPara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ctr">
                <a:buNone/>
              </a:pPr>
              <a:endParaRPr lang="en-US" alt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ctr">
                <a:buNone/>
              </a:pPr>
              <a:r>
                <a:rPr lang="en-US" altLang="en-US" sz="39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Connect with Us</a:t>
              </a:r>
            </a:p>
            <a:p>
              <a:pPr marL="0" indent="0" algn="ctr">
                <a:buNone/>
              </a:pPr>
              <a:r>
                <a:rPr lang="en-US" alt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 </a:t>
              </a:r>
            </a:p>
            <a:p>
              <a:pPr marL="0" indent="0" algn="ctr">
                <a:buNone/>
              </a:pP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ctr">
                <a:buNone/>
              </a:pP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18318D0-8BD3-F849-89E4-00B400C4B066}"/>
                </a:ext>
              </a:extLst>
            </p:cNvPr>
            <p:cNvGrpSpPr/>
            <p:nvPr/>
          </p:nvGrpSpPr>
          <p:grpSpPr>
            <a:xfrm>
              <a:off x="5474302" y="5290325"/>
              <a:ext cx="1736239" cy="465706"/>
              <a:chOff x="3075478" y="4699421"/>
              <a:chExt cx="1736239" cy="465706"/>
            </a:xfrm>
          </p:grpSpPr>
          <p:pic>
            <p:nvPicPr>
              <p:cNvPr id="18" name="Picture 3" descr="Linkedin.png">
                <a:hlinkClick r:id="rId5"/>
                <a:extLst>
                  <a:ext uri="{FF2B5EF4-FFF2-40B4-BE49-F238E27FC236}">
                    <a16:creationId xmlns:a16="http://schemas.microsoft.com/office/drawing/2014/main" id="{F611585C-C854-0742-AFAB-95497AC13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11238"/>
              <a:stretch>
                <a:fillRect/>
              </a:stretch>
            </p:blipFill>
            <p:spPr bwMode="auto">
              <a:xfrm>
                <a:off x="3075478" y="4706340"/>
                <a:ext cx="460375" cy="458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4" descr="facebook_logo_detail.gif">
                <a:hlinkClick r:id="rId7"/>
                <a:extLst>
                  <a:ext uri="{FF2B5EF4-FFF2-40B4-BE49-F238E27FC236}">
                    <a16:creationId xmlns:a16="http://schemas.microsoft.com/office/drawing/2014/main" id="{2874CEC3-0B5A-5145-9BAC-891E642A1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3307" b="3101"/>
              <a:stretch>
                <a:fillRect/>
              </a:stretch>
            </p:blipFill>
            <p:spPr bwMode="auto">
              <a:xfrm>
                <a:off x="3709440" y="4708720"/>
                <a:ext cx="469900" cy="454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5" descr="twitter.png">
                <a:hlinkClick r:id="rId9"/>
                <a:extLst>
                  <a:ext uri="{FF2B5EF4-FFF2-40B4-BE49-F238E27FC236}">
                    <a16:creationId xmlns:a16="http://schemas.microsoft.com/office/drawing/2014/main" id="{516768AB-D9FB-AA44-876B-094BA8E123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2929" y="4699421"/>
                <a:ext cx="458788" cy="460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249237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00E8D57-9C67-4ABE-AA22-088DD573A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8446619"/>
              </p:ext>
            </p:extLst>
          </p:nvPr>
        </p:nvGraphicFramePr>
        <p:xfrm>
          <a:off x="721276" y="1600200"/>
          <a:ext cx="8338658" cy="3314700"/>
        </p:xfrm>
        <a:graphic>
          <a:graphicData uri="http://schemas.openxmlformats.org/drawingml/2006/table">
            <a:tbl>
              <a:tblPr firstRow="1" firstCol="1" bandRow="1"/>
              <a:tblGrid>
                <a:gridCol w="4169329">
                  <a:extLst>
                    <a:ext uri="{9D8B030D-6E8A-4147-A177-3AD203B41FA5}">
                      <a16:colId xmlns:a16="http://schemas.microsoft.com/office/drawing/2014/main" val="101326625"/>
                    </a:ext>
                  </a:extLst>
                </a:gridCol>
                <a:gridCol w="4169329">
                  <a:extLst>
                    <a:ext uri="{9D8B030D-6E8A-4147-A177-3AD203B41FA5}">
                      <a16:colId xmlns:a16="http://schemas.microsoft.com/office/drawing/2014/main" val="2352170870"/>
                    </a:ext>
                  </a:extLst>
                </a:gridCol>
              </a:tblGrid>
              <a:tr h="331470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 profits — no ROI?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Lack of alignment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914400" algn="l"/>
                        </a:tabLs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Absence of hard data</a:t>
                      </a: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387350" algn="l"/>
                        </a:tabLs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Too much politics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387350" algn="l"/>
                        </a:tabLs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Multiple ROI perspectives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914400" algn="l"/>
                        </a:tabLs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•"/>
                        <a:tabLst>
                          <a:tab pos="387350" algn="l"/>
                        </a:tabLs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38765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0A25C-CA2F-4105-A65F-3D3712B71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02972-9A87-9744-85B8-2788E8B1FD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E5570E3-5A04-4A33-825E-4BDC5613B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640259"/>
            <a:ext cx="1082529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7350" algn="l"/>
              </a:tabLst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Issues — Real or Imagined? 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1C1117-82DD-594F-A6A9-3699B237A6AE}"/>
              </a:ext>
            </a:extLst>
          </p:cNvPr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DF009D-8015-ED49-91D1-B70E18EB5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065" y="1600200"/>
            <a:ext cx="2113222" cy="304800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3A37D5DB-B586-1D4C-A0CA-34B69B7EE0EE}"/>
              </a:ext>
            </a:extLst>
          </p:cNvPr>
          <p:cNvSpPr txBox="1">
            <a:spLocks/>
          </p:cNvSpPr>
          <p:nvPr/>
        </p:nvSpPr>
        <p:spPr>
          <a:xfrm>
            <a:off x="944880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007396-4EF8-4446-A4A3-FA7862915E1A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029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black, white, sitting, large&#10;&#10;Description automatically generated">
            <a:extLst>
              <a:ext uri="{FF2B5EF4-FFF2-40B4-BE49-F238E27FC236}">
                <a16:creationId xmlns:a16="http://schemas.microsoft.com/office/drawing/2014/main" id="{D05F65A5-097D-A540-B2A4-5382D6CC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012" y="-99138"/>
            <a:ext cx="12424012" cy="6957138"/>
          </a:xfrm>
          <a:prstGeom prst="rect">
            <a:avLst/>
          </a:prstGeom>
        </p:spPr>
      </p:pic>
      <p:sp>
        <p:nvSpPr>
          <p:cNvPr id="4" name="Text Box 12">
            <a:extLst>
              <a:ext uri="{FF2B5EF4-FFF2-40B4-BE49-F238E27FC236}">
                <a16:creationId xmlns:a16="http://schemas.microsoft.com/office/drawing/2014/main" id="{5865345E-8165-49CD-87D4-E5F09E422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482" y="2335325"/>
            <a:ext cx="2133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1E9F1EAB-4C79-472E-A58B-A02AD995DD71}"/>
              </a:ext>
            </a:extLst>
          </p:cNvPr>
          <p:cNvGrpSpPr>
            <a:grpSpLocks/>
          </p:cNvGrpSpPr>
          <p:nvPr/>
        </p:nvGrpSpPr>
        <p:grpSpPr bwMode="auto">
          <a:xfrm>
            <a:off x="4088920" y="2049561"/>
            <a:ext cx="4191000" cy="1189038"/>
            <a:chOff x="2667000" y="2133600"/>
            <a:chExt cx="4191000" cy="1189038"/>
          </a:xfrm>
        </p:grpSpPr>
        <p:sp>
          <p:nvSpPr>
            <p:cNvPr id="6" name="Text Box 10">
              <a:extLst>
                <a:ext uri="{FF2B5EF4-FFF2-40B4-BE49-F238E27FC236}">
                  <a16:creationId xmlns:a16="http://schemas.microsoft.com/office/drawing/2014/main" id="{04CE8F5E-0009-4536-8C66-3C4883B4C5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189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Program Benefits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Costs</a:t>
              </a:r>
            </a:p>
          </p:txBody>
        </p:sp>
        <p:sp>
          <p:nvSpPr>
            <p:cNvPr id="7" name="Line 15">
              <a:extLst>
                <a:ext uri="{FF2B5EF4-FFF2-40B4-BE49-F238E27FC236}">
                  <a16:creationId xmlns:a16="http://schemas.microsoft.com/office/drawing/2014/main" id="{E02CB0EA-DEFD-424C-B7C4-0DA60FD989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8" name="Text Box 13">
            <a:extLst>
              <a:ext uri="{FF2B5EF4-FFF2-40B4-BE49-F238E27FC236}">
                <a16:creationId xmlns:a16="http://schemas.microsoft.com/office/drawing/2014/main" id="{5379D0E3-45FA-4B24-B4CB-0B6FB730C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118" y="4271805"/>
            <a:ext cx="26492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471DA8BE-3016-467B-BC54-10DA005509F7}"/>
              </a:ext>
            </a:extLst>
          </p:cNvPr>
          <p:cNvGrpSpPr>
            <a:grpSpLocks/>
          </p:cNvGrpSpPr>
          <p:nvPr/>
        </p:nvGrpSpPr>
        <p:grpSpPr bwMode="auto">
          <a:xfrm>
            <a:off x="3479318" y="4064793"/>
            <a:ext cx="6934200" cy="1189038"/>
            <a:chOff x="2209800" y="3760561"/>
            <a:chExt cx="6934200" cy="1189038"/>
          </a:xfrm>
        </p:grpSpPr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E7D1BD30-F8FE-4D9B-B93C-8168176542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760561"/>
              <a:ext cx="5105400" cy="1189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Benefits - Costs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Costs</a:t>
              </a:r>
            </a:p>
          </p:txBody>
        </p:sp>
        <p:sp>
          <p:nvSpPr>
            <p:cNvPr id="11" name="Line 14">
              <a:extLst>
                <a:ext uri="{FF2B5EF4-FFF2-40B4-BE49-F238E27FC236}">
                  <a16:creationId xmlns:a16="http://schemas.microsoft.com/office/drawing/2014/main" id="{F1283CC0-69E3-45F4-92DE-B19FE80D38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4267200"/>
              <a:ext cx="4191000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12" name="Text Box 16">
              <a:extLst>
                <a:ext uri="{FF2B5EF4-FFF2-40B4-BE49-F238E27FC236}">
                  <a16:creationId xmlns:a16="http://schemas.microsoft.com/office/drawing/2014/main" id="{29515875-F408-4E29-A02A-5FEE6CABB4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0" y="3959225"/>
              <a:ext cx="21336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</a:t>
              </a:r>
            </a:p>
          </p:txBody>
        </p:sp>
      </p:grpSp>
      <p:sp>
        <p:nvSpPr>
          <p:cNvPr id="14" name="Title 3">
            <a:extLst>
              <a:ext uri="{FF2B5EF4-FFF2-40B4-BE49-F238E27FC236}">
                <a16:creationId xmlns:a16="http://schemas.microsoft.com/office/drawing/2014/main" id="{0DB9D718-5C8B-FE41-B53D-038D7E8EFD09}"/>
              </a:ext>
            </a:extLst>
          </p:cNvPr>
          <p:cNvSpPr txBox="1">
            <a:spLocks/>
          </p:cNvSpPr>
          <p:nvPr/>
        </p:nvSpPr>
        <p:spPr>
          <a:xfrm>
            <a:off x="675872" y="571500"/>
            <a:ext cx="11017095" cy="8603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alibri" panose="020F0502020204030204" pitchFamily="34" charset="0"/>
              </a:rPr>
              <a:t>What is ROI?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9A7E55D3-28FC-C84F-B613-2383871623CB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885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453A1C7-3456-6C46-9BF5-C8590FE8C636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39494D-02D7-6141-A849-5CBEF341E385}"/>
              </a:ext>
            </a:extLst>
          </p:cNvPr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5FE3FA8-941F-0D4D-A644-760DF3A2E6B7}"/>
              </a:ext>
            </a:extLst>
          </p:cNvPr>
          <p:cNvSpPr txBox="1">
            <a:spLocks/>
          </p:cNvSpPr>
          <p:nvPr/>
        </p:nvSpPr>
        <p:spPr>
          <a:xfrm>
            <a:off x="9452401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0">
            <a:extLst>
              <a:ext uri="{FF2B5EF4-FFF2-40B4-BE49-F238E27FC236}">
                <a16:creationId xmlns:a16="http://schemas.microsoft.com/office/drawing/2014/main" id="{8CDA9562-2035-4090-B6AB-A20555F6315B}"/>
              </a:ext>
            </a:extLst>
          </p:cNvPr>
          <p:cNvSpPr txBox="1">
            <a:spLocks/>
          </p:cNvSpPr>
          <p:nvPr/>
        </p:nvSpPr>
        <p:spPr>
          <a:xfrm>
            <a:off x="220910" y="571500"/>
            <a:ext cx="11750179" cy="8382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A Basic Program Logic Model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320A94-CCCF-4AAD-B4FA-A27F9C76F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730" y="1631598"/>
            <a:ext cx="9940538" cy="428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66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CBED6-8081-4CFF-9463-335CEEB65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8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1F4E06D-F4A1-4C13-9600-9FBB1180410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84752" y="1423770"/>
            <a:ext cx="9129091" cy="2367394"/>
          </a:xfrm>
        </p:spPr>
        <p:txBody>
          <a:bodyPr numCol="1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Lack of focus on benefit-cost analysis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Lack of emphasis on attribution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Inability to “show the money”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CEO- and CFO-friendly	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Lack of focus on process improvement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inability to influence investment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FDAD3F31-0A5C-41DF-BBFC-3FA7D4570C7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1499" y="586200"/>
            <a:ext cx="9232361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400" b="1" dirty="0">
                <a:latin typeface="+mj-lt"/>
              </a:rPr>
              <a:t>Concerns about Current Models</a:t>
            </a:r>
            <a:endParaRPr lang="en-US" sz="4400" dirty="0">
              <a:latin typeface="+mj-lt"/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F732070E-198C-4F81-9DEA-3426138959FB}"/>
              </a:ext>
            </a:extLst>
          </p:cNvPr>
          <p:cNvSpPr txBox="1">
            <a:spLocks/>
          </p:cNvSpPr>
          <p:nvPr/>
        </p:nvSpPr>
        <p:spPr>
          <a:xfrm>
            <a:off x="6343477" y="2565399"/>
            <a:ext cx="5505275" cy="35331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defRPr/>
            </a:pP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204CE3-A413-464C-A512-8C32339BD9A3}"/>
              </a:ext>
            </a:extLst>
          </p:cNvPr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0E2E"/>
              </a:solidFill>
            </a:endParaRPr>
          </a:p>
        </p:txBody>
      </p:sp>
      <p:pic>
        <p:nvPicPr>
          <p:cNvPr id="3" name="Picture 2" descr="Business woman finger on forehead">
            <a:extLst>
              <a:ext uri="{FF2B5EF4-FFF2-40B4-BE49-F238E27FC236}">
                <a16:creationId xmlns:a16="http://schemas.microsoft.com/office/drawing/2014/main" id="{E75CA173-2A0C-5941-969C-E18A93A290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6477" y="0"/>
            <a:ext cx="2036411" cy="6858000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3816E82-0D8F-5E4A-AC6E-3DF98AE79502}"/>
              </a:ext>
            </a:extLst>
          </p:cNvPr>
          <p:cNvSpPr txBox="1">
            <a:spLocks/>
          </p:cNvSpPr>
          <p:nvPr/>
        </p:nvSpPr>
        <p:spPr>
          <a:xfrm>
            <a:off x="944880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007396-4EF8-4446-A4A3-FA7862915E1A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430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59B3E0-1709-3F4A-8B7B-2FA84C069290}"/>
              </a:ext>
            </a:extLst>
          </p:cNvPr>
          <p:cNvSpPr/>
          <p:nvPr/>
        </p:nvSpPr>
        <p:spPr>
          <a:xfrm>
            <a:off x="4965431" y="364795"/>
            <a:ext cx="6586491" cy="17503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What is your experience with measuring ROI?</a:t>
            </a:r>
            <a:br>
              <a:rPr lang="en-US" sz="4000" b="1" dirty="0">
                <a:latin typeface="+mj-lt"/>
                <a:ea typeface="+mj-ea"/>
                <a:cs typeface="+mj-cs"/>
              </a:rPr>
            </a:br>
            <a:r>
              <a:rPr lang="en-US" sz="3200" b="1" dirty="0">
                <a:latin typeface="+mj-lt"/>
                <a:ea typeface="+mj-ea"/>
                <a:cs typeface="+mj-cs"/>
              </a:rPr>
              <a:t>(Select all that apply.)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C20F00-E724-9643-9B11-A74F811230B1}"/>
              </a:ext>
            </a:extLst>
          </p:cNvPr>
          <p:cNvSpPr/>
          <p:nvPr/>
        </p:nvSpPr>
        <p:spPr>
          <a:xfrm>
            <a:off x="4965431" y="2438400"/>
            <a:ext cx="7094047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00050" indent="-342900" fontAlgn="base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en-US" sz="2400" dirty="0"/>
              <a:t>No experience with it.</a:t>
            </a:r>
          </a:p>
          <a:p>
            <a:pPr marL="400050" indent="-342900" fontAlgn="base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en-US" sz="2400" dirty="0"/>
              <a:t>It has been suggested, but no action has been taken.</a:t>
            </a:r>
          </a:p>
          <a:p>
            <a:pPr marL="400050" indent="-342900" fontAlgn="base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en-US" sz="2400" dirty="0"/>
              <a:t>I have attempted it.</a:t>
            </a:r>
          </a:p>
          <a:p>
            <a:pPr marL="400050" indent="-342900" fontAlgn="base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en-US" sz="2400" dirty="0"/>
              <a:t>I have successfully conducted an ROI study.</a:t>
            </a:r>
          </a:p>
          <a:p>
            <a:pPr marL="400050" indent="-342900" fontAlgn="base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en-US" sz="2400" dirty="0"/>
              <a:t>I have successfully conducted many ROI studies.</a:t>
            </a:r>
          </a:p>
          <a:p>
            <a:pPr marL="400050" indent="-342900" fontAlgn="base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en-US" sz="2400" dirty="0"/>
              <a:t>I wish ROI would go away.</a:t>
            </a:r>
          </a:p>
        </p:txBody>
      </p:sp>
      <p:pic>
        <p:nvPicPr>
          <p:cNvPr id="10" name="Picture 9" descr="Person with idea concept">
            <a:extLst>
              <a:ext uri="{FF2B5EF4-FFF2-40B4-BE49-F238E27FC236}">
                <a16:creationId xmlns:a16="http://schemas.microsoft.com/office/drawing/2014/main" id="{E448B73B-8004-E344-8087-828D3E08E6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2598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00B920A-1F45-924F-B4F5-002661CB7663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9731082C-3469-3543-8B75-59258175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65"/>
            <a:ext cx="2743200" cy="365125"/>
          </a:xfrm>
        </p:spPr>
        <p:txBody>
          <a:bodyPr/>
          <a:lstStyle/>
          <a:p>
            <a:fld id="{5A007396-4EF8-4446-A4A3-FA7862915E1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725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TD ICE 201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D ICE 2019" id="{907AC252-2F30-AE40-893D-C58ABD418D9E}" vid="{1052FA33-4B7A-7746-9AF0-4DA2FA23CC4C}"/>
    </a:ext>
  </a:extLst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6253</TotalTime>
  <Words>1946</Words>
  <Application>Microsoft Office PowerPoint</Application>
  <PresentationFormat>Widescreen</PresentationFormat>
  <Paragraphs>487</Paragraphs>
  <Slides>40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40</vt:i4>
      </vt:variant>
    </vt:vector>
  </HeadingPairs>
  <TitlesOfParts>
    <vt:vector size="59" baseType="lpstr">
      <vt:lpstr>Arial</vt:lpstr>
      <vt:lpstr>Arial Rounded MT Bold</vt:lpstr>
      <vt:lpstr>Calibri</vt:lpstr>
      <vt:lpstr>Calibri Light</vt:lpstr>
      <vt:lpstr>Century Gothic</vt:lpstr>
      <vt:lpstr>Gotham Medium</vt:lpstr>
      <vt:lpstr>Raleway Medium</vt:lpstr>
      <vt:lpstr>Times New Roman</vt:lpstr>
      <vt:lpstr>Verdana</vt:lpstr>
      <vt:lpstr>Whitney HTF Book</vt:lpstr>
      <vt:lpstr>Wingdings</vt:lpstr>
      <vt:lpstr>Wingdings 2</vt:lpstr>
      <vt:lpstr>Office Theme</vt:lpstr>
      <vt:lpstr>ATD ICE 2019</vt:lpstr>
      <vt:lpstr>3_Custom Design</vt:lpstr>
      <vt:lpstr>7_Custom Design</vt:lpstr>
      <vt:lpstr>2_Custom Design</vt:lpstr>
      <vt:lpstr>Retrospect</vt:lpstr>
      <vt:lpstr>5_Custom Design</vt:lpstr>
      <vt:lpstr>Value for Money:  How the ROI Methodology Shows the Value for Money for All Types of Projects and Programs</vt:lpstr>
      <vt:lpstr>Objectives</vt:lpstr>
      <vt:lpstr>Resources</vt:lpstr>
      <vt:lpstr>PowerPoint Presentation</vt:lpstr>
      <vt:lpstr>PowerPoint Presentation</vt:lpstr>
      <vt:lpstr>PowerPoint Presentation</vt:lpstr>
      <vt:lpstr>PowerPoint Presentation</vt:lpstr>
      <vt:lpstr>Concerns about Current Models</vt:lpstr>
      <vt:lpstr>PowerPoint Presentation</vt:lpstr>
      <vt:lpstr>PowerPoint Presentation</vt:lpstr>
      <vt:lpstr>PowerPoint Presentation</vt:lpstr>
      <vt:lpstr>What is Design Thinking?</vt:lpstr>
      <vt:lpstr>PowerPoint Presentation</vt:lpstr>
      <vt:lpstr>PowerPoint Presentation</vt:lpstr>
      <vt:lpstr>Twelve Guiding Principles of ROI</vt:lpstr>
      <vt:lpstr>Measurement Targets</vt:lpstr>
      <vt:lpstr>PowerPoint Presentation</vt:lpstr>
      <vt:lpstr>PowerPoint Presentation</vt:lpstr>
      <vt:lpstr>PowerPoint Presentation</vt:lpstr>
      <vt:lpstr>PowerPoint Presentation</vt:lpstr>
      <vt:lpstr>Developing Objectives for Each Level </vt:lpstr>
      <vt:lpstr>After completing this program, participants should:</vt:lpstr>
      <vt:lpstr>PowerPoint Presentation</vt:lpstr>
      <vt:lpstr>PowerPoint Presentation</vt:lpstr>
      <vt:lpstr>PowerPoint Presentation</vt:lpstr>
      <vt:lpstr>Make it Credible Measure Results and Calculate ROI  Design Thinking Principle 6 A fixed process and a tool kit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Payoff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Kylie McLeod</dc:creator>
  <cp:lastModifiedBy>Andy Vance</cp:lastModifiedBy>
  <cp:revision>231</cp:revision>
  <cp:lastPrinted>2022-06-03T19:23:54Z</cp:lastPrinted>
  <dcterms:created xsi:type="dcterms:W3CDTF">2020-07-20T19:43:23Z</dcterms:created>
  <dcterms:modified xsi:type="dcterms:W3CDTF">2022-06-09T17:55:57Z</dcterms:modified>
</cp:coreProperties>
</file>