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29"/>
  </p:notesMasterIdLst>
  <p:handoutMasterIdLst>
    <p:handoutMasterId r:id="rId30"/>
  </p:handoutMasterIdLst>
  <p:sldIdLst>
    <p:sldId id="257" r:id="rId5"/>
    <p:sldId id="482" r:id="rId6"/>
    <p:sldId id="483" r:id="rId7"/>
    <p:sldId id="484" r:id="rId8"/>
    <p:sldId id="486" r:id="rId9"/>
    <p:sldId id="485" r:id="rId10"/>
    <p:sldId id="506" r:id="rId11"/>
    <p:sldId id="507" r:id="rId12"/>
    <p:sldId id="489" r:id="rId13"/>
    <p:sldId id="490" r:id="rId14"/>
    <p:sldId id="491" r:id="rId15"/>
    <p:sldId id="492" r:id="rId16"/>
    <p:sldId id="494" r:id="rId17"/>
    <p:sldId id="496" r:id="rId18"/>
    <p:sldId id="497" r:id="rId19"/>
    <p:sldId id="510" r:id="rId20"/>
    <p:sldId id="508" r:id="rId21"/>
    <p:sldId id="509" r:id="rId22"/>
    <p:sldId id="502" r:id="rId23"/>
    <p:sldId id="504" r:id="rId24"/>
    <p:sldId id="505" r:id="rId25"/>
    <p:sldId id="511" r:id="rId26"/>
    <p:sldId id="512" r:id="rId27"/>
    <p:sldId id="513" r:id="rId28"/>
  </p:sldIdLst>
  <p:sldSz cx="24387175" cy="13716000"/>
  <p:notesSz cx="6858000" cy="9144000"/>
  <p:defaultText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49">
          <p15:clr>
            <a:srgbClr val="A4A3A4"/>
          </p15:clr>
        </p15:guide>
        <p15:guide id="2" orient="horz" pos="488">
          <p15:clr>
            <a:srgbClr val="A4A3A4"/>
          </p15:clr>
        </p15:guide>
        <p15:guide id="3" pos="7680">
          <p15:clr>
            <a:srgbClr val="A4A3A4"/>
          </p15:clr>
        </p15:guide>
        <p15:guide id="4" pos="14280">
          <p15:clr>
            <a:srgbClr val="A4A3A4"/>
          </p15:clr>
        </p15:guide>
        <p15:guide id="5" pos="10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A5D"/>
    <a:srgbClr val="216BA9"/>
    <a:srgbClr val="8C5C3D"/>
    <a:srgbClr val="8C4900"/>
    <a:srgbClr val="535552"/>
    <a:srgbClr val="282927"/>
    <a:srgbClr val="131313"/>
    <a:srgbClr val="F85640"/>
    <a:srgbClr val="E6ECED"/>
    <a:srgbClr val="283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autoAdjust="0"/>
    <p:restoredTop sz="94694"/>
  </p:normalViewPr>
  <p:slideViewPr>
    <p:cSldViewPr snapToGrid="0" snapToObjects="1" showGuides="1">
      <p:cViewPr varScale="1">
        <p:scale>
          <a:sx n="58" d="100"/>
          <a:sy n="58" d="100"/>
        </p:scale>
        <p:origin x="1104" y="232"/>
      </p:cViewPr>
      <p:guideLst>
        <p:guide orient="horz" pos="8149"/>
        <p:guide orient="horz" pos="488"/>
        <p:guide pos="7680"/>
        <p:guide pos="14280"/>
        <p:guide pos="1084"/>
      </p:guideLst>
    </p:cSldViewPr>
  </p:slideViewPr>
  <p:notesTextViewPr>
    <p:cViewPr>
      <p:scale>
        <a:sx n="100" d="100"/>
        <a:sy n="100" d="100"/>
      </p:scale>
      <p:origin x="0" y="0"/>
    </p:cViewPr>
  </p:notesTextViewPr>
  <p:sorterViewPr>
    <p:cViewPr>
      <p:scale>
        <a:sx n="37" d="100"/>
        <a:sy n="37" d="100"/>
      </p:scale>
      <p:origin x="0" y="1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92219D-D4D3-FA4A-92E0-2A4C329C1981}" type="datetimeFigureOut">
              <a:rPr lang="en-US" smtClean="0"/>
              <a:t>6/27/21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B7ACB3-A74C-8941-B9A9-3D3B5C7B9294}" type="slidenum">
              <a:rPr lang="en-US" smtClean="0"/>
              <a:t>‹#›</a:t>
            </a:fld>
            <a:endParaRPr lang="en-US" dirty="0"/>
          </a:p>
        </p:txBody>
      </p:sp>
    </p:spTree>
    <p:extLst>
      <p:ext uri="{BB962C8B-B14F-4D97-AF65-F5344CB8AC3E}">
        <p14:creationId xmlns:p14="http://schemas.microsoft.com/office/powerpoint/2010/main" val="1635160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EB116-49DD-EE4E-9E98-2D3C70FADE2C}" type="datetimeFigureOut">
              <a:rPr lang="en-US" smtClean="0"/>
              <a:t>6/27/21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805A9-F618-A64C-A71F-F614A05E57E5}" type="slidenum">
              <a:rPr lang="en-US" smtClean="0"/>
              <a:t>‹#›</a:t>
            </a:fld>
            <a:endParaRPr lang="en-US" dirty="0"/>
          </a:p>
        </p:txBody>
      </p:sp>
    </p:spTree>
    <p:extLst>
      <p:ext uri="{BB962C8B-B14F-4D97-AF65-F5344CB8AC3E}">
        <p14:creationId xmlns:p14="http://schemas.microsoft.com/office/powerpoint/2010/main" val="4173112723"/>
      </p:ext>
    </p:extLst>
  </p:cSld>
  <p:clrMap bg1="lt1" tx1="dk1" bg2="lt2" tx2="dk2" accent1="accent1" accent2="accent2" accent3="accent3" accent4="accent4" accent5="accent5" accent6="accent6" hlink="hlink" folHlink="folHlink"/>
  <p:hf hdr="0" ftr="0" dt="0"/>
  <p:notesStyle>
    <a:lvl1pPr marL="0" algn="l" defTabSz="1088639" rtl="0" eaLnBrk="1" latinLnBrk="0" hangingPunct="1">
      <a:defRPr sz="2900" kern="1200">
        <a:solidFill>
          <a:schemeClr val="tx1"/>
        </a:solidFill>
        <a:latin typeface="+mn-lt"/>
        <a:ea typeface="+mn-ea"/>
        <a:cs typeface="+mn-cs"/>
      </a:defRPr>
    </a:lvl1pPr>
    <a:lvl2pPr marL="1088639" algn="l" defTabSz="1088639" rtl="0" eaLnBrk="1" latinLnBrk="0" hangingPunct="1">
      <a:defRPr sz="2900" kern="1200">
        <a:solidFill>
          <a:schemeClr val="tx1"/>
        </a:solidFill>
        <a:latin typeface="+mn-lt"/>
        <a:ea typeface="+mn-ea"/>
        <a:cs typeface="+mn-cs"/>
      </a:defRPr>
    </a:lvl2pPr>
    <a:lvl3pPr marL="2177278" algn="l" defTabSz="1088639" rtl="0" eaLnBrk="1" latinLnBrk="0" hangingPunct="1">
      <a:defRPr sz="2900" kern="1200">
        <a:solidFill>
          <a:schemeClr val="tx1"/>
        </a:solidFill>
        <a:latin typeface="+mn-lt"/>
        <a:ea typeface="+mn-ea"/>
        <a:cs typeface="+mn-cs"/>
      </a:defRPr>
    </a:lvl3pPr>
    <a:lvl4pPr marL="3265917" algn="l" defTabSz="1088639" rtl="0" eaLnBrk="1" latinLnBrk="0" hangingPunct="1">
      <a:defRPr sz="2900" kern="1200">
        <a:solidFill>
          <a:schemeClr val="tx1"/>
        </a:solidFill>
        <a:latin typeface="+mn-lt"/>
        <a:ea typeface="+mn-ea"/>
        <a:cs typeface="+mn-cs"/>
      </a:defRPr>
    </a:lvl4pPr>
    <a:lvl5pPr marL="4354556" algn="l" defTabSz="1088639" rtl="0" eaLnBrk="1" latinLnBrk="0" hangingPunct="1">
      <a:defRPr sz="2900" kern="1200">
        <a:solidFill>
          <a:schemeClr val="tx1"/>
        </a:solidFill>
        <a:latin typeface="+mn-lt"/>
        <a:ea typeface="+mn-ea"/>
        <a:cs typeface="+mn-cs"/>
      </a:defRPr>
    </a:lvl5pPr>
    <a:lvl6pPr marL="5443195" algn="l" defTabSz="1088639" rtl="0" eaLnBrk="1" latinLnBrk="0" hangingPunct="1">
      <a:defRPr sz="2900" kern="1200">
        <a:solidFill>
          <a:schemeClr val="tx1"/>
        </a:solidFill>
        <a:latin typeface="+mn-lt"/>
        <a:ea typeface="+mn-ea"/>
        <a:cs typeface="+mn-cs"/>
      </a:defRPr>
    </a:lvl6pPr>
    <a:lvl7pPr marL="6531834" algn="l" defTabSz="1088639" rtl="0" eaLnBrk="1" latinLnBrk="0" hangingPunct="1">
      <a:defRPr sz="2900" kern="1200">
        <a:solidFill>
          <a:schemeClr val="tx1"/>
        </a:solidFill>
        <a:latin typeface="+mn-lt"/>
        <a:ea typeface="+mn-ea"/>
        <a:cs typeface="+mn-cs"/>
      </a:defRPr>
    </a:lvl7pPr>
    <a:lvl8pPr marL="7620472" algn="l" defTabSz="1088639" rtl="0" eaLnBrk="1" latinLnBrk="0" hangingPunct="1">
      <a:defRPr sz="2900" kern="1200">
        <a:solidFill>
          <a:schemeClr val="tx1"/>
        </a:solidFill>
        <a:latin typeface="+mn-lt"/>
        <a:ea typeface="+mn-ea"/>
        <a:cs typeface="+mn-cs"/>
      </a:defRPr>
    </a:lvl8pPr>
    <a:lvl9pPr marL="8709111" algn="l" defTabSz="1088639"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0</a:t>
            </a:fld>
            <a:endParaRPr lang="en-US" dirty="0"/>
          </a:p>
        </p:txBody>
      </p:sp>
    </p:spTree>
    <p:extLst>
      <p:ext uri="{BB962C8B-B14F-4D97-AF65-F5344CB8AC3E}">
        <p14:creationId xmlns:p14="http://schemas.microsoft.com/office/powerpoint/2010/main" val="108272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10</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a:t>Application describes the extent the store managers</a:t>
            </a:r>
            <a:r>
              <a:rPr lang="id-ID" baseline="0"/>
              <a:t> are changing the way they work, changing their behaviors.    </a:t>
            </a:r>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11</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a:t>Examine</a:t>
            </a:r>
            <a:r>
              <a:rPr lang="id-ID" baseline="0"/>
              <a:t> the barriers and enablers, the important issues that inhibit or enhance application.    They are not very strong, but it is good to know what they are.    If so, we need to work on them quickly</a:t>
            </a:r>
          </a:p>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12</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5C38DD1-33AA-4996-977A-42B26A155BBE}" type="slidenum">
              <a:rPr lang="id-ID" smtClean="0"/>
              <a:t>13</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5C38DD1-33AA-4996-977A-42B26A155BBE}" type="slidenum">
              <a:rPr lang="id-ID" smtClean="0"/>
              <a:t>14</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5C38DD1-33AA-4996-977A-42B26A155BBE}" type="slidenum">
              <a:rPr lang="id-ID" smtClean="0"/>
              <a:t>15</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kern="1200">
                <a:solidFill>
                  <a:schemeClr val="tx1"/>
                </a:solidFill>
                <a:effectLst/>
                <a:latin typeface="+mn-lt"/>
                <a:ea typeface="+mn-ea"/>
                <a:cs typeface="+mn-cs"/>
              </a:rPr>
              <a:t>To have a credible analysis, initial steps had to be taken to isolate the effects of the program from other influences. Given the sales and marketing metrics that were used, there are many other factors that affect these measures, which often leaves a program like this with only a minor part of improvement. While several processes were considered, such as a setting up a control group or using simple trend-line analysis, the team settled on using estimates from the participants. </a:t>
            </a:r>
            <a:endParaRPr lang="en-US"/>
          </a:p>
          <a:p>
            <a:r>
              <a:rPr lang="en-US" sz="2900" kern="1200">
                <a:solidFill>
                  <a:schemeClr val="tx1"/>
                </a:solidFill>
                <a:effectLst/>
                <a:latin typeface="+mn-lt"/>
                <a:ea typeface="+mn-ea"/>
                <a:cs typeface="+mn-cs"/>
              </a:rPr>
              <a:t>The estimates would be collected on the action-planning document with explanation in the classroom as to what was involved and how important the issue was to the final analysis. In addition, the estimate was adjusted for error using a confidence estimate. Research has shown that estimates from credible people are accurate and conservative. </a:t>
            </a:r>
            <a:endParaRPr lang="en-US"/>
          </a:p>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16</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5C38DD1-33AA-4996-977A-42B26A155BBE}" type="slidenum">
              <a:rPr lang="id-ID" smtClean="0"/>
              <a:t>18</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C805A9-F618-A64C-A71F-F614A05E57E5}" type="slidenum">
              <a:rPr lang="en-US" smtClean="0"/>
              <a:t>23</a:t>
            </a:fld>
            <a:endParaRPr lang="en-US" dirty="0"/>
          </a:p>
        </p:txBody>
      </p:sp>
    </p:spTree>
    <p:extLst>
      <p:ext uri="{BB962C8B-B14F-4D97-AF65-F5344CB8AC3E}">
        <p14:creationId xmlns:p14="http://schemas.microsoft.com/office/powerpoint/2010/main" val="39553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kern="1200" dirty="0">
                <a:solidFill>
                  <a:schemeClr val="tx1"/>
                </a:solidFill>
                <a:effectLst/>
                <a:latin typeface="+mn-lt"/>
                <a:ea typeface="+mn-ea"/>
                <a:cs typeface="+mn-cs"/>
              </a:rPr>
              <a:t>As you know, we selected our critical talent: store managers, since we the retailer have plans for tremendous growth, with a goal to have stores in more than 100 countries and to be the most profitable retail store chain. While all employees are considered important talent, the store managers were considered critical for achieving these two goals. To make this growth and profitability a reality, FSI wants to invest in leadership development for store managers.</a:t>
            </a:r>
          </a:p>
        </p:txBody>
      </p:sp>
      <p:sp>
        <p:nvSpPr>
          <p:cNvPr id="4" name="Slide Number Placeholder 3"/>
          <p:cNvSpPr>
            <a:spLocks noGrp="1"/>
          </p:cNvSpPr>
          <p:nvPr>
            <p:ph type="sldNum" sz="quarter" idx="10"/>
          </p:nvPr>
        </p:nvSpPr>
        <p:spPr/>
        <p:txBody>
          <a:bodyPr/>
          <a:lstStyle/>
          <a:p>
            <a:fld id="{EDC805A9-F618-A64C-A71F-F614A05E57E5}" type="slidenum">
              <a:rPr lang="en-US" smtClean="0"/>
              <a:t>1</a:t>
            </a:fld>
            <a:endParaRPr lang="en-US" dirty="0"/>
          </a:p>
        </p:txBody>
      </p:sp>
    </p:spTree>
    <p:extLst>
      <p:ext uri="{BB962C8B-B14F-4D97-AF65-F5344CB8AC3E}">
        <p14:creationId xmlns:p14="http://schemas.microsoft.com/office/powerpoint/2010/main" val="298642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kern="1200" dirty="0">
                <a:solidFill>
                  <a:schemeClr val="tx1"/>
                </a:solidFill>
                <a:effectLst/>
                <a:latin typeface="+mn-lt"/>
                <a:ea typeface="+mn-ea"/>
                <a:cs typeface="+mn-cs"/>
              </a:rPr>
              <a:t>The ROI Methodology is adopted by more than 6000 organizations. It is the most used evaluation system in the world. It is ideal for measuring this type of program because it captures: </a:t>
            </a:r>
          </a:p>
        </p:txBody>
      </p:sp>
      <p:sp>
        <p:nvSpPr>
          <p:cNvPr id="4" name="Slide Number Placeholder 3"/>
          <p:cNvSpPr>
            <a:spLocks noGrp="1"/>
          </p:cNvSpPr>
          <p:nvPr>
            <p:ph type="sldNum" sz="quarter" idx="10"/>
          </p:nvPr>
        </p:nvSpPr>
        <p:spPr/>
        <p:txBody>
          <a:bodyPr/>
          <a:lstStyle/>
          <a:p>
            <a:fld id="{EDC805A9-F618-A64C-A71F-F614A05E57E5}" type="slidenum">
              <a:rPr lang="en-US" smtClean="0"/>
              <a:t>2</a:t>
            </a:fld>
            <a:endParaRPr lang="en-US" dirty="0"/>
          </a:p>
        </p:txBody>
      </p:sp>
    </p:spTree>
    <p:extLst>
      <p:ext uri="{BB962C8B-B14F-4D97-AF65-F5344CB8AC3E}">
        <p14:creationId xmlns:p14="http://schemas.microsoft.com/office/powerpoint/2010/main" val="370748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kern="1200" dirty="0">
                <a:solidFill>
                  <a:schemeClr val="tx1"/>
                </a:solidFill>
                <a:effectLst/>
                <a:latin typeface="+mn-lt"/>
                <a:ea typeface="+mn-ea"/>
                <a:cs typeface="+mn-cs"/>
              </a:rPr>
              <a:t>It uses some very conservative standards that I know you will find very credible and convincing. We have applied many of these in this study. For example, number 10— we included all the costs including the time away from work.    </a:t>
            </a:r>
          </a:p>
        </p:txBody>
      </p:sp>
      <p:sp>
        <p:nvSpPr>
          <p:cNvPr id="4" name="Slide Number Placeholder 3"/>
          <p:cNvSpPr>
            <a:spLocks noGrp="1"/>
          </p:cNvSpPr>
          <p:nvPr>
            <p:ph type="sldNum" sz="quarter" idx="10"/>
          </p:nvPr>
        </p:nvSpPr>
        <p:spPr/>
        <p:txBody>
          <a:bodyPr/>
          <a:lstStyle/>
          <a:p>
            <a:fld id="{EDC805A9-F618-A64C-A71F-F614A05E57E5}" type="slidenum">
              <a:rPr lang="en-US" smtClean="0"/>
              <a:t>3</a:t>
            </a:fld>
            <a:endParaRPr lang="en-US" dirty="0"/>
          </a:p>
        </p:txBody>
      </p:sp>
    </p:spTree>
    <p:extLst>
      <p:ext uri="{BB962C8B-B14F-4D97-AF65-F5344CB8AC3E}">
        <p14:creationId xmlns:p14="http://schemas.microsoft.com/office/powerpoint/2010/main" val="117331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3200" b="1" kern="1200" dirty="0">
                <a:solidFill>
                  <a:schemeClr val="tx1"/>
                </a:solidFill>
                <a:effectLst/>
                <a:latin typeface="+mn-lt"/>
                <a:ea typeface="+mn-ea"/>
                <a:cs typeface="+mn-cs"/>
              </a:rPr>
              <a:t>e-learning : 5 30 mins e-learning module </a:t>
            </a:r>
            <a:endParaRPr lang="en-US" sz="3200" kern="1200" dirty="0">
              <a:solidFill>
                <a:schemeClr val="tx1"/>
              </a:solidFill>
              <a:effectLst/>
              <a:latin typeface="+mn-lt"/>
              <a:ea typeface="+mn-ea"/>
              <a:cs typeface="+mn-cs"/>
            </a:endParaRPr>
          </a:p>
          <a:p>
            <a:pPr lvl="1"/>
            <a:r>
              <a:rPr lang="en-US" sz="3200" kern="1200" dirty="0">
                <a:solidFill>
                  <a:schemeClr val="tx1"/>
                </a:solidFill>
                <a:effectLst/>
                <a:latin typeface="+mn-lt"/>
                <a:ea typeface="+mn-ea"/>
                <a:cs typeface="+mn-cs"/>
              </a:rPr>
              <a:t>First </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Awareness of the process </a:t>
            </a:r>
          </a:p>
          <a:p>
            <a:pPr lvl="0"/>
            <a:r>
              <a:rPr lang="en-US" sz="3200" kern="1200" dirty="0">
                <a:solidFill>
                  <a:schemeClr val="tx1"/>
                </a:solidFill>
                <a:effectLst/>
                <a:latin typeface="+mn-lt"/>
                <a:ea typeface="+mn-ea"/>
                <a:cs typeface="+mn-cs"/>
              </a:rPr>
              <a:t>Need to improve results </a:t>
            </a:r>
          </a:p>
          <a:p>
            <a:pPr lvl="0"/>
            <a:r>
              <a:rPr lang="en-US" sz="3200" kern="1200" dirty="0">
                <a:solidFill>
                  <a:schemeClr val="tx1"/>
                </a:solidFill>
                <a:effectLst/>
                <a:latin typeface="+mn-lt"/>
                <a:ea typeface="+mn-ea"/>
                <a:cs typeface="+mn-cs"/>
              </a:rPr>
              <a:t>How the program is designed to increase store performance </a:t>
            </a:r>
          </a:p>
          <a:p>
            <a:r>
              <a:rPr lang="en-US" sz="3200" kern="1200" dirty="0">
                <a:solidFill>
                  <a:schemeClr val="tx1"/>
                </a:solidFill>
                <a:effectLst/>
                <a:latin typeface="+mn-lt"/>
                <a:ea typeface="+mn-ea"/>
                <a:cs typeface="+mn-cs"/>
              </a:rPr>
              <a:t> </a:t>
            </a:r>
          </a:p>
          <a:p>
            <a:pPr lvl="1"/>
            <a:r>
              <a:rPr lang="en-US" sz="3200" kern="1200" dirty="0">
                <a:solidFill>
                  <a:schemeClr val="tx1"/>
                </a:solidFill>
                <a:effectLst/>
                <a:latin typeface="+mn-lt"/>
                <a:ea typeface="+mn-ea"/>
                <a:cs typeface="+mn-cs"/>
              </a:rPr>
              <a:t>Second </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Program Design </a:t>
            </a:r>
          </a:p>
          <a:p>
            <a:pPr lvl="0"/>
            <a:r>
              <a:rPr lang="en-US" sz="3200" kern="1200" dirty="0">
                <a:solidFill>
                  <a:schemeClr val="tx1"/>
                </a:solidFill>
                <a:effectLst/>
                <a:latin typeface="+mn-lt"/>
                <a:ea typeface="+mn-ea"/>
                <a:cs typeface="+mn-cs"/>
              </a:rPr>
              <a:t>How it will flow </a:t>
            </a:r>
          </a:p>
          <a:p>
            <a:r>
              <a:rPr lang="en-US" sz="3200" b="1" kern="1200" dirty="0">
                <a:solidFill>
                  <a:schemeClr val="tx1"/>
                </a:solidFill>
                <a:effectLst/>
                <a:latin typeface="+mn-lt"/>
                <a:ea typeface="+mn-ea"/>
                <a:cs typeface="+mn-cs"/>
              </a:rPr>
              <a:t> </a:t>
            </a:r>
            <a:endParaRPr lang="en-US" sz="3200" kern="1200" dirty="0">
              <a:solidFill>
                <a:schemeClr val="tx1"/>
              </a:solidFill>
              <a:effectLst/>
              <a:latin typeface="+mn-lt"/>
              <a:ea typeface="+mn-ea"/>
              <a:cs typeface="+mn-cs"/>
            </a:endParaRPr>
          </a:p>
          <a:p>
            <a:pPr lvl="1"/>
            <a:r>
              <a:rPr lang="en-US" sz="3200" kern="1200" dirty="0">
                <a:solidFill>
                  <a:schemeClr val="tx1"/>
                </a:solidFill>
                <a:effectLst/>
                <a:latin typeface="+mn-lt"/>
                <a:ea typeface="+mn-ea"/>
                <a:cs typeface="+mn-cs"/>
              </a:rPr>
              <a:t>Third </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How the pgm is customized to their needs (various learning styles) and adapted to cultural differences </a:t>
            </a:r>
          </a:p>
          <a:p>
            <a:pPr lvl="1"/>
            <a:r>
              <a:rPr lang="en-US" sz="3200" kern="1200" dirty="0">
                <a:solidFill>
                  <a:schemeClr val="tx1"/>
                </a:solidFill>
                <a:effectLst/>
                <a:latin typeface="+mn-lt"/>
                <a:ea typeface="+mn-ea"/>
                <a:cs typeface="+mn-cs"/>
              </a:rPr>
              <a:t>This is connected to HR data using a process that matches each individual’s learning style, as well as the culture of the store or the country.</a:t>
            </a:r>
          </a:p>
          <a:p>
            <a:r>
              <a:rPr lang="en-US" sz="3200" kern="1200" dirty="0">
                <a:solidFill>
                  <a:schemeClr val="tx1"/>
                </a:solidFill>
                <a:effectLst/>
                <a:latin typeface="+mn-lt"/>
                <a:ea typeface="+mn-ea"/>
                <a:cs typeface="+mn-cs"/>
              </a:rPr>
              <a:t> </a:t>
            </a:r>
          </a:p>
          <a:p>
            <a:pPr lvl="1"/>
            <a:r>
              <a:rPr lang="en-US" sz="3200" kern="1200" dirty="0">
                <a:solidFill>
                  <a:schemeClr val="tx1"/>
                </a:solidFill>
                <a:effectLst/>
                <a:latin typeface="+mn-lt"/>
                <a:ea typeface="+mn-ea"/>
                <a:cs typeface="+mn-cs"/>
              </a:rPr>
              <a:t>Fourth</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36’ degree feedback process (purpose, use, and particular rules and conditions) </a:t>
            </a:r>
          </a:p>
          <a:p>
            <a:r>
              <a:rPr lang="en-US" sz="3200" kern="1200" dirty="0">
                <a:solidFill>
                  <a:schemeClr val="tx1"/>
                </a:solidFill>
                <a:effectLst/>
                <a:latin typeface="+mn-lt"/>
                <a:ea typeface="+mn-ea"/>
                <a:cs typeface="+mn-cs"/>
              </a:rPr>
              <a:t> </a:t>
            </a:r>
          </a:p>
          <a:p>
            <a:pPr lvl="1"/>
            <a:r>
              <a:rPr lang="en-US" sz="3200" kern="1200" dirty="0">
                <a:solidFill>
                  <a:schemeClr val="tx1"/>
                </a:solidFill>
                <a:effectLst/>
                <a:latin typeface="+mn-lt"/>
                <a:ea typeface="+mn-ea"/>
                <a:cs typeface="+mn-cs"/>
              </a:rPr>
              <a:t>Fifth</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Alignment process </a:t>
            </a:r>
          </a:p>
          <a:p>
            <a:pPr lvl="1"/>
            <a:r>
              <a:rPr lang="en-US" sz="3200" kern="1200" dirty="0">
                <a:solidFill>
                  <a:schemeClr val="tx1"/>
                </a:solidFill>
                <a:effectLst/>
                <a:latin typeface="+mn-lt"/>
                <a:ea typeface="+mn-ea"/>
                <a:cs typeface="+mn-cs"/>
              </a:rPr>
              <a:t>Start with business impact measures in the store </a:t>
            </a:r>
          </a:p>
          <a:p>
            <a:pPr lvl="2"/>
            <a:r>
              <a:rPr lang="en-US" sz="3200" kern="1200" dirty="0">
                <a:solidFill>
                  <a:schemeClr val="tx1"/>
                </a:solidFill>
                <a:effectLst/>
                <a:latin typeface="+mn-lt"/>
                <a:ea typeface="+mn-ea"/>
                <a:cs typeface="+mn-cs"/>
              </a:rPr>
              <a:t>Select at least 2 measures that would need to improve using the competencies in the pgm </a:t>
            </a:r>
          </a:p>
          <a:p>
            <a:pPr lvl="2"/>
            <a:r>
              <a:rPr lang="en-US" sz="3200" kern="1200" dirty="0">
                <a:solidFill>
                  <a:schemeClr val="tx1"/>
                </a:solidFill>
                <a:effectLst/>
                <a:latin typeface="+mn-lt"/>
                <a:ea typeface="+mn-ea"/>
                <a:cs typeface="+mn-cs"/>
              </a:rPr>
              <a:t>This begins with the END in MIND.</a:t>
            </a:r>
          </a:p>
          <a:p>
            <a:r>
              <a:rPr lang="en-US" sz="3200" kern="1200" dirty="0">
                <a:solidFill>
                  <a:schemeClr val="tx1"/>
                </a:solidFill>
                <a:effectLst/>
                <a:latin typeface="+mn-lt"/>
                <a:ea typeface="+mn-ea"/>
                <a:cs typeface="+mn-cs"/>
              </a:rPr>
              <a:t> </a:t>
            </a:r>
          </a:p>
          <a:p>
            <a:r>
              <a:rPr lang="en-US" sz="3200" kern="1200" dirty="0">
                <a:solidFill>
                  <a:schemeClr val="tx1"/>
                </a:solidFill>
                <a:effectLst/>
                <a:latin typeface="+mn-lt"/>
                <a:ea typeface="+mn-ea"/>
                <a:cs typeface="+mn-cs"/>
              </a:rPr>
              <a:t> </a:t>
            </a:r>
          </a:p>
          <a:p>
            <a:r>
              <a:rPr lang="en-US" sz="3200" kern="1200" dirty="0">
                <a:solidFill>
                  <a:schemeClr val="tx1"/>
                </a:solidFill>
                <a:effectLst/>
                <a:latin typeface="+mn-lt"/>
                <a:ea typeface="+mn-ea"/>
                <a:cs typeface="+mn-cs"/>
              </a:rPr>
              <a:t> </a:t>
            </a:r>
          </a:p>
          <a:p>
            <a:r>
              <a:rPr lang="en-US" sz="3200" kern="1200" dirty="0">
                <a:solidFill>
                  <a:schemeClr val="tx1"/>
                </a:solidFill>
                <a:effectLst/>
                <a:latin typeface="+mn-lt"/>
                <a:ea typeface="+mn-ea"/>
                <a:cs typeface="+mn-cs"/>
              </a:rPr>
              <a:t> </a:t>
            </a:r>
          </a:p>
          <a:p>
            <a:r>
              <a:rPr lang="en-US" sz="3200" b="1" kern="1200" dirty="0">
                <a:solidFill>
                  <a:schemeClr val="tx1"/>
                </a:solidFill>
                <a:effectLst/>
                <a:latin typeface="+mn-lt"/>
                <a:ea typeface="+mn-ea"/>
                <a:cs typeface="+mn-cs"/>
              </a:rPr>
              <a:t> </a:t>
            </a:r>
            <a:endParaRPr lang="en-US" sz="3200" kern="1200" dirty="0">
              <a:solidFill>
                <a:schemeClr val="tx1"/>
              </a:solidFill>
              <a:effectLst/>
              <a:latin typeface="+mn-lt"/>
              <a:ea typeface="+mn-ea"/>
              <a:cs typeface="+mn-cs"/>
            </a:endParaRPr>
          </a:p>
          <a:p>
            <a:r>
              <a:rPr lang="en-US" sz="3200" b="1" kern="1200" dirty="0">
                <a:solidFill>
                  <a:schemeClr val="tx1"/>
                </a:solidFill>
                <a:effectLst/>
                <a:latin typeface="+mn-lt"/>
                <a:ea typeface="+mn-ea"/>
                <a:cs typeface="+mn-cs"/>
              </a:rPr>
              <a:t> </a:t>
            </a:r>
            <a:endParaRPr lang="en-US" sz="3200" kern="1200" dirty="0">
              <a:solidFill>
                <a:schemeClr val="tx1"/>
              </a:solidFill>
              <a:effectLst/>
              <a:latin typeface="+mn-lt"/>
              <a:ea typeface="+mn-ea"/>
              <a:cs typeface="+mn-cs"/>
            </a:endParaRPr>
          </a:p>
          <a:p>
            <a:pPr lvl="0"/>
            <a:r>
              <a:rPr lang="en-US" sz="3200" b="1" kern="1200" dirty="0">
                <a:solidFill>
                  <a:schemeClr val="tx1"/>
                </a:solidFill>
                <a:effectLst/>
                <a:latin typeface="+mn-lt"/>
                <a:ea typeface="+mn-ea"/>
                <a:cs typeface="+mn-cs"/>
              </a:rPr>
              <a:t>Classroom – 2 day program </a:t>
            </a:r>
            <a:endParaRPr lang="en-US" sz="3200" kern="1200" dirty="0">
              <a:solidFill>
                <a:schemeClr val="tx1"/>
              </a:solidFill>
              <a:effectLst/>
              <a:latin typeface="+mn-lt"/>
              <a:ea typeface="+mn-ea"/>
              <a:cs typeface="+mn-cs"/>
            </a:endParaRPr>
          </a:p>
          <a:p>
            <a:pPr lvl="1"/>
            <a:r>
              <a:rPr lang="en-US" sz="3200" kern="1200" dirty="0">
                <a:solidFill>
                  <a:schemeClr val="tx1"/>
                </a:solidFill>
                <a:effectLst/>
                <a:latin typeface="+mn-lt"/>
                <a:ea typeface="+mn-ea"/>
                <a:cs typeface="+mn-cs"/>
              </a:rPr>
              <a:t>Expectations and commitment </a:t>
            </a:r>
          </a:p>
          <a:p>
            <a:pPr lvl="1"/>
            <a:r>
              <a:rPr lang="en-US" sz="3200" kern="1200" dirty="0">
                <a:solidFill>
                  <a:schemeClr val="tx1"/>
                </a:solidFill>
                <a:effectLst/>
                <a:latin typeface="+mn-lt"/>
                <a:ea typeface="+mn-ea"/>
                <a:cs typeface="+mn-cs"/>
              </a:rPr>
              <a:t>Review of 360-degree feedback </a:t>
            </a:r>
          </a:p>
          <a:p>
            <a:pPr lvl="1"/>
            <a:r>
              <a:rPr lang="en-US" sz="3200" kern="1200" dirty="0">
                <a:solidFill>
                  <a:schemeClr val="tx1"/>
                </a:solidFill>
                <a:effectLst/>
                <a:latin typeface="+mn-lt"/>
                <a:ea typeface="+mn-ea"/>
                <a:cs typeface="+mn-cs"/>
              </a:rPr>
              <a:t>Actions were improvement is needed </a:t>
            </a:r>
          </a:p>
          <a:p>
            <a:pPr lvl="1"/>
            <a:r>
              <a:rPr lang="en-US" sz="3200" kern="1200" dirty="0">
                <a:solidFill>
                  <a:schemeClr val="tx1"/>
                </a:solidFill>
                <a:effectLst/>
                <a:latin typeface="+mn-lt"/>
                <a:ea typeface="+mn-ea"/>
                <a:cs typeface="+mn-cs"/>
              </a:rPr>
              <a:t>Skill sets powerful and used to reinforce each skill </a:t>
            </a:r>
          </a:p>
          <a:p>
            <a:pPr lvl="1"/>
            <a:r>
              <a:rPr lang="en-US" sz="3200" kern="1200" dirty="0">
                <a:solidFill>
                  <a:schemeClr val="tx1"/>
                </a:solidFill>
                <a:effectLst/>
                <a:latin typeface="+mn-lt"/>
                <a:ea typeface="+mn-ea"/>
                <a:cs typeface="+mn-cs"/>
              </a:rPr>
              <a:t>Realistic practice sessions focusing on a particular problem area or opportunities defined by the business measure </a:t>
            </a:r>
          </a:p>
          <a:p>
            <a:pPr lvl="1"/>
            <a:r>
              <a:rPr lang="en-US" sz="3200" kern="1200" dirty="0">
                <a:solidFill>
                  <a:schemeClr val="tx1"/>
                </a:solidFill>
                <a:effectLst/>
                <a:latin typeface="+mn-lt"/>
                <a:ea typeface="+mn-ea"/>
                <a:cs typeface="+mn-cs"/>
              </a:rPr>
              <a:t>Developing 2 action plans </a:t>
            </a:r>
          </a:p>
          <a:p>
            <a:r>
              <a:rPr lang="en-US" sz="3200" kern="1200" dirty="0">
                <a:solidFill>
                  <a:schemeClr val="tx1"/>
                </a:solidFill>
                <a:effectLst/>
                <a:latin typeface="+mn-lt"/>
                <a:ea typeface="+mn-ea"/>
                <a:cs typeface="+mn-cs"/>
              </a:rPr>
              <a:t> </a:t>
            </a:r>
          </a:p>
          <a:p>
            <a:pPr lvl="0"/>
            <a:r>
              <a:rPr lang="en-US" sz="3200" b="1" kern="1200" dirty="0">
                <a:solidFill>
                  <a:schemeClr val="tx1"/>
                </a:solidFill>
                <a:effectLst/>
                <a:latin typeface="+mn-lt"/>
                <a:ea typeface="+mn-ea"/>
                <a:cs typeface="+mn-cs"/>
              </a:rPr>
              <a:t>On-the Job </a:t>
            </a:r>
            <a:endParaRPr lang="en-US" sz="3200" kern="1200" dirty="0">
              <a:solidFill>
                <a:schemeClr val="tx1"/>
              </a:solidFill>
              <a:effectLst/>
              <a:latin typeface="+mn-lt"/>
              <a:ea typeface="+mn-ea"/>
              <a:cs typeface="+mn-cs"/>
            </a:endParaRPr>
          </a:p>
          <a:p>
            <a:pPr lvl="1"/>
            <a:r>
              <a:rPr lang="en-US" sz="3200" kern="1200" dirty="0">
                <a:solidFill>
                  <a:schemeClr val="tx1"/>
                </a:solidFill>
                <a:effectLst/>
                <a:latin typeface="+mn-lt"/>
                <a:ea typeface="+mn-ea"/>
                <a:cs typeface="+mn-cs"/>
              </a:rPr>
              <a:t>Connect with manager – measures selected, give fbk of pgm, and secure support going forward, and Connect with a coach- assist them </a:t>
            </a:r>
          </a:p>
          <a:p>
            <a:pPr lvl="1"/>
            <a:r>
              <a:rPr lang="en-US" sz="3200" kern="1200" dirty="0">
                <a:solidFill>
                  <a:schemeClr val="tx1"/>
                </a:solidFill>
                <a:effectLst/>
                <a:latin typeface="+mn-lt"/>
                <a:ea typeface="+mn-ea"/>
                <a:cs typeface="+mn-cs"/>
              </a:rPr>
              <a:t>Implement actions and make adjustments – with discussions with manager and coach</a:t>
            </a:r>
          </a:p>
          <a:p>
            <a:pPr lvl="1"/>
            <a:r>
              <a:rPr lang="en-US" sz="3200" kern="1200" dirty="0">
                <a:solidFill>
                  <a:schemeClr val="tx1"/>
                </a:solidFill>
                <a:effectLst/>
                <a:latin typeface="+mn-lt"/>
                <a:ea typeface="+mn-ea"/>
                <a:cs typeface="+mn-cs"/>
              </a:rPr>
              <a:t>Videos and tools in learning portal.  Useful used with the team </a:t>
            </a:r>
          </a:p>
          <a:p>
            <a:pPr lvl="1"/>
            <a:r>
              <a:rPr lang="en-US" sz="3200" kern="1200" dirty="0">
                <a:solidFill>
                  <a:schemeClr val="tx1"/>
                </a:solidFill>
                <a:effectLst/>
                <a:latin typeface="+mn-lt"/>
                <a:ea typeface="+mn-ea"/>
                <a:cs typeface="+mn-cs"/>
              </a:rPr>
              <a:t>Record the impact improvement, conduct and analysis, isolate the effect of the program from other influences and calculate the monetary value </a:t>
            </a:r>
          </a:p>
          <a:p>
            <a:pPr lvl="1"/>
            <a:r>
              <a:rPr lang="en-US" sz="3200" kern="1200" dirty="0">
                <a:solidFill>
                  <a:schemeClr val="tx1"/>
                </a:solidFill>
                <a:effectLst/>
                <a:latin typeface="+mn-lt"/>
                <a:ea typeface="+mn-ea"/>
                <a:cs typeface="+mn-cs"/>
              </a:rPr>
              <a:t>Report results and sharing.</a:t>
            </a:r>
          </a:p>
        </p:txBody>
      </p:sp>
      <p:sp>
        <p:nvSpPr>
          <p:cNvPr id="4" name="Slide Number Placeholder 3"/>
          <p:cNvSpPr>
            <a:spLocks noGrp="1"/>
          </p:cNvSpPr>
          <p:nvPr>
            <p:ph type="sldNum" sz="quarter" idx="10"/>
          </p:nvPr>
        </p:nvSpPr>
        <p:spPr/>
        <p:txBody>
          <a:bodyPr/>
          <a:lstStyle/>
          <a:p>
            <a:fld id="{EDC805A9-F618-A64C-A71F-F614A05E57E5}" type="slidenum">
              <a:rPr lang="en-US" smtClean="0"/>
              <a:t>5</a:t>
            </a:fld>
            <a:endParaRPr lang="en-US" dirty="0"/>
          </a:p>
        </p:txBody>
      </p:sp>
    </p:spTree>
    <p:extLst>
      <p:ext uri="{BB962C8B-B14F-4D97-AF65-F5344CB8AC3E}">
        <p14:creationId xmlns:p14="http://schemas.microsoft.com/office/powerpoint/2010/main" val="225516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639" rtl="0" eaLnBrk="1" fontAlgn="auto" latinLnBrk="0" hangingPunct="1">
              <a:lnSpc>
                <a:spcPct val="100000"/>
              </a:lnSpc>
              <a:spcBef>
                <a:spcPts val="0"/>
              </a:spcBef>
              <a:spcAft>
                <a:spcPts val="0"/>
              </a:spcAft>
              <a:buClrTx/>
              <a:buSzTx/>
              <a:buFontTx/>
              <a:buNone/>
              <a:tabLst/>
              <a:defRPr/>
            </a:pPr>
            <a:r>
              <a:rPr lang="en-US" sz="2900" kern="1200" dirty="0">
                <a:solidFill>
                  <a:schemeClr val="tx1"/>
                </a:solidFill>
                <a:effectLst/>
                <a:latin typeface="+mn-lt"/>
                <a:ea typeface="+mn-ea"/>
                <a:cs typeface="+mn-cs"/>
              </a:rPr>
              <a:t>The learning is engaging with much time for reflection on what actions are needed. The linkage between the high-performance skills and business impact are also discussed, and the two-day workshop ends with developing at least two action plans. Figure 2 shows a typical action plan that is used for this particular project. </a:t>
            </a:r>
            <a:endParaRPr lang="en-US" sz="3200" dirty="0"/>
          </a:p>
          <a:p>
            <a:pPr lvl="0"/>
            <a:endParaRPr lang="en-US" sz="3200" b="1" kern="1200" dirty="0">
              <a:solidFill>
                <a:schemeClr val="tx1"/>
              </a:solidFill>
              <a:effectLst/>
              <a:latin typeface="+mn-lt"/>
              <a:ea typeface="+mn-ea"/>
              <a:cs typeface="+mn-cs"/>
            </a:endParaRPr>
          </a:p>
          <a:p>
            <a:pPr lvl="0"/>
            <a:endParaRPr lang="en-US" sz="3200" b="1" kern="1200" dirty="0">
              <a:solidFill>
                <a:schemeClr val="tx1"/>
              </a:solidFill>
              <a:effectLst/>
              <a:latin typeface="+mn-lt"/>
              <a:ea typeface="+mn-ea"/>
              <a:cs typeface="+mn-cs"/>
            </a:endParaRPr>
          </a:p>
          <a:p>
            <a:pPr lvl="0"/>
            <a:r>
              <a:rPr lang="en-US" sz="3200" b="1" kern="1200" dirty="0">
                <a:solidFill>
                  <a:schemeClr val="tx1"/>
                </a:solidFill>
                <a:effectLst/>
                <a:latin typeface="+mn-lt"/>
                <a:ea typeface="+mn-ea"/>
                <a:cs typeface="+mn-cs"/>
              </a:rPr>
              <a:t>e-learning : 5 30 mins e-learning module </a:t>
            </a:r>
            <a:endParaRPr lang="en-US" sz="3200" kern="1200" dirty="0">
              <a:solidFill>
                <a:schemeClr val="tx1"/>
              </a:solidFill>
              <a:effectLst/>
              <a:latin typeface="+mn-lt"/>
              <a:ea typeface="+mn-ea"/>
              <a:cs typeface="+mn-cs"/>
            </a:endParaRPr>
          </a:p>
          <a:p>
            <a:pPr lvl="1"/>
            <a:r>
              <a:rPr lang="en-US" sz="3200" kern="1200" dirty="0">
                <a:solidFill>
                  <a:schemeClr val="tx1"/>
                </a:solidFill>
                <a:effectLst/>
                <a:latin typeface="+mn-lt"/>
                <a:ea typeface="+mn-ea"/>
                <a:cs typeface="+mn-cs"/>
              </a:rPr>
              <a:t>First </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Awareness of the process </a:t>
            </a:r>
          </a:p>
          <a:p>
            <a:pPr lvl="0"/>
            <a:r>
              <a:rPr lang="en-US" sz="3200" kern="1200" dirty="0">
                <a:solidFill>
                  <a:schemeClr val="tx1"/>
                </a:solidFill>
                <a:effectLst/>
                <a:latin typeface="+mn-lt"/>
                <a:ea typeface="+mn-ea"/>
                <a:cs typeface="+mn-cs"/>
              </a:rPr>
              <a:t>Need to improve results </a:t>
            </a:r>
          </a:p>
          <a:p>
            <a:pPr lvl="0"/>
            <a:r>
              <a:rPr lang="en-US" sz="3200" kern="1200" dirty="0">
                <a:solidFill>
                  <a:schemeClr val="tx1"/>
                </a:solidFill>
                <a:effectLst/>
                <a:latin typeface="+mn-lt"/>
                <a:ea typeface="+mn-ea"/>
                <a:cs typeface="+mn-cs"/>
              </a:rPr>
              <a:t>How the program is designed to increase store performance </a:t>
            </a:r>
          </a:p>
          <a:p>
            <a:r>
              <a:rPr lang="en-US" sz="3200" kern="1200" dirty="0">
                <a:solidFill>
                  <a:schemeClr val="tx1"/>
                </a:solidFill>
                <a:effectLst/>
                <a:latin typeface="+mn-lt"/>
                <a:ea typeface="+mn-ea"/>
                <a:cs typeface="+mn-cs"/>
              </a:rPr>
              <a:t> </a:t>
            </a:r>
          </a:p>
          <a:p>
            <a:pPr lvl="1"/>
            <a:r>
              <a:rPr lang="en-US" sz="3200" kern="1200" dirty="0">
                <a:solidFill>
                  <a:schemeClr val="tx1"/>
                </a:solidFill>
                <a:effectLst/>
                <a:latin typeface="+mn-lt"/>
                <a:ea typeface="+mn-ea"/>
                <a:cs typeface="+mn-cs"/>
              </a:rPr>
              <a:t>Second </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Program Design </a:t>
            </a:r>
          </a:p>
          <a:p>
            <a:pPr lvl="0"/>
            <a:r>
              <a:rPr lang="en-US" sz="3200" kern="1200" dirty="0">
                <a:solidFill>
                  <a:schemeClr val="tx1"/>
                </a:solidFill>
                <a:effectLst/>
                <a:latin typeface="+mn-lt"/>
                <a:ea typeface="+mn-ea"/>
                <a:cs typeface="+mn-cs"/>
              </a:rPr>
              <a:t>How it will flow </a:t>
            </a:r>
          </a:p>
          <a:p>
            <a:r>
              <a:rPr lang="en-US" sz="3200" b="1" kern="1200" dirty="0">
                <a:solidFill>
                  <a:schemeClr val="tx1"/>
                </a:solidFill>
                <a:effectLst/>
                <a:latin typeface="+mn-lt"/>
                <a:ea typeface="+mn-ea"/>
                <a:cs typeface="+mn-cs"/>
              </a:rPr>
              <a:t> </a:t>
            </a:r>
            <a:endParaRPr lang="en-US" sz="3200" kern="1200" dirty="0">
              <a:solidFill>
                <a:schemeClr val="tx1"/>
              </a:solidFill>
              <a:effectLst/>
              <a:latin typeface="+mn-lt"/>
              <a:ea typeface="+mn-ea"/>
              <a:cs typeface="+mn-cs"/>
            </a:endParaRPr>
          </a:p>
          <a:p>
            <a:pPr lvl="1"/>
            <a:r>
              <a:rPr lang="en-US" sz="3200" kern="1200" dirty="0">
                <a:solidFill>
                  <a:schemeClr val="tx1"/>
                </a:solidFill>
                <a:effectLst/>
                <a:latin typeface="+mn-lt"/>
                <a:ea typeface="+mn-ea"/>
                <a:cs typeface="+mn-cs"/>
              </a:rPr>
              <a:t>Third </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How the pgm is customized to their needs (various learning styles) and adapted to cultural differences </a:t>
            </a:r>
          </a:p>
          <a:p>
            <a:pPr lvl="1"/>
            <a:r>
              <a:rPr lang="en-US" sz="3200" kern="1200" dirty="0">
                <a:solidFill>
                  <a:schemeClr val="tx1"/>
                </a:solidFill>
                <a:effectLst/>
                <a:latin typeface="+mn-lt"/>
                <a:ea typeface="+mn-ea"/>
                <a:cs typeface="+mn-cs"/>
              </a:rPr>
              <a:t>This is connected to HR data using a process that matches each individual’s learning style, as well as the culture of the store or the country.</a:t>
            </a:r>
          </a:p>
          <a:p>
            <a:r>
              <a:rPr lang="en-US" sz="3200" kern="1200" dirty="0">
                <a:solidFill>
                  <a:schemeClr val="tx1"/>
                </a:solidFill>
                <a:effectLst/>
                <a:latin typeface="+mn-lt"/>
                <a:ea typeface="+mn-ea"/>
                <a:cs typeface="+mn-cs"/>
              </a:rPr>
              <a:t> </a:t>
            </a:r>
          </a:p>
          <a:p>
            <a:pPr lvl="1"/>
            <a:r>
              <a:rPr lang="en-US" sz="3200" kern="1200" dirty="0">
                <a:solidFill>
                  <a:schemeClr val="tx1"/>
                </a:solidFill>
                <a:effectLst/>
                <a:latin typeface="+mn-lt"/>
                <a:ea typeface="+mn-ea"/>
                <a:cs typeface="+mn-cs"/>
              </a:rPr>
              <a:t>Fourth</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36’ degree feedback process (purpose, use, and particular rules and conditions) </a:t>
            </a:r>
          </a:p>
          <a:p>
            <a:r>
              <a:rPr lang="en-US" sz="3200" kern="1200" dirty="0">
                <a:solidFill>
                  <a:schemeClr val="tx1"/>
                </a:solidFill>
                <a:effectLst/>
                <a:latin typeface="+mn-lt"/>
                <a:ea typeface="+mn-ea"/>
                <a:cs typeface="+mn-cs"/>
              </a:rPr>
              <a:t> </a:t>
            </a:r>
          </a:p>
          <a:p>
            <a:pPr lvl="1"/>
            <a:r>
              <a:rPr lang="en-US" sz="3200" kern="1200" dirty="0">
                <a:solidFill>
                  <a:schemeClr val="tx1"/>
                </a:solidFill>
                <a:effectLst/>
                <a:latin typeface="+mn-lt"/>
                <a:ea typeface="+mn-ea"/>
                <a:cs typeface="+mn-cs"/>
              </a:rPr>
              <a:t>Fifth</a:t>
            </a:r>
          </a:p>
          <a:p>
            <a:r>
              <a:rPr lang="en-US" sz="3200" kern="1200" dirty="0">
                <a:solidFill>
                  <a:schemeClr val="tx1"/>
                </a:solidFill>
                <a:effectLst/>
                <a:latin typeface="+mn-lt"/>
                <a:ea typeface="+mn-ea"/>
                <a:cs typeface="+mn-cs"/>
              </a:rPr>
              <a:t> </a:t>
            </a:r>
          </a:p>
          <a:p>
            <a:pPr lvl="0"/>
            <a:r>
              <a:rPr lang="en-US" sz="3200" kern="1200" dirty="0">
                <a:solidFill>
                  <a:schemeClr val="tx1"/>
                </a:solidFill>
                <a:effectLst/>
                <a:latin typeface="+mn-lt"/>
                <a:ea typeface="+mn-ea"/>
                <a:cs typeface="+mn-cs"/>
              </a:rPr>
              <a:t>Alignment process </a:t>
            </a:r>
          </a:p>
          <a:p>
            <a:pPr lvl="1"/>
            <a:r>
              <a:rPr lang="en-US" sz="3200" kern="1200" dirty="0">
                <a:solidFill>
                  <a:schemeClr val="tx1"/>
                </a:solidFill>
                <a:effectLst/>
                <a:latin typeface="+mn-lt"/>
                <a:ea typeface="+mn-ea"/>
                <a:cs typeface="+mn-cs"/>
              </a:rPr>
              <a:t>Start with business impact measures in the store </a:t>
            </a:r>
          </a:p>
          <a:p>
            <a:pPr lvl="2"/>
            <a:r>
              <a:rPr lang="en-US" sz="3200" kern="1200" dirty="0">
                <a:solidFill>
                  <a:schemeClr val="tx1"/>
                </a:solidFill>
                <a:effectLst/>
                <a:latin typeface="+mn-lt"/>
                <a:ea typeface="+mn-ea"/>
                <a:cs typeface="+mn-cs"/>
              </a:rPr>
              <a:t>Select at least 2 measures that would need to improve using the competencies in the pgm </a:t>
            </a:r>
          </a:p>
          <a:p>
            <a:pPr lvl="2"/>
            <a:r>
              <a:rPr lang="en-US" sz="3200" kern="1200" dirty="0">
                <a:solidFill>
                  <a:schemeClr val="tx1"/>
                </a:solidFill>
                <a:effectLst/>
                <a:latin typeface="+mn-lt"/>
                <a:ea typeface="+mn-ea"/>
                <a:cs typeface="+mn-cs"/>
              </a:rPr>
              <a:t>This begins with the END in MIND.</a:t>
            </a:r>
          </a:p>
          <a:p>
            <a:r>
              <a:rPr lang="en-US" sz="3200" kern="1200" dirty="0">
                <a:solidFill>
                  <a:schemeClr val="tx1"/>
                </a:solidFill>
                <a:effectLst/>
                <a:latin typeface="+mn-lt"/>
                <a:ea typeface="+mn-ea"/>
                <a:cs typeface="+mn-cs"/>
              </a:rPr>
              <a:t> </a:t>
            </a:r>
          </a:p>
          <a:p>
            <a:r>
              <a:rPr lang="en-US" sz="3200" kern="1200" dirty="0">
                <a:solidFill>
                  <a:schemeClr val="tx1"/>
                </a:solidFill>
                <a:effectLst/>
                <a:latin typeface="+mn-lt"/>
                <a:ea typeface="+mn-ea"/>
                <a:cs typeface="+mn-cs"/>
              </a:rPr>
              <a:t> </a:t>
            </a:r>
          </a:p>
          <a:p>
            <a:r>
              <a:rPr lang="en-US" sz="3200" kern="1200" dirty="0">
                <a:solidFill>
                  <a:schemeClr val="tx1"/>
                </a:solidFill>
                <a:effectLst/>
                <a:latin typeface="+mn-lt"/>
                <a:ea typeface="+mn-ea"/>
                <a:cs typeface="+mn-cs"/>
              </a:rPr>
              <a:t> </a:t>
            </a:r>
          </a:p>
          <a:p>
            <a:r>
              <a:rPr lang="en-US" sz="3200" kern="1200" dirty="0">
                <a:solidFill>
                  <a:schemeClr val="tx1"/>
                </a:solidFill>
                <a:effectLst/>
                <a:latin typeface="+mn-lt"/>
                <a:ea typeface="+mn-ea"/>
                <a:cs typeface="+mn-cs"/>
              </a:rPr>
              <a:t> </a:t>
            </a:r>
          </a:p>
          <a:p>
            <a:r>
              <a:rPr lang="en-US" sz="3200" b="1" kern="1200" dirty="0">
                <a:solidFill>
                  <a:schemeClr val="tx1"/>
                </a:solidFill>
                <a:effectLst/>
                <a:latin typeface="+mn-lt"/>
                <a:ea typeface="+mn-ea"/>
                <a:cs typeface="+mn-cs"/>
              </a:rPr>
              <a:t> </a:t>
            </a:r>
            <a:endParaRPr lang="en-US" sz="3200" kern="1200" dirty="0">
              <a:solidFill>
                <a:schemeClr val="tx1"/>
              </a:solidFill>
              <a:effectLst/>
              <a:latin typeface="+mn-lt"/>
              <a:ea typeface="+mn-ea"/>
              <a:cs typeface="+mn-cs"/>
            </a:endParaRPr>
          </a:p>
          <a:p>
            <a:r>
              <a:rPr lang="en-US" sz="3200" b="1" kern="1200" dirty="0">
                <a:solidFill>
                  <a:schemeClr val="tx1"/>
                </a:solidFill>
                <a:effectLst/>
                <a:latin typeface="+mn-lt"/>
                <a:ea typeface="+mn-ea"/>
                <a:cs typeface="+mn-cs"/>
              </a:rPr>
              <a:t> </a:t>
            </a:r>
            <a:endParaRPr lang="en-US" sz="3200" kern="1200" dirty="0">
              <a:solidFill>
                <a:schemeClr val="tx1"/>
              </a:solidFill>
              <a:effectLst/>
              <a:latin typeface="+mn-lt"/>
              <a:ea typeface="+mn-ea"/>
              <a:cs typeface="+mn-cs"/>
            </a:endParaRPr>
          </a:p>
          <a:p>
            <a:pPr lvl="0"/>
            <a:r>
              <a:rPr lang="en-US" sz="3200" b="1" kern="1200" dirty="0">
                <a:solidFill>
                  <a:schemeClr val="tx1"/>
                </a:solidFill>
                <a:effectLst/>
                <a:latin typeface="+mn-lt"/>
                <a:ea typeface="+mn-ea"/>
                <a:cs typeface="+mn-cs"/>
              </a:rPr>
              <a:t>Classroom – 2 day program </a:t>
            </a:r>
            <a:endParaRPr lang="en-US" sz="3200" kern="1200" dirty="0">
              <a:solidFill>
                <a:schemeClr val="tx1"/>
              </a:solidFill>
              <a:effectLst/>
              <a:latin typeface="+mn-lt"/>
              <a:ea typeface="+mn-ea"/>
              <a:cs typeface="+mn-cs"/>
            </a:endParaRPr>
          </a:p>
          <a:p>
            <a:pPr lvl="1"/>
            <a:r>
              <a:rPr lang="en-US" sz="3200" kern="1200" dirty="0">
                <a:solidFill>
                  <a:schemeClr val="tx1"/>
                </a:solidFill>
                <a:effectLst/>
                <a:latin typeface="+mn-lt"/>
                <a:ea typeface="+mn-ea"/>
                <a:cs typeface="+mn-cs"/>
              </a:rPr>
              <a:t>Expectations and commitment </a:t>
            </a:r>
          </a:p>
          <a:p>
            <a:pPr lvl="1"/>
            <a:r>
              <a:rPr lang="en-US" sz="3200" kern="1200" dirty="0">
                <a:solidFill>
                  <a:schemeClr val="tx1"/>
                </a:solidFill>
                <a:effectLst/>
                <a:latin typeface="+mn-lt"/>
                <a:ea typeface="+mn-ea"/>
                <a:cs typeface="+mn-cs"/>
              </a:rPr>
              <a:t>Review of 360-degree feedback </a:t>
            </a:r>
          </a:p>
          <a:p>
            <a:pPr lvl="1"/>
            <a:r>
              <a:rPr lang="en-US" sz="3200" kern="1200" dirty="0">
                <a:solidFill>
                  <a:schemeClr val="tx1"/>
                </a:solidFill>
                <a:effectLst/>
                <a:latin typeface="+mn-lt"/>
                <a:ea typeface="+mn-ea"/>
                <a:cs typeface="+mn-cs"/>
              </a:rPr>
              <a:t>Actions were improvement is needed </a:t>
            </a:r>
          </a:p>
          <a:p>
            <a:pPr lvl="1"/>
            <a:r>
              <a:rPr lang="en-US" sz="3200" kern="1200" dirty="0">
                <a:solidFill>
                  <a:schemeClr val="tx1"/>
                </a:solidFill>
                <a:effectLst/>
                <a:latin typeface="+mn-lt"/>
                <a:ea typeface="+mn-ea"/>
                <a:cs typeface="+mn-cs"/>
              </a:rPr>
              <a:t>Skill sets powerful and used to reinforce each skill </a:t>
            </a:r>
          </a:p>
          <a:p>
            <a:pPr lvl="1"/>
            <a:r>
              <a:rPr lang="en-US" sz="3200" kern="1200" dirty="0">
                <a:solidFill>
                  <a:schemeClr val="tx1"/>
                </a:solidFill>
                <a:effectLst/>
                <a:latin typeface="+mn-lt"/>
                <a:ea typeface="+mn-ea"/>
                <a:cs typeface="+mn-cs"/>
              </a:rPr>
              <a:t>Realistic practice sessions focusing on a particular problem area or opportunities defined by the business measure </a:t>
            </a:r>
          </a:p>
          <a:p>
            <a:pPr lvl="1"/>
            <a:r>
              <a:rPr lang="en-US" sz="3200" kern="1200" dirty="0">
                <a:solidFill>
                  <a:schemeClr val="tx1"/>
                </a:solidFill>
                <a:effectLst/>
                <a:latin typeface="+mn-lt"/>
                <a:ea typeface="+mn-ea"/>
                <a:cs typeface="+mn-cs"/>
              </a:rPr>
              <a:t>Developing 2 action plans </a:t>
            </a:r>
          </a:p>
          <a:p>
            <a:r>
              <a:rPr lang="en-US" sz="3200" kern="1200" dirty="0">
                <a:solidFill>
                  <a:schemeClr val="tx1"/>
                </a:solidFill>
                <a:effectLst/>
                <a:latin typeface="+mn-lt"/>
                <a:ea typeface="+mn-ea"/>
                <a:cs typeface="+mn-cs"/>
              </a:rPr>
              <a:t> </a:t>
            </a:r>
          </a:p>
          <a:p>
            <a:pPr lvl="0"/>
            <a:r>
              <a:rPr lang="en-US" sz="3200" b="1" kern="1200" dirty="0">
                <a:solidFill>
                  <a:schemeClr val="tx1"/>
                </a:solidFill>
                <a:effectLst/>
                <a:latin typeface="+mn-lt"/>
                <a:ea typeface="+mn-ea"/>
                <a:cs typeface="+mn-cs"/>
              </a:rPr>
              <a:t>On-the Job </a:t>
            </a:r>
            <a:endParaRPr lang="en-US" sz="3200" kern="1200" dirty="0">
              <a:solidFill>
                <a:schemeClr val="tx1"/>
              </a:solidFill>
              <a:effectLst/>
              <a:latin typeface="+mn-lt"/>
              <a:ea typeface="+mn-ea"/>
              <a:cs typeface="+mn-cs"/>
            </a:endParaRPr>
          </a:p>
          <a:p>
            <a:pPr lvl="1"/>
            <a:r>
              <a:rPr lang="en-US" sz="3200" kern="1200" dirty="0">
                <a:solidFill>
                  <a:schemeClr val="tx1"/>
                </a:solidFill>
                <a:effectLst/>
                <a:latin typeface="+mn-lt"/>
                <a:ea typeface="+mn-ea"/>
                <a:cs typeface="+mn-cs"/>
              </a:rPr>
              <a:t>Connect with manager – measures selected, give fbk of pgm, and secure support going forward, and Connect with a coach- assist them </a:t>
            </a:r>
          </a:p>
          <a:p>
            <a:pPr lvl="1"/>
            <a:r>
              <a:rPr lang="en-US" sz="3200" kern="1200" dirty="0">
                <a:solidFill>
                  <a:schemeClr val="tx1"/>
                </a:solidFill>
                <a:effectLst/>
                <a:latin typeface="+mn-lt"/>
                <a:ea typeface="+mn-ea"/>
                <a:cs typeface="+mn-cs"/>
              </a:rPr>
              <a:t>Implement actions and make adjustments – with discussions with manager and coach</a:t>
            </a:r>
          </a:p>
          <a:p>
            <a:pPr lvl="1"/>
            <a:r>
              <a:rPr lang="en-US" sz="3200" kern="1200" dirty="0">
                <a:solidFill>
                  <a:schemeClr val="tx1"/>
                </a:solidFill>
                <a:effectLst/>
                <a:latin typeface="+mn-lt"/>
                <a:ea typeface="+mn-ea"/>
                <a:cs typeface="+mn-cs"/>
              </a:rPr>
              <a:t>Videos and tools in learning portal.  Useful used with the team </a:t>
            </a:r>
          </a:p>
          <a:p>
            <a:pPr lvl="1"/>
            <a:r>
              <a:rPr lang="en-US" sz="3200" kern="1200" dirty="0">
                <a:solidFill>
                  <a:schemeClr val="tx1"/>
                </a:solidFill>
                <a:effectLst/>
                <a:latin typeface="+mn-lt"/>
                <a:ea typeface="+mn-ea"/>
                <a:cs typeface="+mn-cs"/>
              </a:rPr>
              <a:t>Record the impact improvement, conduct and analysis, isolate the effect of the program from other influences and calculate the monetary value </a:t>
            </a:r>
          </a:p>
          <a:p>
            <a:pPr lvl="1"/>
            <a:r>
              <a:rPr lang="en-US" sz="3200" kern="1200" dirty="0">
                <a:solidFill>
                  <a:schemeClr val="tx1"/>
                </a:solidFill>
                <a:effectLst/>
                <a:latin typeface="+mn-lt"/>
                <a:ea typeface="+mn-ea"/>
                <a:cs typeface="+mn-cs"/>
              </a:rPr>
              <a:t>Report results and sharing.</a:t>
            </a:r>
          </a:p>
        </p:txBody>
      </p:sp>
      <p:sp>
        <p:nvSpPr>
          <p:cNvPr id="4" name="Slide Number Placeholder 3"/>
          <p:cNvSpPr>
            <a:spLocks noGrp="1"/>
          </p:cNvSpPr>
          <p:nvPr>
            <p:ph type="sldNum" sz="quarter" idx="10"/>
          </p:nvPr>
        </p:nvSpPr>
        <p:spPr/>
        <p:txBody>
          <a:bodyPr/>
          <a:lstStyle/>
          <a:p>
            <a:fld id="{EDC805A9-F618-A64C-A71F-F614A05E57E5}" type="slidenum">
              <a:rPr lang="en-US" smtClean="0"/>
              <a:t>6</a:t>
            </a:fld>
            <a:endParaRPr lang="en-US" dirty="0"/>
          </a:p>
        </p:txBody>
      </p:sp>
    </p:spTree>
    <p:extLst>
      <p:ext uri="{BB962C8B-B14F-4D97-AF65-F5344CB8AC3E}">
        <p14:creationId xmlns:p14="http://schemas.microsoft.com/office/powerpoint/2010/main" val="225516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5C38DD1-33AA-4996-977A-42B26A155BBE}" type="slidenum">
              <a:rPr lang="id-ID" smtClean="0"/>
              <a:t>7</a:t>
            </a:fld>
            <a:endParaRPr lang="id-ID" dirty="0"/>
          </a:p>
        </p:txBody>
      </p:sp>
    </p:spTree>
    <p:extLst>
      <p:ext uri="{BB962C8B-B14F-4D97-AF65-F5344CB8AC3E}">
        <p14:creationId xmlns:p14="http://schemas.microsoft.com/office/powerpoint/2010/main" val="414302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The first two levels of results, </a:t>
            </a:r>
            <a:r>
              <a:rPr lang="id-ID" dirty="0" err="1"/>
              <a:t>reaction</a:t>
            </a:r>
            <a:r>
              <a:rPr lang="id-ID" dirty="0"/>
              <a:t> </a:t>
            </a:r>
            <a:r>
              <a:rPr lang="id-ID" dirty="0" err="1"/>
              <a:t>and</a:t>
            </a:r>
            <a:r>
              <a:rPr lang="id-ID" dirty="0"/>
              <a:t> </a:t>
            </a:r>
            <a:r>
              <a:rPr lang="id-ID" dirty="0" err="1"/>
              <a:t>learning</a:t>
            </a:r>
            <a:r>
              <a:rPr lang="id-ID" dirty="0"/>
              <a:t>, are </a:t>
            </a:r>
            <a:r>
              <a:rPr lang="id-ID" dirty="0" err="1"/>
              <a:t>presented</a:t>
            </a:r>
            <a:r>
              <a:rPr lang="id-ID" baseline="0" dirty="0"/>
              <a:t> </a:t>
            </a:r>
            <a:r>
              <a:rPr lang="id-ID" baseline="0" dirty="0" err="1"/>
              <a:t>first</a:t>
            </a:r>
            <a:r>
              <a:rPr lang="id-ID" baseline="0" dirty="0"/>
              <a:t>.  We </a:t>
            </a:r>
            <a:r>
              <a:rPr lang="id-ID" baseline="0" dirty="0" err="1"/>
              <a:t>review</a:t>
            </a:r>
            <a:r>
              <a:rPr lang="id-ID" baseline="0" dirty="0"/>
              <a:t> </a:t>
            </a:r>
            <a:r>
              <a:rPr lang="id-ID" baseline="0" dirty="0" err="1"/>
              <a:t>if</a:t>
            </a:r>
            <a:r>
              <a:rPr lang="id-ID" baseline="0" dirty="0"/>
              <a:t> the </a:t>
            </a:r>
            <a:r>
              <a:rPr lang="id-ID" baseline="0" dirty="0" err="1"/>
              <a:t>participants</a:t>
            </a:r>
            <a:r>
              <a:rPr lang="id-ID" baseline="0" dirty="0"/>
              <a:t> </a:t>
            </a:r>
            <a:r>
              <a:rPr lang="id-ID" baseline="0" dirty="0" err="1"/>
              <a:t>see</a:t>
            </a:r>
            <a:r>
              <a:rPr lang="id-ID" baseline="0" dirty="0"/>
              <a:t> </a:t>
            </a:r>
            <a:r>
              <a:rPr lang="id-ID" baseline="0" dirty="0" err="1"/>
              <a:t>value</a:t>
            </a:r>
            <a:r>
              <a:rPr lang="id-ID" baseline="0" dirty="0"/>
              <a:t> in </a:t>
            </a:r>
            <a:r>
              <a:rPr lang="id-ID" baseline="0" dirty="0" err="1"/>
              <a:t>it</a:t>
            </a:r>
            <a:r>
              <a:rPr lang="id-ID" baseline="0" dirty="0"/>
              <a:t>.   </a:t>
            </a:r>
            <a:r>
              <a:rPr lang="id-ID" baseline="0" dirty="0" err="1"/>
              <a:t>Meeting</a:t>
            </a:r>
            <a:r>
              <a:rPr lang="id-ID" baseline="0" dirty="0"/>
              <a:t> </a:t>
            </a:r>
            <a:r>
              <a:rPr lang="id-ID" baseline="0" dirty="0" err="1"/>
              <a:t>or</a:t>
            </a:r>
            <a:r>
              <a:rPr lang="id-ID" baseline="0" dirty="0"/>
              <a:t> </a:t>
            </a:r>
            <a:r>
              <a:rPr lang="id-ID" baseline="0" dirty="0" err="1"/>
              <a:t>exceeding</a:t>
            </a:r>
            <a:r>
              <a:rPr lang="id-ID" baseline="0" dirty="0"/>
              <a:t> </a:t>
            </a:r>
            <a:r>
              <a:rPr lang="id-ID" baseline="0" dirty="0" err="1"/>
              <a:t>expectations</a:t>
            </a:r>
            <a:endParaRPr lang="id-ID" dirty="0"/>
          </a:p>
        </p:txBody>
      </p:sp>
      <p:sp>
        <p:nvSpPr>
          <p:cNvPr id="4" name="Slide Number Placeholder 3"/>
          <p:cNvSpPr>
            <a:spLocks noGrp="1"/>
          </p:cNvSpPr>
          <p:nvPr>
            <p:ph type="sldNum" sz="quarter" idx="10"/>
          </p:nvPr>
        </p:nvSpPr>
        <p:spPr/>
        <p:txBody>
          <a:bodyPr/>
          <a:lstStyle/>
          <a:p>
            <a:fld id="{55C38DD1-33AA-4996-977A-42B26A155BBE}" type="slidenum">
              <a:rPr lang="id-ID" smtClean="0"/>
              <a:t>8</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0" kern="1200" dirty="0">
                <a:solidFill>
                  <a:schemeClr val="tx1"/>
                </a:solidFill>
                <a:effectLst/>
                <a:latin typeface="+mn-lt"/>
                <a:ea typeface="+mn-ea"/>
                <a:cs typeface="+mn-cs"/>
              </a:rPr>
              <a:t>I</a:t>
            </a:r>
            <a:r>
              <a:rPr lang="id-ID" sz="2900" b="0" kern="1200" dirty="0" err="1">
                <a:solidFill>
                  <a:schemeClr val="tx1"/>
                </a:solidFill>
                <a:effectLst/>
                <a:latin typeface="+mn-lt"/>
                <a:ea typeface="+mn-ea"/>
                <a:cs typeface="+mn-cs"/>
              </a:rPr>
              <a:t>f</a:t>
            </a:r>
            <a:r>
              <a:rPr lang="id-ID" sz="2900" b="0" kern="1200" dirty="0">
                <a:solidFill>
                  <a:schemeClr val="tx1"/>
                </a:solidFill>
                <a:effectLst/>
                <a:latin typeface="+mn-lt"/>
                <a:ea typeface="+mn-ea"/>
                <a:cs typeface="+mn-cs"/>
              </a:rPr>
              <a:t> the</a:t>
            </a:r>
            <a:r>
              <a:rPr lang="en-US" sz="2900" b="0" kern="1200" dirty="0">
                <a:solidFill>
                  <a:schemeClr val="tx1"/>
                </a:solidFill>
                <a:effectLst/>
                <a:latin typeface="+mn-lt"/>
                <a:ea typeface="+mn-ea"/>
                <a:cs typeface="+mn-cs"/>
              </a:rPr>
              <a:t>y</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learn</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from</a:t>
            </a:r>
            <a:r>
              <a:rPr lang="id-ID" sz="2900" b="0" kern="1200" dirty="0">
                <a:solidFill>
                  <a:schemeClr val="tx1"/>
                </a:solidFill>
                <a:effectLst/>
                <a:latin typeface="+mn-lt"/>
                <a:ea typeface="+mn-ea"/>
                <a:cs typeface="+mn-cs"/>
              </a:rPr>
              <a:t> the program, </a:t>
            </a:r>
            <a:r>
              <a:rPr lang="id-ID" sz="2900" b="0" kern="1200" dirty="0" err="1">
                <a:solidFill>
                  <a:schemeClr val="tx1"/>
                </a:solidFill>
                <a:effectLst/>
                <a:latin typeface="+mn-lt"/>
                <a:ea typeface="+mn-ea"/>
                <a:cs typeface="+mn-cs"/>
              </a:rPr>
              <a:t>their</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team</a:t>
            </a:r>
            <a:r>
              <a:rPr lang="en-US"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or</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their</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own</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competencie</a:t>
            </a:r>
            <a:r>
              <a:rPr lang="en-US" sz="2900" b="0" kern="1200" dirty="0">
                <a:solidFill>
                  <a:schemeClr val="tx1"/>
                </a:solidFill>
                <a:effectLst/>
                <a:latin typeface="+mn-lt"/>
                <a:ea typeface="+mn-ea"/>
                <a:cs typeface="+mn-cs"/>
              </a:rPr>
              <a:t>s</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there</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would</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be</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subsequent</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actions</a:t>
            </a:r>
            <a:r>
              <a:rPr lang="id-ID" sz="2900" b="0" kern="1200" dirty="0">
                <a:solidFill>
                  <a:schemeClr val="tx1"/>
                </a:solidFill>
                <a:effectLst/>
                <a:latin typeface="+mn-lt"/>
                <a:ea typeface="+mn-ea"/>
                <a:cs typeface="+mn-cs"/>
              </a:rPr>
              <a:t>, </a:t>
            </a:r>
            <a:r>
              <a:rPr lang="en-US" sz="2900" b="0" kern="1200" dirty="0">
                <a:solidFill>
                  <a:schemeClr val="tx1"/>
                </a:solidFill>
                <a:effectLst/>
                <a:latin typeface="+mn-lt"/>
                <a:ea typeface="+mn-ea"/>
                <a:cs typeface="+mn-cs"/>
              </a:rPr>
              <a:t>including </a:t>
            </a:r>
            <a:r>
              <a:rPr lang="id-ID" sz="2900" b="0" kern="1200" dirty="0" err="1">
                <a:solidFill>
                  <a:schemeClr val="tx1"/>
                </a:solidFill>
                <a:effectLst/>
                <a:latin typeface="+mn-lt"/>
                <a:ea typeface="+mn-ea"/>
                <a:cs typeface="+mn-cs"/>
              </a:rPr>
              <a:t>behavior</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change</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and</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impact</a:t>
            </a:r>
            <a:r>
              <a:rPr lang="id-ID" sz="2900" b="0" kern="1200" dirty="0">
                <a:solidFill>
                  <a:schemeClr val="tx1"/>
                </a:solidFill>
                <a:effectLst/>
                <a:latin typeface="+mn-lt"/>
                <a:ea typeface="+mn-ea"/>
                <a:cs typeface="+mn-cs"/>
              </a:rPr>
              <a:t>.  </a:t>
            </a:r>
            <a:r>
              <a:rPr lang="en-US" sz="2900" b="0" kern="1200" dirty="0">
                <a:solidFill>
                  <a:schemeClr val="tx1"/>
                </a:solidFill>
                <a:effectLst/>
                <a:latin typeface="+mn-lt"/>
                <a:ea typeface="+mn-ea"/>
                <a:cs typeface="+mn-cs"/>
              </a:rPr>
              <a:t>W</a:t>
            </a:r>
            <a:r>
              <a:rPr lang="id-ID" sz="2900" b="0" kern="1200" dirty="0" err="1">
                <a:solidFill>
                  <a:schemeClr val="tx1"/>
                </a:solidFill>
                <a:effectLst/>
                <a:latin typeface="+mn-lt"/>
                <a:ea typeface="+mn-ea"/>
                <a:cs typeface="+mn-cs"/>
              </a:rPr>
              <a:t>e</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have</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very</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good</a:t>
            </a:r>
            <a:r>
              <a:rPr lang="id-ID" sz="2900" b="0" kern="1200" dirty="0">
                <a:solidFill>
                  <a:schemeClr val="tx1"/>
                </a:solidFill>
                <a:effectLst/>
                <a:latin typeface="+mn-lt"/>
                <a:ea typeface="+mn-ea"/>
                <a:cs typeface="+mn-cs"/>
              </a:rPr>
              <a:t> </a:t>
            </a:r>
            <a:r>
              <a:rPr lang="id-ID" sz="2900" b="0" kern="1200" dirty="0" err="1">
                <a:solidFill>
                  <a:schemeClr val="tx1"/>
                </a:solidFill>
                <a:effectLst/>
                <a:latin typeface="+mn-lt"/>
                <a:ea typeface="+mn-ea"/>
                <a:cs typeface="+mn-cs"/>
              </a:rPr>
              <a:t>res</a:t>
            </a:r>
            <a:r>
              <a:rPr lang="en-US" sz="2900" b="0" kern="1200" dirty="0">
                <a:solidFill>
                  <a:schemeClr val="tx1"/>
                </a:solidFill>
                <a:effectLst/>
                <a:latin typeface="+mn-lt"/>
                <a:ea typeface="+mn-ea"/>
                <a:cs typeface="+mn-cs"/>
              </a:rPr>
              <a:t>u</a:t>
            </a:r>
            <a:r>
              <a:rPr lang="id-ID" sz="2900" b="0" kern="1200" dirty="0" err="1">
                <a:solidFill>
                  <a:schemeClr val="tx1"/>
                </a:solidFill>
                <a:effectLst/>
                <a:latin typeface="+mn-lt"/>
                <a:ea typeface="+mn-ea"/>
                <a:cs typeface="+mn-cs"/>
              </a:rPr>
              <a:t>lts</a:t>
            </a:r>
            <a:r>
              <a:rPr lang="id-ID" sz="2900" b="0" kern="1200" dirty="0">
                <a:solidFill>
                  <a:schemeClr val="tx1"/>
                </a:solidFill>
                <a:effectLst/>
                <a:latin typeface="+mn-lt"/>
                <a:ea typeface="+mn-ea"/>
                <a:cs typeface="+mn-cs"/>
              </a:rPr>
              <a:t>. </a:t>
            </a:r>
            <a:endParaRPr lang="en-US" sz="29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9</a:t>
            </a:fld>
            <a:endParaRPr lang="id-ID"/>
          </a:p>
        </p:txBody>
      </p:sp>
    </p:spTree>
    <p:extLst>
      <p:ext uri="{BB962C8B-B14F-4D97-AF65-F5344CB8AC3E}">
        <p14:creationId xmlns:p14="http://schemas.microsoft.com/office/powerpoint/2010/main" val="311059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0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hind the Scenes">
    <p:spTree>
      <p:nvGrpSpPr>
        <p:cNvPr id="1" name=""/>
        <p:cNvGrpSpPr/>
        <p:nvPr/>
      </p:nvGrpSpPr>
      <p:grpSpPr>
        <a:xfrm>
          <a:off x="0" y="0"/>
          <a:ext cx="0" cy="0"/>
          <a:chOff x="0" y="0"/>
          <a:chExt cx="0" cy="0"/>
        </a:xfrm>
      </p:grpSpPr>
      <p:sp>
        <p:nvSpPr>
          <p:cNvPr id="25" name="Rectangle 24"/>
          <p:cNvSpPr/>
          <p:nvPr userDrawn="1"/>
        </p:nvSpPr>
        <p:spPr>
          <a:xfrm>
            <a:off x="0" y="514833"/>
            <a:ext cx="24387175" cy="31576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Picture Placeholder 17"/>
          <p:cNvSpPr>
            <a:spLocks noGrp="1"/>
          </p:cNvSpPr>
          <p:nvPr>
            <p:ph type="pic" sz="quarter" idx="17"/>
          </p:nvPr>
        </p:nvSpPr>
        <p:spPr>
          <a:xfrm>
            <a:off x="9775535" y="8694358"/>
            <a:ext cx="4842633" cy="5021643"/>
          </a:xfrm>
        </p:spPr>
        <p:txBody>
          <a:bodyPr>
            <a:normAutofit/>
          </a:bodyPr>
          <a:lstStyle>
            <a:lvl1pPr marL="0" indent="0">
              <a:buNone/>
              <a:defRPr sz="2800">
                <a:solidFill>
                  <a:schemeClr val="tx1"/>
                </a:solidFill>
              </a:defRPr>
            </a:lvl1pPr>
          </a:lstStyle>
          <a:p>
            <a:endParaRPr lang="en-US" dirty="0"/>
          </a:p>
        </p:txBody>
      </p:sp>
      <p:sp>
        <p:nvSpPr>
          <p:cNvPr id="21" name="Picture Placeholder 17"/>
          <p:cNvSpPr>
            <a:spLocks noGrp="1"/>
          </p:cNvSpPr>
          <p:nvPr>
            <p:ph type="pic" sz="quarter" idx="16"/>
          </p:nvPr>
        </p:nvSpPr>
        <p:spPr>
          <a:xfrm>
            <a:off x="0" y="8694358"/>
            <a:ext cx="9752013" cy="5064506"/>
          </a:xfrm>
        </p:spPr>
        <p:txBody>
          <a:bodyPr>
            <a:normAutofit/>
          </a:bodyPr>
          <a:lstStyle>
            <a:lvl1pPr marL="0" indent="0">
              <a:buNone/>
              <a:defRPr sz="2800">
                <a:solidFill>
                  <a:schemeClr val="tx1"/>
                </a:solidFill>
              </a:defRPr>
            </a:lvl1pPr>
          </a:lstStyle>
          <a:p>
            <a:endParaRPr lang="en-US" dirty="0"/>
          </a:p>
        </p:txBody>
      </p:sp>
      <p:sp>
        <p:nvSpPr>
          <p:cNvPr id="20" name="Picture Placeholder 17"/>
          <p:cNvSpPr>
            <a:spLocks noGrp="1"/>
          </p:cNvSpPr>
          <p:nvPr>
            <p:ph type="pic" sz="quarter" idx="15"/>
          </p:nvPr>
        </p:nvSpPr>
        <p:spPr>
          <a:xfrm>
            <a:off x="19527838" y="4762"/>
            <a:ext cx="4854575" cy="8713117"/>
          </a:xfrm>
        </p:spPr>
        <p:txBody>
          <a:bodyPr>
            <a:normAutofit/>
          </a:bodyPr>
          <a:lstStyle>
            <a:lvl1pPr marL="0" indent="0">
              <a:buNone/>
              <a:defRPr sz="2800">
                <a:solidFill>
                  <a:schemeClr val="tx1"/>
                </a:solidFill>
              </a:defRPr>
            </a:lvl1pPr>
          </a:lstStyle>
          <a:p>
            <a:endParaRPr lang="en-US" dirty="0"/>
          </a:p>
        </p:txBody>
      </p:sp>
      <p:sp>
        <p:nvSpPr>
          <p:cNvPr id="18" name="Picture Placeholder 17"/>
          <p:cNvSpPr>
            <a:spLocks noGrp="1"/>
          </p:cNvSpPr>
          <p:nvPr>
            <p:ph type="pic" sz="quarter" idx="13"/>
          </p:nvPr>
        </p:nvSpPr>
        <p:spPr>
          <a:xfrm>
            <a:off x="14644688" y="-11113"/>
            <a:ext cx="4860925" cy="4352544"/>
          </a:xfrm>
        </p:spPr>
        <p:txBody>
          <a:bodyPr>
            <a:normAutofit/>
          </a:bodyPr>
          <a:lstStyle>
            <a:lvl1pPr marL="0" indent="0">
              <a:buNone/>
              <a:defRPr sz="2800">
                <a:solidFill>
                  <a:schemeClr val="tx1"/>
                </a:solidFill>
              </a:defRPr>
            </a:lvl1pPr>
          </a:lstStyle>
          <a:p>
            <a:endParaRPr lang="en-US" dirty="0"/>
          </a:p>
        </p:txBody>
      </p:sp>
      <p:sp>
        <p:nvSpPr>
          <p:cNvPr id="19" name="Picture Placeholder 17"/>
          <p:cNvSpPr>
            <a:spLocks noGrp="1"/>
          </p:cNvSpPr>
          <p:nvPr>
            <p:ph type="pic" sz="quarter" idx="14"/>
          </p:nvPr>
        </p:nvSpPr>
        <p:spPr>
          <a:xfrm>
            <a:off x="14643395" y="4346090"/>
            <a:ext cx="4860925" cy="4352540"/>
          </a:xfrm>
        </p:spPr>
        <p:txBody>
          <a:bodyPr>
            <a:normAutofit/>
          </a:bodyPr>
          <a:lstStyle>
            <a:lvl1pPr marL="0" indent="0">
              <a:buNone/>
              <a:defRPr sz="2800">
                <a:solidFill>
                  <a:schemeClr val="tx1"/>
                </a:solidFill>
              </a:defRPr>
            </a:lvl1pPr>
          </a:lstStyle>
          <a:p>
            <a:endParaRPr lang="en-US" dirty="0"/>
          </a:p>
        </p:txBody>
      </p:sp>
      <p:sp>
        <p:nvSpPr>
          <p:cNvPr id="7" name="Slide Number Placeholder 1"/>
          <p:cNvSpPr txBox="1">
            <a:spLocks/>
          </p:cNvSpPr>
          <p:nvPr userDrawn="1"/>
        </p:nvSpPr>
        <p:spPr>
          <a:xfrm>
            <a:off x="21851572" y="12089342"/>
            <a:ext cx="929155" cy="730251"/>
          </a:xfrm>
          <a:prstGeom prst="rect">
            <a:avLst/>
          </a:prstGeom>
        </p:spPr>
        <p:txBody>
          <a:bodyPr vert="horz" lIns="217728" tIns="108864" rIns="217728" bIns="108864" rtlCol="0" anchor="ctr"/>
          <a:lstStyle>
            <a:defPPr>
              <a:defRPr lang="en-US"/>
            </a:defPPr>
            <a:lvl1pPr marL="0" algn="ctr" defTabSz="1088639" rtl="0" eaLnBrk="1" latinLnBrk="0" hangingPunct="1">
              <a:defRPr sz="2400" kern="1200">
                <a:solidFill>
                  <a:schemeClr val="bg1"/>
                </a:solidFill>
                <a:latin typeface="Roboto Regular"/>
                <a:ea typeface="+mn-ea"/>
                <a:cs typeface="Roboto Regular"/>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a:lstStyle>
          <a:p>
            <a:fld id="{010B77E7-8D76-A248-9E9F-68FC055C9F4B}" type="slidenum">
              <a:rPr lang="en-US" smtClean="0"/>
              <a:pPr/>
              <a:t>‹#›</a:t>
            </a:fld>
            <a:endParaRPr lang="en-US" dirty="0"/>
          </a:p>
        </p:txBody>
      </p:sp>
      <p:sp>
        <p:nvSpPr>
          <p:cNvPr id="23" name="Picture Placeholder 17"/>
          <p:cNvSpPr>
            <a:spLocks noGrp="1"/>
          </p:cNvSpPr>
          <p:nvPr>
            <p:ph type="pic" sz="quarter" idx="18"/>
          </p:nvPr>
        </p:nvSpPr>
        <p:spPr>
          <a:xfrm>
            <a:off x="14644688" y="8717879"/>
            <a:ext cx="4852693" cy="4998121"/>
          </a:xfrm>
        </p:spPr>
        <p:txBody>
          <a:bodyPr>
            <a:normAutofit/>
          </a:bodyPr>
          <a:lstStyle>
            <a:lvl1pPr marL="0" indent="0">
              <a:buNone/>
              <a:defRPr sz="2800">
                <a:solidFill>
                  <a:schemeClr val="tx1"/>
                </a:solidFill>
              </a:defRPr>
            </a:lvl1pPr>
          </a:lstStyle>
          <a:p>
            <a:endParaRPr lang="en-US" dirty="0"/>
          </a:p>
        </p:txBody>
      </p:sp>
      <p:sp>
        <p:nvSpPr>
          <p:cNvPr id="24" name="Picture Placeholder 17"/>
          <p:cNvSpPr>
            <a:spLocks noGrp="1"/>
          </p:cNvSpPr>
          <p:nvPr>
            <p:ph type="pic" sz="quarter" idx="19"/>
          </p:nvPr>
        </p:nvSpPr>
        <p:spPr>
          <a:xfrm>
            <a:off x="19521488" y="8717879"/>
            <a:ext cx="4860925" cy="4998122"/>
          </a:xfrm>
        </p:spPr>
        <p:txBody>
          <a:bodyPr>
            <a:normAutofit/>
          </a:bodyPr>
          <a:lstStyle>
            <a:lvl1pPr marL="0" indent="0">
              <a:buNone/>
              <a:defRPr sz="2800">
                <a:solidFill>
                  <a:schemeClr val="tx1"/>
                </a:solidFill>
              </a:defRPr>
            </a:lvl1pPr>
          </a:lstStyle>
          <a:p>
            <a:endParaRPr lang="en-US" dirty="0"/>
          </a:p>
        </p:txBody>
      </p:sp>
    </p:spTree>
    <p:extLst>
      <p:ext uri="{BB962C8B-B14F-4D97-AF65-F5344CB8AC3E}">
        <p14:creationId xmlns:p14="http://schemas.microsoft.com/office/powerpoint/2010/main" val="201024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rake">
    <p:spTree>
      <p:nvGrpSpPr>
        <p:cNvPr id="1" name=""/>
        <p:cNvGrpSpPr/>
        <p:nvPr/>
      </p:nvGrpSpPr>
      <p:grpSpPr>
        <a:xfrm>
          <a:off x="0" y="0"/>
          <a:ext cx="0" cy="0"/>
          <a:chOff x="0" y="0"/>
          <a:chExt cx="0" cy="0"/>
        </a:xfrm>
      </p:grpSpPr>
      <p:sp>
        <p:nvSpPr>
          <p:cNvPr id="23" name="Picture Placeholder 21"/>
          <p:cNvSpPr>
            <a:spLocks noGrp="1"/>
          </p:cNvSpPr>
          <p:nvPr>
            <p:ph type="pic" sz="quarter" idx="10"/>
          </p:nvPr>
        </p:nvSpPr>
        <p:spPr>
          <a:xfrm>
            <a:off x="0" y="0"/>
            <a:ext cx="24387175" cy="13970000"/>
          </a:xfrm>
        </p:spPr>
        <p:txBody>
          <a:bodyPr>
            <a:normAutofit/>
          </a:bodyPr>
          <a:lstStyle>
            <a:lvl1pPr marL="0" indent="0">
              <a:buNone/>
              <a:defRPr sz="4000"/>
            </a:lvl1pPr>
          </a:lstStyle>
          <a:p>
            <a:endParaRPr lang="en-US" dirty="0"/>
          </a:p>
        </p:txBody>
      </p:sp>
    </p:spTree>
    <p:extLst>
      <p:ext uri="{BB962C8B-B14F-4D97-AF65-F5344CB8AC3E}">
        <p14:creationId xmlns:p14="http://schemas.microsoft.com/office/powerpoint/2010/main" val="330829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White with Bars">
    <p:spTree>
      <p:nvGrpSpPr>
        <p:cNvPr id="1" name=""/>
        <p:cNvGrpSpPr/>
        <p:nvPr/>
      </p:nvGrpSpPr>
      <p:grpSpPr>
        <a:xfrm>
          <a:off x="0" y="0"/>
          <a:ext cx="0" cy="0"/>
          <a:chOff x="0" y="0"/>
          <a:chExt cx="0" cy="0"/>
        </a:xfrm>
      </p:grpSpPr>
      <p:sp>
        <p:nvSpPr>
          <p:cNvPr id="11" name="Oval 10"/>
          <p:cNvSpPr/>
          <p:nvPr userDrawn="1"/>
        </p:nvSpPr>
        <p:spPr>
          <a:xfrm>
            <a:off x="21940163" y="1160581"/>
            <a:ext cx="785150" cy="7851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54307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1776199" y="2650316"/>
            <a:ext cx="9063900" cy="3775405"/>
          </a:xfrm>
          <a:prstGeom prst="rect">
            <a:avLst/>
          </a:prstGeom>
          <a:noFill/>
          <a:ln w="19050">
            <a:noFill/>
          </a:ln>
        </p:spPr>
        <p:txBody>
          <a:bodyPr tIns="0" bIns="487704" anchor="b"/>
          <a:lstStyle>
            <a:lvl1pPr algn="ctr">
              <a:buNone/>
              <a:defRPr sz="2800" baseline="0">
                <a:solidFill>
                  <a:schemeClr val="tx1">
                    <a:lumMod val="50000"/>
                    <a:lumOff val="50000"/>
                  </a:schemeClr>
                </a:solidFill>
              </a:defRPr>
            </a:lvl1pPr>
          </a:lstStyle>
          <a:p>
            <a:r>
              <a:rPr lang="en-US" dirty="0"/>
              <a:t>Click Icon To Add Image</a:t>
            </a:r>
          </a:p>
        </p:txBody>
      </p:sp>
      <p:sp>
        <p:nvSpPr>
          <p:cNvPr id="28" name="Picture Placeholder 7"/>
          <p:cNvSpPr>
            <a:spLocks noGrp="1"/>
          </p:cNvSpPr>
          <p:nvPr>
            <p:ph type="pic" sz="quarter" idx="19" hasCustomPrompt="1"/>
          </p:nvPr>
        </p:nvSpPr>
        <p:spPr>
          <a:xfrm>
            <a:off x="1776199" y="7909222"/>
            <a:ext cx="9063900" cy="3808533"/>
          </a:xfrm>
          <a:prstGeom prst="rect">
            <a:avLst/>
          </a:prstGeom>
          <a:noFill/>
          <a:ln w="19050">
            <a:noFill/>
          </a:ln>
        </p:spPr>
        <p:txBody>
          <a:bodyPr tIns="0" bIns="487704" anchor="b"/>
          <a:lstStyle>
            <a:lvl1pPr algn="ctr">
              <a:buNone/>
              <a:defRPr sz="2800" baseline="0">
                <a:solidFill>
                  <a:schemeClr val="tx1">
                    <a:lumMod val="50000"/>
                    <a:lumOff val="50000"/>
                  </a:schemeClr>
                </a:solidFill>
              </a:defRPr>
            </a:lvl1pPr>
          </a:lstStyle>
          <a:p>
            <a:r>
              <a:rPr lang="en-US" dirty="0"/>
              <a:t>Click Icon To Add Image</a:t>
            </a:r>
          </a:p>
        </p:txBody>
      </p:sp>
      <p:sp>
        <p:nvSpPr>
          <p:cNvPr id="32" name="Slide Number Placeholder 5"/>
          <p:cNvSpPr>
            <a:spLocks noGrp="1"/>
          </p:cNvSpPr>
          <p:nvPr>
            <p:ph type="sldNum" sz="quarter" idx="12"/>
          </p:nvPr>
        </p:nvSpPr>
        <p:spPr>
          <a:xfrm>
            <a:off x="21862958" y="1188201"/>
            <a:ext cx="930417" cy="663864"/>
          </a:xfrm>
        </p:spPr>
        <p:txBody>
          <a:bodyPr/>
          <a:lstStyle/>
          <a:p>
            <a:fld id="{9E30716D-6579-E840-A866-65A32A51B07B}" type="slidenum">
              <a:rPr lang="en-US" smtClean="0"/>
              <a:t>‹#›</a:t>
            </a:fld>
            <a:endParaRPr lang="en-US" dirty="0"/>
          </a:p>
        </p:txBody>
      </p:sp>
    </p:spTree>
    <p:extLst>
      <p:ext uri="{BB962C8B-B14F-4D97-AF65-F5344CB8AC3E}">
        <p14:creationId xmlns:p14="http://schemas.microsoft.com/office/powerpoint/2010/main" val="416553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Oval 6"/>
          <p:cNvSpPr/>
          <p:nvPr userDrawn="1"/>
        </p:nvSpPr>
        <p:spPr>
          <a:xfrm>
            <a:off x="23122539" y="12501248"/>
            <a:ext cx="959385"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dirty="0"/>
          </a:p>
        </p:txBody>
      </p:sp>
      <p:sp>
        <p:nvSpPr>
          <p:cNvPr id="9" name="TextBox 8"/>
          <p:cNvSpPr txBox="1"/>
          <p:nvPr userDrawn="1"/>
        </p:nvSpPr>
        <p:spPr>
          <a:xfrm>
            <a:off x="23212724" y="12634946"/>
            <a:ext cx="808032" cy="615480"/>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21264672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844136" y="3295359"/>
            <a:ext cx="4635425" cy="4630586"/>
          </a:xfrm>
          <a:ln>
            <a:noFill/>
          </a:ln>
          <a:effectLst/>
        </p:spPr>
        <p:txBody>
          <a:bodyPr>
            <a:normAutofit/>
          </a:bodyPr>
          <a:lstStyle>
            <a:lvl1pPr marL="0" indent="0">
              <a:buNone/>
              <a:defRPr sz="2400">
                <a:ln>
                  <a:noFill/>
                </a:ln>
                <a:solidFill>
                  <a:schemeClr val="tx1"/>
                </a:solidFill>
                <a:latin typeface="Roboto Light"/>
                <a:cs typeface="Roboto Light"/>
              </a:defRPr>
            </a:lvl1pPr>
          </a:lstStyle>
          <a:p>
            <a:endParaRPr lang="en-US" dirty="0"/>
          </a:p>
        </p:txBody>
      </p:sp>
      <p:sp>
        <p:nvSpPr>
          <p:cNvPr id="28" name="Picture Placeholder 13"/>
          <p:cNvSpPr>
            <a:spLocks noGrp="1"/>
          </p:cNvSpPr>
          <p:nvPr>
            <p:ph type="pic" sz="quarter" idx="14"/>
          </p:nvPr>
        </p:nvSpPr>
        <p:spPr>
          <a:xfrm>
            <a:off x="12227885" y="3295359"/>
            <a:ext cx="4635425" cy="4630586"/>
          </a:xfrm>
          <a:ln>
            <a:noFill/>
          </a:ln>
          <a:effectLst/>
        </p:spPr>
        <p:txBody>
          <a:bodyPr>
            <a:normAutofit/>
          </a:bodyPr>
          <a:lstStyle>
            <a:lvl1pPr marL="0" indent="0">
              <a:buNone/>
              <a:defRPr sz="2400">
                <a:ln>
                  <a:noFill/>
                </a:ln>
                <a:solidFill>
                  <a:schemeClr val="tx1"/>
                </a:solidFill>
                <a:latin typeface="Roboto Light"/>
                <a:cs typeface="Roboto Light"/>
              </a:defRPr>
            </a:lvl1pPr>
          </a:lstStyle>
          <a:p>
            <a:endParaRPr lang="en-US" dirty="0"/>
          </a:p>
        </p:txBody>
      </p:sp>
      <p:sp>
        <p:nvSpPr>
          <p:cNvPr id="30" name="Picture Placeholder 13"/>
          <p:cNvSpPr>
            <a:spLocks noGrp="1"/>
          </p:cNvSpPr>
          <p:nvPr>
            <p:ph type="pic" sz="quarter" idx="15"/>
          </p:nvPr>
        </p:nvSpPr>
        <p:spPr>
          <a:xfrm>
            <a:off x="2844136" y="8123495"/>
            <a:ext cx="4635425" cy="4630586"/>
          </a:xfrm>
          <a:ln>
            <a:noFill/>
          </a:ln>
          <a:effectLst/>
        </p:spPr>
        <p:txBody>
          <a:bodyPr>
            <a:normAutofit/>
          </a:bodyPr>
          <a:lstStyle>
            <a:lvl1pPr marL="0" indent="0">
              <a:buNone/>
              <a:defRPr sz="2400">
                <a:ln>
                  <a:noFill/>
                </a:ln>
                <a:solidFill>
                  <a:schemeClr val="tx1"/>
                </a:solidFill>
                <a:latin typeface="Roboto Light"/>
                <a:cs typeface="Roboto Light"/>
              </a:defRPr>
            </a:lvl1pPr>
          </a:lstStyle>
          <a:p>
            <a:endParaRPr lang="en-US" dirty="0"/>
          </a:p>
        </p:txBody>
      </p:sp>
      <p:sp>
        <p:nvSpPr>
          <p:cNvPr id="33" name="Picture Placeholder 13"/>
          <p:cNvSpPr>
            <a:spLocks noGrp="1"/>
          </p:cNvSpPr>
          <p:nvPr>
            <p:ph type="pic" sz="quarter" idx="16"/>
          </p:nvPr>
        </p:nvSpPr>
        <p:spPr>
          <a:xfrm>
            <a:off x="12227885" y="8123495"/>
            <a:ext cx="4635425" cy="4630586"/>
          </a:xfrm>
          <a:ln>
            <a:noFill/>
          </a:ln>
          <a:effectLst/>
        </p:spPr>
        <p:txBody>
          <a:bodyPr>
            <a:normAutofit/>
          </a:bodyPr>
          <a:lstStyle>
            <a:lvl1pPr marL="0" indent="0">
              <a:buNone/>
              <a:defRPr sz="2400">
                <a:ln>
                  <a:noFill/>
                </a:ln>
                <a:solidFill>
                  <a:schemeClr val="tx1"/>
                </a:solidFill>
                <a:latin typeface="Roboto Light"/>
                <a:cs typeface="Roboto Light"/>
              </a:defRPr>
            </a:lvl1pPr>
          </a:lstStyle>
          <a:p>
            <a:endParaRPr lang="en-US" dirty="0"/>
          </a:p>
        </p:txBody>
      </p:sp>
      <p:sp>
        <p:nvSpPr>
          <p:cNvPr id="6"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213353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5129" y="3511495"/>
            <a:ext cx="24392304" cy="6009814"/>
          </a:xfrm>
        </p:spPr>
        <p:txBody>
          <a:bodyPr anchor="t">
            <a:normAutofit/>
          </a:bodyPr>
          <a:lstStyle>
            <a:lvl1pPr marL="0" indent="0" algn="ctr">
              <a:buNone/>
              <a:defRPr sz="3000">
                <a:solidFill>
                  <a:schemeClr val="tx2"/>
                </a:solidFill>
              </a:defRPr>
            </a:lvl1pPr>
          </a:lstStyle>
          <a:p>
            <a:r>
              <a:rPr lang="en-US" dirty="0"/>
              <a:t>Drag picture to placeholder or click icon to add</a:t>
            </a:r>
            <a:endParaRPr lang="id-ID" dirty="0"/>
          </a:p>
        </p:txBody>
      </p:sp>
      <p:sp>
        <p:nvSpPr>
          <p:cNvPr id="4"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28745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Oval 7"/>
          <p:cNvSpPr/>
          <p:nvPr userDrawn="1"/>
        </p:nvSpPr>
        <p:spPr>
          <a:xfrm>
            <a:off x="21940163" y="1160581"/>
            <a:ext cx="785150" cy="7851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19359" y="549276"/>
            <a:ext cx="21948458" cy="2286000"/>
          </a:xfrm>
          <a:prstGeom prst="rect">
            <a:avLst/>
          </a:prstGeom>
        </p:spPr>
        <p:txBody>
          <a:bodyPr vert="horz" lIns="217728" tIns="108864" rIns="217728" bIns="108864"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1"/>
            <a:ext cx="21948458" cy="9051926"/>
          </a:xfrm>
          <a:prstGeom prst="rect">
            <a:avLst/>
          </a:prstGeom>
        </p:spPr>
        <p:txBody>
          <a:bodyPr vert="horz" lIns="217728" tIns="108864" rIns="217728" bIns="108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359" y="12712701"/>
            <a:ext cx="5690341" cy="730250"/>
          </a:xfrm>
          <a:prstGeom prst="rect">
            <a:avLst/>
          </a:prstGeom>
        </p:spPr>
        <p:txBody>
          <a:bodyPr vert="horz" lIns="217728" tIns="108864" rIns="217728" bIns="108864" rtlCol="0" anchor="ctr"/>
          <a:lstStyle>
            <a:lvl1pPr algn="l">
              <a:defRPr sz="2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332285" y="12712701"/>
            <a:ext cx="7722605"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
        <p:nvSpPr>
          <p:cNvPr id="7" name="Line 1"/>
          <p:cNvSpPr>
            <a:spLocks noChangeShapeType="1"/>
          </p:cNvSpPr>
          <p:nvPr userDrawn="1"/>
        </p:nvSpPr>
        <p:spPr bwMode="auto">
          <a:xfrm>
            <a:off x="1812139" y="2311400"/>
            <a:ext cx="20854186" cy="0"/>
          </a:xfrm>
          <a:prstGeom prst="line">
            <a:avLst/>
          </a:prstGeom>
          <a:noFill/>
          <a:ln w="28575" cap="flat" cmpd="sng">
            <a:solidFill>
              <a:schemeClr val="tx2"/>
            </a:solidFill>
            <a:prstDash val="solid"/>
            <a:miter lim="800000"/>
            <a:headEnd type="none" w="med" len="med"/>
            <a:tailEnd type="none" w="med" len="med"/>
          </a:ln>
          <a:effectLst/>
          <a:extLst>
            <a:ext uri="{909E8E84-426E-40dd-AFC4-6F175D3DCCD1}">
              <a14:hiddenFill xmlns="" xmlns:a14="http://schemas.microsoft.com/office/drawing/2010/main">
                <a:solidFill>
                  <a:srgbClr val="FFFFFF"/>
                </a:solidFill>
              </a14:hiddenFill>
            </a:ext>
          </a:extLst>
        </p:spPr>
        <p:txBody>
          <a:bodyPr lIns="0" tIns="0" rIns="0" bIns="0"/>
          <a:lstStyle/>
          <a:p>
            <a:endParaRPr lang="en-US" dirty="0"/>
          </a:p>
        </p:txBody>
      </p:sp>
    </p:spTree>
    <p:extLst>
      <p:ext uri="{BB962C8B-B14F-4D97-AF65-F5344CB8AC3E}">
        <p14:creationId xmlns:p14="http://schemas.microsoft.com/office/powerpoint/2010/main" val="2100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715" r:id="rId4"/>
    <p:sldLayoutId id="2147483732" r:id="rId5"/>
    <p:sldLayoutId id="2147483755" r:id="rId6"/>
    <p:sldLayoutId id="2147483756" r:id="rId7"/>
    <p:sldLayoutId id="2147483757"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1088639" rtl="0" eaLnBrk="1" latinLnBrk="0" hangingPunct="1">
        <a:spcBef>
          <a:spcPct val="0"/>
        </a:spcBef>
        <a:buNone/>
        <a:defRPr sz="6600" kern="1200">
          <a:solidFill>
            <a:schemeClr val="tx1"/>
          </a:solidFill>
          <a:latin typeface="Roboto Light"/>
          <a:ea typeface="+mj-ea"/>
          <a:cs typeface="Roboto Light"/>
        </a:defRPr>
      </a:lvl1pPr>
    </p:titleStyle>
    <p:bodyStyle>
      <a:lvl1pPr marL="816479" indent="-816479" algn="l" defTabSz="1088639" rtl="0" eaLnBrk="1" latinLnBrk="0" hangingPunct="1">
        <a:spcBef>
          <a:spcPct val="20000"/>
        </a:spcBef>
        <a:buFont typeface="Arial"/>
        <a:buChar char="•"/>
        <a:defRPr sz="4800" kern="1200">
          <a:solidFill>
            <a:schemeClr val="tx1"/>
          </a:solidFill>
          <a:latin typeface="Roboto Light"/>
          <a:ea typeface="+mn-ea"/>
          <a:cs typeface="Roboto Light"/>
        </a:defRPr>
      </a:lvl1pPr>
      <a:lvl2pPr marL="1769038" indent="-680399" algn="l" defTabSz="1088639" rtl="0" eaLnBrk="1" latinLnBrk="0" hangingPunct="1">
        <a:spcBef>
          <a:spcPct val="20000"/>
        </a:spcBef>
        <a:buFont typeface="Arial"/>
        <a:buChar char="–"/>
        <a:defRPr sz="4400" kern="1200">
          <a:solidFill>
            <a:schemeClr val="tx1"/>
          </a:solidFill>
          <a:latin typeface="Roboto Light"/>
          <a:ea typeface="+mn-ea"/>
          <a:cs typeface="Roboto Light"/>
        </a:defRPr>
      </a:lvl2pPr>
      <a:lvl3pPr marL="2721597" indent="-544319" algn="l" defTabSz="1088639" rtl="0" eaLnBrk="1" latinLnBrk="0" hangingPunct="1">
        <a:spcBef>
          <a:spcPct val="20000"/>
        </a:spcBef>
        <a:buFont typeface="Arial"/>
        <a:buChar char="•"/>
        <a:defRPr sz="3600" kern="1200">
          <a:solidFill>
            <a:schemeClr val="tx1"/>
          </a:solidFill>
          <a:latin typeface="Roboto Light"/>
          <a:ea typeface="+mn-ea"/>
          <a:cs typeface="Roboto Light"/>
        </a:defRPr>
      </a:lvl3pPr>
      <a:lvl4pPr marL="3810236"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4pPr>
      <a:lvl5pPr marL="4898875"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bstract blurred background of department store"/>
          <p:cNvPicPr>
            <a:picLocks noGrp="1" noChangeAspect="1"/>
          </p:cNvPicPr>
          <p:nvPr>
            <p:ph type="pic" sz="quarter" idx="10"/>
          </p:nvPr>
        </p:nvPicPr>
        <p:blipFill>
          <a:blip r:embed="rId3"/>
          <a:srcRect t="7026" b="7026"/>
          <a:stretch/>
        </p:blipFill>
        <p:spPr>
          <a:xfrm>
            <a:off x="0" y="0"/>
            <a:ext cx="24387175" cy="13970000"/>
          </a:xfrm>
        </p:spPr>
      </p:pic>
      <p:sp>
        <p:nvSpPr>
          <p:cNvPr id="9" name="Rectangle 8"/>
          <p:cNvSpPr>
            <a:spLocks noChangeAspect="1"/>
          </p:cNvSpPr>
          <p:nvPr/>
        </p:nvSpPr>
        <p:spPr>
          <a:xfrm rot="16200000">
            <a:off x="5208588" y="-5208588"/>
            <a:ext cx="13969999" cy="24387175"/>
          </a:xfrm>
          <a:prstGeom prst="rect">
            <a:avLst/>
          </a:prstGeom>
          <a:gradFill flip="none" rotWithShape="1">
            <a:gsLst>
              <a:gs pos="0">
                <a:srgbClr val="28384C">
                  <a:alpha val="18225"/>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954087" y="5399949"/>
            <a:ext cx="22479000" cy="3170099"/>
          </a:xfrm>
          <a:prstGeom prst="rect">
            <a:avLst/>
          </a:prstGeom>
          <a:noFill/>
        </p:spPr>
        <p:txBody>
          <a:bodyPr wrap="square" rtlCol="0" anchor="ctr">
            <a:spAutoFit/>
          </a:bodyPr>
          <a:lstStyle/>
          <a:p>
            <a:pPr algn="ctr"/>
            <a:r>
              <a:rPr lang="en-US" sz="10000" dirty="0">
                <a:solidFill>
                  <a:schemeClr val="bg1"/>
                </a:solidFill>
                <a:latin typeface="Roboto Black"/>
                <a:cs typeface="Roboto Black"/>
              </a:rPr>
              <a:t>FASHION STORES INCORPORATED</a:t>
            </a:r>
          </a:p>
          <a:p>
            <a:pPr algn="ctr"/>
            <a:r>
              <a:rPr lang="en-US" sz="10000" dirty="0">
                <a:solidFill>
                  <a:schemeClr val="bg1"/>
                </a:solidFill>
                <a:latin typeface="Roboto Black"/>
                <a:cs typeface="Roboto Black"/>
              </a:rPr>
              <a:t>Store Manager Leadership Program</a:t>
            </a:r>
          </a:p>
        </p:txBody>
      </p:sp>
    </p:spTree>
    <p:extLst>
      <p:ext uri="{BB962C8B-B14F-4D97-AF65-F5344CB8AC3E}">
        <p14:creationId xmlns:p14="http://schemas.microsoft.com/office/powerpoint/2010/main" val="39573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LEVEL 2: LEARNING RESULTS </a:t>
            </a:r>
          </a:p>
        </p:txBody>
      </p:sp>
      <p:graphicFrame>
        <p:nvGraphicFramePr>
          <p:cNvPr id="4" name="Table 3"/>
          <p:cNvGraphicFramePr>
            <a:graphicFrameLocks noGrp="1"/>
          </p:cNvGraphicFramePr>
          <p:nvPr>
            <p:extLst>
              <p:ext uri="{D42A27DB-BD31-4B8C-83A1-F6EECF244321}">
                <p14:modId xmlns:p14="http://schemas.microsoft.com/office/powerpoint/2010/main" val="3890445162"/>
              </p:ext>
            </p:extLst>
          </p:nvPr>
        </p:nvGraphicFramePr>
        <p:xfrm>
          <a:off x="3364697" y="3504677"/>
          <a:ext cx="16258118" cy="1402080"/>
        </p:xfrm>
        <a:graphic>
          <a:graphicData uri="http://schemas.openxmlformats.org/drawingml/2006/table">
            <a:tbl>
              <a:tblPr firstRow="1" bandRow="1">
                <a:tableStyleId>{3B4B98B0-60AC-42C2-AFA5-B58CD77FA1E5}</a:tableStyleId>
              </a:tblPr>
              <a:tblGrid>
                <a:gridCol w="13068377">
                  <a:extLst>
                    <a:ext uri="{9D8B030D-6E8A-4147-A177-3AD203B41FA5}">
                      <a16:colId xmlns:a16="http://schemas.microsoft.com/office/drawing/2014/main" val="20000"/>
                    </a:ext>
                  </a:extLst>
                </a:gridCol>
                <a:gridCol w="3189741">
                  <a:extLst>
                    <a:ext uri="{9D8B030D-6E8A-4147-A177-3AD203B41FA5}">
                      <a16:colId xmlns:a16="http://schemas.microsoft.com/office/drawing/2014/main" val="20001"/>
                    </a:ext>
                  </a:extLst>
                </a:gridCol>
              </a:tblGrid>
              <a:tr h="370840">
                <a:tc>
                  <a:txBody>
                    <a:bodyPr/>
                    <a:lstStyle/>
                    <a:p>
                      <a:r>
                        <a:rPr lang="en-US" b="1"/>
                        <a:t>Demonstrate successful</a:t>
                      </a:r>
                      <a:r>
                        <a:rPr lang="en-US" b="1" baseline="0"/>
                        <a:t> use of the 10 skill sets (competencies)</a:t>
                      </a:r>
                      <a:endParaRPr lang="en-US" b="1"/>
                    </a:p>
                  </a:txBody>
                  <a:tcPr/>
                </a:tc>
                <a:tc>
                  <a:txBody>
                    <a:bodyPr/>
                    <a:lstStyle/>
                    <a:p>
                      <a:pPr algn="ctr"/>
                      <a:r>
                        <a:rPr lang="en-US" b="1"/>
                        <a:t>ALL</a:t>
                      </a: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3364697" y="5149840"/>
            <a:ext cx="17812359" cy="3416320"/>
          </a:xfrm>
          <a:prstGeom prst="rect">
            <a:avLst/>
          </a:prstGeom>
          <a:noFill/>
        </p:spPr>
        <p:txBody>
          <a:bodyPr wrap="square" rtlCol="0">
            <a:spAutoFit/>
          </a:bodyPr>
          <a:lstStyle/>
          <a:p>
            <a:pPr marL="571500" indent="-571500">
              <a:buFontTx/>
              <a:buChar char="•"/>
            </a:pPr>
            <a:r>
              <a:rPr lang="en-US" sz="3600" b="1"/>
              <a:t>Measure: </a:t>
            </a:r>
            <a:r>
              <a:rPr lang="en-US" sz="3600"/>
              <a:t>3 out of 4 on a 4-point scale</a:t>
            </a:r>
          </a:p>
          <a:p>
            <a:pPr marL="571500" indent="-571500">
              <a:buFontTx/>
              <a:buChar char="•"/>
            </a:pPr>
            <a:r>
              <a:rPr lang="en-US" sz="3600" b="1"/>
              <a:t>Method/Instrument: </a:t>
            </a:r>
            <a:r>
              <a:rPr lang="en-US" sz="3600"/>
              <a:t>Observation of skills practices </a:t>
            </a:r>
            <a:r>
              <a:rPr lang="en-US" sz="3600" b="1">
                <a:solidFill>
                  <a:srgbClr val="4D6D92"/>
                </a:solidFill>
              </a:rPr>
              <a:t>(repeated practices ensured everybody was satisfactory by facilitator observation)</a:t>
            </a:r>
          </a:p>
          <a:p>
            <a:pPr marL="571500" indent="-571500">
              <a:buFontTx/>
              <a:buChar char="•"/>
            </a:pPr>
            <a:r>
              <a:rPr lang="en-US" sz="3600" b="1"/>
              <a:t>Data Sources: </a:t>
            </a:r>
            <a:r>
              <a:rPr lang="en-US" sz="3600"/>
              <a:t>Facilitator</a:t>
            </a:r>
          </a:p>
          <a:p>
            <a:pPr marL="571500" indent="-571500">
              <a:buFontTx/>
              <a:buChar char="•"/>
            </a:pPr>
            <a:r>
              <a:rPr lang="en-US" sz="3600" b="1"/>
              <a:t>Timing: </a:t>
            </a:r>
            <a:r>
              <a:rPr lang="en-US" sz="3600"/>
              <a:t>At the end of the program</a:t>
            </a:r>
          </a:p>
          <a:p>
            <a:pPr marL="571500" indent="-571500">
              <a:buFontTx/>
              <a:buChar char="•"/>
            </a:pPr>
            <a:r>
              <a:rPr lang="en-US" sz="3600" b="1"/>
              <a:t>Responsibility</a:t>
            </a:r>
            <a:r>
              <a:rPr lang="en-US" sz="3600"/>
              <a:t>: Facilitator</a:t>
            </a:r>
            <a:r>
              <a:rPr lang="en-US" sz="3600" b="1"/>
              <a:t> </a:t>
            </a:r>
          </a:p>
        </p:txBody>
      </p:sp>
    </p:spTree>
    <p:extLst>
      <p:ext uri="{BB962C8B-B14F-4D97-AF65-F5344CB8AC3E}">
        <p14:creationId xmlns:p14="http://schemas.microsoft.com/office/powerpoint/2010/main" val="100047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LEVEL 2: LEARNING RESULTS </a:t>
            </a:r>
          </a:p>
        </p:txBody>
      </p:sp>
      <p:graphicFrame>
        <p:nvGraphicFramePr>
          <p:cNvPr id="4" name="Table 3"/>
          <p:cNvGraphicFramePr>
            <a:graphicFrameLocks noGrp="1"/>
          </p:cNvGraphicFramePr>
          <p:nvPr>
            <p:extLst>
              <p:ext uri="{D42A27DB-BD31-4B8C-83A1-F6EECF244321}">
                <p14:modId xmlns:p14="http://schemas.microsoft.com/office/powerpoint/2010/main" val="2979929152"/>
              </p:ext>
            </p:extLst>
          </p:nvPr>
        </p:nvGraphicFramePr>
        <p:xfrm>
          <a:off x="3364697" y="3504677"/>
          <a:ext cx="16258118" cy="2240280"/>
        </p:xfrm>
        <a:graphic>
          <a:graphicData uri="http://schemas.openxmlformats.org/drawingml/2006/table">
            <a:tbl>
              <a:tblPr firstRow="1" bandRow="1">
                <a:tableStyleId>{3B4B98B0-60AC-42C2-AFA5-B58CD77FA1E5}</a:tableStyleId>
              </a:tblPr>
              <a:tblGrid>
                <a:gridCol w="13068377">
                  <a:extLst>
                    <a:ext uri="{9D8B030D-6E8A-4147-A177-3AD203B41FA5}">
                      <a16:colId xmlns:a16="http://schemas.microsoft.com/office/drawing/2014/main" val="20000"/>
                    </a:ext>
                  </a:extLst>
                </a:gridCol>
                <a:gridCol w="3189741">
                  <a:extLst>
                    <a:ext uri="{9D8B030D-6E8A-4147-A177-3AD203B41FA5}">
                      <a16:colId xmlns:a16="http://schemas.microsoft.com/office/drawing/2014/main" val="20001"/>
                    </a:ext>
                  </a:extLst>
                </a:gridCol>
              </a:tblGrid>
              <a:tr h="370840">
                <a:tc>
                  <a:txBody>
                    <a:bodyPr/>
                    <a:lstStyle/>
                    <a:p>
                      <a:r>
                        <a:rPr lang="en-US" b="1"/>
                        <a:t>I know more about my effectiveness as a leader</a:t>
                      </a:r>
                    </a:p>
                  </a:txBody>
                  <a:tcPr/>
                </a:tc>
                <a:tc>
                  <a:txBody>
                    <a:bodyPr/>
                    <a:lstStyle/>
                    <a:p>
                      <a:pPr algn="ctr"/>
                      <a:r>
                        <a:rPr lang="en-US" b="1"/>
                        <a:t>4.7</a:t>
                      </a:r>
                    </a:p>
                  </a:txBody>
                  <a:tcPr/>
                </a:tc>
                <a:extLst>
                  <a:ext uri="{0D108BD9-81ED-4DB2-BD59-A6C34878D82A}">
                    <a16:rowId xmlns:a16="http://schemas.microsoft.com/office/drawing/2014/main" val="10000"/>
                  </a:ext>
                </a:extLst>
              </a:tr>
              <a:tr h="370840">
                <a:tc>
                  <a:txBody>
                    <a:bodyPr/>
                    <a:lstStyle/>
                    <a:p>
                      <a:r>
                        <a:rPr lang="en-US" b="1"/>
                        <a:t>I</a:t>
                      </a:r>
                      <a:r>
                        <a:rPr lang="en-US" b="1" baseline="0"/>
                        <a:t> know how to build a high-performance team </a:t>
                      </a:r>
                      <a:endParaRPr lang="en-US" b="1"/>
                    </a:p>
                  </a:txBody>
                  <a:tcPr/>
                </a:tc>
                <a:tc>
                  <a:txBody>
                    <a:bodyPr/>
                    <a:lstStyle/>
                    <a:p>
                      <a:pPr algn="ctr"/>
                      <a:r>
                        <a:rPr lang="en-US" b="1"/>
                        <a:t>4.5</a:t>
                      </a:r>
                    </a:p>
                  </a:txBody>
                  <a:tcPr/>
                </a:tc>
                <a:extLst>
                  <a:ext uri="{0D108BD9-81ED-4DB2-BD59-A6C34878D82A}">
                    <a16:rowId xmlns:a16="http://schemas.microsoft.com/office/drawing/2014/main" val="10001"/>
                  </a:ext>
                </a:extLst>
              </a:tr>
              <a:tr h="370840">
                <a:tc>
                  <a:txBody>
                    <a:bodyPr/>
                    <a:lstStyle/>
                    <a:p>
                      <a:r>
                        <a:rPr lang="en-US" b="1"/>
                        <a:t>10</a:t>
                      </a:r>
                      <a:r>
                        <a:rPr lang="en-US" b="1" baseline="0"/>
                        <a:t> skill self-assessment on learning change</a:t>
                      </a:r>
                      <a:endParaRPr lang="en-US" b="1"/>
                    </a:p>
                  </a:txBody>
                  <a:tcPr/>
                </a:tc>
                <a:tc>
                  <a:txBody>
                    <a:bodyPr/>
                    <a:lstStyle/>
                    <a:p>
                      <a:pPr algn="ctr"/>
                      <a:r>
                        <a:rPr lang="en-US" b="1"/>
                        <a:t>4.1</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3680594" y="6962766"/>
            <a:ext cx="14416832" cy="3970318"/>
          </a:xfrm>
          <a:prstGeom prst="rect">
            <a:avLst/>
          </a:prstGeom>
          <a:noFill/>
        </p:spPr>
        <p:txBody>
          <a:bodyPr wrap="none" rtlCol="0">
            <a:spAutoFit/>
          </a:bodyPr>
          <a:lstStyle/>
          <a:p>
            <a:pPr marL="571500" indent="-571500">
              <a:buFontTx/>
              <a:buChar char="•"/>
            </a:pPr>
            <a:r>
              <a:rPr lang="en-US" sz="3600" b="1"/>
              <a:t>Measure: </a:t>
            </a:r>
            <a:r>
              <a:rPr lang="en-US" sz="3600"/>
              <a:t>4 out of 5 on a 5-point scale</a:t>
            </a:r>
          </a:p>
          <a:p>
            <a:pPr marL="571500" indent="-571500">
              <a:buFontTx/>
              <a:buChar char="•"/>
            </a:pPr>
            <a:r>
              <a:rPr lang="en-US" sz="3600" b="1"/>
              <a:t>Method/Instrument: </a:t>
            </a:r>
            <a:r>
              <a:rPr lang="en-US" sz="3600"/>
              <a:t>Questionnaire </a:t>
            </a:r>
          </a:p>
          <a:p>
            <a:pPr marL="571500" indent="-571500">
              <a:buFontTx/>
              <a:buChar char="•"/>
            </a:pPr>
            <a:r>
              <a:rPr lang="en-US" sz="3600" b="1">
                <a:solidFill>
                  <a:schemeClr val="accent1"/>
                </a:solidFill>
              </a:rPr>
              <a:t>Extent to which the program changed their knowledge and use of skills </a:t>
            </a:r>
          </a:p>
          <a:p>
            <a:pPr marL="571500" indent="-571500">
              <a:buFontTx/>
              <a:buChar char="•"/>
            </a:pPr>
            <a:r>
              <a:rPr lang="en-US" sz="3600" b="1"/>
              <a:t>Data Sources: </a:t>
            </a:r>
            <a:r>
              <a:rPr lang="en-US" sz="3600"/>
              <a:t>Facilitator</a:t>
            </a:r>
          </a:p>
          <a:p>
            <a:pPr marL="571500" indent="-571500">
              <a:buFontTx/>
              <a:buChar char="•"/>
            </a:pPr>
            <a:r>
              <a:rPr lang="en-US" sz="3600" b="1"/>
              <a:t>Timing: </a:t>
            </a:r>
            <a:r>
              <a:rPr lang="en-US" sz="3600"/>
              <a:t>At the end of the program – One month after </a:t>
            </a:r>
          </a:p>
          <a:p>
            <a:pPr marL="571500" indent="-571500">
              <a:buFontTx/>
              <a:buChar char="•"/>
            </a:pPr>
            <a:r>
              <a:rPr lang="en-US" sz="3600" b="1"/>
              <a:t>89 out of 93 responded </a:t>
            </a:r>
          </a:p>
          <a:p>
            <a:pPr marL="571500" indent="-571500">
              <a:buFontTx/>
              <a:buChar char="•"/>
            </a:pPr>
            <a:r>
              <a:rPr lang="en-US" sz="3600" b="1"/>
              <a:t>Responsibility: </a:t>
            </a:r>
            <a:r>
              <a:rPr lang="en-US" sz="3600"/>
              <a:t>Facilitator</a:t>
            </a:r>
            <a:endParaRPr lang="en-US" sz="3600" b="1"/>
          </a:p>
        </p:txBody>
      </p:sp>
    </p:spTree>
    <p:extLst>
      <p:ext uri="{BB962C8B-B14F-4D97-AF65-F5344CB8AC3E}">
        <p14:creationId xmlns:p14="http://schemas.microsoft.com/office/powerpoint/2010/main" val="103234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5465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LEVEL 3: APPLICATION / IMPLEMENTATION</a:t>
            </a:r>
          </a:p>
        </p:txBody>
      </p:sp>
      <p:graphicFrame>
        <p:nvGraphicFramePr>
          <p:cNvPr id="4" name="Table 3"/>
          <p:cNvGraphicFramePr>
            <a:graphicFrameLocks noGrp="1"/>
          </p:cNvGraphicFramePr>
          <p:nvPr>
            <p:extLst>
              <p:ext uri="{D42A27DB-BD31-4B8C-83A1-F6EECF244321}">
                <p14:modId xmlns:p14="http://schemas.microsoft.com/office/powerpoint/2010/main" val="762073143"/>
              </p:ext>
            </p:extLst>
          </p:nvPr>
        </p:nvGraphicFramePr>
        <p:xfrm>
          <a:off x="3495640" y="2708350"/>
          <a:ext cx="16258118" cy="7010400"/>
        </p:xfrm>
        <a:graphic>
          <a:graphicData uri="http://schemas.openxmlformats.org/drawingml/2006/table">
            <a:tbl>
              <a:tblPr firstRow="1" bandRow="1">
                <a:tableStyleId>{3B4B98B0-60AC-42C2-AFA5-B58CD77FA1E5}</a:tableStyleId>
              </a:tblPr>
              <a:tblGrid>
                <a:gridCol w="13068377">
                  <a:extLst>
                    <a:ext uri="{9D8B030D-6E8A-4147-A177-3AD203B41FA5}">
                      <a16:colId xmlns:a16="http://schemas.microsoft.com/office/drawing/2014/main" val="20000"/>
                    </a:ext>
                  </a:extLst>
                </a:gridCol>
                <a:gridCol w="3189741">
                  <a:extLst>
                    <a:ext uri="{9D8B030D-6E8A-4147-A177-3AD203B41FA5}">
                      <a16:colId xmlns:a16="http://schemas.microsoft.com/office/drawing/2014/main" val="20001"/>
                    </a:ext>
                  </a:extLst>
                </a:gridCol>
              </a:tblGrid>
              <a:tr h="0">
                <a:tc>
                  <a:txBody>
                    <a:bodyPr/>
                    <a:lstStyle/>
                    <a:p>
                      <a:r>
                        <a:rPr lang="en-US" sz="4000" b="1"/>
                        <a:t>Individuals</a:t>
                      </a:r>
                      <a:r>
                        <a:rPr lang="en-US" sz="4000" b="1" baseline="0"/>
                        <a:t> completing action plans</a:t>
                      </a:r>
                      <a:endParaRPr lang="en-US" sz="4000" b="1"/>
                    </a:p>
                  </a:txBody>
                  <a:tcPr/>
                </a:tc>
                <a:tc>
                  <a:txBody>
                    <a:bodyPr/>
                    <a:lstStyle/>
                    <a:p>
                      <a:pPr algn="ctr"/>
                      <a:r>
                        <a:rPr lang="en-US" sz="4000" b="1"/>
                        <a:t>86%</a:t>
                      </a:r>
                    </a:p>
                  </a:txBody>
                  <a:tcPr>
                    <a:solidFill>
                      <a:schemeClr val="accent3"/>
                    </a:solidFill>
                  </a:tcPr>
                </a:tc>
                <a:extLst>
                  <a:ext uri="{0D108BD9-81ED-4DB2-BD59-A6C34878D82A}">
                    <a16:rowId xmlns:a16="http://schemas.microsoft.com/office/drawing/2014/main" val="10000"/>
                  </a:ext>
                </a:extLst>
              </a:tr>
              <a:tr h="370840">
                <a:tc>
                  <a:txBody>
                    <a:bodyPr/>
                    <a:lstStyle/>
                    <a:p>
                      <a:r>
                        <a:rPr lang="en-US" sz="4000" b="1"/>
                        <a:t>Use the coach </a:t>
                      </a:r>
                      <a:r>
                        <a:rPr lang="en-US" sz="3600" b="0"/>
                        <a:t>(expectation</a:t>
                      </a:r>
                      <a:r>
                        <a:rPr lang="en-US" sz="3600" b="0" baseline="0"/>
                        <a:t> almost all would use)</a:t>
                      </a:r>
                      <a:endParaRPr lang="en-US" sz="3600" b="0"/>
                    </a:p>
                  </a:txBody>
                  <a:tcPr/>
                </a:tc>
                <a:tc>
                  <a:txBody>
                    <a:bodyPr/>
                    <a:lstStyle/>
                    <a:p>
                      <a:pPr algn="ctr"/>
                      <a:r>
                        <a:rPr lang="en-US" sz="4000" b="1"/>
                        <a:t>72%</a:t>
                      </a:r>
                    </a:p>
                  </a:txBody>
                  <a:tcPr>
                    <a:solidFill>
                      <a:srgbClr val="FFFF00">
                        <a:alpha val="50000"/>
                      </a:srgbClr>
                    </a:solidFill>
                  </a:tcPr>
                </a:tc>
                <a:extLst>
                  <a:ext uri="{0D108BD9-81ED-4DB2-BD59-A6C34878D82A}">
                    <a16:rowId xmlns:a16="http://schemas.microsoft.com/office/drawing/2014/main" val="10001"/>
                  </a:ext>
                </a:extLst>
              </a:tr>
              <a:tr h="370840">
                <a:tc>
                  <a:txBody>
                    <a:bodyPr/>
                    <a:lstStyle/>
                    <a:p>
                      <a:r>
                        <a:rPr lang="en-US" sz="4000" b="1"/>
                        <a:t>Use the learning portal </a:t>
                      </a:r>
                      <a:r>
                        <a:rPr lang="en-US" sz="3600" b="0"/>
                        <a:t>(expectation almost all would</a:t>
                      </a:r>
                      <a:r>
                        <a:rPr lang="en-US" sz="3600" b="0" baseline="0"/>
                        <a:t> use)</a:t>
                      </a:r>
                      <a:endParaRPr lang="en-US" sz="3600" b="0"/>
                    </a:p>
                  </a:txBody>
                  <a:tcPr/>
                </a:tc>
                <a:tc>
                  <a:txBody>
                    <a:bodyPr/>
                    <a:lstStyle/>
                    <a:p>
                      <a:pPr algn="ctr"/>
                      <a:r>
                        <a:rPr lang="en-US" sz="4000" b="1"/>
                        <a:t>54%</a:t>
                      </a:r>
                    </a:p>
                  </a:txBody>
                  <a:tcPr>
                    <a:solidFill>
                      <a:schemeClr val="accent5">
                        <a:alpha val="60000"/>
                      </a:schemeClr>
                    </a:solidFill>
                  </a:tcPr>
                </a:tc>
                <a:extLst>
                  <a:ext uri="{0D108BD9-81ED-4DB2-BD59-A6C34878D82A}">
                    <a16:rowId xmlns:a16="http://schemas.microsoft.com/office/drawing/2014/main" val="10002"/>
                  </a:ext>
                </a:extLst>
              </a:tr>
              <a:tr h="370840">
                <a:tc>
                  <a:txBody>
                    <a:bodyPr/>
                    <a:lstStyle/>
                    <a:p>
                      <a:r>
                        <a:rPr lang="en-US" sz="4000" b="1"/>
                        <a:t>Average</a:t>
                      </a:r>
                      <a:r>
                        <a:rPr lang="en-US" sz="4000" b="1" baseline="0"/>
                        <a:t> for 360-degree feedback (8 skills) : (5-point scale)</a:t>
                      </a:r>
                      <a:endParaRPr lang="en-US" sz="4000" b="1"/>
                    </a:p>
                  </a:txBody>
                  <a:tcPr/>
                </a:tc>
                <a:tc>
                  <a:txBody>
                    <a:bodyPr/>
                    <a:lstStyle/>
                    <a:p>
                      <a:pPr algn="ctr"/>
                      <a:endParaRPr lang="en-US" sz="4000" b="1"/>
                    </a:p>
                  </a:txBody>
                  <a:tcPr>
                    <a:solidFill>
                      <a:schemeClr val="accent3"/>
                    </a:solidFill>
                  </a:tcPr>
                </a:tc>
                <a:extLst>
                  <a:ext uri="{0D108BD9-81ED-4DB2-BD59-A6C34878D82A}">
                    <a16:rowId xmlns:a16="http://schemas.microsoft.com/office/drawing/2014/main" val="10003"/>
                  </a:ext>
                </a:extLst>
              </a:tr>
              <a:tr h="370840">
                <a:tc>
                  <a:txBody>
                    <a:bodyPr/>
                    <a:lstStyle/>
                    <a:p>
                      <a:r>
                        <a:rPr lang="en-US" sz="4000" b="1"/>
                        <a:t>         Pre assessment on skill sets </a:t>
                      </a:r>
                    </a:p>
                  </a:txBody>
                  <a:tcPr/>
                </a:tc>
                <a:tc>
                  <a:txBody>
                    <a:bodyPr/>
                    <a:lstStyle/>
                    <a:p>
                      <a:pPr algn="ctr"/>
                      <a:r>
                        <a:rPr lang="en-US" sz="4000" b="1"/>
                        <a:t>3.82</a:t>
                      </a:r>
                    </a:p>
                  </a:txBody>
                  <a:tcPr>
                    <a:solidFill>
                      <a:schemeClr val="accent3"/>
                    </a:solidFill>
                  </a:tcPr>
                </a:tc>
                <a:extLst>
                  <a:ext uri="{0D108BD9-81ED-4DB2-BD59-A6C34878D82A}">
                    <a16:rowId xmlns:a16="http://schemas.microsoft.com/office/drawing/2014/main" val="10004"/>
                  </a:ext>
                </a:extLst>
              </a:tr>
              <a:tr h="370840">
                <a:tc>
                  <a:txBody>
                    <a:bodyPr/>
                    <a:lstStyle/>
                    <a:p>
                      <a:r>
                        <a:rPr lang="en-US" sz="4000" b="1"/>
                        <a:t>         Post assessments</a:t>
                      </a:r>
                      <a:r>
                        <a:rPr lang="en-US" sz="4000" b="1" baseline="0"/>
                        <a:t> on skill sets </a:t>
                      </a:r>
                      <a:endParaRPr lang="en-US" sz="4000" b="1"/>
                    </a:p>
                  </a:txBody>
                  <a:tcPr/>
                </a:tc>
                <a:tc>
                  <a:txBody>
                    <a:bodyPr/>
                    <a:lstStyle/>
                    <a:p>
                      <a:pPr algn="ctr"/>
                      <a:r>
                        <a:rPr lang="en-US" sz="4000" b="1"/>
                        <a:t>4.61</a:t>
                      </a:r>
                    </a:p>
                  </a:txBody>
                  <a:tcPr>
                    <a:solidFill>
                      <a:schemeClr val="accent3"/>
                    </a:solidFill>
                  </a:tcPr>
                </a:tc>
                <a:extLst>
                  <a:ext uri="{0D108BD9-81ED-4DB2-BD59-A6C34878D82A}">
                    <a16:rowId xmlns:a16="http://schemas.microsoft.com/office/drawing/2014/main" val="10005"/>
                  </a:ext>
                </a:extLst>
              </a:tr>
              <a:tr h="370840">
                <a:tc>
                  <a:txBody>
                    <a:bodyPr/>
                    <a:lstStyle/>
                    <a:p>
                      <a:r>
                        <a:rPr lang="en-US" sz="4000" b="1"/>
                        <a:t>For 10 skills  -self</a:t>
                      </a:r>
                      <a:r>
                        <a:rPr lang="en-US" sz="4000" b="1" baseline="0"/>
                        <a:t> assessment on : (5-point scale) </a:t>
                      </a:r>
                      <a:endParaRPr lang="en-US" sz="4000" b="1"/>
                    </a:p>
                  </a:txBody>
                  <a:tcPr/>
                </a:tc>
                <a:tc>
                  <a:txBody>
                    <a:bodyPr/>
                    <a:lstStyle/>
                    <a:p>
                      <a:pPr algn="ctr"/>
                      <a:endParaRPr lang="en-US" sz="4000" b="1"/>
                    </a:p>
                  </a:txBody>
                  <a:tcPr>
                    <a:solidFill>
                      <a:schemeClr val="accent3"/>
                    </a:solidFill>
                  </a:tcPr>
                </a:tc>
                <a:extLst>
                  <a:ext uri="{0D108BD9-81ED-4DB2-BD59-A6C34878D82A}">
                    <a16:rowId xmlns:a16="http://schemas.microsoft.com/office/drawing/2014/main" val="10006"/>
                  </a:ext>
                </a:extLst>
              </a:tr>
              <a:tr h="370840">
                <a:tc>
                  <a:txBody>
                    <a:bodyPr/>
                    <a:lstStyle/>
                    <a:p>
                      <a:r>
                        <a:rPr lang="en-US" sz="4000" b="1"/>
                        <a:t>Extent</a:t>
                      </a:r>
                      <a:r>
                        <a:rPr lang="en-US" sz="4000" b="1" baseline="0"/>
                        <a:t> of use </a:t>
                      </a:r>
                      <a:r>
                        <a:rPr lang="en-US" sz="4000" b="0" baseline="0"/>
                        <a:t>(barely met the objective of 4)</a:t>
                      </a:r>
                      <a:endParaRPr lang="en-US" sz="4000" b="0"/>
                    </a:p>
                  </a:txBody>
                  <a:tcPr/>
                </a:tc>
                <a:tc>
                  <a:txBody>
                    <a:bodyPr/>
                    <a:lstStyle/>
                    <a:p>
                      <a:pPr algn="ctr"/>
                      <a:r>
                        <a:rPr lang="en-US" sz="4000" b="1"/>
                        <a:t>4.2</a:t>
                      </a:r>
                    </a:p>
                  </a:txBody>
                  <a:tcPr>
                    <a:solidFill>
                      <a:schemeClr val="accent3"/>
                    </a:solidFill>
                  </a:tcPr>
                </a:tc>
                <a:extLst>
                  <a:ext uri="{0D108BD9-81ED-4DB2-BD59-A6C34878D82A}">
                    <a16:rowId xmlns:a16="http://schemas.microsoft.com/office/drawing/2014/main" val="10007"/>
                  </a:ext>
                </a:extLst>
              </a:tr>
              <a:tr h="370840">
                <a:tc>
                  <a:txBody>
                    <a:bodyPr/>
                    <a:lstStyle/>
                    <a:p>
                      <a:pPr marL="0" marR="0" indent="0" algn="l" defTabSz="1088639" rtl="0" eaLnBrk="1" fontAlgn="auto" latinLnBrk="0" hangingPunct="1">
                        <a:lnSpc>
                          <a:spcPct val="100000"/>
                        </a:lnSpc>
                        <a:spcBef>
                          <a:spcPts val="0"/>
                        </a:spcBef>
                        <a:spcAft>
                          <a:spcPts val="0"/>
                        </a:spcAft>
                        <a:buClrTx/>
                        <a:buSzTx/>
                        <a:buFontTx/>
                        <a:buNone/>
                        <a:tabLst/>
                        <a:defRPr/>
                      </a:pPr>
                      <a:r>
                        <a:rPr lang="en-US" sz="4000" b="1"/>
                        <a:t>Frequency of use </a:t>
                      </a:r>
                      <a:r>
                        <a:rPr lang="en-US" sz="4000" b="0" baseline="0"/>
                        <a:t>(lower than objective of 4)</a:t>
                      </a:r>
                      <a:endParaRPr lang="en-US" sz="4000" b="0"/>
                    </a:p>
                  </a:txBody>
                  <a:tcPr/>
                </a:tc>
                <a:tc>
                  <a:txBody>
                    <a:bodyPr/>
                    <a:lstStyle/>
                    <a:p>
                      <a:pPr algn="ctr"/>
                      <a:r>
                        <a:rPr lang="en-US" sz="4000" b="1"/>
                        <a:t>3.8</a:t>
                      </a:r>
                    </a:p>
                  </a:txBody>
                  <a:tcPr>
                    <a:solidFill>
                      <a:srgbClr val="FFFF00">
                        <a:alpha val="45000"/>
                      </a:srgbClr>
                    </a:solidFill>
                  </a:tcPr>
                </a:tc>
                <a:extLst>
                  <a:ext uri="{0D108BD9-81ED-4DB2-BD59-A6C34878D82A}">
                    <a16:rowId xmlns:a16="http://schemas.microsoft.com/office/drawing/2014/main" val="10008"/>
                  </a:ext>
                </a:extLst>
              </a:tr>
              <a:tr h="370840">
                <a:tc>
                  <a:txBody>
                    <a:bodyPr/>
                    <a:lstStyle/>
                    <a:p>
                      <a:pPr marL="0" marR="0" indent="0" algn="l" defTabSz="1088639" rtl="0" eaLnBrk="1" fontAlgn="auto" latinLnBrk="0" hangingPunct="1">
                        <a:lnSpc>
                          <a:spcPct val="100000"/>
                        </a:lnSpc>
                        <a:spcBef>
                          <a:spcPts val="0"/>
                        </a:spcBef>
                        <a:spcAft>
                          <a:spcPts val="0"/>
                        </a:spcAft>
                        <a:buClrTx/>
                        <a:buSzTx/>
                        <a:buFontTx/>
                        <a:buNone/>
                        <a:tabLst/>
                        <a:defRPr/>
                      </a:pPr>
                      <a:r>
                        <a:rPr lang="en-US" sz="4000" b="1"/>
                        <a:t>Success with use </a:t>
                      </a:r>
                      <a:r>
                        <a:rPr lang="en-US" sz="4000" b="0" baseline="0"/>
                        <a:t>(lower than objective of 4)</a:t>
                      </a:r>
                      <a:endParaRPr lang="en-US" sz="4000" b="0"/>
                    </a:p>
                  </a:txBody>
                  <a:tcPr/>
                </a:tc>
                <a:tc>
                  <a:txBody>
                    <a:bodyPr/>
                    <a:lstStyle/>
                    <a:p>
                      <a:pPr algn="ctr"/>
                      <a:r>
                        <a:rPr lang="en-US" sz="4000" b="1"/>
                        <a:t>3.9</a:t>
                      </a:r>
                    </a:p>
                  </a:txBody>
                  <a:tcPr>
                    <a:solidFill>
                      <a:srgbClr val="FFFF00">
                        <a:alpha val="45000"/>
                      </a:srgbClr>
                    </a:solidFill>
                  </a:tcPr>
                </a:tc>
                <a:extLst>
                  <a:ext uri="{0D108BD9-81ED-4DB2-BD59-A6C34878D82A}">
                    <a16:rowId xmlns:a16="http://schemas.microsoft.com/office/drawing/2014/main" val="10009"/>
                  </a:ext>
                </a:extLst>
              </a:tr>
            </a:tbl>
          </a:graphicData>
        </a:graphic>
      </p:graphicFrame>
      <p:sp>
        <p:nvSpPr>
          <p:cNvPr id="5" name="TextBox 4"/>
          <p:cNvSpPr txBox="1"/>
          <p:nvPr/>
        </p:nvSpPr>
        <p:spPr>
          <a:xfrm>
            <a:off x="3495640" y="9874442"/>
            <a:ext cx="10973004" cy="2862322"/>
          </a:xfrm>
          <a:prstGeom prst="rect">
            <a:avLst/>
          </a:prstGeom>
          <a:noFill/>
        </p:spPr>
        <p:txBody>
          <a:bodyPr wrap="none" rtlCol="0">
            <a:spAutoFit/>
          </a:bodyPr>
          <a:lstStyle/>
          <a:p>
            <a:pPr marL="571500" indent="-571500">
              <a:buFontTx/>
              <a:buChar char="•"/>
            </a:pPr>
            <a:r>
              <a:rPr lang="en-US" sz="3600" b="1"/>
              <a:t>Measure: </a:t>
            </a:r>
            <a:r>
              <a:rPr lang="en-US" sz="3600"/>
              <a:t>Checklist - 4 out of 5 on a 5-point scale</a:t>
            </a:r>
          </a:p>
          <a:p>
            <a:pPr marL="571500" indent="-571500">
              <a:buFontTx/>
              <a:buChar char="•"/>
            </a:pPr>
            <a:r>
              <a:rPr lang="en-US" sz="3600" b="1"/>
              <a:t>Method/Instrument: </a:t>
            </a:r>
            <a:r>
              <a:rPr lang="en-US" sz="3600"/>
              <a:t>Questionnaire and Action Plan </a:t>
            </a:r>
          </a:p>
          <a:p>
            <a:pPr marL="571500" indent="-571500">
              <a:buFontTx/>
              <a:buChar char="•"/>
            </a:pPr>
            <a:r>
              <a:rPr lang="en-US" sz="3600" b="1"/>
              <a:t>Data Sources: </a:t>
            </a:r>
            <a:r>
              <a:rPr lang="en-US" sz="3600"/>
              <a:t>Participants </a:t>
            </a:r>
          </a:p>
          <a:p>
            <a:pPr marL="571500" indent="-571500">
              <a:buFontTx/>
              <a:buChar char="•"/>
            </a:pPr>
            <a:r>
              <a:rPr lang="en-US" sz="3600" b="1"/>
              <a:t>Timing: </a:t>
            </a:r>
            <a:r>
              <a:rPr lang="en-US" sz="3600"/>
              <a:t>2 months after the workshop </a:t>
            </a:r>
          </a:p>
          <a:p>
            <a:pPr marL="571500" indent="-571500">
              <a:buFontTx/>
              <a:buChar char="•"/>
            </a:pPr>
            <a:r>
              <a:rPr lang="en-US" sz="3600" b="1"/>
              <a:t>Responsibility: </a:t>
            </a:r>
            <a:r>
              <a:rPr lang="en-US" sz="3600"/>
              <a:t>LD team</a:t>
            </a:r>
            <a:endParaRPr lang="en-US" sz="3600" b="1"/>
          </a:p>
        </p:txBody>
      </p:sp>
    </p:spTree>
    <p:extLst>
      <p:ext uri="{BB962C8B-B14F-4D97-AF65-F5344CB8AC3E}">
        <p14:creationId xmlns:p14="http://schemas.microsoft.com/office/powerpoint/2010/main" val="250657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5465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LEVEL 3: APPLICATION / IMPLEMENTATION</a:t>
            </a:r>
          </a:p>
        </p:txBody>
      </p:sp>
      <p:graphicFrame>
        <p:nvGraphicFramePr>
          <p:cNvPr id="4" name="Table 3"/>
          <p:cNvGraphicFramePr>
            <a:graphicFrameLocks noGrp="1"/>
          </p:cNvGraphicFramePr>
          <p:nvPr>
            <p:extLst>
              <p:ext uri="{D42A27DB-BD31-4B8C-83A1-F6EECF244321}">
                <p14:modId xmlns:p14="http://schemas.microsoft.com/office/powerpoint/2010/main" val="2721470196"/>
              </p:ext>
            </p:extLst>
          </p:nvPr>
        </p:nvGraphicFramePr>
        <p:xfrm>
          <a:off x="12707815" y="3370122"/>
          <a:ext cx="9639724" cy="6751320"/>
        </p:xfrm>
        <a:graphic>
          <a:graphicData uri="http://schemas.openxmlformats.org/drawingml/2006/table">
            <a:tbl>
              <a:tblPr firstRow="1" bandRow="1">
                <a:tableStyleId>{3B4B98B0-60AC-42C2-AFA5-B58CD77FA1E5}</a:tableStyleId>
              </a:tblPr>
              <a:tblGrid>
                <a:gridCol w="7748470">
                  <a:extLst>
                    <a:ext uri="{9D8B030D-6E8A-4147-A177-3AD203B41FA5}">
                      <a16:colId xmlns:a16="http://schemas.microsoft.com/office/drawing/2014/main" val="20000"/>
                    </a:ext>
                  </a:extLst>
                </a:gridCol>
                <a:gridCol w="1891254">
                  <a:extLst>
                    <a:ext uri="{9D8B030D-6E8A-4147-A177-3AD203B41FA5}">
                      <a16:colId xmlns:a16="http://schemas.microsoft.com/office/drawing/2014/main" val="20001"/>
                    </a:ext>
                  </a:extLst>
                </a:gridCol>
              </a:tblGrid>
              <a:tr h="370840">
                <a:tc>
                  <a:txBody>
                    <a:bodyPr/>
                    <a:lstStyle/>
                    <a:p>
                      <a:r>
                        <a:rPr lang="en-US" sz="4000" b="1"/>
                        <a:t>Great content</a:t>
                      </a:r>
                    </a:p>
                  </a:txBody>
                  <a:tcPr/>
                </a:tc>
                <a:tc>
                  <a:txBody>
                    <a:bodyPr/>
                    <a:lstStyle/>
                    <a:p>
                      <a:pPr algn="ctr"/>
                      <a:r>
                        <a:rPr lang="en-US" sz="4000" b="1"/>
                        <a:t>72%</a:t>
                      </a:r>
                    </a:p>
                  </a:txBody>
                  <a:tcPr>
                    <a:noFill/>
                  </a:tcPr>
                </a:tc>
                <a:extLst>
                  <a:ext uri="{0D108BD9-81ED-4DB2-BD59-A6C34878D82A}">
                    <a16:rowId xmlns:a16="http://schemas.microsoft.com/office/drawing/2014/main" val="10000"/>
                  </a:ext>
                </a:extLst>
              </a:tr>
              <a:tr h="370840">
                <a:tc>
                  <a:txBody>
                    <a:bodyPr/>
                    <a:lstStyle/>
                    <a:p>
                      <a:r>
                        <a:rPr lang="en-US" sz="4000" b="1"/>
                        <a:t>Regional Manager Support </a:t>
                      </a:r>
                    </a:p>
                  </a:txBody>
                  <a:tcPr/>
                </a:tc>
                <a:tc>
                  <a:txBody>
                    <a:bodyPr/>
                    <a:lstStyle/>
                    <a:p>
                      <a:pPr algn="ctr"/>
                      <a:r>
                        <a:rPr lang="en-US" sz="4000" b="1"/>
                        <a:t>85%</a:t>
                      </a:r>
                    </a:p>
                  </a:txBody>
                  <a:tcPr>
                    <a:solidFill>
                      <a:schemeClr val="accent1">
                        <a:alpha val="20000"/>
                      </a:schemeClr>
                    </a:solidFill>
                  </a:tcPr>
                </a:tc>
                <a:extLst>
                  <a:ext uri="{0D108BD9-81ED-4DB2-BD59-A6C34878D82A}">
                    <a16:rowId xmlns:a16="http://schemas.microsoft.com/office/drawing/2014/main" val="10001"/>
                  </a:ext>
                </a:extLst>
              </a:tr>
              <a:tr h="370840">
                <a:tc>
                  <a:txBody>
                    <a:bodyPr/>
                    <a:lstStyle/>
                    <a:p>
                      <a:r>
                        <a:rPr lang="en-US" sz="4000" b="1"/>
                        <a:t>Convenient to participate/use</a:t>
                      </a:r>
                    </a:p>
                  </a:txBody>
                  <a:tcPr/>
                </a:tc>
                <a:tc>
                  <a:txBody>
                    <a:bodyPr/>
                    <a:lstStyle/>
                    <a:p>
                      <a:pPr algn="ctr"/>
                      <a:r>
                        <a:rPr lang="en-US" sz="4000" b="1"/>
                        <a:t>58%</a:t>
                      </a:r>
                    </a:p>
                  </a:txBody>
                  <a:tcPr>
                    <a:noFill/>
                  </a:tcPr>
                </a:tc>
                <a:extLst>
                  <a:ext uri="{0D108BD9-81ED-4DB2-BD59-A6C34878D82A}">
                    <a16:rowId xmlns:a16="http://schemas.microsoft.com/office/drawing/2014/main" val="10002"/>
                  </a:ext>
                </a:extLst>
              </a:tr>
              <a:tr h="370840">
                <a:tc>
                  <a:txBody>
                    <a:bodyPr/>
                    <a:lstStyle/>
                    <a:p>
                      <a:r>
                        <a:rPr lang="en-US" sz="4000" b="1"/>
                        <a:t>Effective</a:t>
                      </a:r>
                      <a:r>
                        <a:rPr lang="en-US" sz="4000" b="1" baseline="0"/>
                        <a:t> design</a:t>
                      </a:r>
                      <a:endParaRPr lang="en-US" sz="4000" b="1"/>
                    </a:p>
                  </a:txBody>
                  <a:tcPr/>
                </a:tc>
                <a:tc>
                  <a:txBody>
                    <a:bodyPr/>
                    <a:lstStyle/>
                    <a:p>
                      <a:pPr algn="ctr"/>
                      <a:r>
                        <a:rPr lang="en-US" sz="4000" b="1"/>
                        <a:t>45%</a:t>
                      </a:r>
                    </a:p>
                  </a:txBody>
                  <a:tcPr>
                    <a:solidFill>
                      <a:schemeClr val="accent1">
                        <a:alpha val="20000"/>
                      </a:schemeClr>
                    </a:solidFill>
                  </a:tcPr>
                </a:tc>
                <a:extLst>
                  <a:ext uri="{0D108BD9-81ED-4DB2-BD59-A6C34878D82A}">
                    <a16:rowId xmlns:a16="http://schemas.microsoft.com/office/drawing/2014/main" val="10003"/>
                  </a:ext>
                </a:extLst>
              </a:tr>
              <a:tr h="370840">
                <a:tc>
                  <a:txBody>
                    <a:bodyPr/>
                    <a:lstStyle/>
                    <a:p>
                      <a:r>
                        <a:rPr lang="en-US" sz="4000" b="1"/>
                        <a:t>Videos</a:t>
                      </a:r>
                      <a:r>
                        <a:rPr lang="en-US" sz="4000" b="1" baseline="0"/>
                        <a:t> were helpful</a:t>
                      </a:r>
                      <a:endParaRPr lang="en-US" sz="4000" b="1"/>
                    </a:p>
                  </a:txBody>
                  <a:tcPr/>
                </a:tc>
                <a:tc>
                  <a:txBody>
                    <a:bodyPr/>
                    <a:lstStyle/>
                    <a:p>
                      <a:pPr algn="ctr"/>
                      <a:r>
                        <a:rPr lang="en-US" sz="4000" b="1"/>
                        <a:t>32%</a:t>
                      </a:r>
                    </a:p>
                  </a:txBody>
                  <a:tcPr>
                    <a:noFill/>
                  </a:tcPr>
                </a:tc>
                <a:extLst>
                  <a:ext uri="{0D108BD9-81ED-4DB2-BD59-A6C34878D82A}">
                    <a16:rowId xmlns:a16="http://schemas.microsoft.com/office/drawing/2014/main" val="10004"/>
                  </a:ext>
                </a:extLst>
              </a:tr>
              <a:tr h="370840">
                <a:tc>
                  <a:txBody>
                    <a:bodyPr/>
                    <a:lstStyle/>
                    <a:p>
                      <a:r>
                        <a:rPr lang="en-US" sz="4000" b="1"/>
                        <a:t>Coaching with effective </a:t>
                      </a:r>
                      <a:br>
                        <a:rPr lang="en-US" sz="4000" b="1"/>
                      </a:br>
                      <a:r>
                        <a:rPr lang="en-US" sz="3600" b="0"/>
                        <a:t>(lower than expected)</a:t>
                      </a:r>
                      <a:endParaRPr lang="en-US" sz="4000" b="0"/>
                    </a:p>
                  </a:txBody>
                  <a:tcPr/>
                </a:tc>
                <a:tc>
                  <a:txBody>
                    <a:bodyPr/>
                    <a:lstStyle/>
                    <a:p>
                      <a:pPr algn="ctr"/>
                      <a:r>
                        <a:rPr lang="en-US" sz="4000" b="1"/>
                        <a:t>19%</a:t>
                      </a:r>
                    </a:p>
                  </a:txBody>
                  <a:tcPr>
                    <a:solidFill>
                      <a:schemeClr val="accent1">
                        <a:alpha val="20000"/>
                      </a:schemeClr>
                    </a:solidFill>
                  </a:tcPr>
                </a:tc>
                <a:extLst>
                  <a:ext uri="{0D108BD9-81ED-4DB2-BD59-A6C34878D82A}">
                    <a16:rowId xmlns:a16="http://schemas.microsoft.com/office/drawing/2014/main" val="10005"/>
                  </a:ext>
                </a:extLst>
              </a:tr>
              <a:tr h="370840">
                <a:tc>
                  <a:txBody>
                    <a:bodyPr/>
                    <a:lstStyle/>
                    <a:p>
                      <a:r>
                        <a:rPr lang="en-US" sz="4000" b="1"/>
                        <a:t>Learning portal </a:t>
                      </a:r>
                      <a:br>
                        <a:rPr lang="en-US" b="1"/>
                      </a:br>
                      <a:r>
                        <a:rPr lang="en-US" sz="3600" b="0"/>
                        <a:t>(little higher</a:t>
                      </a:r>
                      <a:r>
                        <a:rPr lang="en-US" sz="3600" b="0" baseline="0"/>
                        <a:t> than expected)</a:t>
                      </a:r>
                      <a:endParaRPr lang="en-US" sz="4000" b="0"/>
                    </a:p>
                  </a:txBody>
                  <a:tcPr/>
                </a:tc>
                <a:tc>
                  <a:txBody>
                    <a:bodyPr/>
                    <a:lstStyle/>
                    <a:p>
                      <a:pPr algn="ctr"/>
                      <a:r>
                        <a:rPr lang="en-US" sz="4000" b="1"/>
                        <a:t>18%</a:t>
                      </a:r>
                    </a:p>
                  </a:txBody>
                  <a:tcPr>
                    <a:noFill/>
                  </a:tcPr>
                </a:tc>
                <a:extLst>
                  <a:ext uri="{0D108BD9-81ED-4DB2-BD59-A6C34878D82A}">
                    <a16:rowId xmlns:a16="http://schemas.microsoft.com/office/drawing/2014/main" val="10006"/>
                  </a:ext>
                </a:extLst>
              </a:tr>
              <a:tr h="370840">
                <a:tc>
                  <a:txBody>
                    <a:bodyPr/>
                    <a:lstStyle/>
                    <a:p>
                      <a:r>
                        <a:rPr lang="en-US" sz="4000" b="1"/>
                        <a:t>Other</a:t>
                      </a:r>
                      <a:r>
                        <a:rPr lang="en-US" b="1"/>
                        <a:t> </a:t>
                      </a:r>
                      <a:r>
                        <a:rPr lang="en-US" sz="3600" b="0"/>
                        <a:t>(360 degree not</a:t>
                      </a:r>
                      <a:r>
                        <a:rPr lang="en-US" sz="3600" b="0" baseline="0"/>
                        <a:t> so important</a:t>
                      </a:r>
                      <a:r>
                        <a:rPr lang="en-US" sz="3600" b="0"/>
                        <a:t>)</a:t>
                      </a:r>
                      <a:endParaRPr lang="en-US" b="0"/>
                    </a:p>
                  </a:txBody>
                  <a:tcPr/>
                </a:tc>
                <a:tc>
                  <a:txBody>
                    <a:bodyPr/>
                    <a:lstStyle/>
                    <a:p>
                      <a:pPr algn="ctr"/>
                      <a:r>
                        <a:rPr lang="en-US" sz="4000" b="1"/>
                        <a:t>14%</a:t>
                      </a:r>
                    </a:p>
                  </a:txBody>
                  <a:tcPr>
                    <a:solidFill>
                      <a:schemeClr val="accent1">
                        <a:alpha val="20000"/>
                      </a:schemeClr>
                    </a:solidFill>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7327277"/>
              </p:ext>
            </p:extLst>
          </p:nvPr>
        </p:nvGraphicFramePr>
        <p:xfrm>
          <a:off x="1899138" y="3489960"/>
          <a:ext cx="7658269" cy="6736080"/>
        </p:xfrm>
        <a:graphic>
          <a:graphicData uri="http://schemas.openxmlformats.org/drawingml/2006/table">
            <a:tbl>
              <a:tblPr firstRow="1" bandRow="1">
                <a:tableStyleId>{3B4B98B0-60AC-42C2-AFA5-B58CD77FA1E5}</a:tableStyleId>
              </a:tblPr>
              <a:tblGrid>
                <a:gridCol w="6155764">
                  <a:extLst>
                    <a:ext uri="{9D8B030D-6E8A-4147-A177-3AD203B41FA5}">
                      <a16:colId xmlns:a16="http://schemas.microsoft.com/office/drawing/2014/main" val="20000"/>
                    </a:ext>
                  </a:extLst>
                </a:gridCol>
                <a:gridCol w="1502505">
                  <a:extLst>
                    <a:ext uri="{9D8B030D-6E8A-4147-A177-3AD203B41FA5}">
                      <a16:colId xmlns:a16="http://schemas.microsoft.com/office/drawing/2014/main" val="20001"/>
                    </a:ext>
                  </a:extLst>
                </a:gridCol>
              </a:tblGrid>
              <a:tr h="370840">
                <a:tc>
                  <a:txBody>
                    <a:bodyPr/>
                    <a:lstStyle/>
                    <a:p>
                      <a:r>
                        <a:rPr lang="en-US" sz="4000" b="1"/>
                        <a:t>Not enough</a:t>
                      </a:r>
                      <a:r>
                        <a:rPr lang="en-US" sz="4000" b="1" baseline="0"/>
                        <a:t> time to do it properly </a:t>
                      </a:r>
                      <a:r>
                        <a:rPr lang="en-US" sz="3600" b="0" baseline="0"/>
                        <a:t>(anticipated result)</a:t>
                      </a:r>
                      <a:endParaRPr lang="en-US" sz="3600" b="0"/>
                    </a:p>
                  </a:txBody>
                  <a:tcPr/>
                </a:tc>
                <a:tc>
                  <a:txBody>
                    <a:bodyPr/>
                    <a:lstStyle/>
                    <a:p>
                      <a:pPr algn="ctr"/>
                      <a:r>
                        <a:rPr lang="en-US" sz="4000" b="1"/>
                        <a:t>14%</a:t>
                      </a:r>
                    </a:p>
                  </a:txBody>
                  <a:tcPr>
                    <a:noFill/>
                  </a:tcPr>
                </a:tc>
                <a:extLst>
                  <a:ext uri="{0D108BD9-81ED-4DB2-BD59-A6C34878D82A}">
                    <a16:rowId xmlns:a16="http://schemas.microsoft.com/office/drawing/2014/main" val="10000"/>
                  </a:ext>
                </a:extLst>
              </a:tr>
              <a:tr h="370840">
                <a:tc>
                  <a:txBody>
                    <a:bodyPr/>
                    <a:lstStyle/>
                    <a:p>
                      <a:r>
                        <a:rPr lang="en-US" sz="4000" b="1"/>
                        <a:t>Technology problems</a:t>
                      </a:r>
                    </a:p>
                  </a:txBody>
                  <a:tcPr/>
                </a:tc>
                <a:tc>
                  <a:txBody>
                    <a:bodyPr/>
                    <a:lstStyle/>
                    <a:p>
                      <a:pPr algn="ctr"/>
                      <a:r>
                        <a:rPr lang="en-US" sz="4000" b="1"/>
                        <a:t>11%</a:t>
                      </a:r>
                    </a:p>
                  </a:txBody>
                  <a:tcPr>
                    <a:solidFill>
                      <a:schemeClr val="accent1">
                        <a:alpha val="20000"/>
                      </a:schemeClr>
                    </a:solidFill>
                  </a:tcPr>
                </a:tc>
                <a:extLst>
                  <a:ext uri="{0D108BD9-81ED-4DB2-BD59-A6C34878D82A}">
                    <a16:rowId xmlns:a16="http://schemas.microsoft.com/office/drawing/2014/main" val="10001"/>
                  </a:ext>
                </a:extLst>
              </a:tr>
              <a:tr h="370840">
                <a:tc>
                  <a:txBody>
                    <a:bodyPr/>
                    <a:lstStyle/>
                    <a:p>
                      <a:r>
                        <a:rPr lang="en-US" sz="4000" b="1"/>
                        <a:t>Lack of support</a:t>
                      </a:r>
                      <a:r>
                        <a:rPr lang="en-US" sz="4000" b="1" baseline="0"/>
                        <a:t> from regional manager</a:t>
                      </a:r>
                      <a:endParaRPr lang="en-US" sz="4000" b="1"/>
                    </a:p>
                  </a:txBody>
                  <a:tcPr/>
                </a:tc>
                <a:tc>
                  <a:txBody>
                    <a:bodyPr/>
                    <a:lstStyle/>
                    <a:p>
                      <a:pPr algn="ctr"/>
                      <a:r>
                        <a:rPr lang="en-US" sz="4000" b="1"/>
                        <a:t>7%</a:t>
                      </a:r>
                    </a:p>
                  </a:txBody>
                  <a:tcPr>
                    <a:noFill/>
                  </a:tcPr>
                </a:tc>
                <a:extLst>
                  <a:ext uri="{0D108BD9-81ED-4DB2-BD59-A6C34878D82A}">
                    <a16:rowId xmlns:a16="http://schemas.microsoft.com/office/drawing/2014/main" val="10002"/>
                  </a:ext>
                </a:extLst>
              </a:tr>
              <a:tr h="370840">
                <a:tc>
                  <a:txBody>
                    <a:bodyPr/>
                    <a:lstStyle/>
                    <a:p>
                      <a:r>
                        <a:rPr lang="en-US" sz="4000" b="1"/>
                        <a:t>Program was too complicated</a:t>
                      </a:r>
                    </a:p>
                  </a:txBody>
                  <a:tcPr/>
                </a:tc>
                <a:tc>
                  <a:txBody>
                    <a:bodyPr/>
                    <a:lstStyle/>
                    <a:p>
                      <a:pPr algn="ctr"/>
                      <a:r>
                        <a:rPr lang="en-US" sz="4000" b="1"/>
                        <a:t>6%</a:t>
                      </a:r>
                    </a:p>
                  </a:txBody>
                  <a:tcPr>
                    <a:solidFill>
                      <a:schemeClr val="accent1">
                        <a:alpha val="20000"/>
                      </a:schemeClr>
                    </a:solidFill>
                  </a:tcPr>
                </a:tc>
                <a:extLst>
                  <a:ext uri="{0D108BD9-81ED-4DB2-BD59-A6C34878D82A}">
                    <a16:rowId xmlns:a16="http://schemas.microsoft.com/office/drawing/2014/main" val="10003"/>
                  </a:ext>
                </a:extLst>
              </a:tr>
              <a:tr h="370840">
                <a:tc>
                  <a:txBody>
                    <a:bodyPr/>
                    <a:lstStyle/>
                    <a:p>
                      <a:r>
                        <a:rPr lang="en-US" sz="4000" b="1"/>
                        <a:t>Doesn’t fit the culture</a:t>
                      </a:r>
                    </a:p>
                  </a:txBody>
                  <a:tcPr/>
                </a:tc>
                <a:tc>
                  <a:txBody>
                    <a:bodyPr/>
                    <a:lstStyle/>
                    <a:p>
                      <a:pPr algn="ctr"/>
                      <a:r>
                        <a:rPr lang="en-US" sz="4000" b="1"/>
                        <a:t>5%</a:t>
                      </a:r>
                    </a:p>
                  </a:txBody>
                  <a:tcPr>
                    <a:noFill/>
                  </a:tcPr>
                </a:tc>
                <a:extLst>
                  <a:ext uri="{0D108BD9-81ED-4DB2-BD59-A6C34878D82A}">
                    <a16:rowId xmlns:a16="http://schemas.microsoft.com/office/drawing/2014/main" val="10004"/>
                  </a:ext>
                </a:extLst>
              </a:tr>
              <a:tr h="370840">
                <a:tc>
                  <a:txBody>
                    <a:bodyPr/>
                    <a:lstStyle/>
                    <a:p>
                      <a:r>
                        <a:rPr lang="en-US" sz="4000" b="1"/>
                        <a:t>Too difficult to use the skills </a:t>
                      </a:r>
                    </a:p>
                  </a:txBody>
                  <a:tcPr/>
                </a:tc>
                <a:tc>
                  <a:txBody>
                    <a:bodyPr/>
                    <a:lstStyle/>
                    <a:p>
                      <a:pPr algn="ctr"/>
                      <a:r>
                        <a:rPr lang="en-US" sz="4000" b="1"/>
                        <a:t>3%</a:t>
                      </a:r>
                    </a:p>
                  </a:txBody>
                  <a:tcPr>
                    <a:solidFill>
                      <a:schemeClr val="accent1">
                        <a:alpha val="20000"/>
                      </a:schemeClr>
                    </a:solidFill>
                  </a:tcPr>
                </a:tc>
                <a:extLst>
                  <a:ext uri="{0D108BD9-81ED-4DB2-BD59-A6C34878D82A}">
                    <a16:rowId xmlns:a16="http://schemas.microsoft.com/office/drawing/2014/main" val="10005"/>
                  </a:ext>
                </a:extLst>
              </a:tr>
              <a:tr h="370840">
                <a:tc>
                  <a:txBody>
                    <a:bodyPr/>
                    <a:lstStyle/>
                    <a:p>
                      <a:r>
                        <a:rPr lang="en-US" sz="4000" b="1"/>
                        <a:t>Other</a:t>
                      </a:r>
                    </a:p>
                  </a:txBody>
                  <a:tcPr/>
                </a:tc>
                <a:tc>
                  <a:txBody>
                    <a:bodyPr/>
                    <a:lstStyle/>
                    <a:p>
                      <a:pPr algn="ctr"/>
                      <a:r>
                        <a:rPr lang="en-US" sz="4000" b="1"/>
                        <a:t>7%</a:t>
                      </a:r>
                    </a:p>
                  </a:txBody>
                  <a:tcPr>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4734744" y="2569308"/>
            <a:ext cx="1987055" cy="754053"/>
          </a:xfrm>
          <a:prstGeom prst="rect">
            <a:avLst/>
          </a:prstGeom>
          <a:noFill/>
        </p:spPr>
        <p:txBody>
          <a:bodyPr wrap="none" rtlCol="0">
            <a:spAutoFit/>
          </a:bodyPr>
          <a:lstStyle/>
          <a:p>
            <a:r>
              <a:rPr lang="en-US" b="1">
                <a:solidFill>
                  <a:srgbClr val="4D6D92"/>
                </a:solidFill>
              </a:rPr>
              <a:t>Barriers </a:t>
            </a:r>
          </a:p>
        </p:txBody>
      </p:sp>
      <p:sp>
        <p:nvSpPr>
          <p:cNvPr id="9" name="TextBox 8"/>
          <p:cNvSpPr txBox="1"/>
          <p:nvPr/>
        </p:nvSpPr>
        <p:spPr>
          <a:xfrm>
            <a:off x="16454315" y="2469665"/>
            <a:ext cx="2146723" cy="754053"/>
          </a:xfrm>
          <a:prstGeom prst="rect">
            <a:avLst/>
          </a:prstGeom>
          <a:noFill/>
        </p:spPr>
        <p:txBody>
          <a:bodyPr wrap="none" rtlCol="0">
            <a:spAutoFit/>
          </a:bodyPr>
          <a:lstStyle/>
          <a:p>
            <a:r>
              <a:rPr lang="en-US" b="1">
                <a:solidFill>
                  <a:srgbClr val="4D6D92"/>
                </a:solidFill>
              </a:rPr>
              <a:t>Enablers</a:t>
            </a:r>
          </a:p>
        </p:txBody>
      </p:sp>
    </p:spTree>
    <p:extLst>
      <p:ext uri="{BB962C8B-B14F-4D97-AF65-F5344CB8AC3E}">
        <p14:creationId xmlns:p14="http://schemas.microsoft.com/office/powerpoint/2010/main" val="37551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A1A0FB-3C43-B443-9F8D-4A4423476883}"/>
              </a:ext>
            </a:extLst>
          </p:cNvPr>
          <p:cNvSpPr/>
          <p:nvPr/>
        </p:nvSpPr>
        <p:spPr>
          <a:xfrm>
            <a:off x="21336000" y="867508"/>
            <a:ext cx="2157046" cy="778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95485761"/>
              </p:ext>
            </p:extLst>
          </p:nvPr>
        </p:nvGraphicFramePr>
        <p:xfrm>
          <a:off x="568887" y="1626170"/>
          <a:ext cx="23249400" cy="11855368"/>
        </p:xfrm>
        <a:graphic>
          <a:graphicData uri="http://schemas.openxmlformats.org/drawingml/2006/table">
            <a:tbl>
              <a:tblPr firstRow="1" bandRow="1">
                <a:tableStyleId>{5C22544A-7EE6-4342-B048-85BDC9FD1C3A}</a:tableStyleId>
              </a:tblPr>
              <a:tblGrid>
                <a:gridCol w="11904467">
                  <a:extLst>
                    <a:ext uri="{9D8B030D-6E8A-4147-A177-3AD203B41FA5}">
                      <a16:colId xmlns:a16="http://schemas.microsoft.com/office/drawing/2014/main" val="20000"/>
                    </a:ext>
                  </a:extLst>
                </a:gridCol>
                <a:gridCol w="2157046">
                  <a:extLst>
                    <a:ext uri="{9D8B030D-6E8A-4147-A177-3AD203B41FA5}">
                      <a16:colId xmlns:a16="http://schemas.microsoft.com/office/drawing/2014/main" val="4078180655"/>
                    </a:ext>
                  </a:extLst>
                </a:gridCol>
                <a:gridCol w="9187887">
                  <a:extLst>
                    <a:ext uri="{9D8B030D-6E8A-4147-A177-3AD203B41FA5}">
                      <a16:colId xmlns:a16="http://schemas.microsoft.com/office/drawing/2014/main" val="20001"/>
                    </a:ext>
                  </a:extLst>
                </a:gridCol>
              </a:tblGrid>
              <a:tr h="1531625">
                <a:tc>
                  <a:txBody>
                    <a:bodyPr/>
                    <a:lstStyle/>
                    <a:p>
                      <a:pPr algn="l"/>
                      <a:r>
                        <a:rPr lang="en-US" sz="2800"/>
                        <a:t>Objective: Increase sales with existing clients</a:t>
                      </a:r>
                      <a:r>
                        <a:rPr lang="en-US" sz="2800" baseline="0"/>
                        <a:t> by 20%     </a:t>
                      </a:r>
                    </a:p>
                    <a:p>
                      <a:pPr algn="l"/>
                      <a:r>
                        <a:rPr lang="en-US" sz="2800" baseline="0"/>
                        <a:t>Evaluation Period: January – March</a:t>
                      </a:r>
                    </a:p>
                    <a:p>
                      <a:r>
                        <a:rPr lang="en-US" sz="2800" baseline="0"/>
                        <a:t>Improvement Measure : Monthly Sales</a:t>
                      </a:r>
                      <a:endParaRPr lang="en-US" sz="2800"/>
                    </a:p>
                  </a:txBody>
                  <a:tcPr anchor="ctr"/>
                </a:tc>
                <a:tc gridSpan="2">
                  <a:txBody>
                    <a:bodyPr/>
                    <a:lstStyle/>
                    <a:p>
                      <a:r>
                        <a:rPr lang="en-US" sz="2800" baseline="0" dirty="0"/>
                        <a:t>Current Performance: US $ 56,000/month</a:t>
                      </a:r>
                    </a:p>
                    <a:p>
                      <a:r>
                        <a:rPr lang="en-US" sz="2800" baseline="0" dirty="0"/>
                        <a:t>Target Performance: US $ 67,000</a:t>
                      </a:r>
                      <a:endParaRPr lang="en-US" sz="2800" dirty="0"/>
                    </a:p>
                  </a:txBody>
                  <a:tcPr anchor="ctr"/>
                </a:tc>
                <a:tc hMerge="1">
                  <a:txBody>
                    <a:bodyPr/>
                    <a:lstStyle/>
                    <a:p>
                      <a:endParaRPr lang="en-US" dirty="0"/>
                    </a:p>
                  </a:txBody>
                  <a:tcPr/>
                </a:tc>
                <a:extLst>
                  <a:ext uri="{0D108BD9-81ED-4DB2-BD59-A6C34878D82A}">
                    <a16:rowId xmlns:a16="http://schemas.microsoft.com/office/drawing/2014/main" val="10000"/>
                  </a:ext>
                </a:extLst>
              </a:tr>
              <a:tr h="1055119">
                <a:tc>
                  <a:txBody>
                    <a:bodyPr/>
                    <a:lstStyle/>
                    <a:p>
                      <a:pPr>
                        <a:lnSpc>
                          <a:spcPct val="100000"/>
                        </a:lnSpc>
                      </a:pPr>
                      <a:r>
                        <a:rPr lang="en-US" sz="2800">
                          <a:solidFill>
                            <a:schemeClr val="tx1">
                              <a:lumMod val="50000"/>
                            </a:schemeClr>
                          </a:solidFill>
                        </a:rPr>
                        <a:t>Meet with</a:t>
                      </a:r>
                      <a:r>
                        <a:rPr lang="en-US" sz="2800" baseline="0">
                          <a:solidFill>
                            <a:schemeClr val="tx1">
                              <a:lumMod val="50000"/>
                            </a:schemeClr>
                          </a:solidFill>
                        </a:rPr>
                        <a:t> key clients to discuss issues, concerns, opportunities</a:t>
                      </a:r>
                      <a:endParaRPr lang="en-US" sz="2800">
                        <a:solidFill>
                          <a:schemeClr val="tx1">
                            <a:lumMod val="50000"/>
                          </a:schemeClr>
                        </a:solidFill>
                      </a:endParaRPr>
                    </a:p>
                  </a:txBody>
                  <a:tcPr anchor="ctr"/>
                </a:tc>
                <a:tc>
                  <a:txBody>
                    <a:bodyPr/>
                    <a:lstStyle/>
                    <a:p>
                      <a:pPr>
                        <a:lnSpc>
                          <a:spcPct val="100000"/>
                        </a:lnSpc>
                      </a:pPr>
                      <a:r>
                        <a:rPr lang="en-US" sz="2800" baseline="0">
                          <a:solidFill>
                            <a:schemeClr val="tx1">
                              <a:lumMod val="50000"/>
                            </a:schemeClr>
                          </a:solidFill>
                        </a:rPr>
                        <a:t>Jan 31</a:t>
                      </a:r>
                      <a:endParaRPr lang="en-US"/>
                    </a:p>
                  </a:txBody>
                  <a:tcPr anchor="ctr"/>
                </a:tc>
                <a:tc>
                  <a:txBody>
                    <a:bodyPr/>
                    <a:lstStyle/>
                    <a:p>
                      <a:pPr>
                        <a:lnSpc>
                          <a:spcPct val="100000"/>
                        </a:lnSpc>
                      </a:pPr>
                      <a:r>
                        <a:rPr lang="en-US" sz="2800">
                          <a:solidFill>
                            <a:schemeClr val="tx1">
                              <a:lumMod val="50000"/>
                            </a:schemeClr>
                          </a:solidFill>
                        </a:rPr>
                        <a:t>A. What is the unit of measure?  </a:t>
                      </a:r>
                      <a:r>
                        <a:rPr lang="en-US" sz="2800" b="1" u="sng">
                          <a:solidFill>
                            <a:schemeClr val="tx1">
                              <a:lumMod val="50000"/>
                            </a:schemeClr>
                          </a:solidFill>
                        </a:rPr>
                        <a:t>Monthly sales, existing clients</a:t>
                      </a:r>
                    </a:p>
                  </a:txBody>
                  <a:tcPr anchor="ctr"/>
                </a:tc>
                <a:extLst>
                  <a:ext uri="{0D108BD9-81ED-4DB2-BD59-A6C34878D82A}">
                    <a16:rowId xmlns:a16="http://schemas.microsoft.com/office/drawing/2014/main" val="10001"/>
                  </a:ext>
                </a:extLst>
              </a:tr>
              <a:tr h="1055119">
                <a:tc>
                  <a:txBody>
                    <a:bodyPr/>
                    <a:lstStyle/>
                    <a:p>
                      <a:pPr>
                        <a:lnSpc>
                          <a:spcPct val="100000"/>
                        </a:lnSpc>
                      </a:pPr>
                      <a:r>
                        <a:rPr lang="en-US" sz="2800">
                          <a:solidFill>
                            <a:schemeClr val="tx1">
                              <a:lumMod val="50000"/>
                            </a:schemeClr>
                          </a:solidFill>
                        </a:rPr>
                        <a:t>Review customer feedback data – look for</a:t>
                      </a:r>
                      <a:r>
                        <a:rPr lang="en-US" sz="2800" baseline="0">
                          <a:solidFill>
                            <a:schemeClr val="tx1">
                              <a:lumMod val="50000"/>
                            </a:schemeClr>
                          </a:solidFill>
                        </a:rPr>
                        <a:t> trends and patterns </a:t>
                      </a:r>
                    </a:p>
                    <a:p>
                      <a:pPr>
                        <a:lnSpc>
                          <a:spcPct val="100000"/>
                        </a:lnSpc>
                      </a:pPr>
                      <a:r>
                        <a:rPr lang="en-US" sz="2800" baseline="0">
                          <a:solidFill>
                            <a:schemeClr val="tx1">
                              <a:lumMod val="50000"/>
                            </a:schemeClr>
                          </a:solidFill>
                        </a:rPr>
                        <a:t>                                                                                                                  </a:t>
                      </a:r>
                      <a:endParaRPr lang="en-US" sz="2800">
                        <a:solidFill>
                          <a:schemeClr val="tx1">
                            <a:lumMod val="50000"/>
                          </a:schemeClr>
                        </a:solidFill>
                      </a:endParaRPr>
                    </a:p>
                  </a:txBody>
                  <a:tcPr anchor="ctr"/>
                </a:tc>
                <a:tc>
                  <a:txBody>
                    <a:bodyPr/>
                    <a:lstStyle/>
                    <a:p>
                      <a:pPr>
                        <a:lnSpc>
                          <a:spcPct val="100000"/>
                        </a:lnSpc>
                      </a:pPr>
                      <a:r>
                        <a:rPr lang="en-US" sz="2800" baseline="0">
                          <a:solidFill>
                            <a:schemeClr val="tx1">
                              <a:lumMod val="50000"/>
                            </a:schemeClr>
                          </a:solidFill>
                        </a:rPr>
                        <a:t>Feb 1 </a:t>
                      </a:r>
                      <a:endParaRPr lang="en-US"/>
                    </a:p>
                  </a:txBody>
                  <a:tcPr anchor="ctr"/>
                </a:tc>
                <a:tc>
                  <a:txBody>
                    <a:bodyPr/>
                    <a:lstStyle/>
                    <a:p>
                      <a:pPr>
                        <a:lnSpc>
                          <a:spcPct val="100000"/>
                        </a:lnSpc>
                      </a:pPr>
                      <a:r>
                        <a:rPr lang="en-US" sz="2800">
                          <a:solidFill>
                            <a:schemeClr val="tx1">
                              <a:lumMod val="50000"/>
                            </a:schemeClr>
                          </a:solidFill>
                        </a:rPr>
                        <a:t>B. What is the value</a:t>
                      </a:r>
                      <a:r>
                        <a:rPr lang="en-US" sz="2800" baseline="0">
                          <a:solidFill>
                            <a:schemeClr val="tx1">
                              <a:lumMod val="50000"/>
                            </a:schemeClr>
                          </a:solidFill>
                        </a:rPr>
                        <a:t> (cost) of one unit? </a:t>
                      </a:r>
                      <a:r>
                        <a:rPr lang="en-US" sz="2800" b="1" u="sng" baseline="0">
                          <a:solidFill>
                            <a:schemeClr val="tx1">
                              <a:lumMod val="50000"/>
                            </a:schemeClr>
                          </a:solidFill>
                        </a:rPr>
                        <a:t>25% profit margin </a:t>
                      </a:r>
                      <a:endParaRPr lang="en-US" sz="2800" b="1" u="sng">
                        <a:solidFill>
                          <a:schemeClr val="tx1">
                            <a:lumMod val="50000"/>
                          </a:schemeClr>
                        </a:solidFill>
                      </a:endParaRPr>
                    </a:p>
                  </a:txBody>
                  <a:tcPr anchor="ctr"/>
                </a:tc>
                <a:extLst>
                  <a:ext uri="{0D108BD9-81ED-4DB2-BD59-A6C34878D82A}">
                    <a16:rowId xmlns:a16="http://schemas.microsoft.com/office/drawing/2014/main" val="10002"/>
                  </a:ext>
                </a:extLst>
              </a:tr>
              <a:tr h="1055119">
                <a:tc>
                  <a:txBody>
                    <a:bodyPr/>
                    <a:lstStyle/>
                    <a:p>
                      <a:pPr>
                        <a:lnSpc>
                          <a:spcPct val="100000"/>
                        </a:lnSpc>
                      </a:pPr>
                      <a:r>
                        <a:rPr lang="en-US" sz="2800">
                          <a:solidFill>
                            <a:schemeClr val="tx1">
                              <a:lumMod val="50000"/>
                            </a:schemeClr>
                          </a:solidFill>
                        </a:rPr>
                        <a:t>Counsel</a:t>
                      </a:r>
                      <a:r>
                        <a:rPr lang="en-US" sz="2800" baseline="0">
                          <a:solidFill>
                            <a:schemeClr val="tx1">
                              <a:lumMod val="50000"/>
                            </a:schemeClr>
                          </a:solidFill>
                        </a:rPr>
                        <a:t> with “at risk” clients to correct problems and explore opportunities for improvement</a:t>
                      </a:r>
                      <a:endParaRPr lang="en-US" sz="2800">
                        <a:solidFill>
                          <a:schemeClr val="tx1">
                            <a:lumMod val="50000"/>
                          </a:schemeClr>
                        </a:solidFill>
                      </a:endParaRPr>
                    </a:p>
                  </a:txBody>
                  <a:tcPr anchor="ctr"/>
                </a:tc>
                <a:tc>
                  <a:txBody>
                    <a:bodyPr/>
                    <a:lstStyle/>
                    <a:p>
                      <a:pPr>
                        <a:lnSpc>
                          <a:spcPct val="100000"/>
                        </a:lnSpc>
                      </a:pPr>
                      <a:r>
                        <a:rPr lang="en-US" sz="2800" baseline="0">
                          <a:solidFill>
                            <a:schemeClr val="tx1">
                              <a:lumMod val="50000"/>
                            </a:schemeClr>
                          </a:solidFill>
                        </a:rPr>
                        <a:t>Feb 2</a:t>
                      </a:r>
                      <a:endParaRPr lang="en-US"/>
                    </a:p>
                  </a:txBody>
                  <a:tcPr anchor="ctr"/>
                </a:tc>
                <a:tc>
                  <a:txBody>
                    <a:bodyPr/>
                    <a:lstStyle/>
                    <a:p>
                      <a:pPr>
                        <a:lnSpc>
                          <a:spcPct val="100000"/>
                        </a:lnSpc>
                      </a:pPr>
                      <a:r>
                        <a:rPr lang="en-US" sz="2800">
                          <a:solidFill>
                            <a:schemeClr val="tx1">
                              <a:lumMod val="50000"/>
                            </a:schemeClr>
                          </a:solidFill>
                        </a:rPr>
                        <a:t>C. How did you arrive at this value?  </a:t>
                      </a:r>
                      <a:r>
                        <a:rPr lang="en-US" sz="2800" b="1" u="sng">
                          <a:solidFill>
                            <a:schemeClr val="tx1">
                              <a:lumMod val="50000"/>
                            </a:schemeClr>
                          </a:solidFill>
                        </a:rPr>
                        <a:t>Standard value</a:t>
                      </a:r>
                    </a:p>
                  </a:txBody>
                  <a:tcPr anchor="ctr"/>
                </a:tc>
                <a:extLst>
                  <a:ext uri="{0D108BD9-81ED-4DB2-BD59-A6C34878D82A}">
                    <a16:rowId xmlns:a16="http://schemas.microsoft.com/office/drawing/2014/main" val="10003"/>
                  </a:ext>
                </a:extLst>
              </a:tr>
              <a:tr h="1055119">
                <a:tc>
                  <a:txBody>
                    <a:bodyPr/>
                    <a:lstStyle/>
                    <a:p>
                      <a:pPr>
                        <a:lnSpc>
                          <a:spcPct val="100000"/>
                        </a:lnSpc>
                      </a:pPr>
                      <a:r>
                        <a:rPr lang="en-US" sz="2800">
                          <a:solidFill>
                            <a:schemeClr val="tx1">
                              <a:lumMod val="50000"/>
                            </a:schemeClr>
                          </a:solidFill>
                        </a:rPr>
                        <a:t>Develop business plan for high-potential</a:t>
                      </a:r>
                      <a:r>
                        <a:rPr lang="en-US" sz="2800" baseline="0">
                          <a:solidFill>
                            <a:schemeClr val="tx1">
                              <a:lumMod val="50000"/>
                            </a:schemeClr>
                          </a:solidFill>
                        </a:rPr>
                        <a:t> clients</a:t>
                      </a:r>
                      <a:endParaRPr lang="en-US" sz="2800">
                        <a:solidFill>
                          <a:schemeClr val="tx1">
                            <a:lumMod val="50000"/>
                          </a:schemeClr>
                        </a:solidFill>
                      </a:endParaRPr>
                    </a:p>
                  </a:txBody>
                  <a:tcPr anchor="ctr"/>
                </a:tc>
                <a:tc>
                  <a:txBody>
                    <a:bodyPr/>
                    <a:lstStyle/>
                    <a:p>
                      <a:pPr>
                        <a:lnSpc>
                          <a:spcPct val="100000"/>
                        </a:lnSpc>
                      </a:pPr>
                      <a:r>
                        <a:rPr lang="en-US" sz="2800" baseline="0">
                          <a:solidFill>
                            <a:schemeClr val="tx1">
                              <a:lumMod val="50000"/>
                            </a:schemeClr>
                          </a:solidFill>
                        </a:rPr>
                        <a:t>Feb 5</a:t>
                      </a:r>
                      <a:endParaRPr lang="en-US"/>
                    </a:p>
                  </a:txBody>
                  <a:tcPr anchor="ctr"/>
                </a:tc>
                <a:tc>
                  <a:txBody>
                    <a:bodyPr/>
                    <a:lstStyle/>
                    <a:p>
                      <a:pPr>
                        <a:lnSpc>
                          <a:spcPct val="100000"/>
                        </a:lnSpc>
                      </a:pPr>
                      <a:r>
                        <a:rPr lang="en-US" sz="2800">
                          <a:solidFill>
                            <a:schemeClr val="tx1">
                              <a:lumMod val="50000"/>
                            </a:schemeClr>
                          </a:solidFill>
                        </a:rPr>
                        <a:t>D. How much did the</a:t>
                      </a:r>
                      <a:r>
                        <a:rPr lang="en-US" sz="2800" baseline="0">
                          <a:solidFill>
                            <a:schemeClr val="tx1">
                              <a:lumMod val="50000"/>
                            </a:schemeClr>
                          </a:solidFill>
                        </a:rPr>
                        <a:t> measure change during the evaluation period (monthly value)? </a:t>
                      </a:r>
                      <a:r>
                        <a:rPr lang="en-US" sz="2800" b="1" u="sng" baseline="0">
                          <a:solidFill>
                            <a:schemeClr val="tx1">
                              <a:lumMod val="50000"/>
                            </a:schemeClr>
                          </a:solidFill>
                        </a:rPr>
                        <a:t>13,000</a:t>
                      </a:r>
                      <a:r>
                        <a:rPr lang="en-US" sz="2800" u="sng" baseline="0">
                          <a:solidFill>
                            <a:schemeClr val="tx1">
                              <a:lumMod val="50000"/>
                            </a:schemeClr>
                          </a:solidFill>
                        </a:rPr>
                        <a:t> </a:t>
                      </a:r>
                      <a:endParaRPr lang="en-US" sz="2800" u="sng">
                        <a:solidFill>
                          <a:schemeClr val="tx1">
                            <a:lumMod val="50000"/>
                          </a:schemeClr>
                        </a:solidFill>
                      </a:endParaRPr>
                    </a:p>
                  </a:txBody>
                  <a:tcPr anchor="ctr"/>
                </a:tc>
                <a:extLst>
                  <a:ext uri="{0D108BD9-81ED-4DB2-BD59-A6C34878D82A}">
                    <a16:rowId xmlns:a16="http://schemas.microsoft.com/office/drawing/2014/main" val="10004"/>
                  </a:ext>
                </a:extLst>
              </a:tr>
              <a:tr h="1168032">
                <a:tc>
                  <a:txBody>
                    <a:bodyPr/>
                    <a:lstStyle/>
                    <a:p>
                      <a:pPr>
                        <a:lnSpc>
                          <a:spcPct val="100000"/>
                        </a:lnSpc>
                      </a:pPr>
                      <a:r>
                        <a:rPr lang="en-US" sz="2800">
                          <a:solidFill>
                            <a:schemeClr val="tx1">
                              <a:lumMod val="50000"/>
                            </a:schemeClr>
                          </a:solidFill>
                        </a:rPr>
                        <a:t>Provide recognition to clients with long</a:t>
                      </a:r>
                      <a:r>
                        <a:rPr lang="en-US" sz="2800" baseline="0">
                          <a:solidFill>
                            <a:schemeClr val="tx1">
                              <a:lumMod val="50000"/>
                            </a:schemeClr>
                          </a:solidFill>
                        </a:rPr>
                        <a:t> tenure</a:t>
                      </a:r>
                      <a:endParaRPr lang="en-US" sz="2800">
                        <a:solidFill>
                          <a:schemeClr val="tx1">
                            <a:lumMod val="50000"/>
                          </a:schemeClr>
                        </a:solidFill>
                      </a:endParaRPr>
                    </a:p>
                  </a:txBody>
                  <a:tcPr anchor="ctr"/>
                </a:tc>
                <a:tc>
                  <a:txBody>
                    <a:bodyPr/>
                    <a:lstStyle/>
                    <a:p>
                      <a:pPr>
                        <a:lnSpc>
                          <a:spcPct val="100000"/>
                        </a:lnSpc>
                      </a:pPr>
                      <a:r>
                        <a:rPr lang="en-US" sz="2800" baseline="0">
                          <a:solidFill>
                            <a:schemeClr val="tx1">
                              <a:lumMod val="50000"/>
                            </a:schemeClr>
                          </a:solidFill>
                        </a:rPr>
                        <a:t>Routinely</a:t>
                      </a:r>
                      <a:endParaRPr lang="en-US"/>
                    </a:p>
                  </a:txBody>
                  <a:tcPr anchor="ctr"/>
                </a:tc>
                <a:tc>
                  <a:txBody>
                    <a:bodyPr/>
                    <a:lstStyle/>
                    <a:p>
                      <a:pPr>
                        <a:lnSpc>
                          <a:spcPct val="100000"/>
                        </a:lnSpc>
                      </a:pPr>
                      <a:r>
                        <a:rPr lang="en-US" sz="2800">
                          <a:solidFill>
                            <a:schemeClr val="tx1">
                              <a:lumMod val="50000"/>
                            </a:schemeClr>
                          </a:solidFill>
                        </a:rPr>
                        <a:t>E. What</a:t>
                      </a:r>
                      <a:r>
                        <a:rPr lang="en-US" sz="2800" baseline="0">
                          <a:solidFill>
                            <a:schemeClr val="tx1">
                              <a:lumMod val="50000"/>
                            </a:schemeClr>
                          </a:solidFill>
                        </a:rPr>
                        <a:t> other factors could have contributed to this improvement?  </a:t>
                      </a:r>
                      <a:r>
                        <a:rPr lang="en-US" sz="2800" b="1" u="sng" baseline="0">
                          <a:solidFill>
                            <a:schemeClr val="tx1">
                              <a:lumMod val="50000"/>
                            </a:schemeClr>
                          </a:solidFill>
                        </a:rPr>
                        <a:t>Changes in market, new promotion</a:t>
                      </a:r>
                      <a:endParaRPr lang="en-US" sz="2800" b="1" u="sng">
                        <a:solidFill>
                          <a:schemeClr val="tx1">
                            <a:lumMod val="50000"/>
                          </a:schemeClr>
                        </a:solidFill>
                      </a:endParaRPr>
                    </a:p>
                  </a:txBody>
                  <a:tcPr anchor="ctr"/>
                </a:tc>
                <a:extLst>
                  <a:ext uri="{0D108BD9-81ED-4DB2-BD59-A6C34878D82A}">
                    <a16:rowId xmlns:a16="http://schemas.microsoft.com/office/drawing/2014/main" val="10005"/>
                  </a:ext>
                </a:extLst>
              </a:tr>
              <a:tr h="1055119">
                <a:tc>
                  <a:txBody>
                    <a:bodyPr/>
                    <a:lstStyle/>
                    <a:p>
                      <a:pPr>
                        <a:lnSpc>
                          <a:spcPct val="100000"/>
                        </a:lnSpc>
                      </a:pPr>
                      <a:r>
                        <a:rPr lang="en-US" sz="2800">
                          <a:solidFill>
                            <a:schemeClr val="tx1">
                              <a:lumMod val="50000"/>
                            </a:schemeClr>
                          </a:solidFill>
                        </a:rPr>
                        <a:t>Schedule appreciation actions for key clients</a:t>
                      </a:r>
                    </a:p>
                  </a:txBody>
                  <a:tcPr anchor="ctr"/>
                </a:tc>
                <a:tc>
                  <a:txBody>
                    <a:bodyPr/>
                    <a:lstStyle/>
                    <a:p>
                      <a:pPr>
                        <a:lnSpc>
                          <a:spcPct val="100000"/>
                        </a:lnSpc>
                      </a:pPr>
                      <a:r>
                        <a:rPr lang="en-US" sz="2800" baseline="0" dirty="0">
                          <a:solidFill>
                            <a:schemeClr val="tx1">
                              <a:lumMod val="50000"/>
                            </a:schemeClr>
                          </a:solidFill>
                        </a:rPr>
                        <a:t>Feb 15</a:t>
                      </a:r>
                      <a:r>
                        <a:rPr lang="en-US" sz="2800" dirty="0">
                          <a:solidFill>
                            <a:schemeClr val="tx1">
                              <a:lumMod val="50000"/>
                            </a:schemeClr>
                          </a:solidFill>
                        </a:rPr>
                        <a:t> </a:t>
                      </a:r>
                      <a:endParaRPr lang="en-US" dirty="0"/>
                    </a:p>
                  </a:txBody>
                  <a:tcPr anchor="ctr"/>
                </a:tc>
                <a:tc>
                  <a:txBody>
                    <a:bodyPr/>
                    <a:lstStyle/>
                    <a:p>
                      <a:pPr>
                        <a:lnSpc>
                          <a:spcPct val="100000"/>
                        </a:lnSpc>
                      </a:pPr>
                      <a:r>
                        <a:rPr lang="en-US" sz="2800">
                          <a:solidFill>
                            <a:schemeClr val="tx1">
                              <a:lumMod val="50000"/>
                            </a:schemeClr>
                          </a:solidFill>
                        </a:rPr>
                        <a:t>F. What percent of</a:t>
                      </a:r>
                      <a:r>
                        <a:rPr lang="en-US" sz="2800" baseline="0">
                          <a:solidFill>
                            <a:schemeClr val="tx1">
                              <a:lumMod val="50000"/>
                            </a:schemeClr>
                          </a:solidFill>
                        </a:rPr>
                        <a:t> this change was caused by this program?  </a:t>
                      </a:r>
                      <a:r>
                        <a:rPr lang="en-US" sz="2800" b="1" u="sng" baseline="0">
                          <a:solidFill>
                            <a:schemeClr val="tx1">
                              <a:lumMod val="50000"/>
                            </a:schemeClr>
                          </a:solidFill>
                        </a:rPr>
                        <a:t>30%</a:t>
                      </a:r>
                      <a:endParaRPr lang="en-US" sz="2800" b="1" u="sng">
                        <a:solidFill>
                          <a:schemeClr val="tx1">
                            <a:lumMod val="50000"/>
                          </a:schemeClr>
                        </a:solidFill>
                      </a:endParaRPr>
                    </a:p>
                  </a:txBody>
                  <a:tcPr anchor="ctr"/>
                </a:tc>
                <a:extLst>
                  <a:ext uri="{0D108BD9-81ED-4DB2-BD59-A6C34878D82A}">
                    <a16:rowId xmlns:a16="http://schemas.microsoft.com/office/drawing/2014/main" val="10006"/>
                  </a:ext>
                </a:extLst>
              </a:tr>
              <a:tr h="1531625">
                <a:tc>
                  <a:txBody>
                    <a:bodyPr/>
                    <a:lstStyle/>
                    <a:p>
                      <a:pPr>
                        <a:lnSpc>
                          <a:spcPct val="100000"/>
                        </a:lnSpc>
                      </a:pPr>
                      <a:r>
                        <a:rPr lang="en-US" sz="2800">
                          <a:solidFill>
                            <a:schemeClr val="tx1">
                              <a:lumMod val="50000"/>
                            </a:schemeClr>
                          </a:solidFill>
                        </a:rPr>
                        <a:t>Encourage central marketing to delegate more responsibilities                                                              </a:t>
                      </a:r>
                      <a:r>
                        <a:rPr lang="en-US" sz="2800" baseline="0">
                          <a:solidFill>
                            <a:schemeClr val="tx1">
                              <a:lumMod val="50000"/>
                            </a:schemeClr>
                          </a:solidFill>
                        </a:rPr>
                        <a:t>       </a:t>
                      </a:r>
                      <a:endParaRPr lang="en-US" sz="2800">
                        <a:solidFill>
                          <a:schemeClr val="tx1">
                            <a:lumMod val="50000"/>
                          </a:schemeClr>
                        </a:solidFill>
                      </a:endParaRPr>
                    </a:p>
                  </a:txBody>
                  <a:tcPr anchor="ctr"/>
                </a:tc>
                <a:tc>
                  <a:txBody>
                    <a:bodyPr/>
                    <a:lstStyle/>
                    <a:p>
                      <a:pPr>
                        <a:lnSpc>
                          <a:spcPct val="100000"/>
                        </a:lnSpc>
                      </a:pPr>
                      <a:r>
                        <a:rPr lang="en-US" sz="2800">
                          <a:solidFill>
                            <a:schemeClr val="tx1">
                              <a:lumMod val="50000"/>
                            </a:schemeClr>
                          </a:solidFill>
                        </a:rPr>
                        <a:t>Feb 20</a:t>
                      </a:r>
                      <a:endParaRPr lang="en-US"/>
                    </a:p>
                  </a:txBody>
                  <a:tcPr anchor="ctr"/>
                </a:tc>
                <a:tc>
                  <a:txBody>
                    <a:bodyPr/>
                    <a:lstStyle/>
                    <a:p>
                      <a:pPr>
                        <a:lnSpc>
                          <a:spcPct val="100000"/>
                        </a:lnSpc>
                      </a:pPr>
                      <a:r>
                        <a:rPr lang="en-US" sz="2800">
                          <a:solidFill>
                            <a:schemeClr val="tx1">
                              <a:lumMod val="50000"/>
                            </a:schemeClr>
                          </a:solidFill>
                        </a:rPr>
                        <a:t>G. What level of confidence</a:t>
                      </a:r>
                      <a:r>
                        <a:rPr lang="en-US" sz="2800" baseline="0">
                          <a:solidFill>
                            <a:schemeClr val="tx1">
                              <a:lumMod val="50000"/>
                            </a:schemeClr>
                          </a:solidFill>
                        </a:rPr>
                        <a:t> do you place on the above information? (100% = Certainty and 0% No confidence) </a:t>
                      </a:r>
                      <a:r>
                        <a:rPr lang="en-US" sz="2800" b="1" u="sng" baseline="0">
                          <a:solidFill>
                            <a:schemeClr val="tx1">
                              <a:lumMod val="50000"/>
                            </a:schemeClr>
                          </a:solidFill>
                        </a:rPr>
                        <a:t>60%</a:t>
                      </a:r>
                      <a:endParaRPr lang="en-US" sz="2800" b="1" u="sng">
                        <a:solidFill>
                          <a:schemeClr val="tx1">
                            <a:lumMod val="50000"/>
                          </a:schemeClr>
                        </a:solidFill>
                      </a:endParaRPr>
                    </a:p>
                  </a:txBody>
                  <a:tcPr anchor="ctr"/>
                </a:tc>
                <a:extLst>
                  <a:ext uri="{0D108BD9-81ED-4DB2-BD59-A6C34878D82A}">
                    <a16:rowId xmlns:a16="http://schemas.microsoft.com/office/drawing/2014/main" val="10007"/>
                  </a:ext>
                </a:extLst>
              </a:tr>
              <a:tr h="578614">
                <a:tc>
                  <a:txBody>
                    <a:bodyPr/>
                    <a:lstStyle/>
                    <a:p>
                      <a:pPr>
                        <a:lnSpc>
                          <a:spcPct val="100000"/>
                        </a:lnSpc>
                      </a:pPr>
                      <a:r>
                        <a:rPr lang="en-US" sz="2800">
                          <a:solidFill>
                            <a:schemeClr val="tx1">
                              <a:lumMod val="50000"/>
                            </a:schemeClr>
                          </a:solidFill>
                        </a:rPr>
                        <a:t>Follow up with each discussion and discuss</a:t>
                      </a:r>
                      <a:r>
                        <a:rPr lang="en-US" sz="2800" baseline="0">
                          <a:solidFill>
                            <a:schemeClr val="tx1">
                              <a:lumMod val="50000"/>
                            </a:schemeClr>
                          </a:solidFill>
                        </a:rPr>
                        <a:t> improvement and plan other action</a:t>
                      </a:r>
                      <a:endParaRPr lang="en-US" sz="2800">
                        <a:solidFill>
                          <a:schemeClr val="tx1">
                            <a:lumMod val="50000"/>
                          </a:schemeClr>
                        </a:solidFill>
                      </a:endParaRPr>
                    </a:p>
                  </a:txBody>
                  <a:tcPr anchor="ctr"/>
                </a:tc>
                <a:tc>
                  <a:txBody>
                    <a:bodyPr/>
                    <a:lstStyle/>
                    <a:p>
                      <a:pPr>
                        <a:lnSpc>
                          <a:spcPct val="100000"/>
                        </a:lnSpc>
                      </a:pPr>
                      <a:r>
                        <a:rPr lang="en-US" sz="2800" baseline="0">
                          <a:solidFill>
                            <a:schemeClr val="tx1">
                              <a:lumMod val="50000"/>
                            </a:schemeClr>
                          </a:solidFill>
                        </a:rPr>
                        <a:t>Routinely </a:t>
                      </a:r>
                      <a:endParaRPr lang="en-US"/>
                    </a:p>
                  </a:txBody>
                  <a:tcPr anchor="ctr"/>
                </a:tc>
                <a:tc>
                  <a:txBody>
                    <a:bodyPr/>
                    <a:lstStyle/>
                    <a:p>
                      <a:pPr>
                        <a:lnSpc>
                          <a:spcPct val="100000"/>
                        </a:lnSpc>
                      </a:pPr>
                      <a:endParaRPr lang="en-US" sz="2800">
                        <a:solidFill>
                          <a:schemeClr val="tx1">
                            <a:lumMod val="50000"/>
                          </a:schemeClr>
                        </a:solidFill>
                      </a:endParaRPr>
                    </a:p>
                  </a:txBody>
                  <a:tcPr anchor="ctr"/>
                </a:tc>
                <a:extLst>
                  <a:ext uri="{0D108BD9-81ED-4DB2-BD59-A6C34878D82A}">
                    <a16:rowId xmlns:a16="http://schemas.microsoft.com/office/drawing/2014/main" val="10008"/>
                  </a:ext>
                </a:extLst>
              </a:tr>
              <a:tr h="714758">
                <a:tc>
                  <a:txBody>
                    <a:bodyPr/>
                    <a:lstStyle/>
                    <a:p>
                      <a:pPr>
                        <a:lnSpc>
                          <a:spcPct val="100000"/>
                        </a:lnSpc>
                      </a:pPr>
                      <a:r>
                        <a:rPr lang="en-US" sz="2800">
                          <a:solidFill>
                            <a:schemeClr val="tx1">
                              <a:lumMod val="50000"/>
                            </a:schemeClr>
                          </a:solidFill>
                        </a:rPr>
                        <a:t>Monitor improvement,</a:t>
                      </a:r>
                      <a:r>
                        <a:rPr lang="en-US" sz="2800" baseline="0">
                          <a:solidFill>
                            <a:schemeClr val="tx1">
                              <a:lumMod val="50000"/>
                            </a:schemeClr>
                          </a:solidFill>
                        </a:rPr>
                        <a:t> provide support when appropriate</a:t>
                      </a:r>
                      <a:endParaRPr lang="en-US" sz="2800">
                        <a:solidFill>
                          <a:schemeClr val="tx1">
                            <a:lumMod val="50000"/>
                          </a:schemeClr>
                        </a:solidFill>
                      </a:endParaRPr>
                    </a:p>
                  </a:txBody>
                  <a:tcPr anchor="ctr"/>
                </a:tc>
                <a:tc>
                  <a:txBody>
                    <a:bodyPr/>
                    <a:lstStyle/>
                    <a:p>
                      <a:pPr>
                        <a:lnSpc>
                          <a:spcPct val="100000"/>
                        </a:lnSpc>
                      </a:pPr>
                      <a:r>
                        <a:rPr lang="en-US" sz="2800" baseline="0">
                          <a:solidFill>
                            <a:schemeClr val="tx1">
                              <a:lumMod val="50000"/>
                            </a:schemeClr>
                          </a:solidFill>
                        </a:rPr>
                        <a:t>Mar 15</a:t>
                      </a:r>
                      <a:endParaRPr lang="en-US"/>
                    </a:p>
                  </a:txBody>
                  <a:tcPr anchor="ctr"/>
                </a:tc>
                <a:tc>
                  <a:txBody>
                    <a:bodyPr/>
                    <a:lstStyle/>
                    <a:p>
                      <a:pPr>
                        <a:lnSpc>
                          <a:spcPct val="100000"/>
                        </a:lnSpc>
                      </a:pPr>
                      <a:endParaRPr lang="en-US" sz="3600">
                        <a:solidFill>
                          <a:schemeClr val="tx1">
                            <a:lumMod val="50000"/>
                          </a:schemeClr>
                        </a:solidFill>
                      </a:endParaRPr>
                    </a:p>
                  </a:txBody>
                  <a:tcPr anchor="ctr"/>
                </a:tc>
                <a:extLst>
                  <a:ext uri="{0D108BD9-81ED-4DB2-BD59-A6C34878D82A}">
                    <a16:rowId xmlns:a16="http://schemas.microsoft.com/office/drawing/2014/main" val="10009"/>
                  </a:ext>
                </a:extLst>
              </a:tr>
              <a:tr h="1055119">
                <a:tc gridSpan="3">
                  <a:txBody>
                    <a:bodyPr/>
                    <a:lstStyle/>
                    <a:p>
                      <a:pPr>
                        <a:lnSpc>
                          <a:spcPct val="100000"/>
                        </a:lnSpc>
                      </a:pPr>
                      <a:r>
                        <a:rPr lang="en-US" sz="2800" dirty="0">
                          <a:solidFill>
                            <a:schemeClr val="tx1">
                              <a:lumMod val="50000"/>
                            </a:schemeClr>
                          </a:solidFill>
                        </a:rPr>
                        <a:t>Intangible</a:t>
                      </a:r>
                      <a:r>
                        <a:rPr lang="en-US" sz="2800" baseline="0" dirty="0">
                          <a:solidFill>
                            <a:schemeClr val="tx1">
                              <a:lumMod val="50000"/>
                            </a:schemeClr>
                          </a:solidFill>
                        </a:rPr>
                        <a:t> benefits: Client satisfaction, loyalty   </a:t>
                      </a:r>
                    </a:p>
                    <a:p>
                      <a:pPr>
                        <a:lnSpc>
                          <a:spcPct val="100000"/>
                        </a:lnSpc>
                      </a:pPr>
                      <a:r>
                        <a:rPr lang="en-US" sz="2800" baseline="0" dirty="0">
                          <a:solidFill>
                            <a:schemeClr val="tx1">
                              <a:lumMod val="50000"/>
                            </a:schemeClr>
                          </a:solidFill>
                        </a:rPr>
                        <a:t>Comments: Excellent, hard-hitting program</a:t>
                      </a:r>
                      <a:endParaRPr lang="en-US" sz="2800" dirty="0">
                        <a:solidFill>
                          <a:schemeClr val="tx1">
                            <a:lumMod val="50000"/>
                          </a:schemeClr>
                        </a:solidFill>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0"/>
                  </a:ext>
                </a:extLst>
              </a:tr>
            </a:tbl>
          </a:graphicData>
        </a:graphic>
      </p:graphicFrame>
      <p:sp>
        <p:nvSpPr>
          <p:cNvPr id="2" name="Rectangle 1">
            <a:extLst>
              <a:ext uri="{FF2B5EF4-FFF2-40B4-BE49-F238E27FC236}">
                <a16:creationId xmlns:a16="http://schemas.microsoft.com/office/drawing/2014/main" id="{3402E02D-16D4-9149-92B7-8BF0152DDF3E}"/>
              </a:ext>
            </a:extLst>
          </p:cNvPr>
          <p:cNvSpPr/>
          <p:nvPr/>
        </p:nvSpPr>
        <p:spPr>
          <a:xfrm>
            <a:off x="8067064" y="313510"/>
            <a:ext cx="8253046" cy="1107996"/>
          </a:xfrm>
          <a:prstGeom prst="rect">
            <a:avLst/>
          </a:prstGeom>
        </p:spPr>
        <p:txBody>
          <a:bodyPr wrap="square">
            <a:spAutoFit/>
          </a:bodyPr>
          <a:lstStyle/>
          <a:p>
            <a:pPr algn="ctr"/>
            <a:r>
              <a:rPr lang="en-US" sz="6600" b="1">
                <a:solidFill>
                  <a:schemeClr val="tx1">
                    <a:lumMod val="50000"/>
                  </a:schemeClr>
                </a:solidFill>
              </a:rPr>
              <a:t>Action Plan </a:t>
            </a:r>
          </a:p>
        </p:txBody>
      </p:sp>
    </p:spTree>
    <p:extLst>
      <p:ext uri="{BB962C8B-B14F-4D97-AF65-F5344CB8AC3E}">
        <p14:creationId xmlns:p14="http://schemas.microsoft.com/office/powerpoint/2010/main" val="294890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546536" y="979236"/>
            <a:ext cx="9215248" cy="923330"/>
          </a:xfrm>
          <a:prstGeom prst="rect">
            <a:avLst/>
          </a:prstGeom>
          <a:noFill/>
        </p:spPr>
        <p:txBody>
          <a:bodyPr wrap="square" rtlCol="0">
            <a:spAutoFit/>
          </a:bodyPr>
          <a:lstStyle/>
          <a:p>
            <a:r>
              <a:rPr lang="en-US" sz="5400" dirty="0">
                <a:solidFill>
                  <a:schemeClr val="tx2"/>
                </a:solidFill>
                <a:latin typeface="Roboto Black"/>
                <a:cs typeface="Roboto Black"/>
              </a:rPr>
              <a:t>LEVEL 4: IMPACT RESULTS </a:t>
            </a:r>
          </a:p>
        </p:txBody>
      </p:sp>
      <p:graphicFrame>
        <p:nvGraphicFramePr>
          <p:cNvPr id="3" name="Table 2"/>
          <p:cNvGraphicFramePr>
            <a:graphicFrameLocks noGrp="1"/>
          </p:cNvGraphicFramePr>
          <p:nvPr>
            <p:extLst>
              <p:ext uri="{D42A27DB-BD31-4B8C-83A1-F6EECF244321}">
                <p14:modId xmlns:p14="http://schemas.microsoft.com/office/powerpoint/2010/main" val="3006211768"/>
              </p:ext>
            </p:extLst>
          </p:nvPr>
        </p:nvGraphicFramePr>
        <p:xfrm>
          <a:off x="1805354" y="2767048"/>
          <a:ext cx="20937415" cy="10424160"/>
        </p:xfrm>
        <a:graphic>
          <a:graphicData uri="http://schemas.openxmlformats.org/drawingml/2006/table">
            <a:tbl>
              <a:tblPr firstRow="1" bandRow="1">
                <a:tableStyleId>{5C22544A-7EE6-4342-B048-85BDC9FD1C3A}</a:tableStyleId>
              </a:tblPr>
              <a:tblGrid>
                <a:gridCol w="15658768">
                  <a:extLst>
                    <a:ext uri="{9D8B030D-6E8A-4147-A177-3AD203B41FA5}">
                      <a16:colId xmlns:a16="http://schemas.microsoft.com/office/drawing/2014/main" val="20000"/>
                    </a:ext>
                  </a:extLst>
                </a:gridCol>
                <a:gridCol w="2453204">
                  <a:extLst>
                    <a:ext uri="{9D8B030D-6E8A-4147-A177-3AD203B41FA5}">
                      <a16:colId xmlns:a16="http://schemas.microsoft.com/office/drawing/2014/main" val="20001"/>
                    </a:ext>
                  </a:extLst>
                </a:gridCol>
                <a:gridCol w="2825443">
                  <a:extLst>
                    <a:ext uri="{9D8B030D-6E8A-4147-A177-3AD203B41FA5}">
                      <a16:colId xmlns:a16="http://schemas.microsoft.com/office/drawing/2014/main" val="20002"/>
                    </a:ext>
                  </a:extLst>
                </a:gridCol>
              </a:tblGrid>
              <a:tr h="592786">
                <a:tc>
                  <a:txBody>
                    <a:bodyPr/>
                    <a:lstStyle/>
                    <a:p>
                      <a:pPr algn="ctr"/>
                      <a:r>
                        <a:rPr lang="en-US" sz="3600"/>
                        <a:t>Business</a:t>
                      </a:r>
                      <a:r>
                        <a:rPr lang="en-US" sz="3600" baseline="0"/>
                        <a:t> Measures Selected</a:t>
                      </a:r>
                      <a:endParaRPr lang="en-US" sz="3600"/>
                    </a:p>
                  </a:txBody>
                  <a:tcPr anchor="ctr"/>
                </a:tc>
                <a:tc>
                  <a:txBody>
                    <a:bodyPr/>
                    <a:lstStyle/>
                    <a:p>
                      <a:pPr algn="ctr"/>
                      <a:r>
                        <a:rPr lang="en-US" sz="3600"/>
                        <a:t>Number</a:t>
                      </a:r>
                    </a:p>
                  </a:txBody>
                  <a:tcPr anchor="ctr"/>
                </a:tc>
                <a:tc>
                  <a:txBody>
                    <a:bodyPr/>
                    <a:lstStyle/>
                    <a:p>
                      <a:pPr algn="ctr"/>
                      <a:r>
                        <a:rPr lang="en-US" sz="3600"/>
                        <a:t>Percent Selecting</a:t>
                      </a:r>
                    </a:p>
                  </a:txBody>
                  <a:tcPr anchor="ctr"/>
                </a:tc>
                <a:extLst>
                  <a:ext uri="{0D108BD9-81ED-4DB2-BD59-A6C34878D82A}">
                    <a16:rowId xmlns:a16="http://schemas.microsoft.com/office/drawing/2014/main" val="10000"/>
                  </a:ext>
                </a:extLst>
              </a:tr>
              <a:tr h="370840">
                <a:tc>
                  <a:txBody>
                    <a:bodyPr/>
                    <a:lstStyle/>
                    <a:p>
                      <a:r>
                        <a:rPr lang="en-US" sz="3600">
                          <a:solidFill>
                            <a:schemeClr val="tx1">
                              <a:lumMod val="50000"/>
                            </a:schemeClr>
                          </a:solidFill>
                        </a:rPr>
                        <a:t>Increased sales with existing customers </a:t>
                      </a:r>
                      <a:r>
                        <a:rPr lang="en-US" sz="3000">
                          <a:solidFill>
                            <a:schemeClr val="tx1">
                              <a:lumMod val="50000"/>
                            </a:schemeClr>
                          </a:solidFill>
                        </a:rPr>
                        <a:t>(up-sell, cross-sell, more visits</a:t>
                      </a:r>
                      <a:r>
                        <a:rPr lang="en-US" sz="3000" baseline="0">
                          <a:solidFill>
                            <a:schemeClr val="tx1">
                              <a:lumMod val="50000"/>
                            </a:schemeClr>
                          </a:solidFill>
                        </a:rPr>
                        <a:t> and excellent service)</a:t>
                      </a:r>
                      <a:endParaRPr lang="en-US" sz="3000">
                        <a:solidFill>
                          <a:schemeClr val="tx1">
                            <a:lumMod val="50000"/>
                          </a:schemeClr>
                        </a:solidFill>
                      </a:endParaRPr>
                    </a:p>
                  </a:txBody>
                  <a:tcPr anchor="ctr"/>
                </a:tc>
                <a:tc>
                  <a:txBody>
                    <a:bodyPr/>
                    <a:lstStyle/>
                    <a:p>
                      <a:pPr algn="ctr"/>
                      <a:r>
                        <a:rPr lang="en-US" sz="3600">
                          <a:solidFill>
                            <a:schemeClr val="tx1">
                              <a:lumMod val="50000"/>
                            </a:schemeClr>
                          </a:solidFill>
                        </a:rPr>
                        <a:t>32</a:t>
                      </a:r>
                    </a:p>
                  </a:txBody>
                  <a:tcPr anchor="ctr"/>
                </a:tc>
                <a:tc>
                  <a:txBody>
                    <a:bodyPr/>
                    <a:lstStyle/>
                    <a:p>
                      <a:pPr algn="ctr"/>
                      <a:r>
                        <a:rPr lang="en-US" sz="3600">
                          <a:solidFill>
                            <a:schemeClr val="tx1">
                              <a:lumMod val="50000"/>
                            </a:schemeClr>
                          </a:solidFill>
                        </a:rPr>
                        <a:t>38%</a:t>
                      </a:r>
                    </a:p>
                  </a:txBody>
                  <a:tcPr anchor="ctr"/>
                </a:tc>
                <a:extLst>
                  <a:ext uri="{0D108BD9-81ED-4DB2-BD59-A6C34878D82A}">
                    <a16:rowId xmlns:a16="http://schemas.microsoft.com/office/drawing/2014/main" val="10001"/>
                  </a:ext>
                </a:extLst>
              </a:tr>
              <a:tr h="370840">
                <a:tc>
                  <a:txBody>
                    <a:bodyPr/>
                    <a:lstStyle/>
                    <a:p>
                      <a:r>
                        <a:rPr lang="en-US" sz="3600">
                          <a:solidFill>
                            <a:schemeClr val="tx1">
                              <a:lumMod val="50000"/>
                            </a:schemeClr>
                          </a:solidFill>
                        </a:rPr>
                        <a:t>Acquiring</a:t>
                      </a:r>
                      <a:r>
                        <a:rPr lang="en-US" sz="3600" baseline="0">
                          <a:solidFill>
                            <a:schemeClr val="tx1">
                              <a:lumMod val="50000"/>
                            </a:schemeClr>
                          </a:solidFill>
                        </a:rPr>
                        <a:t> n</a:t>
                      </a:r>
                      <a:r>
                        <a:rPr lang="en-US" sz="3600">
                          <a:solidFill>
                            <a:schemeClr val="tx1">
                              <a:lumMod val="50000"/>
                            </a:schemeClr>
                          </a:solidFill>
                        </a:rPr>
                        <a:t>ew customers</a:t>
                      </a:r>
                    </a:p>
                  </a:txBody>
                  <a:tcPr anchor="ctr"/>
                </a:tc>
                <a:tc>
                  <a:txBody>
                    <a:bodyPr/>
                    <a:lstStyle/>
                    <a:p>
                      <a:pPr algn="ctr"/>
                      <a:r>
                        <a:rPr lang="en-US" sz="3600">
                          <a:solidFill>
                            <a:schemeClr val="tx1">
                              <a:lumMod val="50000"/>
                            </a:schemeClr>
                          </a:solidFill>
                        </a:rPr>
                        <a:t>23</a:t>
                      </a:r>
                    </a:p>
                  </a:txBody>
                  <a:tcPr anchor="ctr"/>
                </a:tc>
                <a:tc>
                  <a:txBody>
                    <a:bodyPr/>
                    <a:lstStyle/>
                    <a:p>
                      <a:pPr algn="ctr"/>
                      <a:r>
                        <a:rPr lang="en-US" sz="3600">
                          <a:solidFill>
                            <a:schemeClr val="tx1">
                              <a:lumMod val="50000"/>
                            </a:schemeClr>
                          </a:solidFill>
                        </a:rPr>
                        <a:t>27%</a:t>
                      </a:r>
                    </a:p>
                  </a:txBody>
                  <a:tcPr anchor="ctr"/>
                </a:tc>
                <a:extLst>
                  <a:ext uri="{0D108BD9-81ED-4DB2-BD59-A6C34878D82A}">
                    <a16:rowId xmlns:a16="http://schemas.microsoft.com/office/drawing/2014/main" val="10002"/>
                  </a:ext>
                </a:extLst>
              </a:tr>
              <a:tr h="370840">
                <a:tc>
                  <a:txBody>
                    <a:bodyPr/>
                    <a:lstStyle/>
                    <a:p>
                      <a:r>
                        <a:rPr lang="en-US" sz="3600">
                          <a:solidFill>
                            <a:schemeClr val="tx1">
                              <a:lumMod val="50000"/>
                            </a:schemeClr>
                          </a:solidFill>
                        </a:rPr>
                        <a:t>Staff turnover</a:t>
                      </a:r>
                      <a:r>
                        <a:rPr lang="en-US" sz="3000">
                          <a:solidFill>
                            <a:schemeClr val="tx1">
                              <a:lumMod val="50000"/>
                            </a:schemeClr>
                          </a:solidFill>
                        </a:rPr>
                        <a:t> (although not bad in comparison with competitors)</a:t>
                      </a:r>
                    </a:p>
                  </a:txBody>
                  <a:tcPr anchor="ctr"/>
                </a:tc>
                <a:tc>
                  <a:txBody>
                    <a:bodyPr/>
                    <a:lstStyle/>
                    <a:p>
                      <a:pPr algn="ctr"/>
                      <a:r>
                        <a:rPr lang="en-US" sz="3600">
                          <a:solidFill>
                            <a:schemeClr val="tx1">
                              <a:lumMod val="50000"/>
                            </a:schemeClr>
                          </a:solidFill>
                        </a:rPr>
                        <a:t>20</a:t>
                      </a:r>
                    </a:p>
                  </a:txBody>
                  <a:tcPr anchor="ctr"/>
                </a:tc>
                <a:tc>
                  <a:txBody>
                    <a:bodyPr/>
                    <a:lstStyle/>
                    <a:p>
                      <a:pPr algn="ctr"/>
                      <a:r>
                        <a:rPr lang="en-US" sz="3600">
                          <a:solidFill>
                            <a:schemeClr val="tx1">
                              <a:lumMod val="50000"/>
                            </a:schemeClr>
                          </a:solidFill>
                        </a:rPr>
                        <a:t>24%</a:t>
                      </a:r>
                    </a:p>
                  </a:txBody>
                  <a:tcPr anchor="ctr"/>
                </a:tc>
                <a:extLst>
                  <a:ext uri="{0D108BD9-81ED-4DB2-BD59-A6C34878D82A}">
                    <a16:rowId xmlns:a16="http://schemas.microsoft.com/office/drawing/2014/main" val="10003"/>
                  </a:ext>
                </a:extLst>
              </a:tr>
              <a:tr h="370840">
                <a:tc>
                  <a:txBody>
                    <a:bodyPr/>
                    <a:lstStyle/>
                    <a:p>
                      <a:r>
                        <a:rPr lang="en-US" sz="3600">
                          <a:solidFill>
                            <a:schemeClr val="tx1">
                              <a:lumMod val="50000"/>
                            </a:schemeClr>
                          </a:solidFill>
                        </a:rPr>
                        <a:t>Store profit</a:t>
                      </a:r>
                      <a:r>
                        <a:rPr lang="en-US" sz="3600" baseline="0">
                          <a:solidFill>
                            <a:schemeClr val="tx1">
                              <a:lumMod val="50000"/>
                            </a:schemeClr>
                          </a:solidFill>
                        </a:rPr>
                        <a:t> margin </a:t>
                      </a:r>
                      <a:r>
                        <a:rPr lang="en-US" sz="3000" baseline="0">
                          <a:solidFill>
                            <a:schemeClr val="tx1">
                              <a:lumMod val="50000"/>
                            </a:schemeClr>
                          </a:solidFill>
                        </a:rPr>
                        <a:t>(by controlling expenses, limiting waste, manage discounts)</a:t>
                      </a:r>
                      <a:endParaRPr lang="en-US" sz="3000">
                        <a:solidFill>
                          <a:schemeClr val="tx1">
                            <a:lumMod val="50000"/>
                          </a:schemeClr>
                        </a:solidFill>
                      </a:endParaRPr>
                    </a:p>
                  </a:txBody>
                  <a:tcPr anchor="ctr"/>
                </a:tc>
                <a:tc>
                  <a:txBody>
                    <a:bodyPr/>
                    <a:lstStyle/>
                    <a:p>
                      <a:pPr algn="ctr"/>
                      <a:r>
                        <a:rPr lang="en-US" sz="3600">
                          <a:solidFill>
                            <a:schemeClr val="tx1">
                              <a:lumMod val="50000"/>
                            </a:schemeClr>
                          </a:solidFill>
                        </a:rPr>
                        <a:t>17</a:t>
                      </a:r>
                    </a:p>
                  </a:txBody>
                  <a:tcPr anchor="ctr"/>
                </a:tc>
                <a:tc>
                  <a:txBody>
                    <a:bodyPr/>
                    <a:lstStyle/>
                    <a:p>
                      <a:pPr algn="ctr"/>
                      <a:r>
                        <a:rPr lang="en-US" sz="3600">
                          <a:solidFill>
                            <a:schemeClr val="tx1">
                              <a:lumMod val="50000"/>
                            </a:schemeClr>
                          </a:solidFill>
                        </a:rPr>
                        <a:t>20%</a:t>
                      </a:r>
                    </a:p>
                  </a:txBody>
                  <a:tcPr anchor="ctr"/>
                </a:tc>
                <a:extLst>
                  <a:ext uri="{0D108BD9-81ED-4DB2-BD59-A6C34878D82A}">
                    <a16:rowId xmlns:a16="http://schemas.microsoft.com/office/drawing/2014/main" val="10004"/>
                  </a:ext>
                </a:extLst>
              </a:tr>
              <a:tr h="370840">
                <a:tc>
                  <a:txBody>
                    <a:bodyPr/>
                    <a:lstStyle/>
                    <a:p>
                      <a:r>
                        <a:rPr lang="en-US" sz="3600">
                          <a:solidFill>
                            <a:schemeClr val="tx1">
                              <a:lumMod val="50000"/>
                            </a:schemeClr>
                          </a:solidFill>
                        </a:rPr>
                        <a:t>Inventory shrinkage</a:t>
                      </a:r>
                    </a:p>
                  </a:txBody>
                  <a:tcPr anchor="ctr"/>
                </a:tc>
                <a:tc>
                  <a:txBody>
                    <a:bodyPr/>
                    <a:lstStyle/>
                    <a:p>
                      <a:pPr algn="ctr"/>
                      <a:r>
                        <a:rPr lang="en-US" sz="3600">
                          <a:solidFill>
                            <a:schemeClr val="tx1">
                              <a:lumMod val="50000"/>
                            </a:schemeClr>
                          </a:solidFill>
                        </a:rPr>
                        <a:t>15</a:t>
                      </a:r>
                    </a:p>
                  </a:txBody>
                  <a:tcPr anchor="ctr"/>
                </a:tc>
                <a:tc>
                  <a:txBody>
                    <a:bodyPr/>
                    <a:lstStyle/>
                    <a:p>
                      <a:pPr algn="ctr"/>
                      <a:r>
                        <a:rPr lang="en-US" sz="3600">
                          <a:solidFill>
                            <a:schemeClr val="tx1">
                              <a:lumMod val="50000"/>
                            </a:schemeClr>
                          </a:solidFill>
                        </a:rPr>
                        <a:t>18%</a:t>
                      </a:r>
                    </a:p>
                  </a:txBody>
                  <a:tcPr anchor="ctr"/>
                </a:tc>
                <a:extLst>
                  <a:ext uri="{0D108BD9-81ED-4DB2-BD59-A6C34878D82A}">
                    <a16:rowId xmlns:a16="http://schemas.microsoft.com/office/drawing/2014/main" val="10005"/>
                  </a:ext>
                </a:extLst>
              </a:tr>
              <a:tr h="370840">
                <a:tc>
                  <a:txBody>
                    <a:bodyPr/>
                    <a:lstStyle/>
                    <a:p>
                      <a:r>
                        <a:rPr lang="en-US" sz="3600">
                          <a:solidFill>
                            <a:schemeClr val="tx1">
                              <a:lumMod val="50000"/>
                            </a:schemeClr>
                          </a:solidFill>
                        </a:rPr>
                        <a:t>Product returns </a:t>
                      </a:r>
                    </a:p>
                  </a:txBody>
                  <a:tcPr anchor="ctr"/>
                </a:tc>
                <a:tc>
                  <a:txBody>
                    <a:bodyPr/>
                    <a:lstStyle/>
                    <a:p>
                      <a:pPr algn="ctr"/>
                      <a:r>
                        <a:rPr lang="en-US" sz="3600">
                          <a:solidFill>
                            <a:schemeClr val="tx1">
                              <a:lumMod val="50000"/>
                            </a:schemeClr>
                          </a:solidFill>
                        </a:rPr>
                        <a:t>13</a:t>
                      </a:r>
                    </a:p>
                  </a:txBody>
                  <a:tcPr anchor="ctr"/>
                </a:tc>
                <a:tc>
                  <a:txBody>
                    <a:bodyPr/>
                    <a:lstStyle/>
                    <a:p>
                      <a:pPr algn="ctr"/>
                      <a:r>
                        <a:rPr lang="en-US" sz="3600">
                          <a:solidFill>
                            <a:schemeClr val="tx1">
                              <a:lumMod val="50000"/>
                            </a:schemeClr>
                          </a:solidFill>
                        </a:rPr>
                        <a:t>15%</a:t>
                      </a:r>
                    </a:p>
                  </a:txBody>
                  <a:tcPr anchor="ctr"/>
                </a:tc>
                <a:extLst>
                  <a:ext uri="{0D108BD9-81ED-4DB2-BD59-A6C34878D82A}">
                    <a16:rowId xmlns:a16="http://schemas.microsoft.com/office/drawing/2014/main" val="10006"/>
                  </a:ext>
                </a:extLst>
              </a:tr>
              <a:tr h="370840">
                <a:tc>
                  <a:txBody>
                    <a:bodyPr/>
                    <a:lstStyle/>
                    <a:p>
                      <a:r>
                        <a:rPr lang="en-US" sz="3600">
                          <a:solidFill>
                            <a:schemeClr val="tx1">
                              <a:lumMod val="50000"/>
                            </a:schemeClr>
                          </a:solidFill>
                        </a:rPr>
                        <a:t>Store expenses</a:t>
                      </a:r>
                    </a:p>
                  </a:txBody>
                  <a:tcPr anchor="ctr"/>
                </a:tc>
                <a:tc>
                  <a:txBody>
                    <a:bodyPr/>
                    <a:lstStyle/>
                    <a:p>
                      <a:pPr algn="ctr"/>
                      <a:r>
                        <a:rPr lang="en-US" sz="3600">
                          <a:solidFill>
                            <a:schemeClr val="tx1">
                              <a:lumMod val="50000"/>
                            </a:schemeClr>
                          </a:solidFill>
                        </a:rPr>
                        <a:t>13</a:t>
                      </a:r>
                    </a:p>
                  </a:txBody>
                  <a:tcPr anchor="ctr"/>
                </a:tc>
                <a:tc>
                  <a:txBody>
                    <a:bodyPr/>
                    <a:lstStyle/>
                    <a:p>
                      <a:pPr algn="ctr"/>
                      <a:r>
                        <a:rPr lang="en-US" sz="3600">
                          <a:solidFill>
                            <a:schemeClr val="tx1">
                              <a:lumMod val="50000"/>
                            </a:schemeClr>
                          </a:solidFill>
                        </a:rPr>
                        <a:t>15%</a:t>
                      </a:r>
                    </a:p>
                  </a:txBody>
                  <a:tcPr anchor="ctr"/>
                </a:tc>
                <a:extLst>
                  <a:ext uri="{0D108BD9-81ED-4DB2-BD59-A6C34878D82A}">
                    <a16:rowId xmlns:a16="http://schemas.microsoft.com/office/drawing/2014/main" val="10007"/>
                  </a:ext>
                </a:extLst>
              </a:tr>
              <a:tr h="370840">
                <a:tc>
                  <a:txBody>
                    <a:bodyPr/>
                    <a:lstStyle/>
                    <a:p>
                      <a:r>
                        <a:rPr lang="en-US" sz="3600">
                          <a:solidFill>
                            <a:schemeClr val="tx1">
                              <a:lumMod val="50000"/>
                            </a:schemeClr>
                          </a:solidFill>
                        </a:rPr>
                        <a:t>Customer</a:t>
                      </a:r>
                      <a:r>
                        <a:rPr lang="en-US" sz="3600" baseline="0">
                          <a:solidFill>
                            <a:schemeClr val="tx1">
                              <a:lumMod val="50000"/>
                            </a:schemeClr>
                          </a:solidFill>
                        </a:rPr>
                        <a:t> Complaints </a:t>
                      </a:r>
                      <a:endParaRPr lang="en-US" sz="3600">
                        <a:solidFill>
                          <a:schemeClr val="tx1">
                            <a:lumMod val="50000"/>
                          </a:schemeClr>
                        </a:solidFill>
                      </a:endParaRPr>
                    </a:p>
                  </a:txBody>
                  <a:tcPr anchor="ctr"/>
                </a:tc>
                <a:tc>
                  <a:txBody>
                    <a:bodyPr/>
                    <a:lstStyle/>
                    <a:p>
                      <a:pPr algn="ctr"/>
                      <a:r>
                        <a:rPr lang="en-US" sz="3600">
                          <a:solidFill>
                            <a:schemeClr val="tx1">
                              <a:lumMod val="50000"/>
                            </a:schemeClr>
                          </a:solidFill>
                        </a:rPr>
                        <a:t>10</a:t>
                      </a:r>
                    </a:p>
                  </a:txBody>
                  <a:tcPr anchor="ctr"/>
                </a:tc>
                <a:tc>
                  <a:txBody>
                    <a:bodyPr/>
                    <a:lstStyle/>
                    <a:p>
                      <a:pPr algn="ctr"/>
                      <a:r>
                        <a:rPr lang="en-US" sz="3600">
                          <a:solidFill>
                            <a:schemeClr val="tx1">
                              <a:lumMod val="50000"/>
                            </a:schemeClr>
                          </a:solidFill>
                        </a:rPr>
                        <a:t>12%</a:t>
                      </a:r>
                    </a:p>
                  </a:txBody>
                  <a:tcPr anchor="ctr"/>
                </a:tc>
                <a:extLst>
                  <a:ext uri="{0D108BD9-81ED-4DB2-BD59-A6C34878D82A}">
                    <a16:rowId xmlns:a16="http://schemas.microsoft.com/office/drawing/2014/main" val="10008"/>
                  </a:ext>
                </a:extLst>
              </a:tr>
              <a:tr h="370840">
                <a:tc>
                  <a:txBody>
                    <a:bodyPr/>
                    <a:lstStyle/>
                    <a:p>
                      <a:r>
                        <a:rPr lang="en-US" sz="3600">
                          <a:solidFill>
                            <a:schemeClr val="tx1">
                              <a:lumMod val="50000"/>
                            </a:schemeClr>
                          </a:solidFill>
                        </a:rPr>
                        <a:t>Staff sick leave </a:t>
                      </a:r>
                      <a:r>
                        <a:rPr lang="en-US" sz="3000">
                          <a:solidFill>
                            <a:schemeClr val="tx1">
                              <a:lumMod val="50000"/>
                            </a:schemeClr>
                          </a:solidFill>
                        </a:rPr>
                        <a:t>(company pays for sick days unless excessive)</a:t>
                      </a:r>
                    </a:p>
                  </a:txBody>
                  <a:tcPr anchor="ctr"/>
                </a:tc>
                <a:tc>
                  <a:txBody>
                    <a:bodyPr/>
                    <a:lstStyle/>
                    <a:p>
                      <a:pPr algn="ctr"/>
                      <a:r>
                        <a:rPr lang="en-US" sz="3600">
                          <a:solidFill>
                            <a:schemeClr val="tx1">
                              <a:lumMod val="50000"/>
                            </a:schemeClr>
                          </a:solidFill>
                        </a:rPr>
                        <a:t>9</a:t>
                      </a:r>
                    </a:p>
                  </a:txBody>
                  <a:tcPr anchor="ctr"/>
                </a:tc>
                <a:tc>
                  <a:txBody>
                    <a:bodyPr/>
                    <a:lstStyle/>
                    <a:p>
                      <a:pPr algn="ctr"/>
                      <a:r>
                        <a:rPr lang="en-US" sz="3600">
                          <a:solidFill>
                            <a:schemeClr val="tx1">
                              <a:lumMod val="50000"/>
                            </a:schemeClr>
                          </a:solidFill>
                        </a:rPr>
                        <a:t>11%</a:t>
                      </a:r>
                    </a:p>
                  </a:txBody>
                  <a:tcPr anchor="ctr"/>
                </a:tc>
                <a:extLst>
                  <a:ext uri="{0D108BD9-81ED-4DB2-BD59-A6C34878D82A}">
                    <a16:rowId xmlns:a16="http://schemas.microsoft.com/office/drawing/2014/main" val="10009"/>
                  </a:ext>
                </a:extLst>
              </a:tr>
              <a:tr h="370840">
                <a:tc>
                  <a:txBody>
                    <a:bodyPr/>
                    <a:lstStyle/>
                    <a:p>
                      <a:r>
                        <a:rPr lang="en-US" sz="3600">
                          <a:solidFill>
                            <a:schemeClr val="tx1">
                              <a:lumMod val="50000"/>
                            </a:schemeClr>
                          </a:solidFill>
                        </a:rPr>
                        <a:t>Other</a:t>
                      </a:r>
                      <a:r>
                        <a:rPr lang="en-US" sz="3600" baseline="0">
                          <a:solidFill>
                            <a:schemeClr val="tx1">
                              <a:lumMod val="50000"/>
                            </a:schemeClr>
                          </a:solidFill>
                        </a:rPr>
                        <a:t> </a:t>
                      </a:r>
                      <a:endParaRPr lang="en-US" sz="3600">
                        <a:solidFill>
                          <a:schemeClr val="tx1">
                            <a:lumMod val="50000"/>
                          </a:schemeClr>
                        </a:solidFill>
                      </a:endParaRPr>
                    </a:p>
                  </a:txBody>
                  <a:tcPr anchor="ctr"/>
                </a:tc>
                <a:tc>
                  <a:txBody>
                    <a:bodyPr/>
                    <a:lstStyle/>
                    <a:p>
                      <a:pPr algn="ctr"/>
                      <a:r>
                        <a:rPr lang="en-US" sz="3600">
                          <a:solidFill>
                            <a:schemeClr val="tx1">
                              <a:lumMod val="50000"/>
                            </a:schemeClr>
                          </a:solidFill>
                        </a:rPr>
                        <a:t>24</a:t>
                      </a:r>
                    </a:p>
                  </a:txBody>
                  <a:tcPr anchor="ctr"/>
                </a:tc>
                <a:tc>
                  <a:txBody>
                    <a:bodyPr/>
                    <a:lstStyle/>
                    <a:p>
                      <a:pPr algn="ctr"/>
                      <a:r>
                        <a:rPr lang="en-US" sz="3600">
                          <a:solidFill>
                            <a:schemeClr val="tx1">
                              <a:lumMod val="50000"/>
                            </a:schemeClr>
                          </a:solidFill>
                        </a:rPr>
                        <a:t>28%</a:t>
                      </a:r>
                    </a:p>
                  </a:txBody>
                  <a:tcPr anchor="ctr"/>
                </a:tc>
                <a:extLst>
                  <a:ext uri="{0D108BD9-81ED-4DB2-BD59-A6C34878D82A}">
                    <a16:rowId xmlns:a16="http://schemas.microsoft.com/office/drawing/2014/main" val="10010"/>
                  </a:ext>
                </a:extLst>
              </a:tr>
              <a:tr h="370840">
                <a:tc>
                  <a:txBody>
                    <a:bodyPr/>
                    <a:lstStyle/>
                    <a:p>
                      <a:pPr algn="l"/>
                      <a:r>
                        <a:rPr lang="en-US" sz="3600">
                          <a:solidFill>
                            <a:srgbClr val="4D6D92"/>
                          </a:solidFill>
                        </a:rPr>
                        <a:t>Each manager was required</a:t>
                      </a:r>
                      <a:r>
                        <a:rPr lang="en-US" sz="3600" baseline="0">
                          <a:solidFill>
                            <a:srgbClr val="4D6D92"/>
                          </a:solidFill>
                        </a:rPr>
                        <a:t> to select at least 2 measures using the competencies in the program. </a:t>
                      </a:r>
                    </a:p>
                    <a:p>
                      <a:pPr algn="l"/>
                      <a:r>
                        <a:rPr lang="en-US" sz="3600" baseline="0">
                          <a:solidFill>
                            <a:srgbClr val="4D6D92"/>
                          </a:solidFill>
                        </a:rPr>
                        <a:t>A total of 176 usable measures were selected. </a:t>
                      </a:r>
                    </a:p>
                    <a:p>
                      <a:pPr algn="l"/>
                      <a:r>
                        <a:rPr lang="en-US" sz="3600" baseline="0">
                          <a:solidFill>
                            <a:srgbClr val="4D6D92"/>
                          </a:solidFill>
                        </a:rPr>
                        <a:t>A few managers selected three measures. </a:t>
                      </a:r>
                    </a:p>
                    <a:p>
                      <a:pPr algn="l"/>
                      <a:r>
                        <a:rPr lang="en-US" sz="3600" baseline="0">
                          <a:solidFill>
                            <a:srgbClr val="4D6D92"/>
                          </a:solidFill>
                        </a:rPr>
                        <a:t>One participants selected four measures N=85</a:t>
                      </a:r>
                      <a:endParaRPr lang="en-US" sz="3600">
                        <a:solidFill>
                          <a:srgbClr val="4D6D92"/>
                        </a:solidFill>
                      </a:endParaRPr>
                    </a:p>
                  </a:txBody>
                  <a:tcPr/>
                </a:tc>
                <a:tc>
                  <a:txBody>
                    <a:bodyPr/>
                    <a:lstStyle/>
                    <a:p>
                      <a:endParaRPr lang="en-US" sz="3600"/>
                    </a:p>
                  </a:txBody>
                  <a:tcPr/>
                </a:tc>
                <a:tc>
                  <a:txBody>
                    <a:bodyPr/>
                    <a:lstStyle/>
                    <a:p>
                      <a:endParaRPr lang="en-US" sz="3600"/>
                    </a:p>
                  </a:txBody>
                  <a:tcPr/>
                </a:tc>
                <a:extLst>
                  <a:ext uri="{0D108BD9-81ED-4DB2-BD59-A6C34878D82A}">
                    <a16:rowId xmlns:a16="http://schemas.microsoft.com/office/drawing/2014/main" val="10011"/>
                  </a:ext>
                </a:extLst>
              </a:tr>
            </a:tbl>
          </a:graphicData>
        </a:graphic>
      </p:graphicFrame>
      <p:sp>
        <p:nvSpPr>
          <p:cNvPr id="6" name="Rectangle 5"/>
          <p:cNvSpPr/>
          <p:nvPr/>
        </p:nvSpPr>
        <p:spPr>
          <a:xfrm>
            <a:off x="10761784" y="979236"/>
            <a:ext cx="12262337" cy="1015663"/>
          </a:xfrm>
          <a:prstGeom prst="rect">
            <a:avLst/>
          </a:prstGeom>
          <a:solidFill>
            <a:schemeClr val="bg1"/>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boto Light"/>
                <a:cs typeface="Roboto Light"/>
              </a:rPr>
              <a:t>Principle 6: If no improvement data are available for a population or from a specific source, it is assumed that no improvement has occurred</a:t>
            </a:r>
          </a:p>
        </p:txBody>
      </p:sp>
    </p:spTree>
    <p:extLst>
      <p:ext uri="{BB962C8B-B14F-4D97-AF65-F5344CB8AC3E}">
        <p14:creationId xmlns:p14="http://schemas.microsoft.com/office/powerpoint/2010/main" val="29915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546536" y="979236"/>
            <a:ext cx="17284548" cy="923330"/>
          </a:xfrm>
          <a:prstGeom prst="rect">
            <a:avLst/>
          </a:prstGeom>
          <a:noFill/>
        </p:spPr>
        <p:txBody>
          <a:bodyPr wrap="square" rtlCol="0">
            <a:spAutoFit/>
          </a:bodyPr>
          <a:lstStyle/>
          <a:p>
            <a:r>
              <a:rPr lang="en-US" sz="5400">
                <a:solidFill>
                  <a:schemeClr val="tx2"/>
                </a:solidFill>
                <a:latin typeface="Roboto Black"/>
                <a:cs typeface="Roboto Black"/>
              </a:rPr>
              <a:t>CONVERTING DATA TO MONEY</a:t>
            </a:r>
          </a:p>
        </p:txBody>
      </p:sp>
      <p:graphicFrame>
        <p:nvGraphicFramePr>
          <p:cNvPr id="3" name="Table 2"/>
          <p:cNvGraphicFramePr>
            <a:graphicFrameLocks noGrp="1"/>
          </p:cNvGraphicFramePr>
          <p:nvPr>
            <p:extLst>
              <p:ext uri="{D42A27DB-BD31-4B8C-83A1-F6EECF244321}">
                <p14:modId xmlns:p14="http://schemas.microsoft.com/office/powerpoint/2010/main" val="2774840322"/>
              </p:ext>
            </p:extLst>
          </p:nvPr>
        </p:nvGraphicFramePr>
        <p:xfrm>
          <a:off x="1758462" y="3186558"/>
          <a:ext cx="21031200" cy="8283874"/>
        </p:xfrm>
        <a:graphic>
          <a:graphicData uri="http://schemas.openxmlformats.org/drawingml/2006/table">
            <a:tbl>
              <a:tblPr firstRow="1" bandRow="1">
                <a:tableStyleId>{5C22544A-7EE6-4342-B048-85BDC9FD1C3A}</a:tableStyleId>
              </a:tblPr>
              <a:tblGrid>
                <a:gridCol w="11072167">
                  <a:extLst>
                    <a:ext uri="{9D8B030D-6E8A-4147-A177-3AD203B41FA5}">
                      <a16:colId xmlns:a16="http://schemas.microsoft.com/office/drawing/2014/main" val="20000"/>
                    </a:ext>
                  </a:extLst>
                </a:gridCol>
                <a:gridCol w="9959033">
                  <a:extLst>
                    <a:ext uri="{9D8B030D-6E8A-4147-A177-3AD203B41FA5}">
                      <a16:colId xmlns:a16="http://schemas.microsoft.com/office/drawing/2014/main" val="20001"/>
                    </a:ext>
                  </a:extLst>
                </a:gridCol>
              </a:tblGrid>
              <a:tr h="0">
                <a:tc>
                  <a:txBody>
                    <a:bodyPr/>
                    <a:lstStyle/>
                    <a:p>
                      <a:r>
                        <a:rPr lang="en-US" sz="3600"/>
                        <a:t>Data</a:t>
                      </a:r>
                      <a:r>
                        <a:rPr lang="en-US" sz="3600" baseline="0"/>
                        <a:t> Item </a:t>
                      </a:r>
                      <a:endParaRPr lang="en-US" sz="3600"/>
                    </a:p>
                  </a:txBody>
                  <a:tcPr/>
                </a:tc>
                <a:tc>
                  <a:txBody>
                    <a:bodyPr/>
                    <a:lstStyle/>
                    <a:p>
                      <a:pPr algn="ctr"/>
                      <a:r>
                        <a:rPr lang="en-US" sz="3600"/>
                        <a:t>Value </a:t>
                      </a:r>
                    </a:p>
                  </a:txBody>
                  <a:tcPr/>
                </a:tc>
                <a:extLst>
                  <a:ext uri="{0D108BD9-81ED-4DB2-BD59-A6C34878D82A}">
                    <a16:rowId xmlns:a16="http://schemas.microsoft.com/office/drawing/2014/main" val="10000"/>
                  </a:ext>
                </a:extLst>
              </a:tr>
              <a:tr h="370840">
                <a:tc>
                  <a:txBody>
                    <a:bodyPr/>
                    <a:lstStyle/>
                    <a:p>
                      <a:pPr>
                        <a:lnSpc>
                          <a:spcPct val="100000"/>
                        </a:lnSpc>
                      </a:pPr>
                      <a:r>
                        <a:rPr lang="en-US" sz="3600">
                          <a:solidFill>
                            <a:schemeClr val="tx1">
                              <a:lumMod val="50000"/>
                            </a:schemeClr>
                          </a:solidFill>
                        </a:rPr>
                        <a:t>Sales</a:t>
                      </a:r>
                      <a:r>
                        <a:rPr lang="en-US" sz="3600" baseline="0">
                          <a:solidFill>
                            <a:schemeClr val="tx1">
                              <a:lumMod val="50000"/>
                            </a:schemeClr>
                          </a:solidFill>
                        </a:rPr>
                        <a:t> with existing </a:t>
                      </a:r>
                      <a:r>
                        <a:rPr lang="en-US" sz="3600">
                          <a:solidFill>
                            <a:schemeClr val="tx1">
                              <a:lumMod val="50000"/>
                            </a:schemeClr>
                          </a:solidFill>
                        </a:rPr>
                        <a:t>customers</a:t>
                      </a:r>
                    </a:p>
                  </a:txBody>
                  <a:tcPr anchor="ctr"/>
                </a:tc>
                <a:tc>
                  <a:txBody>
                    <a:bodyPr/>
                    <a:lstStyle/>
                    <a:p>
                      <a:pPr algn="ctr">
                        <a:lnSpc>
                          <a:spcPct val="100000"/>
                        </a:lnSpc>
                      </a:pPr>
                      <a:r>
                        <a:rPr lang="en-US" sz="3600">
                          <a:solidFill>
                            <a:schemeClr val="tx1">
                              <a:lumMod val="50000"/>
                            </a:schemeClr>
                          </a:solidFill>
                        </a:rPr>
                        <a:t>25% margin</a:t>
                      </a:r>
                    </a:p>
                  </a:txBody>
                  <a:tcPr anchor="ctr"/>
                </a:tc>
                <a:extLst>
                  <a:ext uri="{0D108BD9-81ED-4DB2-BD59-A6C34878D82A}">
                    <a16:rowId xmlns:a16="http://schemas.microsoft.com/office/drawing/2014/main" val="10001"/>
                  </a:ext>
                </a:extLst>
              </a:tr>
              <a:tr h="370840">
                <a:tc>
                  <a:txBody>
                    <a:bodyPr/>
                    <a:lstStyle/>
                    <a:p>
                      <a:pPr marL="0" marR="0" indent="0" algn="just" defTabSz="1088639" rtl="0" eaLnBrk="1" fontAlgn="auto" latinLnBrk="0" hangingPunct="1">
                        <a:lnSpc>
                          <a:spcPct val="100000"/>
                        </a:lnSpc>
                        <a:spcBef>
                          <a:spcPts val="0"/>
                        </a:spcBef>
                        <a:spcAft>
                          <a:spcPts val="0"/>
                        </a:spcAft>
                        <a:buClrTx/>
                        <a:buSzTx/>
                        <a:buFontTx/>
                        <a:buNone/>
                        <a:tabLst/>
                        <a:defRPr/>
                      </a:pPr>
                      <a:r>
                        <a:rPr lang="en-US" sz="3600">
                          <a:solidFill>
                            <a:schemeClr val="tx1">
                              <a:lumMod val="50000"/>
                            </a:schemeClr>
                          </a:solidFill>
                        </a:rPr>
                        <a:t>New account</a:t>
                      </a:r>
                      <a:r>
                        <a:rPr lang="en-US" sz="3000" b="0">
                          <a:solidFill>
                            <a:schemeClr val="tx1">
                              <a:lumMod val="50000"/>
                            </a:schemeClr>
                          </a:solidFill>
                        </a:rPr>
                        <a:t> (</a:t>
                      </a:r>
                      <a:r>
                        <a:rPr lang="en-US" sz="3000" b="0" kern="1200">
                          <a:solidFill>
                            <a:schemeClr val="tx1">
                              <a:lumMod val="50000"/>
                            </a:schemeClr>
                          </a:solidFill>
                          <a:effectLst/>
                          <a:latin typeface="+mn-lt"/>
                          <a:ea typeface="+mn-ea"/>
                          <a:cs typeface="+mn-cs"/>
                        </a:rPr>
                        <a:t>if the customer stays active with the company for an average of five years, the company will make $745 in profit during that time)</a:t>
                      </a:r>
                      <a:endParaRPr lang="en-US" sz="3000" b="0">
                        <a:solidFill>
                          <a:schemeClr val="tx1">
                            <a:lumMod val="50000"/>
                          </a:schemeClr>
                        </a:solidFill>
                      </a:endParaRPr>
                    </a:p>
                  </a:txBody>
                  <a:tcPr anchor="ctr"/>
                </a:tc>
                <a:tc>
                  <a:txBody>
                    <a:bodyPr/>
                    <a:lstStyle/>
                    <a:p>
                      <a:pPr algn="ctr">
                        <a:lnSpc>
                          <a:spcPct val="100000"/>
                        </a:lnSpc>
                      </a:pPr>
                      <a:r>
                        <a:rPr lang="en-US" sz="3600">
                          <a:solidFill>
                            <a:schemeClr val="tx1">
                              <a:lumMod val="50000"/>
                            </a:schemeClr>
                          </a:solidFill>
                        </a:rPr>
                        <a:t>$745</a:t>
                      </a:r>
                    </a:p>
                  </a:txBody>
                  <a:tcPr anchor="ctr"/>
                </a:tc>
                <a:extLst>
                  <a:ext uri="{0D108BD9-81ED-4DB2-BD59-A6C34878D82A}">
                    <a16:rowId xmlns:a16="http://schemas.microsoft.com/office/drawing/2014/main" val="10002"/>
                  </a:ext>
                </a:extLst>
              </a:tr>
              <a:tr h="370840">
                <a:tc>
                  <a:txBody>
                    <a:bodyPr/>
                    <a:lstStyle/>
                    <a:p>
                      <a:pPr>
                        <a:lnSpc>
                          <a:spcPct val="100000"/>
                        </a:lnSpc>
                      </a:pPr>
                      <a:r>
                        <a:rPr lang="en-US" sz="3600">
                          <a:solidFill>
                            <a:schemeClr val="tx1">
                              <a:lumMod val="50000"/>
                            </a:schemeClr>
                          </a:solidFill>
                        </a:rPr>
                        <a:t>Staff turnover </a:t>
                      </a:r>
                      <a:r>
                        <a:rPr lang="en-US" sz="3000">
                          <a:solidFill>
                            <a:schemeClr val="tx1">
                              <a:lumMod val="50000"/>
                            </a:schemeClr>
                          </a:solidFill>
                        </a:rPr>
                        <a:t>(retail industry)</a:t>
                      </a:r>
                    </a:p>
                  </a:txBody>
                  <a:tcPr anchor="ctr"/>
                </a:tc>
                <a:tc>
                  <a:txBody>
                    <a:bodyPr/>
                    <a:lstStyle/>
                    <a:p>
                      <a:pPr algn="ctr">
                        <a:lnSpc>
                          <a:spcPct val="100000"/>
                        </a:lnSpc>
                      </a:pPr>
                      <a:r>
                        <a:rPr lang="en-US" sz="3600">
                          <a:solidFill>
                            <a:schemeClr val="tx1">
                              <a:lumMod val="50000"/>
                            </a:schemeClr>
                          </a:solidFill>
                        </a:rPr>
                        <a:t>50% of annual salary</a:t>
                      </a:r>
                    </a:p>
                  </a:txBody>
                  <a:tcPr anchor="ctr"/>
                </a:tc>
                <a:extLst>
                  <a:ext uri="{0D108BD9-81ED-4DB2-BD59-A6C34878D82A}">
                    <a16:rowId xmlns:a16="http://schemas.microsoft.com/office/drawing/2014/main" val="10003"/>
                  </a:ext>
                </a:extLst>
              </a:tr>
              <a:tr h="370840">
                <a:tc>
                  <a:txBody>
                    <a:bodyPr/>
                    <a:lstStyle/>
                    <a:p>
                      <a:pPr>
                        <a:lnSpc>
                          <a:spcPct val="100000"/>
                        </a:lnSpc>
                      </a:pPr>
                      <a:r>
                        <a:rPr lang="en-US" sz="3600">
                          <a:solidFill>
                            <a:schemeClr val="tx1">
                              <a:lumMod val="50000"/>
                            </a:schemeClr>
                          </a:solidFill>
                        </a:rPr>
                        <a:t>Store profit</a:t>
                      </a:r>
                      <a:r>
                        <a:rPr lang="en-US" sz="3600" baseline="0">
                          <a:solidFill>
                            <a:schemeClr val="tx1">
                              <a:lumMod val="50000"/>
                            </a:schemeClr>
                          </a:solidFill>
                        </a:rPr>
                        <a:t> margin</a:t>
                      </a:r>
                      <a:endParaRPr lang="en-US" sz="3600">
                        <a:solidFill>
                          <a:schemeClr val="tx1">
                            <a:lumMod val="50000"/>
                          </a:schemeClr>
                        </a:solidFill>
                      </a:endParaRPr>
                    </a:p>
                  </a:txBody>
                  <a:tcPr anchor="ctr"/>
                </a:tc>
                <a:tc>
                  <a:txBody>
                    <a:bodyPr/>
                    <a:lstStyle/>
                    <a:p>
                      <a:pPr algn="ctr">
                        <a:lnSpc>
                          <a:spcPct val="100000"/>
                        </a:lnSpc>
                      </a:pPr>
                      <a:r>
                        <a:rPr lang="en-US" sz="3600">
                          <a:solidFill>
                            <a:schemeClr val="tx1">
                              <a:lumMod val="50000"/>
                            </a:schemeClr>
                          </a:solidFill>
                        </a:rPr>
                        <a:t>All is value add</a:t>
                      </a:r>
                    </a:p>
                  </a:txBody>
                  <a:tcPr anchor="ctr"/>
                </a:tc>
                <a:extLst>
                  <a:ext uri="{0D108BD9-81ED-4DB2-BD59-A6C34878D82A}">
                    <a16:rowId xmlns:a16="http://schemas.microsoft.com/office/drawing/2014/main" val="10004"/>
                  </a:ext>
                </a:extLst>
              </a:tr>
              <a:tr h="370840">
                <a:tc>
                  <a:txBody>
                    <a:bodyPr/>
                    <a:lstStyle/>
                    <a:p>
                      <a:pPr>
                        <a:lnSpc>
                          <a:spcPct val="100000"/>
                        </a:lnSpc>
                      </a:pPr>
                      <a:r>
                        <a:rPr lang="en-US" sz="3600">
                          <a:solidFill>
                            <a:schemeClr val="tx1">
                              <a:lumMod val="50000"/>
                            </a:schemeClr>
                          </a:solidFill>
                        </a:rPr>
                        <a:t>Inventory shrinkage</a:t>
                      </a:r>
                    </a:p>
                  </a:txBody>
                  <a:tcPr anchor="ctr"/>
                </a:tc>
                <a:tc>
                  <a:txBody>
                    <a:bodyPr/>
                    <a:lstStyle/>
                    <a:p>
                      <a:pPr algn="ctr">
                        <a:lnSpc>
                          <a:spcPct val="100000"/>
                        </a:lnSpc>
                      </a:pPr>
                      <a:r>
                        <a:rPr lang="en-US" sz="3600">
                          <a:solidFill>
                            <a:schemeClr val="tx1">
                              <a:lumMod val="50000"/>
                            </a:schemeClr>
                          </a:solidFill>
                        </a:rPr>
                        <a:t>All is value add</a:t>
                      </a:r>
                    </a:p>
                  </a:txBody>
                  <a:tcPr anchor="ctr"/>
                </a:tc>
                <a:extLst>
                  <a:ext uri="{0D108BD9-81ED-4DB2-BD59-A6C34878D82A}">
                    <a16:rowId xmlns:a16="http://schemas.microsoft.com/office/drawing/2014/main" val="10005"/>
                  </a:ext>
                </a:extLst>
              </a:tr>
              <a:tr h="1151554">
                <a:tc>
                  <a:txBody>
                    <a:bodyPr/>
                    <a:lstStyle/>
                    <a:p>
                      <a:pPr>
                        <a:lnSpc>
                          <a:spcPct val="100000"/>
                        </a:lnSpc>
                      </a:pPr>
                      <a:r>
                        <a:rPr lang="en-US" sz="3600">
                          <a:solidFill>
                            <a:schemeClr val="tx1">
                              <a:lumMod val="50000"/>
                            </a:schemeClr>
                          </a:solidFill>
                        </a:rPr>
                        <a:t>Product returns </a:t>
                      </a:r>
                    </a:p>
                  </a:txBody>
                  <a:tcPr anchor="ctr"/>
                </a:tc>
                <a:tc>
                  <a:txBody>
                    <a:bodyPr/>
                    <a:lstStyle/>
                    <a:p>
                      <a:pPr algn="ctr">
                        <a:lnSpc>
                          <a:spcPct val="100000"/>
                        </a:lnSpc>
                      </a:pPr>
                      <a:r>
                        <a:rPr lang="en-US" sz="3600">
                          <a:solidFill>
                            <a:schemeClr val="tx1">
                              <a:lumMod val="50000"/>
                            </a:schemeClr>
                          </a:solidFill>
                        </a:rPr>
                        <a:t>5% of average</a:t>
                      </a:r>
                      <a:r>
                        <a:rPr lang="en-US" sz="3600" baseline="0">
                          <a:solidFill>
                            <a:schemeClr val="tx1">
                              <a:lumMod val="50000"/>
                            </a:schemeClr>
                          </a:solidFill>
                        </a:rPr>
                        <a:t> sale</a:t>
                      </a:r>
                      <a:endParaRPr lang="en-US" sz="3600">
                        <a:solidFill>
                          <a:schemeClr val="tx1">
                            <a:lumMod val="50000"/>
                          </a:schemeClr>
                        </a:solidFill>
                      </a:endParaRPr>
                    </a:p>
                  </a:txBody>
                  <a:tcPr anchor="ctr"/>
                </a:tc>
                <a:extLst>
                  <a:ext uri="{0D108BD9-81ED-4DB2-BD59-A6C34878D82A}">
                    <a16:rowId xmlns:a16="http://schemas.microsoft.com/office/drawing/2014/main" val="10006"/>
                  </a:ext>
                </a:extLst>
              </a:tr>
              <a:tr h="370840">
                <a:tc>
                  <a:txBody>
                    <a:bodyPr/>
                    <a:lstStyle/>
                    <a:p>
                      <a:pPr>
                        <a:lnSpc>
                          <a:spcPct val="100000"/>
                        </a:lnSpc>
                      </a:pPr>
                      <a:r>
                        <a:rPr lang="en-US" sz="3600">
                          <a:solidFill>
                            <a:schemeClr val="tx1">
                              <a:lumMod val="50000"/>
                            </a:schemeClr>
                          </a:solidFill>
                        </a:rPr>
                        <a:t>Store expenses</a:t>
                      </a:r>
                    </a:p>
                  </a:txBody>
                  <a:tcPr anchor="ctr"/>
                </a:tc>
                <a:tc>
                  <a:txBody>
                    <a:bodyPr/>
                    <a:lstStyle/>
                    <a:p>
                      <a:pPr algn="ctr">
                        <a:lnSpc>
                          <a:spcPct val="100000"/>
                        </a:lnSpc>
                      </a:pPr>
                      <a:r>
                        <a:rPr lang="en-US" sz="3600">
                          <a:solidFill>
                            <a:schemeClr val="tx1">
                              <a:lumMod val="50000"/>
                            </a:schemeClr>
                          </a:solidFill>
                        </a:rPr>
                        <a:t>All is value add</a:t>
                      </a:r>
                    </a:p>
                  </a:txBody>
                  <a:tcPr anchor="ctr"/>
                </a:tc>
                <a:extLst>
                  <a:ext uri="{0D108BD9-81ED-4DB2-BD59-A6C34878D82A}">
                    <a16:rowId xmlns:a16="http://schemas.microsoft.com/office/drawing/2014/main" val="10007"/>
                  </a:ext>
                </a:extLst>
              </a:tr>
              <a:tr h="370840">
                <a:tc>
                  <a:txBody>
                    <a:bodyPr/>
                    <a:lstStyle/>
                    <a:p>
                      <a:pPr marL="0" marR="0" indent="0" algn="just" defTabSz="1088639" rtl="0" eaLnBrk="1" fontAlgn="auto" latinLnBrk="0" hangingPunct="1">
                        <a:lnSpc>
                          <a:spcPct val="100000"/>
                        </a:lnSpc>
                        <a:spcBef>
                          <a:spcPts val="0"/>
                        </a:spcBef>
                        <a:spcAft>
                          <a:spcPts val="0"/>
                        </a:spcAft>
                        <a:buClrTx/>
                        <a:buSzTx/>
                        <a:buFontTx/>
                        <a:buNone/>
                        <a:tabLst/>
                        <a:defRPr/>
                      </a:pPr>
                      <a:r>
                        <a:rPr lang="en-US" sz="3600">
                          <a:solidFill>
                            <a:schemeClr val="tx1">
                              <a:lumMod val="50000"/>
                            </a:schemeClr>
                          </a:solidFill>
                        </a:rPr>
                        <a:t>Customer</a:t>
                      </a:r>
                      <a:r>
                        <a:rPr lang="en-US" sz="3600" baseline="0">
                          <a:solidFill>
                            <a:schemeClr val="tx1">
                              <a:lumMod val="50000"/>
                            </a:schemeClr>
                          </a:solidFill>
                        </a:rPr>
                        <a:t> Complaints </a:t>
                      </a:r>
                      <a:r>
                        <a:rPr lang="en-US" sz="3000" baseline="0">
                          <a:solidFill>
                            <a:schemeClr val="tx1">
                              <a:lumMod val="50000"/>
                            </a:schemeClr>
                          </a:solidFill>
                        </a:rPr>
                        <a:t>(</a:t>
                      </a:r>
                      <a:r>
                        <a:rPr lang="en-US" sz="3000" kern="1200">
                          <a:solidFill>
                            <a:schemeClr val="tx1">
                              <a:lumMod val="50000"/>
                            </a:schemeClr>
                          </a:solidFill>
                          <a:effectLst/>
                          <a:latin typeface="+mn-lt"/>
                          <a:ea typeface="+mn-ea"/>
                          <a:cs typeface="+mn-cs"/>
                        </a:rPr>
                        <a:t>time to deal with the complaint, cost of making the customer happy and the ill will caused by the complaint. </a:t>
                      </a:r>
                      <a:endParaRPr lang="en-US" sz="3000">
                        <a:solidFill>
                          <a:schemeClr val="tx1">
                            <a:lumMod val="50000"/>
                          </a:schemeClr>
                        </a:solidFill>
                      </a:endParaRPr>
                    </a:p>
                  </a:txBody>
                  <a:tcPr anchor="ctr"/>
                </a:tc>
                <a:tc>
                  <a:txBody>
                    <a:bodyPr/>
                    <a:lstStyle/>
                    <a:p>
                      <a:pPr algn="ctr">
                        <a:lnSpc>
                          <a:spcPct val="100000"/>
                        </a:lnSpc>
                      </a:pPr>
                      <a:r>
                        <a:rPr lang="en-US" sz="3600">
                          <a:solidFill>
                            <a:schemeClr val="tx1">
                              <a:lumMod val="50000"/>
                            </a:schemeClr>
                          </a:solidFill>
                        </a:rPr>
                        <a:t>$550 per complaint</a:t>
                      </a:r>
                    </a:p>
                  </a:txBody>
                  <a:tcPr anchor="ctr"/>
                </a:tc>
                <a:extLst>
                  <a:ext uri="{0D108BD9-81ED-4DB2-BD59-A6C34878D82A}">
                    <a16:rowId xmlns:a16="http://schemas.microsoft.com/office/drawing/2014/main" val="10008"/>
                  </a:ext>
                </a:extLst>
              </a:tr>
              <a:tr h="217889">
                <a:tc>
                  <a:txBody>
                    <a:bodyPr/>
                    <a:lstStyle/>
                    <a:p>
                      <a:pPr>
                        <a:lnSpc>
                          <a:spcPct val="100000"/>
                        </a:lnSpc>
                      </a:pPr>
                      <a:r>
                        <a:rPr lang="en-US" sz="3600">
                          <a:solidFill>
                            <a:schemeClr val="tx1">
                              <a:lumMod val="50000"/>
                            </a:schemeClr>
                          </a:solidFill>
                        </a:rPr>
                        <a:t>Staff sick leave </a:t>
                      </a:r>
                    </a:p>
                  </a:txBody>
                  <a:tcPr anchor="ctr"/>
                </a:tc>
                <a:tc>
                  <a:txBody>
                    <a:bodyPr/>
                    <a:lstStyle/>
                    <a:p>
                      <a:pPr algn="ctr">
                        <a:lnSpc>
                          <a:spcPct val="100000"/>
                        </a:lnSpc>
                      </a:pPr>
                      <a:r>
                        <a:rPr lang="en-US" sz="3600">
                          <a:solidFill>
                            <a:schemeClr val="tx1">
                              <a:lumMod val="50000"/>
                            </a:schemeClr>
                          </a:solidFill>
                        </a:rPr>
                        <a:t>$150</a:t>
                      </a:r>
                      <a:r>
                        <a:rPr lang="en-US" sz="3600" baseline="0">
                          <a:solidFill>
                            <a:schemeClr val="tx1">
                              <a:lumMod val="50000"/>
                            </a:schemeClr>
                          </a:solidFill>
                        </a:rPr>
                        <a:t> per day</a:t>
                      </a:r>
                      <a:endParaRPr lang="en-US" sz="3600">
                        <a:solidFill>
                          <a:schemeClr val="tx1">
                            <a:lumMod val="50000"/>
                          </a:schemeClr>
                        </a:solidFill>
                      </a:endParaRPr>
                    </a:p>
                  </a:txBody>
                  <a:tcPr anchor="ctr"/>
                </a:tc>
                <a:extLst>
                  <a:ext uri="{0D108BD9-81ED-4DB2-BD59-A6C34878D82A}">
                    <a16:rowId xmlns:a16="http://schemas.microsoft.com/office/drawing/2014/main" val="10009"/>
                  </a:ext>
                </a:extLst>
              </a:tr>
            </a:tbl>
          </a:graphicData>
        </a:graphic>
      </p:graphicFrame>
      <p:sp>
        <p:nvSpPr>
          <p:cNvPr id="4" name="TextBox 3"/>
          <p:cNvSpPr txBox="1"/>
          <p:nvPr/>
        </p:nvSpPr>
        <p:spPr>
          <a:xfrm>
            <a:off x="1758462" y="12000371"/>
            <a:ext cx="13004406" cy="754053"/>
          </a:xfrm>
          <a:prstGeom prst="rect">
            <a:avLst/>
          </a:prstGeom>
          <a:noFill/>
        </p:spPr>
        <p:txBody>
          <a:bodyPr wrap="none" rtlCol="0">
            <a:spAutoFit/>
          </a:bodyPr>
          <a:lstStyle/>
          <a:p>
            <a:r>
              <a:rPr lang="en-US">
                <a:solidFill>
                  <a:srgbClr val="4D6D92"/>
                </a:solidFill>
              </a:rPr>
              <a:t>These monetary values were provided to the participants</a:t>
            </a:r>
          </a:p>
        </p:txBody>
      </p:sp>
    </p:spTree>
    <p:extLst>
      <p:ext uri="{BB962C8B-B14F-4D97-AF65-F5344CB8AC3E}">
        <p14:creationId xmlns:p14="http://schemas.microsoft.com/office/powerpoint/2010/main" val="49467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546536" y="534736"/>
            <a:ext cx="20868234" cy="1754327"/>
          </a:xfrm>
          <a:prstGeom prst="rect">
            <a:avLst/>
          </a:prstGeom>
          <a:noFill/>
        </p:spPr>
        <p:txBody>
          <a:bodyPr wrap="square" rtlCol="0">
            <a:spAutoFit/>
          </a:bodyPr>
          <a:lstStyle/>
          <a:p>
            <a:r>
              <a:rPr lang="en-US" sz="5400" dirty="0">
                <a:solidFill>
                  <a:schemeClr val="tx2"/>
                </a:solidFill>
                <a:latin typeface="Roboto Black"/>
                <a:cs typeface="Roboto Black"/>
              </a:rPr>
              <a:t>BUSINESS IMPACT DATA (METHOD OF ISOLATION: PARTICIPANTS’ ESTIMATES – CREDIBLE PEOPLE: EXAMPLE)</a:t>
            </a:r>
          </a:p>
        </p:txBody>
      </p:sp>
      <p:graphicFrame>
        <p:nvGraphicFramePr>
          <p:cNvPr id="2" name="Table 1"/>
          <p:cNvGraphicFramePr>
            <a:graphicFrameLocks noGrp="1"/>
          </p:cNvGraphicFramePr>
          <p:nvPr>
            <p:extLst>
              <p:ext uri="{D42A27DB-BD31-4B8C-83A1-F6EECF244321}">
                <p14:modId xmlns:p14="http://schemas.microsoft.com/office/powerpoint/2010/main" val="3992836904"/>
              </p:ext>
            </p:extLst>
          </p:nvPr>
        </p:nvGraphicFramePr>
        <p:xfrm>
          <a:off x="1536082" y="2545080"/>
          <a:ext cx="21315009" cy="8625840"/>
        </p:xfrm>
        <a:graphic>
          <a:graphicData uri="http://schemas.openxmlformats.org/drawingml/2006/table">
            <a:tbl>
              <a:tblPr firstRow="1" bandRow="1">
                <a:tableStyleId>{93296810-A885-4BE3-A3E7-6D5BEEA58F35}</a:tableStyleId>
              </a:tblPr>
              <a:tblGrid>
                <a:gridCol w="1844278">
                  <a:extLst>
                    <a:ext uri="{9D8B030D-6E8A-4147-A177-3AD203B41FA5}">
                      <a16:colId xmlns:a16="http://schemas.microsoft.com/office/drawing/2014/main" val="20000"/>
                    </a:ext>
                  </a:extLst>
                </a:gridCol>
                <a:gridCol w="2388491">
                  <a:extLst>
                    <a:ext uri="{9D8B030D-6E8A-4147-A177-3AD203B41FA5}">
                      <a16:colId xmlns:a16="http://schemas.microsoft.com/office/drawing/2014/main" val="20001"/>
                    </a:ext>
                  </a:extLst>
                </a:gridCol>
                <a:gridCol w="6409621">
                  <a:extLst>
                    <a:ext uri="{9D8B030D-6E8A-4147-A177-3AD203B41FA5}">
                      <a16:colId xmlns:a16="http://schemas.microsoft.com/office/drawing/2014/main" val="20002"/>
                    </a:ext>
                  </a:extLst>
                </a:gridCol>
                <a:gridCol w="1537616">
                  <a:extLst>
                    <a:ext uri="{9D8B030D-6E8A-4147-A177-3AD203B41FA5}">
                      <a16:colId xmlns:a16="http://schemas.microsoft.com/office/drawing/2014/main" val="20003"/>
                    </a:ext>
                  </a:extLst>
                </a:gridCol>
                <a:gridCol w="3045001">
                  <a:extLst>
                    <a:ext uri="{9D8B030D-6E8A-4147-A177-3AD203B41FA5}">
                      <a16:colId xmlns:a16="http://schemas.microsoft.com/office/drawing/2014/main" val="20004"/>
                    </a:ext>
                  </a:extLst>
                </a:gridCol>
                <a:gridCol w="3045001">
                  <a:extLst>
                    <a:ext uri="{9D8B030D-6E8A-4147-A177-3AD203B41FA5}">
                      <a16:colId xmlns:a16="http://schemas.microsoft.com/office/drawing/2014/main" val="20005"/>
                    </a:ext>
                  </a:extLst>
                </a:gridCol>
                <a:gridCol w="3045001">
                  <a:extLst>
                    <a:ext uri="{9D8B030D-6E8A-4147-A177-3AD203B41FA5}">
                      <a16:colId xmlns:a16="http://schemas.microsoft.com/office/drawing/2014/main" val="20006"/>
                    </a:ext>
                  </a:extLst>
                </a:gridCol>
              </a:tblGrid>
              <a:tr h="0">
                <a:tc>
                  <a:txBody>
                    <a:bodyPr/>
                    <a:lstStyle/>
                    <a:p>
                      <a:pPr algn="ctr"/>
                      <a:r>
                        <a:rPr lang="en-US" sz="2800"/>
                        <a:t>Participant</a:t>
                      </a:r>
                    </a:p>
                  </a:txBody>
                  <a:tcPr anchor="ctr"/>
                </a:tc>
                <a:tc>
                  <a:txBody>
                    <a:bodyPr/>
                    <a:lstStyle/>
                    <a:p>
                      <a:pPr algn="ctr"/>
                      <a:r>
                        <a:rPr lang="en-US" sz="2800"/>
                        <a:t>Annualized Improvement ($ Values)</a:t>
                      </a:r>
                    </a:p>
                  </a:txBody>
                  <a:tcPr anchor="ctr"/>
                </a:tc>
                <a:tc>
                  <a:txBody>
                    <a:bodyPr/>
                    <a:lstStyle/>
                    <a:p>
                      <a:pPr algn="ctr"/>
                      <a:r>
                        <a:rPr lang="en-US" sz="2800"/>
                        <a:t>Measures </a:t>
                      </a:r>
                    </a:p>
                  </a:txBody>
                  <a:tcPr anchor="ctr"/>
                </a:tc>
                <a:tc>
                  <a:txBody>
                    <a:bodyPr/>
                    <a:lstStyle/>
                    <a:p>
                      <a:pPr algn="ctr"/>
                      <a:r>
                        <a:rPr lang="en-US" sz="2800"/>
                        <a:t>Other Factors</a:t>
                      </a:r>
                    </a:p>
                  </a:txBody>
                  <a:tcPr anchor="ctr"/>
                </a:tc>
                <a:tc>
                  <a:txBody>
                    <a:bodyPr/>
                    <a:lstStyle/>
                    <a:p>
                      <a:pPr algn="ctr"/>
                      <a:r>
                        <a:rPr lang="en-US" sz="2800"/>
                        <a:t>Contribution Estimate from Program</a:t>
                      </a:r>
                    </a:p>
                  </a:txBody>
                  <a:tcPr anchor="ctr"/>
                </a:tc>
                <a:tc>
                  <a:txBody>
                    <a:bodyPr/>
                    <a:lstStyle/>
                    <a:p>
                      <a:pPr algn="ctr"/>
                      <a:r>
                        <a:rPr lang="en-US" sz="2800"/>
                        <a:t>Confidence Estimate</a:t>
                      </a:r>
                    </a:p>
                  </a:txBody>
                  <a:tcPr anchor="ctr"/>
                </a:tc>
                <a:tc>
                  <a:txBody>
                    <a:bodyPr/>
                    <a:lstStyle/>
                    <a:p>
                      <a:pPr algn="ctr"/>
                      <a:r>
                        <a:rPr lang="en-US" sz="2800"/>
                        <a:t>Adjusted</a:t>
                      </a:r>
                      <a:r>
                        <a:rPr lang="en-US" sz="2800" baseline="0"/>
                        <a:t> $ Value</a:t>
                      </a:r>
                      <a:endParaRPr lang="en-US" sz="2800"/>
                    </a:p>
                  </a:txBody>
                  <a:tcPr anchor="ctr"/>
                </a:tc>
                <a:extLst>
                  <a:ext uri="{0D108BD9-81ED-4DB2-BD59-A6C34878D82A}">
                    <a16:rowId xmlns:a16="http://schemas.microsoft.com/office/drawing/2014/main" val="10000"/>
                  </a:ext>
                </a:extLst>
              </a:tr>
              <a:tr h="370840">
                <a:tc>
                  <a:txBody>
                    <a:bodyPr/>
                    <a:lstStyle/>
                    <a:p>
                      <a:pPr algn="ctr"/>
                      <a:r>
                        <a:rPr lang="en-US" sz="2800">
                          <a:solidFill>
                            <a:schemeClr val="tx1">
                              <a:lumMod val="50000"/>
                            </a:schemeClr>
                          </a:solidFill>
                        </a:rPr>
                        <a:t>1</a:t>
                      </a:r>
                    </a:p>
                  </a:txBody>
                  <a:tcPr anchor="ctr"/>
                </a:tc>
                <a:tc>
                  <a:txBody>
                    <a:bodyPr/>
                    <a:lstStyle/>
                    <a:p>
                      <a:pPr algn="ctr"/>
                      <a:r>
                        <a:rPr lang="en-US" sz="2800">
                          <a:solidFill>
                            <a:schemeClr val="tx1">
                              <a:lumMod val="50000"/>
                            </a:schemeClr>
                          </a:solidFill>
                        </a:rPr>
                        <a:t>39,000</a:t>
                      </a:r>
                    </a:p>
                  </a:txBody>
                  <a:tcPr anchor="ctr"/>
                </a:tc>
                <a:tc>
                  <a:txBody>
                    <a:bodyPr/>
                    <a:lstStyle/>
                    <a:p>
                      <a:r>
                        <a:rPr lang="en-US" sz="2800">
                          <a:solidFill>
                            <a:schemeClr val="tx1">
                              <a:lumMod val="50000"/>
                            </a:schemeClr>
                          </a:solidFill>
                        </a:rPr>
                        <a:t>Sales – Existing </a:t>
                      </a:r>
                    </a:p>
                  </a:txBody>
                  <a:tcPr anchor="ctr"/>
                </a:tc>
                <a:tc>
                  <a:txBody>
                    <a:bodyPr/>
                    <a:lstStyle/>
                    <a:p>
                      <a:pPr algn="ctr"/>
                      <a:r>
                        <a:rPr lang="en-US" sz="2800">
                          <a:solidFill>
                            <a:schemeClr val="tx1">
                              <a:lumMod val="50000"/>
                            </a:schemeClr>
                          </a:solidFill>
                        </a:rPr>
                        <a:t>3</a:t>
                      </a:r>
                    </a:p>
                  </a:txBody>
                  <a:tcPr anchor="ctr"/>
                </a:tc>
                <a:tc>
                  <a:txBody>
                    <a:bodyPr/>
                    <a:lstStyle/>
                    <a:p>
                      <a:pPr algn="ctr"/>
                      <a:r>
                        <a:rPr lang="en-US" sz="2800">
                          <a:solidFill>
                            <a:schemeClr val="tx1">
                              <a:lumMod val="50000"/>
                            </a:schemeClr>
                          </a:solidFill>
                        </a:rPr>
                        <a:t>30%</a:t>
                      </a:r>
                    </a:p>
                  </a:txBody>
                  <a:tcPr anchor="ctr"/>
                </a:tc>
                <a:tc>
                  <a:txBody>
                    <a:bodyPr/>
                    <a:lstStyle/>
                    <a:p>
                      <a:pPr algn="ctr"/>
                      <a:r>
                        <a:rPr lang="en-US" sz="2800">
                          <a:solidFill>
                            <a:schemeClr val="tx1">
                              <a:lumMod val="50000"/>
                            </a:schemeClr>
                          </a:solidFill>
                        </a:rPr>
                        <a:t>60%</a:t>
                      </a:r>
                    </a:p>
                  </a:txBody>
                  <a:tcPr anchor="ctr"/>
                </a:tc>
                <a:tc>
                  <a:txBody>
                    <a:bodyPr/>
                    <a:lstStyle/>
                    <a:p>
                      <a:pPr algn="ctr"/>
                      <a:r>
                        <a:rPr lang="en-US" sz="2800">
                          <a:solidFill>
                            <a:schemeClr val="tx1">
                              <a:lumMod val="50000"/>
                            </a:schemeClr>
                          </a:solidFill>
                        </a:rPr>
                        <a:t>$7,020</a:t>
                      </a:r>
                    </a:p>
                  </a:txBody>
                  <a:tcPr anchor="ctr"/>
                </a:tc>
                <a:extLst>
                  <a:ext uri="{0D108BD9-81ED-4DB2-BD59-A6C34878D82A}">
                    <a16:rowId xmlns:a16="http://schemas.microsoft.com/office/drawing/2014/main" val="10001"/>
                  </a:ext>
                </a:extLst>
              </a:tr>
              <a:tr h="370840">
                <a:tc>
                  <a:txBody>
                    <a:bodyPr/>
                    <a:lstStyle/>
                    <a:p>
                      <a:pPr algn="ctr"/>
                      <a:r>
                        <a:rPr lang="en-US" sz="2800">
                          <a:solidFill>
                            <a:schemeClr val="tx1">
                              <a:lumMod val="50000"/>
                            </a:schemeClr>
                          </a:solidFill>
                        </a:rPr>
                        <a:t>2</a:t>
                      </a:r>
                    </a:p>
                  </a:txBody>
                  <a:tcPr anchor="ctr"/>
                </a:tc>
                <a:tc>
                  <a:txBody>
                    <a:bodyPr/>
                    <a:lstStyle/>
                    <a:p>
                      <a:pPr algn="ctr"/>
                      <a:r>
                        <a:rPr lang="en-US" sz="2800">
                          <a:solidFill>
                            <a:schemeClr val="tx1">
                              <a:lumMod val="50000"/>
                            </a:schemeClr>
                          </a:solidFill>
                        </a:rPr>
                        <a:t>17,880</a:t>
                      </a:r>
                    </a:p>
                  </a:txBody>
                  <a:tcPr anchor="ctr"/>
                </a:tc>
                <a:tc>
                  <a:txBody>
                    <a:bodyPr/>
                    <a:lstStyle/>
                    <a:p>
                      <a:r>
                        <a:rPr lang="en-US" sz="2800">
                          <a:solidFill>
                            <a:schemeClr val="tx1">
                              <a:lumMod val="50000"/>
                            </a:schemeClr>
                          </a:solidFill>
                        </a:rPr>
                        <a:t>New Accounts</a:t>
                      </a:r>
                    </a:p>
                  </a:txBody>
                  <a:tcPr anchor="ctr"/>
                </a:tc>
                <a:tc>
                  <a:txBody>
                    <a:bodyPr/>
                    <a:lstStyle/>
                    <a:p>
                      <a:pPr algn="ctr"/>
                      <a:r>
                        <a:rPr lang="en-US" sz="2800">
                          <a:solidFill>
                            <a:schemeClr val="tx1">
                              <a:lumMod val="50000"/>
                            </a:schemeClr>
                          </a:solidFill>
                        </a:rPr>
                        <a:t>2</a:t>
                      </a:r>
                    </a:p>
                  </a:txBody>
                  <a:tcPr anchor="ctr"/>
                </a:tc>
                <a:tc>
                  <a:txBody>
                    <a:bodyPr/>
                    <a:lstStyle/>
                    <a:p>
                      <a:pPr algn="ctr"/>
                      <a:r>
                        <a:rPr lang="en-US" sz="2800">
                          <a:solidFill>
                            <a:schemeClr val="tx1">
                              <a:lumMod val="50000"/>
                            </a:schemeClr>
                          </a:solidFill>
                        </a:rPr>
                        <a:t>50%</a:t>
                      </a:r>
                    </a:p>
                  </a:txBody>
                  <a:tcPr anchor="ctr"/>
                </a:tc>
                <a:tc>
                  <a:txBody>
                    <a:bodyPr/>
                    <a:lstStyle/>
                    <a:p>
                      <a:pPr algn="ctr"/>
                      <a:r>
                        <a:rPr lang="en-US" sz="2800">
                          <a:solidFill>
                            <a:schemeClr val="tx1">
                              <a:lumMod val="50000"/>
                            </a:schemeClr>
                          </a:solidFill>
                        </a:rPr>
                        <a:t>85%</a:t>
                      </a:r>
                    </a:p>
                  </a:txBody>
                  <a:tcPr anchor="ctr"/>
                </a:tc>
                <a:tc>
                  <a:txBody>
                    <a:bodyPr/>
                    <a:lstStyle/>
                    <a:p>
                      <a:pPr algn="ctr"/>
                      <a:r>
                        <a:rPr lang="en-US" sz="2800">
                          <a:solidFill>
                            <a:schemeClr val="tx1">
                              <a:lumMod val="50000"/>
                            </a:schemeClr>
                          </a:solidFill>
                        </a:rPr>
                        <a:t>7,599</a:t>
                      </a:r>
                    </a:p>
                  </a:txBody>
                  <a:tcPr anchor="ctr"/>
                </a:tc>
                <a:extLst>
                  <a:ext uri="{0D108BD9-81ED-4DB2-BD59-A6C34878D82A}">
                    <a16:rowId xmlns:a16="http://schemas.microsoft.com/office/drawing/2014/main" val="10002"/>
                  </a:ext>
                </a:extLst>
              </a:tr>
              <a:tr h="370840">
                <a:tc>
                  <a:txBody>
                    <a:bodyPr/>
                    <a:lstStyle/>
                    <a:p>
                      <a:pPr algn="ctr"/>
                      <a:r>
                        <a:rPr lang="en-US" sz="2800">
                          <a:solidFill>
                            <a:schemeClr val="tx1">
                              <a:lumMod val="50000"/>
                            </a:schemeClr>
                          </a:solidFill>
                        </a:rPr>
                        <a:t>3</a:t>
                      </a:r>
                    </a:p>
                  </a:txBody>
                  <a:tcPr anchor="ctr"/>
                </a:tc>
                <a:tc>
                  <a:txBody>
                    <a:bodyPr/>
                    <a:lstStyle/>
                    <a:p>
                      <a:pPr algn="ctr"/>
                      <a:r>
                        <a:rPr lang="en-US" sz="2800">
                          <a:solidFill>
                            <a:schemeClr val="tx1">
                              <a:lumMod val="50000"/>
                            </a:schemeClr>
                          </a:solidFill>
                        </a:rPr>
                        <a:t>90,000</a:t>
                      </a:r>
                    </a:p>
                  </a:txBody>
                  <a:tcPr anchor="ctr"/>
                </a:tc>
                <a:tc>
                  <a:txBody>
                    <a:bodyPr/>
                    <a:lstStyle/>
                    <a:p>
                      <a:r>
                        <a:rPr lang="en-US" sz="2800">
                          <a:solidFill>
                            <a:schemeClr val="tx1">
                              <a:lumMod val="50000"/>
                            </a:schemeClr>
                          </a:solidFill>
                        </a:rPr>
                        <a:t>Turnover</a:t>
                      </a:r>
                    </a:p>
                  </a:txBody>
                  <a:tcPr anchor="ctr"/>
                </a:tc>
                <a:tc>
                  <a:txBody>
                    <a:bodyPr/>
                    <a:lstStyle/>
                    <a:p>
                      <a:pPr algn="ctr"/>
                      <a:r>
                        <a:rPr lang="en-US" sz="2800">
                          <a:solidFill>
                            <a:schemeClr val="tx1">
                              <a:lumMod val="50000"/>
                            </a:schemeClr>
                          </a:solidFill>
                        </a:rPr>
                        <a:t>2</a:t>
                      </a:r>
                    </a:p>
                  </a:txBody>
                  <a:tcPr anchor="ctr"/>
                </a:tc>
                <a:tc>
                  <a:txBody>
                    <a:bodyPr/>
                    <a:lstStyle/>
                    <a:p>
                      <a:pPr algn="ctr"/>
                      <a:r>
                        <a:rPr lang="en-US" sz="2800">
                          <a:solidFill>
                            <a:schemeClr val="tx1">
                              <a:lumMod val="50000"/>
                            </a:schemeClr>
                          </a:solidFill>
                        </a:rPr>
                        <a:t>40%</a:t>
                      </a:r>
                    </a:p>
                  </a:txBody>
                  <a:tcPr anchor="ctr"/>
                </a:tc>
                <a:tc>
                  <a:txBody>
                    <a:bodyPr/>
                    <a:lstStyle/>
                    <a:p>
                      <a:pPr algn="ctr"/>
                      <a:r>
                        <a:rPr lang="en-US" sz="2800">
                          <a:solidFill>
                            <a:schemeClr val="tx1">
                              <a:lumMod val="50000"/>
                            </a:schemeClr>
                          </a:solidFill>
                        </a:rPr>
                        <a:t>70%</a:t>
                      </a:r>
                    </a:p>
                  </a:txBody>
                  <a:tcPr anchor="ctr"/>
                </a:tc>
                <a:tc>
                  <a:txBody>
                    <a:bodyPr/>
                    <a:lstStyle/>
                    <a:p>
                      <a:pPr algn="ctr"/>
                      <a:r>
                        <a:rPr lang="en-US" sz="2800">
                          <a:solidFill>
                            <a:schemeClr val="tx1">
                              <a:lumMod val="50000"/>
                            </a:schemeClr>
                          </a:solidFill>
                        </a:rPr>
                        <a:t>25,200</a:t>
                      </a:r>
                    </a:p>
                  </a:txBody>
                  <a:tcPr anchor="ctr"/>
                </a:tc>
                <a:extLst>
                  <a:ext uri="{0D108BD9-81ED-4DB2-BD59-A6C34878D82A}">
                    <a16:rowId xmlns:a16="http://schemas.microsoft.com/office/drawing/2014/main" val="10003"/>
                  </a:ext>
                </a:extLst>
              </a:tr>
              <a:tr h="370840">
                <a:tc>
                  <a:txBody>
                    <a:bodyPr/>
                    <a:lstStyle/>
                    <a:p>
                      <a:pPr algn="ctr"/>
                      <a:r>
                        <a:rPr lang="en-US" sz="2800">
                          <a:solidFill>
                            <a:schemeClr val="tx1">
                              <a:lumMod val="50000"/>
                            </a:schemeClr>
                          </a:solidFill>
                        </a:rPr>
                        <a:t>4</a:t>
                      </a:r>
                    </a:p>
                  </a:txBody>
                  <a:tcPr anchor="ctr"/>
                </a:tc>
                <a:tc>
                  <a:txBody>
                    <a:bodyPr/>
                    <a:lstStyle/>
                    <a:p>
                      <a:pPr algn="ctr"/>
                      <a:r>
                        <a:rPr lang="en-US" sz="2800">
                          <a:solidFill>
                            <a:schemeClr val="tx1">
                              <a:lumMod val="50000"/>
                            </a:schemeClr>
                          </a:solidFill>
                        </a:rPr>
                        <a:t>50,200</a:t>
                      </a:r>
                    </a:p>
                  </a:txBody>
                  <a:tcPr anchor="ctr"/>
                </a:tc>
                <a:tc>
                  <a:txBody>
                    <a:bodyPr/>
                    <a:lstStyle/>
                    <a:p>
                      <a:r>
                        <a:rPr lang="en-US" sz="2800">
                          <a:solidFill>
                            <a:schemeClr val="tx1">
                              <a:lumMod val="50000"/>
                            </a:schemeClr>
                          </a:solidFill>
                        </a:rPr>
                        <a:t>Sales Existing </a:t>
                      </a:r>
                    </a:p>
                  </a:txBody>
                  <a:tcPr anchor="ctr"/>
                </a:tc>
                <a:tc>
                  <a:txBody>
                    <a:bodyPr/>
                    <a:lstStyle/>
                    <a:p>
                      <a:pPr algn="ctr"/>
                      <a:r>
                        <a:rPr lang="en-US" sz="2800">
                          <a:solidFill>
                            <a:schemeClr val="tx1">
                              <a:lumMod val="50000"/>
                            </a:schemeClr>
                          </a:solidFill>
                        </a:rPr>
                        <a:t>3</a:t>
                      </a:r>
                    </a:p>
                  </a:txBody>
                  <a:tcPr anchor="ctr"/>
                </a:tc>
                <a:tc>
                  <a:txBody>
                    <a:bodyPr/>
                    <a:lstStyle/>
                    <a:p>
                      <a:pPr algn="ctr"/>
                      <a:r>
                        <a:rPr lang="en-US" sz="2800">
                          <a:solidFill>
                            <a:schemeClr val="tx1">
                              <a:lumMod val="50000"/>
                            </a:schemeClr>
                          </a:solidFill>
                        </a:rPr>
                        <a:t>35%</a:t>
                      </a:r>
                    </a:p>
                  </a:txBody>
                  <a:tcPr anchor="ctr"/>
                </a:tc>
                <a:tc>
                  <a:txBody>
                    <a:bodyPr/>
                    <a:lstStyle/>
                    <a:p>
                      <a:pPr algn="ctr"/>
                      <a:r>
                        <a:rPr lang="en-US" sz="2800">
                          <a:solidFill>
                            <a:schemeClr val="tx1">
                              <a:lumMod val="50000"/>
                            </a:schemeClr>
                          </a:solidFill>
                        </a:rPr>
                        <a:t>70%</a:t>
                      </a:r>
                    </a:p>
                  </a:txBody>
                  <a:tcPr anchor="ctr"/>
                </a:tc>
                <a:tc>
                  <a:txBody>
                    <a:bodyPr/>
                    <a:lstStyle/>
                    <a:p>
                      <a:pPr algn="ctr"/>
                      <a:r>
                        <a:rPr lang="en-US" sz="2800">
                          <a:solidFill>
                            <a:schemeClr val="tx1">
                              <a:lumMod val="50000"/>
                            </a:schemeClr>
                          </a:solidFill>
                        </a:rPr>
                        <a:t>12,299</a:t>
                      </a:r>
                    </a:p>
                  </a:txBody>
                  <a:tcPr anchor="ctr"/>
                </a:tc>
                <a:extLst>
                  <a:ext uri="{0D108BD9-81ED-4DB2-BD59-A6C34878D82A}">
                    <a16:rowId xmlns:a16="http://schemas.microsoft.com/office/drawing/2014/main" val="10004"/>
                  </a:ext>
                </a:extLst>
              </a:tr>
              <a:tr h="370840">
                <a:tc>
                  <a:txBody>
                    <a:bodyPr/>
                    <a:lstStyle/>
                    <a:p>
                      <a:pPr algn="ctr"/>
                      <a:r>
                        <a:rPr lang="en-US" sz="2800">
                          <a:solidFill>
                            <a:schemeClr val="tx1">
                              <a:lumMod val="50000"/>
                            </a:schemeClr>
                          </a:solidFill>
                        </a:rPr>
                        <a:t>5</a:t>
                      </a:r>
                    </a:p>
                  </a:txBody>
                  <a:tcPr anchor="ctr"/>
                </a:tc>
                <a:tc>
                  <a:txBody>
                    <a:bodyPr/>
                    <a:lstStyle/>
                    <a:p>
                      <a:pPr algn="ctr"/>
                      <a:r>
                        <a:rPr lang="en-US" sz="2800">
                          <a:solidFill>
                            <a:schemeClr val="tx1">
                              <a:lumMod val="50000"/>
                            </a:schemeClr>
                          </a:solidFill>
                        </a:rPr>
                        <a:t>12,000</a:t>
                      </a:r>
                    </a:p>
                  </a:txBody>
                  <a:tcPr anchor="ctr"/>
                </a:tc>
                <a:tc>
                  <a:txBody>
                    <a:bodyPr/>
                    <a:lstStyle/>
                    <a:p>
                      <a:r>
                        <a:rPr lang="en-US" sz="2800">
                          <a:solidFill>
                            <a:schemeClr val="tx1">
                              <a:lumMod val="50000"/>
                            </a:schemeClr>
                          </a:solidFill>
                        </a:rPr>
                        <a:t>Product Returns</a:t>
                      </a:r>
                    </a:p>
                  </a:txBody>
                  <a:tcPr anchor="ctr"/>
                </a:tc>
                <a:tc>
                  <a:txBody>
                    <a:bodyPr/>
                    <a:lstStyle/>
                    <a:p>
                      <a:pPr algn="ctr"/>
                      <a:r>
                        <a:rPr lang="en-US" sz="2800">
                          <a:solidFill>
                            <a:schemeClr val="tx1">
                              <a:lumMod val="50000"/>
                            </a:schemeClr>
                          </a:solidFill>
                        </a:rPr>
                        <a:t>1</a:t>
                      </a:r>
                    </a:p>
                  </a:txBody>
                  <a:tcPr anchor="ctr"/>
                </a:tc>
                <a:tc>
                  <a:txBody>
                    <a:bodyPr/>
                    <a:lstStyle/>
                    <a:p>
                      <a:pPr algn="ctr"/>
                      <a:r>
                        <a:rPr lang="en-US" sz="2800">
                          <a:solidFill>
                            <a:schemeClr val="tx1">
                              <a:lumMod val="50000"/>
                            </a:schemeClr>
                          </a:solidFill>
                        </a:rPr>
                        <a:t>40%</a:t>
                      </a:r>
                    </a:p>
                  </a:txBody>
                  <a:tcPr anchor="ctr"/>
                </a:tc>
                <a:tc>
                  <a:txBody>
                    <a:bodyPr/>
                    <a:lstStyle/>
                    <a:p>
                      <a:pPr algn="ctr"/>
                      <a:r>
                        <a:rPr lang="en-US" sz="2800">
                          <a:solidFill>
                            <a:schemeClr val="tx1">
                              <a:lumMod val="50000"/>
                            </a:schemeClr>
                          </a:solidFill>
                        </a:rPr>
                        <a:t>60%</a:t>
                      </a:r>
                    </a:p>
                  </a:txBody>
                  <a:tcPr anchor="ctr"/>
                </a:tc>
                <a:tc>
                  <a:txBody>
                    <a:bodyPr/>
                    <a:lstStyle/>
                    <a:p>
                      <a:pPr algn="ctr"/>
                      <a:r>
                        <a:rPr lang="en-US" sz="2800">
                          <a:solidFill>
                            <a:schemeClr val="tx1">
                              <a:lumMod val="50000"/>
                            </a:schemeClr>
                          </a:solidFill>
                        </a:rPr>
                        <a:t>2,880</a:t>
                      </a:r>
                    </a:p>
                  </a:txBody>
                  <a:tcPr anchor="ctr"/>
                </a:tc>
                <a:extLst>
                  <a:ext uri="{0D108BD9-81ED-4DB2-BD59-A6C34878D82A}">
                    <a16:rowId xmlns:a16="http://schemas.microsoft.com/office/drawing/2014/main" val="10005"/>
                  </a:ext>
                </a:extLst>
              </a:tr>
              <a:tr h="370840">
                <a:tc>
                  <a:txBody>
                    <a:bodyPr/>
                    <a:lstStyle/>
                    <a:p>
                      <a:pPr algn="ctr"/>
                      <a:r>
                        <a:rPr lang="en-US" sz="2800">
                          <a:solidFill>
                            <a:schemeClr val="tx1">
                              <a:lumMod val="50000"/>
                            </a:schemeClr>
                          </a:solidFill>
                        </a:rPr>
                        <a:t>6</a:t>
                      </a:r>
                    </a:p>
                  </a:txBody>
                  <a:tcPr anchor="ctr"/>
                </a:tc>
                <a:tc>
                  <a:txBody>
                    <a:bodyPr/>
                    <a:lstStyle/>
                    <a:p>
                      <a:pPr algn="ctr"/>
                      <a:r>
                        <a:rPr lang="en-US" sz="2800">
                          <a:solidFill>
                            <a:schemeClr val="tx1">
                              <a:lumMod val="50000"/>
                            </a:schemeClr>
                          </a:solidFill>
                        </a:rPr>
                        <a:t>26,870</a:t>
                      </a:r>
                    </a:p>
                  </a:txBody>
                  <a:tcPr anchor="ctr"/>
                </a:tc>
                <a:tc>
                  <a:txBody>
                    <a:bodyPr/>
                    <a:lstStyle/>
                    <a:p>
                      <a:r>
                        <a:rPr lang="en-US" sz="2800">
                          <a:solidFill>
                            <a:schemeClr val="tx1">
                              <a:lumMod val="50000"/>
                            </a:schemeClr>
                          </a:solidFill>
                        </a:rPr>
                        <a:t>New Accounts</a:t>
                      </a:r>
                    </a:p>
                  </a:txBody>
                  <a:tcPr anchor="ctr"/>
                </a:tc>
                <a:tc>
                  <a:txBody>
                    <a:bodyPr/>
                    <a:lstStyle/>
                    <a:p>
                      <a:pPr algn="ctr"/>
                      <a:r>
                        <a:rPr lang="en-US" sz="2800">
                          <a:solidFill>
                            <a:schemeClr val="tx1">
                              <a:lumMod val="50000"/>
                            </a:schemeClr>
                          </a:solidFill>
                        </a:rPr>
                        <a:t>2</a:t>
                      </a:r>
                    </a:p>
                  </a:txBody>
                  <a:tcPr anchor="ctr"/>
                </a:tc>
                <a:tc>
                  <a:txBody>
                    <a:bodyPr/>
                    <a:lstStyle/>
                    <a:p>
                      <a:pPr algn="ctr"/>
                      <a:r>
                        <a:rPr lang="en-US" sz="2800">
                          <a:solidFill>
                            <a:schemeClr val="tx1">
                              <a:lumMod val="50000"/>
                            </a:schemeClr>
                          </a:solidFill>
                        </a:rPr>
                        <a:t>30%</a:t>
                      </a:r>
                    </a:p>
                  </a:txBody>
                  <a:tcPr anchor="ctr"/>
                </a:tc>
                <a:tc>
                  <a:txBody>
                    <a:bodyPr/>
                    <a:lstStyle/>
                    <a:p>
                      <a:pPr algn="ctr"/>
                      <a:r>
                        <a:rPr lang="en-US" sz="2800">
                          <a:solidFill>
                            <a:schemeClr val="tx1">
                              <a:lumMod val="50000"/>
                            </a:schemeClr>
                          </a:solidFill>
                        </a:rPr>
                        <a:t>80%</a:t>
                      </a:r>
                    </a:p>
                  </a:txBody>
                  <a:tcPr anchor="ctr"/>
                </a:tc>
                <a:tc>
                  <a:txBody>
                    <a:bodyPr/>
                    <a:lstStyle/>
                    <a:p>
                      <a:pPr algn="ctr"/>
                      <a:r>
                        <a:rPr lang="en-US" sz="2800">
                          <a:solidFill>
                            <a:schemeClr val="tx1">
                              <a:lumMod val="50000"/>
                            </a:schemeClr>
                          </a:solidFill>
                        </a:rPr>
                        <a:t>6,449</a:t>
                      </a:r>
                    </a:p>
                  </a:txBody>
                  <a:tcPr anchor="ctr"/>
                </a:tc>
                <a:extLst>
                  <a:ext uri="{0D108BD9-81ED-4DB2-BD59-A6C34878D82A}">
                    <a16:rowId xmlns:a16="http://schemas.microsoft.com/office/drawing/2014/main" val="10006"/>
                  </a:ext>
                </a:extLst>
              </a:tr>
              <a:tr h="370840">
                <a:tc>
                  <a:txBody>
                    <a:bodyPr/>
                    <a:lstStyle/>
                    <a:p>
                      <a:pPr algn="ctr"/>
                      <a:r>
                        <a:rPr lang="en-US" sz="2800">
                          <a:solidFill>
                            <a:schemeClr val="tx1">
                              <a:lumMod val="50000"/>
                            </a:schemeClr>
                          </a:solidFill>
                        </a:rPr>
                        <a:t>7</a:t>
                      </a:r>
                    </a:p>
                  </a:txBody>
                  <a:tcPr anchor="ctr"/>
                </a:tc>
                <a:tc>
                  <a:txBody>
                    <a:bodyPr/>
                    <a:lstStyle/>
                    <a:p>
                      <a:pPr algn="ctr"/>
                      <a:r>
                        <a:rPr lang="en-US" sz="2800">
                          <a:solidFill>
                            <a:schemeClr val="tx1">
                              <a:lumMod val="50000"/>
                            </a:schemeClr>
                          </a:solidFill>
                        </a:rPr>
                        <a:t>1,800</a:t>
                      </a:r>
                    </a:p>
                  </a:txBody>
                  <a:tcPr anchor="ctr"/>
                </a:tc>
                <a:tc>
                  <a:txBody>
                    <a:bodyPr/>
                    <a:lstStyle/>
                    <a:p>
                      <a:r>
                        <a:rPr lang="en-US" sz="2800">
                          <a:solidFill>
                            <a:schemeClr val="tx1">
                              <a:lumMod val="50000"/>
                            </a:schemeClr>
                          </a:solidFill>
                        </a:rPr>
                        <a:t>Sick Leave </a:t>
                      </a:r>
                    </a:p>
                  </a:txBody>
                  <a:tcPr anchor="ctr"/>
                </a:tc>
                <a:tc>
                  <a:txBody>
                    <a:bodyPr/>
                    <a:lstStyle/>
                    <a:p>
                      <a:pPr algn="ctr"/>
                      <a:r>
                        <a:rPr lang="en-US" sz="2800">
                          <a:solidFill>
                            <a:schemeClr val="tx1">
                              <a:lumMod val="50000"/>
                            </a:schemeClr>
                          </a:solidFill>
                        </a:rPr>
                        <a:t>0</a:t>
                      </a:r>
                    </a:p>
                  </a:txBody>
                  <a:tcPr anchor="ctr"/>
                </a:tc>
                <a:tc>
                  <a:txBody>
                    <a:bodyPr/>
                    <a:lstStyle/>
                    <a:p>
                      <a:pPr algn="ctr"/>
                      <a:r>
                        <a:rPr lang="en-US" sz="2800">
                          <a:solidFill>
                            <a:schemeClr val="tx1">
                              <a:lumMod val="50000"/>
                            </a:schemeClr>
                          </a:solidFill>
                        </a:rPr>
                        <a:t>100%</a:t>
                      </a:r>
                    </a:p>
                  </a:txBody>
                  <a:tcPr anchor="ctr"/>
                </a:tc>
                <a:tc>
                  <a:txBody>
                    <a:bodyPr/>
                    <a:lstStyle/>
                    <a:p>
                      <a:pPr algn="ctr"/>
                      <a:r>
                        <a:rPr lang="en-US" sz="2800">
                          <a:solidFill>
                            <a:schemeClr val="tx1">
                              <a:lumMod val="50000"/>
                            </a:schemeClr>
                          </a:solidFill>
                        </a:rPr>
                        <a:t>90%</a:t>
                      </a:r>
                    </a:p>
                  </a:txBody>
                  <a:tcPr anchor="ctr"/>
                </a:tc>
                <a:tc>
                  <a:txBody>
                    <a:bodyPr/>
                    <a:lstStyle/>
                    <a:p>
                      <a:pPr algn="ctr"/>
                      <a:r>
                        <a:rPr lang="en-US" sz="2800">
                          <a:solidFill>
                            <a:schemeClr val="tx1">
                              <a:lumMod val="50000"/>
                            </a:schemeClr>
                          </a:solidFill>
                        </a:rPr>
                        <a:t>1,620</a:t>
                      </a:r>
                    </a:p>
                  </a:txBody>
                  <a:tcPr anchor="ctr"/>
                </a:tc>
                <a:extLst>
                  <a:ext uri="{0D108BD9-81ED-4DB2-BD59-A6C34878D82A}">
                    <a16:rowId xmlns:a16="http://schemas.microsoft.com/office/drawing/2014/main" val="10007"/>
                  </a:ext>
                </a:extLst>
              </a:tr>
              <a:tr h="370840">
                <a:tc>
                  <a:txBody>
                    <a:bodyPr/>
                    <a:lstStyle/>
                    <a:p>
                      <a:pPr algn="ctr"/>
                      <a:r>
                        <a:rPr lang="en-US" sz="2800">
                          <a:solidFill>
                            <a:schemeClr val="tx1">
                              <a:lumMod val="50000"/>
                            </a:schemeClr>
                          </a:solidFill>
                        </a:rPr>
                        <a:t>8</a:t>
                      </a:r>
                    </a:p>
                  </a:txBody>
                  <a:tcPr anchor="ctr"/>
                </a:tc>
                <a:tc>
                  <a:txBody>
                    <a:bodyPr/>
                    <a:lstStyle/>
                    <a:p>
                      <a:pPr algn="ctr"/>
                      <a:r>
                        <a:rPr lang="en-US" sz="2800">
                          <a:solidFill>
                            <a:schemeClr val="tx1">
                              <a:lumMod val="50000"/>
                            </a:schemeClr>
                          </a:solidFill>
                        </a:rPr>
                        <a:t>28,000</a:t>
                      </a:r>
                    </a:p>
                  </a:txBody>
                  <a:tcPr anchor="ctr"/>
                </a:tc>
                <a:tc>
                  <a:txBody>
                    <a:bodyPr/>
                    <a:lstStyle/>
                    <a:p>
                      <a:r>
                        <a:rPr lang="en-US" sz="2800">
                          <a:solidFill>
                            <a:schemeClr val="tx1">
                              <a:lumMod val="50000"/>
                            </a:schemeClr>
                          </a:solidFill>
                        </a:rPr>
                        <a:t>Store Expense</a:t>
                      </a:r>
                    </a:p>
                  </a:txBody>
                  <a:tcPr anchor="ctr"/>
                </a:tc>
                <a:tc>
                  <a:txBody>
                    <a:bodyPr/>
                    <a:lstStyle/>
                    <a:p>
                      <a:pPr algn="ctr"/>
                      <a:r>
                        <a:rPr lang="en-US" sz="2800">
                          <a:solidFill>
                            <a:schemeClr val="tx1">
                              <a:lumMod val="50000"/>
                            </a:schemeClr>
                          </a:solidFill>
                        </a:rPr>
                        <a:t>0</a:t>
                      </a:r>
                    </a:p>
                  </a:txBody>
                  <a:tcPr anchor="ctr"/>
                </a:tc>
                <a:tc>
                  <a:txBody>
                    <a:bodyPr/>
                    <a:lstStyle/>
                    <a:p>
                      <a:pPr algn="ctr"/>
                      <a:r>
                        <a:rPr lang="en-US" sz="2800">
                          <a:solidFill>
                            <a:schemeClr val="tx1">
                              <a:lumMod val="50000"/>
                            </a:schemeClr>
                          </a:solidFill>
                        </a:rPr>
                        <a:t>100%</a:t>
                      </a:r>
                    </a:p>
                  </a:txBody>
                  <a:tcPr anchor="ctr"/>
                </a:tc>
                <a:tc>
                  <a:txBody>
                    <a:bodyPr/>
                    <a:lstStyle/>
                    <a:p>
                      <a:pPr algn="ctr"/>
                      <a:r>
                        <a:rPr lang="en-US" sz="2800">
                          <a:solidFill>
                            <a:schemeClr val="tx1">
                              <a:lumMod val="50000"/>
                            </a:schemeClr>
                          </a:solidFill>
                        </a:rPr>
                        <a:t>80%</a:t>
                      </a:r>
                    </a:p>
                  </a:txBody>
                  <a:tcPr anchor="ctr"/>
                </a:tc>
                <a:tc>
                  <a:txBody>
                    <a:bodyPr/>
                    <a:lstStyle/>
                    <a:p>
                      <a:pPr algn="ctr"/>
                      <a:r>
                        <a:rPr lang="en-US" sz="2800">
                          <a:solidFill>
                            <a:schemeClr val="tx1">
                              <a:lumMod val="50000"/>
                            </a:schemeClr>
                          </a:solidFill>
                        </a:rPr>
                        <a:t>22,400</a:t>
                      </a:r>
                    </a:p>
                  </a:txBody>
                  <a:tcPr anchor="ctr"/>
                </a:tc>
                <a:extLst>
                  <a:ext uri="{0D108BD9-81ED-4DB2-BD59-A6C34878D82A}">
                    <a16:rowId xmlns:a16="http://schemas.microsoft.com/office/drawing/2014/main" val="10008"/>
                  </a:ext>
                </a:extLst>
              </a:tr>
              <a:tr h="370840">
                <a:tc>
                  <a:txBody>
                    <a:bodyPr/>
                    <a:lstStyle/>
                    <a:p>
                      <a:pPr algn="ctr"/>
                      <a:r>
                        <a:rPr lang="en-US" sz="2800">
                          <a:solidFill>
                            <a:schemeClr val="tx1">
                              <a:lumMod val="50000"/>
                            </a:schemeClr>
                          </a:solidFill>
                        </a:rPr>
                        <a:t>9</a:t>
                      </a:r>
                    </a:p>
                  </a:txBody>
                  <a:tcPr anchor="ctr"/>
                </a:tc>
                <a:tc>
                  <a:txBody>
                    <a:bodyPr/>
                    <a:lstStyle/>
                    <a:p>
                      <a:pPr algn="ctr"/>
                      <a:r>
                        <a:rPr lang="en-US" sz="2800">
                          <a:solidFill>
                            <a:schemeClr val="tx1">
                              <a:lumMod val="50000"/>
                            </a:schemeClr>
                          </a:solidFill>
                        </a:rPr>
                        <a:t>18,300</a:t>
                      </a:r>
                    </a:p>
                  </a:txBody>
                  <a:tcPr anchor="ctr"/>
                </a:tc>
                <a:tc>
                  <a:txBody>
                    <a:bodyPr/>
                    <a:lstStyle/>
                    <a:p>
                      <a:r>
                        <a:rPr lang="en-US" sz="2800">
                          <a:solidFill>
                            <a:schemeClr val="tx1">
                              <a:lumMod val="50000"/>
                            </a:schemeClr>
                          </a:solidFill>
                        </a:rPr>
                        <a:t>Inventory</a:t>
                      </a:r>
                    </a:p>
                  </a:txBody>
                  <a:tcPr anchor="ctr"/>
                </a:tc>
                <a:tc>
                  <a:txBody>
                    <a:bodyPr/>
                    <a:lstStyle/>
                    <a:p>
                      <a:pPr algn="ctr"/>
                      <a:r>
                        <a:rPr lang="en-US" sz="2800">
                          <a:solidFill>
                            <a:schemeClr val="tx1">
                              <a:lumMod val="50000"/>
                            </a:schemeClr>
                          </a:solidFill>
                        </a:rPr>
                        <a:t>1</a:t>
                      </a:r>
                    </a:p>
                  </a:txBody>
                  <a:tcPr anchor="ctr"/>
                </a:tc>
                <a:tc>
                  <a:txBody>
                    <a:bodyPr/>
                    <a:lstStyle/>
                    <a:p>
                      <a:pPr algn="ctr"/>
                      <a:r>
                        <a:rPr lang="en-US" sz="2800">
                          <a:solidFill>
                            <a:schemeClr val="tx1">
                              <a:lumMod val="50000"/>
                            </a:schemeClr>
                          </a:solidFill>
                        </a:rPr>
                        <a:t>50%</a:t>
                      </a:r>
                    </a:p>
                  </a:txBody>
                  <a:tcPr anchor="ctr"/>
                </a:tc>
                <a:tc>
                  <a:txBody>
                    <a:bodyPr/>
                    <a:lstStyle/>
                    <a:p>
                      <a:pPr algn="ctr"/>
                      <a:r>
                        <a:rPr lang="en-US" sz="2800">
                          <a:solidFill>
                            <a:schemeClr val="tx1">
                              <a:lumMod val="50000"/>
                            </a:schemeClr>
                          </a:solidFill>
                        </a:rPr>
                        <a:t>80%</a:t>
                      </a:r>
                    </a:p>
                  </a:txBody>
                  <a:tcPr anchor="ctr"/>
                </a:tc>
                <a:tc>
                  <a:txBody>
                    <a:bodyPr/>
                    <a:lstStyle/>
                    <a:p>
                      <a:pPr algn="ctr"/>
                      <a:r>
                        <a:rPr lang="en-US" sz="2800">
                          <a:solidFill>
                            <a:schemeClr val="tx1">
                              <a:lumMod val="50000"/>
                            </a:schemeClr>
                          </a:solidFill>
                        </a:rPr>
                        <a:t>7,320</a:t>
                      </a:r>
                    </a:p>
                  </a:txBody>
                  <a:tcPr anchor="ctr"/>
                </a:tc>
                <a:extLst>
                  <a:ext uri="{0D108BD9-81ED-4DB2-BD59-A6C34878D82A}">
                    <a16:rowId xmlns:a16="http://schemas.microsoft.com/office/drawing/2014/main" val="10009"/>
                  </a:ext>
                </a:extLst>
              </a:tr>
              <a:tr h="370840">
                <a:tc>
                  <a:txBody>
                    <a:bodyPr/>
                    <a:lstStyle/>
                    <a:p>
                      <a:pPr algn="ctr"/>
                      <a:r>
                        <a:rPr lang="en-US" sz="2800">
                          <a:solidFill>
                            <a:schemeClr val="tx1">
                              <a:lumMod val="50000"/>
                            </a:schemeClr>
                          </a:solidFill>
                        </a:rPr>
                        <a:t>10</a:t>
                      </a:r>
                    </a:p>
                  </a:txBody>
                  <a:tcPr anchor="ctr"/>
                </a:tc>
                <a:tc>
                  <a:txBody>
                    <a:bodyPr/>
                    <a:lstStyle/>
                    <a:p>
                      <a:pPr algn="ctr"/>
                      <a:r>
                        <a:rPr lang="en-US" sz="2800">
                          <a:solidFill>
                            <a:schemeClr val="tx1">
                              <a:lumMod val="50000"/>
                            </a:schemeClr>
                          </a:solidFill>
                        </a:rPr>
                        <a:t>6,600</a:t>
                      </a:r>
                    </a:p>
                  </a:txBody>
                  <a:tcPr anchor="ctr"/>
                </a:tc>
                <a:tc>
                  <a:txBody>
                    <a:bodyPr/>
                    <a:lstStyle/>
                    <a:p>
                      <a:r>
                        <a:rPr lang="en-US" sz="2800">
                          <a:solidFill>
                            <a:schemeClr val="tx1">
                              <a:lumMod val="50000"/>
                            </a:schemeClr>
                          </a:solidFill>
                        </a:rPr>
                        <a:t>Customer Complaints</a:t>
                      </a:r>
                    </a:p>
                  </a:txBody>
                  <a:tcPr anchor="ctr"/>
                </a:tc>
                <a:tc>
                  <a:txBody>
                    <a:bodyPr/>
                    <a:lstStyle/>
                    <a:p>
                      <a:pPr algn="ctr"/>
                      <a:r>
                        <a:rPr lang="en-US" sz="2800">
                          <a:solidFill>
                            <a:schemeClr val="tx1">
                              <a:lumMod val="50000"/>
                            </a:schemeClr>
                          </a:solidFill>
                        </a:rPr>
                        <a:t>1</a:t>
                      </a:r>
                    </a:p>
                  </a:txBody>
                  <a:tcPr anchor="ctr"/>
                </a:tc>
                <a:tc>
                  <a:txBody>
                    <a:bodyPr/>
                    <a:lstStyle/>
                    <a:p>
                      <a:pPr algn="ctr"/>
                      <a:r>
                        <a:rPr lang="en-US" sz="2800">
                          <a:solidFill>
                            <a:schemeClr val="tx1">
                              <a:lumMod val="50000"/>
                            </a:schemeClr>
                          </a:solidFill>
                        </a:rPr>
                        <a:t>40%</a:t>
                      </a:r>
                    </a:p>
                  </a:txBody>
                  <a:tcPr anchor="ctr"/>
                </a:tc>
                <a:tc>
                  <a:txBody>
                    <a:bodyPr/>
                    <a:lstStyle/>
                    <a:p>
                      <a:pPr algn="ctr"/>
                      <a:r>
                        <a:rPr lang="en-US" sz="2800">
                          <a:solidFill>
                            <a:schemeClr val="tx1">
                              <a:lumMod val="50000"/>
                            </a:schemeClr>
                          </a:solidFill>
                        </a:rPr>
                        <a:t>70%</a:t>
                      </a:r>
                    </a:p>
                  </a:txBody>
                  <a:tcPr anchor="ctr"/>
                </a:tc>
                <a:tc>
                  <a:txBody>
                    <a:bodyPr/>
                    <a:lstStyle/>
                    <a:p>
                      <a:pPr algn="ctr"/>
                      <a:r>
                        <a:rPr lang="en-US" sz="2800">
                          <a:solidFill>
                            <a:schemeClr val="tx1">
                              <a:lumMod val="50000"/>
                            </a:schemeClr>
                          </a:solidFill>
                        </a:rPr>
                        <a:t>1,848</a:t>
                      </a:r>
                    </a:p>
                  </a:txBody>
                  <a:tcPr anchor="ctr"/>
                </a:tc>
                <a:extLst>
                  <a:ext uri="{0D108BD9-81ED-4DB2-BD59-A6C34878D82A}">
                    <a16:rowId xmlns:a16="http://schemas.microsoft.com/office/drawing/2014/main" val="10010"/>
                  </a:ext>
                </a:extLst>
              </a:tr>
              <a:tr h="370840">
                <a:tc>
                  <a:txBody>
                    <a:bodyPr/>
                    <a:lstStyle/>
                    <a:p>
                      <a:pPr algn="ctr"/>
                      <a:r>
                        <a:rPr lang="en-US" sz="2800">
                          <a:solidFill>
                            <a:schemeClr val="tx1">
                              <a:lumMod val="50000"/>
                            </a:schemeClr>
                          </a:solidFill>
                        </a:rPr>
                        <a:t>11</a:t>
                      </a:r>
                    </a:p>
                  </a:txBody>
                  <a:tcPr anchor="ctr"/>
                </a:tc>
                <a:tc>
                  <a:txBody>
                    <a:bodyPr/>
                    <a:lstStyle/>
                    <a:p>
                      <a:pPr algn="ctr"/>
                      <a:r>
                        <a:rPr lang="en-US" sz="2800">
                          <a:solidFill>
                            <a:schemeClr val="tx1">
                              <a:lumMod val="50000"/>
                            </a:schemeClr>
                          </a:solidFill>
                        </a:rPr>
                        <a:t>68,000</a:t>
                      </a:r>
                    </a:p>
                  </a:txBody>
                  <a:tcPr anchor="ctr"/>
                </a:tc>
                <a:tc>
                  <a:txBody>
                    <a:bodyPr/>
                    <a:lstStyle/>
                    <a:p>
                      <a:r>
                        <a:rPr lang="en-US" sz="2800">
                          <a:solidFill>
                            <a:schemeClr val="tx1">
                              <a:lumMod val="50000"/>
                            </a:schemeClr>
                          </a:solidFill>
                        </a:rPr>
                        <a:t>Turnover</a:t>
                      </a:r>
                    </a:p>
                  </a:txBody>
                  <a:tcPr anchor="ctr"/>
                </a:tc>
                <a:tc>
                  <a:txBody>
                    <a:bodyPr/>
                    <a:lstStyle/>
                    <a:p>
                      <a:pPr algn="ctr"/>
                      <a:r>
                        <a:rPr lang="en-US" sz="2800">
                          <a:solidFill>
                            <a:schemeClr val="tx1">
                              <a:lumMod val="50000"/>
                            </a:schemeClr>
                          </a:solidFill>
                        </a:rPr>
                        <a:t>2</a:t>
                      </a:r>
                    </a:p>
                  </a:txBody>
                  <a:tcPr anchor="ctr"/>
                </a:tc>
                <a:tc>
                  <a:txBody>
                    <a:bodyPr/>
                    <a:lstStyle/>
                    <a:p>
                      <a:pPr algn="ctr"/>
                      <a:r>
                        <a:rPr lang="en-US" sz="2800">
                          <a:solidFill>
                            <a:schemeClr val="tx1">
                              <a:lumMod val="50000"/>
                            </a:schemeClr>
                          </a:solidFill>
                        </a:rPr>
                        <a:t>30%</a:t>
                      </a:r>
                    </a:p>
                  </a:txBody>
                  <a:tcPr anchor="ctr"/>
                </a:tc>
                <a:tc>
                  <a:txBody>
                    <a:bodyPr/>
                    <a:lstStyle/>
                    <a:p>
                      <a:pPr algn="ctr"/>
                      <a:r>
                        <a:rPr lang="en-US" sz="2800">
                          <a:solidFill>
                            <a:schemeClr val="tx1">
                              <a:lumMod val="50000"/>
                            </a:schemeClr>
                          </a:solidFill>
                        </a:rPr>
                        <a:t>70%</a:t>
                      </a:r>
                    </a:p>
                  </a:txBody>
                  <a:tcPr anchor="ctr"/>
                </a:tc>
                <a:tc>
                  <a:txBody>
                    <a:bodyPr/>
                    <a:lstStyle/>
                    <a:p>
                      <a:pPr algn="ctr"/>
                      <a:r>
                        <a:rPr lang="en-US" sz="2800">
                          <a:solidFill>
                            <a:schemeClr val="tx1">
                              <a:lumMod val="50000"/>
                            </a:schemeClr>
                          </a:solidFill>
                        </a:rPr>
                        <a:t>14,280</a:t>
                      </a:r>
                    </a:p>
                  </a:txBody>
                  <a:tcPr anchor="ctr"/>
                </a:tc>
                <a:extLst>
                  <a:ext uri="{0D108BD9-81ED-4DB2-BD59-A6C34878D82A}">
                    <a16:rowId xmlns:a16="http://schemas.microsoft.com/office/drawing/2014/main" val="10011"/>
                  </a:ext>
                </a:extLst>
              </a:tr>
              <a:tr h="370840">
                <a:tc>
                  <a:txBody>
                    <a:bodyPr/>
                    <a:lstStyle/>
                    <a:p>
                      <a:pPr algn="ctr"/>
                      <a:r>
                        <a:rPr lang="en-US" sz="2800">
                          <a:solidFill>
                            <a:schemeClr val="tx1">
                              <a:lumMod val="50000"/>
                            </a:schemeClr>
                          </a:solidFill>
                        </a:rPr>
                        <a:t>12</a:t>
                      </a:r>
                    </a:p>
                  </a:txBody>
                  <a:tcPr anchor="ctr"/>
                </a:tc>
                <a:tc>
                  <a:txBody>
                    <a:bodyPr/>
                    <a:lstStyle/>
                    <a:p>
                      <a:pPr algn="ctr"/>
                      <a:r>
                        <a:rPr lang="en-US" sz="2800">
                          <a:solidFill>
                            <a:schemeClr val="tx1">
                              <a:lumMod val="50000"/>
                            </a:schemeClr>
                          </a:solidFill>
                        </a:rPr>
                        <a:t>55,600</a:t>
                      </a:r>
                    </a:p>
                  </a:txBody>
                  <a:tcPr anchor="ctr"/>
                </a:tc>
                <a:tc>
                  <a:txBody>
                    <a:bodyPr/>
                    <a:lstStyle/>
                    <a:p>
                      <a:r>
                        <a:rPr lang="en-US" sz="2800">
                          <a:solidFill>
                            <a:schemeClr val="tx1">
                              <a:lumMod val="50000"/>
                            </a:schemeClr>
                          </a:solidFill>
                        </a:rPr>
                        <a:t>Store Profit </a:t>
                      </a:r>
                    </a:p>
                  </a:txBody>
                  <a:tcPr anchor="ctr"/>
                </a:tc>
                <a:tc>
                  <a:txBody>
                    <a:bodyPr/>
                    <a:lstStyle/>
                    <a:p>
                      <a:pPr algn="ctr"/>
                      <a:r>
                        <a:rPr lang="en-US" sz="2800">
                          <a:solidFill>
                            <a:schemeClr val="tx1">
                              <a:lumMod val="50000"/>
                            </a:schemeClr>
                          </a:solidFill>
                        </a:rPr>
                        <a:t>4</a:t>
                      </a:r>
                    </a:p>
                  </a:txBody>
                  <a:tcPr anchor="ctr"/>
                </a:tc>
                <a:tc>
                  <a:txBody>
                    <a:bodyPr/>
                    <a:lstStyle/>
                    <a:p>
                      <a:pPr algn="ctr"/>
                      <a:r>
                        <a:rPr lang="en-US" sz="2800">
                          <a:solidFill>
                            <a:schemeClr val="tx1">
                              <a:lumMod val="50000"/>
                            </a:schemeClr>
                          </a:solidFill>
                        </a:rPr>
                        <a:t>25%</a:t>
                      </a:r>
                    </a:p>
                  </a:txBody>
                  <a:tcPr anchor="ctr"/>
                </a:tc>
                <a:tc>
                  <a:txBody>
                    <a:bodyPr/>
                    <a:lstStyle/>
                    <a:p>
                      <a:pPr algn="ctr"/>
                      <a:r>
                        <a:rPr lang="en-US" sz="2800">
                          <a:solidFill>
                            <a:schemeClr val="tx1">
                              <a:lumMod val="50000"/>
                            </a:schemeClr>
                          </a:solidFill>
                        </a:rPr>
                        <a:t>85%</a:t>
                      </a:r>
                    </a:p>
                  </a:txBody>
                  <a:tcPr anchor="ctr"/>
                </a:tc>
                <a:tc>
                  <a:txBody>
                    <a:bodyPr/>
                    <a:lstStyle/>
                    <a:p>
                      <a:pPr algn="ctr"/>
                      <a:r>
                        <a:rPr lang="en-US" sz="2800">
                          <a:solidFill>
                            <a:schemeClr val="tx1">
                              <a:lumMod val="50000"/>
                            </a:schemeClr>
                          </a:solidFill>
                        </a:rPr>
                        <a:t>11,815</a:t>
                      </a:r>
                    </a:p>
                  </a:txBody>
                  <a:tcPr anchor="ctr"/>
                </a:tc>
                <a:extLst>
                  <a:ext uri="{0D108BD9-81ED-4DB2-BD59-A6C34878D82A}">
                    <a16:rowId xmlns:a16="http://schemas.microsoft.com/office/drawing/2014/main" val="10012"/>
                  </a:ext>
                </a:extLst>
              </a:tr>
              <a:tr h="370840">
                <a:tc>
                  <a:txBody>
                    <a:bodyPr/>
                    <a:lstStyle/>
                    <a:p>
                      <a:pPr algn="ctr"/>
                      <a:r>
                        <a:rPr lang="en-US" sz="2800">
                          <a:solidFill>
                            <a:schemeClr val="tx1">
                              <a:lumMod val="50000"/>
                            </a:schemeClr>
                          </a:solidFill>
                        </a:rPr>
                        <a:t>13</a:t>
                      </a:r>
                    </a:p>
                  </a:txBody>
                  <a:tcPr anchor="ctr"/>
                </a:tc>
                <a:tc>
                  <a:txBody>
                    <a:bodyPr/>
                    <a:lstStyle/>
                    <a:p>
                      <a:pPr algn="ctr"/>
                      <a:r>
                        <a:rPr lang="en-US" sz="2800">
                          <a:solidFill>
                            <a:schemeClr val="tx1">
                              <a:lumMod val="50000"/>
                            </a:schemeClr>
                          </a:solidFill>
                        </a:rPr>
                        <a:t>46,250</a:t>
                      </a:r>
                    </a:p>
                  </a:txBody>
                  <a:tcPr anchor="ctr"/>
                </a:tc>
                <a:tc>
                  <a:txBody>
                    <a:bodyPr/>
                    <a:lstStyle/>
                    <a:p>
                      <a:r>
                        <a:rPr lang="en-US" sz="2800">
                          <a:solidFill>
                            <a:schemeClr val="tx1">
                              <a:lumMod val="50000"/>
                            </a:schemeClr>
                          </a:solidFill>
                        </a:rPr>
                        <a:t>Sales Existing</a:t>
                      </a:r>
                    </a:p>
                  </a:txBody>
                  <a:tcPr anchor="ctr"/>
                </a:tc>
                <a:tc>
                  <a:txBody>
                    <a:bodyPr/>
                    <a:lstStyle/>
                    <a:p>
                      <a:pPr algn="ctr"/>
                      <a:r>
                        <a:rPr lang="en-US" sz="2800">
                          <a:solidFill>
                            <a:schemeClr val="tx1">
                              <a:lumMod val="50000"/>
                            </a:schemeClr>
                          </a:solidFill>
                        </a:rPr>
                        <a:t>2</a:t>
                      </a:r>
                    </a:p>
                  </a:txBody>
                  <a:tcPr anchor="ctr"/>
                </a:tc>
                <a:tc>
                  <a:txBody>
                    <a:bodyPr/>
                    <a:lstStyle/>
                    <a:p>
                      <a:pPr algn="ctr"/>
                      <a:r>
                        <a:rPr lang="en-US" sz="2800">
                          <a:solidFill>
                            <a:schemeClr val="tx1">
                              <a:lumMod val="50000"/>
                            </a:schemeClr>
                          </a:solidFill>
                        </a:rPr>
                        <a:t>40%</a:t>
                      </a:r>
                    </a:p>
                  </a:txBody>
                  <a:tcPr anchor="ctr"/>
                </a:tc>
                <a:tc>
                  <a:txBody>
                    <a:bodyPr/>
                    <a:lstStyle/>
                    <a:p>
                      <a:pPr algn="ctr"/>
                      <a:r>
                        <a:rPr lang="en-US" sz="2800">
                          <a:solidFill>
                            <a:schemeClr val="tx1">
                              <a:lumMod val="50000"/>
                            </a:schemeClr>
                          </a:solidFill>
                        </a:rPr>
                        <a:t>80%</a:t>
                      </a:r>
                    </a:p>
                  </a:txBody>
                  <a:tcPr anchor="ctr"/>
                </a:tc>
                <a:tc>
                  <a:txBody>
                    <a:bodyPr/>
                    <a:lstStyle/>
                    <a:p>
                      <a:pPr algn="ctr"/>
                      <a:r>
                        <a:rPr lang="en-US" sz="2800">
                          <a:solidFill>
                            <a:schemeClr val="tx1">
                              <a:lumMod val="50000"/>
                            </a:schemeClr>
                          </a:solidFill>
                        </a:rPr>
                        <a:t>14,800</a:t>
                      </a:r>
                    </a:p>
                  </a:txBody>
                  <a:tcPr anchor="ctr"/>
                </a:tc>
                <a:extLst>
                  <a:ext uri="{0D108BD9-81ED-4DB2-BD59-A6C34878D82A}">
                    <a16:rowId xmlns:a16="http://schemas.microsoft.com/office/drawing/2014/main" val="10013"/>
                  </a:ext>
                </a:extLst>
              </a:tr>
              <a:tr h="370840">
                <a:tc>
                  <a:txBody>
                    <a:bodyPr/>
                    <a:lstStyle/>
                    <a:p>
                      <a:pPr algn="ctr"/>
                      <a:r>
                        <a:rPr lang="en-US" sz="2800">
                          <a:solidFill>
                            <a:schemeClr val="tx1">
                              <a:lumMod val="50000"/>
                            </a:schemeClr>
                          </a:solidFill>
                        </a:rPr>
                        <a:t>14</a:t>
                      </a:r>
                    </a:p>
                  </a:txBody>
                  <a:tcPr anchor="ctr"/>
                </a:tc>
                <a:tc>
                  <a:txBody>
                    <a:bodyPr/>
                    <a:lstStyle/>
                    <a:p>
                      <a:pPr algn="ctr"/>
                      <a:r>
                        <a:rPr lang="en-US" sz="2800">
                          <a:solidFill>
                            <a:schemeClr val="tx1">
                              <a:lumMod val="50000"/>
                            </a:schemeClr>
                          </a:solidFill>
                        </a:rPr>
                        <a:t>43,550</a:t>
                      </a:r>
                    </a:p>
                  </a:txBody>
                  <a:tcPr anchor="ctr"/>
                </a:tc>
                <a:tc>
                  <a:txBody>
                    <a:bodyPr/>
                    <a:lstStyle/>
                    <a:p>
                      <a:r>
                        <a:rPr lang="en-US" sz="2800">
                          <a:solidFill>
                            <a:schemeClr val="tx1">
                              <a:lumMod val="50000"/>
                            </a:schemeClr>
                          </a:solidFill>
                        </a:rPr>
                        <a:t>Store Expenses</a:t>
                      </a:r>
                    </a:p>
                  </a:txBody>
                  <a:tcPr anchor="ctr"/>
                </a:tc>
                <a:tc>
                  <a:txBody>
                    <a:bodyPr/>
                    <a:lstStyle/>
                    <a:p>
                      <a:pPr algn="ctr"/>
                      <a:r>
                        <a:rPr lang="en-US" sz="2800">
                          <a:solidFill>
                            <a:schemeClr val="tx1">
                              <a:lumMod val="50000"/>
                            </a:schemeClr>
                          </a:solidFill>
                        </a:rPr>
                        <a:t>1</a:t>
                      </a:r>
                    </a:p>
                  </a:txBody>
                  <a:tcPr anchor="ctr"/>
                </a:tc>
                <a:tc>
                  <a:txBody>
                    <a:bodyPr/>
                    <a:lstStyle/>
                    <a:p>
                      <a:pPr algn="ctr"/>
                      <a:r>
                        <a:rPr lang="en-US" sz="2800">
                          <a:solidFill>
                            <a:schemeClr val="tx1">
                              <a:lumMod val="50000"/>
                            </a:schemeClr>
                          </a:solidFill>
                        </a:rPr>
                        <a:t>60%</a:t>
                      </a:r>
                    </a:p>
                  </a:txBody>
                  <a:tcPr anchor="ctr"/>
                </a:tc>
                <a:tc>
                  <a:txBody>
                    <a:bodyPr/>
                    <a:lstStyle/>
                    <a:p>
                      <a:pPr algn="ctr"/>
                      <a:r>
                        <a:rPr lang="en-US" sz="2800">
                          <a:solidFill>
                            <a:schemeClr val="tx1">
                              <a:lumMod val="50000"/>
                            </a:schemeClr>
                          </a:solidFill>
                        </a:rPr>
                        <a:t>80%</a:t>
                      </a:r>
                    </a:p>
                  </a:txBody>
                  <a:tcPr anchor="ctr"/>
                </a:tc>
                <a:tc>
                  <a:txBody>
                    <a:bodyPr/>
                    <a:lstStyle/>
                    <a:p>
                      <a:pPr algn="ctr"/>
                      <a:r>
                        <a:rPr lang="en-US" sz="2800">
                          <a:solidFill>
                            <a:schemeClr val="tx1">
                              <a:lumMod val="50000"/>
                            </a:schemeClr>
                          </a:solidFill>
                        </a:rPr>
                        <a:t>20,904</a:t>
                      </a:r>
                    </a:p>
                  </a:txBody>
                  <a:tcPr anchor="ctr"/>
                </a:tc>
                <a:extLst>
                  <a:ext uri="{0D108BD9-81ED-4DB2-BD59-A6C34878D82A}">
                    <a16:rowId xmlns:a16="http://schemas.microsoft.com/office/drawing/2014/main" val="10014"/>
                  </a:ext>
                </a:extLst>
              </a:tr>
            </a:tbl>
          </a:graphicData>
        </a:graphic>
      </p:graphicFrame>
      <p:sp>
        <p:nvSpPr>
          <p:cNvPr id="5" name="TextBox 4"/>
          <p:cNvSpPr txBox="1"/>
          <p:nvPr/>
        </p:nvSpPr>
        <p:spPr>
          <a:xfrm>
            <a:off x="16326111" y="11170920"/>
            <a:ext cx="5852564" cy="646331"/>
          </a:xfrm>
          <a:prstGeom prst="rect">
            <a:avLst/>
          </a:prstGeom>
          <a:noFill/>
        </p:spPr>
        <p:txBody>
          <a:bodyPr wrap="none" rtlCol="0">
            <a:spAutoFit/>
          </a:bodyPr>
          <a:lstStyle/>
          <a:p>
            <a:r>
              <a:rPr lang="en-US" sz="3600" b="1"/>
              <a:t>Total this group        $ 156,439</a:t>
            </a:r>
          </a:p>
        </p:txBody>
      </p:sp>
      <p:sp>
        <p:nvSpPr>
          <p:cNvPr id="3" name="Rectangle 2"/>
          <p:cNvSpPr/>
          <p:nvPr/>
        </p:nvSpPr>
        <p:spPr>
          <a:xfrm>
            <a:off x="1290932" y="12165601"/>
            <a:ext cx="21805308"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boto Light"/>
                <a:cs typeface="Roboto Light"/>
              </a:rPr>
              <a:t>Principle No. 5: At least 1 method must be used to isolate the effects of the solution. </a:t>
            </a:r>
          </a:p>
          <a:p>
            <a:r>
              <a:rPr lang="en-US" sz="3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boto Light"/>
                <a:cs typeface="Roboto Light"/>
              </a:rPr>
              <a:t>Principle No. 7: Estimates of improvements should be adjusted for the potential error of the estimate </a:t>
            </a:r>
          </a:p>
        </p:txBody>
      </p:sp>
    </p:spTree>
    <p:extLst>
      <p:ext uri="{BB962C8B-B14F-4D97-AF65-F5344CB8AC3E}">
        <p14:creationId xmlns:p14="http://schemas.microsoft.com/office/powerpoint/2010/main" val="225903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332274" y="6425720"/>
            <a:ext cx="11128794"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sz="3700" b="1"/>
          </a:p>
        </p:txBody>
      </p:sp>
      <p:sp>
        <p:nvSpPr>
          <p:cNvPr id="33" name="Rectangle 32"/>
          <p:cNvSpPr/>
          <p:nvPr/>
        </p:nvSpPr>
        <p:spPr>
          <a:xfrm>
            <a:off x="5016338" y="11717752"/>
            <a:ext cx="13486289"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sz="3700" b="1"/>
          </a:p>
        </p:txBody>
      </p:sp>
      <p:sp>
        <p:nvSpPr>
          <p:cNvPr id="2" name="Slide Number Placeholder 1"/>
          <p:cNvSpPr>
            <a:spLocks noGrp="1"/>
          </p:cNvSpPr>
          <p:nvPr>
            <p:ph type="sldNum" sz="quarter" idx="12"/>
          </p:nvPr>
        </p:nvSpPr>
        <p:spPr/>
        <p:txBody>
          <a:bodyPr/>
          <a:lstStyle/>
          <a:p>
            <a:fld id="{9E30716D-6579-E840-A866-65A32A51B07B}" type="slidenum">
              <a:rPr lang="en-US" smtClean="0"/>
              <a:t>17</a:t>
            </a:fld>
            <a:endParaRPr lang="en-US"/>
          </a:p>
        </p:txBody>
      </p:sp>
      <p:sp>
        <p:nvSpPr>
          <p:cNvPr id="17" name="Freeform 145"/>
          <p:cNvSpPr>
            <a:spLocks/>
          </p:cNvSpPr>
          <p:nvPr/>
        </p:nvSpPr>
        <p:spPr bwMode="auto">
          <a:xfrm>
            <a:off x="11645893" y="3299669"/>
            <a:ext cx="1085444" cy="935997"/>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1775136" y="968500"/>
            <a:ext cx="17284548" cy="923330"/>
          </a:xfrm>
          <a:prstGeom prst="rect">
            <a:avLst/>
          </a:prstGeom>
          <a:noFill/>
        </p:spPr>
        <p:txBody>
          <a:bodyPr wrap="square" rtlCol="0">
            <a:spAutoFit/>
          </a:bodyPr>
          <a:lstStyle/>
          <a:p>
            <a:r>
              <a:rPr lang="en-US" sz="5400">
                <a:solidFill>
                  <a:schemeClr val="tx2"/>
                </a:solidFill>
                <a:latin typeface="Roboto Black"/>
                <a:cs typeface="Roboto Black"/>
              </a:rPr>
              <a:t>Benefits Calculation</a:t>
            </a:r>
          </a:p>
        </p:txBody>
      </p:sp>
      <p:sp>
        <p:nvSpPr>
          <p:cNvPr id="44" name="TextBox 43"/>
          <p:cNvSpPr txBox="1"/>
          <p:nvPr/>
        </p:nvSpPr>
        <p:spPr>
          <a:xfrm>
            <a:off x="7364023" y="6478641"/>
            <a:ext cx="9096416" cy="615563"/>
          </a:xfrm>
          <a:prstGeom prst="rect">
            <a:avLst/>
          </a:prstGeom>
          <a:noFill/>
        </p:spPr>
        <p:txBody>
          <a:bodyPr wrap="square" lIns="182889" tIns="91445" rIns="182889" bIns="91445" rtlCol="0">
            <a:spAutoFit/>
          </a:bodyPr>
          <a:lstStyle/>
          <a:p>
            <a:pPr algn="ctr"/>
            <a:r>
              <a:rPr lang="id-ID" sz="2800" b="1">
                <a:solidFill>
                  <a:schemeClr val="bg1"/>
                </a:solidFill>
                <a:latin typeface="Roboto Regular"/>
                <a:cs typeface="Roboto Regular"/>
              </a:rPr>
              <a:t>                             Number of Measures</a:t>
            </a:r>
          </a:p>
        </p:txBody>
      </p:sp>
      <p:sp>
        <p:nvSpPr>
          <p:cNvPr id="45" name="TextBox 44"/>
          <p:cNvSpPr txBox="1"/>
          <p:nvPr/>
        </p:nvSpPr>
        <p:spPr>
          <a:xfrm>
            <a:off x="4961335" y="11830081"/>
            <a:ext cx="13643559" cy="615563"/>
          </a:xfrm>
          <a:prstGeom prst="rect">
            <a:avLst/>
          </a:prstGeom>
          <a:noFill/>
        </p:spPr>
        <p:txBody>
          <a:bodyPr wrap="square" lIns="182889" tIns="91445" rIns="182889" bIns="91445" rtlCol="0">
            <a:spAutoFit/>
          </a:bodyPr>
          <a:lstStyle/>
          <a:p>
            <a:pPr algn="ctr"/>
            <a:r>
              <a:rPr lang="id-ID" sz="2800" b="1">
                <a:solidFill>
                  <a:schemeClr val="bg1"/>
                </a:solidFill>
                <a:latin typeface="Roboto Regular"/>
                <a:cs typeface="Roboto Regular"/>
              </a:rPr>
              <a:t>Total Benefits </a:t>
            </a:r>
            <a:r>
              <a:rPr lang="id-ID" sz="2800" b="1" err="1">
                <a:solidFill>
                  <a:schemeClr val="bg1"/>
                </a:solidFill>
                <a:latin typeface="Roboto Regular"/>
                <a:cs typeface="Roboto Regular"/>
              </a:rPr>
              <a:t>of</a:t>
            </a:r>
            <a:r>
              <a:rPr lang="id-ID" sz="2800" b="1">
                <a:solidFill>
                  <a:schemeClr val="bg1"/>
                </a:solidFill>
                <a:latin typeface="Roboto Regular"/>
                <a:cs typeface="Roboto Regular"/>
              </a:rPr>
              <a:t> the Program</a:t>
            </a:r>
          </a:p>
        </p:txBody>
      </p:sp>
      <p:sp>
        <p:nvSpPr>
          <p:cNvPr id="5" name="Rectangle 4"/>
          <p:cNvSpPr/>
          <p:nvPr/>
        </p:nvSpPr>
        <p:spPr>
          <a:xfrm>
            <a:off x="7332274" y="3016250"/>
            <a:ext cx="11128794" cy="34623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016338" y="8248650"/>
            <a:ext cx="13588556" cy="34623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222982" y="4235666"/>
            <a:ext cx="10238086" cy="1415772"/>
          </a:xfrm>
          <a:prstGeom prst="rect">
            <a:avLst/>
          </a:prstGeom>
          <a:noFill/>
        </p:spPr>
        <p:txBody>
          <a:bodyPr wrap="none" rtlCol="0">
            <a:spAutoFit/>
          </a:bodyPr>
          <a:lstStyle/>
          <a:p>
            <a:r>
              <a:rPr lang="en-US"/>
              <a:t>85 participants x 2 measures = 170 measures</a:t>
            </a:r>
          </a:p>
          <a:p>
            <a:r>
              <a:rPr lang="en-US"/>
              <a:t>                  </a:t>
            </a:r>
          </a:p>
        </p:txBody>
      </p:sp>
      <p:sp>
        <p:nvSpPr>
          <p:cNvPr id="38" name="TextBox 37"/>
          <p:cNvSpPr txBox="1"/>
          <p:nvPr/>
        </p:nvSpPr>
        <p:spPr>
          <a:xfrm>
            <a:off x="5556069" y="9595066"/>
            <a:ext cx="12540842" cy="754053"/>
          </a:xfrm>
          <a:prstGeom prst="rect">
            <a:avLst/>
          </a:prstGeom>
          <a:noFill/>
        </p:spPr>
        <p:txBody>
          <a:bodyPr wrap="square" rtlCol="0">
            <a:spAutoFit/>
          </a:bodyPr>
          <a:lstStyle/>
          <a:p>
            <a:r>
              <a:rPr lang="en-US"/>
              <a:t>The 170 measures produced $ 1,341,970 dollars</a:t>
            </a:r>
          </a:p>
        </p:txBody>
      </p:sp>
      <p:grpSp>
        <p:nvGrpSpPr>
          <p:cNvPr id="46" name="Group 45"/>
          <p:cNvGrpSpPr/>
          <p:nvPr/>
        </p:nvGrpSpPr>
        <p:grpSpPr>
          <a:xfrm>
            <a:off x="21137079" y="317377"/>
            <a:ext cx="2382173" cy="1741647"/>
            <a:chOff x="18201520" y="5165008"/>
            <a:chExt cx="1612624" cy="1179017"/>
          </a:xfrm>
        </p:grpSpPr>
        <p:sp>
          <p:nvSpPr>
            <p:cNvPr id="47" name="Freeform 26"/>
            <p:cNvSpPr>
              <a:spLocks noChangeArrowheads="1"/>
            </p:cNvSpPr>
            <p:nvPr/>
          </p:nvSpPr>
          <p:spPr bwMode="auto">
            <a:xfrm>
              <a:off x="18289215" y="5316041"/>
              <a:ext cx="1330050" cy="901313"/>
            </a:xfrm>
            <a:custGeom>
              <a:avLst/>
              <a:gdLst>
                <a:gd name="T0" fmla="*/ 1205 w 1206"/>
                <a:gd name="T1" fmla="*/ 817 h 818"/>
                <a:gd name="T2" fmla="*/ 0 w 1206"/>
                <a:gd name="T3" fmla="*/ 817 h 818"/>
                <a:gd name="T4" fmla="*/ 0 w 1206"/>
                <a:gd name="T5" fmla="*/ 0 h 818"/>
                <a:gd name="T6" fmla="*/ 1205 w 1206"/>
                <a:gd name="T7" fmla="*/ 0 h 818"/>
                <a:gd name="T8" fmla="*/ 1205 w 1206"/>
                <a:gd name="T9" fmla="*/ 817 h 818"/>
              </a:gdLst>
              <a:ahLst/>
              <a:cxnLst>
                <a:cxn ang="0">
                  <a:pos x="T0" y="T1"/>
                </a:cxn>
                <a:cxn ang="0">
                  <a:pos x="T2" y="T3"/>
                </a:cxn>
                <a:cxn ang="0">
                  <a:pos x="T4" y="T5"/>
                </a:cxn>
                <a:cxn ang="0">
                  <a:pos x="T6" y="T7"/>
                </a:cxn>
                <a:cxn ang="0">
                  <a:pos x="T8" y="T9"/>
                </a:cxn>
              </a:cxnLst>
              <a:rect l="0" t="0" r="r" b="b"/>
              <a:pathLst>
                <a:path w="1206" h="818">
                  <a:moveTo>
                    <a:pt x="1205" y="817"/>
                  </a:moveTo>
                  <a:lnTo>
                    <a:pt x="0" y="817"/>
                  </a:lnTo>
                  <a:lnTo>
                    <a:pt x="0" y="0"/>
                  </a:lnTo>
                  <a:lnTo>
                    <a:pt x="1205" y="0"/>
                  </a:lnTo>
                  <a:lnTo>
                    <a:pt x="1205" y="817"/>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27"/>
            <p:cNvSpPr>
              <a:spLocks noChangeArrowheads="1"/>
            </p:cNvSpPr>
            <p:nvPr/>
          </p:nvSpPr>
          <p:spPr bwMode="auto">
            <a:xfrm>
              <a:off x="18201520" y="6217354"/>
              <a:ext cx="1505441" cy="126671"/>
            </a:xfrm>
            <a:custGeom>
              <a:avLst/>
              <a:gdLst>
                <a:gd name="T0" fmla="*/ 60 w 1361"/>
                <a:gd name="T1" fmla="*/ 112 h 113"/>
                <a:gd name="T2" fmla="*/ 60 w 1361"/>
                <a:gd name="T3" fmla="*/ 112 h 113"/>
                <a:gd name="T4" fmla="*/ 336 w 1361"/>
                <a:gd name="T5" fmla="*/ 112 h 113"/>
                <a:gd name="T6" fmla="*/ 1300 w 1361"/>
                <a:gd name="T7" fmla="*/ 112 h 113"/>
                <a:gd name="T8" fmla="*/ 1360 w 1361"/>
                <a:gd name="T9" fmla="*/ 43 h 113"/>
                <a:gd name="T10" fmla="*/ 1360 w 1361"/>
                <a:gd name="T11" fmla="*/ 0 h 113"/>
                <a:gd name="T12" fmla="*/ 336 w 1361"/>
                <a:gd name="T13" fmla="*/ 0 h 113"/>
                <a:gd name="T14" fmla="*/ 0 w 1361"/>
                <a:gd name="T15" fmla="*/ 0 h 113"/>
                <a:gd name="T16" fmla="*/ 0 w 1361"/>
                <a:gd name="T17" fmla="*/ 43 h 113"/>
                <a:gd name="T18" fmla="*/ 60 w 1361"/>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13">
                  <a:moveTo>
                    <a:pt x="60" y="112"/>
                  </a:moveTo>
                  <a:lnTo>
                    <a:pt x="60" y="112"/>
                  </a:lnTo>
                  <a:cubicBezTo>
                    <a:pt x="336" y="112"/>
                    <a:pt x="336" y="112"/>
                    <a:pt x="336" y="112"/>
                  </a:cubicBezTo>
                  <a:cubicBezTo>
                    <a:pt x="1300" y="112"/>
                    <a:pt x="1300" y="112"/>
                    <a:pt x="1300" y="112"/>
                  </a:cubicBezTo>
                  <a:cubicBezTo>
                    <a:pt x="1334" y="112"/>
                    <a:pt x="1360" y="78"/>
                    <a:pt x="1360" y="43"/>
                  </a:cubicBezTo>
                  <a:cubicBezTo>
                    <a:pt x="1360" y="0"/>
                    <a:pt x="1360" y="0"/>
                    <a:pt x="1360" y="0"/>
                  </a:cubicBezTo>
                  <a:cubicBezTo>
                    <a:pt x="336" y="0"/>
                    <a:pt x="336" y="0"/>
                    <a:pt x="336" y="0"/>
                  </a:cubicBezTo>
                  <a:cubicBezTo>
                    <a:pt x="0" y="0"/>
                    <a:pt x="0" y="0"/>
                    <a:pt x="0" y="0"/>
                  </a:cubicBezTo>
                  <a:cubicBezTo>
                    <a:pt x="0" y="43"/>
                    <a:pt x="0" y="43"/>
                    <a:pt x="0" y="43"/>
                  </a:cubicBezTo>
                  <a:cubicBezTo>
                    <a:pt x="0" y="78"/>
                    <a:pt x="26" y="112"/>
                    <a:pt x="60" y="112"/>
                  </a:cubicBezTo>
                </a:path>
              </a:pathLst>
            </a:custGeom>
            <a:solidFill>
              <a:srgbClr val="3039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28"/>
            <p:cNvSpPr>
              <a:spLocks noChangeArrowheads="1"/>
            </p:cNvSpPr>
            <p:nvPr/>
          </p:nvSpPr>
          <p:spPr bwMode="auto">
            <a:xfrm>
              <a:off x="18362297" y="5384249"/>
              <a:ext cx="1179017" cy="769771"/>
            </a:xfrm>
            <a:custGeom>
              <a:avLst/>
              <a:gdLst>
                <a:gd name="T0" fmla="*/ 0 w 1069"/>
                <a:gd name="T1" fmla="*/ 0 h 698"/>
                <a:gd name="T2" fmla="*/ 0 w 1069"/>
                <a:gd name="T3" fmla="*/ 697 h 698"/>
                <a:gd name="T4" fmla="*/ 1068 w 1069"/>
                <a:gd name="T5" fmla="*/ 697 h 698"/>
                <a:gd name="T6" fmla="*/ 1068 w 1069"/>
                <a:gd name="T7" fmla="*/ 0 h 698"/>
                <a:gd name="T8" fmla="*/ 0 w 1069"/>
                <a:gd name="T9" fmla="*/ 0 h 698"/>
              </a:gdLst>
              <a:ahLst/>
              <a:cxnLst>
                <a:cxn ang="0">
                  <a:pos x="T0" y="T1"/>
                </a:cxn>
                <a:cxn ang="0">
                  <a:pos x="T2" y="T3"/>
                </a:cxn>
                <a:cxn ang="0">
                  <a:pos x="T4" y="T5"/>
                </a:cxn>
                <a:cxn ang="0">
                  <a:pos x="T6" y="T7"/>
                </a:cxn>
                <a:cxn ang="0">
                  <a:pos x="T8" y="T9"/>
                </a:cxn>
              </a:cxnLst>
              <a:rect l="0" t="0" r="r" b="b"/>
              <a:pathLst>
                <a:path w="1069" h="698">
                  <a:moveTo>
                    <a:pt x="0" y="0"/>
                  </a:moveTo>
                  <a:lnTo>
                    <a:pt x="0" y="697"/>
                  </a:lnTo>
                  <a:lnTo>
                    <a:pt x="1068" y="697"/>
                  </a:lnTo>
                  <a:lnTo>
                    <a:pt x="1068" y="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29"/>
            <p:cNvSpPr>
              <a:spLocks noChangeArrowheads="1"/>
            </p:cNvSpPr>
            <p:nvPr/>
          </p:nvSpPr>
          <p:spPr bwMode="auto">
            <a:xfrm>
              <a:off x="18401272" y="5715543"/>
              <a:ext cx="180261" cy="199749"/>
            </a:xfrm>
            <a:custGeom>
              <a:avLst/>
              <a:gdLst>
                <a:gd name="T0" fmla="*/ 163 w 164"/>
                <a:gd name="T1" fmla="*/ 129 h 182"/>
                <a:gd name="T2" fmla="*/ 163 w 164"/>
                <a:gd name="T3" fmla="*/ 129 h 182"/>
                <a:gd name="T4" fmla="*/ 43 w 164"/>
                <a:gd name="T5" fmla="*/ 0 h 182"/>
                <a:gd name="T6" fmla="*/ 0 w 164"/>
                <a:gd name="T7" fmla="*/ 52 h 182"/>
                <a:gd name="T8" fmla="*/ 138 w 164"/>
                <a:gd name="T9" fmla="*/ 181 h 182"/>
                <a:gd name="T10" fmla="*/ 163 w 164"/>
                <a:gd name="T11" fmla="*/ 129 h 182"/>
              </a:gdLst>
              <a:ahLst/>
              <a:cxnLst>
                <a:cxn ang="0">
                  <a:pos x="T0" y="T1"/>
                </a:cxn>
                <a:cxn ang="0">
                  <a:pos x="T2" y="T3"/>
                </a:cxn>
                <a:cxn ang="0">
                  <a:pos x="T4" y="T5"/>
                </a:cxn>
                <a:cxn ang="0">
                  <a:pos x="T6" y="T7"/>
                </a:cxn>
                <a:cxn ang="0">
                  <a:pos x="T8" y="T9"/>
                </a:cxn>
                <a:cxn ang="0">
                  <a:pos x="T10" y="T11"/>
                </a:cxn>
              </a:cxnLst>
              <a:rect l="0" t="0" r="r" b="b"/>
              <a:pathLst>
                <a:path w="164" h="182">
                  <a:moveTo>
                    <a:pt x="163" y="129"/>
                  </a:moveTo>
                  <a:lnTo>
                    <a:pt x="163" y="129"/>
                  </a:lnTo>
                  <a:cubicBezTo>
                    <a:pt x="43" y="0"/>
                    <a:pt x="43" y="0"/>
                    <a:pt x="43" y="0"/>
                  </a:cubicBezTo>
                  <a:cubicBezTo>
                    <a:pt x="0" y="52"/>
                    <a:pt x="0" y="52"/>
                    <a:pt x="0" y="52"/>
                  </a:cubicBezTo>
                  <a:cubicBezTo>
                    <a:pt x="138" y="181"/>
                    <a:pt x="138" y="181"/>
                    <a:pt x="138" y="181"/>
                  </a:cubicBezTo>
                  <a:cubicBezTo>
                    <a:pt x="138" y="164"/>
                    <a:pt x="146" y="138"/>
                    <a:pt x="163" y="12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30"/>
            <p:cNvSpPr>
              <a:spLocks noChangeArrowheads="1"/>
            </p:cNvSpPr>
            <p:nvPr/>
          </p:nvSpPr>
          <p:spPr bwMode="auto">
            <a:xfrm>
              <a:off x="18917701" y="5725287"/>
              <a:ext cx="126671" cy="121798"/>
            </a:xfrm>
            <a:custGeom>
              <a:avLst/>
              <a:gdLst>
                <a:gd name="T0" fmla="*/ 112 w 113"/>
                <a:gd name="T1" fmla="*/ 69 h 112"/>
                <a:gd name="T2" fmla="*/ 112 w 113"/>
                <a:gd name="T3" fmla="*/ 69 h 112"/>
                <a:gd name="T4" fmla="*/ 43 w 113"/>
                <a:gd name="T5" fmla="*/ 0 h 112"/>
                <a:gd name="T6" fmla="*/ 0 w 113"/>
                <a:gd name="T7" fmla="*/ 43 h 112"/>
                <a:gd name="T8" fmla="*/ 68 w 113"/>
                <a:gd name="T9" fmla="*/ 111 h 112"/>
                <a:gd name="T10" fmla="*/ 112 w 113"/>
                <a:gd name="T11" fmla="*/ 69 h 112"/>
              </a:gdLst>
              <a:ahLst/>
              <a:cxnLst>
                <a:cxn ang="0">
                  <a:pos x="T0" y="T1"/>
                </a:cxn>
                <a:cxn ang="0">
                  <a:pos x="T2" y="T3"/>
                </a:cxn>
                <a:cxn ang="0">
                  <a:pos x="T4" y="T5"/>
                </a:cxn>
                <a:cxn ang="0">
                  <a:pos x="T6" y="T7"/>
                </a:cxn>
                <a:cxn ang="0">
                  <a:pos x="T8" y="T9"/>
                </a:cxn>
                <a:cxn ang="0">
                  <a:pos x="T10" y="T11"/>
                </a:cxn>
              </a:cxnLst>
              <a:rect l="0" t="0" r="r" b="b"/>
              <a:pathLst>
                <a:path w="113" h="112">
                  <a:moveTo>
                    <a:pt x="112" y="69"/>
                  </a:moveTo>
                  <a:lnTo>
                    <a:pt x="112" y="69"/>
                  </a:lnTo>
                  <a:cubicBezTo>
                    <a:pt x="43" y="0"/>
                    <a:pt x="43" y="0"/>
                    <a:pt x="43" y="0"/>
                  </a:cubicBezTo>
                  <a:cubicBezTo>
                    <a:pt x="34" y="17"/>
                    <a:pt x="17" y="34"/>
                    <a:pt x="0" y="43"/>
                  </a:cubicBezTo>
                  <a:cubicBezTo>
                    <a:pt x="68" y="111"/>
                    <a:pt x="68" y="111"/>
                    <a:pt x="68" y="111"/>
                  </a:cubicBezTo>
                  <a:cubicBezTo>
                    <a:pt x="77" y="94"/>
                    <a:pt x="94" y="77"/>
                    <a:pt x="112" y="6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31"/>
            <p:cNvSpPr>
              <a:spLocks noChangeArrowheads="1"/>
            </p:cNvSpPr>
            <p:nvPr/>
          </p:nvSpPr>
          <p:spPr bwMode="auto">
            <a:xfrm>
              <a:off x="18678973" y="5725287"/>
              <a:ext cx="170521" cy="180261"/>
            </a:xfrm>
            <a:custGeom>
              <a:avLst/>
              <a:gdLst>
                <a:gd name="T0" fmla="*/ 112 w 156"/>
                <a:gd name="T1" fmla="*/ 0 h 164"/>
                <a:gd name="T2" fmla="*/ 112 w 156"/>
                <a:gd name="T3" fmla="*/ 0 h 164"/>
                <a:gd name="T4" fmla="*/ 0 w 156"/>
                <a:gd name="T5" fmla="*/ 111 h 164"/>
                <a:gd name="T6" fmla="*/ 43 w 156"/>
                <a:gd name="T7" fmla="*/ 163 h 164"/>
                <a:gd name="T8" fmla="*/ 155 w 156"/>
                <a:gd name="T9" fmla="*/ 43 h 164"/>
                <a:gd name="T10" fmla="*/ 112 w 156"/>
                <a:gd name="T11" fmla="*/ 0 h 164"/>
              </a:gdLst>
              <a:ahLst/>
              <a:cxnLst>
                <a:cxn ang="0">
                  <a:pos x="T0" y="T1"/>
                </a:cxn>
                <a:cxn ang="0">
                  <a:pos x="T2" y="T3"/>
                </a:cxn>
                <a:cxn ang="0">
                  <a:pos x="T4" y="T5"/>
                </a:cxn>
                <a:cxn ang="0">
                  <a:pos x="T6" y="T7"/>
                </a:cxn>
                <a:cxn ang="0">
                  <a:pos x="T8" y="T9"/>
                </a:cxn>
                <a:cxn ang="0">
                  <a:pos x="T10" y="T11"/>
                </a:cxn>
              </a:cxnLst>
              <a:rect l="0" t="0" r="r" b="b"/>
              <a:pathLst>
                <a:path w="156" h="164">
                  <a:moveTo>
                    <a:pt x="112" y="0"/>
                  </a:moveTo>
                  <a:lnTo>
                    <a:pt x="112" y="0"/>
                  </a:lnTo>
                  <a:cubicBezTo>
                    <a:pt x="0" y="111"/>
                    <a:pt x="0" y="111"/>
                    <a:pt x="0" y="111"/>
                  </a:cubicBezTo>
                  <a:cubicBezTo>
                    <a:pt x="18" y="120"/>
                    <a:pt x="35" y="137"/>
                    <a:pt x="43" y="163"/>
                  </a:cubicBezTo>
                  <a:cubicBezTo>
                    <a:pt x="155" y="43"/>
                    <a:pt x="155" y="43"/>
                    <a:pt x="155" y="43"/>
                  </a:cubicBezTo>
                  <a:cubicBezTo>
                    <a:pt x="138" y="34"/>
                    <a:pt x="121" y="17"/>
                    <a:pt x="112" y="0"/>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32"/>
            <p:cNvSpPr>
              <a:spLocks noChangeArrowheads="1"/>
            </p:cNvSpPr>
            <p:nvPr/>
          </p:nvSpPr>
          <p:spPr bwMode="auto">
            <a:xfrm>
              <a:off x="18576663" y="5856828"/>
              <a:ext cx="126671" cy="136415"/>
            </a:xfrm>
            <a:custGeom>
              <a:avLst/>
              <a:gdLst>
                <a:gd name="T0" fmla="*/ 86 w 113"/>
                <a:gd name="T1" fmla="*/ 9 h 122"/>
                <a:gd name="T2" fmla="*/ 86 w 113"/>
                <a:gd name="T3" fmla="*/ 9 h 122"/>
                <a:gd name="T4" fmla="*/ 60 w 113"/>
                <a:gd name="T5" fmla="*/ 0 h 122"/>
                <a:gd name="T6" fmla="*/ 26 w 113"/>
                <a:gd name="T7" fmla="*/ 9 h 122"/>
                <a:gd name="T8" fmla="*/ 0 w 113"/>
                <a:gd name="T9" fmla="*/ 60 h 122"/>
                <a:gd name="T10" fmla="*/ 0 w 113"/>
                <a:gd name="T11" fmla="*/ 78 h 122"/>
                <a:gd name="T12" fmla="*/ 34 w 113"/>
                <a:gd name="T13" fmla="*/ 112 h 122"/>
                <a:gd name="T14" fmla="*/ 60 w 113"/>
                <a:gd name="T15" fmla="*/ 121 h 122"/>
                <a:gd name="T16" fmla="*/ 60 w 113"/>
                <a:gd name="T17" fmla="*/ 121 h 122"/>
                <a:gd name="T18" fmla="*/ 112 w 113"/>
                <a:gd name="T19" fmla="*/ 60 h 122"/>
                <a:gd name="T20" fmla="*/ 112 w 113"/>
                <a:gd name="T21" fmla="*/ 60 h 122"/>
                <a:gd name="T22" fmla="*/ 86 w 113"/>
                <a:gd name="T23"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22">
                  <a:moveTo>
                    <a:pt x="86" y="9"/>
                  </a:moveTo>
                  <a:lnTo>
                    <a:pt x="86" y="9"/>
                  </a:lnTo>
                  <a:cubicBezTo>
                    <a:pt x="77" y="0"/>
                    <a:pt x="69" y="0"/>
                    <a:pt x="60" y="0"/>
                  </a:cubicBezTo>
                  <a:cubicBezTo>
                    <a:pt x="43" y="0"/>
                    <a:pt x="34" y="0"/>
                    <a:pt x="26" y="9"/>
                  </a:cubicBezTo>
                  <a:cubicBezTo>
                    <a:pt x="8" y="26"/>
                    <a:pt x="0" y="43"/>
                    <a:pt x="0" y="60"/>
                  </a:cubicBezTo>
                  <a:cubicBezTo>
                    <a:pt x="0" y="69"/>
                    <a:pt x="0" y="69"/>
                    <a:pt x="0" y="78"/>
                  </a:cubicBezTo>
                  <a:cubicBezTo>
                    <a:pt x="8" y="95"/>
                    <a:pt x="17" y="104"/>
                    <a:pt x="34" y="112"/>
                  </a:cubicBezTo>
                  <a:cubicBezTo>
                    <a:pt x="43" y="112"/>
                    <a:pt x="51" y="121"/>
                    <a:pt x="60" y="121"/>
                  </a:cubicBezTo>
                  <a:lnTo>
                    <a:pt x="60" y="121"/>
                  </a:lnTo>
                  <a:cubicBezTo>
                    <a:pt x="94" y="112"/>
                    <a:pt x="112" y="95"/>
                    <a:pt x="112" y="60"/>
                  </a:cubicBezTo>
                  <a:lnTo>
                    <a:pt x="112" y="60"/>
                  </a:lnTo>
                  <a:cubicBezTo>
                    <a:pt x="112" y="35"/>
                    <a:pt x="103" y="17"/>
                    <a:pt x="86" y="9"/>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33"/>
            <p:cNvSpPr>
              <a:spLocks noChangeArrowheads="1"/>
            </p:cNvSpPr>
            <p:nvPr/>
          </p:nvSpPr>
          <p:spPr bwMode="auto">
            <a:xfrm>
              <a:off x="18820262" y="5627847"/>
              <a:ext cx="121798" cy="131542"/>
            </a:xfrm>
            <a:custGeom>
              <a:avLst/>
              <a:gdLst>
                <a:gd name="T0" fmla="*/ 60 w 112"/>
                <a:gd name="T1" fmla="*/ 0 h 121"/>
                <a:gd name="T2" fmla="*/ 60 w 112"/>
                <a:gd name="T3" fmla="*/ 0 h 121"/>
                <a:gd name="T4" fmla="*/ 0 w 112"/>
                <a:gd name="T5" fmla="*/ 60 h 121"/>
                <a:gd name="T6" fmla="*/ 0 w 112"/>
                <a:gd name="T7" fmla="*/ 69 h 121"/>
                <a:gd name="T8" fmla="*/ 43 w 112"/>
                <a:gd name="T9" fmla="*/ 112 h 121"/>
                <a:gd name="T10" fmla="*/ 60 w 112"/>
                <a:gd name="T11" fmla="*/ 120 h 121"/>
                <a:gd name="T12" fmla="*/ 68 w 112"/>
                <a:gd name="T13" fmla="*/ 112 h 121"/>
                <a:gd name="T14" fmla="*/ 111 w 112"/>
                <a:gd name="T15" fmla="*/ 69 h 121"/>
                <a:gd name="T16" fmla="*/ 111 w 112"/>
                <a:gd name="T17" fmla="*/ 60 h 121"/>
                <a:gd name="T18" fmla="*/ 60 w 112"/>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21">
                  <a:moveTo>
                    <a:pt x="60" y="0"/>
                  </a:moveTo>
                  <a:lnTo>
                    <a:pt x="60" y="0"/>
                  </a:lnTo>
                  <a:cubicBezTo>
                    <a:pt x="25" y="0"/>
                    <a:pt x="0" y="25"/>
                    <a:pt x="0" y="60"/>
                  </a:cubicBezTo>
                  <a:lnTo>
                    <a:pt x="0" y="69"/>
                  </a:lnTo>
                  <a:cubicBezTo>
                    <a:pt x="8" y="94"/>
                    <a:pt x="25" y="112"/>
                    <a:pt x="43" y="112"/>
                  </a:cubicBezTo>
                  <a:cubicBezTo>
                    <a:pt x="51" y="112"/>
                    <a:pt x="51" y="120"/>
                    <a:pt x="60" y="120"/>
                  </a:cubicBezTo>
                  <a:lnTo>
                    <a:pt x="68" y="112"/>
                  </a:lnTo>
                  <a:cubicBezTo>
                    <a:pt x="94" y="112"/>
                    <a:pt x="111" y="94"/>
                    <a:pt x="111" y="69"/>
                  </a:cubicBezTo>
                  <a:lnTo>
                    <a:pt x="111" y="60"/>
                  </a:lnTo>
                  <a:cubicBezTo>
                    <a:pt x="111" y="25"/>
                    <a:pt x="86" y="0"/>
                    <a:pt x="60" y="0"/>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34"/>
            <p:cNvSpPr>
              <a:spLocks noChangeArrowheads="1"/>
            </p:cNvSpPr>
            <p:nvPr/>
          </p:nvSpPr>
          <p:spPr bwMode="auto">
            <a:xfrm>
              <a:off x="19010267" y="5808109"/>
              <a:ext cx="131545" cy="126671"/>
            </a:xfrm>
            <a:custGeom>
              <a:avLst/>
              <a:gdLst>
                <a:gd name="T0" fmla="*/ 120 w 121"/>
                <a:gd name="T1" fmla="*/ 52 h 113"/>
                <a:gd name="T2" fmla="*/ 120 w 121"/>
                <a:gd name="T3" fmla="*/ 52 h 113"/>
                <a:gd name="T4" fmla="*/ 86 w 121"/>
                <a:gd name="T5" fmla="*/ 0 h 113"/>
                <a:gd name="T6" fmla="*/ 60 w 121"/>
                <a:gd name="T7" fmla="*/ 0 h 113"/>
                <a:gd name="T8" fmla="*/ 43 w 121"/>
                <a:gd name="T9" fmla="*/ 0 h 113"/>
                <a:gd name="T10" fmla="*/ 0 w 121"/>
                <a:gd name="T11" fmla="*/ 52 h 113"/>
                <a:gd name="T12" fmla="*/ 0 w 121"/>
                <a:gd name="T13" fmla="*/ 60 h 113"/>
                <a:gd name="T14" fmla="*/ 60 w 121"/>
                <a:gd name="T15" fmla="*/ 112 h 113"/>
                <a:gd name="T16" fmla="*/ 120 w 121"/>
                <a:gd name="T17" fmla="*/ 60 h 113"/>
                <a:gd name="T18" fmla="*/ 120 w 121"/>
                <a:gd name="T19" fmla="*/ 5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3">
                  <a:moveTo>
                    <a:pt x="120" y="52"/>
                  </a:moveTo>
                  <a:lnTo>
                    <a:pt x="120" y="52"/>
                  </a:lnTo>
                  <a:cubicBezTo>
                    <a:pt x="120" y="26"/>
                    <a:pt x="103" y="9"/>
                    <a:pt x="86" y="0"/>
                  </a:cubicBezTo>
                  <a:cubicBezTo>
                    <a:pt x="77" y="0"/>
                    <a:pt x="69" y="0"/>
                    <a:pt x="60" y="0"/>
                  </a:cubicBezTo>
                  <a:cubicBezTo>
                    <a:pt x="51" y="0"/>
                    <a:pt x="43" y="0"/>
                    <a:pt x="43" y="0"/>
                  </a:cubicBezTo>
                  <a:cubicBezTo>
                    <a:pt x="17" y="9"/>
                    <a:pt x="0" y="34"/>
                    <a:pt x="0" y="52"/>
                  </a:cubicBezTo>
                  <a:lnTo>
                    <a:pt x="0" y="60"/>
                  </a:lnTo>
                  <a:cubicBezTo>
                    <a:pt x="0" y="86"/>
                    <a:pt x="26" y="112"/>
                    <a:pt x="60" y="112"/>
                  </a:cubicBezTo>
                  <a:cubicBezTo>
                    <a:pt x="94" y="112"/>
                    <a:pt x="120" y="86"/>
                    <a:pt x="120" y="60"/>
                  </a:cubicBezTo>
                  <a:cubicBezTo>
                    <a:pt x="120" y="52"/>
                    <a:pt x="120" y="52"/>
                    <a:pt x="120" y="52"/>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35"/>
            <p:cNvSpPr>
              <a:spLocks noChangeArrowheads="1"/>
            </p:cNvSpPr>
            <p:nvPr/>
          </p:nvSpPr>
          <p:spPr bwMode="auto">
            <a:xfrm>
              <a:off x="19117451" y="5247833"/>
              <a:ext cx="599254" cy="599251"/>
            </a:xfrm>
            <a:custGeom>
              <a:avLst/>
              <a:gdLst>
                <a:gd name="T0" fmla="*/ 0 w 544"/>
                <a:gd name="T1" fmla="*/ 500 h 543"/>
                <a:gd name="T2" fmla="*/ 0 w 544"/>
                <a:gd name="T3" fmla="*/ 500 h 543"/>
                <a:gd name="T4" fmla="*/ 43 w 544"/>
                <a:gd name="T5" fmla="*/ 542 h 543"/>
                <a:gd name="T6" fmla="*/ 543 w 544"/>
                <a:gd name="T7" fmla="*/ 52 h 543"/>
                <a:gd name="T8" fmla="*/ 500 w 544"/>
                <a:gd name="T9" fmla="*/ 0 h 543"/>
                <a:gd name="T10" fmla="*/ 0 w 544"/>
                <a:gd name="T11" fmla="*/ 500 h 543"/>
              </a:gdLst>
              <a:ahLst/>
              <a:cxnLst>
                <a:cxn ang="0">
                  <a:pos x="T0" y="T1"/>
                </a:cxn>
                <a:cxn ang="0">
                  <a:pos x="T2" y="T3"/>
                </a:cxn>
                <a:cxn ang="0">
                  <a:pos x="T4" y="T5"/>
                </a:cxn>
                <a:cxn ang="0">
                  <a:pos x="T6" y="T7"/>
                </a:cxn>
                <a:cxn ang="0">
                  <a:pos x="T8" y="T9"/>
                </a:cxn>
                <a:cxn ang="0">
                  <a:pos x="T10" y="T11"/>
                </a:cxn>
              </a:cxnLst>
              <a:rect l="0" t="0" r="r" b="b"/>
              <a:pathLst>
                <a:path w="544" h="543">
                  <a:moveTo>
                    <a:pt x="0" y="500"/>
                  </a:moveTo>
                  <a:lnTo>
                    <a:pt x="0" y="500"/>
                  </a:lnTo>
                  <a:cubicBezTo>
                    <a:pt x="26" y="508"/>
                    <a:pt x="35" y="525"/>
                    <a:pt x="43" y="542"/>
                  </a:cubicBezTo>
                  <a:cubicBezTo>
                    <a:pt x="543" y="52"/>
                    <a:pt x="543" y="52"/>
                    <a:pt x="543" y="52"/>
                  </a:cubicBezTo>
                  <a:cubicBezTo>
                    <a:pt x="500" y="0"/>
                    <a:pt x="500" y="0"/>
                    <a:pt x="500" y="0"/>
                  </a:cubicBezTo>
                  <a:lnTo>
                    <a:pt x="0" y="500"/>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36"/>
            <p:cNvSpPr>
              <a:spLocks noChangeArrowheads="1"/>
            </p:cNvSpPr>
            <p:nvPr/>
          </p:nvSpPr>
          <p:spPr bwMode="auto">
            <a:xfrm>
              <a:off x="19648497" y="5165008"/>
              <a:ext cx="165647" cy="155903"/>
            </a:xfrm>
            <a:custGeom>
              <a:avLst/>
              <a:gdLst>
                <a:gd name="T0" fmla="*/ 0 w 148"/>
                <a:gd name="T1" fmla="*/ 34 h 139"/>
                <a:gd name="T2" fmla="*/ 35 w 148"/>
                <a:gd name="T3" fmla="*/ 60 h 139"/>
                <a:gd name="T4" fmla="*/ 78 w 148"/>
                <a:gd name="T5" fmla="*/ 112 h 139"/>
                <a:gd name="T6" fmla="*/ 104 w 148"/>
                <a:gd name="T7" fmla="*/ 138 h 139"/>
                <a:gd name="T8" fmla="*/ 147 w 148"/>
                <a:gd name="T9" fmla="*/ 0 h 139"/>
                <a:gd name="T10" fmla="*/ 0 w 148"/>
                <a:gd name="T11" fmla="*/ 34 h 139"/>
              </a:gdLst>
              <a:ahLst/>
              <a:cxnLst>
                <a:cxn ang="0">
                  <a:pos x="T0" y="T1"/>
                </a:cxn>
                <a:cxn ang="0">
                  <a:pos x="T2" y="T3"/>
                </a:cxn>
                <a:cxn ang="0">
                  <a:pos x="T4" y="T5"/>
                </a:cxn>
                <a:cxn ang="0">
                  <a:pos x="T6" y="T7"/>
                </a:cxn>
                <a:cxn ang="0">
                  <a:pos x="T8" y="T9"/>
                </a:cxn>
                <a:cxn ang="0">
                  <a:pos x="T10" y="T11"/>
                </a:cxn>
              </a:cxnLst>
              <a:rect l="0" t="0" r="r" b="b"/>
              <a:pathLst>
                <a:path w="148" h="139">
                  <a:moveTo>
                    <a:pt x="0" y="34"/>
                  </a:moveTo>
                  <a:lnTo>
                    <a:pt x="35" y="60"/>
                  </a:lnTo>
                  <a:lnTo>
                    <a:pt x="78" y="112"/>
                  </a:lnTo>
                  <a:lnTo>
                    <a:pt x="104" y="138"/>
                  </a:lnTo>
                  <a:lnTo>
                    <a:pt x="147" y="0"/>
                  </a:lnTo>
                  <a:lnTo>
                    <a:pt x="0" y="34"/>
                  </a:ln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1246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17" grpId="0" animBg="1"/>
      <p:bldP spid="31"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24292" y="979236"/>
            <a:ext cx="20677742"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boto Black"/>
                <a:cs typeface="Roboto Black"/>
              </a:rPr>
              <a:t>PROGRAM COST SUMMARY </a:t>
            </a:r>
            <a:r>
              <a:rPr lang="en-US" sz="3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boto Black"/>
                <a:cs typeface="Roboto Black"/>
              </a:rPr>
              <a:t>(TOTAL COST OF PARTICIPANT X 96 ATTENDED THE PGM)</a:t>
            </a:r>
          </a:p>
        </p:txBody>
      </p:sp>
      <p:graphicFrame>
        <p:nvGraphicFramePr>
          <p:cNvPr id="3" name="Table 2"/>
          <p:cNvGraphicFramePr>
            <a:graphicFrameLocks noGrp="1"/>
          </p:cNvGraphicFramePr>
          <p:nvPr>
            <p:extLst>
              <p:ext uri="{D42A27DB-BD31-4B8C-83A1-F6EECF244321}">
                <p14:modId xmlns:p14="http://schemas.microsoft.com/office/powerpoint/2010/main" val="3947463080"/>
              </p:ext>
            </p:extLst>
          </p:nvPr>
        </p:nvGraphicFramePr>
        <p:xfrm>
          <a:off x="1676282" y="2788920"/>
          <a:ext cx="21898708" cy="8138160"/>
        </p:xfrm>
        <a:graphic>
          <a:graphicData uri="http://schemas.openxmlformats.org/drawingml/2006/table">
            <a:tbl>
              <a:tblPr firstRow="1" bandRow="1">
                <a:tableStyleId>{5C22544A-7EE6-4342-B048-85BDC9FD1C3A}</a:tableStyleId>
              </a:tblPr>
              <a:tblGrid>
                <a:gridCol w="17291467">
                  <a:extLst>
                    <a:ext uri="{9D8B030D-6E8A-4147-A177-3AD203B41FA5}">
                      <a16:colId xmlns:a16="http://schemas.microsoft.com/office/drawing/2014/main" val="20000"/>
                    </a:ext>
                  </a:extLst>
                </a:gridCol>
                <a:gridCol w="4607241">
                  <a:extLst>
                    <a:ext uri="{9D8B030D-6E8A-4147-A177-3AD203B41FA5}">
                      <a16:colId xmlns:a16="http://schemas.microsoft.com/office/drawing/2014/main" val="20001"/>
                    </a:ext>
                  </a:extLst>
                </a:gridCol>
              </a:tblGrid>
              <a:tr h="370840">
                <a:tc>
                  <a:txBody>
                    <a:bodyPr/>
                    <a:lstStyle/>
                    <a:p>
                      <a:pPr>
                        <a:lnSpc>
                          <a:spcPct val="100000"/>
                        </a:lnSpc>
                      </a:pPr>
                      <a:r>
                        <a:rPr lang="en-US" sz="3000" b="0">
                          <a:solidFill>
                            <a:schemeClr val="tx1">
                              <a:lumMod val="50000"/>
                            </a:schemeClr>
                          </a:solidFill>
                        </a:rPr>
                        <a:t>Needs</a:t>
                      </a:r>
                      <a:r>
                        <a:rPr lang="en-US" sz="3000" b="0" baseline="0">
                          <a:solidFill>
                            <a:schemeClr val="tx1">
                              <a:lumMod val="50000"/>
                            </a:schemeClr>
                          </a:solidFill>
                        </a:rPr>
                        <a:t> Assessment (Prorated over all sessions) — 15,000 / 4,000 = 3.75 x 96 </a:t>
                      </a:r>
                      <a:endParaRPr lang="en-US" sz="3000" b="0">
                        <a:solidFill>
                          <a:schemeClr val="tx1">
                            <a:lumMod val="50000"/>
                          </a:schemeClr>
                        </a:solidFill>
                      </a:endParaRPr>
                    </a:p>
                  </a:txBody>
                  <a:tcPr anchor="ctr">
                    <a:solidFill>
                      <a:schemeClr val="bg2">
                        <a:lumMod val="95000"/>
                      </a:schemeClr>
                    </a:solidFill>
                  </a:tcPr>
                </a:tc>
                <a:tc>
                  <a:txBody>
                    <a:bodyPr/>
                    <a:lstStyle/>
                    <a:p>
                      <a:pPr algn="r">
                        <a:lnSpc>
                          <a:spcPct val="100000"/>
                        </a:lnSpc>
                      </a:pPr>
                      <a:r>
                        <a:rPr lang="en-US" sz="3000" b="0">
                          <a:solidFill>
                            <a:schemeClr val="tx1">
                              <a:lumMod val="50000"/>
                            </a:schemeClr>
                          </a:solidFill>
                        </a:rPr>
                        <a:t>360</a:t>
                      </a:r>
                    </a:p>
                  </a:txBody>
                  <a:tcPr anchor="ctr">
                    <a:solidFill>
                      <a:schemeClr val="bg2">
                        <a:lumMod val="95000"/>
                      </a:schemeClr>
                    </a:solidFill>
                  </a:tcPr>
                </a:tc>
                <a:extLst>
                  <a:ext uri="{0D108BD9-81ED-4DB2-BD59-A6C34878D82A}">
                    <a16:rowId xmlns:a16="http://schemas.microsoft.com/office/drawing/2014/main" val="10000"/>
                  </a:ext>
                </a:extLst>
              </a:tr>
              <a:tr h="370840">
                <a:tc>
                  <a:txBody>
                    <a:bodyPr/>
                    <a:lstStyle/>
                    <a:p>
                      <a:pPr>
                        <a:lnSpc>
                          <a:spcPct val="100000"/>
                        </a:lnSpc>
                      </a:pPr>
                      <a:r>
                        <a:rPr lang="en-US" sz="3000">
                          <a:solidFill>
                            <a:schemeClr val="tx1">
                              <a:lumMod val="50000"/>
                            </a:schemeClr>
                          </a:solidFill>
                        </a:rPr>
                        <a:t>Program Development</a:t>
                      </a:r>
                      <a:r>
                        <a:rPr lang="en-US" sz="3000" baseline="0">
                          <a:solidFill>
                            <a:schemeClr val="tx1">
                              <a:lumMod val="50000"/>
                            </a:schemeClr>
                          </a:solidFill>
                        </a:rPr>
                        <a:t> and Production Costs (Prorated over all sessions) — 478,000 / 4,000 = 119.50 x 96 </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11,472</a:t>
                      </a:r>
                    </a:p>
                  </a:txBody>
                  <a:tcPr anchor="ctr"/>
                </a:tc>
                <a:extLst>
                  <a:ext uri="{0D108BD9-81ED-4DB2-BD59-A6C34878D82A}">
                    <a16:rowId xmlns:a16="http://schemas.microsoft.com/office/drawing/2014/main" val="10001"/>
                  </a:ext>
                </a:extLst>
              </a:tr>
              <a:tr h="370840">
                <a:tc>
                  <a:txBody>
                    <a:bodyPr/>
                    <a:lstStyle/>
                    <a:p>
                      <a:pPr>
                        <a:lnSpc>
                          <a:spcPct val="100000"/>
                        </a:lnSpc>
                      </a:pPr>
                      <a:r>
                        <a:rPr lang="en-US" sz="3000">
                          <a:solidFill>
                            <a:schemeClr val="tx1">
                              <a:lumMod val="50000"/>
                            </a:schemeClr>
                          </a:solidFill>
                        </a:rPr>
                        <a:t>Content Development for Learning (Prorated over all sessions</a:t>
                      </a:r>
                      <a:r>
                        <a:rPr lang="en-US" sz="3000" baseline="0">
                          <a:solidFill>
                            <a:schemeClr val="tx1">
                              <a:lumMod val="50000"/>
                            </a:schemeClr>
                          </a:solidFill>
                        </a:rPr>
                        <a:t>) — 60,000 / 4,000 = 5 x 96 </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1,440</a:t>
                      </a:r>
                    </a:p>
                  </a:txBody>
                  <a:tcPr anchor="ctr"/>
                </a:tc>
                <a:extLst>
                  <a:ext uri="{0D108BD9-81ED-4DB2-BD59-A6C34878D82A}">
                    <a16:rowId xmlns:a16="http://schemas.microsoft.com/office/drawing/2014/main" val="10002"/>
                  </a:ext>
                </a:extLst>
              </a:tr>
              <a:tr h="370840">
                <a:tc>
                  <a:txBody>
                    <a:bodyPr/>
                    <a:lstStyle/>
                    <a:p>
                      <a:pPr>
                        <a:lnSpc>
                          <a:spcPct val="100000"/>
                        </a:lnSpc>
                      </a:pPr>
                      <a:r>
                        <a:rPr lang="en-US" sz="3000">
                          <a:solidFill>
                            <a:schemeClr val="tx1">
                              <a:lumMod val="50000"/>
                            </a:schemeClr>
                          </a:solidFill>
                        </a:rPr>
                        <a:t>Learning Portal (Prorated over</a:t>
                      </a:r>
                      <a:r>
                        <a:rPr lang="en-US" sz="3000" baseline="0">
                          <a:solidFill>
                            <a:schemeClr val="tx1">
                              <a:lumMod val="50000"/>
                            </a:schemeClr>
                          </a:solidFill>
                        </a:rPr>
                        <a:t> all sessions) — 45,000 / 4,000 = 11.25 x 96 </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1,080</a:t>
                      </a:r>
                    </a:p>
                  </a:txBody>
                  <a:tcPr anchor="ctr"/>
                </a:tc>
                <a:extLst>
                  <a:ext uri="{0D108BD9-81ED-4DB2-BD59-A6C34878D82A}">
                    <a16:rowId xmlns:a16="http://schemas.microsoft.com/office/drawing/2014/main" val="10003"/>
                  </a:ext>
                </a:extLst>
              </a:tr>
              <a:tr h="370840">
                <a:tc>
                  <a:txBody>
                    <a:bodyPr/>
                    <a:lstStyle/>
                    <a:p>
                      <a:pPr>
                        <a:lnSpc>
                          <a:spcPct val="100000"/>
                        </a:lnSpc>
                      </a:pPr>
                      <a:r>
                        <a:rPr lang="en-US" sz="3000">
                          <a:solidFill>
                            <a:schemeClr val="tx1">
                              <a:lumMod val="50000"/>
                            </a:schemeClr>
                          </a:solidFill>
                        </a:rPr>
                        <a:t>E-Learning</a:t>
                      </a:r>
                      <a:r>
                        <a:rPr lang="en-US" sz="3000" baseline="0">
                          <a:solidFill>
                            <a:schemeClr val="tx1">
                              <a:lumMod val="50000"/>
                            </a:schemeClr>
                          </a:solidFill>
                        </a:rPr>
                        <a:t> Programs (Prorated over all sessions) — (60,000 / 4,000 ) 5 x 96</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1,440</a:t>
                      </a:r>
                    </a:p>
                  </a:txBody>
                  <a:tcPr anchor="ctr"/>
                </a:tc>
                <a:extLst>
                  <a:ext uri="{0D108BD9-81ED-4DB2-BD59-A6C34878D82A}">
                    <a16:rowId xmlns:a16="http://schemas.microsoft.com/office/drawing/2014/main" val="10004"/>
                  </a:ext>
                </a:extLst>
              </a:tr>
              <a:tr h="370840">
                <a:tc>
                  <a:txBody>
                    <a:bodyPr/>
                    <a:lstStyle/>
                    <a:p>
                      <a:pPr>
                        <a:lnSpc>
                          <a:spcPct val="100000"/>
                        </a:lnSpc>
                      </a:pPr>
                      <a:r>
                        <a:rPr lang="en-US" sz="3000">
                          <a:solidFill>
                            <a:schemeClr val="tx1">
                              <a:lumMod val="50000"/>
                            </a:schemeClr>
                          </a:solidFill>
                        </a:rPr>
                        <a:t>Devices used by Participants (mobiles)</a:t>
                      </a:r>
                    </a:p>
                  </a:txBody>
                  <a:tcPr anchor="ctr"/>
                </a:tc>
                <a:tc>
                  <a:txBody>
                    <a:bodyPr/>
                    <a:lstStyle/>
                    <a:p>
                      <a:pPr algn="r">
                        <a:lnSpc>
                          <a:spcPct val="100000"/>
                        </a:lnSpc>
                      </a:pPr>
                      <a:r>
                        <a:rPr lang="en-US" sz="3000">
                          <a:solidFill>
                            <a:schemeClr val="tx1">
                              <a:lumMod val="50000"/>
                            </a:schemeClr>
                          </a:solidFill>
                        </a:rPr>
                        <a:t>670</a:t>
                      </a:r>
                    </a:p>
                  </a:txBody>
                  <a:tcPr anchor="ctr"/>
                </a:tc>
                <a:extLst>
                  <a:ext uri="{0D108BD9-81ED-4DB2-BD59-A6C34878D82A}">
                    <a16:rowId xmlns:a16="http://schemas.microsoft.com/office/drawing/2014/main" val="10005"/>
                  </a:ext>
                </a:extLst>
              </a:tr>
              <a:tr h="370840">
                <a:tc>
                  <a:txBody>
                    <a:bodyPr/>
                    <a:lstStyle/>
                    <a:p>
                      <a:pPr>
                        <a:lnSpc>
                          <a:spcPct val="100000"/>
                        </a:lnSpc>
                      </a:pPr>
                      <a:r>
                        <a:rPr lang="en-US" sz="3000">
                          <a:solidFill>
                            <a:schemeClr val="tx1">
                              <a:lumMod val="50000"/>
                            </a:schemeClr>
                          </a:solidFill>
                        </a:rPr>
                        <a:t>Program Materials</a:t>
                      </a:r>
                      <a:r>
                        <a:rPr lang="en-US" sz="3000" baseline="0">
                          <a:solidFill>
                            <a:schemeClr val="tx1">
                              <a:lumMod val="50000"/>
                            </a:schemeClr>
                          </a:solidFill>
                        </a:rPr>
                        <a:t> — 120 x 96 </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11,520</a:t>
                      </a:r>
                    </a:p>
                  </a:txBody>
                  <a:tcPr anchor="ctr"/>
                </a:tc>
                <a:extLst>
                  <a:ext uri="{0D108BD9-81ED-4DB2-BD59-A6C34878D82A}">
                    <a16:rowId xmlns:a16="http://schemas.microsoft.com/office/drawing/2014/main" val="10006"/>
                  </a:ext>
                </a:extLst>
              </a:tr>
              <a:tr h="370840">
                <a:tc>
                  <a:txBody>
                    <a:bodyPr/>
                    <a:lstStyle/>
                    <a:p>
                      <a:pPr>
                        <a:lnSpc>
                          <a:spcPct val="100000"/>
                        </a:lnSpc>
                      </a:pPr>
                      <a:r>
                        <a:rPr lang="en-US" sz="3000">
                          <a:solidFill>
                            <a:schemeClr val="tx1">
                              <a:lumMod val="50000"/>
                            </a:schemeClr>
                          </a:solidFill>
                        </a:rPr>
                        <a:t>Travel &amp; Lodging – Participants — 982</a:t>
                      </a:r>
                      <a:r>
                        <a:rPr lang="en-US" sz="3000" baseline="0">
                          <a:solidFill>
                            <a:schemeClr val="tx1">
                              <a:lumMod val="50000"/>
                            </a:schemeClr>
                          </a:solidFill>
                        </a:rPr>
                        <a:t> x 96 </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94,272</a:t>
                      </a:r>
                    </a:p>
                  </a:txBody>
                  <a:tcPr anchor="ctr"/>
                </a:tc>
                <a:extLst>
                  <a:ext uri="{0D108BD9-81ED-4DB2-BD59-A6C34878D82A}">
                    <a16:rowId xmlns:a16="http://schemas.microsoft.com/office/drawing/2014/main" val="10007"/>
                  </a:ext>
                </a:extLst>
              </a:tr>
              <a:tr h="370840">
                <a:tc>
                  <a:txBody>
                    <a:bodyPr/>
                    <a:lstStyle/>
                    <a:p>
                      <a:pPr>
                        <a:lnSpc>
                          <a:spcPct val="100000"/>
                        </a:lnSpc>
                      </a:pPr>
                      <a:r>
                        <a:rPr lang="en-US" sz="3000">
                          <a:solidFill>
                            <a:schemeClr val="tx1">
                              <a:lumMod val="50000"/>
                            </a:schemeClr>
                          </a:solidFill>
                        </a:rPr>
                        <a:t>Facilitation &amp; Coordination — 19,000 x 4 </a:t>
                      </a:r>
                    </a:p>
                  </a:txBody>
                  <a:tcPr anchor="ctr"/>
                </a:tc>
                <a:tc>
                  <a:txBody>
                    <a:bodyPr/>
                    <a:lstStyle/>
                    <a:p>
                      <a:pPr algn="r">
                        <a:lnSpc>
                          <a:spcPct val="100000"/>
                        </a:lnSpc>
                      </a:pPr>
                      <a:r>
                        <a:rPr lang="en-US" sz="3000">
                          <a:solidFill>
                            <a:schemeClr val="tx1">
                              <a:lumMod val="50000"/>
                            </a:schemeClr>
                          </a:solidFill>
                        </a:rPr>
                        <a:t>76,000</a:t>
                      </a:r>
                    </a:p>
                  </a:txBody>
                  <a:tcPr anchor="ctr"/>
                </a:tc>
                <a:extLst>
                  <a:ext uri="{0D108BD9-81ED-4DB2-BD59-A6C34878D82A}">
                    <a16:rowId xmlns:a16="http://schemas.microsoft.com/office/drawing/2014/main" val="10008"/>
                  </a:ext>
                </a:extLst>
              </a:tr>
              <a:tr h="370840">
                <a:tc>
                  <a:txBody>
                    <a:bodyPr/>
                    <a:lstStyle/>
                    <a:p>
                      <a:pPr>
                        <a:lnSpc>
                          <a:spcPct val="100000"/>
                        </a:lnSpc>
                      </a:pPr>
                      <a:r>
                        <a:rPr lang="en-US" sz="3000" b="0">
                          <a:solidFill>
                            <a:schemeClr val="tx1">
                              <a:lumMod val="50000"/>
                            </a:schemeClr>
                          </a:solidFill>
                        </a:rPr>
                        <a:t>Facilities &amp; Refreshments — </a:t>
                      </a:r>
                      <a:r>
                        <a:rPr lang="en-US" sz="3000" b="0" baseline="0">
                          <a:solidFill>
                            <a:schemeClr val="tx1">
                              <a:lumMod val="50000"/>
                            </a:schemeClr>
                          </a:solidFill>
                        </a:rPr>
                        <a:t>8 days at 250 </a:t>
                      </a:r>
                      <a:endParaRPr lang="en-US" sz="3000" b="0">
                        <a:solidFill>
                          <a:schemeClr val="tx1">
                            <a:lumMod val="50000"/>
                          </a:schemeClr>
                        </a:solidFill>
                      </a:endParaRPr>
                    </a:p>
                  </a:txBody>
                  <a:tcPr anchor="ctr"/>
                </a:tc>
                <a:tc>
                  <a:txBody>
                    <a:bodyPr/>
                    <a:lstStyle/>
                    <a:p>
                      <a:pPr algn="r">
                        <a:lnSpc>
                          <a:spcPct val="100000"/>
                        </a:lnSpc>
                      </a:pPr>
                      <a:r>
                        <a:rPr lang="en-US" sz="3000" b="0">
                          <a:solidFill>
                            <a:schemeClr val="tx1">
                              <a:lumMod val="50000"/>
                            </a:schemeClr>
                          </a:solidFill>
                        </a:rPr>
                        <a:t>2,000</a:t>
                      </a:r>
                    </a:p>
                  </a:txBody>
                  <a:tcPr anchor="ctr"/>
                </a:tc>
                <a:extLst>
                  <a:ext uri="{0D108BD9-81ED-4DB2-BD59-A6C34878D82A}">
                    <a16:rowId xmlns:a16="http://schemas.microsoft.com/office/drawing/2014/main" val="1045467335"/>
                  </a:ext>
                </a:extLst>
              </a:tr>
              <a:tr h="370840">
                <a:tc>
                  <a:txBody>
                    <a:bodyPr/>
                    <a:lstStyle/>
                    <a:p>
                      <a:pPr>
                        <a:lnSpc>
                          <a:spcPct val="100000"/>
                        </a:lnSpc>
                      </a:pPr>
                      <a:r>
                        <a:rPr lang="en-US" sz="3000">
                          <a:solidFill>
                            <a:schemeClr val="tx1">
                              <a:lumMod val="50000"/>
                            </a:schemeClr>
                          </a:solidFill>
                        </a:rPr>
                        <a:t>Participants Salaries Plus Benefits (3 days of time) — 2,2674.62</a:t>
                      </a:r>
                      <a:r>
                        <a:rPr lang="en-US" sz="3000" baseline="0">
                          <a:solidFill>
                            <a:schemeClr val="tx1">
                              <a:lumMod val="50000"/>
                            </a:schemeClr>
                          </a:solidFill>
                        </a:rPr>
                        <a:t> x 96 </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256,763</a:t>
                      </a:r>
                    </a:p>
                  </a:txBody>
                  <a:tcPr anchor="ctr"/>
                </a:tc>
                <a:extLst>
                  <a:ext uri="{0D108BD9-81ED-4DB2-BD59-A6C34878D82A}">
                    <a16:rowId xmlns:a16="http://schemas.microsoft.com/office/drawing/2014/main" val="2509331145"/>
                  </a:ext>
                </a:extLst>
              </a:tr>
              <a:tr h="370840">
                <a:tc>
                  <a:txBody>
                    <a:bodyPr/>
                    <a:lstStyle/>
                    <a:p>
                      <a:pPr>
                        <a:lnSpc>
                          <a:spcPct val="100000"/>
                        </a:lnSpc>
                      </a:pPr>
                      <a:r>
                        <a:rPr lang="en-US" sz="3000">
                          <a:solidFill>
                            <a:schemeClr val="tx1">
                              <a:lumMod val="50000"/>
                            </a:schemeClr>
                          </a:solidFill>
                        </a:rPr>
                        <a:t>Coaches</a:t>
                      </a:r>
                      <a:r>
                        <a:rPr lang="en-US" sz="3000" baseline="0">
                          <a:solidFill>
                            <a:schemeClr val="tx1">
                              <a:lumMod val="50000"/>
                            </a:schemeClr>
                          </a:solidFill>
                        </a:rPr>
                        <a:t> Salaries Plus Benefits — 538 x 96 </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51,648</a:t>
                      </a:r>
                    </a:p>
                  </a:txBody>
                  <a:tcPr anchor="ctr"/>
                </a:tc>
                <a:extLst>
                  <a:ext uri="{0D108BD9-81ED-4DB2-BD59-A6C34878D82A}">
                    <a16:rowId xmlns:a16="http://schemas.microsoft.com/office/drawing/2014/main" val="2856989277"/>
                  </a:ext>
                </a:extLst>
              </a:tr>
              <a:tr h="370840">
                <a:tc>
                  <a:txBody>
                    <a:bodyPr/>
                    <a:lstStyle/>
                    <a:p>
                      <a:pPr>
                        <a:lnSpc>
                          <a:spcPct val="100000"/>
                        </a:lnSpc>
                      </a:pPr>
                      <a:r>
                        <a:rPr lang="en-US" sz="3000">
                          <a:solidFill>
                            <a:schemeClr val="tx1">
                              <a:lumMod val="50000"/>
                            </a:schemeClr>
                          </a:solidFill>
                        </a:rPr>
                        <a:t>Overhead (LD Team)</a:t>
                      </a:r>
                    </a:p>
                  </a:txBody>
                  <a:tcPr anchor="ctr"/>
                </a:tc>
                <a:tc>
                  <a:txBody>
                    <a:bodyPr/>
                    <a:lstStyle/>
                    <a:p>
                      <a:pPr algn="r">
                        <a:lnSpc>
                          <a:spcPct val="100000"/>
                        </a:lnSpc>
                      </a:pPr>
                      <a:r>
                        <a:rPr lang="en-US" sz="3000">
                          <a:solidFill>
                            <a:schemeClr val="tx1">
                              <a:lumMod val="50000"/>
                            </a:schemeClr>
                          </a:solidFill>
                        </a:rPr>
                        <a:t>3,200</a:t>
                      </a:r>
                    </a:p>
                  </a:txBody>
                  <a:tcPr anchor="ctr"/>
                </a:tc>
                <a:extLst>
                  <a:ext uri="{0D108BD9-81ED-4DB2-BD59-A6C34878D82A}">
                    <a16:rowId xmlns:a16="http://schemas.microsoft.com/office/drawing/2014/main" val="3185233708"/>
                  </a:ext>
                </a:extLst>
              </a:tr>
              <a:tr h="370840">
                <a:tc>
                  <a:txBody>
                    <a:bodyPr/>
                    <a:lstStyle/>
                    <a:p>
                      <a:pPr marL="0" marR="0" indent="0" algn="l" defTabSz="1088639" rtl="0" eaLnBrk="1" fontAlgn="auto" latinLnBrk="0" hangingPunct="1">
                        <a:lnSpc>
                          <a:spcPct val="100000"/>
                        </a:lnSpc>
                        <a:spcBef>
                          <a:spcPts val="0"/>
                        </a:spcBef>
                        <a:spcAft>
                          <a:spcPts val="0"/>
                        </a:spcAft>
                        <a:buClrTx/>
                        <a:buSzTx/>
                        <a:buFontTx/>
                        <a:buNone/>
                        <a:tabLst/>
                        <a:defRPr/>
                      </a:pPr>
                      <a:r>
                        <a:rPr lang="en-US" sz="3000">
                          <a:solidFill>
                            <a:schemeClr val="tx1">
                              <a:lumMod val="50000"/>
                            </a:schemeClr>
                          </a:solidFill>
                        </a:rPr>
                        <a:t>ROI Evaluation</a:t>
                      </a:r>
                      <a:r>
                        <a:rPr lang="en-US" sz="2300">
                          <a:solidFill>
                            <a:schemeClr val="tx1">
                              <a:lumMod val="50000"/>
                            </a:schemeClr>
                          </a:solidFill>
                        </a:rPr>
                        <a:t> </a:t>
                      </a:r>
                      <a:r>
                        <a:rPr lang="en-US" sz="3000">
                          <a:solidFill>
                            <a:schemeClr val="tx1">
                              <a:lumMod val="50000"/>
                            </a:schemeClr>
                          </a:solidFill>
                        </a:rPr>
                        <a:t>(</a:t>
                      </a:r>
                      <a:r>
                        <a:rPr lang="en-US" sz="3000" kern="1200">
                          <a:solidFill>
                            <a:schemeClr val="tx1">
                              <a:lumMod val="50000"/>
                            </a:schemeClr>
                          </a:solidFill>
                          <a:effectLst/>
                          <a:latin typeface="+mn-lt"/>
                          <a:ea typeface="+mn-ea"/>
                          <a:cs typeface="+mn-cs"/>
                        </a:rPr>
                        <a:t>planning, data instrument design, data collection, analysis report writing, and briefings</a:t>
                      </a:r>
                      <a:r>
                        <a:rPr lang="en-US" sz="3000" kern="1200" baseline="0">
                          <a:solidFill>
                            <a:schemeClr val="tx1">
                              <a:lumMod val="50000"/>
                            </a:schemeClr>
                          </a:solidFill>
                          <a:effectLst/>
                          <a:latin typeface="+mn-lt"/>
                          <a:ea typeface="+mn-ea"/>
                          <a:cs typeface="+mn-cs"/>
                        </a:rPr>
                        <a:t> + travel) — </a:t>
                      </a:r>
                      <a:r>
                        <a:rPr lang="en-US" sz="3000">
                          <a:solidFill>
                            <a:schemeClr val="tx1">
                              <a:lumMod val="50000"/>
                            </a:schemeClr>
                          </a:solidFill>
                        </a:rPr>
                        <a:t>40,000</a:t>
                      </a:r>
                      <a:r>
                        <a:rPr lang="en-US" sz="3000" baseline="0">
                          <a:solidFill>
                            <a:schemeClr val="tx1">
                              <a:lumMod val="50000"/>
                            </a:schemeClr>
                          </a:solidFill>
                        </a:rPr>
                        <a:t> + 25,000 </a:t>
                      </a:r>
                      <a:endParaRPr lang="en-US" sz="3000">
                        <a:solidFill>
                          <a:schemeClr val="tx1">
                            <a:lumMod val="50000"/>
                          </a:schemeClr>
                        </a:solidFill>
                      </a:endParaRPr>
                    </a:p>
                  </a:txBody>
                  <a:tcPr anchor="ctr"/>
                </a:tc>
                <a:tc>
                  <a:txBody>
                    <a:bodyPr/>
                    <a:lstStyle/>
                    <a:p>
                      <a:pPr algn="r">
                        <a:lnSpc>
                          <a:spcPct val="100000"/>
                        </a:lnSpc>
                      </a:pPr>
                      <a:r>
                        <a:rPr lang="en-US" sz="3000">
                          <a:solidFill>
                            <a:schemeClr val="tx1">
                              <a:lumMod val="50000"/>
                            </a:schemeClr>
                          </a:solidFill>
                        </a:rPr>
                        <a:t>65,000</a:t>
                      </a:r>
                    </a:p>
                  </a:txBody>
                  <a:tcPr anchor="ctr"/>
                </a:tc>
                <a:extLst>
                  <a:ext uri="{0D108BD9-81ED-4DB2-BD59-A6C34878D82A}">
                    <a16:rowId xmlns:a16="http://schemas.microsoft.com/office/drawing/2014/main" val="3029335694"/>
                  </a:ext>
                </a:extLst>
              </a:tr>
            </a:tbl>
          </a:graphicData>
        </a:graphic>
      </p:graphicFrame>
      <p:sp>
        <p:nvSpPr>
          <p:cNvPr id="8" name="Rectangle 7"/>
          <p:cNvSpPr/>
          <p:nvPr/>
        </p:nvSpPr>
        <p:spPr>
          <a:xfrm>
            <a:off x="1676282" y="12459765"/>
            <a:ext cx="21605749" cy="55399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boto Light"/>
                <a:cs typeface="Roboto Light"/>
              </a:rPr>
              <a:t>Principle No. 10: Costs of the solution should be fully-loaded for ROI analysis</a:t>
            </a:r>
          </a:p>
        </p:txBody>
      </p:sp>
      <p:graphicFrame>
        <p:nvGraphicFramePr>
          <p:cNvPr id="2" name="Table 1">
            <a:extLst>
              <a:ext uri="{FF2B5EF4-FFF2-40B4-BE49-F238E27FC236}">
                <a16:creationId xmlns:a16="http://schemas.microsoft.com/office/drawing/2014/main" id="{20D36675-3F12-FC47-AC11-878580D221B3}"/>
              </a:ext>
            </a:extLst>
          </p:cNvPr>
          <p:cNvGraphicFramePr>
            <a:graphicFrameLocks noGrp="1"/>
          </p:cNvGraphicFramePr>
          <p:nvPr>
            <p:extLst>
              <p:ext uri="{D42A27DB-BD31-4B8C-83A1-F6EECF244321}">
                <p14:modId xmlns:p14="http://schemas.microsoft.com/office/powerpoint/2010/main" val="2781206257"/>
              </p:ext>
            </p:extLst>
          </p:nvPr>
        </p:nvGraphicFramePr>
        <p:xfrm>
          <a:off x="18944492" y="10927080"/>
          <a:ext cx="4630498" cy="640080"/>
        </p:xfrm>
        <a:graphic>
          <a:graphicData uri="http://schemas.openxmlformats.org/drawingml/2006/table">
            <a:tbl>
              <a:tblPr firstRow="1" bandRow="1">
                <a:tableStyleId>{5C22544A-7EE6-4342-B048-85BDC9FD1C3A}</a:tableStyleId>
              </a:tblPr>
              <a:tblGrid>
                <a:gridCol w="4630498">
                  <a:extLst>
                    <a:ext uri="{9D8B030D-6E8A-4147-A177-3AD203B41FA5}">
                      <a16:colId xmlns:a16="http://schemas.microsoft.com/office/drawing/2014/main" val="397840787"/>
                    </a:ext>
                  </a:extLst>
                </a:gridCol>
              </a:tblGrid>
              <a:tr h="370840">
                <a:tc>
                  <a:txBody>
                    <a:bodyPr/>
                    <a:lstStyle/>
                    <a:p>
                      <a:pPr algn="r">
                        <a:lnSpc>
                          <a:spcPct val="100000"/>
                        </a:lnSpc>
                      </a:pPr>
                      <a:r>
                        <a:rPr lang="en-US" sz="3600" b="1">
                          <a:solidFill>
                            <a:schemeClr val="bg1"/>
                          </a:solidFill>
                        </a:rPr>
                        <a:t>TOTAL   $576,865</a:t>
                      </a:r>
                    </a:p>
                  </a:txBody>
                  <a:tcPr anchor="ctr"/>
                </a:tc>
                <a:extLst>
                  <a:ext uri="{0D108BD9-81ED-4DB2-BD59-A6C34878D82A}">
                    <a16:rowId xmlns:a16="http://schemas.microsoft.com/office/drawing/2014/main" val="3103895257"/>
                  </a:ext>
                </a:extLst>
              </a:tr>
            </a:tbl>
          </a:graphicData>
        </a:graphic>
      </p:graphicFrame>
    </p:spTree>
    <p:extLst>
      <p:ext uri="{BB962C8B-B14F-4D97-AF65-F5344CB8AC3E}">
        <p14:creationId xmlns:p14="http://schemas.microsoft.com/office/powerpoint/2010/main" val="144644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
          <p:cNvSpPr>
            <a:spLocks noChangeArrowheads="1"/>
          </p:cNvSpPr>
          <p:nvPr/>
        </p:nvSpPr>
        <p:spPr bwMode="auto">
          <a:xfrm>
            <a:off x="15144518" y="3934529"/>
            <a:ext cx="852799" cy="1350822"/>
          </a:xfrm>
          <a:custGeom>
            <a:avLst/>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endParaRPr lang="en-US" dirty="0"/>
          </a:p>
        </p:txBody>
      </p:sp>
      <p:sp>
        <p:nvSpPr>
          <p:cNvPr id="36" name="Freeform 27"/>
          <p:cNvSpPr>
            <a:spLocks noChangeArrowheads="1"/>
          </p:cNvSpPr>
          <p:nvPr/>
        </p:nvSpPr>
        <p:spPr bwMode="auto">
          <a:xfrm>
            <a:off x="19379211" y="8751778"/>
            <a:ext cx="852801" cy="1330312"/>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endParaRPr lang="en-US" dirty="0"/>
          </a:p>
        </p:txBody>
      </p:sp>
      <p:grpSp>
        <p:nvGrpSpPr>
          <p:cNvPr id="3" name="Group 2"/>
          <p:cNvGrpSpPr/>
          <p:nvPr/>
        </p:nvGrpSpPr>
        <p:grpSpPr>
          <a:xfrm>
            <a:off x="12753163" y="4476614"/>
            <a:ext cx="9884855" cy="5066320"/>
            <a:chOff x="6420323" y="2550227"/>
            <a:chExt cx="4941784" cy="2533160"/>
          </a:xfrm>
          <a:solidFill>
            <a:schemeClr val="bg1">
              <a:lumMod val="65000"/>
            </a:schemeClr>
          </a:solidFill>
        </p:grpSpPr>
        <p:sp>
          <p:nvSpPr>
            <p:cNvPr id="11" name="Freeform 2"/>
            <p:cNvSpPr>
              <a:spLocks noChangeArrowheads="1"/>
            </p:cNvSpPr>
            <p:nvPr/>
          </p:nvSpPr>
          <p:spPr bwMode="auto">
            <a:xfrm>
              <a:off x="7626100" y="2550227"/>
              <a:ext cx="134789" cy="134789"/>
            </a:xfrm>
            <a:custGeom>
              <a:avLst/>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ah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 name="Freeform 3"/>
            <p:cNvSpPr>
              <a:spLocks noChangeArrowheads="1"/>
            </p:cNvSpPr>
            <p:nvPr/>
          </p:nvSpPr>
          <p:spPr bwMode="auto">
            <a:xfrm>
              <a:off x="7626100" y="4947132"/>
              <a:ext cx="134789" cy="136255"/>
            </a:xfrm>
            <a:custGeom>
              <a:avLst/>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ah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 name="Freeform 4"/>
            <p:cNvSpPr>
              <a:spLocks noChangeArrowheads="1"/>
            </p:cNvSpPr>
            <p:nvPr/>
          </p:nvSpPr>
          <p:spPr bwMode="auto">
            <a:xfrm>
              <a:off x="8820158" y="3754540"/>
              <a:ext cx="134789" cy="124534"/>
            </a:xfrm>
            <a:custGeom>
              <a:avLst/>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ah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 name="Freeform 5"/>
            <p:cNvSpPr>
              <a:spLocks noChangeArrowheads="1"/>
            </p:cNvSpPr>
            <p:nvPr/>
          </p:nvSpPr>
          <p:spPr bwMode="auto">
            <a:xfrm>
              <a:off x="6420323" y="3754540"/>
              <a:ext cx="134789" cy="124534"/>
            </a:xfrm>
            <a:custGeom>
              <a:avLst/>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 name="Freeform 6"/>
            <p:cNvSpPr>
              <a:spLocks noChangeArrowheads="1"/>
            </p:cNvSpPr>
            <p:nvPr/>
          </p:nvSpPr>
          <p:spPr bwMode="auto">
            <a:xfrm>
              <a:off x="6763157" y="4594043"/>
              <a:ext cx="146510" cy="145044"/>
            </a:xfrm>
            <a:custGeom>
              <a:avLst/>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ah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6" name="Freeform 7"/>
            <p:cNvSpPr>
              <a:spLocks noChangeArrowheads="1"/>
            </p:cNvSpPr>
            <p:nvPr/>
          </p:nvSpPr>
          <p:spPr bwMode="auto">
            <a:xfrm>
              <a:off x="8467068" y="4594043"/>
              <a:ext cx="146510" cy="145044"/>
            </a:xfrm>
            <a:custGeom>
              <a:avLst/>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ah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8"/>
            <p:cNvSpPr>
              <a:spLocks noChangeArrowheads="1"/>
            </p:cNvSpPr>
            <p:nvPr/>
          </p:nvSpPr>
          <p:spPr bwMode="auto">
            <a:xfrm>
              <a:off x="6763157" y="2891596"/>
              <a:ext cx="146510" cy="145044"/>
            </a:xfrm>
            <a:custGeom>
              <a:avLst/>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ah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9"/>
            <p:cNvSpPr>
              <a:spLocks noChangeArrowheads="1"/>
            </p:cNvSpPr>
            <p:nvPr/>
          </p:nvSpPr>
          <p:spPr bwMode="auto">
            <a:xfrm>
              <a:off x="7158734" y="4853365"/>
              <a:ext cx="145045" cy="146510"/>
            </a:xfrm>
            <a:custGeom>
              <a:avLst/>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10"/>
            <p:cNvSpPr>
              <a:spLocks noChangeArrowheads="1"/>
            </p:cNvSpPr>
            <p:nvPr/>
          </p:nvSpPr>
          <p:spPr bwMode="auto">
            <a:xfrm>
              <a:off x="8726391" y="4199930"/>
              <a:ext cx="146510" cy="146510"/>
            </a:xfrm>
            <a:custGeom>
              <a:avLst/>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ah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11"/>
            <p:cNvSpPr>
              <a:spLocks noChangeArrowheads="1"/>
            </p:cNvSpPr>
            <p:nvPr/>
          </p:nvSpPr>
          <p:spPr bwMode="auto">
            <a:xfrm>
              <a:off x="6503833" y="3275452"/>
              <a:ext cx="156766" cy="156765"/>
            </a:xfrm>
            <a:custGeom>
              <a:avLst/>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ah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12"/>
            <p:cNvSpPr>
              <a:spLocks noChangeArrowheads="1"/>
            </p:cNvSpPr>
            <p:nvPr/>
          </p:nvSpPr>
          <p:spPr bwMode="auto">
            <a:xfrm>
              <a:off x="6503833" y="4199930"/>
              <a:ext cx="156766" cy="146510"/>
            </a:xfrm>
            <a:custGeom>
              <a:avLst/>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13"/>
            <p:cNvSpPr>
              <a:spLocks noChangeArrowheads="1"/>
            </p:cNvSpPr>
            <p:nvPr/>
          </p:nvSpPr>
          <p:spPr bwMode="auto">
            <a:xfrm>
              <a:off x="8071491" y="4853365"/>
              <a:ext cx="155301" cy="146510"/>
            </a:xfrm>
            <a:custGeom>
              <a:avLst/>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ah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14"/>
            <p:cNvSpPr>
              <a:spLocks noChangeArrowheads="1"/>
            </p:cNvSpPr>
            <p:nvPr/>
          </p:nvSpPr>
          <p:spPr bwMode="auto">
            <a:xfrm>
              <a:off x="7158734" y="2632273"/>
              <a:ext cx="145045" cy="145045"/>
            </a:xfrm>
            <a:custGeom>
              <a:avLst/>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ah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15"/>
            <p:cNvSpPr>
              <a:spLocks noChangeArrowheads="1"/>
            </p:cNvSpPr>
            <p:nvPr/>
          </p:nvSpPr>
          <p:spPr bwMode="auto">
            <a:xfrm>
              <a:off x="7385824" y="2570739"/>
              <a:ext cx="146510" cy="134789"/>
            </a:xfrm>
            <a:custGeom>
              <a:avLst/>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ah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16"/>
            <p:cNvSpPr>
              <a:spLocks noChangeArrowheads="1"/>
            </p:cNvSpPr>
            <p:nvPr/>
          </p:nvSpPr>
          <p:spPr bwMode="auto">
            <a:xfrm>
              <a:off x="7853191" y="4916365"/>
              <a:ext cx="146510" cy="145044"/>
            </a:xfrm>
            <a:custGeom>
              <a:avLst/>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17"/>
            <p:cNvSpPr>
              <a:spLocks noChangeArrowheads="1"/>
            </p:cNvSpPr>
            <p:nvPr/>
          </p:nvSpPr>
          <p:spPr bwMode="auto">
            <a:xfrm>
              <a:off x="6442299" y="3981631"/>
              <a:ext cx="146510" cy="134789"/>
            </a:xfrm>
            <a:custGeom>
              <a:avLst/>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ah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18"/>
            <p:cNvSpPr>
              <a:spLocks noChangeArrowheads="1"/>
            </p:cNvSpPr>
            <p:nvPr/>
          </p:nvSpPr>
          <p:spPr bwMode="auto">
            <a:xfrm>
              <a:off x="6950689" y="4739087"/>
              <a:ext cx="145045" cy="146510"/>
            </a:xfrm>
            <a:custGeom>
              <a:avLst/>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ah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19"/>
            <p:cNvSpPr>
              <a:spLocks noChangeArrowheads="1"/>
            </p:cNvSpPr>
            <p:nvPr/>
          </p:nvSpPr>
          <p:spPr bwMode="auto">
            <a:xfrm>
              <a:off x="8612114" y="4407975"/>
              <a:ext cx="155301" cy="146510"/>
            </a:xfrm>
            <a:custGeom>
              <a:avLst/>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ah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20"/>
            <p:cNvSpPr>
              <a:spLocks noChangeArrowheads="1"/>
            </p:cNvSpPr>
            <p:nvPr/>
          </p:nvSpPr>
          <p:spPr bwMode="auto">
            <a:xfrm>
              <a:off x="6618111" y="3068873"/>
              <a:ext cx="145045" cy="156766"/>
            </a:xfrm>
            <a:custGeom>
              <a:avLst/>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ah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21"/>
            <p:cNvSpPr>
              <a:spLocks noChangeArrowheads="1"/>
            </p:cNvSpPr>
            <p:nvPr/>
          </p:nvSpPr>
          <p:spPr bwMode="auto">
            <a:xfrm>
              <a:off x="7385824" y="4916365"/>
              <a:ext cx="146510" cy="145044"/>
            </a:xfrm>
            <a:custGeom>
              <a:avLst/>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22"/>
            <p:cNvSpPr>
              <a:spLocks noChangeArrowheads="1"/>
            </p:cNvSpPr>
            <p:nvPr/>
          </p:nvSpPr>
          <p:spPr bwMode="auto">
            <a:xfrm>
              <a:off x="8798181" y="3981631"/>
              <a:ext cx="145045" cy="134789"/>
            </a:xfrm>
            <a:custGeom>
              <a:avLst/>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23"/>
            <p:cNvSpPr>
              <a:spLocks noChangeArrowheads="1"/>
            </p:cNvSpPr>
            <p:nvPr/>
          </p:nvSpPr>
          <p:spPr bwMode="auto">
            <a:xfrm>
              <a:off x="6442299" y="3505473"/>
              <a:ext cx="146510" cy="145045"/>
            </a:xfrm>
            <a:custGeom>
              <a:avLst/>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ah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24"/>
            <p:cNvSpPr>
              <a:spLocks noChangeArrowheads="1"/>
            </p:cNvSpPr>
            <p:nvPr/>
          </p:nvSpPr>
          <p:spPr bwMode="auto">
            <a:xfrm>
              <a:off x="6618111" y="4407975"/>
              <a:ext cx="145045" cy="146510"/>
            </a:xfrm>
            <a:custGeom>
              <a:avLst/>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ah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25"/>
            <p:cNvSpPr>
              <a:spLocks noChangeArrowheads="1"/>
            </p:cNvSpPr>
            <p:nvPr/>
          </p:nvSpPr>
          <p:spPr bwMode="auto">
            <a:xfrm>
              <a:off x="8279535" y="4739087"/>
              <a:ext cx="155301" cy="146510"/>
            </a:xfrm>
            <a:custGeom>
              <a:avLst/>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ah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26"/>
            <p:cNvSpPr>
              <a:spLocks noChangeArrowheads="1"/>
            </p:cNvSpPr>
            <p:nvPr/>
          </p:nvSpPr>
          <p:spPr bwMode="auto">
            <a:xfrm>
              <a:off x="6950689" y="2746551"/>
              <a:ext cx="145045" cy="146510"/>
            </a:xfrm>
            <a:custGeom>
              <a:avLst/>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ah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28"/>
            <p:cNvSpPr>
              <a:spLocks noChangeArrowheads="1"/>
            </p:cNvSpPr>
            <p:nvPr/>
          </p:nvSpPr>
          <p:spPr bwMode="auto">
            <a:xfrm>
              <a:off x="10023005" y="4947132"/>
              <a:ext cx="134789" cy="136255"/>
            </a:xfrm>
            <a:custGeom>
              <a:avLst/>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ah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 name="Freeform 29"/>
            <p:cNvSpPr>
              <a:spLocks noChangeArrowheads="1"/>
            </p:cNvSpPr>
            <p:nvPr/>
          </p:nvSpPr>
          <p:spPr bwMode="auto">
            <a:xfrm>
              <a:off x="10023005" y="2550227"/>
              <a:ext cx="134789" cy="134789"/>
            </a:xfrm>
            <a:custGeom>
              <a:avLst/>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9" name="Freeform 30"/>
            <p:cNvSpPr>
              <a:spLocks noChangeArrowheads="1"/>
            </p:cNvSpPr>
            <p:nvPr/>
          </p:nvSpPr>
          <p:spPr bwMode="auto">
            <a:xfrm>
              <a:off x="11227318" y="3754540"/>
              <a:ext cx="134789" cy="124534"/>
            </a:xfrm>
            <a:custGeom>
              <a:avLst/>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0" name="Freeform 31"/>
            <p:cNvSpPr>
              <a:spLocks noChangeArrowheads="1"/>
            </p:cNvSpPr>
            <p:nvPr/>
          </p:nvSpPr>
          <p:spPr bwMode="auto">
            <a:xfrm>
              <a:off x="10863973" y="2891596"/>
              <a:ext cx="145045" cy="145044"/>
            </a:xfrm>
            <a:custGeom>
              <a:avLst/>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ah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1" name="Freeform 32"/>
            <p:cNvSpPr>
              <a:spLocks noChangeArrowheads="1"/>
            </p:cNvSpPr>
            <p:nvPr/>
          </p:nvSpPr>
          <p:spPr bwMode="auto">
            <a:xfrm>
              <a:off x="9171782" y="2891596"/>
              <a:ext cx="146510" cy="145044"/>
            </a:xfrm>
            <a:custGeom>
              <a:avLst/>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ah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2" name="Freeform 33"/>
            <p:cNvSpPr>
              <a:spLocks noChangeArrowheads="1"/>
            </p:cNvSpPr>
            <p:nvPr/>
          </p:nvSpPr>
          <p:spPr bwMode="auto">
            <a:xfrm>
              <a:off x="10863973" y="4594043"/>
              <a:ext cx="145045" cy="145044"/>
            </a:xfrm>
            <a:custGeom>
              <a:avLst/>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ah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3" name="Freeform 34"/>
            <p:cNvSpPr>
              <a:spLocks noChangeArrowheads="1"/>
            </p:cNvSpPr>
            <p:nvPr/>
          </p:nvSpPr>
          <p:spPr bwMode="auto">
            <a:xfrm>
              <a:off x="10480116" y="2632273"/>
              <a:ext cx="145045" cy="155301"/>
            </a:xfrm>
            <a:custGeom>
              <a:avLst/>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ah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 name="Freeform 35"/>
            <p:cNvSpPr>
              <a:spLocks noChangeArrowheads="1"/>
            </p:cNvSpPr>
            <p:nvPr/>
          </p:nvSpPr>
          <p:spPr bwMode="auto">
            <a:xfrm>
              <a:off x="8902203" y="3287173"/>
              <a:ext cx="155301" cy="146510"/>
            </a:xfrm>
            <a:custGeom>
              <a:avLst/>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ah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 name="Freeform 36"/>
            <p:cNvSpPr>
              <a:spLocks noChangeArrowheads="1"/>
            </p:cNvSpPr>
            <p:nvPr/>
          </p:nvSpPr>
          <p:spPr bwMode="auto">
            <a:xfrm>
              <a:off x="11123296" y="4199930"/>
              <a:ext cx="156765" cy="156766"/>
            </a:xfrm>
            <a:custGeom>
              <a:avLst/>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ah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 name="Freeform 37"/>
            <p:cNvSpPr>
              <a:spLocks noChangeArrowheads="1"/>
            </p:cNvSpPr>
            <p:nvPr/>
          </p:nvSpPr>
          <p:spPr bwMode="auto">
            <a:xfrm>
              <a:off x="11123296" y="3287173"/>
              <a:ext cx="156765" cy="146510"/>
            </a:xfrm>
            <a:custGeom>
              <a:avLst/>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ah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 name="Freeform 38"/>
            <p:cNvSpPr>
              <a:spLocks noChangeArrowheads="1"/>
            </p:cNvSpPr>
            <p:nvPr/>
          </p:nvSpPr>
          <p:spPr bwMode="auto">
            <a:xfrm>
              <a:off x="9555638" y="2632273"/>
              <a:ext cx="146510" cy="155301"/>
            </a:xfrm>
            <a:custGeom>
              <a:avLst/>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ah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 name="Freeform 39"/>
            <p:cNvSpPr>
              <a:spLocks noChangeArrowheads="1"/>
            </p:cNvSpPr>
            <p:nvPr/>
          </p:nvSpPr>
          <p:spPr bwMode="auto">
            <a:xfrm>
              <a:off x="10480116" y="4853365"/>
              <a:ext cx="145045" cy="146510"/>
            </a:xfrm>
            <a:custGeom>
              <a:avLst/>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 name="Freeform 40"/>
            <p:cNvSpPr>
              <a:spLocks noChangeArrowheads="1"/>
            </p:cNvSpPr>
            <p:nvPr/>
          </p:nvSpPr>
          <p:spPr bwMode="auto">
            <a:xfrm>
              <a:off x="10251561" y="4926620"/>
              <a:ext cx="146510" cy="134789"/>
            </a:xfrm>
            <a:custGeom>
              <a:avLst/>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ah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 name="Freeform 41"/>
            <p:cNvSpPr>
              <a:spLocks noChangeArrowheads="1"/>
            </p:cNvSpPr>
            <p:nvPr/>
          </p:nvSpPr>
          <p:spPr bwMode="auto">
            <a:xfrm>
              <a:off x="9784194" y="2570739"/>
              <a:ext cx="145045" cy="146510"/>
            </a:xfrm>
            <a:custGeom>
              <a:avLst/>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ah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 name="Freeform 42"/>
            <p:cNvSpPr>
              <a:spLocks noChangeArrowheads="1"/>
            </p:cNvSpPr>
            <p:nvPr/>
          </p:nvSpPr>
          <p:spPr bwMode="auto">
            <a:xfrm>
              <a:off x="11196551" y="3515729"/>
              <a:ext cx="145045" cy="134789"/>
            </a:xfrm>
            <a:custGeom>
              <a:avLst/>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 name="Freeform 43"/>
            <p:cNvSpPr>
              <a:spLocks noChangeArrowheads="1"/>
            </p:cNvSpPr>
            <p:nvPr/>
          </p:nvSpPr>
          <p:spPr bwMode="auto">
            <a:xfrm>
              <a:off x="10677905" y="2746551"/>
              <a:ext cx="156765" cy="146510"/>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 name="Freeform 44"/>
            <p:cNvSpPr>
              <a:spLocks noChangeArrowheads="1"/>
            </p:cNvSpPr>
            <p:nvPr/>
          </p:nvSpPr>
          <p:spPr bwMode="auto">
            <a:xfrm>
              <a:off x="9016481" y="3079129"/>
              <a:ext cx="156765" cy="146510"/>
            </a:xfrm>
            <a:custGeom>
              <a:avLst/>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 name="Freeform 45"/>
            <p:cNvSpPr>
              <a:spLocks noChangeArrowheads="1"/>
            </p:cNvSpPr>
            <p:nvPr/>
          </p:nvSpPr>
          <p:spPr bwMode="auto">
            <a:xfrm>
              <a:off x="11009018" y="4407975"/>
              <a:ext cx="156765" cy="156766"/>
            </a:xfrm>
            <a:custGeom>
              <a:avLst/>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ah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5" name="Freeform 46"/>
            <p:cNvSpPr>
              <a:spLocks noChangeArrowheads="1"/>
            </p:cNvSpPr>
            <p:nvPr/>
          </p:nvSpPr>
          <p:spPr bwMode="auto">
            <a:xfrm>
              <a:off x="10251561" y="2570739"/>
              <a:ext cx="146510" cy="146510"/>
            </a:xfrm>
            <a:custGeom>
              <a:avLst/>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6" name="Freeform 47"/>
            <p:cNvSpPr>
              <a:spLocks noChangeArrowheads="1"/>
            </p:cNvSpPr>
            <p:nvPr/>
          </p:nvSpPr>
          <p:spPr bwMode="auto">
            <a:xfrm>
              <a:off x="8840669" y="3515729"/>
              <a:ext cx="145045" cy="134789"/>
            </a:xfrm>
            <a:custGeom>
              <a:avLst/>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ah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7" name="Freeform 48"/>
            <p:cNvSpPr>
              <a:spLocks noChangeArrowheads="1"/>
            </p:cNvSpPr>
            <p:nvPr/>
          </p:nvSpPr>
          <p:spPr bwMode="auto">
            <a:xfrm>
              <a:off x="11196551" y="3981631"/>
              <a:ext cx="145045" cy="146510"/>
            </a:xfrm>
            <a:custGeom>
              <a:avLst/>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ah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8" name="Freeform 49"/>
            <p:cNvSpPr>
              <a:spLocks noChangeArrowheads="1"/>
            </p:cNvSpPr>
            <p:nvPr/>
          </p:nvSpPr>
          <p:spPr bwMode="auto">
            <a:xfrm>
              <a:off x="11009018" y="3079129"/>
              <a:ext cx="156765" cy="146510"/>
            </a:xfrm>
            <a:custGeom>
              <a:avLst/>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ah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9" name="Freeform 50"/>
            <p:cNvSpPr>
              <a:spLocks noChangeArrowheads="1"/>
            </p:cNvSpPr>
            <p:nvPr/>
          </p:nvSpPr>
          <p:spPr bwMode="auto">
            <a:xfrm>
              <a:off x="9349059" y="2746551"/>
              <a:ext cx="146510" cy="146510"/>
            </a:xfrm>
            <a:custGeom>
              <a:avLst/>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ah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0" name="Freeform 51"/>
            <p:cNvSpPr>
              <a:spLocks noChangeArrowheads="1"/>
            </p:cNvSpPr>
            <p:nvPr/>
          </p:nvSpPr>
          <p:spPr bwMode="auto">
            <a:xfrm>
              <a:off x="10677905" y="4739087"/>
              <a:ext cx="156765" cy="156766"/>
            </a:xfrm>
            <a:custGeom>
              <a:avLst/>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ah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8" name="Oval 7"/>
          <p:cNvSpPr/>
          <p:nvPr/>
        </p:nvSpPr>
        <p:spPr>
          <a:xfrm>
            <a:off x="17785787" y="8646413"/>
            <a:ext cx="1495533" cy="149533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dirty="0"/>
          </a:p>
        </p:txBody>
      </p:sp>
      <p:sp>
        <p:nvSpPr>
          <p:cNvPr id="9" name="Oval 8"/>
          <p:cNvSpPr/>
          <p:nvPr/>
        </p:nvSpPr>
        <p:spPr>
          <a:xfrm>
            <a:off x="16072557" y="3808183"/>
            <a:ext cx="1495533" cy="149533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dirty="0"/>
          </a:p>
        </p:txBody>
      </p:sp>
      <p:sp>
        <p:nvSpPr>
          <p:cNvPr id="61" name="Title 20"/>
          <p:cNvSpPr txBox="1">
            <a:spLocks/>
          </p:cNvSpPr>
          <p:nvPr/>
        </p:nvSpPr>
        <p:spPr>
          <a:xfrm>
            <a:off x="1590094" y="3385968"/>
            <a:ext cx="11562391" cy="677108"/>
          </a:xfrm>
          <a:prstGeom prst="rect">
            <a:avLst/>
          </a:prstGeom>
        </p:spPr>
        <p:txBody>
          <a:bodyPr vert="horz" wrap="squar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400" b="1" dirty="0">
                <a:solidFill>
                  <a:srgbClr val="147F7F"/>
                </a:solidFill>
                <a:latin typeface="Lato Regular"/>
                <a:cs typeface="Lato Regular"/>
              </a:rPr>
              <a:t>First : </a:t>
            </a:r>
            <a:r>
              <a:rPr lang="en-US" sz="4400" dirty="0">
                <a:solidFill>
                  <a:schemeClr val="tx2"/>
                </a:solidFill>
                <a:latin typeface="Lato Regular"/>
                <a:cs typeface="Lato Regular"/>
              </a:rPr>
              <a:t>From 50 to 100 countries</a:t>
            </a:r>
          </a:p>
        </p:txBody>
      </p:sp>
      <p:sp>
        <p:nvSpPr>
          <p:cNvPr id="63" name="Title 20"/>
          <p:cNvSpPr txBox="1">
            <a:spLocks/>
          </p:cNvSpPr>
          <p:nvPr/>
        </p:nvSpPr>
        <p:spPr>
          <a:xfrm>
            <a:off x="1586400" y="5432933"/>
            <a:ext cx="11562391" cy="677108"/>
          </a:xfrm>
          <a:prstGeom prst="rect">
            <a:avLst/>
          </a:prstGeom>
        </p:spPr>
        <p:txBody>
          <a:bodyPr vert="horz" wrap="squar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400" b="1" dirty="0">
                <a:solidFill>
                  <a:srgbClr val="147F7F"/>
                </a:solidFill>
                <a:latin typeface="Lato Regular"/>
                <a:cs typeface="Lato Regular"/>
              </a:rPr>
              <a:t>Second : </a:t>
            </a:r>
            <a:r>
              <a:rPr lang="en-US" sz="4400" dirty="0">
                <a:solidFill>
                  <a:schemeClr val="tx2"/>
                </a:solidFill>
                <a:latin typeface="Lato Regular"/>
                <a:cs typeface="Lato Regular"/>
              </a:rPr>
              <a:t>Most profitable retail store chain</a:t>
            </a:r>
          </a:p>
        </p:txBody>
      </p:sp>
      <p:cxnSp>
        <p:nvCxnSpPr>
          <p:cNvPr id="65" name="Straight Connector 64"/>
          <p:cNvCxnSpPr/>
          <p:nvPr/>
        </p:nvCxnSpPr>
        <p:spPr>
          <a:xfrm>
            <a:off x="1905006" y="6912386"/>
            <a:ext cx="10551971" cy="0"/>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grpSp>
        <p:nvGrpSpPr>
          <p:cNvPr id="66" name="Group 4698"/>
          <p:cNvGrpSpPr>
            <a:grpSpLocks/>
          </p:cNvGrpSpPr>
          <p:nvPr/>
        </p:nvGrpSpPr>
        <p:grpSpPr bwMode="auto">
          <a:xfrm>
            <a:off x="16364867" y="4062017"/>
            <a:ext cx="901815" cy="883594"/>
            <a:chOff x="5427663" y="4046537"/>
            <a:chExt cx="395287" cy="387350"/>
          </a:xfrm>
          <a:solidFill>
            <a:schemeClr val="bg1"/>
          </a:solidFill>
        </p:grpSpPr>
        <p:sp>
          <p:nvSpPr>
            <p:cNvPr id="67"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68"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69"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0"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1"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2"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3"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4"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5"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6"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7"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78" name="Group 4681"/>
          <p:cNvGrpSpPr>
            <a:grpSpLocks/>
          </p:cNvGrpSpPr>
          <p:nvPr/>
        </p:nvGrpSpPr>
        <p:grpSpPr bwMode="auto">
          <a:xfrm>
            <a:off x="18145909" y="8854334"/>
            <a:ext cx="736696" cy="965200"/>
            <a:chOff x="4576763" y="2300287"/>
            <a:chExt cx="276225" cy="361950"/>
          </a:xfrm>
          <a:solidFill>
            <a:schemeClr val="bg1"/>
          </a:solidFill>
        </p:grpSpPr>
        <p:sp>
          <p:nvSpPr>
            <p:cNvPr id="79"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0"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1"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2"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3"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4"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5"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6"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7"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8"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89" name="Group 88"/>
          <p:cNvGrpSpPr/>
          <p:nvPr/>
        </p:nvGrpSpPr>
        <p:grpSpPr>
          <a:xfrm>
            <a:off x="6011323" y="483018"/>
            <a:ext cx="12364529" cy="1990933"/>
            <a:chOff x="5988388" y="483017"/>
            <a:chExt cx="12359700" cy="1990933"/>
          </a:xfrm>
        </p:grpSpPr>
        <p:sp>
          <p:nvSpPr>
            <p:cNvPr id="90" name="TextBox 89"/>
            <p:cNvSpPr txBox="1"/>
            <p:nvPr/>
          </p:nvSpPr>
          <p:spPr>
            <a:xfrm>
              <a:off x="5988388" y="483017"/>
              <a:ext cx="12359700" cy="1446532"/>
            </a:xfrm>
            <a:prstGeom prst="rect">
              <a:avLst/>
            </a:prstGeom>
            <a:noFill/>
          </p:spPr>
          <p:txBody>
            <a:bodyPr wrap="square" lIns="91422" tIns="45711" rIns="91422" bIns="45711" rtlCol="0">
              <a:spAutoFit/>
            </a:bodyPr>
            <a:lstStyle/>
            <a:p>
              <a:pPr algn="ctr"/>
              <a:r>
                <a:rPr lang="id-ID" sz="8800" b="1" dirty="0">
                  <a:solidFill>
                    <a:schemeClr val="tx2"/>
                  </a:solidFill>
                  <a:latin typeface="Lato Regular"/>
                  <a:cs typeface="Lato Regular"/>
                </a:rPr>
                <a:t>Our AIM </a:t>
              </a:r>
            </a:p>
          </p:txBody>
        </p:sp>
        <p:sp>
          <p:nvSpPr>
            <p:cNvPr id="92"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a:latin typeface="Lato Light"/>
                  <a:cs typeface="Lato Light"/>
                </a:rPr>
                <a:t>IMPORTANT GROWTH</a:t>
              </a:r>
              <a:endParaRPr lang="en-US" sz="3100" dirty="0">
                <a:solidFill>
                  <a:schemeClr val="accent1"/>
                </a:solidFill>
                <a:latin typeface="Lato Light"/>
                <a:cs typeface="Lato Light"/>
              </a:endParaRPr>
            </a:p>
          </p:txBody>
        </p:sp>
      </p:grpSp>
      <p:sp>
        <p:nvSpPr>
          <p:cNvPr id="6" name="Rectangle 5"/>
          <p:cNvSpPr/>
          <p:nvPr/>
        </p:nvSpPr>
        <p:spPr>
          <a:xfrm>
            <a:off x="2009727" y="8063822"/>
            <a:ext cx="10470920" cy="2554545"/>
          </a:xfrm>
          <a:prstGeom prst="rect">
            <a:avLst/>
          </a:prstGeom>
        </p:spPr>
        <p:txBody>
          <a:bodyPr wrap="square" anchor="ctr">
            <a:spAutoFit/>
          </a:bodyPr>
          <a:lstStyle/>
          <a:p>
            <a:r>
              <a:rPr lang="en-US" sz="4000" b="1" dirty="0">
                <a:solidFill>
                  <a:srgbClr val="147F7F"/>
                </a:solidFill>
                <a:latin typeface="Lato Regular"/>
                <a:cs typeface="Lato Regular"/>
              </a:rPr>
              <a:t>How?: </a:t>
            </a:r>
            <a:r>
              <a:rPr lang="en-US" sz="4000" dirty="0">
                <a:solidFill>
                  <a:schemeClr val="tx2"/>
                </a:solidFill>
                <a:latin typeface="Lato Regular"/>
                <a:cs typeface="Lato Regular"/>
              </a:rPr>
              <a:t>Focusing on our critical talent: STORE MANAGERS</a:t>
            </a:r>
          </a:p>
          <a:p>
            <a:r>
              <a:rPr lang="en-US" sz="4000" b="1" dirty="0">
                <a:solidFill>
                  <a:srgbClr val="147F7F"/>
                </a:solidFill>
                <a:latin typeface="Lato Regular"/>
                <a:cs typeface="Lato Regular"/>
              </a:rPr>
              <a:t>Why?: </a:t>
            </a:r>
            <a:r>
              <a:rPr lang="en-US" sz="4000" dirty="0">
                <a:solidFill>
                  <a:schemeClr val="tx2"/>
                </a:solidFill>
                <a:latin typeface="Lato Regular"/>
                <a:cs typeface="Lato Regular"/>
              </a:rPr>
              <a:t>Because we consider they are critical for achieving these 2 goals</a:t>
            </a:r>
          </a:p>
        </p:txBody>
      </p:sp>
    </p:spTree>
    <p:extLst>
      <p:ext uri="{BB962C8B-B14F-4D97-AF65-F5344CB8AC3E}">
        <p14:creationId xmlns:p14="http://schemas.microsoft.com/office/powerpoint/2010/main" val="243993326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animBg="1"/>
      <p:bldP spid="8" grpId="0" animBg="1"/>
      <p:bldP spid="9" grpId="0" animBg="1"/>
      <p:bldP spid="61"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332274" y="6425720"/>
            <a:ext cx="9096416"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sz="3700" b="1"/>
          </a:p>
        </p:txBody>
      </p:sp>
      <p:sp>
        <p:nvSpPr>
          <p:cNvPr id="33" name="Rectangle 32"/>
          <p:cNvSpPr/>
          <p:nvPr/>
        </p:nvSpPr>
        <p:spPr>
          <a:xfrm>
            <a:off x="5016338" y="11717752"/>
            <a:ext cx="13486289"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sz="3700" b="1"/>
          </a:p>
        </p:txBody>
      </p:sp>
      <p:sp>
        <p:nvSpPr>
          <p:cNvPr id="2" name="Slide Number Placeholder 1"/>
          <p:cNvSpPr>
            <a:spLocks noGrp="1"/>
          </p:cNvSpPr>
          <p:nvPr>
            <p:ph type="sldNum" sz="quarter" idx="12"/>
          </p:nvPr>
        </p:nvSpPr>
        <p:spPr/>
        <p:txBody>
          <a:bodyPr/>
          <a:lstStyle/>
          <a:p>
            <a:fld id="{9E30716D-6579-E840-A866-65A32A51B07B}" type="slidenum">
              <a:rPr lang="en-US" smtClean="0"/>
              <a:t>19</a:t>
            </a:fld>
            <a:endParaRPr lang="en-US"/>
          </a:p>
        </p:txBody>
      </p:sp>
      <p:sp>
        <p:nvSpPr>
          <p:cNvPr id="17" name="Freeform 145"/>
          <p:cNvSpPr>
            <a:spLocks/>
          </p:cNvSpPr>
          <p:nvPr/>
        </p:nvSpPr>
        <p:spPr bwMode="auto">
          <a:xfrm>
            <a:off x="11645893" y="3299669"/>
            <a:ext cx="1085444" cy="935997"/>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1775136" y="968500"/>
            <a:ext cx="17284548" cy="923330"/>
          </a:xfrm>
          <a:prstGeom prst="rect">
            <a:avLst/>
          </a:prstGeom>
          <a:noFill/>
        </p:spPr>
        <p:txBody>
          <a:bodyPr wrap="square" rtlCol="0">
            <a:spAutoFit/>
          </a:bodyPr>
          <a:lstStyle/>
          <a:p>
            <a:r>
              <a:rPr lang="en-US" sz="5400">
                <a:solidFill>
                  <a:schemeClr val="tx2"/>
                </a:solidFill>
                <a:latin typeface="Roboto Black"/>
                <a:cs typeface="Roboto Black"/>
              </a:rPr>
              <a:t>ROI CALCULATION (BENEFITS / TOTAL COST) </a:t>
            </a:r>
          </a:p>
        </p:txBody>
      </p:sp>
      <p:sp>
        <p:nvSpPr>
          <p:cNvPr id="44" name="TextBox 43"/>
          <p:cNvSpPr txBox="1"/>
          <p:nvPr/>
        </p:nvSpPr>
        <p:spPr>
          <a:xfrm>
            <a:off x="7364023" y="6478641"/>
            <a:ext cx="9096416" cy="615563"/>
          </a:xfrm>
          <a:prstGeom prst="rect">
            <a:avLst/>
          </a:prstGeom>
          <a:noFill/>
        </p:spPr>
        <p:txBody>
          <a:bodyPr wrap="square" lIns="182889" tIns="91445" rIns="182889" bIns="91445" rtlCol="0">
            <a:spAutoFit/>
          </a:bodyPr>
          <a:lstStyle/>
          <a:p>
            <a:pPr algn="ctr"/>
            <a:r>
              <a:rPr lang="id-ID" sz="2800" b="1">
                <a:solidFill>
                  <a:schemeClr val="bg1"/>
                </a:solidFill>
                <a:latin typeface="Roboto Regular"/>
                <a:cs typeface="Roboto Regular"/>
              </a:rPr>
              <a:t>BCR</a:t>
            </a:r>
          </a:p>
        </p:txBody>
      </p:sp>
      <p:sp>
        <p:nvSpPr>
          <p:cNvPr id="45" name="TextBox 44"/>
          <p:cNvSpPr txBox="1"/>
          <p:nvPr/>
        </p:nvSpPr>
        <p:spPr>
          <a:xfrm>
            <a:off x="4961335" y="11830081"/>
            <a:ext cx="13541293" cy="615563"/>
          </a:xfrm>
          <a:prstGeom prst="rect">
            <a:avLst/>
          </a:prstGeom>
          <a:noFill/>
        </p:spPr>
        <p:txBody>
          <a:bodyPr wrap="square" lIns="182889" tIns="91445" rIns="182889" bIns="91445" rtlCol="0">
            <a:spAutoFit/>
          </a:bodyPr>
          <a:lstStyle/>
          <a:p>
            <a:pPr algn="ctr"/>
            <a:r>
              <a:rPr lang="id-ID" sz="2800" b="1">
                <a:solidFill>
                  <a:schemeClr val="bg1"/>
                </a:solidFill>
                <a:latin typeface="Roboto Regular"/>
                <a:cs typeface="Roboto Regular"/>
              </a:rPr>
              <a:t>ROI</a:t>
            </a:r>
          </a:p>
        </p:txBody>
      </p:sp>
      <p:sp>
        <p:nvSpPr>
          <p:cNvPr id="5" name="Rectangle 4"/>
          <p:cNvSpPr/>
          <p:nvPr/>
        </p:nvSpPr>
        <p:spPr>
          <a:xfrm>
            <a:off x="7332274" y="3016250"/>
            <a:ext cx="9128165" cy="34623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016338" y="8248650"/>
            <a:ext cx="13588556" cy="34623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222982" y="4235666"/>
            <a:ext cx="5150769" cy="1415772"/>
          </a:xfrm>
          <a:prstGeom prst="rect">
            <a:avLst/>
          </a:prstGeom>
          <a:noFill/>
        </p:spPr>
        <p:txBody>
          <a:bodyPr wrap="none" rtlCol="0">
            <a:spAutoFit/>
          </a:bodyPr>
          <a:lstStyle/>
          <a:p>
            <a:r>
              <a:rPr lang="en-US" dirty="0"/>
              <a:t>BCR =   </a:t>
            </a:r>
            <a:r>
              <a:rPr lang="en-US" u="sng" dirty="0"/>
              <a:t>     $1,341,970</a:t>
            </a:r>
            <a:endParaRPr lang="en-US" dirty="0"/>
          </a:p>
          <a:p>
            <a:r>
              <a:rPr lang="en-US" dirty="0"/>
              <a:t>                  $576,865</a:t>
            </a:r>
          </a:p>
        </p:txBody>
      </p:sp>
      <p:sp>
        <p:nvSpPr>
          <p:cNvPr id="38" name="TextBox 37"/>
          <p:cNvSpPr txBox="1"/>
          <p:nvPr/>
        </p:nvSpPr>
        <p:spPr>
          <a:xfrm>
            <a:off x="5556069" y="9595066"/>
            <a:ext cx="12540842" cy="1415772"/>
          </a:xfrm>
          <a:prstGeom prst="rect">
            <a:avLst/>
          </a:prstGeom>
          <a:noFill/>
        </p:spPr>
        <p:txBody>
          <a:bodyPr wrap="square" rtlCol="0">
            <a:spAutoFit/>
          </a:bodyPr>
          <a:lstStyle/>
          <a:p>
            <a:r>
              <a:rPr lang="en-US" dirty="0"/>
              <a:t>ROI  =   </a:t>
            </a:r>
            <a:r>
              <a:rPr lang="en-US" u="sng" dirty="0"/>
              <a:t>     $1,341,970 - $576,865 </a:t>
            </a:r>
          </a:p>
          <a:p>
            <a:r>
              <a:rPr lang="en-US" dirty="0"/>
              <a:t>			     $576,865</a:t>
            </a:r>
          </a:p>
        </p:txBody>
      </p:sp>
      <p:grpSp>
        <p:nvGrpSpPr>
          <p:cNvPr id="46" name="Group 45"/>
          <p:cNvGrpSpPr/>
          <p:nvPr/>
        </p:nvGrpSpPr>
        <p:grpSpPr>
          <a:xfrm>
            <a:off x="21282342" y="873250"/>
            <a:ext cx="2382173" cy="1741647"/>
            <a:chOff x="18201520" y="5165008"/>
            <a:chExt cx="1612624" cy="1179017"/>
          </a:xfrm>
        </p:grpSpPr>
        <p:sp>
          <p:nvSpPr>
            <p:cNvPr id="47" name="Freeform 26"/>
            <p:cNvSpPr>
              <a:spLocks noChangeArrowheads="1"/>
            </p:cNvSpPr>
            <p:nvPr/>
          </p:nvSpPr>
          <p:spPr bwMode="auto">
            <a:xfrm>
              <a:off x="18289215" y="5316041"/>
              <a:ext cx="1330050" cy="901313"/>
            </a:xfrm>
            <a:custGeom>
              <a:avLst/>
              <a:gdLst>
                <a:gd name="T0" fmla="*/ 1205 w 1206"/>
                <a:gd name="T1" fmla="*/ 817 h 818"/>
                <a:gd name="T2" fmla="*/ 0 w 1206"/>
                <a:gd name="T3" fmla="*/ 817 h 818"/>
                <a:gd name="T4" fmla="*/ 0 w 1206"/>
                <a:gd name="T5" fmla="*/ 0 h 818"/>
                <a:gd name="T6" fmla="*/ 1205 w 1206"/>
                <a:gd name="T7" fmla="*/ 0 h 818"/>
                <a:gd name="T8" fmla="*/ 1205 w 1206"/>
                <a:gd name="T9" fmla="*/ 817 h 818"/>
              </a:gdLst>
              <a:ahLst/>
              <a:cxnLst>
                <a:cxn ang="0">
                  <a:pos x="T0" y="T1"/>
                </a:cxn>
                <a:cxn ang="0">
                  <a:pos x="T2" y="T3"/>
                </a:cxn>
                <a:cxn ang="0">
                  <a:pos x="T4" y="T5"/>
                </a:cxn>
                <a:cxn ang="0">
                  <a:pos x="T6" y="T7"/>
                </a:cxn>
                <a:cxn ang="0">
                  <a:pos x="T8" y="T9"/>
                </a:cxn>
              </a:cxnLst>
              <a:rect l="0" t="0" r="r" b="b"/>
              <a:pathLst>
                <a:path w="1206" h="818">
                  <a:moveTo>
                    <a:pt x="1205" y="817"/>
                  </a:moveTo>
                  <a:lnTo>
                    <a:pt x="0" y="817"/>
                  </a:lnTo>
                  <a:lnTo>
                    <a:pt x="0" y="0"/>
                  </a:lnTo>
                  <a:lnTo>
                    <a:pt x="1205" y="0"/>
                  </a:lnTo>
                  <a:lnTo>
                    <a:pt x="1205" y="817"/>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27"/>
            <p:cNvSpPr>
              <a:spLocks noChangeArrowheads="1"/>
            </p:cNvSpPr>
            <p:nvPr/>
          </p:nvSpPr>
          <p:spPr bwMode="auto">
            <a:xfrm>
              <a:off x="18201520" y="6217354"/>
              <a:ext cx="1505441" cy="126671"/>
            </a:xfrm>
            <a:custGeom>
              <a:avLst/>
              <a:gdLst>
                <a:gd name="T0" fmla="*/ 60 w 1361"/>
                <a:gd name="T1" fmla="*/ 112 h 113"/>
                <a:gd name="T2" fmla="*/ 60 w 1361"/>
                <a:gd name="T3" fmla="*/ 112 h 113"/>
                <a:gd name="T4" fmla="*/ 336 w 1361"/>
                <a:gd name="T5" fmla="*/ 112 h 113"/>
                <a:gd name="T6" fmla="*/ 1300 w 1361"/>
                <a:gd name="T7" fmla="*/ 112 h 113"/>
                <a:gd name="T8" fmla="*/ 1360 w 1361"/>
                <a:gd name="T9" fmla="*/ 43 h 113"/>
                <a:gd name="T10" fmla="*/ 1360 w 1361"/>
                <a:gd name="T11" fmla="*/ 0 h 113"/>
                <a:gd name="T12" fmla="*/ 336 w 1361"/>
                <a:gd name="T13" fmla="*/ 0 h 113"/>
                <a:gd name="T14" fmla="*/ 0 w 1361"/>
                <a:gd name="T15" fmla="*/ 0 h 113"/>
                <a:gd name="T16" fmla="*/ 0 w 1361"/>
                <a:gd name="T17" fmla="*/ 43 h 113"/>
                <a:gd name="T18" fmla="*/ 60 w 1361"/>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13">
                  <a:moveTo>
                    <a:pt x="60" y="112"/>
                  </a:moveTo>
                  <a:lnTo>
                    <a:pt x="60" y="112"/>
                  </a:lnTo>
                  <a:cubicBezTo>
                    <a:pt x="336" y="112"/>
                    <a:pt x="336" y="112"/>
                    <a:pt x="336" y="112"/>
                  </a:cubicBezTo>
                  <a:cubicBezTo>
                    <a:pt x="1300" y="112"/>
                    <a:pt x="1300" y="112"/>
                    <a:pt x="1300" y="112"/>
                  </a:cubicBezTo>
                  <a:cubicBezTo>
                    <a:pt x="1334" y="112"/>
                    <a:pt x="1360" y="78"/>
                    <a:pt x="1360" y="43"/>
                  </a:cubicBezTo>
                  <a:cubicBezTo>
                    <a:pt x="1360" y="0"/>
                    <a:pt x="1360" y="0"/>
                    <a:pt x="1360" y="0"/>
                  </a:cubicBezTo>
                  <a:cubicBezTo>
                    <a:pt x="336" y="0"/>
                    <a:pt x="336" y="0"/>
                    <a:pt x="336" y="0"/>
                  </a:cubicBezTo>
                  <a:cubicBezTo>
                    <a:pt x="0" y="0"/>
                    <a:pt x="0" y="0"/>
                    <a:pt x="0" y="0"/>
                  </a:cubicBezTo>
                  <a:cubicBezTo>
                    <a:pt x="0" y="43"/>
                    <a:pt x="0" y="43"/>
                    <a:pt x="0" y="43"/>
                  </a:cubicBezTo>
                  <a:cubicBezTo>
                    <a:pt x="0" y="78"/>
                    <a:pt x="26" y="112"/>
                    <a:pt x="60" y="112"/>
                  </a:cubicBezTo>
                </a:path>
              </a:pathLst>
            </a:custGeom>
            <a:solidFill>
              <a:srgbClr val="3039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28"/>
            <p:cNvSpPr>
              <a:spLocks noChangeArrowheads="1"/>
            </p:cNvSpPr>
            <p:nvPr/>
          </p:nvSpPr>
          <p:spPr bwMode="auto">
            <a:xfrm>
              <a:off x="18362297" y="5384249"/>
              <a:ext cx="1179017" cy="769771"/>
            </a:xfrm>
            <a:custGeom>
              <a:avLst/>
              <a:gdLst>
                <a:gd name="T0" fmla="*/ 0 w 1069"/>
                <a:gd name="T1" fmla="*/ 0 h 698"/>
                <a:gd name="T2" fmla="*/ 0 w 1069"/>
                <a:gd name="T3" fmla="*/ 697 h 698"/>
                <a:gd name="T4" fmla="*/ 1068 w 1069"/>
                <a:gd name="T5" fmla="*/ 697 h 698"/>
                <a:gd name="T6" fmla="*/ 1068 w 1069"/>
                <a:gd name="T7" fmla="*/ 0 h 698"/>
                <a:gd name="T8" fmla="*/ 0 w 1069"/>
                <a:gd name="T9" fmla="*/ 0 h 698"/>
              </a:gdLst>
              <a:ahLst/>
              <a:cxnLst>
                <a:cxn ang="0">
                  <a:pos x="T0" y="T1"/>
                </a:cxn>
                <a:cxn ang="0">
                  <a:pos x="T2" y="T3"/>
                </a:cxn>
                <a:cxn ang="0">
                  <a:pos x="T4" y="T5"/>
                </a:cxn>
                <a:cxn ang="0">
                  <a:pos x="T6" y="T7"/>
                </a:cxn>
                <a:cxn ang="0">
                  <a:pos x="T8" y="T9"/>
                </a:cxn>
              </a:cxnLst>
              <a:rect l="0" t="0" r="r" b="b"/>
              <a:pathLst>
                <a:path w="1069" h="698">
                  <a:moveTo>
                    <a:pt x="0" y="0"/>
                  </a:moveTo>
                  <a:lnTo>
                    <a:pt x="0" y="697"/>
                  </a:lnTo>
                  <a:lnTo>
                    <a:pt x="1068" y="697"/>
                  </a:lnTo>
                  <a:lnTo>
                    <a:pt x="1068" y="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29"/>
            <p:cNvSpPr>
              <a:spLocks noChangeArrowheads="1"/>
            </p:cNvSpPr>
            <p:nvPr/>
          </p:nvSpPr>
          <p:spPr bwMode="auto">
            <a:xfrm>
              <a:off x="18401272" y="5715543"/>
              <a:ext cx="180261" cy="199749"/>
            </a:xfrm>
            <a:custGeom>
              <a:avLst/>
              <a:gdLst>
                <a:gd name="T0" fmla="*/ 163 w 164"/>
                <a:gd name="T1" fmla="*/ 129 h 182"/>
                <a:gd name="T2" fmla="*/ 163 w 164"/>
                <a:gd name="T3" fmla="*/ 129 h 182"/>
                <a:gd name="T4" fmla="*/ 43 w 164"/>
                <a:gd name="T5" fmla="*/ 0 h 182"/>
                <a:gd name="T6" fmla="*/ 0 w 164"/>
                <a:gd name="T7" fmla="*/ 52 h 182"/>
                <a:gd name="T8" fmla="*/ 138 w 164"/>
                <a:gd name="T9" fmla="*/ 181 h 182"/>
                <a:gd name="T10" fmla="*/ 163 w 164"/>
                <a:gd name="T11" fmla="*/ 129 h 182"/>
              </a:gdLst>
              <a:ahLst/>
              <a:cxnLst>
                <a:cxn ang="0">
                  <a:pos x="T0" y="T1"/>
                </a:cxn>
                <a:cxn ang="0">
                  <a:pos x="T2" y="T3"/>
                </a:cxn>
                <a:cxn ang="0">
                  <a:pos x="T4" y="T5"/>
                </a:cxn>
                <a:cxn ang="0">
                  <a:pos x="T6" y="T7"/>
                </a:cxn>
                <a:cxn ang="0">
                  <a:pos x="T8" y="T9"/>
                </a:cxn>
                <a:cxn ang="0">
                  <a:pos x="T10" y="T11"/>
                </a:cxn>
              </a:cxnLst>
              <a:rect l="0" t="0" r="r" b="b"/>
              <a:pathLst>
                <a:path w="164" h="182">
                  <a:moveTo>
                    <a:pt x="163" y="129"/>
                  </a:moveTo>
                  <a:lnTo>
                    <a:pt x="163" y="129"/>
                  </a:lnTo>
                  <a:cubicBezTo>
                    <a:pt x="43" y="0"/>
                    <a:pt x="43" y="0"/>
                    <a:pt x="43" y="0"/>
                  </a:cubicBezTo>
                  <a:cubicBezTo>
                    <a:pt x="0" y="52"/>
                    <a:pt x="0" y="52"/>
                    <a:pt x="0" y="52"/>
                  </a:cubicBezTo>
                  <a:cubicBezTo>
                    <a:pt x="138" y="181"/>
                    <a:pt x="138" y="181"/>
                    <a:pt x="138" y="181"/>
                  </a:cubicBezTo>
                  <a:cubicBezTo>
                    <a:pt x="138" y="164"/>
                    <a:pt x="146" y="138"/>
                    <a:pt x="163" y="12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30"/>
            <p:cNvSpPr>
              <a:spLocks noChangeArrowheads="1"/>
            </p:cNvSpPr>
            <p:nvPr/>
          </p:nvSpPr>
          <p:spPr bwMode="auto">
            <a:xfrm>
              <a:off x="18917701" y="5725287"/>
              <a:ext cx="126671" cy="121798"/>
            </a:xfrm>
            <a:custGeom>
              <a:avLst/>
              <a:gdLst>
                <a:gd name="T0" fmla="*/ 112 w 113"/>
                <a:gd name="T1" fmla="*/ 69 h 112"/>
                <a:gd name="T2" fmla="*/ 112 w 113"/>
                <a:gd name="T3" fmla="*/ 69 h 112"/>
                <a:gd name="T4" fmla="*/ 43 w 113"/>
                <a:gd name="T5" fmla="*/ 0 h 112"/>
                <a:gd name="T6" fmla="*/ 0 w 113"/>
                <a:gd name="T7" fmla="*/ 43 h 112"/>
                <a:gd name="T8" fmla="*/ 68 w 113"/>
                <a:gd name="T9" fmla="*/ 111 h 112"/>
                <a:gd name="T10" fmla="*/ 112 w 113"/>
                <a:gd name="T11" fmla="*/ 69 h 112"/>
              </a:gdLst>
              <a:ahLst/>
              <a:cxnLst>
                <a:cxn ang="0">
                  <a:pos x="T0" y="T1"/>
                </a:cxn>
                <a:cxn ang="0">
                  <a:pos x="T2" y="T3"/>
                </a:cxn>
                <a:cxn ang="0">
                  <a:pos x="T4" y="T5"/>
                </a:cxn>
                <a:cxn ang="0">
                  <a:pos x="T6" y="T7"/>
                </a:cxn>
                <a:cxn ang="0">
                  <a:pos x="T8" y="T9"/>
                </a:cxn>
                <a:cxn ang="0">
                  <a:pos x="T10" y="T11"/>
                </a:cxn>
              </a:cxnLst>
              <a:rect l="0" t="0" r="r" b="b"/>
              <a:pathLst>
                <a:path w="113" h="112">
                  <a:moveTo>
                    <a:pt x="112" y="69"/>
                  </a:moveTo>
                  <a:lnTo>
                    <a:pt x="112" y="69"/>
                  </a:lnTo>
                  <a:cubicBezTo>
                    <a:pt x="43" y="0"/>
                    <a:pt x="43" y="0"/>
                    <a:pt x="43" y="0"/>
                  </a:cubicBezTo>
                  <a:cubicBezTo>
                    <a:pt x="34" y="17"/>
                    <a:pt x="17" y="34"/>
                    <a:pt x="0" y="43"/>
                  </a:cubicBezTo>
                  <a:cubicBezTo>
                    <a:pt x="68" y="111"/>
                    <a:pt x="68" y="111"/>
                    <a:pt x="68" y="111"/>
                  </a:cubicBezTo>
                  <a:cubicBezTo>
                    <a:pt x="77" y="94"/>
                    <a:pt x="94" y="77"/>
                    <a:pt x="112" y="6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31"/>
            <p:cNvSpPr>
              <a:spLocks noChangeArrowheads="1"/>
            </p:cNvSpPr>
            <p:nvPr/>
          </p:nvSpPr>
          <p:spPr bwMode="auto">
            <a:xfrm>
              <a:off x="18678973" y="5725287"/>
              <a:ext cx="170521" cy="180261"/>
            </a:xfrm>
            <a:custGeom>
              <a:avLst/>
              <a:gdLst>
                <a:gd name="T0" fmla="*/ 112 w 156"/>
                <a:gd name="T1" fmla="*/ 0 h 164"/>
                <a:gd name="T2" fmla="*/ 112 w 156"/>
                <a:gd name="T3" fmla="*/ 0 h 164"/>
                <a:gd name="T4" fmla="*/ 0 w 156"/>
                <a:gd name="T5" fmla="*/ 111 h 164"/>
                <a:gd name="T6" fmla="*/ 43 w 156"/>
                <a:gd name="T7" fmla="*/ 163 h 164"/>
                <a:gd name="T8" fmla="*/ 155 w 156"/>
                <a:gd name="T9" fmla="*/ 43 h 164"/>
                <a:gd name="T10" fmla="*/ 112 w 156"/>
                <a:gd name="T11" fmla="*/ 0 h 164"/>
              </a:gdLst>
              <a:ahLst/>
              <a:cxnLst>
                <a:cxn ang="0">
                  <a:pos x="T0" y="T1"/>
                </a:cxn>
                <a:cxn ang="0">
                  <a:pos x="T2" y="T3"/>
                </a:cxn>
                <a:cxn ang="0">
                  <a:pos x="T4" y="T5"/>
                </a:cxn>
                <a:cxn ang="0">
                  <a:pos x="T6" y="T7"/>
                </a:cxn>
                <a:cxn ang="0">
                  <a:pos x="T8" y="T9"/>
                </a:cxn>
                <a:cxn ang="0">
                  <a:pos x="T10" y="T11"/>
                </a:cxn>
              </a:cxnLst>
              <a:rect l="0" t="0" r="r" b="b"/>
              <a:pathLst>
                <a:path w="156" h="164">
                  <a:moveTo>
                    <a:pt x="112" y="0"/>
                  </a:moveTo>
                  <a:lnTo>
                    <a:pt x="112" y="0"/>
                  </a:lnTo>
                  <a:cubicBezTo>
                    <a:pt x="0" y="111"/>
                    <a:pt x="0" y="111"/>
                    <a:pt x="0" y="111"/>
                  </a:cubicBezTo>
                  <a:cubicBezTo>
                    <a:pt x="18" y="120"/>
                    <a:pt x="35" y="137"/>
                    <a:pt x="43" y="163"/>
                  </a:cubicBezTo>
                  <a:cubicBezTo>
                    <a:pt x="155" y="43"/>
                    <a:pt x="155" y="43"/>
                    <a:pt x="155" y="43"/>
                  </a:cubicBezTo>
                  <a:cubicBezTo>
                    <a:pt x="138" y="34"/>
                    <a:pt x="121" y="17"/>
                    <a:pt x="112" y="0"/>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32"/>
            <p:cNvSpPr>
              <a:spLocks noChangeArrowheads="1"/>
            </p:cNvSpPr>
            <p:nvPr/>
          </p:nvSpPr>
          <p:spPr bwMode="auto">
            <a:xfrm>
              <a:off x="18576663" y="5856828"/>
              <a:ext cx="126671" cy="136415"/>
            </a:xfrm>
            <a:custGeom>
              <a:avLst/>
              <a:gdLst>
                <a:gd name="T0" fmla="*/ 86 w 113"/>
                <a:gd name="T1" fmla="*/ 9 h 122"/>
                <a:gd name="T2" fmla="*/ 86 w 113"/>
                <a:gd name="T3" fmla="*/ 9 h 122"/>
                <a:gd name="T4" fmla="*/ 60 w 113"/>
                <a:gd name="T5" fmla="*/ 0 h 122"/>
                <a:gd name="T6" fmla="*/ 26 w 113"/>
                <a:gd name="T7" fmla="*/ 9 h 122"/>
                <a:gd name="T8" fmla="*/ 0 w 113"/>
                <a:gd name="T9" fmla="*/ 60 h 122"/>
                <a:gd name="T10" fmla="*/ 0 w 113"/>
                <a:gd name="T11" fmla="*/ 78 h 122"/>
                <a:gd name="T12" fmla="*/ 34 w 113"/>
                <a:gd name="T13" fmla="*/ 112 h 122"/>
                <a:gd name="T14" fmla="*/ 60 w 113"/>
                <a:gd name="T15" fmla="*/ 121 h 122"/>
                <a:gd name="T16" fmla="*/ 60 w 113"/>
                <a:gd name="T17" fmla="*/ 121 h 122"/>
                <a:gd name="T18" fmla="*/ 112 w 113"/>
                <a:gd name="T19" fmla="*/ 60 h 122"/>
                <a:gd name="T20" fmla="*/ 112 w 113"/>
                <a:gd name="T21" fmla="*/ 60 h 122"/>
                <a:gd name="T22" fmla="*/ 86 w 113"/>
                <a:gd name="T23"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22">
                  <a:moveTo>
                    <a:pt x="86" y="9"/>
                  </a:moveTo>
                  <a:lnTo>
                    <a:pt x="86" y="9"/>
                  </a:lnTo>
                  <a:cubicBezTo>
                    <a:pt x="77" y="0"/>
                    <a:pt x="69" y="0"/>
                    <a:pt x="60" y="0"/>
                  </a:cubicBezTo>
                  <a:cubicBezTo>
                    <a:pt x="43" y="0"/>
                    <a:pt x="34" y="0"/>
                    <a:pt x="26" y="9"/>
                  </a:cubicBezTo>
                  <a:cubicBezTo>
                    <a:pt x="8" y="26"/>
                    <a:pt x="0" y="43"/>
                    <a:pt x="0" y="60"/>
                  </a:cubicBezTo>
                  <a:cubicBezTo>
                    <a:pt x="0" y="69"/>
                    <a:pt x="0" y="69"/>
                    <a:pt x="0" y="78"/>
                  </a:cubicBezTo>
                  <a:cubicBezTo>
                    <a:pt x="8" y="95"/>
                    <a:pt x="17" y="104"/>
                    <a:pt x="34" y="112"/>
                  </a:cubicBezTo>
                  <a:cubicBezTo>
                    <a:pt x="43" y="112"/>
                    <a:pt x="51" y="121"/>
                    <a:pt x="60" y="121"/>
                  </a:cubicBezTo>
                  <a:lnTo>
                    <a:pt x="60" y="121"/>
                  </a:lnTo>
                  <a:cubicBezTo>
                    <a:pt x="94" y="112"/>
                    <a:pt x="112" y="95"/>
                    <a:pt x="112" y="60"/>
                  </a:cubicBezTo>
                  <a:lnTo>
                    <a:pt x="112" y="60"/>
                  </a:lnTo>
                  <a:cubicBezTo>
                    <a:pt x="112" y="35"/>
                    <a:pt x="103" y="17"/>
                    <a:pt x="86" y="9"/>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33"/>
            <p:cNvSpPr>
              <a:spLocks noChangeArrowheads="1"/>
            </p:cNvSpPr>
            <p:nvPr/>
          </p:nvSpPr>
          <p:spPr bwMode="auto">
            <a:xfrm>
              <a:off x="18820262" y="5627847"/>
              <a:ext cx="121798" cy="131542"/>
            </a:xfrm>
            <a:custGeom>
              <a:avLst/>
              <a:gdLst>
                <a:gd name="T0" fmla="*/ 60 w 112"/>
                <a:gd name="T1" fmla="*/ 0 h 121"/>
                <a:gd name="T2" fmla="*/ 60 w 112"/>
                <a:gd name="T3" fmla="*/ 0 h 121"/>
                <a:gd name="T4" fmla="*/ 0 w 112"/>
                <a:gd name="T5" fmla="*/ 60 h 121"/>
                <a:gd name="T6" fmla="*/ 0 w 112"/>
                <a:gd name="T7" fmla="*/ 69 h 121"/>
                <a:gd name="T8" fmla="*/ 43 w 112"/>
                <a:gd name="T9" fmla="*/ 112 h 121"/>
                <a:gd name="T10" fmla="*/ 60 w 112"/>
                <a:gd name="T11" fmla="*/ 120 h 121"/>
                <a:gd name="T12" fmla="*/ 68 w 112"/>
                <a:gd name="T13" fmla="*/ 112 h 121"/>
                <a:gd name="T14" fmla="*/ 111 w 112"/>
                <a:gd name="T15" fmla="*/ 69 h 121"/>
                <a:gd name="T16" fmla="*/ 111 w 112"/>
                <a:gd name="T17" fmla="*/ 60 h 121"/>
                <a:gd name="T18" fmla="*/ 60 w 112"/>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21">
                  <a:moveTo>
                    <a:pt x="60" y="0"/>
                  </a:moveTo>
                  <a:lnTo>
                    <a:pt x="60" y="0"/>
                  </a:lnTo>
                  <a:cubicBezTo>
                    <a:pt x="25" y="0"/>
                    <a:pt x="0" y="25"/>
                    <a:pt x="0" y="60"/>
                  </a:cubicBezTo>
                  <a:lnTo>
                    <a:pt x="0" y="69"/>
                  </a:lnTo>
                  <a:cubicBezTo>
                    <a:pt x="8" y="94"/>
                    <a:pt x="25" y="112"/>
                    <a:pt x="43" y="112"/>
                  </a:cubicBezTo>
                  <a:cubicBezTo>
                    <a:pt x="51" y="112"/>
                    <a:pt x="51" y="120"/>
                    <a:pt x="60" y="120"/>
                  </a:cubicBezTo>
                  <a:lnTo>
                    <a:pt x="68" y="112"/>
                  </a:lnTo>
                  <a:cubicBezTo>
                    <a:pt x="94" y="112"/>
                    <a:pt x="111" y="94"/>
                    <a:pt x="111" y="69"/>
                  </a:cubicBezTo>
                  <a:lnTo>
                    <a:pt x="111" y="60"/>
                  </a:lnTo>
                  <a:cubicBezTo>
                    <a:pt x="111" y="25"/>
                    <a:pt x="86" y="0"/>
                    <a:pt x="60" y="0"/>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34"/>
            <p:cNvSpPr>
              <a:spLocks noChangeArrowheads="1"/>
            </p:cNvSpPr>
            <p:nvPr/>
          </p:nvSpPr>
          <p:spPr bwMode="auto">
            <a:xfrm>
              <a:off x="19010267" y="5808109"/>
              <a:ext cx="131545" cy="126671"/>
            </a:xfrm>
            <a:custGeom>
              <a:avLst/>
              <a:gdLst>
                <a:gd name="T0" fmla="*/ 120 w 121"/>
                <a:gd name="T1" fmla="*/ 52 h 113"/>
                <a:gd name="T2" fmla="*/ 120 w 121"/>
                <a:gd name="T3" fmla="*/ 52 h 113"/>
                <a:gd name="T4" fmla="*/ 86 w 121"/>
                <a:gd name="T5" fmla="*/ 0 h 113"/>
                <a:gd name="T6" fmla="*/ 60 w 121"/>
                <a:gd name="T7" fmla="*/ 0 h 113"/>
                <a:gd name="T8" fmla="*/ 43 w 121"/>
                <a:gd name="T9" fmla="*/ 0 h 113"/>
                <a:gd name="T10" fmla="*/ 0 w 121"/>
                <a:gd name="T11" fmla="*/ 52 h 113"/>
                <a:gd name="T12" fmla="*/ 0 w 121"/>
                <a:gd name="T13" fmla="*/ 60 h 113"/>
                <a:gd name="T14" fmla="*/ 60 w 121"/>
                <a:gd name="T15" fmla="*/ 112 h 113"/>
                <a:gd name="T16" fmla="*/ 120 w 121"/>
                <a:gd name="T17" fmla="*/ 60 h 113"/>
                <a:gd name="T18" fmla="*/ 120 w 121"/>
                <a:gd name="T19" fmla="*/ 5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3">
                  <a:moveTo>
                    <a:pt x="120" y="52"/>
                  </a:moveTo>
                  <a:lnTo>
                    <a:pt x="120" y="52"/>
                  </a:lnTo>
                  <a:cubicBezTo>
                    <a:pt x="120" y="26"/>
                    <a:pt x="103" y="9"/>
                    <a:pt x="86" y="0"/>
                  </a:cubicBezTo>
                  <a:cubicBezTo>
                    <a:pt x="77" y="0"/>
                    <a:pt x="69" y="0"/>
                    <a:pt x="60" y="0"/>
                  </a:cubicBezTo>
                  <a:cubicBezTo>
                    <a:pt x="51" y="0"/>
                    <a:pt x="43" y="0"/>
                    <a:pt x="43" y="0"/>
                  </a:cubicBezTo>
                  <a:cubicBezTo>
                    <a:pt x="17" y="9"/>
                    <a:pt x="0" y="34"/>
                    <a:pt x="0" y="52"/>
                  </a:cubicBezTo>
                  <a:lnTo>
                    <a:pt x="0" y="60"/>
                  </a:lnTo>
                  <a:cubicBezTo>
                    <a:pt x="0" y="86"/>
                    <a:pt x="26" y="112"/>
                    <a:pt x="60" y="112"/>
                  </a:cubicBezTo>
                  <a:cubicBezTo>
                    <a:pt x="94" y="112"/>
                    <a:pt x="120" y="86"/>
                    <a:pt x="120" y="60"/>
                  </a:cubicBezTo>
                  <a:cubicBezTo>
                    <a:pt x="120" y="52"/>
                    <a:pt x="120" y="52"/>
                    <a:pt x="120" y="52"/>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35"/>
            <p:cNvSpPr>
              <a:spLocks noChangeArrowheads="1"/>
            </p:cNvSpPr>
            <p:nvPr/>
          </p:nvSpPr>
          <p:spPr bwMode="auto">
            <a:xfrm>
              <a:off x="19117451" y="5247833"/>
              <a:ext cx="599254" cy="599251"/>
            </a:xfrm>
            <a:custGeom>
              <a:avLst/>
              <a:gdLst>
                <a:gd name="T0" fmla="*/ 0 w 544"/>
                <a:gd name="T1" fmla="*/ 500 h 543"/>
                <a:gd name="T2" fmla="*/ 0 w 544"/>
                <a:gd name="T3" fmla="*/ 500 h 543"/>
                <a:gd name="T4" fmla="*/ 43 w 544"/>
                <a:gd name="T5" fmla="*/ 542 h 543"/>
                <a:gd name="T6" fmla="*/ 543 w 544"/>
                <a:gd name="T7" fmla="*/ 52 h 543"/>
                <a:gd name="T8" fmla="*/ 500 w 544"/>
                <a:gd name="T9" fmla="*/ 0 h 543"/>
                <a:gd name="T10" fmla="*/ 0 w 544"/>
                <a:gd name="T11" fmla="*/ 500 h 543"/>
              </a:gdLst>
              <a:ahLst/>
              <a:cxnLst>
                <a:cxn ang="0">
                  <a:pos x="T0" y="T1"/>
                </a:cxn>
                <a:cxn ang="0">
                  <a:pos x="T2" y="T3"/>
                </a:cxn>
                <a:cxn ang="0">
                  <a:pos x="T4" y="T5"/>
                </a:cxn>
                <a:cxn ang="0">
                  <a:pos x="T6" y="T7"/>
                </a:cxn>
                <a:cxn ang="0">
                  <a:pos x="T8" y="T9"/>
                </a:cxn>
                <a:cxn ang="0">
                  <a:pos x="T10" y="T11"/>
                </a:cxn>
              </a:cxnLst>
              <a:rect l="0" t="0" r="r" b="b"/>
              <a:pathLst>
                <a:path w="544" h="543">
                  <a:moveTo>
                    <a:pt x="0" y="500"/>
                  </a:moveTo>
                  <a:lnTo>
                    <a:pt x="0" y="500"/>
                  </a:lnTo>
                  <a:cubicBezTo>
                    <a:pt x="26" y="508"/>
                    <a:pt x="35" y="525"/>
                    <a:pt x="43" y="542"/>
                  </a:cubicBezTo>
                  <a:cubicBezTo>
                    <a:pt x="543" y="52"/>
                    <a:pt x="543" y="52"/>
                    <a:pt x="543" y="52"/>
                  </a:cubicBezTo>
                  <a:cubicBezTo>
                    <a:pt x="500" y="0"/>
                    <a:pt x="500" y="0"/>
                    <a:pt x="500" y="0"/>
                  </a:cubicBezTo>
                  <a:lnTo>
                    <a:pt x="0" y="500"/>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36"/>
            <p:cNvSpPr>
              <a:spLocks noChangeArrowheads="1"/>
            </p:cNvSpPr>
            <p:nvPr/>
          </p:nvSpPr>
          <p:spPr bwMode="auto">
            <a:xfrm>
              <a:off x="19648497" y="5165008"/>
              <a:ext cx="165647" cy="155903"/>
            </a:xfrm>
            <a:custGeom>
              <a:avLst/>
              <a:gdLst>
                <a:gd name="T0" fmla="*/ 0 w 148"/>
                <a:gd name="T1" fmla="*/ 34 h 139"/>
                <a:gd name="T2" fmla="*/ 35 w 148"/>
                <a:gd name="T3" fmla="*/ 60 h 139"/>
                <a:gd name="T4" fmla="*/ 78 w 148"/>
                <a:gd name="T5" fmla="*/ 112 h 139"/>
                <a:gd name="T6" fmla="*/ 104 w 148"/>
                <a:gd name="T7" fmla="*/ 138 h 139"/>
                <a:gd name="T8" fmla="*/ 147 w 148"/>
                <a:gd name="T9" fmla="*/ 0 h 139"/>
                <a:gd name="T10" fmla="*/ 0 w 148"/>
                <a:gd name="T11" fmla="*/ 34 h 139"/>
              </a:gdLst>
              <a:ahLst/>
              <a:cxnLst>
                <a:cxn ang="0">
                  <a:pos x="T0" y="T1"/>
                </a:cxn>
                <a:cxn ang="0">
                  <a:pos x="T2" y="T3"/>
                </a:cxn>
                <a:cxn ang="0">
                  <a:pos x="T4" y="T5"/>
                </a:cxn>
                <a:cxn ang="0">
                  <a:pos x="T6" y="T7"/>
                </a:cxn>
                <a:cxn ang="0">
                  <a:pos x="T8" y="T9"/>
                </a:cxn>
                <a:cxn ang="0">
                  <a:pos x="T10" y="T11"/>
                </a:cxn>
              </a:cxnLst>
              <a:rect l="0" t="0" r="r" b="b"/>
              <a:pathLst>
                <a:path w="148" h="139">
                  <a:moveTo>
                    <a:pt x="0" y="34"/>
                  </a:moveTo>
                  <a:lnTo>
                    <a:pt x="35" y="60"/>
                  </a:lnTo>
                  <a:lnTo>
                    <a:pt x="78" y="112"/>
                  </a:lnTo>
                  <a:lnTo>
                    <a:pt x="104" y="138"/>
                  </a:lnTo>
                  <a:lnTo>
                    <a:pt x="147" y="0"/>
                  </a:lnTo>
                  <a:lnTo>
                    <a:pt x="0" y="34"/>
                  </a:ln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0" name="Rectangle 9"/>
          <p:cNvSpPr/>
          <p:nvPr/>
        </p:nvSpPr>
        <p:spPr>
          <a:xfrm>
            <a:off x="8557173" y="12723420"/>
            <a:ext cx="22163585"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IMPRESSIVE ROI  - Target 20%   </a:t>
            </a:r>
          </a:p>
        </p:txBody>
      </p:sp>
      <p:sp>
        <p:nvSpPr>
          <p:cNvPr id="11" name="Rectangle 10"/>
          <p:cNvSpPr/>
          <p:nvPr/>
        </p:nvSpPr>
        <p:spPr>
          <a:xfrm>
            <a:off x="390781" y="7243568"/>
            <a:ext cx="23996394" cy="73866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every dollar invested in this program, the dollar is returned plus another $1.33 in monetary benefits.</a:t>
            </a:r>
          </a:p>
        </p:txBody>
      </p:sp>
      <p:sp>
        <p:nvSpPr>
          <p:cNvPr id="3" name="Rectangle 2">
            <a:extLst>
              <a:ext uri="{FF2B5EF4-FFF2-40B4-BE49-F238E27FC236}">
                <a16:creationId xmlns:a16="http://schemas.microsoft.com/office/drawing/2014/main" id="{3749AA28-6883-2645-A943-8D245CECB57E}"/>
              </a:ext>
            </a:extLst>
          </p:cNvPr>
          <p:cNvSpPr/>
          <p:nvPr/>
        </p:nvSpPr>
        <p:spPr>
          <a:xfrm>
            <a:off x="13319836" y="9802542"/>
            <a:ext cx="3140603" cy="754053"/>
          </a:xfrm>
          <a:prstGeom prst="rect">
            <a:avLst/>
          </a:prstGeom>
        </p:spPr>
        <p:txBody>
          <a:bodyPr wrap="none">
            <a:spAutoFit/>
          </a:bodyPr>
          <a:lstStyle/>
          <a:p>
            <a:r>
              <a:rPr lang="en-US" dirty="0"/>
              <a:t>x 100 = 133%</a:t>
            </a:r>
          </a:p>
        </p:txBody>
      </p:sp>
      <p:sp>
        <p:nvSpPr>
          <p:cNvPr id="4" name="Rectangle 3">
            <a:extLst>
              <a:ext uri="{FF2B5EF4-FFF2-40B4-BE49-F238E27FC236}">
                <a16:creationId xmlns:a16="http://schemas.microsoft.com/office/drawing/2014/main" id="{E01572A1-9D3E-1040-B327-91518A95444E}"/>
              </a:ext>
            </a:extLst>
          </p:cNvPr>
          <p:cNvSpPr/>
          <p:nvPr/>
        </p:nvSpPr>
        <p:spPr>
          <a:xfrm>
            <a:off x="13484438" y="4497422"/>
            <a:ext cx="1560042" cy="754053"/>
          </a:xfrm>
          <a:prstGeom prst="rect">
            <a:avLst/>
          </a:prstGeom>
        </p:spPr>
        <p:txBody>
          <a:bodyPr wrap="none">
            <a:spAutoFit/>
          </a:bodyPr>
          <a:lstStyle/>
          <a:p>
            <a:r>
              <a:rPr lang="en-US" dirty="0"/>
              <a:t>= 2.33</a:t>
            </a:r>
          </a:p>
        </p:txBody>
      </p:sp>
    </p:spTree>
    <p:extLst>
      <p:ext uri="{BB962C8B-B14F-4D97-AF65-F5344CB8AC3E}">
        <p14:creationId xmlns:p14="http://schemas.microsoft.com/office/powerpoint/2010/main" val="377673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17" grpId="0" animBg="1"/>
      <p:bldP spid="31"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03468" y="3308035"/>
            <a:ext cx="4362595" cy="4362027"/>
          </a:xfrm>
          <a:prstGeom prst="ellipse">
            <a:avLst/>
          </a:prstGeom>
          <a:solidFill>
            <a:schemeClr val="accent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a:endParaRPr>
          </a:p>
        </p:txBody>
      </p:sp>
      <p:sp>
        <p:nvSpPr>
          <p:cNvPr id="4" name="Oval 3"/>
          <p:cNvSpPr/>
          <p:nvPr/>
        </p:nvSpPr>
        <p:spPr>
          <a:xfrm>
            <a:off x="5018547" y="3308035"/>
            <a:ext cx="4362595" cy="4362027"/>
          </a:xfrm>
          <a:prstGeom prst="ellipse">
            <a:avLst/>
          </a:prstGeom>
          <a:solidFill>
            <a:schemeClr val="accent2">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a:endParaRPr>
          </a:p>
        </p:txBody>
      </p:sp>
      <p:sp>
        <p:nvSpPr>
          <p:cNvPr id="5" name="Oval 4"/>
          <p:cNvSpPr/>
          <p:nvPr/>
        </p:nvSpPr>
        <p:spPr>
          <a:xfrm>
            <a:off x="8395245" y="3308035"/>
            <a:ext cx="4362595" cy="4362027"/>
          </a:xfrm>
          <a:prstGeom prst="ellipse">
            <a:avLst/>
          </a:prstGeom>
          <a:solidFill>
            <a:schemeClr val="accent3">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a:endParaRPr>
          </a:p>
        </p:txBody>
      </p:sp>
      <p:sp>
        <p:nvSpPr>
          <p:cNvPr id="6" name="Oval 5"/>
          <p:cNvSpPr/>
          <p:nvPr/>
        </p:nvSpPr>
        <p:spPr>
          <a:xfrm>
            <a:off x="11722648" y="3308035"/>
            <a:ext cx="4362595" cy="4362027"/>
          </a:xfrm>
          <a:prstGeom prst="ellipse">
            <a:avLst/>
          </a:prstGeom>
          <a:solidFill>
            <a:schemeClr val="accent4">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a:endParaRPr>
          </a:p>
        </p:txBody>
      </p:sp>
      <p:sp>
        <p:nvSpPr>
          <p:cNvPr id="7" name="Oval 6"/>
          <p:cNvSpPr/>
          <p:nvPr/>
        </p:nvSpPr>
        <p:spPr>
          <a:xfrm>
            <a:off x="15100158" y="3308035"/>
            <a:ext cx="4362595" cy="4362027"/>
          </a:xfrm>
          <a:prstGeom prst="ellipse">
            <a:avLst/>
          </a:prstGeom>
          <a:solidFill>
            <a:schemeClr val="accent5">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a:endParaRPr>
          </a:p>
        </p:txBody>
      </p:sp>
      <p:sp>
        <p:nvSpPr>
          <p:cNvPr id="8" name="Oval 7"/>
          <p:cNvSpPr/>
          <p:nvPr/>
        </p:nvSpPr>
        <p:spPr>
          <a:xfrm>
            <a:off x="18463719" y="3308035"/>
            <a:ext cx="4362595" cy="4362027"/>
          </a:xfrm>
          <a:prstGeom prst="ellipse">
            <a:avLst/>
          </a:prstGeom>
          <a:solidFill>
            <a:schemeClr val="accent6">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a:endParaRPr>
          </a:p>
        </p:txBody>
      </p:sp>
      <p:grpSp>
        <p:nvGrpSpPr>
          <p:cNvPr id="15" name="Group 14"/>
          <p:cNvGrpSpPr/>
          <p:nvPr/>
        </p:nvGrpSpPr>
        <p:grpSpPr>
          <a:xfrm>
            <a:off x="1820911" y="8351358"/>
            <a:ext cx="6395271" cy="1015663"/>
            <a:chOff x="2825301" y="1628237"/>
            <a:chExt cx="2397915" cy="380874"/>
          </a:xfrm>
        </p:grpSpPr>
        <p:sp>
          <p:nvSpPr>
            <p:cNvPr id="16" name="Title 20"/>
            <p:cNvSpPr txBox="1">
              <a:spLocks/>
            </p:cNvSpPr>
            <p:nvPr/>
          </p:nvSpPr>
          <p:spPr>
            <a:xfrm>
              <a:off x="2825301"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a:solidFill>
                    <a:schemeClr val="tx1"/>
                  </a:solidFill>
                  <a:latin typeface="Roboto Light"/>
                  <a:cs typeface="Roboto Light"/>
                </a:rPr>
                <a:t>01 </a:t>
              </a:r>
            </a:p>
          </p:txBody>
        </p:sp>
        <p:sp>
          <p:nvSpPr>
            <p:cNvPr id="17" name="Title 20"/>
            <p:cNvSpPr txBox="1">
              <a:spLocks/>
            </p:cNvSpPr>
            <p:nvPr/>
          </p:nvSpPr>
          <p:spPr>
            <a:xfrm>
              <a:off x="3358631" y="1694601"/>
              <a:ext cx="1864585" cy="248145"/>
            </a:xfrm>
            <a:prstGeom prst="rect">
              <a:avLst/>
            </a:prstGeom>
          </p:spPr>
          <p:txBody>
            <a:bodyPr vert="horz" wrap="square" lIns="91440" tIns="0" rIns="91440" bIns="45720" rtlCol="0" anchor="ctr"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000" b="1" dirty="0">
                  <a:solidFill>
                    <a:schemeClr val="tx1"/>
                  </a:solidFill>
                  <a:latin typeface="Roboto Light"/>
                  <a:cs typeface="Roboto Light"/>
                </a:rPr>
                <a:t>JOB ENGAGEMENT</a:t>
              </a:r>
            </a:p>
          </p:txBody>
        </p:sp>
      </p:grpSp>
      <p:grpSp>
        <p:nvGrpSpPr>
          <p:cNvPr id="43" name="Group 42"/>
          <p:cNvGrpSpPr/>
          <p:nvPr/>
        </p:nvGrpSpPr>
        <p:grpSpPr>
          <a:xfrm>
            <a:off x="8760559" y="8364108"/>
            <a:ext cx="7468190" cy="1015663"/>
            <a:chOff x="2836124" y="1628237"/>
            <a:chExt cx="2800207" cy="380874"/>
          </a:xfrm>
        </p:grpSpPr>
        <p:sp>
          <p:nvSpPr>
            <p:cNvPr id="44" name="Title 20"/>
            <p:cNvSpPr txBox="1">
              <a:spLocks/>
            </p:cNvSpPr>
            <p:nvPr/>
          </p:nvSpPr>
          <p:spPr>
            <a:xfrm>
              <a:off x="2836124"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a:solidFill>
                    <a:schemeClr val="tx1"/>
                  </a:solidFill>
                  <a:latin typeface="Roboto Light"/>
                  <a:cs typeface="Roboto Light"/>
                </a:rPr>
                <a:t>02 </a:t>
              </a:r>
            </a:p>
          </p:txBody>
        </p:sp>
        <p:sp>
          <p:nvSpPr>
            <p:cNvPr id="45" name="Title 20"/>
            <p:cNvSpPr txBox="1">
              <a:spLocks/>
            </p:cNvSpPr>
            <p:nvPr/>
          </p:nvSpPr>
          <p:spPr>
            <a:xfrm>
              <a:off x="3413239" y="1696481"/>
              <a:ext cx="2223092" cy="248145"/>
            </a:xfrm>
            <a:prstGeom prst="rect">
              <a:avLst/>
            </a:prstGeom>
          </p:spPr>
          <p:txBody>
            <a:bodyPr vert="horz" wrap="square" lIns="91440" tIns="0" rIns="91440" bIns="45720" rtlCol="0" anchor="ctr"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000" b="1" dirty="0">
                  <a:solidFill>
                    <a:schemeClr val="tx1"/>
                  </a:solidFill>
                  <a:latin typeface="Roboto Light"/>
                  <a:cs typeface="Roboto Light"/>
                </a:rPr>
                <a:t>CAREER SATISFACTION</a:t>
              </a:r>
            </a:p>
          </p:txBody>
        </p:sp>
      </p:grpSp>
      <p:grpSp>
        <p:nvGrpSpPr>
          <p:cNvPr id="47" name="Group 46"/>
          <p:cNvGrpSpPr/>
          <p:nvPr/>
        </p:nvGrpSpPr>
        <p:grpSpPr>
          <a:xfrm>
            <a:off x="16032334" y="8344821"/>
            <a:ext cx="9483819" cy="1015663"/>
            <a:chOff x="2825301" y="1628237"/>
            <a:chExt cx="3555970" cy="380874"/>
          </a:xfrm>
        </p:grpSpPr>
        <p:sp>
          <p:nvSpPr>
            <p:cNvPr id="48" name="Title 20"/>
            <p:cNvSpPr txBox="1">
              <a:spLocks/>
            </p:cNvSpPr>
            <p:nvPr/>
          </p:nvSpPr>
          <p:spPr>
            <a:xfrm>
              <a:off x="2825301"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a:solidFill>
                    <a:schemeClr val="tx1"/>
                  </a:solidFill>
                  <a:latin typeface="Roboto Light"/>
                  <a:cs typeface="Roboto Light"/>
                </a:rPr>
                <a:t>03 </a:t>
              </a:r>
            </a:p>
          </p:txBody>
        </p:sp>
        <p:sp>
          <p:nvSpPr>
            <p:cNvPr id="49" name="Title 20"/>
            <p:cNvSpPr txBox="1">
              <a:spLocks/>
            </p:cNvSpPr>
            <p:nvPr/>
          </p:nvSpPr>
          <p:spPr>
            <a:xfrm>
              <a:off x="3367580" y="1694601"/>
              <a:ext cx="3013691" cy="248145"/>
            </a:xfrm>
            <a:prstGeom prst="rect">
              <a:avLst/>
            </a:prstGeom>
          </p:spPr>
          <p:txBody>
            <a:bodyPr vert="horz" wrap="square" lIns="91440" tIns="0" rIns="91440" bIns="45720" rtlCol="0" anchor="ctr"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000" b="1" dirty="0">
                  <a:solidFill>
                    <a:schemeClr val="tx1"/>
                  </a:solidFill>
                  <a:latin typeface="Roboto Light"/>
                  <a:cs typeface="Roboto Light"/>
                </a:rPr>
                <a:t>NET PROMOTER SCORE</a:t>
              </a:r>
            </a:p>
          </p:txBody>
        </p:sp>
      </p:grpSp>
      <p:grpSp>
        <p:nvGrpSpPr>
          <p:cNvPr id="27" name="Group 26"/>
          <p:cNvGrpSpPr/>
          <p:nvPr/>
        </p:nvGrpSpPr>
        <p:grpSpPr>
          <a:xfrm>
            <a:off x="1754368" y="10121487"/>
            <a:ext cx="6527515" cy="1015663"/>
            <a:chOff x="2836124" y="1628237"/>
            <a:chExt cx="2447500" cy="380874"/>
          </a:xfrm>
        </p:grpSpPr>
        <p:sp>
          <p:nvSpPr>
            <p:cNvPr id="28" name="Title 20"/>
            <p:cNvSpPr txBox="1">
              <a:spLocks/>
            </p:cNvSpPr>
            <p:nvPr/>
          </p:nvSpPr>
          <p:spPr>
            <a:xfrm>
              <a:off x="2836124"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a:solidFill>
                    <a:schemeClr val="tx1"/>
                  </a:solidFill>
                  <a:latin typeface="Roboto Light"/>
                  <a:cs typeface="Roboto Light"/>
                </a:rPr>
                <a:t>04 </a:t>
              </a:r>
            </a:p>
          </p:txBody>
        </p:sp>
        <p:sp>
          <p:nvSpPr>
            <p:cNvPr id="29" name="Title 20"/>
            <p:cNvSpPr txBox="1">
              <a:spLocks/>
            </p:cNvSpPr>
            <p:nvPr/>
          </p:nvSpPr>
          <p:spPr>
            <a:xfrm>
              <a:off x="3419039" y="1699545"/>
              <a:ext cx="1864585" cy="248145"/>
            </a:xfrm>
            <a:prstGeom prst="rect">
              <a:avLst/>
            </a:prstGeom>
          </p:spPr>
          <p:txBody>
            <a:bodyPr vert="horz" wrap="square" lIns="91440" tIns="0" rIns="91440" bIns="45720" rtlCol="0" anchor="ctr"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000" b="1" dirty="0">
                  <a:solidFill>
                    <a:schemeClr val="tx1"/>
                  </a:solidFill>
                  <a:latin typeface="Roboto Light"/>
                  <a:cs typeface="Roboto Light"/>
                </a:rPr>
                <a:t>IMAGE</a:t>
              </a:r>
            </a:p>
          </p:txBody>
        </p:sp>
      </p:grpSp>
      <p:grpSp>
        <p:nvGrpSpPr>
          <p:cNvPr id="31" name="Group 30"/>
          <p:cNvGrpSpPr/>
          <p:nvPr/>
        </p:nvGrpSpPr>
        <p:grpSpPr>
          <a:xfrm>
            <a:off x="8687046" y="10261615"/>
            <a:ext cx="6585560" cy="1015663"/>
            <a:chOff x="2836124" y="1628237"/>
            <a:chExt cx="2469264" cy="380874"/>
          </a:xfrm>
        </p:grpSpPr>
        <p:sp>
          <p:nvSpPr>
            <p:cNvPr id="32" name="Title 20"/>
            <p:cNvSpPr txBox="1">
              <a:spLocks/>
            </p:cNvSpPr>
            <p:nvPr/>
          </p:nvSpPr>
          <p:spPr>
            <a:xfrm>
              <a:off x="2836124"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a:solidFill>
                    <a:schemeClr val="tx1"/>
                  </a:solidFill>
                  <a:latin typeface="Roboto Light"/>
                  <a:cs typeface="Roboto Light"/>
                </a:rPr>
                <a:t>05 </a:t>
              </a:r>
            </a:p>
          </p:txBody>
        </p:sp>
        <p:sp>
          <p:nvSpPr>
            <p:cNvPr id="33" name="Title 20"/>
            <p:cNvSpPr txBox="1">
              <a:spLocks/>
            </p:cNvSpPr>
            <p:nvPr/>
          </p:nvSpPr>
          <p:spPr>
            <a:xfrm>
              <a:off x="3440803" y="1694601"/>
              <a:ext cx="1864585" cy="248145"/>
            </a:xfrm>
            <a:prstGeom prst="rect">
              <a:avLst/>
            </a:prstGeom>
          </p:spPr>
          <p:txBody>
            <a:bodyPr vert="horz" wrap="square" lIns="91440" tIns="0" rIns="91440" bIns="45720" rtlCol="0" anchor="ctr"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000" b="1" dirty="0">
                  <a:solidFill>
                    <a:schemeClr val="tx1"/>
                  </a:solidFill>
                  <a:latin typeface="Roboto Light"/>
                  <a:cs typeface="Roboto Light"/>
                </a:rPr>
                <a:t>REPUTATION</a:t>
              </a:r>
            </a:p>
          </p:txBody>
        </p:sp>
      </p:grpSp>
      <p:grpSp>
        <p:nvGrpSpPr>
          <p:cNvPr id="35" name="Group 34"/>
          <p:cNvGrpSpPr/>
          <p:nvPr/>
        </p:nvGrpSpPr>
        <p:grpSpPr>
          <a:xfrm>
            <a:off x="16082931" y="10242327"/>
            <a:ext cx="6402648" cy="1015663"/>
            <a:chOff x="2836124" y="1628237"/>
            <a:chExt cx="2400681" cy="380874"/>
          </a:xfrm>
        </p:grpSpPr>
        <p:sp>
          <p:nvSpPr>
            <p:cNvPr id="36" name="Title 20"/>
            <p:cNvSpPr txBox="1">
              <a:spLocks/>
            </p:cNvSpPr>
            <p:nvPr/>
          </p:nvSpPr>
          <p:spPr>
            <a:xfrm>
              <a:off x="2836124"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a:solidFill>
                    <a:schemeClr val="tx1"/>
                  </a:solidFill>
                  <a:latin typeface="Roboto Light"/>
                  <a:cs typeface="Roboto Light"/>
                </a:rPr>
                <a:t>06 </a:t>
              </a:r>
            </a:p>
          </p:txBody>
        </p:sp>
        <p:sp>
          <p:nvSpPr>
            <p:cNvPr id="37" name="Title 20"/>
            <p:cNvSpPr txBox="1">
              <a:spLocks/>
            </p:cNvSpPr>
            <p:nvPr/>
          </p:nvSpPr>
          <p:spPr>
            <a:xfrm>
              <a:off x="3372220" y="1694724"/>
              <a:ext cx="1864585" cy="248145"/>
            </a:xfrm>
            <a:prstGeom prst="rect">
              <a:avLst/>
            </a:prstGeom>
          </p:spPr>
          <p:txBody>
            <a:bodyPr vert="horz" wrap="square" lIns="91440" tIns="0" rIns="91440" bIns="45720" rtlCol="0" anchor="ctr"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000" b="1" dirty="0">
                  <a:solidFill>
                    <a:schemeClr val="tx1"/>
                  </a:solidFill>
                  <a:latin typeface="Roboto Light"/>
                  <a:cs typeface="Roboto Light"/>
                </a:rPr>
                <a:t>BRAND</a:t>
              </a:r>
            </a:p>
          </p:txBody>
        </p:sp>
      </p:grpSp>
      <p:cxnSp>
        <p:nvCxnSpPr>
          <p:cNvPr id="42" name="Straight Connector 41"/>
          <p:cNvCxnSpPr/>
          <p:nvPr/>
        </p:nvCxnSpPr>
        <p:spPr>
          <a:xfrm rot="16200000" flipV="1">
            <a:off x="6729853" y="9620192"/>
            <a:ext cx="3535680" cy="59517"/>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V="1">
            <a:off x="14358845" y="9620192"/>
            <a:ext cx="3535680" cy="59517"/>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sp>
        <p:nvSpPr>
          <p:cNvPr id="52" name="Freeform 91"/>
          <p:cNvSpPr>
            <a:spLocks noChangeArrowheads="1"/>
          </p:cNvSpPr>
          <p:nvPr/>
        </p:nvSpPr>
        <p:spPr bwMode="auto">
          <a:xfrm>
            <a:off x="2854939" y="4236235"/>
            <a:ext cx="1813860" cy="2275584"/>
          </a:xfrm>
          <a:custGeom>
            <a:avLst/>
            <a:gdLst>
              <a:gd name="T0" fmla="*/ 192 w 937"/>
              <a:gd name="T1" fmla="*/ 452 h 1171"/>
              <a:gd name="T2" fmla="*/ 192 w 937"/>
              <a:gd name="T3" fmla="*/ 702 h 1171"/>
              <a:gd name="T4" fmla="*/ 744 w 937"/>
              <a:gd name="T5" fmla="*/ 702 h 1171"/>
              <a:gd name="T6" fmla="*/ 744 w 937"/>
              <a:gd name="T7" fmla="*/ 452 h 1171"/>
              <a:gd name="T8" fmla="*/ 744 w 937"/>
              <a:gd name="T9" fmla="*/ 702 h 1171"/>
              <a:gd name="T10" fmla="*/ 694 w 937"/>
              <a:gd name="T11" fmla="*/ 744 h 1171"/>
              <a:gd name="T12" fmla="*/ 552 w 937"/>
              <a:gd name="T13" fmla="*/ 961 h 1171"/>
              <a:gd name="T14" fmla="*/ 476 w 937"/>
              <a:gd name="T15" fmla="*/ 1028 h 1171"/>
              <a:gd name="T16" fmla="*/ 401 w 937"/>
              <a:gd name="T17" fmla="*/ 978 h 1171"/>
              <a:gd name="T18" fmla="*/ 384 w 937"/>
              <a:gd name="T19" fmla="*/ 878 h 1171"/>
              <a:gd name="T20" fmla="*/ 142 w 937"/>
              <a:gd name="T21" fmla="*/ 744 h 1171"/>
              <a:gd name="T22" fmla="*/ 0 w 937"/>
              <a:gd name="T23" fmla="*/ 1062 h 1171"/>
              <a:gd name="T24" fmla="*/ 66 w 937"/>
              <a:gd name="T25" fmla="*/ 1062 h 1171"/>
              <a:gd name="T26" fmla="*/ 317 w 937"/>
              <a:gd name="T27" fmla="*/ 1170 h 1171"/>
              <a:gd name="T28" fmla="*/ 384 w 937"/>
              <a:gd name="T29" fmla="*/ 1062 h 1171"/>
              <a:gd name="T30" fmla="*/ 501 w 937"/>
              <a:gd name="T31" fmla="*/ 1095 h 1171"/>
              <a:gd name="T32" fmla="*/ 618 w 937"/>
              <a:gd name="T33" fmla="*/ 1011 h 1171"/>
              <a:gd name="T34" fmla="*/ 869 w 937"/>
              <a:gd name="T35" fmla="*/ 1170 h 1171"/>
              <a:gd name="T36" fmla="*/ 903 w 937"/>
              <a:gd name="T37" fmla="*/ 1095 h 1171"/>
              <a:gd name="T38" fmla="*/ 936 w 937"/>
              <a:gd name="T39" fmla="*/ 878 h 1171"/>
              <a:gd name="T40" fmla="*/ 744 w 937"/>
              <a:gd name="T41" fmla="*/ 192 h 1171"/>
              <a:gd name="T42" fmla="*/ 409 w 937"/>
              <a:gd name="T43" fmla="*/ 376 h 1171"/>
              <a:gd name="T44" fmla="*/ 309 w 937"/>
              <a:gd name="T45" fmla="*/ 359 h 1171"/>
              <a:gd name="T46" fmla="*/ 460 w 937"/>
              <a:gd name="T47" fmla="*/ 0 h 1171"/>
              <a:gd name="T48" fmla="*/ 376 w 937"/>
              <a:gd name="T49" fmla="*/ 192 h 1171"/>
              <a:gd name="T50" fmla="*/ 301 w 937"/>
              <a:gd name="T51" fmla="*/ 192 h 1171"/>
              <a:gd name="T52" fmla="*/ 376 w 937"/>
              <a:gd name="T53" fmla="*/ 192 h 1171"/>
              <a:gd name="T54" fmla="*/ 460 w 937"/>
              <a:gd name="T55" fmla="*/ 151 h 1171"/>
              <a:gd name="T56" fmla="*/ 460 w 937"/>
              <a:gd name="T57" fmla="*/ 234 h 1171"/>
              <a:gd name="T58" fmla="*/ 627 w 937"/>
              <a:gd name="T59" fmla="*/ 192 h 1171"/>
              <a:gd name="T60" fmla="*/ 543 w 937"/>
              <a:gd name="T61" fmla="*/ 192 h 1171"/>
              <a:gd name="T62" fmla="*/ 627 w 937"/>
              <a:gd name="T63" fmla="*/ 192 h 1171"/>
              <a:gd name="T64" fmla="*/ 627 w 937"/>
              <a:gd name="T65" fmla="*/ 192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7" h="1171">
                <a:moveTo>
                  <a:pt x="66" y="577"/>
                </a:moveTo>
                <a:cubicBezTo>
                  <a:pt x="66" y="510"/>
                  <a:pt x="125" y="452"/>
                  <a:pt x="192" y="452"/>
                </a:cubicBezTo>
                <a:cubicBezTo>
                  <a:pt x="259" y="452"/>
                  <a:pt x="317" y="510"/>
                  <a:pt x="317" y="577"/>
                </a:cubicBezTo>
                <a:cubicBezTo>
                  <a:pt x="317" y="644"/>
                  <a:pt x="259" y="702"/>
                  <a:pt x="192" y="702"/>
                </a:cubicBezTo>
                <a:cubicBezTo>
                  <a:pt x="125" y="702"/>
                  <a:pt x="66" y="644"/>
                  <a:pt x="66" y="577"/>
                </a:cubicBezTo>
                <a:close/>
                <a:moveTo>
                  <a:pt x="744" y="702"/>
                </a:moveTo>
                <a:cubicBezTo>
                  <a:pt x="811" y="702"/>
                  <a:pt x="869" y="644"/>
                  <a:pt x="869" y="577"/>
                </a:cubicBezTo>
                <a:cubicBezTo>
                  <a:pt x="869" y="510"/>
                  <a:pt x="811" y="452"/>
                  <a:pt x="744" y="452"/>
                </a:cubicBezTo>
                <a:cubicBezTo>
                  <a:pt x="677" y="452"/>
                  <a:pt x="618" y="510"/>
                  <a:pt x="618" y="577"/>
                </a:cubicBezTo>
                <a:cubicBezTo>
                  <a:pt x="618" y="644"/>
                  <a:pt x="677" y="702"/>
                  <a:pt x="744" y="702"/>
                </a:cubicBezTo>
                <a:close/>
                <a:moveTo>
                  <a:pt x="802" y="744"/>
                </a:moveTo>
                <a:cubicBezTo>
                  <a:pt x="694" y="744"/>
                  <a:pt x="694" y="744"/>
                  <a:pt x="694" y="744"/>
                </a:cubicBezTo>
                <a:cubicBezTo>
                  <a:pt x="610" y="744"/>
                  <a:pt x="552" y="803"/>
                  <a:pt x="552" y="878"/>
                </a:cubicBezTo>
                <a:cubicBezTo>
                  <a:pt x="552" y="961"/>
                  <a:pt x="552" y="961"/>
                  <a:pt x="552" y="961"/>
                </a:cubicBezTo>
                <a:cubicBezTo>
                  <a:pt x="552" y="970"/>
                  <a:pt x="552" y="978"/>
                  <a:pt x="543" y="978"/>
                </a:cubicBezTo>
                <a:cubicBezTo>
                  <a:pt x="476" y="1028"/>
                  <a:pt x="476" y="1028"/>
                  <a:pt x="476" y="1028"/>
                </a:cubicBezTo>
                <a:cubicBezTo>
                  <a:pt x="468" y="1028"/>
                  <a:pt x="468" y="1028"/>
                  <a:pt x="460" y="1028"/>
                </a:cubicBezTo>
                <a:cubicBezTo>
                  <a:pt x="401" y="978"/>
                  <a:pt x="401" y="978"/>
                  <a:pt x="401" y="978"/>
                </a:cubicBezTo>
                <a:cubicBezTo>
                  <a:pt x="393" y="978"/>
                  <a:pt x="384" y="970"/>
                  <a:pt x="384" y="961"/>
                </a:cubicBezTo>
                <a:cubicBezTo>
                  <a:pt x="384" y="878"/>
                  <a:pt x="384" y="878"/>
                  <a:pt x="384" y="878"/>
                </a:cubicBezTo>
                <a:cubicBezTo>
                  <a:pt x="384" y="803"/>
                  <a:pt x="326" y="744"/>
                  <a:pt x="251" y="744"/>
                </a:cubicBezTo>
                <a:cubicBezTo>
                  <a:pt x="142" y="744"/>
                  <a:pt x="142" y="744"/>
                  <a:pt x="142" y="744"/>
                </a:cubicBezTo>
                <a:cubicBezTo>
                  <a:pt x="58" y="744"/>
                  <a:pt x="0" y="803"/>
                  <a:pt x="0" y="878"/>
                </a:cubicBezTo>
                <a:cubicBezTo>
                  <a:pt x="0" y="1062"/>
                  <a:pt x="0" y="1062"/>
                  <a:pt x="0" y="1062"/>
                </a:cubicBezTo>
                <a:cubicBezTo>
                  <a:pt x="0" y="1078"/>
                  <a:pt x="16" y="1095"/>
                  <a:pt x="33" y="1095"/>
                </a:cubicBezTo>
                <a:cubicBezTo>
                  <a:pt x="50" y="1095"/>
                  <a:pt x="66" y="1078"/>
                  <a:pt x="66" y="1062"/>
                </a:cubicBezTo>
                <a:cubicBezTo>
                  <a:pt x="66" y="1170"/>
                  <a:pt x="66" y="1170"/>
                  <a:pt x="66" y="1170"/>
                </a:cubicBezTo>
                <a:cubicBezTo>
                  <a:pt x="317" y="1170"/>
                  <a:pt x="317" y="1170"/>
                  <a:pt x="317" y="1170"/>
                </a:cubicBezTo>
                <a:cubicBezTo>
                  <a:pt x="317" y="1011"/>
                  <a:pt x="317" y="1011"/>
                  <a:pt x="317" y="1011"/>
                </a:cubicBezTo>
                <a:cubicBezTo>
                  <a:pt x="384" y="1062"/>
                  <a:pt x="384" y="1062"/>
                  <a:pt x="384" y="1062"/>
                </a:cubicBezTo>
                <a:cubicBezTo>
                  <a:pt x="443" y="1095"/>
                  <a:pt x="443" y="1095"/>
                  <a:pt x="443" y="1095"/>
                </a:cubicBezTo>
                <a:cubicBezTo>
                  <a:pt x="460" y="1104"/>
                  <a:pt x="485" y="1104"/>
                  <a:pt x="501" y="1095"/>
                </a:cubicBezTo>
                <a:cubicBezTo>
                  <a:pt x="552" y="1062"/>
                  <a:pt x="552" y="1062"/>
                  <a:pt x="552" y="1062"/>
                </a:cubicBezTo>
                <a:cubicBezTo>
                  <a:pt x="618" y="1011"/>
                  <a:pt x="618" y="1011"/>
                  <a:pt x="618" y="1011"/>
                </a:cubicBezTo>
                <a:cubicBezTo>
                  <a:pt x="618" y="1170"/>
                  <a:pt x="618" y="1170"/>
                  <a:pt x="618" y="1170"/>
                </a:cubicBezTo>
                <a:cubicBezTo>
                  <a:pt x="869" y="1170"/>
                  <a:pt x="869" y="1170"/>
                  <a:pt x="869" y="1170"/>
                </a:cubicBezTo>
                <a:cubicBezTo>
                  <a:pt x="869" y="1062"/>
                  <a:pt x="869" y="1062"/>
                  <a:pt x="869" y="1062"/>
                </a:cubicBezTo>
                <a:cubicBezTo>
                  <a:pt x="869" y="1078"/>
                  <a:pt x="886" y="1095"/>
                  <a:pt x="903" y="1095"/>
                </a:cubicBezTo>
                <a:cubicBezTo>
                  <a:pt x="919" y="1095"/>
                  <a:pt x="936" y="1078"/>
                  <a:pt x="936" y="1062"/>
                </a:cubicBezTo>
                <a:cubicBezTo>
                  <a:pt x="936" y="878"/>
                  <a:pt x="936" y="878"/>
                  <a:pt x="936" y="878"/>
                </a:cubicBezTo>
                <a:cubicBezTo>
                  <a:pt x="936" y="803"/>
                  <a:pt x="878" y="744"/>
                  <a:pt x="802" y="744"/>
                </a:cubicBezTo>
                <a:close/>
                <a:moveTo>
                  <a:pt x="744" y="192"/>
                </a:moveTo>
                <a:cubicBezTo>
                  <a:pt x="744" y="293"/>
                  <a:pt x="618" y="385"/>
                  <a:pt x="460" y="385"/>
                </a:cubicBezTo>
                <a:cubicBezTo>
                  <a:pt x="434" y="385"/>
                  <a:pt x="418" y="385"/>
                  <a:pt x="409" y="376"/>
                </a:cubicBezTo>
                <a:cubicBezTo>
                  <a:pt x="367" y="426"/>
                  <a:pt x="284" y="435"/>
                  <a:pt x="284" y="435"/>
                </a:cubicBezTo>
                <a:cubicBezTo>
                  <a:pt x="301" y="401"/>
                  <a:pt x="309" y="376"/>
                  <a:pt x="309" y="359"/>
                </a:cubicBezTo>
                <a:cubicBezTo>
                  <a:pt x="225" y="326"/>
                  <a:pt x="167" y="259"/>
                  <a:pt x="167" y="192"/>
                </a:cubicBezTo>
                <a:cubicBezTo>
                  <a:pt x="167" y="84"/>
                  <a:pt x="292" y="0"/>
                  <a:pt x="460" y="0"/>
                </a:cubicBezTo>
                <a:cubicBezTo>
                  <a:pt x="618" y="0"/>
                  <a:pt x="744" y="84"/>
                  <a:pt x="744" y="192"/>
                </a:cubicBezTo>
                <a:close/>
                <a:moveTo>
                  <a:pt x="376" y="192"/>
                </a:moveTo>
                <a:cubicBezTo>
                  <a:pt x="376" y="167"/>
                  <a:pt x="359" y="151"/>
                  <a:pt x="343" y="151"/>
                </a:cubicBezTo>
                <a:cubicBezTo>
                  <a:pt x="317" y="151"/>
                  <a:pt x="301" y="167"/>
                  <a:pt x="301" y="192"/>
                </a:cubicBezTo>
                <a:cubicBezTo>
                  <a:pt x="301" y="209"/>
                  <a:pt x="317" y="234"/>
                  <a:pt x="343" y="234"/>
                </a:cubicBezTo>
                <a:cubicBezTo>
                  <a:pt x="359" y="234"/>
                  <a:pt x="376" y="209"/>
                  <a:pt x="376" y="192"/>
                </a:cubicBezTo>
                <a:close/>
                <a:moveTo>
                  <a:pt x="501" y="192"/>
                </a:moveTo>
                <a:cubicBezTo>
                  <a:pt x="501" y="167"/>
                  <a:pt x="485" y="151"/>
                  <a:pt x="460" y="151"/>
                </a:cubicBezTo>
                <a:cubicBezTo>
                  <a:pt x="443" y="151"/>
                  <a:pt x="418" y="167"/>
                  <a:pt x="418" y="192"/>
                </a:cubicBezTo>
                <a:cubicBezTo>
                  <a:pt x="418" y="209"/>
                  <a:pt x="443" y="234"/>
                  <a:pt x="460" y="234"/>
                </a:cubicBezTo>
                <a:cubicBezTo>
                  <a:pt x="485" y="234"/>
                  <a:pt x="501" y="209"/>
                  <a:pt x="501" y="192"/>
                </a:cubicBezTo>
                <a:close/>
                <a:moveTo>
                  <a:pt x="627" y="192"/>
                </a:moveTo>
                <a:cubicBezTo>
                  <a:pt x="627" y="167"/>
                  <a:pt x="610" y="151"/>
                  <a:pt x="585" y="151"/>
                </a:cubicBezTo>
                <a:cubicBezTo>
                  <a:pt x="560" y="151"/>
                  <a:pt x="543" y="167"/>
                  <a:pt x="543" y="192"/>
                </a:cubicBezTo>
                <a:cubicBezTo>
                  <a:pt x="543" y="209"/>
                  <a:pt x="560" y="234"/>
                  <a:pt x="585" y="234"/>
                </a:cubicBezTo>
                <a:cubicBezTo>
                  <a:pt x="610" y="234"/>
                  <a:pt x="627" y="209"/>
                  <a:pt x="627" y="192"/>
                </a:cubicBezTo>
                <a:close/>
                <a:moveTo>
                  <a:pt x="627" y="192"/>
                </a:moveTo>
                <a:lnTo>
                  <a:pt x="627" y="192"/>
                </a:lnTo>
                <a:close/>
              </a:path>
            </a:pathLst>
          </a:custGeom>
          <a:solidFill>
            <a:schemeClr val="bg1"/>
          </a:solidFill>
          <a:ln>
            <a:noFill/>
          </a:ln>
          <a:effectLst/>
        </p:spPr>
        <p:txBody>
          <a:bodyPr wrap="none" lIns="243852" tIns="121926" rIns="243852" bIns="121926" anchor="ctr"/>
          <a:lstStyle/>
          <a:p>
            <a:pPr>
              <a:defRPr/>
            </a:pPr>
            <a:endParaRPr lang="en-US">
              <a:latin typeface="Roboto Light"/>
            </a:endParaRPr>
          </a:p>
        </p:txBody>
      </p:sp>
      <p:sp>
        <p:nvSpPr>
          <p:cNvPr id="53" name="Freeform 17"/>
          <p:cNvSpPr>
            <a:spLocks noChangeAspect="1" noChangeArrowheads="1"/>
          </p:cNvSpPr>
          <p:nvPr/>
        </p:nvSpPr>
        <p:spPr bwMode="auto">
          <a:xfrm>
            <a:off x="6446972" y="4480077"/>
            <a:ext cx="1446228" cy="2016845"/>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243852" tIns="121926" rIns="243852" bIns="121926" anchor="ctr"/>
          <a:lstStyle/>
          <a:p>
            <a:pPr>
              <a:defRPr/>
            </a:pPr>
            <a:endParaRPr lang="en-US">
              <a:latin typeface="Roboto Light"/>
            </a:endParaRPr>
          </a:p>
        </p:txBody>
      </p:sp>
      <p:grpSp>
        <p:nvGrpSpPr>
          <p:cNvPr id="54" name="Group 4681"/>
          <p:cNvGrpSpPr>
            <a:grpSpLocks/>
          </p:cNvGrpSpPr>
          <p:nvPr/>
        </p:nvGrpSpPr>
        <p:grpSpPr bwMode="auto">
          <a:xfrm>
            <a:off x="19792646" y="4344610"/>
            <a:ext cx="1711009" cy="2241720"/>
            <a:chOff x="4576763" y="2300287"/>
            <a:chExt cx="276225" cy="361950"/>
          </a:xfrm>
          <a:solidFill>
            <a:schemeClr val="bg1"/>
          </a:solidFill>
        </p:grpSpPr>
        <p:sp>
          <p:nvSpPr>
            <p:cNvPr id="55"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56"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57"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58"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59"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60"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61"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62"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63"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sp>
          <p:nvSpPr>
            <p:cNvPr id="64"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Roboto Light"/>
              </a:endParaRPr>
            </a:p>
          </p:txBody>
        </p:sp>
      </p:grpSp>
      <p:sp>
        <p:nvSpPr>
          <p:cNvPr id="66" name="Freeform 299"/>
          <p:cNvSpPr>
            <a:spLocks noChangeArrowheads="1"/>
          </p:cNvSpPr>
          <p:nvPr/>
        </p:nvSpPr>
        <p:spPr bwMode="auto">
          <a:xfrm>
            <a:off x="13108583" y="4596447"/>
            <a:ext cx="1600408" cy="1532467"/>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852" tIns="121926" rIns="243852" bIns="121926" anchor="ctr"/>
          <a:lstStyle/>
          <a:p>
            <a:pPr>
              <a:defRPr/>
            </a:pPr>
            <a:endParaRPr lang="en-US">
              <a:latin typeface="Roboto Light"/>
            </a:endParaRPr>
          </a:p>
        </p:txBody>
      </p:sp>
      <p:sp>
        <p:nvSpPr>
          <p:cNvPr id="67" name="Freeform 106"/>
          <p:cNvSpPr>
            <a:spLocks noChangeArrowheads="1"/>
          </p:cNvSpPr>
          <p:nvPr/>
        </p:nvSpPr>
        <p:spPr bwMode="auto">
          <a:xfrm>
            <a:off x="9857100" y="4794640"/>
            <a:ext cx="1520827" cy="1315677"/>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852" tIns="121926" rIns="243852" bIns="121926" anchor="ctr"/>
          <a:lstStyle/>
          <a:p>
            <a:pPr>
              <a:defRPr/>
            </a:pPr>
            <a:endParaRPr lang="en-US">
              <a:latin typeface="Roboto Light"/>
            </a:endParaRPr>
          </a:p>
        </p:txBody>
      </p:sp>
      <p:sp>
        <p:nvSpPr>
          <p:cNvPr id="68" name="Freeform 441"/>
          <p:cNvSpPr>
            <a:spLocks noChangeArrowheads="1"/>
          </p:cNvSpPr>
          <p:nvPr/>
        </p:nvSpPr>
        <p:spPr bwMode="auto">
          <a:xfrm>
            <a:off x="16521945" y="4652845"/>
            <a:ext cx="1624113" cy="1618595"/>
          </a:xfrm>
          <a:custGeom>
            <a:avLst/>
            <a:gdLst>
              <a:gd name="T0" fmla="*/ 1271 w 1348"/>
              <a:gd name="T1" fmla="*/ 677 h 1347"/>
              <a:gd name="T2" fmla="*/ 1196 w 1348"/>
              <a:gd name="T3" fmla="*/ 618 h 1347"/>
              <a:gd name="T4" fmla="*/ 1062 w 1348"/>
              <a:gd name="T5" fmla="*/ 451 h 1347"/>
              <a:gd name="T6" fmla="*/ 1012 w 1348"/>
              <a:gd name="T7" fmla="*/ 585 h 1347"/>
              <a:gd name="T8" fmla="*/ 1062 w 1348"/>
              <a:gd name="T9" fmla="*/ 167 h 1347"/>
              <a:gd name="T10" fmla="*/ 837 w 1348"/>
              <a:gd name="T11" fmla="*/ 359 h 1347"/>
              <a:gd name="T12" fmla="*/ 745 w 1348"/>
              <a:gd name="T13" fmla="*/ 334 h 1347"/>
              <a:gd name="T14" fmla="*/ 552 w 1348"/>
              <a:gd name="T15" fmla="*/ 334 h 1347"/>
              <a:gd name="T16" fmla="*/ 117 w 1348"/>
              <a:gd name="T17" fmla="*/ 694 h 1347"/>
              <a:gd name="T18" fmla="*/ 59 w 1348"/>
              <a:gd name="T19" fmla="*/ 644 h 1347"/>
              <a:gd name="T20" fmla="*/ 126 w 1348"/>
              <a:gd name="T21" fmla="*/ 618 h 1347"/>
              <a:gd name="T22" fmla="*/ 0 w 1348"/>
              <a:gd name="T23" fmla="*/ 652 h 1347"/>
              <a:gd name="T24" fmla="*/ 109 w 1348"/>
              <a:gd name="T25" fmla="*/ 786 h 1347"/>
              <a:gd name="T26" fmla="*/ 259 w 1348"/>
              <a:gd name="T27" fmla="*/ 1095 h 1347"/>
              <a:gd name="T28" fmla="*/ 293 w 1348"/>
              <a:gd name="T29" fmla="*/ 1179 h 1347"/>
              <a:gd name="T30" fmla="*/ 268 w 1348"/>
              <a:gd name="T31" fmla="*/ 1304 h 1347"/>
              <a:gd name="T32" fmla="*/ 510 w 1348"/>
              <a:gd name="T33" fmla="*/ 1346 h 1347"/>
              <a:gd name="T34" fmla="*/ 527 w 1348"/>
              <a:gd name="T35" fmla="*/ 1271 h 1347"/>
              <a:gd name="T36" fmla="*/ 602 w 1348"/>
              <a:gd name="T37" fmla="*/ 1229 h 1347"/>
              <a:gd name="T38" fmla="*/ 678 w 1348"/>
              <a:gd name="T39" fmla="*/ 1237 h 1347"/>
              <a:gd name="T40" fmla="*/ 761 w 1348"/>
              <a:gd name="T41" fmla="*/ 1229 h 1347"/>
              <a:gd name="T42" fmla="*/ 820 w 1348"/>
              <a:gd name="T43" fmla="*/ 1262 h 1347"/>
              <a:gd name="T44" fmla="*/ 837 w 1348"/>
              <a:gd name="T45" fmla="*/ 1346 h 1347"/>
              <a:gd name="T46" fmla="*/ 1079 w 1348"/>
              <a:gd name="T47" fmla="*/ 1304 h 1347"/>
              <a:gd name="T48" fmla="*/ 1054 w 1348"/>
              <a:gd name="T49" fmla="*/ 1170 h 1347"/>
              <a:gd name="T50" fmla="*/ 1079 w 1348"/>
              <a:gd name="T51" fmla="*/ 1112 h 1347"/>
              <a:gd name="T52" fmla="*/ 1162 w 1348"/>
              <a:gd name="T53" fmla="*/ 1011 h 1347"/>
              <a:gd name="T54" fmla="*/ 1254 w 1348"/>
              <a:gd name="T55" fmla="*/ 953 h 1347"/>
              <a:gd name="T56" fmla="*/ 1347 w 1348"/>
              <a:gd name="T57" fmla="*/ 953 h 1347"/>
              <a:gd name="T58" fmla="*/ 1347 w 1348"/>
              <a:gd name="T59" fmla="*/ 677 h 1347"/>
              <a:gd name="T60" fmla="*/ 1271 w 1348"/>
              <a:gd name="T61" fmla="*/ 677 h 1347"/>
              <a:gd name="T62" fmla="*/ 1037 w 1348"/>
              <a:gd name="T63" fmla="*/ 844 h 1347"/>
              <a:gd name="T64" fmla="*/ 954 w 1348"/>
              <a:gd name="T65" fmla="*/ 761 h 1347"/>
              <a:gd name="T66" fmla="*/ 1037 w 1348"/>
              <a:gd name="T67" fmla="*/ 677 h 1347"/>
              <a:gd name="T68" fmla="*/ 1121 w 1348"/>
              <a:gd name="T69" fmla="*/ 761 h 1347"/>
              <a:gd name="T70" fmla="*/ 1037 w 1348"/>
              <a:gd name="T71" fmla="*/ 844 h 1347"/>
              <a:gd name="T72" fmla="*/ 410 w 1348"/>
              <a:gd name="T73" fmla="*/ 276 h 1347"/>
              <a:gd name="T74" fmla="*/ 393 w 1348"/>
              <a:gd name="T75" fmla="*/ 192 h 1347"/>
              <a:gd name="T76" fmla="*/ 586 w 1348"/>
              <a:gd name="T77" fmla="*/ 0 h 1347"/>
              <a:gd name="T78" fmla="*/ 786 w 1348"/>
              <a:gd name="T79" fmla="*/ 192 h 1347"/>
              <a:gd name="T80" fmla="*/ 770 w 1348"/>
              <a:gd name="T81" fmla="*/ 276 h 1347"/>
              <a:gd name="T82" fmla="*/ 410 w 1348"/>
              <a:gd name="T83" fmla="*/ 276 h 1347"/>
              <a:gd name="T84" fmla="*/ 410 w 1348"/>
              <a:gd name="T85" fmla="*/ 276 h 1347"/>
              <a:gd name="T86" fmla="*/ 410 w 1348"/>
              <a:gd name="T87" fmla="*/ 276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8" h="1347">
                <a:moveTo>
                  <a:pt x="1271" y="677"/>
                </a:moveTo>
                <a:cubicBezTo>
                  <a:pt x="1221" y="677"/>
                  <a:pt x="1204" y="635"/>
                  <a:pt x="1196" y="618"/>
                </a:cubicBezTo>
                <a:cubicBezTo>
                  <a:pt x="1171" y="568"/>
                  <a:pt x="1129" y="493"/>
                  <a:pt x="1062" y="451"/>
                </a:cubicBezTo>
                <a:cubicBezTo>
                  <a:pt x="1037" y="493"/>
                  <a:pt x="1029" y="518"/>
                  <a:pt x="1012" y="585"/>
                </a:cubicBezTo>
                <a:cubicBezTo>
                  <a:pt x="970" y="368"/>
                  <a:pt x="1054" y="234"/>
                  <a:pt x="1062" y="167"/>
                </a:cubicBezTo>
                <a:cubicBezTo>
                  <a:pt x="987" y="184"/>
                  <a:pt x="878" y="259"/>
                  <a:pt x="837" y="359"/>
                </a:cubicBezTo>
                <a:cubicBezTo>
                  <a:pt x="820" y="343"/>
                  <a:pt x="761" y="334"/>
                  <a:pt x="745" y="334"/>
                </a:cubicBezTo>
                <a:cubicBezTo>
                  <a:pt x="552" y="334"/>
                  <a:pt x="552" y="334"/>
                  <a:pt x="552" y="334"/>
                </a:cubicBezTo>
                <a:cubicBezTo>
                  <a:pt x="360" y="334"/>
                  <a:pt x="159" y="476"/>
                  <a:pt x="117" y="694"/>
                </a:cubicBezTo>
                <a:cubicBezTo>
                  <a:pt x="92" y="702"/>
                  <a:pt x="59" y="685"/>
                  <a:pt x="59" y="644"/>
                </a:cubicBezTo>
                <a:cubicBezTo>
                  <a:pt x="59" y="585"/>
                  <a:pt x="126" y="594"/>
                  <a:pt x="126" y="618"/>
                </a:cubicBezTo>
                <a:cubicBezTo>
                  <a:pt x="126" y="535"/>
                  <a:pt x="0" y="543"/>
                  <a:pt x="0" y="652"/>
                </a:cubicBezTo>
                <a:cubicBezTo>
                  <a:pt x="0" y="761"/>
                  <a:pt x="67" y="786"/>
                  <a:pt x="109" y="786"/>
                </a:cubicBezTo>
                <a:cubicBezTo>
                  <a:pt x="109" y="903"/>
                  <a:pt x="168" y="1011"/>
                  <a:pt x="259" y="1095"/>
                </a:cubicBezTo>
                <a:cubicBezTo>
                  <a:pt x="276" y="1103"/>
                  <a:pt x="301" y="1129"/>
                  <a:pt x="293" y="1179"/>
                </a:cubicBezTo>
                <a:cubicBezTo>
                  <a:pt x="285" y="1220"/>
                  <a:pt x="268" y="1304"/>
                  <a:pt x="268" y="1304"/>
                </a:cubicBezTo>
                <a:cubicBezTo>
                  <a:pt x="510" y="1346"/>
                  <a:pt x="510" y="1346"/>
                  <a:pt x="510" y="1346"/>
                </a:cubicBezTo>
                <a:cubicBezTo>
                  <a:pt x="510" y="1346"/>
                  <a:pt x="519" y="1312"/>
                  <a:pt x="527" y="1271"/>
                </a:cubicBezTo>
                <a:cubicBezTo>
                  <a:pt x="536" y="1237"/>
                  <a:pt x="569" y="1229"/>
                  <a:pt x="602" y="1229"/>
                </a:cubicBezTo>
                <a:cubicBezTo>
                  <a:pt x="627" y="1237"/>
                  <a:pt x="653" y="1237"/>
                  <a:pt x="678" y="1237"/>
                </a:cubicBezTo>
                <a:cubicBezTo>
                  <a:pt x="703" y="1237"/>
                  <a:pt x="736" y="1237"/>
                  <a:pt x="761" y="1229"/>
                </a:cubicBezTo>
                <a:cubicBezTo>
                  <a:pt x="778" y="1229"/>
                  <a:pt x="811" y="1229"/>
                  <a:pt x="820" y="1262"/>
                </a:cubicBezTo>
                <a:cubicBezTo>
                  <a:pt x="828" y="1296"/>
                  <a:pt x="837" y="1346"/>
                  <a:pt x="837" y="1346"/>
                </a:cubicBezTo>
                <a:cubicBezTo>
                  <a:pt x="1079" y="1304"/>
                  <a:pt x="1079" y="1304"/>
                  <a:pt x="1079" y="1304"/>
                </a:cubicBezTo>
                <a:cubicBezTo>
                  <a:pt x="1079" y="1304"/>
                  <a:pt x="1062" y="1204"/>
                  <a:pt x="1054" y="1170"/>
                </a:cubicBezTo>
                <a:cubicBezTo>
                  <a:pt x="1046" y="1145"/>
                  <a:pt x="1071" y="1120"/>
                  <a:pt x="1079" y="1112"/>
                </a:cubicBezTo>
                <a:cubicBezTo>
                  <a:pt x="1121" y="1078"/>
                  <a:pt x="1146" y="1045"/>
                  <a:pt x="1162" y="1011"/>
                </a:cubicBezTo>
                <a:cubicBezTo>
                  <a:pt x="1171" y="986"/>
                  <a:pt x="1204" y="953"/>
                  <a:pt x="1254" y="953"/>
                </a:cubicBezTo>
                <a:cubicBezTo>
                  <a:pt x="1347" y="953"/>
                  <a:pt x="1347" y="953"/>
                  <a:pt x="1347" y="953"/>
                </a:cubicBezTo>
                <a:cubicBezTo>
                  <a:pt x="1347" y="677"/>
                  <a:pt x="1347" y="677"/>
                  <a:pt x="1347" y="677"/>
                </a:cubicBezTo>
                <a:lnTo>
                  <a:pt x="1271" y="677"/>
                </a:lnTo>
                <a:close/>
                <a:moveTo>
                  <a:pt x="1037" y="844"/>
                </a:moveTo>
                <a:cubicBezTo>
                  <a:pt x="995" y="844"/>
                  <a:pt x="954" y="802"/>
                  <a:pt x="954" y="761"/>
                </a:cubicBezTo>
                <a:cubicBezTo>
                  <a:pt x="954" y="710"/>
                  <a:pt x="995" y="677"/>
                  <a:pt x="1037" y="677"/>
                </a:cubicBezTo>
                <a:cubicBezTo>
                  <a:pt x="1087" y="677"/>
                  <a:pt x="1121" y="710"/>
                  <a:pt x="1121" y="761"/>
                </a:cubicBezTo>
                <a:cubicBezTo>
                  <a:pt x="1121" y="802"/>
                  <a:pt x="1087" y="844"/>
                  <a:pt x="1037" y="844"/>
                </a:cubicBezTo>
                <a:close/>
                <a:moveTo>
                  <a:pt x="410" y="276"/>
                </a:moveTo>
                <a:cubicBezTo>
                  <a:pt x="402" y="251"/>
                  <a:pt x="393" y="226"/>
                  <a:pt x="393" y="192"/>
                </a:cubicBezTo>
                <a:cubicBezTo>
                  <a:pt x="393" y="83"/>
                  <a:pt x="477" y="0"/>
                  <a:pt x="586" y="0"/>
                </a:cubicBezTo>
                <a:cubicBezTo>
                  <a:pt x="694" y="0"/>
                  <a:pt x="786" y="83"/>
                  <a:pt x="786" y="192"/>
                </a:cubicBezTo>
                <a:cubicBezTo>
                  <a:pt x="786" y="226"/>
                  <a:pt x="778" y="251"/>
                  <a:pt x="770" y="276"/>
                </a:cubicBezTo>
                <a:lnTo>
                  <a:pt x="410" y="276"/>
                </a:lnTo>
                <a:close/>
                <a:moveTo>
                  <a:pt x="410" y="276"/>
                </a:moveTo>
                <a:lnTo>
                  <a:pt x="410" y="276"/>
                </a:lnTo>
                <a:close/>
              </a:path>
            </a:pathLst>
          </a:custGeom>
          <a:solidFill>
            <a:schemeClr val="bg1"/>
          </a:solidFill>
          <a:ln>
            <a:noFill/>
          </a:ln>
          <a:effectLst/>
        </p:spPr>
        <p:txBody>
          <a:bodyPr wrap="none" lIns="243852" tIns="121926" rIns="243852" bIns="121926" anchor="ctr"/>
          <a:lstStyle/>
          <a:p>
            <a:pPr>
              <a:defRPr/>
            </a:pPr>
            <a:endParaRPr lang="en-US">
              <a:latin typeface="Roboto Light"/>
            </a:endParaRPr>
          </a:p>
        </p:txBody>
      </p:sp>
      <p:sp>
        <p:nvSpPr>
          <p:cNvPr id="69" name="Title 6"/>
          <p:cNvSpPr txBox="1">
            <a:spLocks/>
          </p:cNvSpPr>
          <p:nvPr/>
        </p:nvSpPr>
        <p:spPr>
          <a:xfrm>
            <a:off x="1219359" y="587003"/>
            <a:ext cx="21948458" cy="1290386"/>
          </a:xfrm>
          <a:prstGeom prst="rect">
            <a:avLst/>
          </a:prstGeom>
        </p:spPr>
        <p:txBody>
          <a:bodyPr vert="horz" lIns="243852" tIns="121926" rIns="243852" bIns="121926" rtlCol="0" anchor="ctr">
            <a:noAutofit/>
          </a:bodyPr>
          <a:lstStyle>
            <a:lvl1pPr algn="ctr" defTabSz="1219261" rtl="0" eaLnBrk="1" latinLnBrk="0" hangingPunct="1">
              <a:spcBef>
                <a:spcPct val="0"/>
              </a:spcBef>
              <a:buNone/>
              <a:defRPr sz="7500" kern="1200">
                <a:solidFill>
                  <a:schemeClr val="bg2"/>
                </a:solidFill>
                <a:latin typeface="Source Sans Pro ExtraLight"/>
                <a:ea typeface="+mj-ea"/>
                <a:cs typeface="Source Sans Pro ExtraLight"/>
              </a:defRPr>
            </a:lvl1pPr>
          </a:lstStyle>
          <a:p>
            <a:r>
              <a:rPr lang="en-US" sz="6800">
                <a:latin typeface="Roboto Light"/>
                <a:cs typeface="Roboto Light"/>
              </a:rPr>
              <a:t>Six Keys for the Success</a:t>
            </a:r>
          </a:p>
        </p:txBody>
      </p:sp>
      <p:sp>
        <p:nvSpPr>
          <p:cNvPr id="65" name="TextBox 64"/>
          <p:cNvSpPr txBox="1"/>
          <p:nvPr/>
        </p:nvSpPr>
        <p:spPr>
          <a:xfrm>
            <a:off x="1775136" y="979236"/>
            <a:ext cx="17284548" cy="923330"/>
          </a:xfrm>
          <a:prstGeom prst="rect">
            <a:avLst/>
          </a:prstGeom>
          <a:noFill/>
        </p:spPr>
        <p:txBody>
          <a:bodyPr wrap="square" rtlCol="0">
            <a:spAutoFit/>
          </a:bodyPr>
          <a:lstStyle/>
          <a:p>
            <a:r>
              <a:rPr lang="en-US" sz="5400">
                <a:solidFill>
                  <a:schemeClr val="tx2"/>
                </a:solidFill>
                <a:latin typeface="Roboto Black"/>
                <a:cs typeface="Roboto Black"/>
              </a:rPr>
              <a:t>INTANGIBLES</a:t>
            </a:r>
          </a:p>
        </p:txBody>
      </p:sp>
      <p:sp>
        <p:nvSpPr>
          <p:cNvPr id="2" name="Slide Number Placeholder 1"/>
          <p:cNvSpPr>
            <a:spLocks noGrp="1"/>
          </p:cNvSpPr>
          <p:nvPr>
            <p:ph type="sldNum" sz="quarter" idx="4294967295"/>
          </p:nvPr>
        </p:nvSpPr>
        <p:spPr>
          <a:xfrm>
            <a:off x="21862958" y="1188201"/>
            <a:ext cx="930417" cy="663864"/>
          </a:xfrm>
        </p:spPr>
        <p:txBody>
          <a:bodyPr/>
          <a:lstStyle/>
          <a:p>
            <a:fld id="{9E30716D-6579-E840-A866-65A32A51B07B}" type="slidenum">
              <a:rPr lang="en-US" smtClean="0"/>
              <a:pPr/>
              <a:t>20</a:t>
            </a:fld>
            <a:endParaRPr lang="en-US"/>
          </a:p>
        </p:txBody>
      </p:sp>
      <p:sp>
        <p:nvSpPr>
          <p:cNvPr id="10" name="Rectangle 9"/>
          <p:cNvSpPr/>
          <p:nvPr/>
        </p:nvSpPr>
        <p:spPr>
          <a:xfrm>
            <a:off x="740220" y="11955892"/>
            <a:ext cx="22906733" cy="1200329"/>
          </a:xfrm>
          <a:prstGeom prst="rect">
            <a:avLst/>
          </a:prstGeom>
        </p:spPr>
        <p:txBody>
          <a:bodyPr wrap="square">
            <a:spAutoFit/>
          </a:bodyPr>
          <a:lstStyle/>
          <a:p>
            <a:r>
              <a:rPr lang="en-US" sz="3600" dirty="0">
                <a:solidFill>
                  <a:schemeClr val="tx1">
                    <a:lumMod val="50000"/>
                  </a:schemeClr>
                </a:solidFill>
              </a:rPr>
              <a:t>The participants were asked to indicate the extent to which these intangibles were influenced by this program. In order to be included on this list, at least 10% of participants had to identify the influence as at least 3 out of 5 on a five-point scale.</a:t>
            </a:r>
          </a:p>
        </p:txBody>
      </p:sp>
      <p:sp>
        <p:nvSpPr>
          <p:cNvPr id="11" name="Rectangle 10"/>
          <p:cNvSpPr/>
          <p:nvPr/>
        </p:nvSpPr>
        <p:spPr>
          <a:xfrm>
            <a:off x="7258820" y="896678"/>
            <a:ext cx="15593531" cy="1107996"/>
          </a:xfrm>
          <a:prstGeom prst="rect">
            <a:avLst/>
          </a:prstGeom>
          <a:solidFill>
            <a:schemeClr val="bg2"/>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3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boto Light"/>
                <a:cs typeface="Roboto Light"/>
              </a:rPr>
              <a:t>Principle 11: Intangible measures are defined as measures that are purposely not converted to monetary values</a:t>
            </a:r>
          </a:p>
        </p:txBody>
      </p:sp>
    </p:spTree>
    <p:extLst>
      <p:ext uri="{BB962C8B-B14F-4D97-AF65-F5344CB8AC3E}">
        <p14:creationId xmlns:p14="http://schemas.microsoft.com/office/powerpoint/2010/main" val="383150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52" grpId="0" animBg="1"/>
      <p:bldP spid="53" grpId="0" animBg="1"/>
      <p:bldP spid="66" grpId="0" animBg="1"/>
      <p:bldP spid="67" grpId="0" animBg="1"/>
      <p:bldP spid="68" grpId="0" animBg="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066081" y="3163176"/>
            <a:ext cx="1847895" cy="1847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a:latin typeface="Roboto Light"/>
              <a:cs typeface="Roboto Light"/>
            </a:endParaRPr>
          </a:p>
        </p:txBody>
      </p:sp>
      <p:sp>
        <p:nvSpPr>
          <p:cNvPr id="7" name="TextBox 6"/>
          <p:cNvSpPr txBox="1"/>
          <p:nvPr/>
        </p:nvSpPr>
        <p:spPr>
          <a:xfrm>
            <a:off x="4075090" y="3318141"/>
            <a:ext cx="7825088" cy="1415782"/>
          </a:xfrm>
          <a:prstGeom prst="rect">
            <a:avLst/>
          </a:prstGeom>
          <a:noFill/>
        </p:spPr>
        <p:txBody>
          <a:bodyPr wrap="square" lIns="182889" tIns="91445" rIns="182889" bIns="91445" rtlCol="0">
            <a:spAutoFit/>
          </a:bodyPr>
          <a:lstStyle/>
          <a:p>
            <a:r>
              <a:rPr lang="id-ID" sz="4000">
                <a:latin typeface="Calibri" panose="020F0502020204030204" pitchFamily="34" charset="0"/>
                <a:cs typeface="Calibri" panose="020F0502020204030204" pitchFamily="34" charset="0"/>
              </a:rPr>
              <a:t>Business impact represented by actual stores</a:t>
            </a:r>
          </a:p>
        </p:txBody>
      </p:sp>
      <p:sp>
        <p:nvSpPr>
          <p:cNvPr id="11" name="Oval 10"/>
          <p:cNvSpPr/>
          <p:nvPr/>
        </p:nvSpPr>
        <p:spPr>
          <a:xfrm>
            <a:off x="2038236" y="6259182"/>
            <a:ext cx="1847895" cy="1847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a:latin typeface="Roboto Light"/>
              <a:cs typeface="Roboto Light"/>
            </a:endParaRPr>
          </a:p>
        </p:txBody>
      </p:sp>
      <p:sp>
        <p:nvSpPr>
          <p:cNvPr id="14" name="Oval 13"/>
          <p:cNvSpPr/>
          <p:nvPr/>
        </p:nvSpPr>
        <p:spPr>
          <a:xfrm>
            <a:off x="2038236" y="9501217"/>
            <a:ext cx="1847895" cy="1847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a:latin typeface="Roboto Light"/>
              <a:cs typeface="Roboto Light"/>
            </a:endParaRPr>
          </a:p>
        </p:txBody>
      </p:sp>
      <p:sp>
        <p:nvSpPr>
          <p:cNvPr id="17" name="Oval 16"/>
          <p:cNvSpPr/>
          <p:nvPr/>
        </p:nvSpPr>
        <p:spPr>
          <a:xfrm>
            <a:off x="13120746" y="3163176"/>
            <a:ext cx="1847895" cy="18476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a:latin typeface="Roboto Light"/>
              <a:cs typeface="Roboto Light"/>
            </a:endParaRPr>
          </a:p>
        </p:txBody>
      </p:sp>
      <p:sp>
        <p:nvSpPr>
          <p:cNvPr id="20" name="Oval 19"/>
          <p:cNvSpPr/>
          <p:nvPr/>
        </p:nvSpPr>
        <p:spPr>
          <a:xfrm>
            <a:off x="13136501" y="6259182"/>
            <a:ext cx="1847895" cy="18476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a:latin typeface="Roboto Light"/>
              <a:cs typeface="Roboto Light"/>
            </a:endParaRPr>
          </a:p>
        </p:txBody>
      </p:sp>
      <p:sp>
        <p:nvSpPr>
          <p:cNvPr id="23" name="Oval 22"/>
          <p:cNvSpPr/>
          <p:nvPr/>
        </p:nvSpPr>
        <p:spPr>
          <a:xfrm>
            <a:off x="13136501" y="9501217"/>
            <a:ext cx="1847895" cy="18476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a:latin typeface="Roboto Light"/>
              <a:cs typeface="Roboto Light"/>
            </a:endParaRPr>
          </a:p>
        </p:txBody>
      </p:sp>
      <p:sp>
        <p:nvSpPr>
          <p:cNvPr id="52" name="TextBox 51"/>
          <p:cNvSpPr txBox="1"/>
          <p:nvPr/>
        </p:nvSpPr>
        <p:spPr>
          <a:xfrm>
            <a:off x="4075090" y="5828064"/>
            <a:ext cx="7825088" cy="2646889"/>
          </a:xfrm>
          <a:prstGeom prst="rect">
            <a:avLst/>
          </a:prstGeom>
          <a:noFill/>
        </p:spPr>
        <p:txBody>
          <a:bodyPr wrap="square" lIns="182889" tIns="91445" rIns="182889" bIns="91445" rtlCol="0">
            <a:spAutoFit/>
          </a:bodyPr>
          <a:lstStyle/>
          <a:p>
            <a:r>
              <a:rPr lang="id-ID" sz="4000">
                <a:latin typeface="Calibri" panose="020F0502020204030204" pitchFamily="34" charset="0"/>
                <a:cs typeface="Calibri" panose="020F0502020204030204" pitchFamily="34" charset="0"/>
              </a:rPr>
              <a:t>Participants selected measures important to them. Had a desire to improve the measures and took ownership </a:t>
            </a:r>
          </a:p>
        </p:txBody>
      </p:sp>
      <p:sp>
        <p:nvSpPr>
          <p:cNvPr id="61" name="TextBox 60"/>
          <p:cNvSpPr txBox="1"/>
          <p:nvPr/>
        </p:nvSpPr>
        <p:spPr>
          <a:xfrm>
            <a:off x="4147662" y="9409376"/>
            <a:ext cx="7752516" cy="2031335"/>
          </a:xfrm>
          <a:prstGeom prst="rect">
            <a:avLst/>
          </a:prstGeom>
          <a:noFill/>
        </p:spPr>
        <p:txBody>
          <a:bodyPr wrap="square" lIns="182889" tIns="91445" rIns="182889" bIns="91445" rtlCol="0">
            <a:spAutoFit/>
          </a:bodyPr>
          <a:lstStyle/>
          <a:p>
            <a:r>
              <a:rPr lang="id-ID" sz="4000">
                <a:latin typeface="Calibri" panose="020F0502020204030204" pitchFamily="34" charset="0"/>
                <a:cs typeface="Calibri" panose="020F0502020204030204" pitchFamily="34" charset="0"/>
              </a:rPr>
              <a:t>Only the first year was </a:t>
            </a:r>
          </a:p>
          <a:p>
            <a:r>
              <a:rPr lang="id-ID" sz="4000">
                <a:latin typeface="Calibri" panose="020F0502020204030204" pitchFamily="34" charset="0"/>
                <a:cs typeface="Calibri" panose="020F0502020204030204" pitchFamily="34" charset="0"/>
              </a:rPr>
              <a:t>considered in the calculation </a:t>
            </a:r>
          </a:p>
          <a:p>
            <a:r>
              <a:rPr lang="id-ID" sz="4000">
                <a:latin typeface="Calibri" panose="020F0502020204030204" pitchFamily="34" charset="0"/>
                <a:cs typeface="Calibri" panose="020F0502020204030204" pitchFamily="34" charset="0"/>
              </a:rPr>
              <a:t>to be conservative</a:t>
            </a:r>
          </a:p>
        </p:txBody>
      </p:sp>
      <p:sp>
        <p:nvSpPr>
          <p:cNvPr id="64" name="TextBox 63"/>
          <p:cNvSpPr txBox="1"/>
          <p:nvPr/>
        </p:nvSpPr>
        <p:spPr>
          <a:xfrm>
            <a:off x="15323412" y="3625917"/>
            <a:ext cx="7535260" cy="800229"/>
          </a:xfrm>
          <a:prstGeom prst="rect">
            <a:avLst/>
          </a:prstGeom>
          <a:noFill/>
        </p:spPr>
        <p:txBody>
          <a:bodyPr wrap="square" lIns="182889" tIns="91445" rIns="182889" bIns="91445" rtlCol="0">
            <a:spAutoFit/>
          </a:bodyPr>
          <a:lstStyle/>
          <a:p>
            <a:r>
              <a:rPr lang="id-ID" sz="4000">
                <a:latin typeface="Calibri" panose="020F0502020204030204" pitchFamily="34" charset="0"/>
                <a:cs typeface="Calibri" panose="020F0502020204030204" pitchFamily="34" charset="0"/>
              </a:rPr>
              <a:t>All the costs were included</a:t>
            </a:r>
          </a:p>
        </p:txBody>
      </p:sp>
      <p:sp>
        <p:nvSpPr>
          <p:cNvPr id="67" name="TextBox 66"/>
          <p:cNvSpPr txBox="1"/>
          <p:nvPr/>
        </p:nvSpPr>
        <p:spPr>
          <a:xfrm>
            <a:off x="15245927" y="5562299"/>
            <a:ext cx="7825088" cy="2646889"/>
          </a:xfrm>
          <a:prstGeom prst="rect">
            <a:avLst/>
          </a:prstGeom>
          <a:noFill/>
        </p:spPr>
        <p:txBody>
          <a:bodyPr wrap="square" lIns="182889" tIns="91445" rIns="182889" bIns="91445" rtlCol="0">
            <a:spAutoFit/>
          </a:bodyPr>
          <a:lstStyle/>
          <a:p>
            <a:r>
              <a:rPr lang="id-ID" sz="4000">
                <a:latin typeface="Calibri" panose="020F0502020204030204" pitchFamily="34" charset="0"/>
                <a:cs typeface="Calibri" panose="020F0502020204030204" pitchFamily="34" charset="0"/>
              </a:rPr>
              <a:t>Participants estimates to isolate the effects not best approach, but it is credible.  Estimation collected w/o threaten, bias and adjusted to error</a:t>
            </a:r>
          </a:p>
        </p:txBody>
      </p:sp>
      <p:sp>
        <p:nvSpPr>
          <p:cNvPr id="70" name="TextBox 69"/>
          <p:cNvSpPr txBox="1"/>
          <p:nvPr/>
        </p:nvSpPr>
        <p:spPr>
          <a:xfrm>
            <a:off x="15285959" y="9501217"/>
            <a:ext cx="7825087" cy="2031335"/>
          </a:xfrm>
          <a:prstGeom prst="rect">
            <a:avLst/>
          </a:prstGeom>
          <a:noFill/>
        </p:spPr>
        <p:txBody>
          <a:bodyPr wrap="square" lIns="182889" tIns="91445" rIns="182889" bIns="91445" rtlCol="0">
            <a:spAutoFit/>
          </a:bodyPr>
          <a:lstStyle/>
          <a:p>
            <a:pPr algn="just"/>
            <a:r>
              <a:rPr lang="id-ID" sz="4000">
                <a:latin typeface="Calibri" panose="020F0502020204030204" pitchFamily="34" charset="0"/>
                <a:cs typeface="Calibri" panose="020F0502020204030204" pitchFamily="34" charset="0"/>
              </a:rPr>
              <a:t>Balanced profile of financial</a:t>
            </a:r>
          </a:p>
          <a:p>
            <a:pPr algn="just"/>
            <a:r>
              <a:rPr lang="id-ID" sz="4000">
                <a:latin typeface="Calibri" panose="020F0502020204030204" pitchFamily="34" charset="0"/>
                <a:cs typeface="Calibri" panose="020F0502020204030204" pitchFamily="34" charset="0"/>
              </a:rPr>
              <a:t>and nonfinancial quantitative </a:t>
            </a:r>
          </a:p>
          <a:p>
            <a:pPr algn="just"/>
            <a:r>
              <a:rPr lang="id-ID" sz="4000">
                <a:latin typeface="Calibri" panose="020F0502020204030204" pitchFamily="34" charset="0"/>
                <a:cs typeface="Calibri" panose="020F0502020204030204" pitchFamily="34" charset="0"/>
              </a:rPr>
              <a:t>and presented.  </a:t>
            </a:r>
          </a:p>
        </p:txBody>
      </p:sp>
      <p:sp>
        <p:nvSpPr>
          <p:cNvPr id="76" name="Freeform 28"/>
          <p:cNvSpPr>
            <a:spLocks noChangeArrowheads="1"/>
          </p:cNvSpPr>
          <p:nvPr/>
        </p:nvSpPr>
        <p:spPr bwMode="auto">
          <a:xfrm>
            <a:off x="13581385" y="3613106"/>
            <a:ext cx="1055898" cy="887700"/>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p:spPr>
        <p:txBody>
          <a:bodyPr wrap="none" anchor="ctr"/>
          <a:lstStyle/>
          <a:p>
            <a:endParaRPr lang="en-US" sz="3000"/>
          </a:p>
        </p:txBody>
      </p:sp>
      <p:sp>
        <p:nvSpPr>
          <p:cNvPr id="78" name="Freeform 67"/>
          <p:cNvSpPr>
            <a:spLocks noChangeArrowheads="1"/>
          </p:cNvSpPr>
          <p:nvPr/>
        </p:nvSpPr>
        <p:spPr bwMode="auto">
          <a:xfrm>
            <a:off x="2571531" y="3460706"/>
            <a:ext cx="962463" cy="11306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anchor="ctr"/>
          <a:lstStyle/>
          <a:p>
            <a:endParaRPr lang="en-US" sz="3000"/>
          </a:p>
        </p:txBody>
      </p:sp>
      <p:sp>
        <p:nvSpPr>
          <p:cNvPr id="79" name="Freeform 68"/>
          <p:cNvSpPr>
            <a:spLocks noChangeArrowheads="1"/>
          </p:cNvSpPr>
          <p:nvPr/>
        </p:nvSpPr>
        <p:spPr bwMode="auto">
          <a:xfrm>
            <a:off x="13698055" y="6703859"/>
            <a:ext cx="906389" cy="98115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p:spPr>
        <p:txBody>
          <a:bodyPr wrap="none" anchor="ctr"/>
          <a:lstStyle/>
          <a:p>
            <a:endParaRPr lang="en-US" sz="3000"/>
          </a:p>
        </p:txBody>
      </p:sp>
      <p:sp>
        <p:nvSpPr>
          <p:cNvPr id="81" name="Freeform 82"/>
          <p:cNvSpPr>
            <a:spLocks noChangeArrowheads="1"/>
          </p:cNvSpPr>
          <p:nvPr/>
        </p:nvSpPr>
        <p:spPr bwMode="auto">
          <a:xfrm>
            <a:off x="2450889" y="9980991"/>
            <a:ext cx="1055898" cy="94377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endParaRPr lang="en-US" sz="3000"/>
          </a:p>
        </p:txBody>
      </p:sp>
      <p:sp>
        <p:nvSpPr>
          <p:cNvPr id="82" name="Freeform 101"/>
          <p:cNvSpPr>
            <a:spLocks noChangeArrowheads="1"/>
          </p:cNvSpPr>
          <p:nvPr/>
        </p:nvSpPr>
        <p:spPr bwMode="auto">
          <a:xfrm>
            <a:off x="13576153" y="9965882"/>
            <a:ext cx="1055898" cy="812947"/>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p:spPr>
        <p:txBody>
          <a:bodyPr wrap="none" anchor="ctr"/>
          <a:lstStyle/>
          <a:p>
            <a:endParaRPr lang="en-US" sz="3000"/>
          </a:p>
        </p:txBody>
      </p:sp>
      <p:sp>
        <p:nvSpPr>
          <p:cNvPr id="83" name="Freeform 102"/>
          <p:cNvSpPr>
            <a:spLocks noChangeArrowheads="1"/>
          </p:cNvSpPr>
          <p:nvPr/>
        </p:nvSpPr>
        <p:spPr bwMode="auto">
          <a:xfrm>
            <a:off x="2439987" y="6731470"/>
            <a:ext cx="1055905" cy="94376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3000"/>
          </a:p>
        </p:txBody>
      </p:sp>
      <p:sp>
        <p:nvSpPr>
          <p:cNvPr id="27" name="TextBox 26"/>
          <p:cNvSpPr txBox="1"/>
          <p:nvPr/>
        </p:nvSpPr>
        <p:spPr>
          <a:xfrm>
            <a:off x="1775136" y="968500"/>
            <a:ext cx="17284548" cy="923330"/>
          </a:xfrm>
          <a:prstGeom prst="rect">
            <a:avLst/>
          </a:prstGeom>
          <a:noFill/>
        </p:spPr>
        <p:txBody>
          <a:bodyPr wrap="square" rtlCol="0">
            <a:spAutoFit/>
          </a:bodyPr>
          <a:lstStyle/>
          <a:p>
            <a:r>
              <a:rPr lang="en-US" sz="5400">
                <a:solidFill>
                  <a:schemeClr val="tx2"/>
                </a:solidFill>
                <a:latin typeface="Roboto Black"/>
                <a:cs typeface="Roboto Black"/>
              </a:rPr>
              <a:t>CREDIBILITY OF THE DATA</a:t>
            </a:r>
          </a:p>
        </p:txBody>
      </p:sp>
      <p:sp>
        <p:nvSpPr>
          <p:cNvPr id="2" name="Slide Number Placeholder 1"/>
          <p:cNvSpPr>
            <a:spLocks noGrp="1"/>
          </p:cNvSpPr>
          <p:nvPr>
            <p:ph type="sldNum" sz="quarter" idx="4294967295"/>
          </p:nvPr>
        </p:nvSpPr>
        <p:spPr>
          <a:xfrm>
            <a:off x="21862958" y="1188201"/>
            <a:ext cx="930417" cy="663864"/>
          </a:xfrm>
        </p:spPr>
        <p:txBody>
          <a:bodyPr/>
          <a:lstStyle/>
          <a:p>
            <a:fld id="{9E30716D-6579-E840-A866-65A32A51B07B}" type="slidenum">
              <a:rPr lang="en-US" smtClean="0"/>
              <a:t>21</a:t>
            </a:fld>
            <a:endParaRPr lang="en-US"/>
          </a:p>
        </p:txBody>
      </p:sp>
    </p:spTree>
    <p:extLst>
      <p:ext uri="{BB962C8B-B14F-4D97-AF65-F5344CB8AC3E}">
        <p14:creationId xmlns:p14="http://schemas.microsoft.com/office/powerpoint/2010/main" val="38729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0"/>
                                        <p:tgtEl>
                                          <p:spTgt spid="8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4" grpId="0" animBg="1"/>
      <p:bldP spid="17" grpId="0" animBg="1"/>
      <p:bldP spid="20" grpId="0" animBg="1"/>
      <p:bldP spid="23" grpId="0" animBg="1"/>
      <p:bldP spid="52" grpId="0"/>
      <p:bldP spid="61" grpId="0"/>
      <p:bldP spid="64" grpId="0"/>
      <p:bldP spid="67" grpId="0"/>
      <p:bldP spid="70" grpId="0"/>
      <p:bldP spid="76" grpId="0" animBg="1"/>
      <p:bldP spid="78" grpId="0" animBg="1"/>
      <p:bldP spid="79" grpId="0" animBg="1"/>
      <p:bldP spid="81" grpId="0" animBg="1"/>
      <p:bldP spid="82" grpId="0" animBg="1"/>
      <p:bldP spid="83"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038236" y="2992708"/>
            <a:ext cx="1847895" cy="1847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a:latin typeface="Roboto Light"/>
              <a:cs typeface="Roboto Light"/>
            </a:endParaRPr>
          </a:p>
        </p:txBody>
      </p:sp>
      <p:sp>
        <p:nvSpPr>
          <p:cNvPr id="7" name="TextBox 6"/>
          <p:cNvSpPr txBox="1"/>
          <p:nvPr/>
        </p:nvSpPr>
        <p:spPr>
          <a:xfrm>
            <a:off x="4047243" y="3442522"/>
            <a:ext cx="13212249" cy="800229"/>
          </a:xfrm>
          <a:prstGeom prst="rect">
            <a:avLst/>
          </a:prstGeom>
          <a:noFill/>
        </p:spPr>
        <p:txBody>
          <a:bodyPr wrap="square" lIns="182889" tIns="91445" rIns="182889" bIns="91445" rtlCol="0">
            <a:spAutoFit/>
          </a:bodyPr>
          <a:lstStyle/>
          <a:p>
            <a:r>
              <a:rPr lang="en-US" sz="4000"/>
              <a:t>The role of the coach was diminished.</a:t>
            </a:r>
          </a:p>
        </p:txBody>
      </p:sp>
      <p:sp>
        <p:nvSpPr>
          <p:cNvPr id="11" name="Oval 10"/>
          <p:cNvSpPr/>
          <p:nvPr/>
        </p:nvSpPr>
        <p:spPr>
          <a:xfrm>
            <a:off x="2005671" y="5380062"/>
            <a:ext cx="1847895" cy="1847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a:latin typeface="Roboto Light"/>
              <a:cs typeface="Roboto Light"/>
            </a:endParaRPr>
          </a:p>
        </p:txBody>
      </p:sp>
      <p:sp>
        <p:nvSpPr>
          <p:cNvPr id="14" name="Oval 13"/>
          <p:cNvSpPr/>
          <p:nvPr/>
        </p:nvSpPr>
        <p:spPr>
          <a:xfrm>
            <a:off x="2038236" y="8057864"/>
            <a:ext cx="1847895" cy="1847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b="1">
              <a:latin typeface="Roboto Light"/>
              <a:cs typeface="Roboto Light"/>
            </a:endParaRPr>
          </a:p>
        </p:txBody>
      </p:sp>
      <p:sp>
        <p:nvSpPr>
          <p:cNvPr id="52" name="TextBox 51"/>
          <p:cNvSpPr txBox="1"/>
          <p:nvPr/>
        </p:nvSpPr>
        <p:spPr>
          <a:xfrm>
            <a:off x="4047243" y="5531111"/>
            <a:ext cx="18357532" cy="1415782"/>
          </a:xfrm>
          <a:prstGeom prst="rect">
            <a:avLst/>
          </a:prstGeom>
          <a:noFill/>
        </p:spPr>
        <p:txBody>
          <a:bodyPr wrap="square" lIns="182889" tIns="91445" rIns="182889" bIns="91445" rtlCol="0">
            <a:spAutoFit/>
          </a:bodyPr>
          <a:lstStyle/>
          <a:p>
            <a:r>
              <a:rPr lang="en-US" sz="4000"/>
              <a:t>The role of the participant’s manager was strengthened to make sure that proper measures are selected, and any needed support is provided.</a:t>
            </a:r>
          </a:p>
        </p:txBody>
      </p:sp>
      <p:sp>
        <p:nvSpPr>
          <p:cNvPr id="61" name="TextBox 60"/>
          <p:cNvSpPr txBox="1"/>
          <p:nvPr/>
        </p:nvSpPr>
        <p:spPr>
          <a:xfrm>
            <a:off x="3962195" y="8481029"/>
            <a:ext cx="19289273" cy="800229"/>
          </a:xfrm>
          <a:prstGeom prst="rect">
            <a:avLst/>
          </a:prstGeom>
          <a:noFill/>
        </p:spPr>
        <p:txBody>
          <a:bodyPr wrap="square" lIns="182889" tIns="91445" rIns="182889" bIns="91445" rtlCol="0">
            <a:spAutoFit/>
          </a:bodyPr>
          <a:lstStyle/>
          <a:p>
            <a:r>
              <a:rPr lang="en-US" sz="4000"/>
              <a:t>Improvements were made to the technology to make it easier and more reliable.</a:t>
            </a:r>
          </a:p>
        </p:txBody>
      </p:sp>
      <p:sp>
        <p:nvSpPr>
          <p:cNvPr id="76" name="Freeform 28"/>
          <p:cNvSpPr>
            <a:spLocks noChangeArrowheads="1"/>
          </p:cNvSpPr>
          <p:nvPr/>
        </p:nvSpPr>
        <p:spPr bwMode="auto">
          <a:xfrm>
            <a:off x="13553540" y="4093838"/>
            <a:ext cx="1055898" cy="887700"/>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p:spPr>
        <p:txBody>
          <a:bodyPr wrap="none" anchor="ctr"/>
          <a:lstStyle/>
          <a:p>
            <a:endParaRPr lang="en-US" sz="3000"/>
          </a:p>
        </p:txBody>
      </p:sp>
      <p:sp>
        <p:nvSpPr>
          <p:cNvPr id="78" name="Freeform 67"/>
          <p:cNvSpPr>
            <a:spLocks noChangeArrowheads="1"/>
          </p:cNvSpPr>
          <p:nvPr/>
        </p:nvSpPr>
        <p:spPr bwMode="auto">
          <a:xfrm>
            <a:off x="2543686" y="3290238"/>
            <a:ext cx="962463" cy="11306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anchor="ctr"/>
          <a:lstStyle/>
          <a:p>
            <a:endParaRPr lang="en-US" sz="3000"/>
          </a:p>
        </p:txBody>
      </p:sp>
      <p:sp>
        <p:nvSpPr>
          <p:cNvPr id="81" name="Freeform 82"/>
          <p:cNvSpPr>
            <a:spLocks noChangeArrowheads="1"/>
          </p:cNvSpPr>
          <p:nvPr/>
        </p:nvSpPr>
        <p:spPr bwMode="auto">
          <a:xfrm>
            <a:off x="2450889" y="8537638"/>
            <a:ext cx="1055898" cy="94377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endParaRPr lang="en-US" sz="3000" b="1"/>
          </a:p>
        </p:txBody>
      </p:sp>
      <p:sp>
        <p:nvSpPr>
          <p:cNvPr id="83" name="Freeform 102"/>
          <p:cNvSpPr>
            <a:spLocks noChangeArrowheads="1"/>
          </p:cNvSpPr>
          <p:nvPr/>
        </p:nvSpPr>
        <p:spPr bwMode="auto">
          <a:xfrm>
            <a:off x="2407422" y="5852350"/>
            <a:ext cx="1055905" cy="94376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3000" b="1"/>
          </a:p>
        </p:txBody>
      </p:sp>
      <p:sp>
        <p:nvSpPr>
          <p:cNvPr id="27" name="TextBox 26"/>
          <p:cNvSpPr txBox="1"/>
          <p:nvPr/>
        </p:nvSpPr>
        <p:spPr>
          <a:xfrm>
            <a:off x="1775136" y="968500"/>
            <a:ext cx="21248376" cy="923330"/>
          </a:xfrm>
          <a:prstGeom prst="rect">
            <a:avLst/>
          </a:prstGeom>
          <a:noFill/>
        </p:spPr>
        <p:txBody>
          <a:bodyPr wrap="square" rtlCol="0">
            <a:spAutoFit/>
          </a:bodyPr>
          <a:lstStyle/>
          <a:p>
            <a:r>
              <a:rPr lang="en-US" sz="5400" b="1">
                <a:solidFill>
                  <a:schemeClr val="tx2"/>
                </a:solidFill>
                <a:latin typeface="Roboto" panose="02000000000000000000" pitchFamily="2" charset="0"/>
                <a:ea typeface="Roboto" panose="02000000000000000000" pitchFamily="2" charset="0"/>
              </a:rPr>
              <a:t>IMPROVEMENTS</a:t>
            </a:r>
          </a:p>
        </p:txBody>
      </p:sp>
      <p:sp>
        <p:nvSpPr>
          <p:cNvPr id="2" name="Slide Number Placeholder 1"/>
          <p:cNvSpPr>
            <a:spLocks noGrp="1"/>
          </p:cNvSpPr>
          <p:nvPr>
            <p:ph type="sldNum" sz="quarter" idx="4294967295"/>
          </p:nvPr>
        </p:nvSpPr>
        <p:spPr>
          <a:xfrm>
            <a:off x="21862958" y="1188201"/>
            <a:ext cx="930417" cy="663864"/>
          </a:xfrm>
        </p:spPr>
        <p:txBody>
          <a:bodyPr/>
          <a:lstStyle/>
          <a:p>
            <a:fld id="{9E30716D-6579-E840-A866-65A32A51B07B}" type="slidenum">
              <a:rPr lang="en-US" smtClean="0"/>
              <a:t>22</a:t>
            </a:fld>
            <a:endParaRPr lang="en-US"/>
          </a:p>
        </p:txBody>
      </p:sp>
      <p:sp>
        <p:nvSpPr>
          <p:cNvPr id="3" name="Rectangle 2"/>
          <p:cNvSpPr/>
          <p:nvPr/>
        </p:nvSpPr>
        <p:spPr>
          <a:xfrm>
            <a:off x="4059889" y="10320667"/>
            <a:ext cx="18344885" cy="1938992"/>
          </a:xfrm>
          <a:prstGeom prst="rect">
            <a:avLst/>
          </a:prstGeom>
        </p:spPr>
        <p:txBody>
          <a:bodyPr wrap="square">
            <a:spAutoFit/>
          </a:bodyPr>
          <a:lstStyle/>
          <a:p>
            <a:r>
              <a:rPr lang="en-US" sz="4000"/>
              <a:t>Some efforts were taken to strengthen the link between the 360-degree feedback and the rest of the program. There was concern that the 360-degree feedback was not tightly integrated into the program.</a:t>
            </a:r>
          </a:p>
        </p:txBody>
      </p:sp>
      <p:sp>
        <p:nvSpPr>
          <p:cNvPr id="24" name="Oval 23"/>
          <p:cNvSpPr/>
          <p:nvPr/>
        </p:nvSpPr>
        <p:spPr>
          <a:xfrm>
            <a:off x="2036524" y="10596671"/>
            <a:ext cx="1847895" cy="18476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b="1">
              <a:latin typeface="Roboto Light"/>
              <a:cs typeface="Roboto Light"/>
            </a:endParaRPr>
          </a:p>
        </p:txBody>
      </p:sp>
      <p:sp>
        <p:nvSpPr>
          <p:cNvPr id="25" name="Freeform 68"/>
          <p:cNvSpPr>
            <a:spLocks noChangeArrowheads="1"/>
          </p:cNvSpPr>
          <p:nvPr/>
        </p:nvSpPr>
        <p:spPr bwMode="auto">
          <a:xfrm>
            <a:off x="2598078" y="11041348"/>
            <a:ext cx="906389" cy="98115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p:spPr>
        <p:txBody>
          <a:bodyPr wrap="none" anchor="ctr"/>
          <a:lstStyle/>
          <a:p>
            <a:endParaRPr lang="en-US" sz="3000" b="1"/>
          </a:p>
        </p:txBody>
      </p:sp>
    </p:spTree>
    <p:extLst>
      <p:ext uri="{BB962C8B-B14F-4D97-AF65-F5344CB8AC3E}">
        <p14:creationId xmlns:p14="http://schemas.microsoft.com/office/powerpoint/2010/main" val="9558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4" grpId="0" animBg="1"/>
      <p:bldP spid="52" grpId="0"/>
      <p:bldP spid="61" grpId="0"/>
      <p:bldP spid="76" grpId="0" animBg="1"/>
      <p:bldP spid="78" grpId="0" animBg="1"/>
      <p:bldP spid="81" grpId="0" animBg="1"/>
      <p:bldP spid="83" grpId="0" animBg="1"/>
      <p:bldP spid="27" grpId="0"/>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038236" y="3589946"/>
            <a:ext cx="1847895" cy="1847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b="1" dirty="0">
              <a:latin typeface="Roboto Light"/>
              <a:cs typeface="Roboto Light"/>
            </a:endParaRPr>
          </a:p>
        </p:txBody>
      </p:sp>
      <p:sp>
        <p:nvSpPr>
          <p:cNvPr id="7" name="TextBox 6"/>
          <p:cNvSpPr txBox="1"/>
          <p:nvPr/>
        </p:nvSpPr>
        <p:spPr>
          <a:xfrm>
            <a:off x="4047243" y="3442522"/>
            <a:ext cx="18976269" cy="2031335"/>
          </a:xfrm>
          <a:prstGeom prst="rect">
            <a:avLst/>
          </a:prstGeom>
          <a:noFill/>
        </p:spPr>
        <p:txBody>
          <a:bodyPr wrap="square" lIns="182889" tIns="91445" rIns="182889" bIns="91445" rtlCol="0">
            <a:spAutoFit/>
          </a:bodyPr>
          <a:lstStyle/>
          <a:p>
            <a:r>
              <a:rPr lang="en-US" sz="4000" dirty="0"/>
              <a:t>Power of connecting this program directly to business was excellent. Store managers saw this as a way to improve store performance which was something they wanted and needed to do</a:t>
            </a:r>
          </a:p>
        </p:txBody>
      </p:sp>
      <p:sp>
        <p:nvSpPr>
          <p:cNvPr id="11" name="Oval 10"/>
          <p:cNvSpPr/>
          <p:nvPr/>
        </p:nvSpPr>
        <p:spPr>
          <a:xfrm>
            <a:off x="2005671" y="6393705"/>
            <a:ext cx="1847895" cy="1847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b="1" dirty="0">
              <a:latin typeface="Roboto Light"/>
              <a:cs typeface="Roboto Light"/>
            </a:endParaRPr>
          </a:p>
        </p:txBody>
      </p:sp>
      <p:sp>
        <p:nvSpPr>
          <p:cNvPr id="14" name="Oval 13"/>
          <p:cNvSpPr/>
          <p:nvPr/>
        </p:nvSpPr>
        <p:spPr>
          <a:xfrm>
            <a:off x="2038236" y="9197464"/>
            <a:ext cx="1847895" cy="1847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3000" b="1" dirty="0">
              <a:latin typeface="Roboto Light"/>
              <a:cs typeface="Roboto Light"/>
            </a:endParaRPr>
          </a:p>
        </p:txBody>
      </p:sp>
      <p:sp>
        <p:nvSpPr>
          <p:cNvPr id="52" name="TextBox 51"/>
          <p:cNvSpPr txBox="1"/>
          <p:nvPr/>
        </p:nvSpPr>
        <p:spPr>
          <a:xfrm>
            <a:off x="4047243" y="6609641"/>
            <a:ext cx="18357532" cy="1415782"/>
          </a:xfrm>
          <a:prstGeom prst="rect">
            <a:avLst/>
          </a:prstGeom>
          <a:noFill/>
        </p:spPr>
        <p:txBody>
          <a:bodyPr wrap="square" lIns="182889" tIns="91445" rIns="182889" bIns="91445" rtlCol="0">
            <a:spAutoFit/>
          </a:bodyPr>
          <a:lstStyle/>
          <a:p>
            <a:r>
              <a:rPr lang="en-US" sz="4000" dirty="0"/>
              <a:t>Concept of developing a high-performance work team was intriguing to store managers and was a good thing to use </a:t>
            </a:r>
          </a:p>
        </p:txBody>
      </p:sp>
      <p:sp>
        <p:nvSpPr>
          <p:cNvPr id="61" name="TextBox 60"/>
          <p:cNvSpPr txBox="1"/>
          <p:nvPr/>
        </p:nvSpPr>
        <p:spPr>
          <a:xfrm>
            <a:off x="4047243" y="9413400"/>
            <a:ext cx="19289273" cy="1415782"/>
          </a:xfrm>
          <a:prstGeom prst="rect">
            <a:avLst/>
          </a:prstGeom>
          <a:noFill/>
        </p:spPr>
        <p:txBody>
          <a:bodyPr wrap="square" lIns="182889" tIns="91445" rIns="182889" bIns="91445" rtlCol="0">
            <a:spAutoFit/>
          </a:bodyPr>
          <a:lstStyle/>
          <a:p>
            <a:r>
              <a:rPr lang="en-US" sz="4000" dirty="0"/>
              <a:t>Program design (mix of learning approaches, delivery mechanisms) made it a workable project across cultures and countries</a:t>
            </a:r>
          </a:p>
        </p:txBody>
      </p:sp>
      <p:sp>
        <p:nvSpPr>
          <p:cNvPr id="78" name="Freeform 67"/>
          <p:cNvSpPr>
            <a:spLocks noChangeArrowheads="1"/>
          </p:cNvSpPr>
          <p:nvPr/>
        </p:nvSpPr>
        <p:spPr bwMode="auto">
          <a:xfrm>
            <a:off x="2543686" y="3887476"/>
            <a:ext cx="962463" cy="11306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anchor="ctr"/>
          <a:lstStyle/>
          <a:p>
            <a:endParaRPr lang="en-US" sz="3000" b="1" dirty="0"/>
          </a:p>
        </p:txBody>
      </p:sp>
      <p:sp>
        <p:nvSpPr>
          <p:cNvPr id="81" name="Freeform 82"/>
          <p:cNvSpPr>
            <a:spLocks noChangeArrowheads="1"/>
          </p:cNvSpPr>
          <p:nvPr/>
        </p:nvSpPr>
        <p:spPr bwMode="auto">
          <a:xfrm>
            <a:off x="2450889" y="9677238"/>
            <a:ext cx="1055898" cy="94377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endParaRPr lang="en-US" sz="3000" b="1" dirty="0"/>
          </a:p>
        </p:txBody>
      </p:sp>
      <p:sp>
        <p:nvSpPr>
          <p:cNvPr id="83" name="Freeform 102"/>
          <p:cNvSpPr>
            <a:spLocks noChangeArrowheads="1"/>
          </p:cNvSpPr>
          <p:nvPr/>
        </p:nvSpPr>
        <p:spPr bwMode="auto">
          <a:xfrm>
            <a:off x="2407422" y="6865993"/>
            <a:ext cx="1055905" cy="94376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3000" b="1" dirty="0"/>
          </a:p>
        </p:txBody>
      </p:sp>
      <p:sp>
        <p:nvSpPr>
          <p:cNvPr id="27" name="TextBox 26"/>
          <p:cNvSpPr txBox="1"/>
          <p:nvPr/>
        </p:nvSpPr>
        <p:spPr>
          <a:xfrm>
            <a:off x="1775136" y="968500"/>
            <a:ext cx="21248376" cy="923330"/>
          </a:xfrm>
          <a:prstGeom prst="rect">
            <a:avLst/>
          </a:prstGeom>
          <a:noFill/>
        </p:spPr>
        <p:txBody>
          <a:bodyPr wrap="square" rtlCol="0">
            <a:spAutoFit/>
          </a:bodyPr>
          <a:lstStyle/>
          <a:p>
            <a:r>
              <a:rPr lang="en-US" sz="5400" b="1" dirty="0">
                <a:solidFill>
                  <a:schemeClr val="tx2"/>
                </a:solidFill>
                <a:latin typeface="Roboto" panose="02000000000000000000" pitchFamily="2" charset="0"/>
                <a:ea typeface="Roboto" panose="02000000000000000000" pitchFamily="2" charset="0"/>
              </a:rPr>
              <a:t>LESSONS LEARNED</a:t>
            </a:r>
          </a:p>
        </p:txBody>
      </p:sp>
      <p:sp>
        <p:nvSpPr>
          <p:cNvPr id="2" name="Slide Number Placeholder 1"/>
          <p:cNvSpPr>
            <a:spLocks noGrp="1"/>
          </p:cNvSpPr>
          <p:nvPr>
            <p:ph type="sldNum" sz="quarter" idx="4294967295"/>
          </p:nvPr>
        </p:nvSpPr>
        <p:spPr>
          <a:xfrm>
            <a:off x="21862958" y="1188201"/>
            <a:ext cx="930417" cy="663864"/>
          </a:xfrm>
        </p:spPr>
        <p:txBody>
          <a:bodyPr/>
          <a:lstStyle/>
          <a:p>
            <a:fld id="{9E30716D-6579-E840-A866-65A32A51B07B}" type="slidenum">
              <a:rPr lang="en-US" smtClean="0"/>
              <a:t>23</a:t>
            </a:fld>
            <a:endParaRPr lang="en-US" dirty="0"/>
          </a:p>
        </p:txBody>
      </p:sp>
    </p:spTree>
    <p:extLst>
      <p:ext uri="{BB962C8B-B14F-4D97-AF65-F5344CB8AC3E}">
        <p14:creationId xmlns:p14="http://schemas.microsoft.com/office/powerpoint/2010/main" val="268507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4" grpId="0" animBg="1"/>
      <p:bldP spid="52" grpId="0"/>
      <p:bldP spid="61" grpId="0"/>
      <p:bldP spid="78" grpId="0" animBg="1"/>
      <p:bldP spid="81" grpId="0" animBg="1"/>
      <p:bldP spid="83"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1862958" y="1188201"/>
            <a:ext cx="930417" cy="663864"/>
          </a:xfrm>
          <a:prstGeom prst="rect">
            <a:avLst/>
          </a:prstGeom>
        </p:spPr>
        <p:txBody>
          <a:bodyPr/>
          <a:lstStyle/>
          <a:p>
            <a:fld id="{A6EF2386-A887-FA40-B8D7-D67654273E35}" type="slidenum">
              <a:rPr lang="en-US" smtClean="0">
                <a:solidFill>
                  <a:schemeClr val="bg1"/>
                </a:solidFill>
              </a:rPr>
              <a:pPr/>
              <a:t>2</a:t>
            </a:fld>
            <a:endParaRPr lang="en-US" dirty="0">
              <a:solidFill>
                <a:schemeClr val="bg1"/>
              </a:solidFill>
            </a:endParaRPr>
          </a:p>
        </p:txBody>
      </p:sp>
      <p:sp>
        <p:nvSpPr>
          <p:cNvPr id="50" name="TextBox 49"/>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ROI METHODOLOGY</a:t>
            </a:r>
          </a:p>
        </p:txBody>
      </p:sp>
      <p:grpSp>
        <p:nvGrpSpPr>
          <p:cNvPr id="7" name="Group 6">
            <a:extLst>
              <a:ext uri="{FF2B5EF4-FFF2-40B4-BE49-F238E27FC236}">
                <a16:creationId xmlns:a16="http://schemas.microsoft.com/office/drawing/2014/main" id="{647CDF27-E19B-4A49-8098-C3964C57D611}"/>
              </a:ext>
            </a:extLst>
          </p:cNvPr>
          <p:cNvGrpSpPr/>
          <p:nvPr/>
        </p:nvGrpSpPr>
        <p:grpSpPr>
          <a:xfrm>
            <a:off x="784096" y="4398604"/>
            <a:ext cx="22818982" cy="4918791"/>
            <a:chOff x="892766" y="3659842"/>
            <a:chExt cx="22818982" cy="4918791"/>
          </a:xfrm>
        </p:grpSpPr>
        <p:sp>
          <p:nvSpPr>
            <p:cNvPr id="3" name="Oval 2"/>
            <p:cNvSpPr/>
            <p:nvPr/>
          </p:nvSpPr>
          <p:spPr>
            <a:xfrm>
              <a:off x="933590" y="3659842"/>
              <a:ext cx="2907532" cy="29071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4" name="Oval 3"/>
            <p:cNvSpPr/>
            <p:nvPr/>
          </p:nvSpPr>
          <p:spPr>
            <a:xfrm>
              <a:off x="4842685" y="3809749"/>
              <a:ext cx="2757605" cy="2757246"/>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29" name="Oval 28"/>
            <p:cNvSpPr/>
            <p:nvPr/>
          </p:nvSpPr>
          <p:spPr>
            <a:xfrm>
              <a:off x="8648879" y="3694170"/>
              <a:ext cx="2907532" cy="29071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30" name="Oval 29"/>
            <p:cNvSpPr/>
            <p:nvPr/>
          </p:nvSpPr>
          <p:spPr>
            <a:xfrm>
              <a:off x="12717638" y="3775283"/>
              <a:ext cx="2730030" cy="2791712"/>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34" name="Freeform 1"/>
            <p:cNvSpPr>
              <a:spLocks noChangeArrowheads="1"/>
            </p:cNvSpPr>
            <p:nvPr/>
          </p:nvSpPr>
          <p:spPr bwMode="auto">
            <a:xfrm rot="10800000">
              <a:off x="7978512" y="4928811"/>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43852" tIns="121926" rIns="243852" bIns="121926" anchor="ctr"/>
            <a:lstStyle/>
            <a:p>
              <a:endParaRPr lang="en-US" dirty="0">
                <a:latin typeface="Roboto Light"/>
              </a:endParaRPr>
            </a:p>
          </p:txBody>
        </p:sp>
        <p:sp>
          <p:nvSpPr>
            <p:cNvPr id="36" name="Freeform 1"/>
            <p:cNvSpPr>
              <a:spLocks noChangeArrowheads="1"/>
            </p:cNvSpPr>
            <p:nvPr/>
          </p:nvSpPr>
          <p:spPr bwMode="auto">
            <a:xfrm rot="10800000">
              <a:off x="11980215" y="4973929"/>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43852" tIns="121926" rIns="243852" bIns="121926" anchor="ctr"/>
            <a:lstStyle/>
            <a:p>
              <a:endParaRPr lang="en-US" dirty="0">
                <a:latin typeface="Roboto Light"/>
              </a:endParaRPr>
            </a:p>
          </p:txBody>
        </p:sp>
        <p:sp>
          <p:nvSpPr>
            <p:cNvPr id="38" name="Oval 37"/>
            <p:cNvSpPr/>
            <p:nvPr/>
          </p:nvSpPr>
          <p:spPr>
            <a:xfrm>
              <a:off x="16526146" y="3659842"/>
              <a:ext cx="2907532" cy="29071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40" name="Freeform 1"/>
            <p:cNvSpPr>
              <a:spLocks noChangeArrowheads="1"/>
            </p:cNvSpPr>
            <p:nvPr/>
          </p:nvSpPr>
          <p:spPr bwMode="auto">
            <a:xfrm rot="10800000">
              <a:off x="15873579" y="4973929"/>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43852" tIns="121926" rIns="243852" bIns="121926" anchor="ctr"/>
            <a:lstStyle/>
            <a:p>
              <a:endParaRPr lang="en-US" dirty="0">
                <a:latin typeface="Roboto Light"/>
              </a:endParaRPr>
            </a:p>
          </p:txBody>
        </p:sp>
        <p:sp>
          <p:nvSpPr>
            <p:cNvPr id="71" name="Freeform 16"/>
            <p:cNvSpPr>
              <a:spLocks noChangeArrowheads="1"/>
            </p:cNvSpPr>
            <p:nvPr/>
          </p:nvSpPr>
          <p:spPr bwMode="auto">
            <a:xfrm>
              <a:off x="5669232" y="4303950"/>
              <a:ext cx="1104510" cy="1734378"/>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243852" tIns="121926" rIns="243852" bIns="121926" anchor="ctr"/>
            <a:lstStyle/>
            <a:p>
              <a:pPr>
                <a:defRPr/>
              </a:pPr>
              <a:endParaRPr lang="en-US" dirty="0">
                <a:latin typeface="Roboto Light"/>
              </a:endParaRPr>
            </a:p>
          </p:txBody>
        </p:sp>
        <p:sp>
          <p:nvSpPr>
            <p:cNvPr id="73" name="Freeform 17"/>
            <p:cNvSpPr>
              <a:spLocks noChangeArrowheads="1"/>
            </p:cNvSpPr>
            <p:nvPr/>
          </p:nvSpPr>
          <p:spPr bwMode="auto">
            <a:xfrm>
              <a:off x="17476525" y="4411414"/>
              <a:ext cx="1006774" cy="1404006"/>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243852" tIns="121926" rIns="243852" bIns="121926" anchor="ctr"/>
            <a:lstStyle/>
            <a:p>
              <a:pPr>
                <a:defRPr/>
              </a:pPr>
              <a:endParaRPr lang="en-US" dirty="0">
                <a:latin typeface="Roboto Light"/>
              </a:endParaRPr>
            </a:p>
          </p:txBody>
        </p:sp>
        <p:sp>
          <p:nvSpPr>
            <p:cNvPr id="74" name="Freeform 109"/>
            <p:cNvSpPr>
              <a:spLocks noChangeArrowheads="1"/>
            </p:cNvSpPr>
            <p:nvPr/>
          </p:nvSpPr>
          <p:spPr bwMode="auto">
            <a:xfrm>
              <a:off x="9279111" y="4226875"/>
              <a:ext cx="1706208" cy="1773085"/>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243852" tIns="121926" rIns="243852" bIns="121926" anchor="ctr"/>
            <a:lstStyle/>
            <a:p>
              <a:pPr>
                <a:defRPr/>
              </a:pPr>
              <a:endParaRPr lang="en-US" dirty="0">
                <a:latin typeface="Roboto Light"/>
              </a:endParaRPr>
            </a:p>
          </p:txBody>
        </p:sp>
        <p:sp>
          <p:nvSpPr>
            <p:cNvPr id="85" name="Freeform 260"/>
            <p:cNvSpPr>
              <a:spLocks noChangeArrowheads="1"/>
            </p:cNvSpPr>
            <p:nvPr/>
          </p:nvSpPr>
          <p:spPr bwMode="auto">
            <a:xfrm>
              <a:off x="13387848" y="4203414"/>
              <a:ext cx="1477458" cy="1969692"/>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243852" tIns="121926" rIns="243852" bIns="121926" anchor="ctr"/>
            <a:lstStyle/>
            <a:p>
              <a:pPr>
                <a:defRPr/>
              </a:pPr>
              <a:endParaRPr lang="en-US" dirty="0">
                <a:latin typeface="Roboto Light"/>
              </a:endParaRPr>
            </a:p>
          </p:txBody>
        </p:sp>
        <p:sp>
          <p:nvSpPr>
            <p:cNvPr id="86" name="Title 20"/>
            <p:cNvSpPr txBox="1">
              <a:spLocks/>
            </p:cNvSpPr>
            <p:nvPr/>
          </p:nvSpPr>
          <p:spPr>
            <a:xfrm>
              <a:off x="892766" y="7390143"/>
              <a:ext cx="3157774" cy="1154163"/>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Reaction to the Program</a:t>
              </a:r>
            </a:p>
          </p:txBody>
        </p:sp>
        <p:sp>
          <p:nvSpPr>
            <p:cNvPr id="89" name="Title 20"/>
            <p:cNvSpPr txBox="1">
              <a:spLocks/>
            </p:cNvSpPr>
            <p:nvPr/>
          </p:nvSpPr>
          <p:spPr>
            <a:xfrm>
              <a:off x="4476941" y="7424471"/>
              <a:ext cx="3634415" cy="11541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Learning about </a:t>
              </a:r>
              <a:br>
                <a:rPr lang="en-US" sz="3600" dirty="0">
                  <a:solidFill>
                    <a:schemeClr val="tx1"/>
                  </a:solidFill>
                  <a:latin typeface="Roboto Light"/>
                  <a:cs typeface="Roboto Light"/>
                </a:rPr>
              </a:br>
              <a:r>
                <a:rPr lang="en-US" sz="3600" dirty="0">
                  <a:solidFill>
                    <a:schemeClr val="tx1"/>
                  </a:solidFill>
                  <a:latin typeface="Roboto Light"/>
                  <a:cs typeface="Roboto Light"/>
                </a:rPr>
                <a:t>the content</a:t>
              </a:r>
            </a:p>
          </p:txBody>
        </p:sp>
        <p:sp>
          <p:nvSpPr>
            <p:cNvPr id="93" name="Title 20"/>
            <p:cNvSpPr txBox="1">
              <a:spLocks/>
            </p:cNvSpPr>
            <p:nvPr/>
          </p:nvSpPr>
          <p:spPr>
            <a:xfrm>
              <a:off x="8575704" y="7390143"/>
              <a:ext cx="3113021" cy="1154163"/>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Application of the Content </a:t>
              </a:r>
            </a:p>
          </p:txBody>
        </p:sp>
        <p:sp>
          <p:nvSpPr>
            <p:cNvPr id="97" name="Title 20"/>
            <p:cNvSpPr txBox="1">
              <a:spLocks/>
            </p:cNvSpPr>
            <p:nvPr/>
          </p:nvSpPr>
          <p:spPr>
            <a:xfrm>
              <a:off x="12761562" y="7424471"/>
              <a:ext cx="2730030" cy="11541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Business </a:t>
              </a:r>
              <a:br>
                <a:rPr lang="en-US" sz="3600" dirty="0">
                  <a:solidFill>
                    <a:schemeClr val="tx1"/>
                  </a:solidFill>
                  <a:latin typeface="Roboto Light"/>
                  <a:cs typeface="Roboto Light"/>
                </a:rPr>
              </a:br>
              <a:r>
                <a:rPr lang="en-US" sz="3600" dirty="0">
                  <a:solidFill>
                    <a:schemeClr val="tx1"/>
                  </a:solidFill>
                  <a:latin typeface="Roboto Light"/>
                  <a:cs typeface="Roboto Light"/>
                </a:rPr>
                <a:t>Impact </a:t>
              </a:r>
            </a:p>
          </p:txBody>
        </p:sp>
        <p:sp>
          <p:nvSpPr>
            <p:cNvPr id="101" name="Title 20"/>
            <p:cNvSpPr txBox="1">
              <a:spLocks/>
            </p:cNvSpPr>
            <p:nvPr/>
          </p:nvSpPr>
          <p:spPr>
            <a:xfrm>
              <a:off x="16157220" y="7345026"/>
              <a:ext cx="3634415" cy="11541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Return on investment (ROI) </a:t>
              </a:r>
            </a:p>
          </p:txBody>
        </p:sp>
        <p:sp>
          <p:nvSpPr>
            <p:cNvPr id="51" name="Oval 50"/>
            <p:cNvSpPr/>
            <p:nvPr/>
          </p:nvSpPr>
          <p:spPr>
            <a:xfrm>
              <a:off x="20479953" y="3659842"/>
              <a:ext cx="2907532" cy="290715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52" name="Freeform 260"/>
            <p:cNvSpPr>
              <a:spLocks noChangeArrowheads="1"/>
            </p:cNvSpPr>
            <p:nvPr/>
          </p:nvSpPr>
          <p:spPr bwMode="auto">
            <a:xfrm>
              <a:off x="21315917" y="4128571"/>
              <a:ext cx="1477458" cy="1969692"/>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243852" tIns="121926" rIns="243852" bIns="121926" anchor="ctr"/>
            <a:lstStyle/>
            <a:p>
              <a:pPr>
                <a:defRPr/>
              </a:pPr>
              <a:endParaRPr lang="en-US" dirty="0">
                <a:latin typeface="Roboto Light"/>
              </a:endParaRPr>
            </a:p>
          </p:txBody>
        </p:sp>
        <p:sp>
          <p:nvSpPr>
            <p:cNvPr id="53" name="Title 20"/>
            <p:cNvSpPr txBox="1">
              <a:spLocks/>
            </p:cNvSpPr>
            <p:nvPr/>
          </p:nvSpPr>
          <p:spPr>
            <a:xfrm>
              <a:off x="20077333" y="7614331"/>
              <a:ext cx="3634415" cy="61555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Intangibles</a:t>
              </a:r>
            </a:p>
          </p:txBody>
        </p:sp>
        <p:sp>
          <p:nvSpPr>
            <p:cNvPr id="55" name="AutoShape 24"/>
            <p:cNvSpPr>
              <a:spLocks/>
            </p:cNvSpPr>
            <p:nvPr/>
          </p:nvSpPr>
          <p:spPr bwMode="auto">
            <a:xfrm>
              <a:off x="1574602" y="4420607"/>
              <a:ext cx="1713493" cy="125206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bg2"/>
            </a:solidFill>
            <a:ln>
              <a:noFill/>
            </a:ln>
            <a:effectLst/>
          </p:spPr>
          <p:txBody>
            <a:bodyPr lIns="38100" tIns="38100" rIns="38100" bIns="38100" anchor="ctr"/>
            <a:lstStyle/>
            <a:p>
              <a:pPr defTabSz="342900">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5" name="Freeform 1">
              <a:extLst>
                <a:ext uri="{FF2B5EF4-FFF2-40B4-BE49-F238E27FC236}">
                  <a16:creationId xmlns:a16="http://schemas.microsoft.com/office/drawing/2014/main" id="{7ADC81F6-80FE-9D4D-894A-52698055AE40}"/>
                </a:ext>
              </a:extLst>
            </p:cNvPr>
            <p:cNvSpPr>
              <a:spLocks noChangeArrowheads="1"/>
            </p:cNvSpPr>
            <p:nvPr/>
          </p:nvSpPr>
          <p:spPr bwMode="auto">
            <a:xfrm rot="10800000">
              <a:off x="19815099" y="4973928"/>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43852" tIns="121926" rIns="243852" bIns="121926" anchor="ctr"/>
            <a:lstStyle/>
            <a:p>
              <a:endParaRPr lang="en-US" dirty="0">
                <a:latin typeface="Roboto Light"/>
              </a:endParaRPr>
            </a:p>
          </p:txBody>
        </p:sp>
        <p:sp>
          <p:nvSpPr>
            <p:cNvPr id="37" name="Freeform 1">
              <a:extLst>
                <a:ext uri="{FF2B5EF4-FFF2-40B4-BE49-F238E27FC236}">
                  <a16:creationId xmlns:a16="http://schemas.microsoft.com/office/drawing/2014/main" id="{C74C33A0-8C1D-6A48-9A27-684ED4EFADA7}"/>
                </a:ext>
              </a:extLst>
            </p:cNvPr>
            <p:cNvSpPr>
              <a:spLocks noChangeArrowheads="1"/>
            </p:cNvSpPr>
            <p:nvPr/>
          </p:nvSpPr>
          <p:spPr bwMode="auto">
            <a:xfrm rot="10800000">
              <a:off x="4091310" y="4978669"/>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43852" tIns="121926" rIns="243852" bIns="121926" anchor="ctr"/>
            <a:lstStyle/>
            <a:p>
              <a:endParaRPr lang="en-US" dirty="0">
                <a:latin typeface="Roboto Light"/>
              </a:endParaRPr>
            </a:p>
          </p:txBody>
        </p:sp>
      </p:grpSp>
    </p:spTree>
    <p:extLst>
      <p:ext uri="{BB962C8B-B14F-4D97-AF65-F5344CB8AC3E}">
        <p14:creationId xmlns:p14="http://schemas.microsoft.com/office/powerpoint/2010/main" val="11040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1862958" y="1188201"/>
            <a:ext cx="930417" cy="663864"/>
          </a:xfrm>
          <a:prstGeom prst="rect">
            <a:avLst/>
          </a:prstGeom>
        </p:spPr>
        <p:txBody>
          <a:bodyPr/>
          <a:lstStyle/>
          <a:p>
            <a:fld id="{A6EF2386-A887-FA40-B8D7-D67654273E35}" type="slidenum">
              <a:rPr lang="en-US" smtClean="0">
                <a:solidFill>
                  <a:schemeClr val="bg1"/>
                </a:solidFill>
              </a:rPr>
              <a:pPr/>
              <a:t>3</a:t>
            </a:fld>
            <a:endParaRPr lang="en-US" dirty="0">
              <a:solidFill>
                <a:schemeClr val="bg1"/>
              </a:solidFill>
            </a:endParaRPr>
          </a:p>
        </p:txBody>
      </p:sp>
      <p:sp>
        <p:nvSpPr>
          <p:cNvPr id="29" name="Title 20"/>
          <p:cNvSpPr txBox="1">
            <a:spLocks/>
          </p:cNvSpPr>
          <p:nvPr/>
        </p:nvSpPr>
        <p:spPr>
          <a:xfrm>
            <a:off x="6723521" y="4058543"/>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3"/>
                </a:solidFill>
                <a:latin typeface="Roboto Black"/>
                <a:cs typeface="Roboto Black"/>
              </a:rPr>
              <a:t>03 </a:t>
            </a:r>
          </a:p>
        </p:txBody>
      </p:sp>
      <p:sp>
        <p:nvSpPr>
          <p:cNvPr id="22" name="TextBox 21"/>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TWELVE GUIDING PRINCIPLES</a:t>
            </a:r>
          </a:p>
        </p:txBody>
      </p:sp>
      <p:grpSp>
        <p:nvGrpSpPr>
          <p:cNvPr id="3" name="Group 2"/>
          <p:cNvGrpSpPr/>
          <p:nvPr/>
        </p:nvGrpSpPr>
        <p:grpSpPr>
          <a:xfrm>
            <a:off x="1278506" y="2626863"/>
            <a:ext cx="5419615" cy="14398453"/>
            <a:chOff x="2200272" y="360363"/>
            <a:chExt cx="3514721" cy="9337667"/>
          </a:xfrm>
        </p:grpSpPr>
        <p:sp>
          <p:nvSpPr>
            <p:cNvPr id="17" name="Freeform 1"/>
            <p:cNvSpPr>
              <a:spLocks noChangeArrowheads="1"/>
            </p:cNvSpPr>
            <p:nvPr/>
          </p:nvSpPr>
          <p:spPr bwMode="auto">
            <a:xfrm>
              <a:off x="2200272" y="360363"/>
              <a:ext cx="1554161" cy="9337667"/>
            </a:xfrm>
            <a:custGeom>
              <a:avLst/>
              <a:gdLst>
                <a:gd name="T0" fmla="*/ 3267 w 4318"/>
                <a:gd name="T1" fmla="*/ 25661 h 25939"/>
                <a:gd name="T2" fmla="*/ 3188 w 4318"/>
                <a:gd name="T3" fmla="*/ 0 h 25939"/>
                <a:gd name="T4" fmla="*/ 3010 w 4318"/>
                <a:gd name="T5" fmla="*/ 1763 h 25939"/>
                <a:gd name="T6" fmla="*/ 1208 w 4318"/>
                <a:gd name="T7" fmla="*/ 99 h 25939"/>
                <a:gd name="T8" fmla="*/ 1030 w 4318"/>
                <a:gd name="T9" fmla="*/ 3842 h 25939"/>
                <a:gd name="T10" fmla="*/ 0 w 4318"/>
                <a:gd name="T11" fmla="*/ 25859 h 25939"/>
                <a:gd name="T12" fmla="*/ 1208 w 4318"/>
                <a:gd name="T13" fmla="*/ 24295 h 25939"/>
                <a:gd name="T14" fmla="*/ 3108 w 4318"/>
                <a:gd name="T15" fmla="*/ 25859 h 25939"/>
                <a:gd name="T16" fmla="*/ 4217 w 4318"/>
                <a:gd name="T17" fmla="*/ 25760 h 25939"/>
                <a:gd name="T18" fmla="*/ 3108 w 4318"/>
                <a:gd name="T19" fmla="*/ 2040 h 25939"/>
                <a:gd name="T20" fmla="*/ 1208 w 4318"/>
                <a:gd name="T21" fmla="*/ 2990 h 25939"/>
                <a:gd name="T22" fmla="*/ 3108 w 4318"/>
                <a:gd name="T23" fmla="*/ 23939 h 25939"/>
                <a:gd name="T24" fmla="*/ 1208 w 4318"/>
                <a:gd name="T25" fmla="*/ 22988 h 25939"/>
                <a:gd name="T26" fmla="*/ 3108 w 4318"/>
                <a:gd name="T27" fmla="*/ 23939 h 25939"/>
                <a:gd name="T28" fmla="*/ 1307 w 4318"/>
                <a:gd name="T29" fmla="*/ 22730 h 25939"/>
                <a:gd name="T30" fmla="*/ 3010 w 4318"/>
                <a:gd name="T31" fmla="*/ 21602 h 25939"/>
                <a:gd name="T32" fmla="*/ 3108 w 4318"/>
                <a:gd name="T33" fmla="*/ 21325 h 25939"/>
                <a:gd name="T34" fmla="*/ 1208 w 4318"/>
                <a:gd name="T35" fmla="*/ 20374 h 25939"/>
                <a:gd name="T36" fmla="*/ 3108 w 4318"/>
                <a:gd name="T37" fmla="*/ 21325 h 25939"/>
                <a:gd name="T38" fmla="*/ 1307 w 4318"/>
                <a:gd name="T39" fmla="*/ 20097 h 25939"/>
                <a:gd name="T40" fmla="*/ 3010 w 4318"/>
                <a:gd name="T41" fmla="*/ 18968 h 25939"/>
                <a:gd name="T42" fmla="*/ 3108 w 4318"/>
                <a:gd name="T43" fmla="*/ 18711 h 25939"/>
                <a:gd name="T44" fmla="*/ 1208 w 4318"/>
                <a:gd name="T45" fmla="*/ 17761 h 25939"/>
                <a:gd name="T46" fmla="*/ 3108 w 4318"/>
                <a:gd name="T47" fmla="*/ 18711 h 25939"/>
                <a:gd name="T48" fmla="*/ 1307 w 4318"/>
                <a:gd name="T49" fmla="*/ 17483 h 25939"/>
                <a:gd name="T50" fmla="*/ 3010 w 4318"/>
                <a:gd name="T51" fmla="*/ 16355 h 25939"/>
                <a:gd name="T52" fmla="*/ 3108 w 4318"/>
                <a:gd name="T53" fmla="*/ 16077 h 25939"/>
                <a:gd name="T54" fmla="*/ 1208 w 4318"/>
                <a:gd name="T55" fmla="*/ 15127 h 25939"/>
                <a:gd name="T56" fmla="*/ 3108 w 4318"/>
                <a:gd name="T57" fmla="*/ 16077 h 25939"/>
                <a:gd name="T58" fmla="*/ 1307 w 4318"/>
                <a:gd name="T59" fmla="*/ 14870 h 25939"/>
                <a:gd name="T60" fmla="*/ 3010 w 4318"/>
                <a:gd name="T61" fmla="*/ 13741 h 25939"/>
                <a:gd name="T62" fmla="*/ 3108 w 4318"/>
                <a:gd name="T63" fmla="*/ 13464 h 25939"/>
                <a:gd name="T64" fmla="*/ 1208 w 4318"/>
                <a:gd name="T65" fmla="*/ 12514 h 25939"/>
                <a:gd name="T66" fmla="*/ 3108 w 4318"/>
                <a:gd name="T67" fmla="*/ 13464 h 25939"/>
                <a:gd name="T68" fmla="*/ 1307 w 4318"/>
                <a:gd name="T69" fmla="*/ 12257 h 25939"/>
                <a:gd name="T70" fmla="*/ 3010 w 4318"/>
                <a:gd name="T71" fmla="*/ 11109 h 25939"/>
                <a:gd name="T72" fmla="*/ 3108 w 4318"/>
                <a:gd name="T73" fmla="*/ 10851 h 25939"/>
                <a:gd name="T74" fmla="*/ 1208 w 4318"/>
                <a:gd name="T75" fmla="*/ 9900 h 25939"/>
                <a:gd name="T76" fmla="*/ 3108 w 4318"/>
                <a:gd name="T77" fmla="*/ 10851 h 25939"/>
                <a:gd name="T78" fmla="*/ 1307 w 4318"/>
                <a:gd name="T79" fmla="*/ 9624 h 25939"/>
                <a:gd name="T80" fmla="*/ 3010 w 4318"/>
                <a:gd name="T81" fmla="*/ 8495 h 25939"/>
                <a:gd name="T82" fmla="*/ 3108 w 4318"/>
                <a:gd name="T83" fmla="*/ 8237 h 25939"/>
                <a:gd name="T84" fmla="*/ 1208 w 4318"/>
                <a:gd name="T85" fmla="*/ 7287 h 25939"/>
                <a:gd name="T86" fmla="*/ 3108 w 4318"/>
                <a:gd name="T87" fmla="*/ 8237 h 25939"/>
                <a:gd name="T88" fmla="*/ 1307 w 4318"/>
                <a:gd name="T89" fmla="*/ 7010 h 25939"/>
                <a:gd name="T90" fmla="*/ 3010 w 4318"/>
                <a:gd name="T91" fmla="*/ 5881 h 25939"/>
                <a:gd name="T92" fmla="*/ 3108 w 4318"/>
                <a:gd name="T93" fmla="*/ 5604 h 25939"/>
                <a:gd name="T94" fmla="*/ 1208 w 4318"/>
                <a:gd name="T95" fmla="*/ 4653 h 25939"/>
                <a:gd name="T96" fmla="*/ 3108 w 4318"/>
                <a:gd name="T97" fmla="*/ 5604 h 25939"/>
                <a:gd name="T98" fmla="*/ 1307 w 4318"/>
                <a:gd name="T99" fmla="*/ 4396 h 25939"/>
                <a:gd name="T100" fmla="*/ 1307 w 4318"/>
                <a:gd name="T101" fmla="*/ 3267 h 25939"/>
                <a:gd name="T102" fmla="*/ 3108 w 4318"/>
                <a:gd name="T103" fmla="*/ 4297 h 25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18" h="25939">
                  <a:moveTo>
                    <a:pt x="4217" y="25760"/>
                  </a:moveTo>
                  <a:lnTo>
                    <a:pt x="4217" y="25760"/>
                  </a:lnTo>
                  <a:cubicBezTo>
                    <a:pt x="3366" y="25760"/>
                    <a:pt x="3366" y="25760"/>
                    <a:pt x="3366" y="25760"/>
                  </a:cubicBezTo>
                  <a:cubicBezTo>
                    <a:pt x="3307" y="25760"/>
                    <a:pt x="3267" y="25720"/>
                    <a:pt x="3267" y="25661"/>
                  </a:cubicBezTo>
                  <a:cubicBezTo>
                    <a:pt x="3267" y="3842"/>
                    <a:pt x="3267" y="3842"/>
                    <a:pt x="3267" y="3842"/>
                  </a:cubicBezTo>
                  <a:cubicBezTo>
                    <a:pt x="3267" y="1406"/>
                    <a:pt x="3267" y="1406"/>
                    <a:pt x="3267" y="1406"/>
                  </a:cubicBezTo>
                  <a:cubicBezTo>
                    <a:pt x="3267" y="99"/>
                    <a:pt x="3267" y="99"/>
                    <a:pt x="3267" y="99"/>
                  </a:cubicBezTo>
                  <a:cubicBezTo>
                    <a:pt x="3267" y="40"/>
                    <a:pt x="3228" y="0"/>
                    <a:pt x="3188" y="0"/>
                  </a:cubicBezTo>
                  <a:cubicBezTo>
                    <a:pt x="3148" y="0"/>
                    <a:pt x="3108" y="40"/>
                    <a:pt x="3108" y="99"/>
                  </a:cubicBezTo>
                  <a:cubicBezTo>
                    <a:pt x="3108" y="1406"/>
                    <a:pt x="3108" y="1406"/>
                    <a:pt x="3108" y="1406"/>
                  </a:cubicBezTo>
                  <a:cubicBezTo>
                    <a:pt x="3108" y="1684"/>
                    <a:pt x="3108" y="1684"/>
                    <a:pt x="3108" y="1684"/>
                  </a:cubicBezTo>
                  <a:cubicBezTo>
                    <a:pt x="3108" y="1723"/>
                    <a:pt x="3050" y="1763"/>
                    <a:pt x="3010" y="1763"/>
                  </a:cubicBezTo>
                  <a:cubicBezTo>
                    <a:pt x="1307" y="1763"/>
                    <a:pt x="1307" y="1763"/>
                    <a:pt x="1307" y="1763"/>
                  </a:cubicBezTo>
                  <a:cubicBezTo>
                    <a:pt x="1248" y="1763"/>
                    <a:pt x="1208" y="1723"/>
                    <a:pt x="1208" y="1684"/>
                  </a:cubicBezTo>
                  <a:cubicBezTo>
                    <a:pt x="1208" y="1406"/>
                    <a:pt x="1208" y="1406"/>
                    <a:pt x="1208" y="1406"/>
                  </a:cubicBezTo>
                  <a:cubicBezTo>
                    <a:pt x="1208" y="99"/>
                    <a:pt x="1208" y="99"/>
                    <a:pt x="1208" y="99"/>
                  </a:cubicBezTo>
                  <a:cubicBezTo>
                    <a:pt x="1208" y="40"/>
                    <a:pt x="1168" y="0"/>
                    <a:pt x="1128" y="0"/>
                  </a:cubicBezTo>
                  <a:cubicBezTo>
                    <a:pt x="1070" y="0"/>
                    <a:pt x="1030" y="40"/>
                    <a:pt x="1030" y="99"/>
                  </a:cubicBezTo>
                  <a:cubicBezTo>
                    <a:pt x="1030" y="1406"/>
                    <a:pt x="1030" y="1406"/>
                    <a:pt x="1030" y="1406"/>
                  </a:cubicBezTo>
                  <a:cubicBezTo>
                    <a:pt x="1030" y="3842"/>
                    <a:pt x="1030" y="3842"/>
                    <a:pt x="1030" y="3842"/>
                  </a:cubicBezTo>
                  <a:cubicBezTo>
                    <a:pt x="1030" y="25661"/>
                    <a:pt x="1030" y="25661"/>
                    <a:pt x="1030" y="25661"/>
                  </a:cubicBezTo>
                  <a:cubicBezTo>
                    <a:pt x="1030" y="25720"/>
                    <a:pt x="990" y="25760"/>
                    <a:pt x="950" y="25760"/>
                  </a:cubicBezTo>
                  <a:cubicBezTo>
                    <a:pt x="99" y="25760"/>
                    <a:pt x="99" y="25760"/>
                    <a:pt x="99" y="25760"/>
                  </a:cubicBezTo>
                  <a:cubicBezTo>
                    <a:pt x="40" y="25760"/>
                    <a:pt x="0" y="25800"/>
                    <a:pt x="0" y="25859"/>
                  </a:cubicBezTo>
                  <a:cubicBezTo>
                    <a:pt x="0" y="25898"/>
                    <a:pt x="40" y="25938"/>
                    <a:pt x="99" y="25938"/>
                  </a:cubicBezTo>
                  <a:cubicBezTo>
                    <a:pt x="1128" y="25938"/>
                    <a:pt x="1128" y="25938"/>
                    <a:pt x="1128" y="25938"/>
                  </a:cubicBezTo>
                  <a:cubicBezTo>
                    <a:pt x="1168" y="25938"/>
                    <a:pt x="1208" y="25898"/>
                    <a:pt x="1208" y="25859"/>
                  </a:cubicBezTo>
                  <a:cubicBezTo>
                    <a:pt x="1208" y="24295"/>
                    <a:pt x="1208" y="24295"/>
                    <a:pt x="1208" y="24295"/>
                  </a:cubicBezTo>
                  <a:cubicBezTo>
                    <a:pt x="1208" y="24255"/>
                    <a:pt x="1248" y="24216"/>
                    <a:pt x="1307" y="24216"/>
                  </a:cubicBezTo>
                  <a:cubicBezTo>
                    <a:pt x="3010" y="24216"/>
                    <a:pt x="3010" y="24216"/>
                    <a:pt x="3010" y="24216"/>
                  </a:cubicBezTo>
                  <a:cubicBezTo>
                    <a:pt x="3050" y="24216"/>
                    <a:pt x="3108" y="24255"/>
                    <a:pt x="3108" y="24295"/>
                  </a:cubicBezTo>
                  <a:cubicBezTo>
                    <a:pt x="3108" y="25859"/>
                    <a:pt x="3108" y="25859"/>
                    <a:pt x="3108" y="25859"/>
                  </a:cubicBezTo>
                  <a:cubicBezTo>
                    <a:pt x="3108" y="25898"/>
                    <a:pt x="3148" y="25938"/>
                    <a:pt x="3188" y="25938"/>
                  </a:cubicBezTo>
                  <a:cubicBezTo>
                    <a:pt x="4217" y="25938"/>
                    <a:pt x="4217" y="25938"/>
                    <a:pt x="4217" y="25938"/>
                  </a:cubicBezTo>
                  <a:cubicBezTo>
                    <a:pt x="4277" y="25938"/>
                    <a:pt x="4317" y="25898"/>
                    <a:pt x="4317" y="25859"/>
                  </a:cubicBezTo>
                  <a:cubicBezTo>
                    <a:pt x="4317" y="25800"/>
                    <a:pt x="4277" y="25760"/>
                    <a:pt x="4217" y="25760"/>
                  </a:cubicBezTo>
                  <a:close/>
                  <a:moveTo>
                    <a:pt x="1307" y="1941"/>
                  </a:moveTo>
                  <a:lnTo>
                    <a:pt x="1307" y="1941"/>
                  </a:lnTo>
                  <a:cubicBezTo>
                    <a:pt x="3010" y="1941"/>
                    <a:pt x="3010" y="1941"/>
                    <a:pt x="3010" y="1941"/>
                  </a:cubicBezTo>
                  <a:cubicBezTo>
                    <a:pt x="3050" y="1941"/>
                    <a:pt x="3108" y="1980"/>
                    <a:pt x="3108" y="2040"/>
                  </a:cubicBezTo>
                  <a:cubicBezTo>
                    <a:pt x="3108" y="2990"/>
                    <a:pt x="3108" y="2990"/>
                    <a:pt x="3108" y="2990"/>
                  </a:cubicBezTo>
                  <a:cubicBezTo>
                    <a:pt x="3108" y="3029"/>
                    <a:pt x="3050" y="3089"/>
                    <a:pt x="3010" y="3089"/>
                  </a:cubicBezTo>
                  <a:cubicBezTo>
                    <a:pt x="1307" y="3089"/>
                    <a:pt x="1307" y="3089"/>
                    <a:pt x="1307" y="3089"/>
                  </a:cubicBezTo>
                  <a:cubicBezTo>
                    <a:pt x="1248" y="3089"/>
                    <a:pt x="1208" y="3029"/>
                    <a:pt x="1208" y="2990"/>
                  </a:cubicBezTo>
                  <a:cubicBezTo>
                    <a:pt x="1208" y="2040"/>
                    <a:pt x="1208" y="2040"/>
                    <a:pt x="1208" y="2040"/>
                  </a:cubicBezTo>
                  <a:cubicBezTo>
                    <a:pt x="1208" y="1980"/>
                    <a:pt x="1248" y="1941"/>
                    <a:pt x="1307" y="1941"/>
                  </a:cubicBezTo>
                  <a:close/>
                  <a:moveTo>
                    <a:pt x="3108" y="23939"/>
                  </a:moveTo>
                  <a:lnTo>
                    <a:pt x="3108" y="23939"/>
                  </a:lnTo>
                  <a:cubicBezTo>
                    <a:pt x="3108" y="23998"/>
                    <a:pt x="3050" y="24037"/>
                    <a:pt x="3010" y="24037"/>
                  </a:cubicBezTo>
                  <a:cubicBezTo>
                    <a:pt x="1307" y="24037"/>
                    <a:pt x="1307" y="24037"/>
                    <a:pt x="1307" y="24037"/>
                  </a:cubicBezTo>
                  <a:cubicBezTo>
                    <a:pt x="1248" y="24037"/>
                    <a:pt x="1208" y="23998"/>
                    <a:pt x="1208" y="23939"/>
                  </a:cubicBezTo>
                  <a:cubicBezTo>
                    <a:pt x="1208" y="22988"/>
                    <a:pt x="1208" y="22988"/>
                    <a:pt x="1208" y="22988"/>
                  </a:cubicBezTo>
                  <a:cubicBezTo>
                    <a:pt x="1208" y="22948"/>
                    <a:pt x="1248" y="22909"/>
                    <a:pt x="1307" y="22909"/>
                  </a:cubicBezTo>
                  <a:cubicBezTo>
                    <a:pt x="3010" y="22909"/>
                    <a:pt x="3010" y="22909"/>
                    <a:pt x="3010" y="22909"/>
                  </a:cubicBezTo>
                  <a:cubicBezTo>
                    <a:pt x="3050" y="22909"/>
                    <a:pt x="3108" y="22948"/>
                    <a:pt x="3108" y="22988"/>
                  </a:cubicBezTo>
                  <a:lnTo>
                    <a:pt x="3108" y="23939"/>
                  </a:lnTo>
                  <a:close/>
                  <a:moveTo>
                    <a:pt x="3108" y="22631"/>
                  </a:moveTo>
                  <a:lnTo>
                    <a:pt x="3108" y="22631"/>
                  </a:lnTo>
                  <a:cubicBezTo>
                    <a:pt x="3108" y="22691"/>
                    <a:pt x="3050" y="22730"/>
                    <a:pt x="3010" y="22730"/>
                  </a:cubicBezTo>
                  <a:cubicBezTo>
                    <a:pt x="1307" y="22730"/>
                    <a:pt x="1307" y="22730"/>
                    <a:pt x="1307" y="22730"/>
                  </a:cubicBezTo>
                  <a:cubicBezTo>
                    <a:pt x="1248" y="22730"/>
                    <a:pt x="1208" y="22691"/>
                    <a:pt x="1208" y="22631"/>
                  </a:cubicBezTo>
                  <a:cubicBezTo>
                    <a:pt x="1208" y="21681"/>
                    <a:pt x="1208" y="21681"/>
                    <a:pt x="1208" y="21681"/>
                  </a:cubicBezTo>
                  <a:cubicBezTo>
                    <a:pt x="1208" y="21642"/>
                    <a:pt x="1248" y="21602"/>
                    <a:pt x="1307" y="21602"/>
                  </a:cubicBezTo>
                  <a:cubicBezTo>
                    <a:pt x="3010" y="21602"/>
                    <a:pt x="3010" y="21602"/>
                    <a:pt x="3010" y="21602"/>
                  </a:cubicBezTo>
                  <a:cubicBezTo>
                    <a:pt x="3050" y="21602"/>
                    <a:pt x="3108" y="21642"/>
                    <a:pt x="3108" y="21681"/>
                  </a:cubicBezTo>
                  <a:lnTo>
                    <a:pt x="3108" y="22631"/>
                  </a:lnTo>
                  <a:close/>
                  <a:moveTo>
                    <a:pt x="3108" y="21325"/>
                  </a:moveTo>
                  <a:lnTo>
                    <a:pt x="3108" y="21325"/>
                  </a:lnTo>
                  <a:cubicBezTo>
                    <a:pt x="3108" y="21384"/>
                    <a:pt x="3050" y="21424"/>
                    <a:pt x="3010" y="21424"/>
                  </a:cubicBezTo>
                  <a:cubicBezTo>
                    <a:pt x="1307" y="21424"/>
                    <a:pt x="1307" y="21424"/>
                    <a:pt x="1307" y="21424"/>
                  </a:cubicBezTo>
                  <a:cubicBezTo>
                    <a:pt x="1248" y="21424"/>
                    <a:pt x="1208" y="21384"/>
                    <a:pt x="1208" y="21325"/>
                  </a:cubicBezTo>
                  <a:cubicBezTo>
                    <a:pt x="1208" y="20374"/>
                    <a:pt x="1208" y="20374"/>
                    <a:pt x="1208" y="20374"/>
                  </a:cubicBezTo>
                  <a:cubicBezTo>
                    <a:pt x="1208" y="20315"/>
                    <a:pt x="1248" y="20275"/>
                    <a:pt x="1307" y="20275"/>
                  </a:cubicBezTo>
                  <a:cubicBezTo>
                    <a:pt x="3010" y="20275"/>
                    <a:pt x="3010" y="20275"/>
                    <a:pt x="3010" y="20275"/>
                  </a:cubicBezTo>
                  <a:cubicBezTo>
                    <a:pt x="3050" y="20275"/>
                    <a:pt x="3108" y="20315"/>
                    <a:pt x="3108" y="20374"/>
                  </a:cubicBezTo>
                  <a:lnTo>
                    <a:pt x="3108" y="21325"/>
                  </a:lnTo>
                  <a:close/>
                  <a:moveTo>
                    <a:pt x="3108" y="20018"/>
                  </a:moveTo>
                  <a:lnTo>
                    <a:pt x="3108" y="20018"/>
                  </a:lnTo>
                  <a:cubicBezTo>
                    <a:pt x="3108" y="20058"/>
                    <a:pt x="3050" y="20097"/>
                    <a:pt x="3010" y="20097"/>
                  </a:cubicBezTo>
                  <a:cubicBezTo>
                    <a:pt x="1307" y="20097"/>
                    <a:pt x="1307" y="20097"/>
                    <a:pt x="1307" y="20097"/>
                  </a:cubicBezTo>
                  <a:cubicBezTo>
                    <a:pt x="1248" y="20097"/>
                    <a:pt x="1208" y="20058"/>
                    <a:pt x="1208" y="20018"/>
                  </a:cubicBezTo>
                  <a:cubicBezTo>
                    <a:pt x="1208" y="19067"/>
                    <a:pt x="1208" y="19067"/>
                    <a:pt x="1208" y="19067"/>
                  </a:cubicBezTo>
                  <a:cubicBezTo>
                    <a:pt x="1208" y="19008"/>
                    <a:pt x="1248" y="18968"/>
                    <a:pt x="1307" y="18968"/>
                  </a:cubicBezTo>
                  <a:cubicBezTo>
                    <a:pt x="3010" y="18968"/>
                    <a:pt x="3010" y="18968"/>
                    <a:pt x="3010" y="18968"/>
                  </a:cubicBezTo>
                  <a:cubicBezTo>
                    <a:pt x="3050" y="18968"/>
                    <a:pt x="3108" y="19008"/>
                    <a:pt x="3108" y="19067"/>
                  </a:cubicBezTo>
                  <a:lnTo>
                    <a:pt x="3108" y="20018"/>
                  </a:lnTo>
                  <a:close/>
                  <a:moveTo>
                    <a:pt x="3108" y="18711"/>
                  </a:moveTo>
                  <a:lnTo>
                    <a:pt x="3108" y="18711"/>
                  </a:lnTo>
                  <a:cubicBezTo>
                    <a:pt x="3108" y="18751"/>
                    <a:pt x="3050" y="18790"/>
                    <a:pt x="3010" y="18790"/>
                  </a:cubicBezTo>
                  <a:cubicBezTo>
                    <a:pt x="1307" y="18790"/>
                    <a:pt x="1307" y="18790"/>
                    <a:pt x="1307" y="18790"/>
                  </a:cubicBezTo>
                  <a:cubicBezTo>
                    <a:pt x="1248" y="18790"/>
                    <a:pt x="1208" y="18751"/>
                    <a:pt x="1208" y="18711"/>
                  </a:cubicBezTo>
                  <a:cubicBezTo>
                    <a:pt x="1208" y="17761"/>
                    <a:pt x="1208" y="17761"/>
                    <a:pt x="1208" y="17761"/>
                  </a:cubicBezTo>
                  <a:cubicBezTo>
                    <a:pt x="1208" y="17701"/>
                    <a:pt x="1248" y="17661"/>
                    <a:pt x="1307" y="17661"/>
                  </a:cubicBezTo>
                  <a:cubicBezTo>
                    <a:pt x="3010" y="17661"/>
                    <a:pt x="3010" y="17661"/>
                    <a:pt x="3010" y="17661"/>
                  </a:cubicBezTo>
                  <a:cubicBezTo>
                    <a:pt x="3050" y="17661"/>
                    <a:pt x="3108" y="17701"/>
                    <a:pt x="3108" y="17761"/>
                  </a:cubicBezTo>
                  <a:lnTo>
                    <a:pt x="3108" y="18711"/>
                  </a:lnTo>
                  <a:close/>
                  <a:moveTo>
                    <a:pt x="3108" y="17404"/>
                  </a:moveTo>
                  <a:lnTo>
                    <a:pt x="3108" y="17404"/>
                  </a:lnTo>
                  <a:cubicBezTo>
                    <a:pt x="3108" y="17444"/>
                    <a:pt x="3050" y="17483"/>
                    <a:pt x="3010" y="17483"/>
                  </a:cubicBezTo>
                  <a:cubicBezTo>
                    <a:pt x="1307" y="17483"/>
                    <a:pt x="1307" y="17483"/>
                    <a:pt x="1307" y="17483"/>
                  </a:cubicBezTo>
                  <a:cubicBezTo>
                    <a:pt x="1248" y="17483"/>
                    <a:pt x="1208" y="17444"/>
                    <a:pt x="1208" y="17404"/>
                  </a:cubicBezTo>
                  <a:cubicBezTo>
                    <a:pt x="1208" y="16434"/>
                    <a:pt x="1208" y="16434"/>
                    <a:pt x="1208" y="16434"/>
                  </a:cubicBezTo>
                  <a:cubicBezTo>
                    <a:pt x="1208" y="16394"/>
                    <a:pt x="1248" y="16355"/>
                    <a:pt x="1307" y="16355"/>
                  </a:cubicBezTo>
                  <a:cubicBezTo>
                    <a:pt x="3010" y="16355"/>
                    <a:pt x="3010" y="16355"/>
                    <a:pt x="3010" y="16355"/>
                  </a:cubicBezTo>
                  <a:cubicBezTo>
                    <a:pt x="3050" y="16355"/>
                    <a:pt x="3108" y="16394"/>
                    <a:pt x="3108" y="16434"/>
                  </a:cubicBezTo>
                  <a:lnTo>
                    <a:pt x="3108" y="17404"/>
                  </a:lnTo>
                  <a:close/>
                  <a:moveTo>
                    <a:pt x="3108" y="16077"/>
                  </a:moveTo>
                  <a:lnTo>
                    <a:pt x="3108" y="16077"/>
                  </a:lnTo>
                  <a:cubicBezTo>
                    <a:pt x="3108" y="16137"/>
                    <a:pt x="3050" y="16177"/>
                    <a:pt x="3010" y="16177"/>
                  </a:cubicBezTo>
                  <a:cubicBezTo>
                    <a:pt x="1307" y="16177"/>
                    <a:pt x="1307" y="16177"/>
                    <a:pt x="1307" y="16177"/>
                  </a:cubicBezTo>
                  <a:cubicBezTo>
                    <a:pt x="1248" y="16177"/>
                    <a:pt x="1208" y="16137"/>
                    <a:pt x="1208" y="16077"/>
                  </a:cubicBezTo>
                  <a:cubicBezTo>
                    <a:pt x="1208" y="15127"/>
                    <a:pt x="1208" y="15127"/>
                    <a:pt x="1208" y="15127"/>
                  </a:cubicBezTo>
                  <a:cubicBezTo>
                    <a:pt x="1208" y="15088"/>
                    <a:pt x="1248" y="15048"/>
                    <a:pt x="1307" y="15048"/>
                  </a:cubicBezTo>
                  <a:cubicBezTo>
                    <a:pt x="3010" y="15048"/>
                    <a:pt x="3010" y="15048"/>
                    <a:pt x="3010" y="15048"/>
                  </a:cubicBezTo>
                  <a:cubicBezTo>
                    <a:pt x="3050" y="15048"/>
                    <a:pt x="3108" y="15088"/>
                    <a:pt x="3108" y="15127"/>
                  </a:cubicBezTo>
                  <a:lnTo>
                    <a:pt x="3108" y="16077"/>
                  </a:lnTo>
                  <a:close/>
                  <a:moveTo>
                    <a:pt x="3108" y="14771"/>
                  </a:moveTo>
                  <a:lnTo>
                    <a:pt x="3108" y="14771"/>
                  </a:lnTo>
                  <a:cubicBezTo>
                    <a:pt x="3108" y="14830"/>
                    <a:pt x="3050" y="14870"/>
                    <a:pt x="3010" y="14870"/>
                  </a:cubicBezTo>
                  <a:cubicBezTo>
                    <a:pt x="1307" y="14870"/>
                    <a:pt x="1307" y="14870"/>
                    <a:pt x="1307" y="14870"/>
                  </a:cubicBezTo>
                  <a:cubicBezTo>
                    <a:pt x="1248" y="14870"/>
                    <a:pt x="1208" y="14830"/>
                    <a:pt x="1208" y="14771"/>
                  </a:cubicBezTo>
                  <a:cubicBezTo>
                    <a:pt x="1208" y="13820"/>
                    <a:pt x="1208" y="13820"/>
                    <a:pt x="1208" y="13820"/>
                  </a:cubicBezTo>
                  <a:cubicBezTo>
                    <a:pt x="1208" y="13780"/>
                    <a:pt x="1248" y="13741"/>
                    <a:pt x="1307" y="13741"/>
                  </a:cubicBezTo>
                  <a:cubicBezTo>
                    <a:pt x="3010" y="13741"/>
                    <a:pt x="3010" y="13741"/>
                    <a:pt x="3010" y="13741"/>
                  </a:cubicBezTo>
                  <a:cubicBezTo>
                    <a:pt x="3050" y="13741"/>
                    <a:pt x="3108" y="13780"/>
                    <a:pt x="3108" y="13820"/>
                  </a:cubicBezTo>
                  <a:lnTo>
                    <a:pt x="3108" y="14771"/>
                  </a:lnTo>
                  <a:close/>
                  <a:moveTo>
                    <a:pt x="3108" y="13464"/>
                  </a:moveTo>
                  <a:lnTo>
                    <a:pt x="3108" y="13464"/>
                  </a:lnTo>
                  <a:cubicBezTo>
                    <a:pt x="3108" y="13523"/>
                    <a:pt x="3050" y="13562"/>
                    <a:pt x="3010" y="13562"/>
                  </a:cubicBezTo>
                  <a:cubicBezTo>
                    <a:pt x="1307" y="13562"/>
                    <a:pt x="1307" y="13562"/>
                    <a:pt x="1307" y="13562"/>
                  </a:cubicBezTo>
                  <a:cubicBezTo>
                    <a:pt x="1248" y="13562"/>
                    <a:pt x="1208" y="13523"/>
                    <a:pt x="1208" y="13464"/>
                  </a:cubicBezTo>
                  <a:cubicBezTo>
                    <a:pt x="1208" y="12514"/>
                    <a:pt x="1208" y="12514"/>
                    <a:pt x="1208" y="12514"/>
                  </a:cubicBezTo>
                  <a:cubicBezTo>
                    <a:pt x="1208" y="12475"/>
                    <a:pt x="1248" y="12435"/>
                    <a:pt x="1307" y="12435"/>
                  </a:cubicBezTo>
                  <a:cubicBezTo>
                    <a:pt x="3010" y="12435"/>
                    <a:pt x="3010" y="12435"/>
                    <a:pt x="3010" y="12435"/>
                  </a:cubicBezTo>
                  <a:cubicBezTo>
                    <a:pt x="3050" y="12435"/>
                    <a:pt x="3108" y="12475"/>
                    <a:pt x="3108" y="12514"/>
                  </a:cubicBezTo>
                  <a:lnTo>
                    <a:pt x="3108" y="13464"/>
                  </a:lnTo>
                  <a:close/>
                  <a:moveTo>
                    <a:pt x="3108" y="12158"/>
                  </a:moveTo>
                  <a:lnTo>
                    <a:pt x="3108" y="12158"/>
                  </a:lnTo>
                  <a:cubicBezTo>
                    <a:pt x="3108" y="12218"/>
                    <a:pt x="3050" y="12257"/>
                    <a:pt x="3010" y="12257"/>
                  </a:cubicBezTo>
                  <a:cubicBezTo>
                    <a:pt x="1307" y="12257"/>
                    <a:pt x="1307" y="12257"/>
                    <a:pt x="1307" y="12257"/>
                  </a:cubicBezTo>
                  <a:cubicBezTo>
                    <a:pt x="1248" y="12257"/>
                    <a:pt x="1208" y="12218"/>
                    <a:pt x="1208" y="12158"/>
                  </a:cubicBezTo>
                  <a:cubicBezTo>
                    <a:pt x="1208" y="11208"/>
                    <a:pt x="1208" y="11208"/>
                    <a:pt x="1208" y="11208"/>
                  </a:cubicBezTo>
                  <a:cubicBezTo>
                    <a:pt x="1208" y="11148"/>
                    <a:pt x="1248" y="11109"/>
                    <a:pt x="1307" y="11109"/>
                  </a:cubicBezTo>
                  <a:cubicBezTo>
                    <a:pt x="3010" y="11109"/>
                    <a:pt x="3010" y="11109"/>
                    <a:pt x="3010" y="11109"/>
                  </a:cubicBezTo>
                  <a:cubicBezTo>
                    <a:pt x="3050" y="11109"/>
                    <a:pt x="3108" y="11148"/>
                    <a:pt x="3108" y="11208"/>
                  </a:cubicBezTo>
                  <a:lnTo>
                    <a:pt x="3108" y="12158"/>
                  </a:lnTo>
                  <a:close/>
                  <a:moveTo>
                    <a:pt x="3108" y="10851"/>
                  </a:moveTo>
                  <a:lnTo>
                    <a:pt x="3108" y="10851"/>
                  </a:lnTo>
                  <a:cubicBezTo>
                    <a:pt x="3108" y="10891"/>
                    <a:pt x="3050" y="10930"/>
                    <a:pt x="3010" y="10930"/>
                  </a:cubicBezTo>
                  <a:cubicBezTo>
                    <a:pt x="1307" y="10930"/>
                    <a:pt x="1307" y="10930"/>
                    <a:pt x="1307" y="10930"/>
                  </a:cubicBezTo>
                  <a:cubicBezTo>
                    <a:pt x="1248" y="10930"/>
                    <a:pt x="1208" y="10891"/>
                    <a:pt x="1208" y="10851"/>
                  </a:cubicBezTo>
                  <a:cubicBezTo>
                    <a:pt x="1208" y="9900"/>
                    <a:pt x="1208" y="9900"/>
                    <a:pt x="1208" y="9900"/>
                  </a:cubicBezTo>
                  <a:cubicBezTo>
                    <a:pt x="1208" y="9841"/>
                    <a:pt x="1248" y="9802"/>
                    <a:pt x="1307" y="9802"/>
                  </a:cubicBezTo>
                  <a:cubicBezTo>
                    <a:pt x="3010" y="9802"/>
                    <a:pt x="3010" y="9802"/>
                    <a:pt x="3010" y="9802"/>
                  </a:cubicBezTo>
                  <a:cubicBezTo>
                    <a:pt x="3050" y="9802"/>
                    <a:pt x="3108" y="9841"/>
                    <a:pt x="3108" y="9900"/>
                  </a:cubicBezTo>
                  <a:lnTo>
                    <a:pt x="3108" y="10851"/>
                  </a:lnTo>
                  <a:close/>
                  <a:moveTo>
                    <a:pt x="3108" y="9544"/>
                  </a:moveTo>
                  <a:lnTo>
                    <a:pt x="3108" y="9544"/>
                  </a:lnTo>
                  <a:cubicBezTo>
                    <a:pt x="3108" y="9584"/>
                    <a:pt x="3050" y="9624"/>
                    <a:pt x="3010" y="9624"/>
                  </a:cubicBezTo>
                  <a:cubicBezTo>
                    <a:pt x="1307" y="9624"/>
                    <a:pt x="1307" y="9624"/>
                    <a:pt x="1307" y="9624"/>
                  </a:cubicBezTo>
                  <a:cubicBezTo>
                    <a:pt x="1248" y="9624"/>
                    <a:pt x="1208" y="9584"/>
                    <a:pt x="1208" y="9544"/>
                  </a:cubicBezTo>
                  <a:cubicBezTo>
                    <a:pt x="1208" y="8594"/>
                    <a:pt x="1208" y="8594"/>
                    <a:pt x="1208" y="8594"/>
                  </a:cubicBezTo>
                  <a:cubicBezTo>
                    <a:pt x="1208" y="8534"/>
                    <a:pt x="1248" y="8495"/>
                    <a:pt x="1307" y="8495"/>
                  </a:cubicBezTo>
                  <a:cubicBezTo>
                    <a:pt x="3010" y="8495"/>
                    <a:pt x="3010" y="8495"/>
                    <a:pt x="3010" y="8495"/>
                  </a:cubicBezTo>
                  <a:cubicBezTo>
                    <a:pt x="3050" y="8495"/>
                    <a:pt x="3108" y="8534"/>
                    <a:pt x="3108" y="8594"/>
                  </a:cubicBezTo>
                  <a:lnTo>
                    <a:pt x="3108" y="9544"/>
                  </a:lnTo>
                  <a:close/>
                  <a:moveTo>
                    <a:pt x="3108" y="8237"/>
                  </a:moveTo>
                  <a:lnTo>
                    <a:pt x="3108" y="8237"/>
                  </a:lnTo>
                  <a:cubicBezTo>
                    <a:pt x="3108" y="8277"/>
                    <a:pt x="3050" y="8316"/>
                    <a:pt x="3010" y="8316"/>
                  </a:cubicBezTo>
                  <a:cubicBezTo>
                    <a:pt x="1307" y="8316"/>
                    <a:pt x="1307" y="8316"/>
                    <a:pt x="1307" y="8316"/>
                  </a:cubicBezTo>
                  <a:cubicBezTo>
                    <a:pt x="1248" y="8316"/>
                    <a:pt x="1208" y="8277"/>
                    <a:pt x="1208" y="8237"/>
                  </a:cubicBezTo>
                  <a:cubicBezTo>
                    <a:pt x="1208" y="7287"/>
                    <a:pt x="1208" y="7287"/>
                    <a:pt x="1208" y="7287"/>
                  </a:cubicBezTo>
                  <a:cubicBezTo>
                    <a:pt x="1208" y="7228"/>
                    <a:pt x="1248" y="7188"/>
                    <a:pt x="1307" y="7188"/>
                  </a:cubicBezTo>
                  <a:cubicBezTo>
                    <a:pt x="3010" y="7188"/>
                    <a:pt x="3010" y="7188"/>
                    <a:pt x="3010" y="7188"/>
                  </a:cubicBezTo>
                  <a:cubicBezTo>
                    <a:pt x="3050" y="7188"/>
                    <a:pt x="3108" y="7228"/>
                    <a:pt x="3108" y="7287"/>
                  </a:cubicBezTo>
                  <a:lnTo>
                    <a:pt x="3108" y="8237"/>
                  </a:lnTo>
                  <a:close/>
                  <a:moveTo>
                    <a:pt x="3108" y="6911"/>
                  </a:moveTo>
                  <a:lnTo>
                    <a:pt x="3108" y="6911"/>
                  </a:lnTo>
                  <a:cubicBezTo>
                    <a:pt x="3108" y="6970"/>
                    <a:pt x="3050" y="7010"/>
                    <a:pt x="3010" y="7010"/>
                  </a:cubicBezTo>
                  <a:cubicBezTo>
                    <a:pt x="1307" y="7010"/>
                    <a:pt x="1307" y="7010"/>
                    <a:pt x="1307" y="7010"/>
                  </a:cubicBezTo>
                  <a:cubicBezTo>
                    <a:pt x="1248" y="7010"/>
                    <a:pt x="1208" y="6970"/>
                    <a:pt x="1208" y="6911"/>
                  </a:cubicBezTo>
                  <a:cubicBezTo>
                    <a:pt x="1208" y="5961"/>
                    <a:pt x="1208" y="5961"/>
                    <a:pt x="1208" y="5961"/>
                  </a:cubicBezTo>
                  <a:cubicBezTo>
                    <a:pt x="1208" y="5921"/>
                    <a:pt x="1248" y="5881"/>
                    <a:pt x="1307" y="5881"/>
                  </a:cubicBezTo>
                  <a:cubicBezTo>
                    <a:pt x="3010" y="5881"/>
                    <a:pt x="3010" y="5881"/>
                    <a:pt x="3010" y="5881"/>
                  </a:cubicBezTo>
                  <a:cubicBezTo>
                    <a:pt x="3050" y="5881"/>
                    <a:pt x="3108" y="5921"/>
                    <a:pt x="3108" y="5961"/>
                  </a:cubicBezTo>
                  <a:lnTo>
                    <a:pt x="3108" y="6911"/>
                  </a:lnTo>
                  <a:close/>
                  <a:moveTo>
                    <a:pt x="3108" y="5604"/>
                  </a:moveTo>
                  <a:lnTo>
                    <a:pt x="3108" y="5604"/>
                  </a:lnTo>
                  <a:cubicBezTo>
                    <a:pt x="3108" y="5663"/>
                    <a:pt x="3050" y="5703"/>
                    <a:pt x="3010" y="5703"/>
                  </a:cubicBezTo>
                  <a:cubicBezTo>
                    <a:pt x="1307" y="5703"/>
                    <a:pt x="1307" y="5703"/>
                    <a:pt x="1307" y="5703"/>
                  </a:cubicBezTo>
                  <a:cubicBezTo>
                    <a:pt x="1248" y="5703"/>
                    <a:pt x="1208" y="5663"/>
                    <a:pt x="1208" y="5604"/>
                  </a:cubicBezTo>
                  <a:cubicBezTo>
                    <a:pt x="1208" y="4653"/>
                    <a:pt x="1208" y="4653"/>
                    <a:pt x="1208" y="4653"/>
                  </a:cubicBezTo>
                  <a:cubicBezTo>
                    <a:pt x="1208" y="4614"/>
                    <a:pt x="1248" y="4574"/>
                    <a:pt x="1307" y="4574"/>
                  </a:cubicBezTo>
                  <a:cubicBezTo>
                    <a:pt x="3010" y="4574"/>
                    <a:pt x="3010" y="4574"/>
                    <a:pt x="3010" y="4574"/>
                  </a:cubicBezTo>
                  <a:cubicBezTo>
                    <a:pt x="3050" y="4574"/>
                    <a:pt x="3108" y="4614"/>
                    <a:pt x="3108" y="4653"/>
                  </a:cubicBezTo>
                  <a:lnTo>
                    <a:pt x="3108" y="5604"/>
                  </a:lnTo>
                  <a:close/>
                  <a:moveTo>
                    <a:pt x="3108" y="4297"/>
                  </a:moveTo>
                  <a:lnTo>
                    <a:pt x="3108" y="4297"/>
                  </a:lnTo>
                  <a:cubicBezTo>
                    <a:pt x="3108" y="4356"/>
                    <a:pt x="3050" y="4396"/>
                    <a:pt x="3010" y="4396"/>
                  </a:cubicBezTo>
                  <a:cubicBezTo>
                    <a:pt x="1307" y="4396"/>
                    <a:pt x="1307" y="4396"/>
                    <a:pt x="1307" y="4396"/>
                  </a:cubicBezTo>
                  <a:cubicBezTo>
                    <a:pt x="1248" y="4396"/>
                    <a:pt x="1208" y="4356"/>
                    <a:pt x="1208" y="4297"/>
                  </a:cubicBezTo>
                  <a:cubicBezTo>
                    <a:pt x="1208" y="3842"/>
                    <a:pt x="1208" y="3842"/>
                    <a:pt x="1208" y="3842"/>
                  </a:cubicBezTo>
                  <a:cubicBezTo>
                    <a:pt x="1208" y="3346"/>
                    <a:pt x="1208" y="3346"/>
                    <a:pt x="1208" y="3346"/>
                  </a:cubicBezTo>
                  <a:cubicBezTo>
                    <a:pt x="1208" y="3307"/>
                    <a:pt x="1248" y="3267"/>
                    <a:pt x="1307" y="3267"/>
                  </a:cubicBezTo>
                  <a:cubicBezTo>
                    <a:pt x="3010" y="3267"/>
                    <a:pt x="3010" y="3267"/>
                    <a:pt x="3010" y="3267"/>
                  </a:cubicBezTo>
                  <a:cubicBezTo>
                    <a:pt x="3050" y="3267"/>
                    <a:pt x="3108" y="3307"/>
                    <a:pt x="3108" y="3346"/>
                  </a:cubicBezTo>
                  <a:cubicBezTo>
                    <a:pt x="3108" y="3842"/>
                    <a:pt x="3108" y="3842"/>
                    <a:pt x="3108" y="3842"/>
                  </a:cubicBezTo>
                  <a:lnTo>
                    <a:pt x="3108" y="4297"/>
                  </a:lnTo>
                  <a:close/>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2"/>
            <p:cNvSpPr>
              <a:spLocks noChangeArrowheads="1"/>
            </p:cNvSpPr>
            <p:nvPr/>
          </p:nvSpPr>
          <p:spPr bwMode="auto">
            <a:xfrm>
              <a:off x="2657472" y="2298698"/>
              <a:ext cx="2195510" cy="4525960"/>
            </a:xfrm>
            <a:custGeom>
              <a:avLst/>
              <a:gdLst>
                <a:gd name="T0" fmla="*/ 5524 w 6099"/>
                <a:gd name="T1" fmla="*/ 3366 h 12573"/>
                <a:gd name="T2" fmla="*/ 5524 w 6099"/>
                <a:gd name="T3" fmla="*/ 3366 h 12573"/>
                <a:gd name="T4" fmla="*/ 4870 w 6099"/>
                <a:gd name="T5" fmla="*/ 3465 h 12573"/>
                <a:gd name="T6" fmla="*/ 2020 w 6099"/>
                <a:gd name="T7" fmla="*/ 139 h 12573"/>
                <a:gd name="T8" fmla="*/ 1545 w 6099"/>
                <a:gd name="T9" fmla="*/ 99 h 12573"/>
                <a:gd name="T10" fmla="*/ 1525 w 6099"/>
                <a:gd name="T11" fmla="*/ 575 h 12573"/>
                <a:gd name="T12" fmla="*/ 4217 w 6099"/>
                <a:gd name="T13" fmla="*/ 3703 h 12573"/>
                <a:gd name="T14" fmla="*/ 2950 w 6099"/>
                <a:gd name="T15" fmla="*/ 3386 h 12573"/>
                <a:gd name="T16" fmla="*/ 1901 w 6099"/>
                <a:gd name="T17" fmla="*/ 1782 h 12573"/>
                <a:gd name="T18" fmla="*/ 1445 w 6099"/>
                <a:gd name="T19" fmla="*/ 1683 h 12573"/>
                <a:gd name="T20" fmla="*/ 1347 w 6099"/>
                <a:gd name="T21" fmla="*/ 2138 h 12573"/>
                <a:gd name="T22" fmla="*/ 2475 w 6099"/>
                <a:gd name="T23" fmla="*/ 3841 h 12573"/>
                <a:gd name="T24" fmla="*/ 2654 w 6099"/>
                <a:gd name="T25" fmla="*/ 3980 h 12573"/>
                <a:gd name="T26" fmla="*/ 4415 w 6099"/>
                <a:gd name="T27" fmla="*/ 4416 h 12573"/>
                <a:gd name="T28" fmla="*/ 3722 w 6099"/>
                <a:gd name="T29" fmla="*/ 6494 h 12573"/>
                <a:gd name="T30" fmla="*/ 2079 w 6099"/>
                <a:gd name="T31" fmla="*/ 5564 h 12573"/>
                <a:gd name="T32" fmla="*/ 1624 w 6099"/>
                <a:gd name="T33" fmla="*/ 5663 h 12573"/>
                <a:gd name="T34" fmla="*/ 99 w 6099"/>
                <a:gd name="T35" fmla="*/ 7840 h 12573"/>
                <a:gd name="T36" fmla="*/ 178 w 6099"/>
                <a:gd name="T37" fmla="*/ 8335 h 12573"/>
                <a:gd name="T38" fmla="*/ 674 w 6099"/>
                <a:gd name="T39" fmla="*/ 8256 h 12573"/>
                <a:gd name="T40" fmla="*/ 2000 w 6099"/>
                <a:gd name="T41" fmla="*/ 6316 h 12573"/>
                <a:gd name="T42" fmla="*/ 3504 w 6099"/>
                <a:gd name="T43" fmla="*/ 7168 h 12573"/>
                <a:gd name="T44" fmla="*/ 3484 w 6099"/>
                <a:gd name="T45" fmla="*/ 7247 h 12573"/>
                <a:gd name="T46" fmla="*/ 3544 w 6099"/>
                <a:gd name="T47" fmla="*/ 7820 h 12573"/>
                <a:gd name="T48" fmla="*/ 1228 w 6099"/>
                <a:gd name="T49" fmla="*/ 12058 h 12573"/>
                <a:gd name="T50" fmla="*/ 1366 w 6099"/>
                <a:gd name="T51" fmla="*/ 12513 h 12573"/>
                <a:gd name="T52" fmla="*/ 1525 w 6099"/>
                <a:gd name="T53" fmla="*/ 12572 h 12573"/>
                <a:gd name="T54" fmla="*/ 1841 w 6099"/>
                <a:gd name="T55" fmla="*/ 12375 h 12573"/>
                <a:gd name="T56" fmla="*/ 4137 w 6099"/>
                <a:gd name="T57" fmla="*/ 8176 h 12573"/>
                <a:gd name="T58" fmla="*/ 4158 w 6099"/>
                <a:gd name="T59" fmla="*/ 8176 h 12573"/>
                <a:gd name="T60" fmla="*/ 4830 w 6099"/>
                <a:gd name="T61" fmla="*/ 7702 h 12573"/>
                <a:gd name="T62" fmla="*/ 5979 w 6099"/>
                <a:gd name="T63" fmla="*/ 4277 h 12573"/>
                <a:gd name="T64" fmla="*/ 5524 w 6099"/>
                <a:gd name="T65" fmla="*/ 3366 h 1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9" h="12573">
                  <a:moveTo>
                    <a:pt x="5524" y="3366"/>
                  </a:moveTo>
                  <a:lnTo>
                    <a:pt x="5524" y="3366"/>
                  </a:lnTo>
                  <a:cubicBezTo>
                    <a:pt x="5286" y="3287"/>
                    <a:pt x="5048" y="3347"/>
                    <a:pt x="4870" y="3465"/>
                  </a:cubicBezTo>
                  <a:cubicBezTo>
                    <a:pt x="2020" y="139"/>
                    <a:pt x="2020" y="139"/>
                    <a:pt x="2020" y="139"/>
                  </a:cubicBezTo>
                  <a:cubicBezTo>
                    <a:pt x="1901" y="0"/>
                    <a:pt x="1683" y="0"/>
                    <a:pt x="1545" y="99"/>
                  </a:cubicBezTo>
                  <a:cubicBezTo>
                    <a:pt x="1426" y="218"/>
                    <a:pt x="1406" y="436"/>
                    <a:pt x="1525" y="575"/>
                  </a:cubicBezTo>
                  <a:cubicBezTo>
                    <a:pt x="4217" y="3703"/>
                    <a:pt x="4217" y="3703"/>
                    <a:pt x="4217" y="3703"/>
                  </a:cubicBezTo>
                  <a:cubicBezTo>
                    <a:pt x="2950" y="3386"/>
                    <a:pt x="2950" y="3386"/>
                    <a:pt x="2950" y="3386"/>
                  </a:cubicBezTo>
                  <a:cubicBezTo>
                    <a:pt x="1901" y="1782"/>
                    <a:pt x="1901" y="1782"/>
                    <a:pt x="1901" y="1782"/>
                  </a:cubicBezTo>
                  <a:cubicBezTo>
                    <a:pt x="1802" y="1624"/>
                    <a:pt x="1604" y="1584"/>
                    <a:pt x="1445" y="1683"/>
                  </a:cubicBezTo>
                  <a:cubicBezTo>
                    <a:pt x="1287" y="1782"/>
                    <a:pt x="1248" y="1980"/>
                    <a:pt x="1347" y="2138"/>
                  </a:cubicBezTo>
                  <a:cubicBezTo>
                    <a:pt x="2475" y="3841"/>
                    <a:pt x="2475" y="3841"/>
                    <a:pt x="2475" y="3841"/>
                  </a:cubicBezTo>
                  <a:cubicBezTo>
                    <a:pt x="2515" y="3921"/>
                    <a:pt x="2575" y="3960"/>
                    <a:pt x="2654" y="3980"/>
                  </a:cubicBezTo>
                  <a:cubicBezTo>
                    <a:pt x="4415" y="4416"/>
                    <a:pt x="4415" y="4416"/>
                    <a:pt x="4415" y="4416"/>
                  </a:cubicBezTo>
                  <a:cubicBezTo>
                    <a:pt x="3722" y="6494"/>
                    <a:pt x="3722" y="6494"/>
                    <a:pt x="3722" y="6494"/>
                  </a:cubicBezTo>
                  <a:cubicBezTo>
                    <a:pt x="2079" y="5564"/>
                    <a:pt x="2079" y="5564"/>
                    <a:pt x="2079" y="5564"/>
                  </a:cubicBezTo>
                  <a:cubicBezTo>
                    <a:pt x="1921" y="5465"/>
                    <a:pt x="1723" y="5524"/>
                    <a:pt x="1624" y="5663"/>
                  </a:cubicBezTo>
                  <a:cubicBezTo>
                    <a:pt x="99" y="7840"/>
                    <a:pt x="99" y="7840"/>
                    <a:pt x="99" y="7840"/>
                  </a:cubicBezTo>
                  <a:cubicBezTo>
                    <a:pt x="0" y="7998"/>
                    <a:pt x="20" y="8216"/>
                    <a:pt x="178" y="8335"/>
                  </a:cubicBezTo>
                  <a:cubicBezTo>
                    <a:pt x="337" y="8434"/>
                    <a:pt x="555" y="8415"/>
                    <a:pt x="674" y="8256"/>
                  </a:cubicBezTo>
                  <a:cubicBezTo>
                    <a:pt x="2000" y="6316"/>
                    <a:pt x="2000" y="6316"/>
                    <a:pt x="2000" y="6316"/>
                  </a:cubicBezTo>
                  <a:cubicBezTo>
                    <a:pt x="3504" y="7168"/>
                    <a:pt x="3504" y="7168"/>
                    <a:pt x="3504" y="7168"/>
                  </a:cubicBezTo>
                  <a:cubicBezTo>
                    <a:pt x="3484" y="7247"/>
                    <a:pt x="3484" y="7247"/>
                    <a:pt x="3484" y="7247"/>
                  </a:cubicBezTo>
                  <a:cubicBezTo>
                    <a:pt x="3406" y="7445"/>
                    <a:pt x="3445" y="7662"/>
                    <a:pt x="3544" y="7820"/>
                  </a:cubicBezTo>
                  <a:cubicBezTo>
                    <a:pt x="1228" y="12058"/>
                    <a:pt x="1228" y="12058"/>
                    <a:pt x="1228" y="12058"/>
                  </a:cubicBezTo>
                  <a:cubicBezTo>
                    <a:pt x="1129" y="12216"/>
                    <a:pt x="1188" y="12434"/>
                    <a:pt x="1366" y="12513"/>
                  </a:cubicBezTo>
                  <a:cubicBezTo>
                    <a:pt x="1426" y="12553"/>
                    <a:pt x="1485" y="12572"/>
                    <a:pt x="1525" y="12572"/>
                  </a:cubicBezTo>
                  <a:cubicBezTo>
                    <a:pt x="1663" y="12572"/>
                    <a:pt x="1783" y="12493"/>
                    <a:pt x="1841" y="12375"/>
                  </a:cubicBezTo>
                  <a:cubicBezTo>
                    <a:pt x="4137" y="8176"/>
                    <a:pt x="4137" y="8176"/>
                    <a:pt x="4137" y="8176"/>
                  </a:cubicBezTo>
                  <a:cubicBezTo>
                    <a:pt x="4137" y="8176"/>
                    <a:pt x="4137" y="8176"/>
                    <a:pt x="4158" y="8176"/>
                  </a:cubicBezTo>
                  <a:cubicBezTo>
                    <a:pt x="4454" y="8176"/>
                    <a:pt x="4732" y="7998"/>
                    <a:pt x="4830" y="7702"/>
                  </a:cubicBezTo>
                  <a:cubicBezTo>
                    <a:pt x="5979" y="4277"/>
                    <a:pt x="5979" y="4277"/>
                    <a:pt x="5979" y="4277"/>
                  </a:cubicBezTo>
                  <a:cubicBezTo>
                    <a:pt x="6098" y="3901"/>
                    <a:pt x="5900" y="3485"/>
                    <a:pt x="5524" y="3366"/>
                  </a:cubicBezTo>
                </a:path>
              </a:pathLst>
            </a:custGeom>
            <a:solidFill>
              <a:schemeClr val="bg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3"/>
            <p:cNvSpPr>
              <a:spLocks noChangeArrowheads="1"/>
            </p:cNvSpPr>
            <p:nvPr/>
          </p:nvSpPr>
          <p:spPr bwMode="auto">
            <a:xfrm>
              <a:off x="3989383" y="2441573"/>
              <a:ext cx="1562099" cy="1633536"/>
            </a:xfrm>
            <a:custGeom>
              <a:avLst/>
              <a:gdLst>
                <a:gd name="T0" fmla="*/ 1366 w 4337"/>
                <a:gd name="T1" fmla="*/ 792 h 4536"/>
                <a:gd name="T2" fmla="*/ 1366 w 4337"/>
                <a:gd name="T3" fmla="*/ 792 h 4536"/>
                <a:gd name="T4" fmla="*/ 1386 w 4337"/>
                <a:gd name="T5" fmla="*/ 792 h 4536"/>
                <a:gd name="T6" fmla="*/ 1465 w 4337"/>
                <a:gd name="T7" fmla="*/ 673 h 4536"/>
                <a:gd name="T8" fmla="*/ 3564 w 4337"/>
                <a:gd name="T9" fmla="*/ 554 h 4536"/>
                <a:gd name="T10" fmla="*/ 3802 w 4337"/>
                <a:gd name="T11" fmla="*/ 2752 h 4536"/>
                <a:gd name="T12" fmla="*/ 0 w 4337"/>
                <a:gd name="T13" fmla="*/ 2356 h 4536"/>
                <a:gd name="T14" fmla="*/ 614 w 4337"/>
                <a:gd name="T15" fmla="*/ 1643 h 4536"/>
                <a:gd name="T16" fmla="*/ 178 w 4337"/>
                <a:gd name="T17" fmla="*/ 1267 h 4536"/>
                <a:gd name="T18" fmla="*/ 1366 w 4337"/>
                <a:gd name="T19" fmla="*/ 792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7" h="4536">
                  <a:moveTo>
                    <a:pt x="1366" y="792"/>
                  </a:moveTo>
                  <a:lnTo>
                    <a:pt x="1366" y="792"/>
                  </a:lnTo>
                  <a:cubicBezTo>
                    <a:pt x="1386" y="792"/>
                    <a:pt x="1386" y="792"/>
                    <a:pt x="1386" y="792"/>
                  </a:cubicBezTo>
                  <a:cubicBezTo>
                    <a:pt x="1406" y="753"/>
                    <a:pt x="1445" y="713"/>
                    <a:pt x="1465" y="673"/>
                  </a:cubicBezTo>
                  <a:cubicBezTo>
                    <a:pt x="2019" y="59"/>
                    <a:pt x="2950" y="0"/>
                    <a:pt x="3564" y="554"/>
                  </a:cubicBezTo>
                  <a:cubicBezTo>
                    <a:pt x="4316" y="1247"/>
                    <a:pt x="4336" y="2138"/>
                    <a:pt x="3802" y="2752"/>
                  </a:cubicBezTo>
                  <a:cubicBezTo>
                    <a:pt x="2218" y="4535"/>
                    <a:pt x="0" y="2356"/>
                    <a:pt x="0" y="2356"/>
                  </a:cubicBezTo>
                  <a:cubicBezTo>
                    <a:pt x="614" y="1643"/>
                    <a:pt x="614" y="1643"/>
                    <a:pt x="614" y="1643"/>
                  </a:cubicBezTo>
                  <a:cubicBezTo>
                    <a:pt x="178" y="1267"/>
                    <a:pt x="178" y="1267"/>
                    <a:pt x="178" y="1267"/>
                  </a:cubicBezTo>
                  <a:lnTo>
                    <a:pt x="1366" y="792"/>
                  </a:lnTo>
                </a:path>
              </a:pathLst>
            </a:custGeom>
            <a:solidFill>
              <a:srgbClr val="F7C5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4"/>
            <p:cNvSpPr>
              <a:spLocks noChangeArrowheads="1"/>
            </p:cNvSpPr>
            <p:nvPr/>
          </p:nvSpPr>
          <p:spPr bwMode="auto">
            <a:xfrm>
              <a:off x="4702169" y="2227261"/>
              <a:ext cx="1012824" cy="1554161"/>
            </a:xfrm>
            <a:custGeom>
              <a:avLst/>
              <a:gdLst>
                <a:gd name="T0" fmla="*/ 376 w 2812"/>
                <a:gd name="T1" fmla="*/ 2317 h 4317"/>
                <a:gd name="T2" fmla="*/ 376 w 2812"/>
                <a:gd name="T3" fmla="*/ 2317 h 4317"/>
                <a:gd name="T4" fmla="*/ 693 w 2812"/>
                <a:gd name="T5" fmla="*/ 1227 h 4317"/>
                <a:gd name="T6" fmla="*/ 336 w 2812"/>
                <a:gd name="T7" fmla="*/ 0 h 4317"/>
                <a:gd name="T8" fmla="*/ 1010 w 2812"/>
                <a:gd name="T9" fmla="*/ 594 h 4317"/>
                <a:gd name="T10" fmla="*/ 2277 w 2812"/>
                <a:gd name="T11" fmla="*/ 3049 h 4317"/>
                <a:gd name="T12" fmla="*/ 475 w 2812"/>
                <a:gd name="T13" fmla="*/ 4316 h 4317"/>
                <a:gd name="T14" fmla="*/ 673 w 2812"/>
                <a:gd name="T15" fmla="*/ 3188 h 4317"/>
                <a:gd name="T16" fmla="*/ 990 w 2812"/>
                <a:gd name="T17" fmla="*/ 2515 h 4317"/>
                <a:gd name="T18" fmla="*/ 376 w 2812"/>
                <a:gd name="T19" fmla="*/ 2812 h 4317"/>
                <a:gd name="T20" fmla="*/ 20 w 2812"/>
                <a:gd name="T21" fmla="*/ 2574 h 4317"/>
                <a:gd name="T22" fmla="*/ 376 w 2812"/>
                <a:gd name="T23" fmla="*/ 2317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2" h="4317">
                  <a:moveTo>
                    <a:pt x="376" y="2317"/>
                  </a:moveTo>
                  <a:lnTo>
                    <a:pt x="376" y="2317"/>
                  </a:lnTo>
                  <a:cubicBezTo>
                    <a:pt x="376" y="2317"/>
                    <a:pt x="1208" y="1703"/>
                    <a:pt x="693" y="1227"/>
                  </a:cubicBezTo>
                  <a:cubicBezTo>
                    <a:pt x="158" y="773"/>
                    <a:pt x="0" y="534"/>
                    <a:pt x="336" y="0"/>
                  </a:cubicBezTo>
                  <a:cubicBezTo>
                    <a:pt x="336" y="0"/>
                    <a:pt x="456" y="277"/>
                    <a:pt x="1010" y="594"/>
                  </a:cubicBezTo>
                  <a:cubicBezTo>
                    <a:pt x="1564" y="891"/>
                    <a:pt x="2811" y="1703"/>
                    <a:pt x="2277" y="3049"/>
                  </a:cubicBezTo>
                  <a:cubicBezTo>
                    <a:pt x="2277" y="3049"/>
                    <a:pt x="1921" y="3960"/>
                    <a:pt x="475" y="4316"/>
                  </a:cubicBezTo>
                  <a:cubicBezTo>
                    <a:pt x="475" y="4316"/>
                    <a:pt x="119" y="3485"/>
                    <a:pt x="673" y="3188"/>
                  </a:cubicBezTo>
                  <a:cubicBezTo>
                    <a:pt x="1129" y="2931"/>
                    <a:pt x="1227" y="2594"/>
                    <a:pt x="990" y="2515"/>
                  </a:cubicBezTo>
                  <a:cubicBezTo>
                    <a:pt x="713" y="2416"/>
                    <a:pt x="376" y="2812"/>
                    <a:pt x="376" y="2812"/>
                  </a:cubicBezTo>
                  <a:cubicBezTo>
                    <a:pt x="20" y="2574"/>
                    <a:pt x="20" y="2574"/>
                    <a:pt x="20" y="2574"/>
                  </a:cubicBezTo>
                  <a:lnTo>
                    <a:pt x="376" y="2317"/>
                  </a:ln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5"/>
            <p:cNvSpPr>
              <a:spLocks noChangeArrowheads="1"/>
            </p:cNvSpPr>
            <p:nvPr/>
          </p:nvSpPr>
          <p:spPr bwMode="auto">
            <a:xfrm>
              <a:off x="4495794" y="2847973"/>
              <a:ext cx="100013" cy="100013"/>
            </a:xfrm>
            <a:custGeom>
              <a:avLst/>
              <a:gdLst>
                <a:gd name="T0" fmla="*/ 79 w 278"/>
                <a:gd name="T1" fmla="*/ 20 h 278"/>
                <a:gd name="T2" fmla="*/ 79 w 278"/>
                <a:gd name="T3" fmla="*/ 20 h 278"/>
                <a:gd name="T4" fmla="*/ 20 w 278"/>
                <a:gd name="T5" fmla="*/ 198 h 278"/>
                <a:gd name="T6" fmla="*/ 198 w 278"/>
                <a:gd name="T7" fmla="*/ 238 h 278"/>
                <a:gd name="T8" fmla="*/ 238 w 278"/>
                <a:gd name="T9" fmla="*/ 79 h 278"/>
                <a:gd name="T10" fmla="*/ 79 w 278"/>
                <a:gd name="T11" fmla="*/ 20 h 278"/>
              </a:gdLst>
              <a:ahLst/>
              <a:cxnLst>
                <a:cxn ang="0">
                  <a:pos x="T0" y="T1"/>
                </a:cxn>
                <a:cxn ang="0">
                  <a:pos x="T2" y="T3"/>
                </a:cxn>
                <a:cxn ang="0">
                  <a:pos x="T4" y="T5"/>
                </a:cxn>
                <a:cxn ang="0">
                  <a:pos x="T6" y="T7"/>
                </a:cxn>
                <a:cxn ang="0">
                  <a:pos x="T8" y="T9"/>
                </a:cxn>
                <a:cxn ang="0">
                  <a:pos x="T10" y="T11"/>
                </a:cxn>
              </a:cxnLst>
              <a:rect l="0" t="0" r="r" b="b"/>
              <a:pathLst>
                <a:path w="278" h="278">
                  <a:moveTo>
                    <a:pt x="79" y="20"/>
                  </a:moveTo>
                  <a:lnTo>
                    <a:pt x="79" y="20"/>
                  </a:lnTo>
                  <a:cubicBezTo>
                    <a:pt x="20" y="59"/>
                    <a:pt x="0" y="138"/>
                    <a:pt x="20" y="198"/>
                  </a:cubicBezTo>
                  <a:cubicBezTo>
                    <a:pt x="59" y="257"/>
                    <a:pt x="138" y="277"/>
                    <a:pt x="198" y="238"/>
                  </a:cubicBezTo>
                  <a:cubicBezTo>
                    <a:pt x="257" y="217"/>
                    <a:pt x="277" y="138"/>
                    <a:pt x="238" y="79"/>
                  </a:cubicBezTo>
                  <a:cubicBezTo>
                    <a:pt x="198" y="20"/>
                    <a:pt x="138" y="0"/>
                    <a:pt x="79" y="20"/>
                  </a:cubicBez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6"/>
            <p:cNvSpPr>
              <a:spLocks noChangeArrowheads="1"/>
            </p:cNvSpPr>
            <p:nvPr/>
          </p:nvSpPr>
          <p:spPr bwMode="auto">
            <a:xfrm>
              <a:off x="4530720" y="2747963"/>
              <a:ext cx="163513" cy="165100"/>
            </a:xfrm>
            <a:custGeom>
              <a:avLst/>
              <a:gdLst>
                <a:gd name="T0" fmla="*/ 39 w 456"/>
                <a:gd name="T1" fmla="*/ 20 h 457"/>
                <a:gd name="T2" fmla="*/ 39 w 456"/>
                <a:gd name="T3" fmla="*/ 20 h 457"/>
                <a:gd name="T4" fmla="*/ 19 w 456"/>
                <a:gd name="T5" fmla="*/ 99 h 457"/>
                <a:gd name="T6" fmla="*/ 336 w 456"/>
                <a:gd name="T7" fmla="*/ 436 h 457"/>
                <a:gd name="T8" fmla="*/ 415 w 456"/>
                <a:gd name="T9" fmla="*/ 436 h 457"/>
                <a:gd name="T10" fmla="*/ 415 w 456"/>
                <a:gd name="T11" fmla="*/ 436 h 457"/>
                <a:gd name="T12" fmla="*/ 435 w 456"/>
                <a:gd name="T13" fmla="*/ 357 h 457"/>
                <a:gd name="T14" fmla="*/ 118 w 456"/>
                <a:gd name="T15" fmla="*/ 20 h 457"/>
                <a:gd name="T16" fmla="*/ 39 w 456"/>
                <a:gd name="T17" fmla="*/ 2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7">
                  <a:moveTo>
                    <a:pt x="39" y="20"/>
                  </a:moveTo>
                  <a:lnTo>
                    <a:pt x="39" y="20"/>
                  </a:lnTo>
                  <a:cubicBezTo>
                    <a:pt x="0" y="40"/>
                    <a:pt x="0" y="80"/>
                    <a:pt x="19" y="99"/>
                  </a:cubicBezTo>
                  <a:cubicBezTo>
                    <a:pt x="336" y="436"/>
                    <a:pt x="336" y="436"/>
                    <a:pt x="336" y="436"/>
                  </a:cubicBezTo>
                  <a:cubicBezTo>
                    <a:pt x="376" y="456"/>
                    <a:pt x="396" y="456"/>
                    <a:pt x="415" y="436"/>
                  </a:cubicBezTo>
                  <a:lnTo>
                    <a:pt x="415" y="436"/>
                  </a:lnTo>
                  <a:cubicBezTo>
                    <a:pt x="455" y="396"/>
                    <a:pt x="455" y="377"/>
                    <a:pt x="435" y="357"/>
                  </a:cubicBezTo>
                  <a:cubicBezTo>
                    <a:pt x="118" y="20"/>
                    <a:pt x="118" y="20"/>
                    <a:pt x="118" y="20"/>
                  </a:cubicBezTo>
                  <a:cubicBezTo>
                    <a:pt x="79" y="0"/>
                    <a:pt x="59" y="0"/>
                    <a:pt x="39" y="20"/>
                  </a:cubicBez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7"/>
            <p:cNvSpPr>
              <a:spLocks noChangeArrowheads="1"/>
            </p:cNvSpPr>
            <p:nvPr/>
          </p:nvSpPr>
          <p:spPr bwMode="auto">
            <a:xfrm>
              <a:off x="4146550" y="3068638"/>
              <a:ext cx="220663" cy="136525"/>
            </a:xfrm>
            <a:custGeom>
              <a:avLst/>
              <a:gdLst>
                <a:gd name="T0" fmla="*/ 614 w 615"/>
                <a:gd name="T1" fmla="*/ 317 h 378"/>
                <a:gd name="T2" fmla="*/ 614 w 615"/>
                <a:gd name="T3" fmla="*/ 317 h 378"/>
                <a:gd name="T4" fmla="*/ 555 w 615"/>
                <a:gd name="T5" fmla="*/ 258 h 378"/>
                <a:gd name="T6" fmla="*/ 100 w 615"/>
                <a:gd name="T7" fmla="*/ 0 h 378"/>
                <a:gd name="T8" fmla="*/ 0 w 615"/>
                <a:gd name="T9" fmla="*/ 100 h 378"/>
                <a:gd name="T10" fmla="*/ 40 w 615"/>
                <a:gd name="T11" fmla="*/ 139 h 378"/>
                <a:gd name="T12" fmla="*/ 535 w 615"/>
                <a:gd name="T13" fmla="*/ 377 h 378"/>
                <a:gd name="T14" fmla="*/ 614 w 615"/>
                <a:gd name="T15" fmla="*/ 317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378">
                  <a:moveTo>
                    <a:pt x="614" y="317"/>
                  </a:moveTo>
                  <a:lnTo>
                    <a:pt x="614" y="317"/>
                  </a:lnTo>
                  <a:cubicBezTo>
                    <a:pt x="614" y="297"/>
                    <a:pt x="595" y="258"/>
                    <a:pt x="555" y="258"/>
                  </a:cubicBezTo>
                  <a:cubicBezTo>
                    <a:pt x="317" y="199"/>
                    <a:pt x="159" y="60"/>
                    <a:pt x="100" y="0"/>
                  </a:cubicBezTo>
                  <a:cubicBezTo>
                    <a:pt x="0" y="100"/>
                    <a:pt x="0" y="100"/>
                    <a:pt x="0" y="100"/>
                  </a:cubicBezTo>
                  <a:cubicBezTo>
                    <a:pt x="21" y="119"/>
                    <a:pt x="40" y="119"/>
                    <a:pt x="40" y="139"/>
                  </a:cubicBezTo>
                  <a:cubicBezTo>
                    <a:pt x="139" y="218"/>
                    <a:pt x="297" y="337"/>
                    <a:pt x="535" y="377"/>
                  </a:cubicBezTo>
                  <a:cubicBezTo>
                    <a:pt x="575" y="377"/>
                    <a:pt x="614" y="357"/>
                    <a:pt x="614" y="317"/>
                  </a:cubicBez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28" name="Title 20"/>
          <p:cNvSpPr txBox="1">
            <a:spLocks/>
          </p:cNvSpPr>
          <p:nvPr/>
        </p:nvSpPr>
        <p:spPr>
          <a:xfrm>
            <a:off x="6701059" y="2283505"/>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1"/>
                </a:solidFill>
                <a:latin typeface="Roboto Black"/>
                <a:cs typeface="Roboto Black"/>
              </a:rPr>
              <a:t>01 </a:t>
            </a:r>
          </a:p>
        </p:txBody>
      </p:sp>
      <p:sp>
        <p:nvSpPr>
          <p:cNvPr id="32" name="Title 20"/>
          <p:cNvSpPr txBox="1">
            <a:spLocks/>
          </p:cNvSpPr>
          <p:nvPr/>
        </p:nvSpPr>
        <p:spPr>
          <a:xfrm>
            <a:off x="8497868" y="2496300"/>
            <a:ext cx="15536100" cy="507831"/>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b="1" dirty="0">
                <a:solidFill>
                  <a:schemeClr val="tx1"/>
                </a:solidFill>
                <a:latin typeface="Roboto Light"/>
                <a:cs typeface="Roboto Light"/>
              </a:rPr>
              <a:t>When a higher-level evaluation is conducted, data must be collected at lower levels</a:t>
            </a:r>
          </a:p>
        </p:txBody>
      </p:sp>
      <p:sp>
        <p:nvSpPr>
          <p:cNvPr id="39" name="Title 20"/>
          <p:cNvSpPr txBox="1">
            <a:spLocks/>
          </p:cNvSpPr>
          <p:nvPr/>
        </p:nvSpPr>
        <p:spPr>
          <a:xfrm>
            <a:off x="6726459" y="3182532"/>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2"/>
                </a:solidFill>
                <a:latin typeface="Roboto Black"/>
                <a:cs typeface="Roboto Black"/>
              </a:rPr>
              <a:t>02 </a:t>
            </a:r>
          </a:p>
        </p:txBody>
      </p:sp>
      <p:sp>
        <p:nvSpPr>
          <p:cNvPr id="40" name="Title 20"/>
          <p:cNvSpPr txBox="1">
            <a:spLocks/>
          </p:cNvSpPr>
          <p:nvPr/>
        </p:nvSpPr>
        <p:spPr>
          <a:xfrm>
            <a:off x="8487447" y="4410374"/>
            <a:ext cx="14305928" cy="507831"/>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dirty="0">
                <a:solidFill>
                  <a:schemeClr val="tx1"/>
                </a:solidFill>
                <a:latin typeface="Roboto Light"/>
                <a:cs typeface="Roboto Light"/>
              </a:rPr>
              <a:t>When collecting and analyzing data, use only the most credible sources </a:t>
            </a:r>
          </a:p>
        </p:txBody>
      </p:sp>
      <p:sp>
        <p:nvSpPr>
          <p:cNvPr id="25" name="Title 20"/>
          <p:cNvSpPr txBox="1">
            <a:spLocks/>
          </p:cNvSpPr>
          <p:nvPr/>
        </p:nvSpPr>
        <p:spPr>
          <a:xfrm>
            <a:off x="6731215" y="4947038"/>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4"/>
                </a:solidFill>
                <a:latin typeface="Roboto Black"/>
                <a:cs typeface="Roboto Black"/>
              </a:rPr>
              <a:t>04 </a:t>
            </a:r>
          </a:p>
        </p:txBody>
      </p:sp>
      <p:sp>
        <p:nvSpPr>
          <p:cNvPr id="49" name="Title 20"/>
          <p:cNvSpPr txBox="1">
            <a:spLocks/>
          </p:cNvSpPr>
          <p:nvPr/>
        </p:nvSpPr>
        <p:spPr>
          <a:xfrm>
            <a:off x="6753677" y="7807752"/>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3"/>
                </a:solidFill>
                <a:latin typeface="Roboto Black"/>
                <a:cs typeface="Roboto Black"/>
              </a:rPr>
              <a:t>07 </a:t>
            </a:r>
          </a:p>
        </p:txBody>
      </p:sp>
      <p:sp>
        <p:nvSpPr>
          <p:cNvPr id="50" name="Title 20"/>
          <p:cNvSpPr txBox="1">
            <a:spLocks/>
          </p:cNvSpPr>
          <p:nvPr/>
        </p:nvSpPr>
        <p:spPr>
          <a:xfrm>
            <a:off x="6731215" y="6032714"/>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1"/>
                </a:solidFill>
                <a:latin typeface="Roboto Black"/>
                <a:cs typeface="Roboto Black"/>
              </a:rPr>
              <a:t>05 </a:t>
            </a:r>
          </a:p>
        </p:txBody>
      </p:sp>
      <p:sp>
        <p:nvSpPr>
          <p:cNvPr id="51" name="Title 20"/>
          <p:cNvSpPr txBox="1">
            <a:spLocks/>
          </p:cNvSpPr>
          <p:nvPr/>
        </p:nvSpPr>
        <p:spPr>
          <a:xfrm>
            <a:off x="6756615" y="6931741"/>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2"/>
                </a:solidFill>
                <a:latin typeface="Roboto Black"/>
                <a:cs typeface="Roboto Black"/>
              </a:rPr>
              <a:t>06 </a:t>
            </a:r>
          </a:p>
        </p:txBody>
      </p:sp>
      <p:sp>
        <p:nvSpPr>
          <p:cNvPr id="52" name="Title 20"/>
          <p:cNvSpPr txBox="1">
            <a:spLocks/>
          </p:cNvSpPr>
          <p:nvPr/>
        </p:nvSpPr>
        <p:spPr>
          <a:xfrm>
            <a:off x="6761371" y="8696247"/>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4"/>
                </a:solidFill>
                <a:latin typeface="Roboto Black"/>
                <a:cs typeface="Roboto Black"/>
              </a:rPr>
              <a:t>08 </a:t>
            </a:r>
          </a:p>
        </p:txBody>
      </p:sp>
      <p:sp>
        <p:nvSpPr>
          <p:cNvPr id="53" name="Title 20"/>
          <p:cNvSpPr txBox="1">
            <a:spLocks/>
          </p:cNvSpPr>
          <p:nvPr/>
        </p:nvSpPr>
        <p:spPr>
          <a:xfrm>
            <a:off x="6754586" y="11639348"/>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3"/>
                </a:solidFill>
                <a:latin typeface="Roboto Black"/>
                <a:cs typeface="Roboto Black"/>
              </a:rPr>
              <a:t>11 </a:t>
            </a:r>
          </a:p>
        </p:txBody>
      </p:sp>
      <p:sp>
        <p:nvSpPr>
          <p:cNvPr id="54" name="Title 20"/>
          <p:cNvSpPr txBox="1">
            <a:spLocks/>
          </p:cNvSpPr>
          <p:nvPr/>
        </p:nvSpPr>
        <p:spPr>
          <a:xfrm>
            <a:off x="6782924" y="9864310"/>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1"/>
                </a:solidFill>
                <a:latin typeface="Roboto Black"/>
                <a:cs typeface="Roboto Black"/>
              </a:rPr>
              <a:t>09 </a:t>
            </a:r>
          </a:p>
        </p:txBody>
      </p:sp>
      <p:sp>
        <p:nvSpPr>
          <p:cNvPr id="55" name="Title 20"/>
          <p:cNvSpPr txBox="1">
            <a:spLocks/>
          </p:cNvSpPr>
          <p:nvPr/>
        </p:nvSpPr>
        <p:spPr>
          <a:xfrm>
            <a:off x="6757524" y="10763337"/>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2"/>
                </a:solidFill>
                <a:latin typeface="Roboto Black"/>
                <a:cs typeface="Roboto Black"/>
              </a:rPr>
              <a:t>10 </a:t>
            </a:r>
          </a:p>
        </p:txBody>
      </p:sp>
      <p:sp>
        <p:nvSpPr>
          <p:cNvPr id="56" name="Title 20"/>
          <p:cNvSpPr txBox="1">
            <a:spLocks/>
          </p:cNvSpPr>
          <p:nvPr/>
        </p:nvSpPr>
        <p:spPr>
          <a:xfrm>
            <a:off x="6762280" y="12527843"/>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4"/>
                </a:solidFill>
                <a:latin typeface="Roboto Black"/>
                <a:cs typeface="Roboto Black"/>
              </a:rPr>
              <a:t>12</a:t>
            </a:r>
          </a:p>
        </p:txBody>
      </p:sp>
      <p:sp>
        <p:nvSpPr>
          <p:cNvPr id="61" name="Title 20"/>
          <p:cNvSpPr txBox="1">
            <a:spLocks/>
          </p:cNvSpPr>
          <p:nvPr/>
        </p:nvSpPr>
        <p:spPr>
          <a:xfrm>
            <a:off x="8463865" y="3305979"/>
            <a:ext cx="15285134" cy="969496"/>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dirty="0">
                <a:solidFill>
                  <a:schemeClr val="tx1"/>
                </a:solidFill>
                <a:latin typeface="Roboto Light"/>
                <a:cs typeface="Roboto Light"/>
              </a:rPr>
              <a:t>When an evaluation is planned for a higher level, the previous level of evaluation does not need to be comprehensive</a:t>
            </a:r>
          </a:p>
        </p:txBody>
      </p:sp>
      <p:sp>
        <p:nvSpPr>
          <p:cNvPr id="62" name="Title 20"/>
          <p:cNvSpPr txBox="1">
            <a:spLocks/>
          </p:cNvSpPr>
          <p:nvPr/>
        </p:nvSpPr>
        <p:spPr>
          <a:xfrm>
            <a:off x="8514665" y="5214453"/>
            <a:ext cx="14116735" cy="507831"/>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dirty="0">
                <a:solidFill>
                  <a:schemeClr val="tx1"/>
                </a:solidFill>
                <a:latin typeface="Roboto Light"/>
                <a:cs typeface="Roboto Light"/>
              </a:rPr>
              <a:t>When analyzing data, choose the most conservative alternatives for calculations</a:t>
            </a:r>
          </a:p>
        </p:txBody>
      </p:sp>
      <p:sp>
        <p:nvSpPr>
          <p:cNvPr id="63" name="Title 20"/>
          <p:cNvSpPr txBox="1">
            <a:spLocks/>
          </p:cNvSpPr>
          <p:nvPr/>
        </p:nvSpPr>
        <p:spPr>
          <a:xfrm>
            <a:off x="8523268" y="6230100"/>
            <a:ext cx="13879532" cy="507831"/>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b="1" dirty="0">
                <a:solidFill>
                  <a:schemeClr val="tx1"/>
                </a:solidFill>
                <a:latin typeface="Roboto Light"/>
                <a:cs typeface="Roboto Light"/>
              </a:rPr>
              <a:t>At least one method must be used to isolate the effects of the solution</a:t>
            </a:r>
          </a:p>
        </p:txBody>
      </p:sp>
      <p:sp>
        <p:nvSpPr>
          <p:cNvPr id="64" name="Title 20"/>
          <p:cNvSpPr txBox="1">
            <a:spLocks/>
          </p:cNvSpPr>
          <p:nvPr/>
        </p:nvSpPr>
        <p:spPr>
          <a:xfrm>
            <a:off x="8487446" y="8201324"/>
            <a:ext cx="15546522" cy="507831"/>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b="1" dirty="0">
                <a:solidFill>
                  <a:schemeClr val="tx1"/>
                </a:solidFill>
                <a:latin typeface="Roboto Light"/>
                <a:cs typeface="Roboto Light"/>
              </a:rPr>
              <a:t>Estimates of improvements should be adjusted for the potential error of the estimate </a:t>
            </a:r>
          </a:p>
        </p:txBody>
      </p:sp>
      <p:sp>
        <p:nvSpPr>
          <p:cNvPr id="65" name="Title 20"/>
          <p:cNvSpPr txBox="1">
            <a:spLocks/>
          </p:cNvSpPr>
          <p:nvPr/>
        </p:nvSpPr>
        <p:spPr>
          <a:xfrm>
            <a:off x="8489265" y="7014379"/>
            <a:ext cx="15056535" cy="969496"/>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b="1" dirty="0">
                <a:solidFill>
                  <a:schemeClr val="tx1"/>
                </a:solidFill>
                <a:latin typeface="Roboto Light"/>
                <a:cs typeface="Roboto Light"/>
              </a:rPr>
              <a:t>If no improvement data are available for a population or from a specific source, it is assumed that no improvement has occurred</a:t>
            </a:r>
          </a:p>
        </p:txBody>
      </p:sp>
      <p:sp>
        <p:nvSpPr>
          <p:cNvPr id="66" name="Title 20"/>
          <p:cNvSpPr txBox="1">
            <a:spLocks/>
          </p:cNvSpPr>
          <p:nvPr/>
        </p:nvSpPr>
        <p:spPr>
          <a:xfrm>
            <a:off x="8514665" y="8999053"/>
            <a:ext cx="14278710" cy="507831"/>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dirty="0">
                <a:solidFill>
                  <a:schemeClr val="tx1"/>
                </a:solidFill>
                <a:latin typeface="Roboto Light"/>
                <a:cs typeface="Roboto Light"/>
              </a:rPr>
              <a:t>Extreme data items and unsupported claims should not be used in ROI calculations</a:t>
            </a:r>
          </a:p>
        </p:txBody>
      </p:sp>
      <p:sp>
        <p:nvSpPr>
          <p:cNvPr id="67" name="Title 20"/>
          <p:cNvSpPr txBox="1">
            <a:spLocks/>
          </p:cNvSpPr>
          <p:nvPr/>
        </p:nvSpPr>
        <p:spPr>
          <a:xfrm>
            <a:off x="8497868" y="9938500"/>
            <a:ext cx="14219307" cy="969496"/>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dirty="0">
                <a:solidFill>
                  <a:schemeClr val="tx1"/>
                </a:solidFill>
                <a:latin typeface="Roboto Light"/>
                <a:cs typeface="Roboto Light"/>
              </a:rPr>
              <a:t>Only the first year of benefits (annual) should be in the ROI analysis of short-term solutions</a:t>
            </a:r>
          </a:p>
        </p:txBody>
      </p:sp>
      <p:sp>
        <p:nvSpPr>
          <p:cNvPr id="68" name="Title 20"/>
          <p:cNvSpPr txBox="1">
            <a:spLocks/>
          </p:cNvSpPr>
          <p:nvPr/>
        </p:nvSpPr>
        <p:spPr>
          <a:xfrm>
            <a:off x="8538247" y="11789074"/>
            <a:ext cx="14499553" cy="969496"/>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b="1" dirty="0">
                <a:solidFill>
                  <a:schemeClr val="tx1"/>
                </a:solidFill>
                <a:latin typeface="Roboto Light"/>
                <a:cs typeface="Roboto Light"/>
              </a:rPr>
              <a:t>Intangible measures are defined as measures that are purposely not converted to monetary values</a:t>
            </a:r>
          </a:p>
        </p:txBody>
      </p:sp>
      <p:sp>
        <p:nvSpPr>
          <p:cNvPr id="69" name="Title 20"/>
          <p:cNvSpPr txBox="1">
            <a:spLocks/>
          </p:cNvSpPr>
          <p:nvPr/>
        </p:nvSpPr>
        <p:spPr>
          <a:xfrm>
            <a:off x="8540065" y="11052979"/>
            <a:ext cx="14253310" cy="507831"/>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b="1" dirty="0">
                <a:solidFill>
                  <a:schemeClr val="tx1"/>
                </a:solidFill>
                <a:latin typeface="Roboto Light"/>
                <a:cs typeface="Roboto Light"/>
              </a:rPr>
              <a:t>Costs of the solution should be fully-loaded for ROI analysis</a:t>
            </a:r>
          </a:p>
        </p:txBody>
      </p:sp>
      <p:sp>
        <p:nvSpPr>
          <p:cNvPr id="70" name="Title 20"/>
          <p:cNvSpPr txBox="1">
            <a:spLocks/>
          </p:cNvSpPr>
          <p:nvPr/>
        </p:nvSpPr>
        <p:spPr>
          <a:xfrm>
            <a:off x="8540065" y="12809053"/>
            <a:ext cx="15005735" cy="507831"/>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dirty="0">
                <a:solidFill>
                  <a:schemeClr val="tx1"/>
                </a:solidFill>
                <a:latin typeface="Roboto Light"/>
                <a:cs typeface="Roboto Light"/>
              </a:rPr>
              <a:t>The results from the ROI methodology must be communicated to all key stakeholders</a:t>
            </a:r>
          </a:p>
        </p:txBody>
      </p:sp>
    </p:spTree>
    <p:extLst>
      <p:ext uri="{BB962C8B-B14F-4D97-AF65-F5344CB8AC3E}">
        <p14:creationId xmlns:p14="http://schemas.microsoft.com/office/powerpoint/2010/main" val="289106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500"/>
                                        <p:tgtEl>
                                          <p:spTgt spid="63"/>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500"/>
                                        <p:tgtEl>
                                          <p:spTgt spid="67"/>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fade">
                                      <p:cBhvr>
                                        <p:cTn id="10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2" grpId="0"/>
      <p:bldP spid="28" grpId="0"/>
      <p:bldP spid="32" grpId="0"/>
      <p:bldP spid="39" grpId="0"/>
      <p:bldP spid="40" grpId="0"/>
      <p:bldP spid="25" grpId="0"/>
      <p:bldP spid="49" grpId="0"/>
      <p:bldP spid="50" grpId="0"/>
      <p:bldP spid="51" grpId="0"/>
      <p:bldP spid="52" grpId="0"/>
      <p:bldP spid="53" grpId="0"/>
      <p:bldP spid="54" grpId="0"/>
      <p:bldP spid="55" grpId="0"/>
      <p:bldP spid="56" grpId="0"/>
      <p:bldP spid="61" grpId="0"/>
      <p:bldP spid="62" grpId="0"/>
      <p:bldP spid="63" grpId="0"/>
      <p:bldP spid="64" grpId="0"/>
      <p:bldP spid="65" grpId="0"/>
      <p:bldP spid="66" grpId="0"/>
      <p:bldP spid="67" grpId="0"/>
      <p:bldP spid="68" grpId="0"/>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E30716D-6579-E840-A866-65A32A51B07B}" type="slidenum">
              <a:rPr lang="en-US" smtClean="0"/>
              <a:pPr/>
              <a:t>4</a:t>
            </a:fld>
            <a:endParaRPr lang="en-US" dirty="0"/>
          </a:p>
        </p:txBody>
      </p:sp>
      <p:sp>
        <p:nvSpPr>
          <p:cNvPr id="12" name="Title 20"/>
          <p:cNvSpPr txBox="1">
            <a:spLocks/>
          </p:cNvSpPr>
          <p:nvPr/>
        </p:nvSpPr>
        <p:spPr>
          <a:xfrm>
            <a:off x="579722" y="10529527"/>
            <a:ext cx="23222601" cy="2031325"/>
          </a:xfrm>
          <a:prstGeom prst="rect">
            <a:avLst/>
          </a:prstGeom>
        </p:spPr>
        <p:txBody>
          <a:bodyPr vert="horz" wrap="square" lIns="243846" tIns="0" rIns="24384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r>
              <a:rPr lang="en-US" sz="4400" dirty="0">
                <a:solidFill>
                  <a:schemeClr val="tx1">
                    <a:lumMod val="50000"/>
                  </a:schemeClr>
                </a:solidFill>
                <a:latin typeface="Roboto Light"/>
                <a:cs typeface="Roboto Light"/>
              </a:rPr>
              <a:t>Define competencies for high-performance teams and ensure they are needed in the stores.</a:t>
            </a:r>
          </a:p>
          <a:p>
            <a:pPr algn="just"/>
            <a:endParaRPr lang="en-US" sz="4400" dirty="0">
              <a:solidFill>
                <a:schemeClr val="tx1">
                  <a:lumMod val="50000"/>
                </a:schemeClr>
              </a:solidFill>
              <a:latin typeface="Roboto Light"/>
              <a:cs typeface="Roboto Light"/>
            </a:endParaRPr>
          </a:p>
          <a:p>
            <a:pPr algn="just"/>
            <a:r>
              <a:rPr lang="en-US" sz="4400" dirty="0">
                <a:solidFill>
                  <a:schemeClr val="tx1">
                    <a:lumMod val="50000"/>
                  </a:schemeClr>
                </a:solidFill>
                <a:latin typeface="Roboto Light"/>
                <a:cs typeface="Roboto Light"/>
              </a:rPr>
              <a:t>Ensure this program directly aligns with very specific business metrics.</a:t>
            </a:r>
          </a:p>
        </p:txBody>
      </p:sp>
      <p:sp>
        <p:nvSpPr>
          <p:cNvPr id="17" name="TextBox 16"/>
          <p:cNvSpPr txBox="1"/>
          <p:nvPr/>
        </p:nvSpPr>
        <p:spPr>
          <a:xfrm>
            <a:off x="3424118" y="4517042"/>
            <a:ext cx="5619662" cy="6177076"/>
          </a:xfrm>
          <a:prstGeom prst="rect">
            <a:avLst/>
          </a:prstGeom>
          <a:noFill/>
        </p:spPr>
        <p:txBody>
          <a:bodyPr wrap="square" rtlCol="0">
            <a:spAutoFit/>
          </a:bodyPr>
          <a:lstStyle/>
          <a:p>
            <a:pPr algn="ctr">
              <a:lnSpc>
                <a:spcPct val="110000"/>
              </a:lnSpc>
            </a:pPr>
            <a:r>
              <a:rPr lang="en-US" sz="5400" dirty="0">
                <a:solidFill>
                  <a:schemeClr val="bg1"/>
                </a:solidFill>
                <a:latin typeface="Roboto Light"/>
                <a:cs typeface="Roboto Light"/>
              </a:rPr>
              <a:t>“The individual investor should act consistently as an investor and not as a speculator”</a:t>
            </a:r>
          </a:p>
          <a:p>
            <a:pPr algn="ctr">
              <a:lnSpc>
                <a:spcPct val="130000"/>
              </a:lnSpc>
            </a:pPr>
            <a:r>
              <a:rPr lang="en-US" sz="3200" dirty="0">
                <a:solidFill>
                  <a:schemeClr val="bg1"/>
                </a:solidFill>
                <a:latin typeface="Roboto Black"/>
                <a:cs typeface="Roboto Black"/>
              </a:rPr>
              <a:t>BEN GRAHAM</a:t>
            </a:r>
            <a:endParaRPr lang="en-US" sz="4000" dirty="0">
              <a:solidFill>
                <a:schemeClr val="bg1"/>
              </a:solidFill>
              <a:latin typeface="Roboto Black"/>
              <a:cs typeface="Roboto Black"/>
            </a:endParaRPr>
          </a:p>
        </p:txBody>
      </p:sp>
      <p:sp>
        <p:nvSpPr>
          <p:cNvPr id="11" name="TextBox 10"/>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THE ANALYSIS</a:t>
            </a:r>
          </a:p>
        </p:txBody>
      </p:sp>
      <p:pic>
        <p:nvPicPr>
          <p:cNvPr id="4" name="Picture Placeholder 3" descr="gap.png"/>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t="31672" b="31672"/>
          <a:stretch>
            <a:fillRect/>
          </a:stretch>
        </p:blipFill>
        <p:spPr/>
      </p:pic>
      <p:sp>
        <p:nvSpPr>
          <p:cNvPr id="15" name="Rectangle 14"/>
          <p:cNvSpPr/>
          <p:nvPr/>
        </p:nvSpPr>
        <p:spPr>
          <a:xfrm>
            <a:off x="786260" y="3511496"/>
            <a:ext cx="8551576" cy="6009813"/>
          </a:xfrm>
          <a:prstGeom prst="rect">
            <a:avLst/>
          </a:prstGeom>
          <a:solidFill>
            <a:schemeClr val="accent1">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031631" y="4157039"/>
            <a:ext cx="7848117" cy="4524315"/>
          </a:xfrm>
          <a:prstGeom prst="rect">
            <a:avLst/>
          </a:prstGeom>
        </p:spPr>
        <p:txBody>
          <a:bodyPr wrap="square">
            <a:spAutoFit/>
          </a:bodyPr>
          <a:lstStyle/>
          <a:p>
            <a:r>
              <a:rPr lang="en-US" sz="3600" b="1" dirty="0">
                <a:solidFill>
                  <a:schemeClr val="bg1"/>
                </a:solidFill>
                <a:latin typeface="Roboto Light"/>
                <a:cs typeface="Roboto Light"/>
              </a:rPr>
              <a:t>Methodology </a:t>
            </a:r>
          </a:p>
          <a:p>
            <a:pPr marL="457200" indent="-457200">
              <a:buFont typeface="Arial"/>
              <a:buChar char="•"/>
            </a:pPr>
            <a:endParaRPr lang="en-US" sz="3600" dirty="0">
              <a:solidFill>
                <a:schemeClr val="bg1"/>
              </a:solidFill>
              <a:latin typeface="Roboto Light"/>
              <a:cs typeface="Roboto Light"/>
            </a:endParaRPr>
          </a:p>
          <a:p>
            <a:pPr marL="457200" indent="-457200">
              <a:buFont typeface="Arial"/>
              <a:buChar char="•"/>
            </a:pPr>
            <a:r>
              <a:rPr lang="en-US" sz="3600" dirty="0">
                <a:solidFill>
                  <a:schemeClr val="bg1"/>
                </a:solidFill>
                <a:latin typeface="Roboto Light"/>
                <a:cs typeface="Roboto Light"/>
              </a:rPr>
              <a:t>Literature  </a:t>
            </a:r>
          </a:p>
          <a:p>
            <a:pPr marL="457200" indent="-457200">
              <a:buFont typeface="Arial"/>
              <a:buChar char="•"/>
            </a:pPr>
            <a:r>
              <a:rPr lang="en-US" sz="3600" dirty="0">
                <a:solidFill>
                  <a:schemeClr val="bg1"/>
                </a:solidFill>
                <a:latin typeface="Roboto Light"/>
                <a:cs typeface="Roboto Light"/>
              </a:rPr>
              <a:t>Interviews with senior executives</a:t>
            </a:r>
          </a:p>
          <a:p>
            <a:pPr marL="457200" indent="-457200">
              <a:buFont typeface="Arial"/>
              <a:buChar char="•"/>
            </a:pPr>
            <a:r>
              <a:rPr lang="en-US" sz="3600" dirty="0">
                <a:solidFill>
                  <a:schemeClr val="bg1"/>
                </a:solidFill>
                <a:latin typeface="Roboto Light"/>
                <a:cs typeface="Roboto Light"/>
              </a:rPr>
              <a:t>Tuned to culture and stores </a:t>
            </a:r>
          </a:p>
          <a:p>
            <a:pPr marL="457200" indent="-457200">
              <a:buFont typeface="Arial"/>
              <a:buChar char="•"/>
            </a:pPr>
            <a:r>
              <a:rPr lang="en-US" sz="3600" dirty="0">
                <a:solidFill>
                  <a:schemeClr val="bg1"/>
                </a:solidFill>
                <a:latin typeface="Roboto Light"/>
                <a:cs typeface="Roboto Light"/>
              </a:rPr>
              <a:t>Include 12 store managers in focus groups to confirm them and if they possess them</a:t>
            </a:r>
          </a:p>
        </p:txBody>
      </p:sp>
    </p:spTree>
    <p:extLst>
      <p:ext uri="{BB962C8B-B14F-4D97-AF65-F5344CB8AC3E}">
        <p14:creationId xmlns:p14="http://schemas.microsoft.com/office/powerpoint/2010/main" val="380161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1"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4923620" y="5022559"/>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10" name="Rectangle 9"/>
          <p:cNvSpPr/>
          <p:nvPr/>
        </p:nvSpPr>
        <p:spPr>
          <a:xfrm>
            <a:off x="4154020" y="3320759"/>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12" name="Rectangle 11"/>
          <p:cNvSpPr/>
          <p:nvPr/>
        </p:nvSpPr>
        <p:spPr>
          <a:xfrm>
            <a:off x="9640420" y="3320758"/>
            <a:ext cx="4633563" cy="83981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33" name="TextBox 32"/>
          <p:cNvSpPr txBox="1"/>
          <p:nvPr/>
        </p:nvSpPr>
        <p:spPr>
          <a:xfrm>
            <a:off x="4445323" y="3584921"/>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Awareness </a:t>
            </a:r>
          </a:p>
          <a:p>
            <a:pPr marL="342900" indent="-342900">
              <a:buFont typeface="Arial"/>
              <a:buChar char="•"/>
            </a:pPr>
            <a:r>
              <a:rPr lang="en-US" sz="2400" b="1" dirty="0">
                <a:solidFill>
                  <a:schemeClr val="bg1"/>
                </a:solidFill>
                <a:latin typeface="Roboto Light"/>
                <a:cs typeface="Roboto Light"/>
              </a:rPr>
              <a:t>Decision to improve</a:t>
            </a:r>
          </a:p>
        </p:txBody>
      </p:sp>
      <p:sp>
        <p:nvSpPr>
          <p:cNvPr id="17" name="TextBox 16"/>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Program Design: Leadership for Performance</a:t>
            </a:r>
          </a:p>
        </p:txBody>
      </p:sp>
      <p:sp>
        <p:nvSpPr>
          <p:cNvPr id="18" name="Rectangle 17"/>
          <p:cNvSpPr/>
          <p:nvPr/>
        </p:nvSpPr>
        <p:spPr>
          <a:xfrm>
            <a:off x="4129760" y="5022559"/>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19" name="TextBox 18"/>
          <p:cNvSpPr txBox="1"/>
          <p:nvPr/>
        </p:nvSpPr>
        <p:spPr>
          <a:xfrm>
            <a:off x="4421063" y="5286721"/>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Program Design </a:t>
            </a:r>
          </a:p>
          <a:p>
            <a:pPr marL="342900" indent="-342900">
              <a:buFont typeface="Arial"/>
              <a:buChar char="•"/>
            </a:pPr>
            <a:r>
              <a:rPr lang="en-US" sz="2400" b="1" dirty="0">
                <a:solidFill>
                  <a:schemeClr val="bg1"/>
                </a:solidFill>
                <a:latin typeface="Roboto Light"/>
                <a:cs typeface="Roboto Light"/>
              </a:rPr>
              <a:t>Process Flow</a:t>
            </a:r>
          </a:p>
        </p:txBody>
      </p:sp>
      <p:sp>
        <p:nvSpPr>
          <p:cNvPr id="20" name="Rectangle 19"/>
          <p:cNvSpPr/>
          <p:nvPr/>
        </p:nvSpPr>
        <p:spPr>
          <a:xfrm>
            <a:off x="4114405" y="6766688"/>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21" name="TextBox 20"/>
          <p:cNvSpPr txBox="1"/>
          <p:nvPr/>
        </p:nvSpPr>
        <p:spPr>
          <a:xfrm>
            <a:off x="4405708" y="6954650"/>
            <a:ext cx="4074045" cy="1200328"/>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Customization </a:t>
            </a:r>
          </a:p>
          <a:p>
            <a:pPr marL="342900" indent="-342900">
              <a:buFont typeface="Arial"/>
              <a:buChar char="•"/>
            </a:pPr>
            <a:r>
              <a:rPr lang="en-US" sz="2400" b="1" dirty="0">
                <a:solidFill>
                  <a:schemeClr val="bg1"/>
                </a:solidFill>
                <a:latin typeface="Roboto Light"/>
                <a:cs typeface="Roboto Light"/>
              </a:rPr>
              <a:t>Learning styles </a:t>
            </a:r>
          </a:p>
          <a:p>
            <a:pPr marL="342900" indent="-342900">
              <a:buFont typeface="Arial"/>
              <a:buChar char="•"/>
            </a:pPr>
            <a:r>
              <a:rPr lang="en-US" sz="2400" b="1" dirty="0">
                <a:solidFill>
                  <a:schemeClr val="bg1"/>
                </a:solidFill>
                <a:latin typeface="Roboto Light"/>
                <a:cs typeface="Roboto Light"/>
              </a:rPr>
              <a:t>Cultural adjustment</a:t>
            </a:r>
          </a:p>
        </p:txBody>
      </p:sp>
      <p:sp>
        <p:nvSpPr>
          <p:cNvPr id="22" name="Rectangle 21"/>
          <p:cNvSpPr/>
          <p:nvPr/>
        </p:nvSpPr>
        <p:spPr>
          <a:xfrm>
            <a:off x="4085158" y="8476959"/>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23" name="TextBox 22"/>
          <p:cNvSpPr txBox="1"/>
          <p:nvPr/>
        </p:nvSpPr>
        <p:spPr>
          <a:xfrm>
            <a:off x="4351061" y="8639521"/>
            <a:ext cx="4074045" cy="1200328"/>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360-degree feedback </a:t>
            </a:r>
          </a:p>
          <a:p>
            <a:pPr marL="342900" indent="-342900">
              <a:buFont typeface="Arial"/>
              <a:buChar char="•"/>
            </a:pPr>
            <a:r>
              <a:rPr lang="en-US" sz="2400" b="1" dirty="0">
                <a:solidFill>
                  <a:schemeClr val="bg1"/>
                </a:solidFill>
                <a:latin typeface="Roboto Light"/>
                <a:cs typeface="Roboto Light"/>
              </a:rPr>
              <a:t>Use </a:t>
            </a:r>
          </a:p>
          <a:p>
            <a:pPr marL="342900" indent="-342900">
              <a:buFont typeface="Arial"/>
              <a:buChar char="•"/>
            </a:pPr>
            <a:r>
              <a:rPr lang="en-US" sz="2400" b="1" dirty="0">
                <a:solidFill>
                  <a:schemeClr val="bg1"/>
                </a:solidFill>
                <a:latin typeface="Roboto Light"/>
                <a:cs typeface="Roboto Light"/>
              </a:rPr>
              <a:t>Rules</a:t>
            </a:r>
          </a:p>
        </p:txBody>
      </p:sp>
      <p:sp>
        <p:nvSpPr>
          <p:cNvPr id="24" name="Rectangle 23"/>
          <p:cNvSpPr/>
          <p:nvPr/>
        </p:nvSpPr>
        <p:spPr>
          <a:xfrm>
            <a:off x="4063249" y="10188277"/>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25" name="TextBox 24"/>
          <p:cNvSpPr txBox="1"/>
          <p:nvPr/>
        </p:nvSpPr>
        <p:spPr>
          <a:xfrm>
            <a:off x="4354552" y="10173039"/>
            <a:ext cx="4074045" cy="1569660"/>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Alignment </a:t>
            </a:r>
          </a:p>
          <a:p>
            <a:pPr marL="342900" indent="-342900">
              <a:buFont typeface="Arial"/>
              <a:buChar char="•"/>
            </a:pPr>
            <a:r>
              <a:rPr lang="en-US" sz="2400" b="1" dirty="0">
                <a:solidFill>
                  <a:schemeClr val="bg1"/>
                </a:solidFill>
                <a:latin typeface="Roboto Light"/>
                <a:cs typeface="Roboto Light"/>
              </a:rPr>
              <a:t>Business impact measures</a:t>
            </a:r>
          </a:p>
          <a:p>
            <a:pPr marL="342900" indent="-342900">
              <a:buFont typeface="Arial"/>
              <a:buChar char="•"/>
            </a:pPr>
            <a:r>
              <a:rPr lang="en-US" sz="2400" b="1" dirty="0">
                <a:solidFill>
                  <a:schemeClr val="bg1"/>
                </a:solidFill>
                <a:latin typeface="Roboto Light"/>
                <a:cs typeface="Roboto Light"/>
              </a:rPr>
              <a:t>Making the connection</a:t>
            </a:r>
          </a:p>
        </p:txBody>
      </p:sp>
      <p:sp>
        <p:nvSpPr>
          <p:cNvPr id="26" name="TextBox 25"/>
          <p:cNvSpPr txBox="1"/>
          <p:nvPr/>
        </p:nvSpPr>
        <p:spPr>
          <a:xfrm>
            <a:off x="9906323" y="3839258"/>
            <a:ext cx="4367660" cy="7478970"/>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Expectations and commitment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360-degree feedback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10 skills of high-performance teams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Skill videos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Realistic practice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Engagement and reflection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Skill-impact linkage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Planning </a:t>
            </a:r>
          </a:p>
          <a:p>
            <a:pPr marL="1431539" lvl="1" indent="-342900">
              <a:buFont typeface="Arial"/>
              <a:buChar char="•"/>
            </a:pPr>
            <a:r>
              <a:rPr lang="en-US" sz="2400" b="1" dirty="0">
                <a:solidFill>
                  <a:schemeClr val="bg1"/>
                </a:solidFill>
                <a:latin typeface="Roboto Light"/>
                <a:cs typeface="Roboto Light"/>
              </a:rPr>
              <a:t>Business Impact</a:t>
            </a:r>
          </a:p>
          <a:p>
            <a:pPr marL="1431539" lvl="1" indent="-342900">
              <a:buFont typeface="Arial"/>
              <a:buChar char="•"/>
            </a:pPr>
            <a:r>
              <a:rPr lang="en-US" sz="2400" b="1" dirty="0">
                <a:solidFill>
                  <a:schemeClr val="bg1"/>
                </a:solidFill>
                <a:latin typeface="Roboto Light"/>
                <a:cs typeface="Roboto Light"/>
              </a:rPr>
              <a:t>Behaviors / action</a:t>
            </a:r>
          </a:p>
          <a:p>
            <a:pPr algn="ctr"/>
            <a:endParaRPr lang="en-US" sz="2400" b="1" dirty="0">
              <a:solidFill>
                <a:schemeClr val="bg1"/>
              </a:solidFill>
              <a:latin typeface="Roboto Light"/>
              <a:cs typeface="Roboto Light"/>
            </a:endParaRPr>
          </a:p>
        </p:txBody>
      </p:sp>
      <p:sp>
        <p:nvSpPr>
          <p:cNvPr id="27" name="Rectangle 26"/>
          <p:cNvSpPr/>
          <p:nvPr/>
        </p:nvSpPr>
        <p:spPr>
          <a:xfrm>
            <a:off x="14949020" y="3320759"/>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28" name="TextBox 27"/>
          <p:cNvSpPr txBox="1"/>
          <p:nvPr/>
        </p:nvSpPr>
        <p:spPr>
          <a:xfrm>
            <a:off x="15240323" y="3584921"/>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Connect with manager and coach </a:t>
            </a:r>
          </a:p>
        </p:txBody>
      </p:sp>
      <p:sp>
        <p:nvSpPr>
          <p:cNvPr id="29" name="TextBox 28"/>
          <p:cNvSpPr txBox="1"/>
          <p:nvPr/>
        </p:nvSpPr>
        <p:spPr>
          <a:xfrm>
            <a:off x="15216063" y="5286721"/>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Implement actions </a:t>
            </a:r>
          </a:p>
          <a:p>
            <a:pPr marL="342900" indent="-342900">
              <a:buFont typeface="Arial"/>
              <a:buChar char="•"/>
            </a:pPr>
            <a:r>
              <a:rPr lang="en-US" sz="2400" b="1" dirty="0">
                <a:solidFill>
                  <a:schemeClr val="bg1"/>
                </a:solidFill>
                <a:latin typeface="Roboto Light"/>
                <a:cs typeface="Roboto Light"/>
              </a:rPr>
              <a:t>Adjust</a:t>
            </a:r>
          </a:p>
        </p:txBody>
      </p:sp>
      <p:sp>
        <p:nvSpPr>
          <p:cNvPr id="30" name="Rectangle 29"/>
          <p:cNvSpPr/>
          <p:nvPr/>
        </p:nvSpPr>
        <p:spPr>
          <a:xfrm>
            <a:off x="14909405" y="6766688"/>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31" name="TextBox 30"/>
          <p:cNvSpPr txBox="1"/>
          <p:nvPr/>
        </p:nvSpPr>
        <p:spPr>
          <a:xfrm>
            <a:off x="15200708" y="7030850"/>
            <a:ext cx="4074045" cy="1200328"/>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Use portal</a:t>
            </a:r>
          </a:p>
          <a:p>
            <a:pPr marL="342900" indent="-342900">
              <a:buFont typeface="Arial"/>
              <a:buChar char="•"/>
            </a:pPr>
            <a:r>
              <a:rPr lang="en-US" sz="2400" b="1" dirty="0">
                <a:solidFill>
                  <a:schemeClr val="bg1"/>
                </a:solidFill>
                <a:latin typeface="Roboto Light"/>
                <a:cs typeface="Roboto Light"/>
              </a:rPr>
              <a:t>Review videos</a:t>
            </a:r>
          </a:p>
          <a:p>
            <a:pPr marL="342900" indent="-342900">
              <a:buFont typeface="Arial"/>
              <a:buChar char="•"/>
            </a:pPr>
            <a:r>
              <a:rPr lang="en-US" sz="2400" b="1" dirty="0">
                <a:solidFill>
                  <a:schemeClr val="bg1"/>
                </a:solidFill>
                <a:latin typeface="Roboto Light"/>
                <a:cs typeface="Roboto Light"/>
              </a:rPr>
              <a:t>Use tools</a:t>
            </a:r>
          </a:p>
        </p:txBody>
      </p:sp>
      <p:sp>
        <p:nvSpPr>
          <p:cNvPr id="32" name="Rectangle 31"/>
          <p:cNvSpPr/>
          <p:nvPr/>
        </p:nvSpPr>
        <p:spPr>
          <a:xfrm>
            <a:off x="14880158" y="8476959"/>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37" name="TextBox 36"/>
          <p:cNvSpPr txBox="1"/>
          <p:nvPr/>
        </p:nvSpPr>
        <p:spPr>
          <a:xfrm>
            <a:off x="15171461" y="8741121"/>
            <a:ext cx="4074045" cy="1200328"/>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Impact capture </a:t>
            </a:r>
          </a:p>
          <a:p>
            <a:pPr marL="342900" indent="-342900">
              <a:buFont typeface="Arial"/>
              <a:buChar char="•"/>
            </a:pPr>
            <a:r>
              <a:rPr lang="en-US" sz="2400" b="1" dirty="0">
                <a:solidFill>
                  <a:schemeClr val="bg1"/>
                </a:solidFill>
                <a:latin typeface="Roboto Light"/>
                <a:cs typeface="Roboto Light"/>
              </a:rPr>
              <a:t>Analysis </a:t>
            </a:r>
          </a:p>
          <a:p>
            <a:pPr marL="342900" indent="-342900">
              <a:buFont typeface="Arial"/>
              <a:buChar char="•"/>
            </a:pPr>
            <a:r>
              <a:rPr lang="en-US" sz="2400" b="1" dirty="0">
                <a:solidFill>
                  <a:schemeClr val="bg1"/>
                </a:solidFill>
                <a:latin typeface="Roboto Light"/>
                <a:cs typeface="Roboto Light"/>
              </a:rPr>
              <a:t>Documentation</a:t>
            </a:r>
          </a:p>
        </p:txBody>
      </p:sp>
      <p:sp>
        <p:nvSpPr>
          <p:cNvPr id="38" name="Rectangle 37"/>
          <p:cNvSpPr/>
          <p:nvPr/>
        </p:nvSpPr>
        <p:spPr>
          <a:xfrm>
            <a:off x="14858249" y="10188277"/>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39" name="TextBox 38"/>
          <p:cNvSpPr txBox="1"/>
          <p:nvPr/>
        </p:nvSpPr>
        <p:spPr>
          <a:xfrm>
            <a:off x="15149552" y="10452439"/>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Reporting </a:t>
            </a:r>
          </a:p>
          <a:p>
            <a:pPr marL="342900" indent="-342900">
              <a:buFont typeface="Arial"/>
              <a:buChar char="•"/>
            </a:pPr>
            <a:r>
              <a:rPr lang="en-US" sz="2400" b="1" dirty="0">
                <a:solidFill>
                  <a:schemeClr val="bg1"/>
                </a:solidFill>
                <a:latin typeface="Roboto Light"/>
                <a:cs typeface="Roboto Light"/>
              </a:rPr>
              <a:t>Sharing</a:t>
            </a:r>
          </a:p>
        </p:txBody>
      </p:sp>
      <p:sp>
        <p:nvSpPr>
          <p:cNvPr id="8" name="Rectangle 7"/>
          <p:cNvSpPr/>
          <p:nvPr/>
        </p:nvSpPr>
        <p:spPr>
          <a:xfrm>
            <a:off x="4318323" y="2536280"/>
            <a:ext cx="4095993" cy="646331"/>
          </a:xfrm>
          <a:prstGeom prst="rect">
            <a:avLst/>
          </a:prstGeom>
        </p:spPr>
        <p:txBody>
          <a:bodyPr wrap="none">
            <a:spAutoFit/>
          </a:bodyPr>
          <a:lstStyle/>
          <a:p>
            <a:r>
              <a:rPr lang="en-US" sz="3600" dirty="0">
                <a:latin typeface="Roboto Light"/>
                <a:cs typeface="Roboto Light"/>
              </a:rPr>
              <a:t>Technology Based </a:t>
            </a:r>
          </a:p>
        </p:txBody>
      </p:sp>
      <p:sp>
        <p:nvSpPr>
          <p:cNvPr id="42" name="Rectangle 41"/>
          <p:cNvSpPr/>
          <p:nvPr/>
        </p:nvSpPr>
        <p:spPr>
          <a:xfrm>
            <a:off x="4570212" y="11899639"/>
            <a:ext cx="3493264" cy="1200329"/>
          </a:xfrm>
          <a:prstGeom prst="rect">
            <a:avLst/>
          </a:prstGeom>
        </p:spPr>
        <p:txBody>
          <a:bodyPr wrap="none">
            <a:spAutoFit/>
          </a:bodyPr>
          <a:lstStyle/>
          <a:p>
            <a:pPr algn="ctr"/>
            <a:r>
              <a:rPr lang="en-US" sz="3600" dirty="0">
                <a:latin typeface="Roboto Light"/>
                <a:cs typeface="Roboto Light"/>
              </a:rPr>
              <a:t>Awareness and</a:t>
            </a:r>
          </a:p>
          <a:p>
            <a:pPr algn="ctr"/>
            <a:r>
              <a:rPr lang="en-US" sz="3600" dirty="0">
                <a:latin typeface="Roboto Light"/>
                <a:cs typeface="Roboto Light"/>
              </a:rPr>
              <a:t> Alignment </a:t>
            </a:r>
          </a:p>
        </p:txBody>
      </p:sp>
      <p:sp>
        <p:nvSpPr>
          <p:cNvPr id="43" name="Rectangle 42"/>
          <p:cNvSpPr/>
          <p:nvPr/>
        </p:nvSpPr>
        <p:spPr>
          <a:xfrm>
            <a:off x="9818220" y="2507160"/>
            <a:ext cx="3879337" cy="646331"/>
          </a:xfrm>
          <a:prstGeom prst="rect">
            <a:avLst/>
          </a:prstGeom>
        </p:spPr>
        <p:txBody>
          <a:bodyPr wrap="none">
            <a:spAutoFit/>
          </a:bodyPr>
          <a:lstStyle/>
          <a:p>
            <a:r>
              <a:rPr lang="en-US" sz="3600" dirty="0">
                <a:latin typeface="Roboto Light"/>
                <a:cs typeface="Roboto Light"/>
              </a:rPr>
              <a:t>Classroom 2 days</a:t>
            </a:r>
          </a:p>
        </p:txBody>
      </p:sp>
      <p:sp>
        <p:nvSpPr>
          <p:cNvPr id="44" name="Rectangle 43"/>
          <p:cNvSpPr/>
          <p:nvPr/>
        </p:nvSpPr>
        <p:spPr>
          <a:xfrm>
            <a:off x="9057357" y="11874367"/>
            <a:ext cx="5547248" cy="1200329"/>
          </a:xfrm>
          <a:prstGeom prst="rect">
            <a:avLst/>
          </a:prstGeom>
        </p:spPr>
        <p:txBody>
          <a:bodyPr wrap="square">
            <a:spAutoFit/>
          </a:bodyPr>
          <a:lstStyle/>
          <a:p>
            <a:pPr algn="ctr"/>
            <a:r>
              <a:rPr lang="en-US" sz="3600" dirty="0">
                <a:latin typeface="Roboto Light"/>
                <a:cs typeface="Roboto Light"/>
              </a:rPr>
              <a:t>Learning, Engagement and Practice</a:t>
            </a:r>
          </a:p>
        </p:txBody>
      </p:sp>
      <p:sp>
        <p:nvSpPr>
          <p:cNvPr id="45" name="Rectangle 44"/>
          <p:cNvSpPr/>
          <p:nvPr/>
        </p:nvSpPr>
        <p:spPr>
          <a:xfrm>
            <a:off x="15853254" y="2549728"/>
            <a:ext cx="2443172" cy="646331"/>
          </a:xfrm>
          <a:prstGeom prst="rect">
            <a:avLst/>
          </a:prstGeom>
        </p:spPr>
        <p:txBody>
          <a:bodyPr wrap="none">
            <a:spAutoFit/>
          </a:bodyPr>
          <a:lstStyle/>
          <a:p>
            <a:r>
              <a:rPr lang="en-US" sz="3600" dirty="0">
                <a:latin typeface="Roboto Light"/>
                <a:cs typeface="Roboto Light"/>
              </a:rPr>
              <a:t>On the Job </a:t>
            </a:r>
          </a:p>
        </p:txBody>
      </p:sp>
      <p:sp>
        <p:nvSpPr>
          <p:cNvPr id="46" name="Rectangle 45"/>
          <p:cNvSpPr/>
          <p:nvPr/>
        </p:nvSpPr>
        <p:spPr>
          <a:xfrm>
            <a:off x="14403583" y="11845355"/>
            <a:ext cx="5547248" cy="1200329"/>
          </a:xfrm>
          <a:prstGeom prst="rect">
            <a:avLst/>
          </a:prstGeom>
        </p:spPr>
        <p:txBody>
          <a:bodyPr wrap="square">
            <a:spAutoFit/>
          </a:bodyPr>
          <a:lstStyle/>
          <a:p>
            <a:pPr algn="ctr"/>
            <a:r>
              <a:rPr lang="en-US" sz="3600" dirty="0">
                <a:latin typeface="Roboto Light"/>
                <a:cs typeface="Roboto Light"/>
              </a:rPr>
              <a:t>Application, Impact and Reporting</a:t>
            </a:r>
          </a:p>
        </p:txBody>
      </p:sp>
    </p:spTree>
    <p:extLst>
      <p:ext uri="{BB962C8B-B14F-4D97-AF65-F5344CB8AC3E}">
        <p14:creationId xmlns:p14="http://schemas.microsoft.com/office/powerpoint/2010/main" val="12486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0" grpId="0" animBg="1"/>
      <p:bldP spid="12" grpId="0" animBg="1"/>
      <p:bldP spid="33" grpId="0"/>
      <p:bldP spid="17" grpId="0"/>
      <p:bldP spid="18" grpId="0" animBg="1"/>
      <p:bldP spid="19" grpId="0"/>
      <p:bldP spid="20" grpId="0" animBg="1"/>
      <p:bldP spid="21" grpId="0"/>
      <p:bldP spid="22" grpId="0" animBg="1"/>
      <p:bldP spid="23" grpId="0"/>
      <p:bldP spid="24" grpId="0" animBg="1"/>
      <p:bldP spid="25" grpId="0"/>
      <p:bldP spid="26" grpId="0"/>
      <p:bldP spid="27" grpId="0" animBg="1"/>
      <p:bldP spid="28" grpId="0"/>
      <p:bldP spid="29" grpId="0"/>
      <p:bldP spid="30" grpId="0" animBg="1"/>
      <p:bldP spid="31" grpId="0"/>
      <p:bldP spid="32" grpId="0" animBg="1"/>
      <p:bldP spid="37" grpId="0"/>
      <p:bldP spid="38"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4923620" y="5022559"/>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10" name="Rectangle 9"/>
          <p:cNvSpPr/>
          <p:nvPr/>
        </p:nvSpPr>
        <p:spPr>
          <a:xfrm>
            <a:off x="4154020" y="3320759"/>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12" name="Rectangle 11"/>
          <p:cNvSpPr/>
          <p:nvPr/>
        </p:nvSpPr>
        <p:spPr>
          <a:xfrm>
            <a:off x="9640420" y="3320758"/>
            <a:ext cx="4633563" cy="83981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33" name="TextBox 32"/>
          <p:cNvSpPr txBox="1"/>
          <p:nvPr/>
        </p:nvSpPr>
        <p:spPr>
          <a:xfrm>
            <a:off x="4445323" y="3584921"/>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Awareness </a:t>
            </a:r>
          </a:p>
          <a:p>
            <a:pPr marL="342900" indent="-342900">
              <a:buFont typeface="Arial"/>
              <a:buChar char="•"/>
            </a:pPr>
            <a:r>
              <a:rPr lang="en-US" sz="2400" b="1" dirty="0">
                <a:solidFill>
                  <a:schemeClr val="bg1"/>
                </a:solidFill>
                <a:latin typeface="Roboto Light"/>
                <a:cs typeface="Roboto Light"/>
              </a:rPr>
              <a:t>Decision to improve</a:t>
            </a:r>
          </a:p>
        </p:txBody>
      </p:sp>
      <p:sp>
        <p:nvSpPr>
          <p:cNvPr id="17" name="TextBox 16"/>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Program Design: Leadership for Performance</a:t>
            </a:r>
          </a:p>
        </p:txBody>
      </p:sp>
      <p:sp>
        <p:nvSpPr>
          <p:cNvPr id="18" name="Rectangle 17"/>
          <p:cNvSpPr/>
          <p:nvPr/>
        </p:nvSpPr>
        <p:spPr>
          <a:xfrm>
            <a:off x="4129760" y="5022559"/>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19" name="TextBox 18"/>
          <p:cNvSpPr txBox="1"/>
          <p:nvPr/>
        </p:nvSpPr>
        <p:spPr>
          <a:xfrm>
            <a:off x="4421063" y="5286721"/>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Program Design </a:t>
            </a:r>
          </a:p>
          <a:p>
            <a:pPr marL="342900" indent="-342900">
              <a:buFont typeface="Arial"/>
              <a:buChar char="•"/>
            </a:pPr>
            <a:r>
              <a:rPr lang="en-US" sz="2400" b="1" dirty="0">
                <a:solidFill>
                  <a:schemeClr val="bg1"/>
                </a:solidFill>
                <a:latin typeface="Roboto Light"/>
                <a:cs typeface="Roboto Light"/>
              </a:rPr>
              <a:t>Process Flow</a:t>
            </a:r>
          </a:p>
        </p:txBody>
      </p:sp>
      <p:sp>
        <p:nvSpPr>
          <p:cNvPr id="20" name="Rectangle 19"/>
          <p:cNvSpPr/>
          <p:nvPr/>
        </p:nvSpPr>
        <p:spPr>
          <a:xfrm>
            <a:off x="4114405" y="6766688"/>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21" name="TextBox 20"/>
          <p:cNvSpPr txBox="1"/>
          <p:nvPr/>
        </p:nvSpPr>
        <p:spPr>
          <a:xfrm>
            <a:off x="4405708" y="6954650"/>
            <a:ext cx="4074045" cy="1200328"/>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Customization </a:t>
            </a:r>
          </a:p>
          <a:p>
            <a:pPr marL="342900" indent="-342900">
              <a:buFont typeface="Arial"/>
              <a:buChar char="•"/>
            </a:pPr>
            <a:r>
              <a:rPr lang="en-US" sz="2400" b="1" dirty="0">
                <a:solidFill>
                  <a:schemeClr val="bg1"/>
                </a:solidFill>
                <a:latin typeface="Roboto Light"/>
                <a:cs typeface="Roboto Light"/>
              </a:rPr>
              <a:t>Learning styles </a:t>
            </a:r>
          </a:p>
          <a:p>
            <a:pPr marL="342900" indent="-342900">
              <a:buFont typeface="Arial"/>
              <a:buChar char="•"/>
            </a:pPr>
            <a:r>
              <a:rPr lang="en-US" sz="2400" b="1" dirty="0">
                <a:solidFill>
                  <a:schemeClr val="bg1"/>
                </a:solidFill>
                <a:latin typeface="Roboto Light"/>
                <a:cs typeface="Roboto Light"/>
              </a:rPr>
              <a:t>Cultural adjustment</a:t>
            </a:r>
          </a:p>
        </p:txBody>
      </p:sp>
      <p:sp>
        <p:nvSpPr>
          <p:cNvPr id="22" name="Rectangle 21"/>
          <p:cNvSpPr/>
          <p:nvPr/>
        </p:nvSpPr>
        <p:spPr>
          <a:xfrm>
            <a:off x="4085158" y="8476959"/>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23" name="TextBox 22"/>
          <p:cNvSpPr txBox="1"/>
          <p:nvPr/>
        </p:nvSpPr>
        <p:spPr>
          <a:xfrm>
            <a:off x="4351061" y="8639521"/>
            <a:ext cx="4074045" cy="1200328"/>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360-degree feedback </a:t>
            </a:r>
          </a:p>
          <a:p>
            <a:pPr marL="342900" indent="-342900">
              <a:buFont typeface="Arial"/>
              <a:buChar char="•"/>
            </a:pPr>
            <a:r>
              <a:rPr lang="en-US" sz="2400" b="1" dirty="0">
                <a:solidFill>
                  <a:schemeClr val="bg1"/>
                </a:solidFill>
                <a:latin typeface="Roboto Light"/>
                <a:cs typeface="Roboto Light"/>
              </a:rPr>
              <a:t>Use </a:t>
            </a:r>
          </a:p>
          <a:p>
            <a:pPr marL="342900" indent="-342900">
              <a:buFont typeface="Arial"/>
              <a:buChar char="•"/>
            </a:pPr>
            <a:r>
              <a:rPr lang="en-US" sz="2400" b="1" dirty="0">
                <a:solidFill>
                  <a:schemeClr val="bg1"/>
                </a:solidFill>
                <a:latin typeface="Roboto Light"/>
                <a:cs typeface="Roboto Light"/>
              </a:rPr>
              <a:t>Rules</a:t>
            </a:r>
          </a:p>
        </p:txBody>
      </p:sp>
      <p:sp>
        <p:nvSpPr>
          <p:cNvPr id="24" name="Rectangle 23"/>
          <p:cNvSpPr/>
          <p:nvPr/>
        </p:nvSpPr>
        <p:spPr>
          <a:xfrm>
            <a:off x="4063249" y="10188277"/>
            <a:ext cx="4633563" cy="15306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25" name="TextBox 24"/>
          <p:cNvSpPr txBox="1"/>
          <p:nvPr/>
        </p:nvSpPr>
        <p:spPr>
          <a:xfrm>
            <a:off x="4354552" y="10173039"/>
            <a:ext cx="4074045" cy="1569660"/>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Alignment </a:t>
            </a:r>
          </a:p>
          <a:p>
            <a:pPr marL="342900" indent="-342900">
              <a:buFont typeface="Arial"/>
              <a:buChar char="•"/>
            </a:pPr>
            <a:r>
              <a:rPr lang="en-US" sz="2400" b="1" dirty="0">
                <a:solidFill>
                  <a:schemeClr val="bg1"/>
                </a:solidFill>
                <a:latin typeface="Roboto Light"/>
                <a:cs typeface="Roboto Light"/>
              </a:rPr>
              <a:t>Business impact measures</a:t>
            </a:r>
          </a:p>
          <a:p>
            <a:pPr marL="342900" indent="-342900">
              <a:buFont typeface="Arial"/>
              <a:buChar char="•"/>
            </a:pPr>
            <a:r>
              <a:rPr lang="en-US" sz="2400" b="1" dirty="0">
                <a:solidFill>
                  <a:schemeClr val="bg1"/>
                </a:solidFill>
                <a:latin typeface="Roboto Light"/>
                <a:cs typeface="Roboto Light"/>
              </a:rPr>
              <a:t>Making the connection</a:t>
            </a:r>
          </a:p>
        </p:txBody>
      </p:sp>
      <p:sp>
        <p:nvSpPr>
          <p:cNvPr id="26" name="TextBox 25"/>
          <p:cNvSpPr txBox="1"/>
          <p:nvPr/>
        </p:nvSpPr>
        <p:spPr>
          <a:xfrm>
            <a:off x="9906323" y="3839258"/>
            <a:ext cx="4367660" cy="7478970"/>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Expectations and commitment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360-degree feedback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10 skills of high-performance teams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Skill videos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Realistic practice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Engagement and reflection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Skill-impact linkage </a:t>
            </a:r>
          </a:p>
          <a:p>
            <a:pPr marL="342900" indent="-342900">
              <a:buFont typeface="Arial"/>
              <a:buChar char="•"/>
            </a:pPr>
            <a:endParaRPr lang="en-US" sz="2400" b="1" dirty="0">
              <a:solidFill>
                <a:schemeClr val="bg1"/>
              </a:solidFill>
              <a:latin typeface="Roboto Light"/>
              <a:cs typeface="Roboto Light"/>
            </a:endParaRPr>
          </a:p>
          <a:p>
            <a:pPr marL="342900" indent="-342900">
              <a:buFont typeface="Arial"/>
              <a:buChar char="•"/>
            </a:pPr>
            <a:r>
              <a:rPr lang="en-US" sz="2400" b="1" dirty="0">
                <a:solidFill>
                  <a:schemeClr val="bg1"/>
                </a:solidFill>
                <a:latin typeface="Roboto Light"/>
                <a:cs typeface="Roboto Light"/>
              </a:rPr>
              <a:t>Planning </a:t>
            </a:r>
          </a:p>
          <a:p>
            <a:pPr marL="1431539" lvl="1" indent="-342900">
              <a:buFont typeface="Arial"/>
              <a:buChar char="•"/>
            </a:pPr>
            <a:r>
              <a:rPr lang="en-US" sz="2400" b="1" dirty="0">
                <a:solidFill>
                  <a:schemeClr val="bg1"/>
                </a:solidFill>
                <a:latin typeface="Roboto Light"/>
                <a:cs typeface="Roboto Light"/>
              </a:rPr>
              <a:t>Business Impact</a:t>
            </a:r>
          </a:p>
          <a:p>
            <a:pPr marL="1431539" lvl="1" indent="-342900">
              <a:buFont typeface="Arial"/>
              <a:buChar char="•"/>
            </a:pPr>
            <a:r>
              <a:rPr lang="en-US" sz="2400" b="1" dirty="0">
                <a:solidFill>
                  <a:schemeClr val="bg1"/>
                </a:solidFill>
                <a:latin typeface="Roboto Light"/>
                <a:cs typeface="Roboto Light"/>
              </a:rPr>
              <a:t>Behaviors / action</a:t>
            </a:r>
          </a:p>
          <a:p>
            <a:pPr algn="ctr"/>
            <a:endParaRPr lang="en-US" sz="2400" b="1" dirty="0">
              <a:solidFill>
                <a:schemeClr val="bg1"/>
              </a:solidFill>
              <a:latin typeface="Roboto Light"/>
              <a:cs typeface="Roboto Light"/>
            </a:endParaRPr>
          </a:p>
        </p:txBody>
      </p:sp>
      <p:sp>
        <p:nvSpPr>
          <p:cNvPr id="27" name="Rectangle 26"/>
          <p:cNvSpPr/>
          <p:nvPr/>
        </p:nvSpPr>
        <p:spPr>
          <a:xfrm>
            <a:off x="14949020" y="3320759"/>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28" name="TextBox 27"/>
          <p:cNvSpPr txBox="1"/>
          <p:nvPr/>
        </p:nvSpPr>
        <p:spPr>
          <a:xfrm>
            <a:off x="15240323" y="3584921"/>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Connect with manager and coach </a:t>
            </a:r>
          </a:p>
        </p:txBody>
      </p:sp>
      <p:sp>
        <p:nvSpPr>
          <p:cNvPr id="29" name="TextBox 28"/>
          <p:cNvSpPr txBox="1"/>
          <p:nvPr/>
        </p:nvSpPr>
        <p:spPr>
          <a:xfrm>
            <a:off x="15216063" y="5286721"/>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Implement actions </a:t>
            </a:r>
          </a:p>
          <a:p>
            <a:pPr marL="342900" indent="-342900">
              <a:buFont typeface="Arial"/>
              <a:buChar char="•"/>
            </a:pPr>
            <a:r>
              <a:rPr lang="en-US" sz="2400" b="1" dirty="0">
                <a:solidFill>
                  <a:schemeClr val="bg1"/>
                </a:solidFill>
                <a:latin typeface="Roboto Light"/>
                <a:cs typeface="Roboto Light"/>
              </a:rPr>
              <a:t>Adjust</a:t>
            </a:r>
          </a:p>
        </p:txBody>
      </p:sp>
      <p:sp>
        <p:nvSpPr>
          <p:cNvPr id="30" name="Rectangle 29"/>
          <p:cNvSpPr/>
          <p:nvPr/>
        </p:nvSpPr>
        <p:spPr>
          <a:xfrm>
            <a:off x="14909405" y="6766688"/>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31" name="TextBox 30"/>
          <p:cNvSpPr txBox="1"/>
          <p:nvPr/>
        </p:nvSpPr>
        <p:spPr>
          <a:xfrm>
            <a:off x="15200708" y="7030850"/>
            <a:ext cx="4074045" cy="1200328"/>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Use portal</a:t>
            </a:r>
          </a:p>
          <a:p>
            <a:pPr marL="342900" indent="-342900">
              <a:buFont typeface="Arial"/>
              <a:buChar char="•"/>
            </a:pPr>
            <a:r>
              <a:rPr lang="en-US" sz="2400" b="1" dirty="0">
                <a:solidFill>
                  <a:schemeClr val="bg1"/>
                </a:solidFill>
                <a:latin typeface="Roboto Light"/>
                <a:cs typeface="Roboto Light"/>
              </a:rPr>
              <a:t>Review videos</a:t>
            </a:r>
          </a:p>
          <a:p>
            <a:pPr marL="342900" indent="-342900">
              <a:buFont typeface="Arial"/>
              <a:buChar char="•"/>
            </a:pPr>
            <a:r>
              <a:rPr lang="en-US" sz="2400" b="1" dirty="0">
                <a:solidFill>
                  <a:schemeClr val="bg1"/>
                </a:solidFill>
                <a:latin typeface="Roboto Light"/>
                <a:cs typeface="Roboto Light"/>
              </a:rPr>
              <a:t>Use tools</a:t>
            </a:r>
          </a:p>
        </p:txBody>
      </p:sp>
      <p:sp>
        <p:nvSpPr>
          <p:cNvPr id="32" name="Rectangle 31"/>
          <p:cNvSpPr/>
          <p:nvPr/>
        </p:nvSpPr>
        <p:spPr>
          <a:xfrm>
            <a:off x="14880158" y="8476959"/>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37" name="TextBox 36"/>
          <p:cNvSpPr txBox="1"/>
          <p:nvPr/>
        </p:nvSpPr>
        <p:spPr>
          <a:xfrm>
            <a:off x="15171461" y="8741121"/>
            <a:ext cx="4074045" cy="1200328"/>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Impact capture </a:t>
            </a:r>
          </a:p>
          <a:p>
            <a:pPr marL="342900" indent="-342900">
              <a:buFont typeface="Arial"/>
              <a:buChar char="•"/>
            </a:pPr>
            <a:r>
              <a:rPr lang="en-US" sz="2400" b="1" dirty="0">
                <a:solidFill>
                  <a:schemeClr val="bg1"/>
                </a:solidFill>
                <a:latin typeface="Roboto Light"/>
                <a:cs typeface="Roboto Light"/>
              </a:rPr>
              <a:t>Analysis </a:t>
            </a:r>
          </a:p>
          <a:p>
            <a:pPr marL="342900" indent="-342900">
              <a:buFont typeface="Arial"/>
              <a:buChar char="•"/>
            </a:pPr>
            <a:r>
              <a:rPr lang="en-US" sz="2400" b="1" dirty="0">
                <a:solidFill>
                  <a:schemeClr val="bg1"/>
                </a:solidFill>
                <a:latin typeface="Roboto Light"/>
                <a:cs typeface="Roboto Light"/>
              </a:rPr>
              <a:t>Documentation</a:t>
            </a:r>
          </a:p>
        </p:txBody>
      </p:sp>
      <p:sp>
        <p:nvSpPr>
          <p:cNvPr id="38" name="Rectangle 37"/>
          <p:cNvSpPr/>
          <p:nvPr/>
        </p:nvSpPr>
        <p:spPr>
          <a:xfrm>
            <a:off x="14858249" y="10188277"/>
            <a:ext cx="4633563" cy="15306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sz="2400" b="1" dirty="0"/>
          </a:p>
        </p:txBody>
      </p:sp>
      <p:sp>
        <p:nvSpPr>
          <p:cNvPr id="39" name="TextBox 38"/>
          <p:cNvSpPr txBox="1"/>
          <p:nvPr/>
        </p:nvSpPr>
        <p:spPr>
          <a:xfrm>
            <a:off x="15149552" y="10452439"/>
            <a:ext cx="4074045" cy="830997"/>
          </a:xfrm>
          <a:prstGeom prst="rect">
            <a:avLst/>
          </a:prstGeom>
          <a:noFill/>
        </p:spPr>
        <p:txBody>
          <a:bodyPr wrap="square" rtlCol="0">
            <a:spAutoFit/>
          </a:bodyPr>
          <a:lstStyle/>
          <a:p>
            <a:pPr marL="342900" indent="-342900">
              <a:buFont typeface="Arial"/>
              <a:buChar char="•"/>
            </a:pPr>
            <a:r>
              <a:rPr lang="en-US" sz="2400" b="1" dirty="0">
                <a:solidFill>
                  <a:schemeClr val="bg1"/>
                </a:solidFill>
                <a:latin typeface="Roboto Light"/>
                <a:cs typeface="Roboto Light"/>
              </a:rPr>
              <a:t>Reporting </a:t>
            </a:r>
          </a:p>
          <a:p>
            <a:pPr marL="342900" indent="-342900">
              <a:buFont typeface="Arial"/>
              <a:buChar char="•"/>
            </a:pPr>
            <a:r>
              <a:rPr lang="en-US" sz="2400" b="1" dirty="0">
                <a:solidFill>
                  <a:schemeClr val="bg1"/>
                </a:solidFill>
                <a:latin typeface="Roboto Light"/>
                <a:cs typeface="Roboto Light"/>
              </a:rPr>
              <a:t>Sharing</a:t>
            </a:r>
          </a:p>
        </p:txBody>
      </p:sp>
      <p:sp>
        <p:nvSpPr>
          <p:cNvPr id="8" name="Rectangle 7"/>
          <p:cNvSpPr/>
          <p:nvPr/>
        </p:nvSpPr>
        <p:spPr>
          <a:xfrm>
            <a:off x="4318323" y="2536280"/>
            <a:ext cx="4095993" cy="646331"/>
          </a:xfrm>
          <a:prstGeom prst="rect">
            <a:avLst/>
          </a:prstGeom>
        </p:spPr>
        <p:txBody>
          <a:bodyPr wrap="none">
            <a:spAutoFit/>
          </a:bodyPr>
          <a:lstStyle/>
          <a:p>
            <a:r>
              <a:rPr lang="en-US" sz="3600" dirty="0">
                <a:latin typeface="Roboto Light"/>
                <a:cs typeface="Roboto Light"/>
              </a:rPr>
              <a:t>Technology Based </a:t>
            </a:r>
          </a:p>
        </p:txBody>
      </p:sp>
      <p:sp>
        <p:nvSpPr>
          <p:cNvPr id="42" name="Rectangle 41"/>
          <p:cNvSpPr/>
          <p:nvPr/>
        </p:nvSpPr>
        <p:spPr>
          <a:xfrm>
            <a:off x="4570212" y="11899639"/>
            <a:ext cx="3493264" cy="1200329"/>
          </a:xfrm>
          <a:prstGeom prst="rect">
            <a:avLst/>
          </a:prstGeom>
        </p:spPr>
        <p:txBody>
          <a:bodyPr wrap="none">
            <a:spAutoFit/>
          </a:bodyPr>
          <a:lstStyle/>
          <a:p>
            <a:pPr algn="ctr"/>
            <a:r>
              <a:rPr lang="en-US" sz="3600" dirty="0">
                <a:latin typeface="Roboto Light"/>
                <a:cs typeface="Roboto Light"/>
              </a:rPr>
              <a:t>Awareness and</a:t>
            </a:r>
          </a:p>
          <a:p>
            <a:pPr algn="ctr"/>
            <a:r>
              <a:rPr lang="en-US" sz="3600" dirty="0">
                <a:latin typeface="Roboto Light"/>
                <a:cs typeface="Roboto Light"/>
              </a:rPr>
              <a:t> Alignment </a:t>
            </a:r>
          </a:p>
        </p:txBody>
      </p:sp>
      <p:sp>
        <p:nvSpPr>
          <p:cNvPr id="43" name="Rectangle 42"/>
          <p:cNvSpPr/>
          <p:nvPr/>
        </p:nvSpPr>
        <p:spPr>
          <a:xfrm>
            <a:off x="9818220" y="2507160"/>
            <a:ext cx="3879337" cy="646331"/>
          </a:xfrm>
          <a:prstGeom prst="rect">
            <a:avLst/>
          </a:prstGeom>
        </p:spPr>
        <p:txBody>
          <a:bodyPr wrap="none">
            <a:spAutoFit/>
          </a:bodyPr>
          <a:lstStyle/>
          <a:p>
            <a:r>
              <a:rPr lang="en-US" sz="3600" dirty="0">
                <a:latin typeface="Roboto Light"/>
                <a:cs typeface="Roboto Light"/>
              </a:rPr>
              <a:t>Classroom 2 days</a:t>
            </a:r>
          </a:p>
        </p:txBody>
      </p:sp>
      <p:sp>
        <p:nvSpPr>
          <p:cNvPr id="44" name="Rectangle 43"/>
          <p:cNvSpPr/>
          <p:nvPr/>
        </p:nvSpPr>
        <p:spPr>
          <a:xfrm>
            <a:off x="9057357" y="11874367"/>
            <a:ext cx="5547248" cy="1200329"/>
          </a:xfrm>
          <a:prstGeom prst="rect">
            <a:avLst/>
          </a:prstGeom>
        </p:spPr>
        <p:txBody>
          <a:bodyPr wrap="square">
            <a:spAutoFit/>
          </a:bodyPr>
          <a:lstStyle/>
          <a:p>
            <a:pPr algn="ctr"/>
            <a:r>
              <a:rPr lang="en-US" sz="3600" dirty="0">
                <a:latin typeface="Roboto Light"/>
                <a:cs typeface="Roboto Light"/>
              </a:rPr>
              <a:t>Learning, Engagement and Practice</a:t>
            </a:r>
          </a:p>
        </p:txBody>
      </p:sp>
      <p:sp>
        <p:nvSpPr>
          <p:cNvPr id="45" name="Rectangle 44"/>
          <p:cNvSpPr/>
          <p:nvPr/>
        </p:nvSpPr>
        <p:spPr>
          <a:xfrm>
            <a:off x="15853254" y="2549728"/>
            <a:ext cx="2443172" cy="646331"/>
          </a:xfrm>
          <a:prstGeom prst="rect">
            <a:avLst/>
          </a:prstGeom>
        </p:spPr>
        <p:txBody>
          <a:bodyPr wrap="none">
            <a:spAutoFit/>
          </a:bodyPr>
          <a:lstStyle/>
          <a:p>
            <a:r>
              <a:rPr lang="en-US" sz="3600" dirty="0">
                <a:latin typeface="Roboto Light"/>
                <a:cs typeface="Roboto Light"/>
              </a:rPr>
              <a:t>On the Job </a:t>
            </a:r>
          </a:p>
        </p:txBody>
      </p:sp>
      <p:sp>
        <p:nvSpPr>
          <p:cNvPr id="46" name="Rectangle 45"/>
          <p:cNvSpPr/>
          <p:nvPr/>
        </p:nvSpPr>
        <p:spPr>
          <a:xfrm>
            <a:off x="14403583" y="11845355"/>
            <a:ext cx="5547248" cy="1200329"/>
          </a:xfrm>
          <a:prstGeom prst="rect">
            <a:avLst/>
          </a:prstGeom>
        </p:spPr>
        <p:txBody>
          <a:bodyPr wrap="square">
            <a:spAutoFit/>
          </a:bodyPr>
          <a:lstStyle/>
          <a:p>
            <a:pPr algn="ctr"/>
            <a:r>
              <a:rPr lang="en-US" sz="3600" dirty="0">
                <a:latin typeface="Roboto Light"/>
                <a:cs typeface="Roboto Light"/>
              </a:rPr>
              <a:t>Application, Impact and Reporting</a:t>
            </a:r>
          </a:p>
        </p:txBody>
      </p:sp>
      <p:sp>
        <p:nvSpPr>
          <p:cNvPr id="2" name="Lightning Bolt 1"/>
          <p:cNvSpPr/>
          <p:nvPr/>
        </p:nvSpPr>
        <p:spPr>
          <a:xfrm rot="5664091">
            <a:off x="13539075" y="8030617"/>
            <a:ext cx="2342428" cy="2664459"/>
          </a:xfrm>
          <a:prstGeom prst="lightningBol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229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0" grpId="0" animBg="1"/>
      <p:bldP spid="12" grpId="0" animBg="1"/>
      <p:bldP spid="33" grpId="0"/>
      <p:bldP spid="17" grpId="0"/>
      <p:bldP spid="18" grpId="0" animBg="1"/>
      <p:bldP spid="19" grpId="0"/>
      <p:bldP spid="20" grpId="0" animBg="1"/>
      <p:bldP spid="21" grpId="0"/>
      <p:bldP spid="22" grpId="0" animBg="1"/>
      <p:bldP spid="23" grpId="0"/>
      <p:bldP spid="24" grpId="0" animBg="1"/>
      <p:bldP spid="25" grpId="0"/>
      <p:bldP spid="26" grpId="0"/>
      <p:bldP spid="27" grpId="0" animBg="1"/>
      <p:bldP spid="28" grpId="0"/>
      <p:bldP spid="29" grpId="0"/>
      <p:bldP spid="30" grpId="0" animBg="1"/>
      <p:bldP spid="31" grpId="0"/>
      <p:bldP spid="32" grpId="0" animBg="1"/>
      <p:bldP spid="37" grpId="0"/>
      <p:bldP spid="38"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 name="Group 444"/>
          <p:cNvGrpSpPr/>
          <p:nvPr/>
        </p:nvGrpSpPr>
        <p:grpSpPr>
          <a:xfrm>
            <a:off x="5147312" y="3046409"/>
            <a:ext cx="14966696" cy="7049744"/>
            <a:chOff x="4949758" y="3099293"/>
            <a:chExt cx="14966696" cy="7049744"/>
          </a:xfrm>
          <a:solidFill>
            <a:schemeClr val="bg1">
              <a:lumMod val="85000"/>
            </a:schemeClr>
          </a:solidFill>
        </p:grpSpPr>
        <p:sp>
          <p:nvSpPr>
            <p:cNvPr id="446" name="Freeform 2"/>
            <p:cNvSpPr>
              <a:spLocks noChangeArrowheads="1"/>
            </p:cNvSpPr>
            <p:nvPr/>
          </p:nvSpPr>
          <p:spPr bwMode="auto">
            <a:xfrm>
              <a:off x="15093202" y="3225964"/>
              <a:ext cx="1695446" cy="6806145"/>
            </a:xfrm>
            <a:custGeom>
              <a:avLst/>
              <a:gdLst>
                <a:gd name="T0" fmla="*/ 51 w 1533"/>
                <a:gd name="T1" fmla="*/ 6161 h 6162"/>
                <a:gd name="T2" fmla="*/ 25 w 1533"/>
                <a:gd name="T3" fmla="*/ 6084 h 6162"/>
                <a:gd name="T4" fmla="*/ 249 w 1533"/>
                <a:gd name="T5" fmla="*/ 5946 h 6162"/>
                <a:gd name="T6" fmla="*/ 77 w 1533"/>
                <a:gd name="T7" fmla="*/ 6153 h 6162"/>
                <a:gd name="T8" fmla="*/ 456 w 1533"/>
                <a:gd name="T9" fmla="*/ 5774 h 6162"/>
                <a:gd name="T10" fmla="*/ 430 w 1533"/>
                <a:gd name="T11" fmla="*/ 5765 h 6162"/>
                <a:gd name="T12" fmla="*/ 568 w 1533"/>
                <a:gd name="T13" fmla="*/ 5542 h 6162"/>
                <a:gd name="T14" fmla="*/ 636 w 1533"/>
                <a:gd name="T15" fmla="*/ 5602 h 6162"/>
                <a:gd name="T16" fmla="*/ 456 w 1533"/>
                <a:gd name="T17" fmla="*/ 5774 h 6162"/>
                <a:gd name="T18" fmla="*/ 809 w 1533"/>
                <a:gd name="T19" fmla="*/ 5335 h 6162"/>
                <a:gd name="T20" fmla="*/ 774 w 1533"/>
                <a:gd name="T21" fmla="*/ 5266 h 6162"/>
                <a:gd name="T22" fmla="*/ 946 w 1533"/>
                <a:gd name="T23" fmla="*/ 5077 h 6162"/>
                <a:gd name="T24" fmla="*/ 843 w 1533"/>
                <a:gd name="T25" fmla="*/ 5318 h 6162"/>
                <a:gd name="T26" fmla="*/ 1093 w 1533"/>
                <a:gd name="T27" fmla="*/ 4853 h 6162"/>
                <a:gd name="T28" fmla="*/ 1067 w 1533"/>
                <a:gd name="T29" fmla="*/ 4853 h 6162"/>
                <a:gd name="T30" fmla="*/ 1136 w 1533"/>
                <a:gd name="T31" fmla="*/ 4595 h 6162"/>
                <a:gd name="T32" fmla="*/ 1222 w 1533"/>
                <a:gd name="T33" fmla="*/ 4629 h 6162"/>
                <a:gd name="T34" fmla="*/ 1093 w 1533"/>
                <a:gd name="T35" fmla="*/ 4853 h 6162"/>
                <a:gd name="T36" fmla="*/ 1299 w 1533"/>
                <a:gd name="T37" fmla="*/ 4337 h 6162"/>
                <a:gd name="T38" fmla="*/ 1256 w 1533"/>
                <a:gd name="T39" fmla="*/ 4277 h 6162"/>
                <a:gd name="T40" fmla="*/ 1377 w 1533"/>
                <a:gd name="T41" fmla="*/ 4044 h 6162"/>
                <a:gd name="T42" fmla="*/ 1342 w 1533"/>
                <a:gd name="T43" fmla="*/ 4302 h 6162"/>
                <a:gd name="T44" fmla="*/ 1437 w 1533"/>
                <a:gd name="T45" fmla="*/ 3795 h 6162"/>
                <a:gd name="T46" fmla="*/ 1428 w 1533"/>
                <a:gd name="T47" fmla="*/ 3795 h 6162"/>
                <a:gd name="T48" fmla="*/ 1420 w 1533"/>
                <a:gd name="T49" fmla="*/ 3528 h 6162"/>
                <a:gd name="T50" fmla="*/ 1506 w 1533"/>
                <a:gd name="T51" fmla="*/ 3536 h 6162"/>
                <a:gd name="T52" fmla="*/ 1437 w 1533"/>
                <a:gd name="T53" fmla="*/ 3795 h 6162"/>
                <a:gd name="T54" fmla="*/ 1489 w 1533"/>
                <a:gd name="T55" fmla="*/ 3235 h 6162"/>
                <a:gd name="T56" fmla="*/ 1446 w 1533"/>
                <a:gd name="T57" fmla="*/ 3192 h 6162"/>
                <a:gd name="T58" fmla="*/ 1446 w 1533"/>
                <a:gd name="T59" fmla="*/ 2978 h 6162"/>
                <a:gd name="T60" fmla="*/ 1489 w 1533"/>
                <a:gd name="T61" fmla="*/ 2935 h 6162"/>
                <a:gd name="T62" fmla="*/ 1532 w 1533"/>
                <a:gd name="T63" fmla="*/ 3081 h 6162"/>
                <a:gd name="T64" fmla="*/ 1489 w 1533"/>
                <a:gd name="T65" fmla="*/ 3235 h 6162"/>
                <a:gd name="T66" fmla="*/ 1471 w 1533"/>
                <a:gd name="T67" fmla="*/ 2677 h 6162"/>
                <a:gd name="T68" fmla="*/ 1394 w 1533"/>
                <a:gd name="T69" fmla="*/ 2427 h 6162"/>
                <a:gd name="T70" fmla="*/ 1480 w 1533"/>
                <a:gd name="T71" fmla="*/ 2410 h 6162"/>
                <a:gd name="T72" fmla="*/ 1471 w 1533"/>
                <a:gd name="T73" fmla="*/ 2677 h 6162"/>
                <a:gd name="T74" fmla="*/ 1368 w 1533"/>
                <a:gd name="T75" fmla="*/ 2126 h 6162"/>
                <a:gd name="T76" fmla="*/ 1265 w 1533"/>
                <a:gd name="T77" fmla="*/ 1885 h 6162"/>
                <a:gd name="T78" fmla="*/ 1342 w 1533"/>
                <a:gd name="T79" fmla="*/ 1859 h 6162"/>
                <a:gd name="T80" fmla="*/ 1377 w 1533"/>
                <a:gd name="T81" fmla="*/ 2126 h 6162"/>
                <a:gd name="T82" fmla="*/ 1187 w 1533"/>
                <a:gd name="T83" fmla="*/ 1593 h 6162"/>
                <a:gd name="T84" fmla="*/ 1144 w 1533"/>
                <a:gd name="T85" fmla="*/ 1567 h 6162"/>
                <a:gd name="T86" fmla="*/ 1075 w 1533"/>
                <a:gd name="T87" fmla="*/ 1317 h 6162"/>
                <a:gd name="T88" fmla="*/ 1222 w 1533"/>
                <a:gd name="T89" fmla="*/ 1532 h 6162"/>
                <a:gd name="T90" fmla="*/ 1187 w 1533"/>
                <a:gd name="T91" fmla="*/ 1593 h 6162"/>
                <a:gd name="T92" fmla="*/ 929 w 1533"/>
                <a:gd name="T93" fmla="*/ 1093 h 6162"/>
                <a:gd name="T94" fmla="*/ 774 w 1533"/>
                <a:gd name="T95" fmla="*/ 895 h 6162"/>
                <a:gd name="T96" fmla="*/ 852 w 1533"/>
                <a:gd name="T97" fmla="*/ 844 h 6162"/>
                <a:gd name="T98" fmla="*/ 955 w 1533"/>
                <a:gd name="T99" fmla="*/ 1093 h 6162"/>
                <a:gd name="T100" fmla="*/ 611 w 1533"/>
                <a:gd name="T101" fmla="*/ 637 h 6162"/>
                <a:gd name="T102" fmla="*/ 576 w 1533"/>
                <a:gd name="T103" fmla="*/ 620 h 6162"/>
                <a:gd name="T104" fmla="*/ 439 w 1533"/>
                <a:gd name="T105" fmla="*/ 396 h 6162"/>
                <a:gd name="T106" fmla="*/ 636 w 1533"/>
                <a:gd name="T107" fmla="*/ 568 h 6162"/>
                <a:gd name="T108" fmla="*/ 611 w 1533"/>
                <a:gd name="T109" fmla="*/ 637 h 6162"/>
                <a:gd name="T110" fmla="*/ 223 w 1533"/>
                <a:gd name="T111" fmla="*/ 233 h 6162"/>
                <a:gd name="T112" fmla="*/ 34 w 1533"/>
                <a:gd name="T113" fmla="*/ 78 h 6162"/>
                <a:gd name="T114" fmla="*/ 86 w 1533"/>
                <a:gd name="T115" fmla="*/ 9 h 6162"/>
                <a:gd name="T116" fmla="*/ 258 w 1533"/>
                <a:gd name="T117" fmla="*/ 215 h 6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3" h="6162">
                  <a:moveTo>
                    <a:pt x="51" y="6161"/>
                  </a:moveTo>
                  <a:lnTo>
                    <a:pt x="51" y="6161"/>
                  </a:lnTo>
                  <a:cubicBezTo>
                    <a:pt x="34" y="6161"/>
                    <a:pt x="25" y="6153"/>
                    <a:pt x="17" y="6144"/>
                  </a:cubicBezTo>
                  <a:cubicBezTo>
                    <a:pt x="0" y="6127"/>
                    <a:pt x="8" y="6101"/>
                    <a:pt x="25" y="6084"/>
                  </a:cubicBezTo>
                  <a:cubicBezTo>
                    <a:pt x="77" y="6041"/>
                    <a:pt x="129" y="5989"/>
                    <a:pt x="180" y="5946"/>
                  </a:cubicBezTo>
                  <a:cubicBezTo>
                    <a:pt x="198" y="5929"/>
                    <a:pt x="232" y="5929"/>
                    <a:pt x="249" y="5946"/>
                  </a:cubicBezTo>
                  <a:cubicBezTo>
                    <a:pt x="258" y="5964"/>
                    <a:pt x="258" y="5989"/>
                    <a:pt x="241" y="6006"/>
                  </a:cubicBezTo>
                  <a:cubicBezTo>
                    <a:pt x="189" y="6058"/>
                    <a:pt x="137" y="6110"/>
                    <a:pt x="77" y="6153"/>
                  </a:cubicBezTo>
                  <a:cubicBezTo>
                    <a:pt x="68" y="6161"/>
                    <a:pt x="60" y="6161"/>
                    <a:pt x="51" y="6161"/>
                  </a:cubicBezTo>
                  <a:close/>
                  <a:moveTo>
                    <a:pt x="456" y="5774"/>
                  </a:moveTo>
                  <a:lnTo>
                    <a:pt x="456" y="5774"/>
                  </a:lnTo>
                  <a:cubicBezTo>
                    <a:pt x="447" y="5774"/>
                    <a:pt x="439" y="5774"/>
                    <a:pt x="430" y="5765"/>
                  </a:cubicBezTo>
                  <a:cubicBezTo>
                    <a:pt x="413" y="5748"/>
                    <a:pt x="413" y="5723"/>
                    <a:pt x="421" y="5705"/>
                  </a:cubicBezTo>
                  <a:cubicBezTo>
                    <a:pt x="473" y="5654"/>
                    <a:pt x="525" y="5602"/>
                    <a:pt x="568" y="5542"/>
                  </a:cubicBezTo>
                  <a:cubicBezTo>
                    <a:pt x="585" y="5525"/>
                    <a:pt x="611" y="5525"/>
                    <a:pt x="628" y="5533"/>
                  </a:cubicBezTo>
                  <a:cubicBezTo>
                    <a:pt x="645" y="5550"/>
                    <a:pt x="645" y="5576"/>
                    <a:pt x="636" y="5602"/>
                  </a:cubicBezTo>
                  <a:cubicBezTo>
                    <a:pt x="585" y="5654"/>
                    <a:pt x="542" y="5714"/>
                    <a:pt x="490" y="5765"/>
                  </a:cubicBezTo>
                  <a:cubicBezTo>
                    <a:pt x="482" y="5774"/>
                    <a:pt x="473" y="5774"/>
                    <a:pt x="456" y="5774"/>
                  </a:cubicBezTo>
                  <a:close/>
                  <a:moveTo>
                    <a:pt x="809" y="5335"/>
                  </a:moveTo>
                  <a:lnTo>
                    <a:pt x="809" y="5335"/>
                  </a:lnTo>
                  <a:cubicBezTo>
                    <a:pt x="800" y="5335"/>
                    <a:pt x="791" y="5335"/>
                    <a:pt x="783" y="5327"/>
                  </a:cubicBezTo>
                  <a:cubicBezTo>
                    <a:pt x="766" y="5318"/>
                    <a:pt x="757" y="5292"/>
                    <a:pt x="774" y="5266"/>
                  </a:cubicBezTo>
                  <a:cubicBezTo>
                    <a:pt x="809" y="5215"/>
                    <a:pt x="852" y="5154"/>
                    <a:pt x="886" y="5094"/>
                  </a:cubicBezTo>
                  <a:cubicBezTo>
                    <a:pt x="895" y="5068"/>
                    <a:pt x="929" y="5068"/>
                    <a:pt x="946" y="5077"/>
                  </a:cubicBezTo>
                  <a:cubicBezTo>
                    <a:pt x="964" y="5086"/>
                    <a:pt x="972" y="5120"/>
                    <a:pt x="964" y="5137"/>
                  </a:cubicBezTo>
                  <a:cubicBezTo>
                    <a:pt x="921" y="5197"/>
                    <a:pt x="886" y="5258"/>
                    <a:pt x="843" y="5318"/>
                  </a:cubicBezTo>
                  <a:cubicBezTo>
                    <a:pt x="834" y="5335"/>
                    <a:pt x="817" y="5335"/>
                    <a:pt x="809" y="5335"/>
                  </a:cubicBezTo>
                  <a:close/>
                  <a:moveTo>
                    <a:pt x="1093" y="4853"/>
                  </a:moveTo>
                  <a:lnTo>
                    <a:pt x="1093" y="4853"/>
                  </a:lnTo>
                  <a:cubicBezTo>
                    <a:pt x="1084" y="4853"/>
                    <a:pt x="1075" y="4853"/>
                    <a:pt x="1067" y="4853"/>
                  </a:cubicBezTo>
                  <a:cubicBezTo>
                    <a:pt x="1050" y="4836"/>
                    <a:pt x="1041" y="4810"/>
                    <a:pt x="1050" y="4793"/>
                  </a:cubicBezTo>
                  <a:cubicBezTo>
                    <a:pt x="1084" y="4733"/>
                    <a:pt x="1110" y="4664"/>
                    <a:pt x="1136" y="4595"/>
                  </a:cubicBezTo>
                  <a:cubicBezTo>
                    <a:pt x="1153" y="4578"/>
                    <a:pt x="1179" y="4569"/>
                    <a:pt x="1196" y="4578"/>
                  </a:cubicBezTo>
                  <a:cubicBezTo>
                    <a:pt x="1222" y="4586"/>
                    <a:pt x="1230" y="4612"/>
                    <a:pt x="1222" y="4629"/>
                  </a:cubicBezTo>
                  <a:cubicBezTo>
                    <a:pt x="1187" y="4698"/>
                    <a:pt x="1162" y="4767"/>
                    <a:pt x="1127" y="4827"/>
                  </a:cubicBezTo>
                  <a:cubicBezTo>
                    <a:pt x="1118" y="4845"/>
                    <a:pt x="1110" y="4853"/>
                    <a:pt x="1093" y="4853"/>
                  </a:cubicBezTo>
                  <a:close/>
                  <a:moveTo>
                    <a:pt x="1299" y="4337"/>
                  </a:moveTo>
                  <a:lnTo>
                    <a:pt x="1299" y="4337"/>
                  </a:lnTo>
                  <a:lnTo>
                    <a:pt x="1291" y="4337"/>
                  </a:lnTo>
                  <a:cubicBezTo>
                    <a:pt x="1265" y="4328"/>
                    <a:pt x="1248" y="4302"/>
                    <a:pt x="1256" y="4277"/>
                  </a:cubicBezTo>
                  <a:cubicBezTo>
                    <a:pt x="1282" y="4208"/>
                    <a:pt x="1299" y="4139"/>
                    <a:pt x="1316" y="4070"/>
                  </a:cubicBezTo>
                  <a:cubicBezTo>
                    <a:pt x="1325" y="4053"/>
                    <a:pt x="1351" y="4036"/>
                    <a:pt x="1377" y="4044"/>
                  </a:cubicBezTo>
                  <a:cubicBezTo>
                    <a:pt x="1394" y="4053"/>
                    <a:pt x="1411" y="4070"/>
                    <a:pt x="1403" y="4096"/>
                  </a:cubicBezTo>
                  <a:cubicBezTo>
                    <a:pt x="1385" y="4165"/>
                    <a:pt x="1368" y="4233"/>
                    <a:pt x="1342" y="4302"/>
                  </a:cubicBezTo>
                  <a:cubicBezTo>
                    <a:pt x="1334" y="4328"/>
                    <a:pt x="1316" y="4337"/>
                    <a:pt x="1299" y="4337"/>
                  </a:cubicBezTo>
                  <a:close/>
                  <a:moveTo>
                    <a:pt x="1437" y="3795"/>
                  </a:moveTo>
                  <a:lnTo>
                    <a:pt x="1437" y="3795"/>
                  </a:lnTo>
                  <a:lnTo>
                    <a:pt x="1428" y="3795"/>
                  </a:lnTo>
                  <a:cubicBezTo>
                    <a:pt x="1403" y="3786"/>
                    <a:pt x="1385" y="3760"/>
                    <a:pt x="1394" y="3743"/>
                  </a:cubicBezTo>
                  <a:cubicBezTo>
                    <a:pt x="1403" y="3674"/>
                    <a:pt x="1411" y="3597"/>
                    <a:pt x="1420" y="3528"/>
                  </a:cubicBezTo>
                  <a:cubicBezTo>
                    <a:pt x="1428" y="3502"/>
                    <a:pt x="1446" y="3485"/>
                    <a:pt x="1471" y="3493"/>
                  </a:cubicBezTo>
                  <a:cubicBezTo>
                    <a:pt x="1497" y="3493"/>
                    <a:pt x="1514" y="3519"/>
                    <a:pt x="1506" y="3536"/>
                  </a:cubicBezTo>
                  <a:cubicBezTo>
                    <a:pt x="1497" y="3614"/>
                    <a:pt x="1489" y="3683"/>
                    <a:pt x="1480" y="3751"/>
                  </a:cubicBezTo>
                  <a:cubicBezTo>
                    <a:pt x="1471" y="3777"/>
                    <a:pt x="1454" y="3795"/>
                    <a:pt x="1437" y="3795"/>
                  </a:cubicBezTo>
                  <a:close/>
                  <a:moveTo>
                    <a:pt x="1489" y="3235"/>
                  </a:moveTo>
                  <a:lnTo>
                    <a:pt x="1489" y="3235"/>
                  </a:lnTo>
                  <a:lnTo>
                    <a:pt x="1489" y="3235"/>
                  </a:lnTo>
                  <a:cubicBezTo>
                    <a:pt x="1463" y="3235"/>
                    <a:pt x="1446" y="3209"/>
                    <a:pt x="1446" y="3192"/>
                  </a:cubicBezTo>
                  <a:cubicBezTo>
                    <a:pt x="1446" y="3149"/>
                    <a:pt x="1446" y="3115"/>
                    <a:pt x="1446" y="3081"/>
                  </a:cubicBezTo>
                  <a:cubicBezTo>
                    <a:pt x="1446" y="3047"/>
                    <a:pt x="1446" y="3012"/>
                    <a:pt x="1446" y="2978"/>
                  </a:cubicBezTo>
                  <a:cubicBezTo>
                    <a:pt x="1446" y="2952"/>
                    <a:pt x="1463" y="2935"/>
                    <a:pt x="1489" y="2935"/>
                  </a:cubicBezTo>
                  <a:lnTo>
                    <a:pt x="1489" y="2935"/>
                  </a:lnTo>
                  <a:cubicBezTo>
                    <a:pt x="1514" y="2935"/>
                    <a:pt x="1532" y="2952"/>
                    <a:pt x="1532" y="2978"/>
                  </a:cubicBezTo>
                  <a:cubicBezTo>
                    <a:pt x="1532" y="3012"/>
                    <a:pt x="1532" y="3047"/>
                    <a:pt x="1532" y="3081"/>
                  </a:cubicBezTo>
                  <a:cubicBezTo>
                    <a:pt x="1532" y="3115"/>
                    <a:pt x="1532" y="3158"/>
                    <a:pt x="1532" y="3192"/>
                  </a:cubicBezTo>
                  <a:cubicBezTo>
                    <a:pt x="1532" y="3218"/>
                    <a:pt x="1514" y="3235"/>
                    <a:pt x="1489" y="3235"/>
                  </a:cubicBezTo>
                  <a:close/>
                  <a:moveTo>
                    <a:pt x="1471" y="2677"/>
                  </a:moveTo>
                  <a:lnTo>
                    <a:pt x="1471" y="2677"/>
                  </a:lnTo>
                  <a:cubicBezTo>
                    <a:pt x="1446" y="2677"/>
                    <a:pt x="1428" y="2660"/>
                    <a:pt x="1420" y="2634"/>
                  </a:cubicBezTo>
                  <a:cubicBezTo>
                    <a:pt x="1420" y="2565"/>
                    <a:pt x="1403" y="2496"/>
                    <a:pt x="1394" y="2427"/>
                  </a:cubicBezTo>
                  <a:cubicBezTo>
                    <a:pt x="1394" y="2401"/>
                    <a:pt x="1403" y="2375"/>
                    <a:pt x="1428" y="2375"/>
                  </a:cubicBezTo>
                  <a:cubicBezTo>
                    <a:pt x="1454" y="2367"/>
                    <a:pt x="1480" y="2384"/>
                    <a:pt x="1480" y="2410"/>
                  </a:cubicBezTo>
                  <a:cubicBezTo>
                    <a:pt x="1489" y="2479"/>
                    <a:pt x="1506" y="2556"/>
                    <a:pt x="1514" y="2625"/>
                  </a:cubicBezTo>
                  <a:cubicBezTo>
                    <a:pt x="1514" y="2651"/>
                    <a:pt x="1497" y="2668"/>
                    <a:pt x="1471" y="2677"/>
                  </a:cubicBezTo>
                  <a:close/>
                  <a:moveTo>
                    <a:pt x="1368" y="2126"/>
                  </a:moveTo>
                  <a:lnTo>
                    <a:pt x="1368" y="2126"/>
                  </a:lnTo>
                  <a:cubicBezTo>
                    <a:pt x="1342" y="2126"/>
                    <a:pt x="1325" y="2109"/>
                    <a:pt x="1325" y="2092"/>
                  </a:cubicBezTo>
                  <a:cubicBezTo>
                    <a:pt x="1308" y="2023"/>
                    <a:pt x="1282" y="1954"/>
                    <a:pt x="1265" y="1885"/>
                  </a:cubicBezTo>
                  <a:cubicBezTo>
                    <a:pt x="1256" y="1868"/>
                    <a:pt x="1265" y="1842"/>
                    <a:pt x="1291" y="1833"/>
                  </a:cubicBezTo>
                  <a:cubicBezTo>
                    <a:pt x="1316" y="1825"/>
                    <a:pt x="1342" y="1842"/>
                    <a:pt x="1342" y="1859"/>
                  </a:cubicBezTo>
                  <a:cubicBezTo>
                    <a:pt x="1368" y="1928"/>
                    <a:pt x="1385" y="1997"/>
                    <a:pt x="1403" y="2074"/>
                  </a:cubicBezTo>
                  <a:cubicBezTo>
                    <a:pt x="1411" y="2092"/>
                    <a:pt x="1403" y="2117"/>
                    <a:pt x="1377" y="2126"/>
                  </a:cubicBezTo>
                  <a:cubicBezTo>
                    <a:pt x="1368" y="2126"/>
                    <a:pt x="1368" y="2126"/>
                    <a:pt x="1368" y="2126"/>
                  </a:cubicBezTo>
                  <a:close/>
                  <a:moveTo>
                    <a:pt x="1187" y="1593"/>
                  </a:moveTo>
                  <a:lnTo>
                    <a:pt x="1187" y="1593"/>
                  </a:lnTo>
                  <a:cubicBezTo>
                    <a:pt x="1170" y="1593"/>
                    <a:pt x="1153" y="1584"/>
                    <a:pt x="1144" y="1567"/>
                  </a:cubicBezTo>
                  <a:cubicBezTo>
                    <a:pt x="1118" y="1506"/>
                    <a:pt x="1084" y="1437"/>
                    <a:pt x="1058" y="1377"/>
                  </a:cubicBezTo>
                  <a:cubicBezTo>
                    <a:pt x="1041" y="1352"/>
                    <a:pt x="1058" y="1326"/>
                    <a:pt x="1075" y="1317"/>
                  </a:cubicBezTo>
                  <a:cubicBezTo>
                    <a:pt x="1101" y="1308"/>
                    <a:pt x="1127" y="1317"/>
                    <a:pt x="1136" y="1334"/>
                  </a:cubicBezTo>
                  <a:cubicBezTo>
                    <a:pt x="1170" y="1403"/>
                    <a:pt x="1196" y="1472"/>
                    <a:pt x="1222" y="1532"/>
                  </a:cubicBezTo>
                  <a:cubicBezTo>
                    <a:pt x="1230" y="1558"/>
                    <a:pt x="1222" y="1584"/>
                    <a:pt x="1205" y="1593"/>
                  </a:cubicBezTo>
                  <a:cubicBezTo>
                    <a:pt x="1196" y="1593"/>
                    <a:pt x="1187" y="1593"/>
                    <a:pt x="1187" y="1593"/>
                  </a:cubicBezTo>
                  <a:close/>
                  <a:moveTo>
                    <a:pt x="929" y="1093"/>
                  </a:moveTo>
                  <a:lnTo>
                    <a:pt x="929" y="1093"/>
                  </a:lnTo>
                  <a:cubicBezTo>
                    <a:pt x="912" y="1093"/>
                    <a:pt x="903" y="1085"/>
                    <a:pt x="895" y="1076"/>
                  </a:cubicBezTo>
                  <a:cubicBezTo>
                    <a:pt x="860" y="1016"/>
                    <a:pt x="817" y="955"/>
                    <a:pt x="774" y="895"/>
                  </a:cubicBezTo>
                  <a:cubicBezTo>
                    <a:pt x="766" y="878"/>
                    <a:pt x="766" y="852"/>
                    <a:pt x="791" y="835"/>
                  </a:cubicBezTo>
                  <a:cubicBezTo>
                    <a:pt x="809" y="818"/>
                    <a:pt x="834" y="826"/>
                    <a:pt x="852" y="844"/>
                  </a:cubicBezTo>
                  <a:cubicBezTo>
                    <a:pt x="886" y="904"/>
                    <a:pt x="929" y="964"/>
                    <a:pt x="964" y="1033"/>
                  </a:cubicBezTo>
                  <a:cubicBezTo>
                    <a:pt x="981" y="1050"/>
                    <a:pt x="972" y="1076"/>
                    <a:pt x="955" y="1093"/>
                  </a:cubicBezTo>
                  <a:cubicBezTo>
                    <a:pt x="946" y="1093"/>
                    <a:pt x="938" y="1093"/>
                    <a:pt x="929" y="1093"/>
                  </a:cubicBezTo>
                  <a:close/>
                  <a:moveTo>
                    <a:pt x="611" y="637"/>
                  </a:moveTo>
                  <a:lnTo>
                    <a:pt x="611" y="637"/>
                  </a:lnTo>
                  <a:cubicBezTo>
                    <a:pt x="593" y="637"/>
                    <a:pt x="585" y="629"/>
                    <a:pt x="576" y="620"/>
                  </a:cubicBezTo>
                  <a:cubicBezTo>
                    <a:pt x="525" y="568"/>
                    <a:pt x="482" y="517"/>
                    <a:pt x="430" y="456"/>
                  </a:cubicBezTo>
                  <a:cubicBezTo>
                    <a:pt x="421" y="439"/>
                    <a:pt x="421" y="413"/>
                    <a:pt x="439" y="396"/>
                  </a:cubicBezTo>
                  <a:cubicBezTo>
                    <a:pt x="456" y="379"/>
                    <a:pt x="482" y="388"/>
                    <a:pt x="499" y="405"/>
                  </a:cubicBezTo>
                  <a:cubicBezTo>
                    <a:pt x="550" y="456"/>
                    <a:pt x="593" y="508"/>
                    <a:pt x="636" y="568"/>
                  </a:cubicBezTo>
                  <a:cubicBezTo>
                    <a:pt x="654" y="585"/>
                    <a:pt x="654" y="611"/>
                    <a:pt x="636" y="629"/>
                  </a:cubicBezTo>
                  <a:cubicBezTo>
                    <a:pt x="628" y="637"/>
                    <a:pt x="619" y="637"/>
                    <a:pt x="611" y="637"/>
                  </a:cubicBezTo>
                  <a:close/>
                  <a:moveTo>
                    <a:pt x="223" y="233"/>
                  </a:moveTo>
                  <a:lnTo>
                    <a:pt x="223" y="233"/>
                  </a:lnTo>
                  <a:cubicBezTo>
                    <a:pt x="215" y="233"/>
                    <a:pt x="198" y="224"/>
                    <a:pt x="189" y="215"/>
                  </a:cubicBezTo>
                  <a:cubicBezTo>
                    <a:pt x="137" y="172"/>
                    <a:pt x="86" y="121"/>
                    <a:pt x="34" y="78"/>
                  </a:cubicBezTo>
                  <a:cubicBezTo>
                    <a:pt x="17" y="60"/>
                    <a:pt x="8" y="35"/>
                    <a:pt x="25" y="17"/>
                  </a:cubicBezTo>
                  <a:cubicBezTo>
                    <a:pt x="43" y="0"/>
                    <a:pt x="68" y="0"/>
                    <a:pt x="86" y="9"/>
                  </a:cubicBezTo>
                  <a:cubicBezTo>
                    <a:pt x="146" y="60"/>
                    <a:pt x="198" y="103"/>
                    <a:pt x="249" y="155"/>
                  </a:cubicBezTo>
                  <a:cubicBezTo>
                    <a:pt x="266" y="172"/>
                    <a:pt x="275" y="198"/>
                    <a:pt x="258" y="215"/>
                  </a:cubicBezTo>
                  <a:cubicBezTo>
                    <a:pt x="249" y="224"/>
                    <a:pt x="232" y="233"/>
                    <a:pt x="223" y="23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7" name="Freeform 3"/>
            <p:cNvSpPr>
              <a:spLocks noChangeArrowheads="1"/>
            </p:cNvSpPr>
            <p:nvPr/>
          </p:nvSpPr>
          <p:spPr bwMode="auto">
            <a:xfrm>
              <a:off x="8019100" y="3308789"/>
              <a:ext cx="1807503" cy="6806142"/>
            </a:xfrm>
            <a:custGeom>
              <a:avLst/>
              <a:gdLst>
                <a:gd name="T0" fmla="*/ 1584 w 1636"/>
                <a:gd name="T1" fmla="*/ 6161 h 6162"/>
                <a:gd name="T2" fmla="*/ 1386 w 1636"/>
                <a:gd name="T3" fmla="*/ 6014 h 6162"/>
                <a:gd name="T4" fmla="*/ 1446 w 1636"/>
                <a:gd name="T5" fmla="*/ 5946 h 6162"/>
                <a:gd name="T6" fmla="*/ 1618 w 1636"/>
                <a:gd name="T7" fmla="*/ 6144 h 6162"/>
                <a:gd name="T8" fmla="*/ 1162 w 1636"/>
                <a:gd name="T9" fmla="*/ 5791 h 6162"/>
                <a:gd name="T10" fmla="*/ 1136 w 1636"/>
                <a:gd name="T11" fmla="*/ 5773 h 6162"/>
                <a:gd name="T12" fmla="*/ 990 w 1636"/>
                <a:gd name="T13" fmla="*/ 5558 h 6162"/>
                <a:gd name="T14" fmla="*/ 1196 w 1636"/>
                <a:gd name="T15" fmla="*/ 5713 h 6162"/>
                <a:gd name="T16" fmla="*/ 1162 w 1636"/>
                <a:gd name="T17" fmla="*/ 5791 h 6162"/>
                <a:gd name="T18" fmla="*/ 800 w 1636"/>
                <a:gd name="T19" fmla="*/ 5360 h 6162"/>
                <a:gd name="T20" fmla="*/ 646 w 1636"/>
                <a:gd name="T21" fmla="*/ 5171 h 6162"/>
                <a:gd name="T22" fmla="*/ 714 w 1636"/>
                <a:gd name="T23" fmla="*/ 5119 h 6162"/>
                <a:gd name="T24" fmla="*/ 826 w 1636"/>
                <a:gd name="T25" fmla="*/ 5352 h 6162"/>
                <a:gd name="T26" fmla="*/ 499 w 1636"/>
                <a:gd name="T27" fmla="*/ 4887 h 6162"/>
                <a:gd name="T28" fmla="*/ 465 w 1636"/>
                <a:gd name="T29" fmla="*/ 4870 h 6162"/>
                <a:gd name="T30" fmla="*/ 387 w 1636"/>
                <a:gd name="T31" fmla="*/ 4612 h 6162"/>
                <a:gd name="T32" fmla="*/ 542 w 1636"/>
                <a:gd name="T33" fmla="*/ 4827 h 6162"/>
                <a:gd name="T34" fmla="*/ 499 w 1636"/>
                <a:gd name="T35" fmla="*/ 4887 h 6162"/>
                <a:gd name="T36" fmla="*/ 275 w 1636"/>
                <a:gd name="T37" fmla="*/ 4379 h 6162"/>
                <a:gd name="T38" fmla="*/ 164 w 1636"/>
                <a:gd name="T39" fmla="*/ 4138 h 6162"/>
                <a:gd name="T40" fmla="*/ 249 w 1636"/>
                <a:gd name="T41" fmla="*/ 4121 h 6162"/>
                <a:gd name="T42" fmla="*/ 292 w 1636"/>
                <a:gd name="T43" fmla="*/ 4379 h 6162"/>
                <a:gd name="T44" fmla="*/ 120 w 1636"/>
                <a:gd name="T45" fmla="*/ 3837 h 6162"/>
                <a:gd name="T46" fmla="*/ 77 w 1636"/>
                <a:gd name="T47" fmla="*/ 3803 h 6162"/>
                <a:gd name="T48" fmla="*/ 77 w 1636"/>
                <a:gd name="T49" fmla="*/ 3545 h 6162"/>
                <a:gd name="T50" fmla="*/ 164 w 1636"/>
                <a:gd name="T51" fmla="*/ 3786 h 6162"/>
                <a:gd name="T52" fmla="*/ 120 w 1636"/>
                <a:gd name="T53" fmla="*/ 3837 h 6162"/>
                <a:gd name="T54" fmla="*/ 51 w 1636"/>
                <a:gd name="T55" fmla="*/ 3286 h 6162"/>
                <a:gd name="T56" fmla="*/ 0 w 1636"/>
                <a:gd name="T57" fmla="*/ 3028 h 6162"/>
                <a:gd name="T58" fmla="*/ 43 w 1636"/>
                <a:gd name="T59" fmla="*/ 2986 h 6162"/>
                <a:gd name="T60" fmla="*/ 95 w 1636"/>
                <a:gd name="T61" fmla="*/ 3235 h 6162"/>
                <a:gd name="T62" fmla="*/ 51 w 1636"/>
                <a:gd name="T63" fmla="*/ 2728 h 6162"/>
                <a:gd name="T64" fmla="*/ 51 w 1636"/>
                <a:gd name="T65" fmla="*/ 2728 h 6162"/>
                <a:gd name="T66" fmla="*/ 34 w 1636"/>
                <a:gd name="T67" fmla="*/ 2461 h 6162"/>
                <a:gd name="T68" fmla="*/ 120 w 1636"/>
                <a:gd name="T69" fmla="*/ 2470 h 6162"/>
                <a:gd name="T70" fmla="*/ 51 w 1636"/>
                <a:gd name="T71" fmla="*/ 2728 h 6162"/>
                <a:gd name="T72" fmla="*/ 138 w 1636"/>
                <a:gd name="T73" fmla="*/ 2169 h 6162"/>
                <a:gd name="T74" fmla="*/ 95 w 1636"/>
                <a:gd name="T75" fmla="*/ 2117 h 6162"/>
                <a:gd name="T76" fmla="*/ 206 w 1636"/>
                <a:gd name="T77" fmla="*/ 1876 h 6162"/>
                <a:gd name="T78" fmla="*/ 181 w 1636"/>
                <a:gd name="T79" fmla="*/ 2134 h 6162"/>
                <a:gd name="T80" fmla="*/ 301 w 1636"/>
                <a:gd name="T81" fmla="*/ 1635 h 6162"/>
                <a:gd name="T82" fmla="*/ 284 w 1636"/>
                <a:gd name="T83" fmla="*/ 1635 h 6162"/>
                <a:gd name="T84" fmla="*/ 344 w 1636"/>
                <a:gd name="T85" fmla="*/ 1377 h 6162"/>
                <a:gd name="T86" fmla="*/ 422 w 1636"/>
                <a:gd name="T87" fmla="*/ 1411 h 6162"/>
                <a:gd name="T88" fmla="*/ 301 w 1636"/>
                <a:gd name="T89" fmla="*/ 1635 h 6162"/>
                <a:gd name="T90" fmla="*/ 542 w 1636"/>
                <a:gd name="T91" fmla="*/ 1127 h 6162"/>
                <a:gd name="T92" fmla="*/ 499 w 1636"/>
                <a:gd name="T93" fmla="*/ 1067 h 6162"/>
                <a:gd name="T94" fmla="*/ 671 w 1636"/>
                <a:gd name="T95" fmla="*/ 860 h 6162"/>
                <a:gd name="T96" fmla="*/ 577 w 1636"/>
                <a:gd name="T97" fmla="*/ 1101 h 6162"/>
                <a:gd name="T98" fmla="*/ 852 w 1636"/>
                <a:gd name="T99" fmla="*/ 662 h 6162"/>
                <a:gd name="T100" fmla="*/ 826 w 1636"/>
                <a:gd name="T101" fmla="*/ 654 h 6162"/>
                <a:gd name="T102" fmla="*/ 955 w 1636"/>
                <a:gd name="T103" fmla="*/ 421 h 6162"/>
                <a:gd name="T104" fmla="*/ 1015 w 1636"/>
                <a:gd name="T105" fmla="*/ 473 h 6162"/>
                <a:gd name="T106" fmla="*/ 852 w 1636"/>
                <a:gd name="T107" fmla="*/ 662 h 6162"/>
                <a:gd name="T108" fmla="*/ 1222 w 1636"/>
                <a:gd name="T109" fmla="*/ 241 h 6162"/>
                <a:gd name="T110" fmla="*/ 1188 w 1636"/>
                <a:gd name="T111" fmla="*/ 163 h 6162"/>
                <a:gd name="T112" fmla="*/ 1411 w 1636"/>
                <a:gd name="T113" fmla="*/ 17 h 6162"/>
                <a:gd name="T114" fmla="*/ 1248 w 1636"/>
                <a:gd name="T115" fmla="*/ 223 h 6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6" h="6162">
                  <a:moveTo>
                    <a:pt x="1584" y="6161"/>
                  </a:moveTo>
                  <a:lnTo>
                    <a:pt x="1584" y="6161"/>
                  </a:lnTo>
                  <a:cubicBezTo>
                    <a:pt x="1575" y="6161"/>
                    <a:pt x="1566" y="6161"/>
                    <a:pt x="1558" y="6152"/>
                  </a:cubicBezTo>
                  <a:cubicBezTo>
                    <a:pt x="1497" y="6109"/>
                    <a:pt x="1446" y="6066"/>
                    <a:pt x="1386" y="6014"/>
                  </a:cubicBezTo>
                  <a:cubicBezTo>
                    <a:pt x="1369" y="5997"/>
                    <a:pt x="1369" y="5971"/>
                    <a:pt x="1386" y="5954"/>
                  </a:cubicBezTo>
                  <a:cubicBezTo>
                    <a:pt x="1394" y="5937"/>
                    <a:pt x="1429" y="5937"/>
                    <a:pt x="1446" y="5946"/>
                  </a:cubicBezTo>
                  <a:cubicBezTo>
                    <a:pt x="1497" y="5997"/>
                    <a:pt x="1558" y="6040"/>
                    <a:pt x="1609" y="6083"/>
                  </a:cubicBezTo>
                  <a:cubicBezTo>
                    <a:pt x="1627" y="6101"/>
                    <a:pt x="1635" y="6126"/>
                    <a:pt x="1618" y="6144"/>
                  </a:cubicBezTo>
                  <a:cubicBezTo>
                    <a:pt x="1609" y="6152"/>
                    <a:pt x="1601" y="6161"/>
                    <a:pt x="1584" y="6161"/>
                  </a:cubicBezTo>
                  <a:close/>
                  <a:moveTo>
                    <a:pt x="1162" y="5791"/>
                  </a:moveTo>
                  <a:lnTo>
                    <a:pt x="1162" y="5791"/>
                  </a:lnTo>
                  <a:cubicBezTo>
                    <a:pt x="1153" y="5791"/>
                    <a:pt x="1145" y="5791"/>
                    <a:pt x="1136" y="5773"/>
                  </a:cubicBezTo>
                  <a:cubicBezTo>
                    <a:pt x="1084" y="5722"/>
                    <a:pt x="1033" y="5670"/>
                    <a:pt x="981" y="5619"/>
                  </a:cubicBezTo>
                  <a:cubicBezTo>
                    <a:pt x="972" y="5601"/>
                    <a:pt x="972" y="5576"/>
                    <a:pt x="990" y="5558"/>
                  </a:cubicBezTo>
                  <a:cubicBezTo>
                    <a:pt x="1007" y="5541"/>
                    <a:pt x="1033" y="5541"/>
                    <a:pt x="1050" y="5558"/>
                  </a:cubicBezTo>
                  <a:cubicBezTo>
                    <a:pt x="1093" y="5610"/>
                    <a:pt x="1145" y="5670"/>
                    <a:pt x="1196" y="5713"/>
                  </a:cubicBezTo>
                  <a:cubicBezTo>
                    <a:pt x="1213" y="5730"/>
                    <a:pt x="1213" y="5765"/>
                    <a:pt x="1196" y="5782"/>
                  </a:cubicBezTo>
                  <a:cubicBezTo>
                    <a:pt x="1188" y="5791"/>
                    <a:pt x="1179" y="5791"/>
                    <a:pt x="1162" y="5791"/>
                  </a:cubicBezTo>
                  <a:close/>
                  <a:moveTo>
                    <a:pt x="800" y="5360"/>
                  </a:moveTo>
                  <a:lnTo>
                    <a:pt x="800" y="5360"/>
                  </a:lnTo>
                  <a:cubicBezTo>
                    <a:pt x="792" y="5360"/>
                    <a:pt x="774" y="5360"/>
                    <a:pt x="766" y="5343"/>
                  </a:cubicBezTo>
                  <a:cubicBezTo>
                    <a:pt x="723" y="5291"/>
                    <a:pt x="680" y="5231"/>
                    <a:pt x="646" y="5171"/>
                  </a:cubicBezTo>
                  <a:cubicBezTo>
                    <a:pt x="628" y="5145"/>
                    <a:pt x="637" y="5119"/>
                    <a:pt x="654" y="5111"/>
                  </a:cubicBezTo>
                  <a:cubicBezTo>
                    <a:pt x="671" y="5094"/>
                    <a:pt x="706" y="5102"/>
                    <a:pt x="714" y="5119"/>
                  </a:cubicBezTo>
                  <a:cubicBezTo>
                    <a:pt x="757" y="5180"/>
                    <a:pt x="792" y="5240"/>
                    <a:pt x="835" y="5291"/>
                  </a:cubicBezTo>
                  <a:cubicBezTo>
                    <a:pt x="852" y="5317"/>
                    <a:pt x="843" y="5343"/>
                    <a:pt x="826" y="5352"/>
                  </a:cubicBezTo>
                  <a:cubicBezTo>
                    <a:pt x="818" y="5360"/>
                    <a:pt x="809" y="5360"/>
                    <a:pt x="800" y="5360"/>
                  </a:cubicBezTo>
                  <a:close/>
                  <a:moveTo>
                    <a:pt x="499" y="4887"/>
                  </a:moveTo>
                  <a:lnTo>
                    <a:pt x="499" y="4887"/>
                  </a:lnTo>
                  <a:cubicBezTo>
                    <a:pt x="490" y="4887"/>
                    <a:pt x="473" y="4878"/>
                    <a:pt x="465" y="4870"/>
                  </a:cubicBezTo>
                  <a:cubicBezTo>
                    <a:pt x="430" y="4801"/>
                    <a:pt x="396" y="4741"/>
                    <a:pt x="370" y="4672"/>
                  </a:cubicBezTo>
                  <a:cubicBezTo>
                    <a:pt x="353" y="4646"/>
                    <a:pt x="370" y="4620"/>
                    <a:pt x="387" y="4612"/>
                  </a:cubicBezTo>
                  <a:cubicBezTo>
                    <a:pt x="413" y="4603"/>
                    <a:pt x="439" y="4612"/>
                    <a:pt x="447" y="4637"/>
                  </a:cubicBezTo>
                  <a:cubicBezTo>
                    <a:pt x="473" y="4698"/>
                    <a:pt x="508" y="4767"/>
                    <a:pt x="542" y="4827"/>
                  </a:cubicBezTo>
                  <a:cubicBezTo>
                    <a:pt x="551" y="4844"/>
                    <a:pt x="542" y="4870"/>
                    <a:pt x="525" y="4887"/>
                  </a:cubicBezTo>
                  <a:cubicBezTo>
                    <a:pt x="516" y="4887"/>
                    <a:pt x="508" y="4887"/>
                    <a:pt x="499" y="4887"/>
                  </a:cubicBezTo>
                  <a:close/>
                  <a:moveTo>
                    <a:pt x="275" y="4379"/>
                  </a:moveTo>
                  <a:lnTo>
                    <a:pt x="275" y="4379"/>
                  </a:lnTo>
                  <a:cubicBezTo>
                    <a:pt x="258" y="4379"/>
                    <a:pt x="241" y="4371"/>
                    <a:pt x="232" y="4353"/>
                  </a:cubicBezTo>
                  <a:cubicBezTo>
                    <a:pt x="206" y="4285"/>
                    <a:pt x="189" y="4216"/>
                    <a:pt x="164" y="4138"/>
                  </a:cubicBezTo>
                  <a:cubicBezTo>
                    <a:pt x="155" y="4121"/>
                    <a:pt x="172" y="4095"/>
                    <a:pt x="198" y="4087"/>
                  </a:cubicBezTo>
                  <a:cubicBezTo>
                    <a:pt x="215" y="4078"/>
                    <a:pt x="241" y="4095"/>
                    <a:pt x="249" y="4121"/>
                  </a:cubicBezTo>
                  <a:cubicBezTo>
                    <a:pt x="267" y="4181"/>
                    <a:pt x="292" y="4250"/>
                    <a:pt x="318" y="4319"/>
                  </a:cubicBezTo>
                  <a:cubicBezTo>
                    <a:pt x="327" y="4345"/>
                    <a:pt x="310" y="4371"/>
                    <a:pt x="292" y="4379"/>
                  </a:cubicBezTo>
                  <a:cubicBezTo>
                    <a:pt x="284" y="4379"/>
                    <a:pt x="284" y="4379"/>
                    <a:pt x="275" y="4379"/>
                  </a:cubicBezTo>
                  <a:close/>
                  <a:moveTo>
                    <a:pt x="120" y="3837"/>
                  </a:moveTo>
                  <a:lnTo>
                    <a:pt x="120" y="3837"/>
                  </a:lnTo>
                  <a:cubicBezTo>
                    <a:pt x="103" y="3837"/>
                    <a:pt x="86" y="3829"/>
                    <a:pt x="77" y="3803"/>
                  </a:cubicBezTo>
                  <a:cubicBezTo>
                    <a:pt x="69" y="3734"/>
                    <a:pt x="51" y="3665"/>
                    <a:pt x="43" y="3588"/>
                  </a:cubicBezTo>
                  <a:cubicBezTo>
                    <a:pt x="34" y="3570"/>
                    <a:pt x="51" y="3545"/>
                    <a:pt x="77" y="3545"/>
                  </a:cubicBezTo>
                  <a:cubicBezTo>
                    <a:pt x="103" y="3536"/>
                    <a:pt x="120" y="3553"/>
                    <a:pt x="129" y="3579"/>
                  </a:cubicBezTo>
                  <a:cubicBezTo>
                    <a:pt x="138" y="3648"/>
                    <a:pt x="155" y="3717"/>
                    <a:pt x="164" y="3786"/>
                  </a:cubicBezTo>
                  <a:cubicBezTo>
                    <a:pt x="172" y="3811"/>
                    <a:pt x="155" y="3837"/>
                    <a:pt x="129" y="3837"/>
                  </a:cubicBezTo>
                  <a:cubicBezTo>
                    <a:pt x="129" y="3837"/>
                    <a:pt x="129" y="3837"/>
                    <a:pt x="120" y="3837"/>
                  </a:cubicBezTo>
                  <a:close/>
                  <a:moveTo>
                    <a:pt x="51" y="3286"/>
                  </a:moveTo>
                  <a:lnTo>
                    <a:pt x="51" y="3286"/>
                  </a:lnTo>
                  <a:cubicBezTo>
                    <a:pt x="26" y="3286"/>
                    <a:pt x="8" y="3269"/>
                    <a:pt x="8" y="3243"/>
                  </a:cubicBezTo>
                  <a:cubicBezTo>
                    <a:pt x="0" y="3174"/>
                    <a:pt x="0" y="3097"/>
                    <a:pt x="0" y="3028"/>
                  </a:cubicBezTo>
                  <a:cubicBezTo>
                    <a:pt x="0" y="3003"/>
                    <a:pt x="17" y="2986"/>
                    <a:pt x="43" y="2986"/>
                  </a:cubicBezTo>
                  <a:lnTo>
                    <a:pt x="43" y="2986"/>
                  </a:lnTo>
                  <a:cubicBezTo>
                    <a:pt x="69" y="2986"/>
                    <a:pt x="86" y="3003"/>
                    <a:pt x="86" y="3028"/>
                  </a:cubicBezTo>
                  <a:cubicBezTo>
                    <a:pt x="86" y="3097"/>
                    <a:pt x="86" y="3166"/>
                    <a:pt x="95" y="3235"/>
                  </a:cubicBezTo>
                  <a:cubicBezTo>
                    <a:pt x="95" y="3260"/>
                    <a:pt x="77" y="3286"/>
                    <a:pt x="51" y="3286"/>
                  </a:cubicBezTo>
                  <a:close/>
                  <a:moveTo>
                    <a:pt x="51" y="2728"/>
                  </a:moveTo>
                  <a:lnTo>
                    <a:pt x="51" y="2728"/>
                  </a:lnTo>
                  <a:lnTo>
                    <a:pt x="51" y="2728"/>
                  </a:lnTo>
                  <a:cubicBezTo>
                    <a:pt x="26" y="2719"/>
                    <a:pt x="8" y="2702"/>
                    <a:pt x="8" y="2676"/>
                  </a:cubicBezTo>
                  <a:cubicBezTo>
                    <a:pt x="17" y="2607"/>
                    <a:pt x="26" y="2530"/>
                    <a:pt x="34" y="2461"/>
                  </a:cubicBezTo>
                  <a:cubicBezTo>
                    <a:pt x="34" y="2435"/>
                    <a:pt x="60" y="2418"/>
                    <a:pt x="86" y="2427"/>
                  </a:cubicBezTo>
                  <a:cubicBezTo>
                    <a:pt x="103" y="2427"/>
                    <a:pt x="120" y="2453"/>
                    <a:pt x="120" y="2470"/>
                  </a:cubicBezTo>
                  <a:cubicBezTo>
                    <a:pt x="112" y="2538"/>
                    <a:pt x="103" y="2616"/>
                    <a:pt x="95" y="2685"/>
                  </a:cubicBezTo>
                  <a:cubicBezTo>
                    <a:pt x="95" y="2711"/>
                    <a:pt x="77" y="2728"/>
                    <a:pt x="51" y="2728"/>
                  </a:cubicBezTo>
                  <a:close/>
                  <a:moveTo>
                    <a:pt x="138" y="2169"/>
                  </a:moveTo>
                  <a:lnTo>
                    <a:pt x="138" y="2169"/>
                  </a:lnTo>
                  <a:lnTo>
                    <a:pt x="129" y="2169"/>
                  </a:lnTo>
                  <a:cubicBezTo>
                    <a:pt x="103" y="2169"/>
                    <a:pt x="95" y="2143"/>
                    <a:pt x="95" y="2117"/>
                  </a:cubicBezTo>
                  <a:cubicBezTo>
                    <a:pt x="112" y="2048"/>
                    <a:pt x="129" y="1979"/>
                    <a:pt x="155" y="1910"/>
                  </a:cubicBezTo>
                  <a:cubicBezTo>
                    <a:pt x="155" y="1884"/>
                    <a:pt x="181" y="1867"/>
                    <a:pt x="206" y="1876"/>
                  </a:cubicBezTo>
                  <a:cubicBezTo>
                    <a:pt x="224" y="1884"/>
                    <a:pt x="241" y="1910"/>
                    <a:pt x="232" y="1928"/>
                  </a:cubicBezTo>
                  <a:cubicBezTo>
                    <a:pt x="215" y="1996"/>
                    <a:pt x="198" y="2065"/>
                    <a:pt x="181" y="2134"/>
                  </a:cubicBezTo>
                  <a:cubicBezTo>
                    <a:pt x="181" y="2160"/>
                    <a:pt x="155" y="2169"/>
                    <a:pt x="138" y="2169"/>
                  </a:cubicBezTo>
                  <a:close/>
                  <a:moveTo>
                    <a:pt x="301" y="1635"/>
                  </a:moveTo>
                  <a:lnTo>
                    <a:pt x="301" y="1635"/>
                  </a:lnTo>
                  <a:cubicBezTo>
                    <a:pt x="301" y="1635"/>
                    <a:pt x="292" y="1635"/>
                    <a:pt x="284" y="1635"/>
                  </a:cubicBezTo>
                  <a:cubicBezTo>
                    <a:pt x="267" y="1626"/>
                    <a:pt x="249" y="1600"/>
                    <a:pt x="258" y="1575"/>
                  </a:cubicBezTo>
                  <a:cubicBezTo>
                    <a:pt x="284" y="1506"/>
                    <a:pt x="318" y="1437"/>
                    <a:pt x="344" y="1377"/>
                  </a:cubicBezTo>
                  <a:cubicBezTo>
                    <a:pt x="353" y="1351"/>
                    <a:pt x="379" y="1342"/>
                    <a:pt x="404" y="1351"/>
                  </a:cubicBezTo>
                  <a:cubicBezTo>
                    <a:pt x="422" y="1359"/>
                    <a:pt x="439" y="1385"/>
                    <a:pt x="422" y="1411"/>
                  </a:cubicBezTo>
                  <a:cubicBezTo>
                    <a:pt x="396" y="1471"/>
                    <a:pt x="370" y="1540"/>
                    <a:pt x="344" y="1609"/>
                  </a:cubicBezTo>
                  <a:cubicBezTo>
                    <a:pt x="336" y="1626"/>
                    <a:pt x="318" y="1635"/>
                    <a:pt x="301" y="1635"/>
                  </a:cubicBezTo>
                  <a:close/>
                  <a:moveTo>
                    <a:pt x="542" y="1127"/>
                  </a:moveTo>
                  <a:lnTo>
                    <a:pt x="542" y="1127"/>
                  </a:lnTo>
                  <a:cubicBezTo>
                    <a:pt x="533" y="1127"/>
                    <a:pt x="525" y="1127"/>
                    <a:pt x="516" y="1118"/>
                  </a:cubicBezTo>
                  <a:cubicBezTo>
                    <a:pt x="499" y="1110"/>
                    <a:pt x="490" y="1084"/>
                    <a:pt x="499" y="1067"/>
                  </a:cubicBezTo>
                  <a:cubicBezTo>
                    <a:pt x="533" y="998"/>
                    <a:pt x="577" y="938"/>
                    <a:pt x="611" y="877"/>
                  </a:cubicBezTo>
                  <a:cubicBezTo>
                    <a:pt x="628" y="852"/>
                    <a:pt x="654" y="852"/>
                    <a:pt x="671" y="860"/>
                  </a:cubicBezTo>
                  <a:cubicBezTo>
                    <a:pt x="697" y="877"/>
                    <a:pt x="697" y="903"/>
                    <a:pt x="688" y="920"/>
                  </a:cubicBezTo>
                  <a:cubicBezTo>
                    <a:pt x="646" y="981"/>
                    <a:pt x="611" y="1041"/>
                    <a:pt x="577" y="1101"/>
                  </a:cubicBezTo>
                  <a:cubicBezTo>
                    <a:pt x="568" y="1118"/>
                    <a:pt x="559" y="1127"/>
                    <a:pt x="542" y="1127"/>
                  </a:cubicBezTo>
                  <a:close/>
                  <a:moveTo>
                    <a:pt x="852" y="662"/>
                  </a:moveTo>
                  <a:lnTo>
                    <a:pt x="852" y="662"/>
                  </a:lnTo>
                  <a:cubicBezTo>
                    <a:pt x="843" y="662"/>
                    <a:pt x="826" y="654"/>
                    <a:pt x="826" y="654"/>
                  </a:cubicBezTo>
                  <a:cubicBezTo>
                    <a:pt x="800" y="637"/>
                    <a:pt x="800" y="611"/>
                    <a:pt x="818" y="594"/>
                  </a:cubicBezTo>
                  <a:cubicBezTo>
                    <a:pt x="861" y="533"/>
                    <a:pt x="904" y="473"/>
                    <a:pt x="955" y="421"/>
                  </a:cubicBezTo>
                  <a:cubicBezTo>
                    <a:pt x="964" y="404"/>
                    <a:pt x="998" y="396"/>
                    <a:pt x="1015" y="413"/>
                  </a:cubicBezTo>
                  <a:cubicBezTo>
                    <a:pt x="1033" y="430"/>
                    <a:pt x="1033" y="456"/>
                    <a:pt x="1015" y="473"/>
                  </a:cubicBezTo>
                  <a:cubicBezTo>
                    <a:pt x="972" y="533"/>
                    <a:pt x="929" y="585"/>
                    <a:pt x="887" y="645"/>
                  </a:cubicBezTo>
                  <a:cubicBezTo>
                    <a:pt x="878" y="654"/>
                    <a:pt x="861" y="662"/>
                    <a:pt x="852" y="662"/>
                  </a:cubicBezTo>
                  <a:close/>
                  <a:moveTo>
                    <a:pt x="1222" y="241"/>
                  </a:moveTo>
                  <a:lnTo>
                    <a:pt x="1222" y="241"/>
                  </a:lnTo>
                  <a:cubicBezTo>
                    <a:pt x="1205" y="241"/>
                    <a:pt x="1196" y="232"/>
                    <a:pt x="1188" y="223"/>
                  </a:cubicBezTo>
                  <a:cubicBezTo>
                    <a:pt x="1170" y="206"/>
                    <a:pt x="1170" y="180"/>
                    <a:pt x="1188" y="163"/>
                  </a:cubicBezTo>
                  <a:cubicBezTo>
                    <a:pt x="1239" y="112"/>
                    <a:pt x="1291" y="69"/>
                    <a:pt x="1351" y="17"/>
                  </a:cubicBezTo>
                  <a:cubicBezTo>
                    <a:pt x="1369" y="0"/>
                    <a:pt x="1394" y="0"/>
                    <a:pt x="1411" y="17"/>
                  </a:cubicBezTo>
                  <a:cubicBezTo>
                    <a:pt x="1429" y="43"/>
                    <a:pt x="1429" y="69"/>
                    <a:pt x="1403" y="86"/>
                  </a:cubicBezTo>
                  <a:cubicBezTo>
                    <a:pt x="1351" y="129"/>
                    <a:pt x="1300" y="180"/>
                    <a:pt x="1248" y="223"/>
                  </a:cubicBezTo>
                  <a:cubicBezTo>
                    <a:pt x="1239" y="232"/>
                    <a:pt x="1231" y="241"/>
                    <a:pt x="1222" y="24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8" name="Freeform 4"/>
            <p:cNvSpPr>
              <a:spLocks noChangeArrowheads="1"/>
            </p:cNvSpPr>
            <p:nvPr/>
          </p:nvSpPr>
          <p:spPr bwMode="auto">
            <a:xfrm>
              <a:off x="17051735" y="3138268"/>
              <a:ext cx="1227737" cy="6742808"/>
            </a:xfrm>
            <a:custGeom>
              <a:avLst/>
              <a:gdLst>
                <a:gd name="T0" fmla="*/ 198 w 1111"/>
                <a:gd name="T1" fmla="*/ 6101 h 6102"/>
                <a:gd name="T2" fmla="*/ 163 w 1111"/>
                <a:gd name="T3" fmla="*/ 6032 h 6102"/>
                <a:gd name="T4" fmla="*/ 335 w 1111"/>
                <a:gd name="T5" fmla="*/ 5834 h 6102"/>
                <a:gd name="T6" fmla="*/ 232 w 1111"/>
                <a:gd name="T7" fmla="*/ 6075 h 6102"/>
                <a:gd name="T8" fmla="*/ 482 w 1111"/>
                <a:gd name="T9" fmla="*/ 5610 h 6102"/>
                <a:gd name="T10" fmla="*/ 456 w 1111"/>
                <a:gd name="T11" fmla="*/ 5610 h 6102"/>
                <a:gd name="T12" fmla="*/ 533 w 1111"/>
                <a:gd name="T13" fmla="*/ 5361 h 6102"/>
                <a:gd name="T14" fmla="*/ 611 w 1111"/>
                <a:gd name="T15" fmla="*/ 5395 h 6102"/>
                <a:gd name="T16" fmla="*/ 482 w 1111"/>
                <a:gd name="T17" fmla="*/ 5610 h 6102"/>
                <a:gd name="T18" fmla="*/ 714 w 1111"/>
                <a:gd name="T19" fmla="*/ 5102 h 6102"/>
                <a:gd name="T20" fmla="*/ 671 w 1111"/>
                <a:gd name="T21" fmla="*/ 5042 h 6102"/>
                <a:gd name="T22" fmla="*/ 800 w 1111"/>
                <a:gd name="T23" fmla="*/ 4810 h 6102"/>
                <a:gd name="T24" fmla="*/ 748 w 1111"/>
                <a:gd name="T25" fmla="*/ 5077 h 6102"/>
                <a:gd name="T26" fmla="*/ 886 w 1111"/>
                <a:gd name="T27" fmla="*/ 4569 h 6102"/>
                <a:gd name="T28" fmla="*/ 869 w 1111"/>
                <a:gd name="T29" fmla="*/ 4569 h 6102"/>
                <a:gd name="T30" fmla="*/ 895 w 1111"/>
                <a:gd name="T31" fmla="*/ 4302 h 6102"/>
                <a:gd name="T32" fmla="*/ 981 w 1111"/>
                <a:gd name="T33" fmla="*/ 4328 h 6102"/>
                <a:gd name="T34" fmla="*/ 886 w 1111"/>
                <a:gd name="T35" fmla="*/ 4569 h 6102"/>
                <a:gd name="T36" fmla="*/ 998 w 1111"/>
                <a:gd name="T37" fmla="*/ 4018 h 6102"/>
                <a:gd name="T38" fmla="*/ 955 w 1111"/>
                <a:gd name="T39" fmla="*/ 3966 h 6102"/>
                <a:gd name="T40" fmla="*/ 1032 w 1111"/>
                <a:gd name="T41" fmla="*/ 3717 h 6102"/>
                <a:gd name="T42" fmla="*/ 1041 w 1111"/>
                <a:gd name="T43" fmla="*/ 3984 h 6102"/>
                <a:gd name="T44" fmla="*/ 1058 w 1111"/>
                <a:gd name="T45" fmla="*/ 3459 h 6102"/>
                <a:gd name="T46" fmla="*/ 1058 w 1111"/>
                <a:gd name="T47" fmla="*/ 3459 h 6102"/>
                <a:gd name="T48" fmla="*/ 1024 w 1111"/>
                <a:gd name="T49" fmla="*/ 3200 h 6102"/>
                <a:gd name="T50" fmla="*/ 1067 w 1111"/>
                <a:gd name="T51" fmla="*/ 3158 h 6102"/>
                <a:gd name="T52" fmla="*/ 1101 w 1111"/>
                <a:gd name="T53" fmla="*/ 3415 h 6102"/>
                <a:gd name="T54" fmla="*/ 1058 w 1111"/>
                <a:gd name="T55" fmla="*/ 2900 h 6102"/>
                <a:gd name="T56" fmla="*/ 1015 w 1111"/>
                <a:gd name="T57" fmla="*/ 2857 h 6102"/>
                <a:gd name="T58" fmla="*/ 1032 w 1111"/>
                <a:gd name="T59" fmla="*/ 2599 h 6102"/>
                <a:gd name="T60" fmla="*/ 1101 w 1111"/>
                <a:gd name="T61" fmla="*/ 2857 h 6102"/>
                <a:gd name="T62" fmla="*/ 998 w 1111"/>
                <a:gd name="T63" fmla="*/ 2341 h 6102"/>
                <a:gd name="T64" fmla="*/ 955 w 1111"/>
                <a:gd name="T65" fmla="*/ 2306 h 6102"/>
                <a:gd name="T66" fmla="*/ 946 w 1111"/>
                <a:gd name="T67" fmla="*/ 2039 h 6102"/>
                <a:gd name="T68" fmla="*/ 1041 w 1111"/>
                <a:gd name="T69" fmla="*/ 2289 h 6102"/>
                <a:gd name="T70" fmla="*/ 878 w 1111"/>
                <a:gd name="T71" fmla="*/ 1790 h 6102"/>
                <a:gd name="T72" fmla="*/ 835 w 1111"/>
                <a:gd name="T73" fmla="*/ 1764 h 6102"/>
                <a:gd name="T74" fmla="*/ 800 w 1111"/>
                <a:gd name="T75" fmla="*/ 1497 h 6102"/>
                <a:gd name="T76" fmla="*/ 921 w 1111"/>
                <a:gd name="T77" fmla="*/ 1738 h 6102"/>
                <a:gd name="T78" fmla="*/ 878 w 1111"/>
                <a:gd name="T79" fmla="*/ 1790 h 6102"/>
                <a:gd name="T80" fmla="*/ 697 w 1111"/>
                <a:gd name="T81" fmla="*/ 1265 h 6102"/>
                <a:gd name="T82" fmla="*/ 576 w 1111"/>
                <a:gd name="T83" fmla="*/ 1032 h 6102"/>
                <a:gd name="T84" fmla="*/ 654 w 1111"/>
                <a:gd name="T85" fmla="*/ 998 h 6102"/>
                <a:gd name="T86" fmla="*/ 714 w 1111"/>
                <a:gd name="T87" fmla="*/ 1256 h 6102"/>
                <a:gd name="T88" fmla="*/ 464 w 1111"/>
                <a:gd name="T89" fmla="*/ 749 h 6102"/>
                <a:gd name="T90" fmla="*/ 421 w 1111"/>
                <a:gd name="T91" fmla="*/ 731 h 6102"/>
                <a:gd name="T92" fmla="*/ 335 w 1111"/>
                <a:gd name="T93" fmla="*/ 482 h 6102"/>
                <a:gd name="T94" fmla="*/ 499 w 1111"/>
                <a:gd name="T95" fmla="*/ 688 h 6102"/>
                <a:gd name="T96" fmla="*/ 464 w 1111"/>
                <a:gd name="T97" fmla="*/ 749 h 6102"/>
                <a:gd name="T98" fmla="*/ 172 w 1111"/>
                <a:gd name="T99" fmla="*/ 267 h 6102"/>
                <a:gd name="T100" fmla="*/ 17 w 1111"/>
                <a:gd name="T101" fmla="*/ 77 h 6102"/>
                <a:gd name="T102" fmla="*/ 86 w 1111"/>
                <a:gd name="T103" fmla="*/ 26 h 6102"/>
                <a:gd name="T104" fmla="*/ 198 w 1111"/>
                <a:gd name="T105" fmla="*/ 258 h 6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1" h="6102">
                  <a:moveTo>
                    <a:pt x="198" y="6101"/>
                  </a:moveTo>
                  <a:lnTo>
                    <a:pt x="198" y="6101"/>
                  </a:lnTo>
                  <a:cubicBezTo>
                    <a:pt x="189" y="6101"/>
                    <a:pt x="180" y="6092"/>
                    <a:pt x="172" y="6092"/>
                  </a:cubicBezTo>
                  <a:cubicBezTo>
                    <a:pt x="155" y="6075"/>
                    <a:pt x="146" y="6049"/>
                    <a:pt x="163" y="6032"/>
                  </a:cubicBezTo>
                  <a:cubicBezTo>
                    <a:pt x="198" y="5972"/>
                    <a:pt x="241" y="5911"/>
                    <a:pt x="275" y="5851"/>
                  </a:cubicBezTo>
                  <a:cubicBezTo>
                    <a:pt x="284" y="5825"/>
                    <a:pt x="309" y="5825"/>
                    <a:pt x="335" y="5834"/>
                  </a:cubicBezTo>
                  <a:cubicBezTo>
                    <a:pt x="353" y="5842"/>
                    <a:pt x="361" y="5877"/>
                    <a:pt x="353" y="5894"/>
                  </a:cubicBezTo>
                  <a:cubicBezTo>
                    <a:pt x="309" y="5954"/>
                    <a:pt x="275" y="6015"/>
                    <a:pt x="232" y="6075"/>
                  </a:cubicBezTo>
                  <a:cubicBezTo>
                    <a:pt x="223" y="6092"/>
                    <a:pt x="206" y="6101"/>
                    <a:pt x="198" y="6101"/>
                  </a:cubicBezTo>
                  <a:close/>
                  <a:moveTo>
                    <a:pt x="482" y="5610"/>
                  </a:moveTo>
                  <a:lnTo>
                    <a:pt x="482" y="5610"/>
                  </a:lnTo>
                  <a:cubicBezTo>
                    <a:pt x="473" y="5610"/>
                    <a:pt x="464" y="5610"/>
                    <a:pt x="456" y="5610"/>
                  </a:cubicBezTo>
                  <a:cubicBezTo>
                    <a:pt x="439" y="5593"/>
                    <a:pt x="430" y="5567"/>
                    <a:pt x="439" y="5550"/>
                  </a:cubicBezTo>
                  <a:cubicBezTo>
                    <a:pt x="473" y="5490"/>
                    <a:pt x="507" y="5421"/>
                    <a:pt x="533" y="5361"/>
                  </a:cubicBezTo>
                  <a:cubicBezTo>
                    <a:pt x="542" y="5335"/>
                    <a:pt x="568" y="5326"/>
                    <a:pt x="594" y="5335"/>
                  </a:cubicBezTo>
                  <a:cubicBezTo>
                    <a:pt x="611" y="5343"/>
                    <a:pt x="628" y="5369"/>
                    <a:pt x="611" y="5395"/>
                  </a:cubicBezTo>
                  <a:cubicBezTo>
                    <a:pt x="585" y="5455"/>
                    <a:pt x="550" y="5524"/>
                    <a:pt x="516" y="5593"/>
                  </a:cubicBezTo>
                  <a:cubicBezTo>
                    <a:pt x="507" y="5602"/>
                    <a:pt x="499" y="5610"/>
                    <a:pt x="482" y="5610"/>
                  </a:cubicBezTo>
                  <a:close/>
                  <a:moveTo>
                    <a:pt x="714" y="5102"/>
                  </a:moveTo>
                  <a:lnTo>
                    <a:pt x="714" y="5102"/>
                  </a:lnTo>
                  <a:cubicBezTo>
                    <a:pt x="705" y="5102"/>
                    <a:pt x="697" y="5102"/>
                    <a:pt x="697" y="5094"/>
                  </a:cubicBezTo>
                  <a:cubicBezTo>
                    <a:pt x="671" y="5085"/>
                    <a:pt x="662" y="5068"/>
                    <a:pt x="671" y="5042"/>
                  </a:cubicBezTo>
                  <a:cubicBezTo>
                    <a:pt x="697" y="4973"/>
                    <a:pt x="723" y="4904"/>
                    <a:pt x="740" y="4844"/>
                  </a:cubicBezTo>
                  <a:cubicBezTo>
                    <a:pt x="748" y="4818"/>
                    <a:pt x="774" y="4810"/>
                    <a:pt x="800" y="4810"/>
                  </a:cubicBezTo>
                  <a:cubicBezTo>
                    <a:pt x="817" y="4818"/>
                    <a:pt x="835" y="4844"/>
                    <a:pt x="826" y="4870"/>
                  </a:cubicBezTo>
                  <a:cubicBezTo>
                    <a:pt x="800" y="4939"/>
                    <a:pt x="774" y="5008"/>
                    <a:pt x="748" y="5077"/>
                  </a:cubicBezTo>
                  <a:cubicBezTo>
                    <a:pt x="740" y="5094"/>
                    <a:pt x="731" y="5102"/>
                    <a:pt x="714" y="5102"/>
                  </a:cubicBezTo>
                  <a:close/>
                  <a:moveTo>
                    <a:pt x="886" y="4569"/>
                  </a:moveTo>
                  <a:lnTo>
                    <a:pt x="886" y="4569"/>
                  </a:lnTo>
                  <a:cubicBezTo>
                    <a:pt x="878" y="4569"/>
                    <a:pt x="878" y="4569"/>
                    <a:pt x="869" y="4569"/>
                  </a:cubicBezTo>
                  <a:cubicBezTo>
                    <a:pt x="852" y="4560"/>
                    <a:pt x="835" y="4534"/>
                    <a:pt x="843" y="4508"/>
                  </a:cubicBezTo>
                  <a:cubicBezTo>
                    <a:pt x="860" y="4448"/>
                    <a:pt x="878" y="4371"/>
                    <a:pt x="895" y="4302"/>
                  </a:cubicBezTo>
                  <a:cubicBezTo>
                    <a:pt x="895" y="4285"/>
                    <a:pt x="921" y="4267"/>
                    <a:pt x="946" y="4267"/>
                  </a:cubicBezTo>
                  <a:cubicBezTo>
                    <a:pt x="972" y="4276"/>
                    <a:pt x="981" y="4302"/>
                    <a:pt x="981" y="4328"/>
                  </a:cubicBezTo>
                  <a:cubicBezTo>
                    <a:pt x="964" y="4397"/>
                    <a:pt x="946" y="4465"/>
                    <a:pt x="929" y="4534"/>
                  </a:cubicBezTo>
                  <a:cubicBezTo>
                    <a:pt x="921" y="4551"/>
                    <a:pt x="903" y="4569"/>
                    <a:pt x="886" y="4569"/>
                  </a:cubicBezTo>
                  <a:close/>
                  <a:moveTo>
                    <a:pt x="998" y="4018"/>
                  </a:moveTo>
                  <a:lnTo>
                    <a:pt x="998" y="4018"/>
                  </a:lnTo>
                  <a:lnTo>
                    <a:pt x="998" y="4018"/>
                  </a:lnTo>
                  <a:cubicBezTo>
                    <a:pt x="972" y="4018"/>
                    <a:pt x="955" y="3992"/>
                    <a:pt x="955" y="3966"/>
                  </a:cubicBezTo>
                  <a:cubicBezTo>
                    <a:pt x="972" y="3897"/>
                    <a:pt x="981" y="3828"/>
                    <a:pt x="989" y="3760"/>
                  </a:cubicBezTo>
                  <a:cubicBezTo>
                    <a:pt x="989" y="3734"/>
                    <a:pt x="1007" y="3717"/>
                    <a:pt x="1032" y="3717"/>
                  </a:cubicBezTo>
                  <a:cubicBezTo>
                    <a:pt x="1058" y="3717"/>
                    <a:pt x="1076" y="3743"/>
                    <a:pt x="1076" y="3768"/>
                  </a:cubicBezTo>
                  <a:cubicBezTo>
                    <a:pt x="1067" y="3837"/>
                    <a:pt x="1058" y="3915"/>
                    <a:pt x="1041" y="3984"/>
                  </a:cubicBezTo>
                  <a:cubicBezTo>
                    <a:pt x="1041" y="4001"/>
                    <a:pt x="1024" y="4018"/>
                    <a:pt x="998" y="4018"/>
                  </a:cubicBezTo>
                  <a:close/>
                  <a:moveTo>
                    <a:pt x="1058" y="3459"/>
                  </a:moveTo>
                  <a:lnTo>
                    <a:pt x="1058" y="3459"/>
                  </a:lnTo>
                  <a:lnTo>
                    <a:pt x="1058" y="3459"/>
                  </a:lnTo>
                  <a:cubicBezTo>
                    <a:pt x="1032" y="3459"/>
                    <a:pt x="1015" y="3441"/>
                    <a:pt x="1015" y="3415"/>
                  </a:cubicBezTo>
                  <a:cubicBezTo>
                    <a:pt x="1015" y="3347"/>
                    <a:pt x="1024" y="3269"/>
                    <a:pt x="1024" y="3200"/>
                  </a:cubicBezTo>
                  <a:cubicBezTo>
                    <a:pt x="1024" y="3174"/>
                    <a:pt x="1041" y="3158"/>
                    <a:pt x="1067" y="3158"/>
                  </a:cubicBezTo>
                  <a:lnTo>
                    <a:pt x="1067" y="3158"/>
                  </a:lnTo>
                  <a:cubicBezTo>
                    <a:pt x="1084" y="3158"/>
                    <a:pt x="1110" y="3174"/>
                    <a:pt x="1110" y="3200"/>
                  </a:cubicBezTo>
                  <a:cubicBezTo>
                    <a:pt x="1110" y="3269"/>
                    <a:pt x="1101" y="3347"/>
                    <a:pt x="1101" y="3415"/>
                  </a:cubicBezTo>
                  <a:cubicBezTo>
                    <a:pt x="1101" y="3441"/>
                    <a:pt x="1084" y="3459"/>
                    <a:pt x="1058" y="3459"/>
                  </a:cubicBezTo>
                  <a:close/>
                  <a:moveTo>
                    <a:pt x="1058" y="2900"/>
                  </a:moveTo>
                  <a:lnTo>
                    <a:pt x="1058" y="2900"/>
                  </a:lnTo>
                  <a:cubicBezTo>
                    <a:pt x="1032" y="2900"/>
                    <a:pt x="1015" y="2883"/>
                    <a:pt x="1015" y="2857"/>
                  </a:cubicBezTo>
                  <a:cubicBezTo>
                    <a:pt x="1007" y="2788"/>
                    <a:pt x="1007" y="2711"/>
                    <a:pt x="998" y="2642"/>
                  </a:cubicBezTo>
                  <a:cubicBezTo>
                    <a:pt x="989" y="2625"/>
                    <a:pt x="1015" y="2599"/>
                    <a:pt x="1032" y="2599"/>
                  </a:cubicBezTo>
                  <a:cubicBezTo>
                    <a:pt x="1058" y="2590"/>
                    <a:pt x="1084" y="2616"/>
                    <a:pt x="1084" y="2633"/>
                  </a:cubicBezTo>
                  <a:cubicBezTo>
                    <a:pt x="1093" y="2711"/>
                    <a:pt x="1093" y="2780"/>
                    <a:pt x="1101" y="2857"/>
                  </a:cubicBezTo>
                  <a:cubicBezTo>
                    <a:pt x="1101" y="2874"/>
                    <a:pt x="1084" y="2900"/>
                    <a:pt x="1058" y="2900"/>
                  </a:cubicBezTo>
                  <a:close/>
                  <a:moveTo>
                    <a:pt x="998" y="2341"/>
                  </a:moveTo>
                  <a:lnTo>
                    <a:pt x="998" y="2341"/>
                  </a:lnTo>
                  <a:cubicBezTo>
                    <a:pt x="972" y="2341"/>
                    <a:pt x="955" y="2324"/>
                    <a:pt x="955" y="2306"/>
                  </a:cubicBezTo>
                  <a:cubicBezTo>
                    <a:pt x="938" y="2237"/>
                    <a:pt x="929" y="2169"/>
                    <a:pt x="912" y="2091"/>
                  </a:cubicBezTo>
                  <a:cubicBezTo>
                    <a:pt x="912" y="2074"/>
                    <a:pt x="921" y="2048"/>
                    <a:pt x="946" y="2039"/>
                  </a:cubicBezTo>
                  <a:cubicBezTo>
                    <a:pt x="972" y="2039"/>
                    <a:pt x="989" y="2057"/>
                    <a:pt x="998" y="2074"/>
                  </a:cubicBezTo>
                  <a:cubicBezTo>
                    <a:pt x="1015" y="2151"/>
                    <a:pt x="1024" y="2220"/>
                    <a:pt x="1041" y="2289"/>
                  </a:cubicBezTo>
                  <a:cubicBezTo>
                    <a:pt x="1041" y="2315"/>
                    <a:pt x="1024" y="2341"/>
                    <a:pt x="998" y="2341"/>
                  </a:cubicBezTo>
                  <a:close/>
                  <a:moveTo>
                    <a:pt x="878" y="1790"/>
                  </a:moveTo>
                  <a:lnTo>
                    <a:pt x="878" y="1790"/>
                  </a:lnTo>
                  <a:cubicBezTo>
                    <a:pt x="852" y="1790"/>
                    <a:pt x="835" y="1781"/>
                    <a:pt x="835" y="1764"/>
                  </a:cubicBezTo>
                  <a:cubicBezTo>
                    <a:pt x="817" y="1695"/>
                    <a:pt x="791" y="1626"/>
                    <a:pt x="774" y="1557"/>
                  </a:cubicBezTo>
                  <a:cubicBezTo>
                    <a:pt x="766" y="1532"/>
                    <a:pt x="774" y="1506"/>
                    <a:pt x="800" y="1497"/>
                  </a:cubicBezTo>
                  <a:cubicBezTo>
                    <a:pt x="826" y="1497"/>
                    <a:pt x="843" y="1506"/>
                    <a:pt x="852" y="1532"/>
                  </a:cubicBezTo>
                  <a:cubicBezTo>
                    <a:pt x="878" y="1601"/>
                    <a:pt x="895" y="1670"/>
                    <a:pt x="921" y="1738"/>
                  </a:cubicBezTo>
                  <a:cubicBezTo>
                    <a:pt x="921" y="1764"/>
                    <a:pt x="912" y="1781"/>
                    <a:pt x="886" y="1790"/>
                  </a:cubicBezTo>
                  <a:lnTo>
                    <a:pt x="878" y="1790"/>
                  </a:lnTo>
                  <a:close/>
                  <a:moveTo>
                    <a:pt x="697" y="1265"/>
                  </a:moveTo>
                  <a:lnTo>
                    <a:pt x="697" y="1265"/>
                  </a:lnTo>
                  <a:cubicBezTo>
                    <a:pt x="680" y="1265"/>
                    <a:pt x="662" y="1248"/>
                    <a:pt x="654" y="1231"/>
                  </a:cubicBezTo>
                  <a:cubicBezTo>
                    <a:pt x="628" y="1170"/>
                    <a:pt x="602" y="1101"/>
                    <a:pt x="576" y="1032"/>
                  </a:cubicBezTo>
                  <a:cubicBezTo>
                    <a:pt x="568" y="1015"/>
                    <a:pt x="576" y="990"/>
                    <a:pt x="594" y="981"/>
                  </a:cubicBezTo>
                  <a:cubicBezTo>
                    <a:pt x="619" y="972"/>
                    <a:pt x="645" y="981"/>
                    <a:pt x="654" y="998"/>
                  </a:cubicBezTo>
                  <a:cubicBezTo>
                    <a:pt x="680" y="1067"/>
                    <a:pt x="714" y="1136"/>
                    <a:pt x="740" y="1205"/>
                  </a:cubicBezTo>
                  <a:cubicBezTo>
                    <a:pt x="748" y="1222"/>
                    <a:pt x="731" y="1248"/>
                    <a:pt x="714" y="1256"/>
                  </a:cubicBezTo>
                  <a:cubicBezTo>
                    <a:pt x="705" y="1256"/>
                    <a:pt x="705" y="1265"/>
                    <a:pt x="697" y="1265"/>
                  </a:cubicBezTo>
                  <a:close/>
                  <a:moveTo>
                    <a:pt x="464" y="749"/>
                  </a:moveTo>
                  <a:lnTo>
                    <a:pt x="464" y="749"/>
                  </a:lnTo>
                  <a:cubicBezTo>
                    <a:pt x="447" y="749"/>
                    <a:pt x="430" y="740"/>
                    <a:pt x="421" y="731"/>
                  </a:cubicBezTo>
                  <a:cubicBezTo>
                    <a:pt x="387" y="662"/>
                    <a:pt x="353" y="602"/>
                    <a:pt x="318" y="542"/>
                  </a:cubicBezTo>
                  <a:cubicBezTo>
                    <a:pt x="309" y="516"/>
                    <a:pt x="318" y="490"/>
                    <a:pt x="335" y="482"/>
                  </a:cubicBezTo>
                  <a:cubicBezTo>
                    <a:pt x="361" y="465"/>
                    <a:pt x="387" y="473"/>
                    <a:pt x="396" y="499"/>
                  </a:cubicBezTo>
                  <a:cubicBezTo>
                    <a:pt x="430" y="559"/>
                    <a:pt x="464" y="619"/>
                    <a:pt x="499" y="688"/>
                  </a:cubicBezTo>
                  <a:cubicBezTo>
                    <a:pt x="516" y="706"/>
                    <a:pt x="507" y="731"/>
                    <a:pt x="482" y="749"/>
                  </a:cubicBezTo>
                  <a:cubicBezTo>
                    <a:pt x="473" y="749"/>
                    <a:pt x="473" y="749"/>
                    <a:pt x="464" y="749"/>
                  </a:cubicBezTo>
                  <a:close/>
                  <a:moveTo>
                    <a:pt x="172" y="267"/>
                  </a:moveTo>
                  <a:lnTo>
                    <a:pt x="172" y="267"/>
                  </a:lnTo>
                  <a:cubicBezTo>
                    <a:pt x="163" y="267"/>
                    <a:pt x="146" y="258"/>
                    <a:pt x="137" y="249"/>
                  </a:cubicBezTo>
                  <a:cubicBezTo>
                    <a:pt x="103" y="189"/>
                    <a:pt x="60" y="129"/>
                    <a:pt x="17" y="77"/>
                  </a:cubicBezTo>
                  <a:cubicBezTo>
                    <a:pt x="0" y="52"/>
                    <a:pt x="8" y="26"/>
                    <a:pt x="25" y="17"/>
                  </a:cubicBezTo>
                  <a:cubicBezTo>
                    <a:pt x="43" y="0"/>
                    <a:pt x="77" y="0"/>
                    <a:pt x="86" y="26"/>
                  </a:cubicBezTo>
                  <a:cubicBezTo>
                    <a:pt x="129" y="77"/>
                    <a:pt x="172" y="137"/>
                    <a:pt x="215" y="198"/>
                  </a:cubicBezTo>
                  <a:cubicBezTo>
                    <a:pt x="223" y="224"/>
                    <a:pt x="223" y="249"/>
                    <a:pt x="198" y="258"/>
                  </a:cubicBezTo>
                  <a:cubicBezTo>
                    <a:pt x="189" y="267"/>
                    <a:pt x="180" y="267"/>
                    <a:pt x="172" y="26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9" name="Freeform 5"/>
            <p:cNvSpPr>
              <a:spLocks noChangeArrowheads="1"/>
            </p:cNvSpPr>
            <p:nvPr/>
          </p:nvSpPr>
          <p:spPr bwMode="auto">
            <a:xfrm>
              <a:off x="6528276" y="3376996"/>
              <a:ext cx="1227737" cy="6733064"/>
            </a:xfrm>
            <a:custGeom>
              <a:avLst/>
              <a:gdLst>
                <a:gd name="T0" fmla="*/ 1058 w 1111"/>
                <a:gd name="T1" fmla="*/ 6092 h 6093"/>
                <a:gd name="T2" fmla="*/ 903 w 1111"/>
                <a:gd name="T3" fmla="*/ 5903 h 6093"/>
                <a:gd name="T4" fmla="*/ 972 w 1111"/>
                <a:gd name="T5" fmla="*/ 5851 h 6093"/>
                <a:gd name="T6" fmla="*/ 1084 w 1111"/>
                <a:gd name="T7" fmla="*/ 6084 h 6093"/>
                <a:gd name="T8" fmla="*/ 757 w 1111"/>
                <a:gd name="T9" fmla="*/ 5627 h 6093"/>
                <a:gd name="T10" fmla="*/ 714 w 1111"/>
                <a:gd name="T11" fmla="*/ 5602 h 6093"/>
                <a:gd name="T12" fmla="*/ 628 w 1111"/>
                <a:gd name="T13" fmla="*/ 5352 h 6093"/>
                <a:gd name="T14" fmla="*/ 792 w 1111"/>
                <a:gd name="T15" fmla="*/ 5559 h 6093"/>
                <a:gd name="T16" fmla="*/ 757 w 1111"/>
                <a:gd name="T17" fmla="*/ 5627 h 6093"/>
                <a:gd name="T18" fmla="*/ 499 w 1111"/>
                <a:gd name="T19" fmla="*/ 5128 h 6093"/>
                <a:gd name="T20" fmla="*/ 378 w 1111"/>
                <a:gd name="T21" fmla="*/ 4896 h 6093"/>
                <a:gd name="T22" fmla="*/ 456 w 1111"/>
                <a:gd name="T23" fmla="*/ 4870 h 6093"/>
                <a:gd name="T24" fmla="*/ 516 w 1111"/>
                <a:gd name="T25" fmla="*/ 5120 h 6093"/>
                <a:gd name="T26" fmla="*/ 301 w 1111"/>
                <a:gd name="T27" fmla="*/ 4603 h 6093"/>
                <a:gd name="T28" fmla="*/ 258 w 1111"/>
                <a:gd name="T29" fmla="*/ 4569 h 6093"/>
                <a:gd name="T30" fmla="*/ 223 w 1111"/>
                <a:gd name="T31" fmla="*/ 4311 h 6093"/>
                <a:gd name="T32" fmla="*/ 344 w 1111"/>
                <a:gd name="T33" fmla="*/ 4543 h 6093"/>
                <a:gd name="T34" fmla="*/ 301 w 1111"/>
                <a:gd name="T35" fmla="*/ 4603 h 6093"/>
                <a:gd name="T36" fmla="*/ 154 w 1111"/>
                <a:gd name="T37" fmla="*/ 4061 h 6093"/>
                <a:gd name="T38" fmla="*/ 77 w 1111"/>
                <a:gd name="T39" fmla="*/ 3811 h 6093"/>
                <a:gd name="T40" fmla="*/ 163 w 1111"/>
                <a:gd name="T41" fmla="*/ 3794 h 6093"/>
                <a:gd name="T42" fmla="*/ 163 w 1111"/>
                <a:gd name="T43" fmla="*/ 4061 h 6093"/>
                <a:gd name="T44" fmla="*/ 69 w 1111"/>
                <a:gd name="T45" fmla="*/ 3502 h 6093"/>
                <a:gd name="T46" fmla="*/ 25 w 1111"/>
                <a:gd name="T47" fmla="*/ 3467 h 6093"/>
                <a:gd name="T48" fmla="*/ 51 w 1111"/>
                <a:gd name="T49" fmla="*/ 3200 h 6093"/>
                <a:gd name="T50" fmla="*/ 112 w 1111"/>
                <a:gd name="T51" fmla="*/ 3459 h 6093"/>
                <a:gd name="T52" fmla="*/ 69 w 1111"/>
                <a:gd name="T53" fmla="*/ 3502 h 6093"/>
                <a:gd name="T54" fmla="*/ 43 w 1111"/>
                <a:gd name="T55" fmla="*/ 2943 h 6093"/>
                <a:gd name="T56" fmla="*/ 0 w 1111"/>
                <a:gd name="T57" fmla="*/ 2900 h 6093"/>
                <a:gd name="T58" fmla="*/ 51 w 1111"/>
                <a:gd name="T59" fmla="*/ 2642 h 6093"/>
                <a:gd name="T60" fmla="*/ 86 w 1111"/>
                <a:gd name="T61" fmla="*/ 2900 h 6093"/>
                <a:gd name="T62" fmla="*/ 77 w 1111"/>
                <a:gd name="T63" fmla="*/ 2384 h 6093"/>
                <a:gd name="T64" fmla="*/ 77 w 1111"/>
                <a:gd name="T65" fmla="*/ 2384 h 6093"/>
                <a:gd name="T66" fmla="*/ 69 w 1111"/>
                <a:gd name="T67" fmla="*/ 2117 h 6093"/>
                <a:gd name="T68" fmla="*/ 154 w 1111"/>
                <a:gd name="T69" fmla="*/ 2134 h 6093"/>
                <a:gd name="T70" fmla="*/ 77 w 1111"/>
                <a:gd name="T71" fmla="*/ 2384 h 6093"/>
                <a:gd name="T72" fmla="*/ 172 w 1111"/>
                <a:gd name="T73" fmla="*/ 1833 h 6093"/>
                <a:gd name="T74" fmla="*/ 129 w 1111"/>
                <a:gd name="T75" fmla="*/ 1781 h 6093"/>
                <a:gd name="T76" fmla="*/ 232 w 1111"/>
                <a:gd name="T77" fmla="*/ 1532 h 6093"/>
                <a:gd name="T78" fmla="*/ 215 w 1111"/>
                <a:gd name="T79" fmla="*/ 1799 h 6093"/>
                <a:gd name="T80" fmla="*/ 327 w 1111"/>
                <a:gd name="T81" fmla="*/ 1291 h 6093"/>
                <a:gd name="T82" fmla="*/ 310 w 1111"/>
                <a:gd name="T83" fmla="*/ 1291 h 6093"/>
                <a:gd name="T84" fmla="*/ 353 w 1111"/>
                <a:gd name="T85" fmla="*/ 1033 h 6093"/>
                <a:gd name="T86" fmla="*/ 438 w 1111"/>
                <a:gd name="T87" fmla="*/ 1058 h 6093"/>
                <a:gd name="T88" fmla="*/ 327 w 1111"/>
                <a:gd name="T89" fmla="*/ 1291 h 6093"/>
                <a:gd name="T90" fmla="*/ 533 w 1111"/>
                <a:gd name="T91" fmla="*/ 766 h 6093"/>
                <a:gd name="T92" fmla="*/ 490 w 1111"/>
                <a:gd name="T93" fmla="*/ 706 h 6093"/>
                <a:gd name="T94" fmla="*/ 645 w 1111"/>
                <a:gd name="T95" fmla="*/ 491 h 6093"/>
                <a:gd name="T96" fmla="*/ 568 w 1111"/>
                <a:gd name="T97" fmla="*/ 749 h 6093"/>
                <a:gd name="T98" fmla="*/ 792 w 1111"/>
                <a:gd name="T99" fmla="*/ 275 h 6093"/>
                <a:gd name="T100" fmla="*/ 774 w 1111"/>
                <a:gd name="T101" fmla="*/ 267 h 6093"/>
                <a:gd name="T102" fmla="*/ 869 w 1111"/>
                <a:gd name="T103" fmla="*/ 26 h 6093"/>
                <a:gd name="T104" fmla="*/ 946 w 1111"/>
                <a:gd name="T105" fmla="*/ 69 h 6093"/>
                <a:gd name="T106" fmla="*/ 792 w 1111"/>
                <a:gd name="T107" fmla="*/ 275 h 6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1" h="6093">
                  <a:moveTo>
                    <a:pt x="1058" y="6092"/>
                  </a:moveTo>
                  <a:lnTo>
                    <a:pt x="1058" y="6092"/>
                  </a:lnTo>
                  <a:cubicBezTo>
                    <a:pt x="1050" y="6092"/>
                    <a:pt x="1033" y="6092"/>
                    <a:pt x="1024" y="6075"/>
                  </a:cubicBezTo>
                  <a:cubicBezTo>
                    <a:pt x="981" y="6023"/>
                    <a:pt x="946" y="5963"/>
                    <a:pt x="903" y="5903"/>
                  </a:cubicBezTo>
                  <a:cubicBezTo>
                    <a:pt x="886" y="5877"/>
                    <a:pt x="895" y="5851"/>
                    <a:pt x="912" y="5843"/>
                  </a:cubicBezTo>
                  <a:cubicBezTo>
                    <a:pt x="938" y="5826"/>
                    <a:pt x="964" y="5834"/>
                    <a:pt x="972" y="5851"/>
                  </a:cubicBezTo>
                  <a:cubicBezTo>
                    <a:pt x="1015" y="5911"/>
                    <a:pt x="1058" y="5972"/>
                    <a:pt x="1101" y="6023"/>
                  </a:cubicBezTo>
                  <a:cubicBezTo>
                    <a:pt x="1110" y="6049"/>
                    <a:pt x="1110" y="6075"/>
                    <a:pt x="1084" y="6084"/>
                  </a:cubicBezTo>
                  <a:cubicBezTo>
                    <a:pt x="1084" y="6092"/>
                    <a:pt x="1076" y="6092"/>
                    <a:pt x="1058" y="6092"/>
                  </a:cubicBezTo>
                  <a:close/>
                  <a:moveTo>
                    <a:pt x="757" y="5627"/>
                  </a:moveTo>
                  <a:lnTo>
                    <a:pt x="757" y="5627"/>
                  </a:lnTo>
                  <a:cubicBezTo>
                    <a:pt x="740" y="5627"/>
                    <a:pt x="723" y="5619"/>
                    <a:pt x="714" y="5602"/>
                  </a:cubicBezTo>
                  <a:cubicBezTo>
                    <a:pt x="679" y="5541"/>
                    <a:pt x="645" y="5481"/>
                    <a:pt x="611" y="5412"/>
                  </a:cubicBezTo>
                  <a:cubicBezTo>
                    <a:pt x="602" y="5395"/>
                    <a:pt x="611" y="5369"/>
                    <a:pt x="628" y="5352"/>
                  </a:cubicBezTo>
                  <a:cubicBezTo>
                    <a:pt x="654" y="5344"/>
                    <a:pt x="679" y="5352"/>
                    <a:pt x="688" y="5369"/>
                  </a:cubicBezTo>
                  <a:cubicBezTo>
                    <a:pt x="723" y="5438"/>
                    <a:pt x="757" y="5498"/>
                    <a:pt x="792" y="5559"/>
                  </a:cubicBezTo>
                  <a:cubicBezTo>
                    <a:pt x="809" y="5585"/>
                    <a:pt x="800" y="5610"/>
                    <a:pt x="774" y="5619"/>
                  </a:cubicBezTo>
                  <a:cubicBezTo>
                    <a:pt x="774" y="5627"/>
                    <a:pt x="766" y="5627"/>
                    <a:pt x="757" y="5627"/>
                  </a:cubicBezTo>
                  <a:close/>
                  <a:moveTo>
                    <a:pt x="499" y="5128"/>
                  </a:moveTo>
                  <a:lnTo>
                    <a:pt x="499" y="5128"/>
                  </a:lnTo>
                  <a:cubicBezTo>
                    <a:pt x="482" y="5128"/>
                    <a:pt x="464" y="5120"/>
                    <a:pt x="456" y="5103"/>
                  </a:cubicBezTo>
                  <a:cubicBezTo>
                    <a:pt x="430" y="5034"/>
                    <a:pt x="404" y="4965"/>
                    <a:pt x="378" y="4896"/>
                  </a:cubicBezTo>
                  <a:cubicBezTo>
                    <a:pt x="370" y="4879"/>
                    <a:pt x="378" y="4853"/>
                    <a:pt x="404" y="4844"/>
                  </a:cubicBezTo>
                  <a:cubicBezTo>
                    <a:pt x="421" y="4836"/>
                    <a:pt x="447" y="4844"/>
                    <a:pt x="456" y="4870"/>
                  </a:cubicBezTo>
                  <a:cubicBezTo>
                    <a:pt x="482" y="4930"/>
                    <a:pt x="507" y="4999"/>
                    <a:pt x="542" y="5068"/>
                  </a:cubicBezTo>
                  <a:cubicBezTo>
                    <a:pt x="550" y="5085"/>
                    <a:pt x="542" y="5111"/>
                    <a:pt x="516" y="5120"/>
                  </a:cubicBezTo>
                  <a:cubicBezTo>
                    <a:pt x="507" y="5128"/>
                    <a:pt x="507" y="5128"/>
                    <a:pt x="499" y="5128"/>
                  </a:cubicBezTo>
                  <a:close/>
                  <a:moveTo>
                    <a:pt x="301" y="4603"/>
                  </a:moveTo>
                  <a:lnTo>
                    <a:pt x="301" y="4603"/>
                  </a:lnTo>
                  <a:cubicBezTo>
                    <a:pt x="284" y="4603"/>
                    <a:pt x="266" y="4595"/>
                    <a:pt x="258" y="4569"/>
                  </a:cubicBezTo>
                  <a:cubicBezTo>
                    <a:pt x="232" y="4500"/>
                    <a:pt x="215" y="4431"/>
                    <a:pt x="197" y="4362"/>
                  </a:cubicBezTo>
                  <a:cubicBezTo>
                    <a:pt x="189" y="4336"/>
                    <a:pt x="206" y="4319"/>
                    <a:pt x="223" y="4311"/>
                  </a:cubicBezTo>
                  <a:cubicBezTo>
                    <a:pt x="249" y="4302"/>
                    <a:pt x="275" y="4319"/>
                    <a:pt x="275" y="4336"/>
                  </a:cubicBezTo>
                  <a:cubicBezTo>
                    <a:pt x="301" y="4405"/>
                    <a:pt x="318" y="4474"/>
                    <a:pt x="344" y="4543"/>
                  </a:cubicBezTo>
                  <a:cubicBezTo>
                    <a:pt x="344" y="4569"/>
                    <a:pt x="335" y="4595"/>
                    <a:pt x="310" y="4603"/>
                  </a:cubicBezTo>
                  <a:lnTo>
                    <a:pt x="301" y="4603"/>
                  </a:lnTo>
                  <a:close/>
                  <a:moveTo>
                    <a:pt x="154" y="4061"/>
                  </a:moveTo>
                  <a:lnTo>
                    <a:pt x="154" y="4061"/>
                  </a:lnTo>
                  <a:cubicBezTo>
                    <a:pt x="137" y="4061"/>
                    <a:pt x="120" y="4044"/>
                    <a:pt x="112" y="4027"/>
                  </a:cubicBezTo>
                  <a:cubicBezTo>
                    <a:pt x="94" y="3958"/>
                    <a:pt x="86" y="3880"/>
                    <a:pt x="77" y="3811"/>
                  </a:cubicBezTo>
                  <a:cubicBezTo>
                    <a:pt x="69" y="3786"/>
                    <a:pt x="86" y="3769"/>
                    <a:pt x="112" y="3760"/>
                  </a:cubicBezTo>
                  <a:cubicBezTo>
                    <a:pt x="137" y="3760"/>
                    <a:pt x="154" y="3777"/>
                    <a:pt x="163" y="3794"/>
                  </a:cubicBezTo>
                  <a:cubicBezTo>
                    <a:pt x="172" y="3863"/>
                    <a:pt x="180" y="3941"/>
                    <a:pt x="197" y="4010"/>
                  </a:cubicBezTo>
                  <a:cubicBezTo>
                    <a:pt x="206" y="4035"/>
                    <a:pt x="189" y="4052"/>
                    <a:pt x="163" y="4061"/>
                  </a:cubicBezTo>
                  <a:lnTo>
                    <a:pt x="154" y="4061"/>
                  </a:lnTo>
                  <a:close/>
                  <a:moveTo>
                    <a:pt x="69" y="3502"/>
                  </a:moveTo>
                  <a:lnTo>
                    <a:pt x="69" y="3502"/>
                  </a:lnTo>
                  <a:cubicBezTo>
                    <a:pt x="51" y="3502"/>
                    <a:pt x="34" y="3485"/>
                    <a:pt x="25" y="3467"/>
                  </a:cubicBezTo>
                  <a:cubicBezTo>
                    <a:pt x="17" y="3398"/>
                    <a:pt x="17" y="3321"/>
                    <a:pt x="8" y="3252"/>
                  </a:cubicBezTo>
                  <a:cubicBezTo>
                    <a:pt x="8" y="3226"/>
                    <a:pt x="25" y="3200"/>
                    <a:pt x="51" y="3200"/>
                  </a:cubicBezTo>
                  <a:cubicBezTo>
                    <a:pt x="77" y="3200"/>
                    <a:pt x="94" y="3218"/>
                    <a:pt x="94" y="3244"/>
                  </a:cubicBezTo>
                  <a:cubicBezTo>
                    <a:pt x="103" y="3312"/>
                    <a:pt x="112" y="3390"/>
                    <a:pt x="112" y="3459"/>
                  </a:cubicBezTo>
                  <a:cubicBezTo>
                    <a:pt x="120" y="3485"/>
                    <a:pt x="103" y="3502"/>
                    <a:pt x="77" y="3502"/>
                  </a:cubicBezTo>
                  <a:lnTo>
                    <a:pt x="69" y="3502"/>
                  </a:lnTo>
                  <a:close/>
                  <a:moveTo>
                    <a:pt x="43" y="2943"/>
                  </a:moveTo>
                  <a:lnTo>
                    <a:pt x="43" y="2943"/>
                  </a:lnTo>
                  <a:lnTo>
                    <a:pt x="43" y="2943"/>
                  </a:lnTo>
                  <a:cubicBezTo>
                    <a:pt x="25" y="2943"/>
                    <a:pt x="0" y="2926"/>
                    <a:pt x="0" y="2900"/>
                  </a:cubicBezTo>
                  <a:cubicBezTo>
                    <a:pt x="0" y="2832"/>
                    <a:pt x="8" y="2754"/>
                    <a:pt x="8" y="2685"/>
                  </a:cubicBezTo>
                  <a:cubicBezTo>
                    <a:pt x="8" y="2659"/>
                    <a:pt x="34" y="2642"/>
                    <a:pt x="51" y="2642"/>
                  </a:cubicBezTo>
                  <a:cubicBezTo>
                    <a:pt x="77" y="2642"/>
                    <a:pt x="94" y="2668"/>
                    <a:pt x="94" y="2685"/>
                  </a:cubicBezTo>
                  <a:cubicBezTo>
                    <a:pt x="94" y="2763"/>
                    <a:pt x="86" y="2832"/>
                    <a:pt x="86" y="2900"/>
                  </a:cubicBezTo>
                  <a:cubicBezTo>
                    <a:pt x="86" y="2926"/>
                    <a:pt x="69" y="2943"/>
                    <a:pt x="43" y="2943"/>
                  </a:cubicBezTo>
                  <a:close/>
                  <a:moveTo>
                    <a:pt x="77" y="2384"/>
                  </a:moveTo>
                  <a:lnTo>
                    <a:pt x="77" y="2384"/>
                  </a:lnTo>
                  <a:lnTo>
                    <a:pt x="77" y="2384"/>
                  </a:lnTo>
                  <a:cubicBezTo>
                    <a:pt x="51" y="2384"/>
                    <a:pt x="34" y="2358"/>
                    <a:pt x="34" y="2341"/>
                  </a:cubicBezTo>
                  <a:cubicBezTo>
                    <a:pt x="43" y="2263"/>
                    <a:pt x="51" y="2195"/>
                    <a:pt x="69" y="2117"/>
                  </a:cubicBezTo>
                  <a:cubicBezTo>
                    <a:pt x="69" y="2100"/>
                    <a:pt x="94" y="2083"/>
                    <a:pt x="112" y="2083"/>
                  </a:cubicBezTo>
                  <a:cubicBezTo>
                    <a:pt x="137" y="2091"/>
                    <a:pt x="154" y="2109"/>
                    <a:pt x="154" y="2134"/>
                  </a:cubicBezTo>
                  <a:cubicBezTo>
                    <a:pt x="137" y="2203"/>
                    <a:pt x="129" y="2272"/>
                    <a:pt x="120" y="2350"/>
                  </a:cubicBezTo>
                  <a:cubicBezTo>
                    <a:pt x="120" y="2367"/>
                    <a:pt x="103" y="2384"/>
                    <a:pt x="77" y="2384"/>
                  </a:cubicBezTo>
                  <a:close/>
                  <a:moveTo>
                    <a:pt x="172" y="1833"/>
                  </a:moveTo>
                  <a:lnTo>
                    <a:pt x="172" y="1833"/>
                  </a:lnTo>
                  <a:lnTo>
                    <a:pt x="163" y="1833"/>
                  </a:lnTo>
                  <a:cubicBezTo>
                    <a:pt x="137" y="1824"/>
                    <a:pt x="120" y="1799"/>
                    <a:pt x="129" y="1781"/>
                  </a:cubicBezTo>
                  <a:cubicBezTo>
                    <a:pt x="146" y="1704"/>
                    <a:pt x="163" y="1635"/>
                    <a:pt x="180" y="1566"/>
                  </a:cubicBezTo>
                  <a:cubicBezTo>
                    <a:pt x="189" y="1540"/>
                    <a:pt x="215" y="1532"/>
                    <a:pt x="232" y="1532"/>
                  </a:cubicBezTo>
                  <a:cubicBezTo>
                    <a:pt x="258" y="1540"/>
                    <a:pt x="275" y="1566"/>
                    <a:pt x="266" y="1592"/>
                  </a:cubicBezTo>
                  <a:cubicBezTo>
                    <a:pt x="249" y="1661"/>
                    <a:pt x="232" y="1730"/>
                    <a:pt x="215" y="1799"/>
                  </a:cubicBezTo>
                  <a:cubicBezTo>
                    <a:pt x="206" y="1816"/>
                    <a:pt x="189" y="1833"/>
                    <a:pt x="172" y="1833"/>
                  </a:cubicBezTo>
                  <a:close/>
                  <a:moveTo>
                    <a:pt x="327" y="1291"/>
                  </a:moveTo>
                  <a:lnTo>
                    <a:pt x="327" y="1291"/>
                  </a:lnTo>
                  <a:cubicBezTo>
                    <a:pt x="318" y="1291"/>
                    <a:pt x="318" y="1291"/>
                    <a:pt x="310" y="1291"/>
                  </a:cubicBezTo>
                  <a:cubicBezTo>
                    <a:pt x="284" y="1282"/>
                    <a:pt x="275" y="1256"/>
                    <a:pt x="284" y="1231"/>
                  </a:cubicBezTo>
                  <a:cubicBezTo>
                    <a:pt x="301" y="1162"/>
                    <a:pt x="327" y="1093"/>
                    <a:pt x="353" y="1033"/>
                  </a:cubicBezTo>
                  <a:cubicBezTo>
                    <a:pt x="361" y="1007"/>
                    <a:pt x="387" y="998"/>
                    <a:pt x="413" y="1007"/>
                  </a:cubicBezTo>
                  <a:cubicBezTo>
                    <a:pt x="438" y="1016"/>
                    <a:pt x="447" y="1041"/>
                    <a:pt x="438" y="1058"/>
                  </a:cubicBezTo>
                  <a:cubicBezTo>
                    <a:pt x="413" y="1127"/>
                    <a:pt x="387" y="1196"/>
                    <a:pt x="361" y="1265"/>
                  </a:cubicBezTo>
                  <a:cubicBezTo>
                    <a:pt x="361" y="1282"/>
                    <a:pt x="344" y="1291"/>
                    <a:pt x="327" y="1291"/>
                  </a:cubicBezTo>
                  <a:close/>
                  <a:moveTo>
                    <a:pt x="533" y="766"/>
                  </a:moveTo>
                  <a:lnTo>
                    <a:pt x="533" y="766"/>
                  </a:lnTo>
                  <a:cubicBezTo>
                    <a:pt x="525" y="766"/>
                    <a:pt x="516" y="766"/>
                    <a:pt x="516" y="766"/>
                  </a:cubicBezTo>
                  <a:cubicBezTo>
                    <a:pt x="490" y="757"/>
                    <a:pt x="482" y="732"/>
                    <a:pt x="490" y="706"/>
                  </a:cubicBezTo>
                  <a:cubicBezTo>
                    <a:pt x="525" y="645"/>
                    <a:pt x="550" y="577"/>
                    <a:pt x="585" y="516"/>
                  </a:cubicBezTo>
                  <a:cubicBezTo>
                    <a:pt x="602" y="491"/>
                    <a:pt x="628" y="482"/>
                    <a:pt x="645" y="491"/>
                  </a:cubicBezTo>
                  <a:cubicBezTo>
                    <a:pt x="671" y="508"/>
                    <a:pt x="679" y="534"/>
                    <a:pt x="662" y="551"/>
                  </a:cubicBezTo>
                  <a:cubicBezTo>
                    <a:pt x="636" y="611"/>
                    <a:pt x="602" y="680"/>
                    <a:pt x="568" y="749"/>
                  </a:cubicBezTo>
                  <a:cubicBezTo>
                    <a:pt x="568" y="757"/>
                    <a:pt x="550" y="766"/>
                    <a:pt x="533" y="766"/>
                  </a:cubicBezTo>
                  <a:close/>
                  <a:moveTo>
                    <a:pt x="792" y="275"/>
                  </a:moveTo>
                  <a:lnTo>
                    <a:pt x="792" y="275"/>
                  </a:lnTo>
                  <a:cubicBezTo>
                    <a:pt x="783" y="275"/>
                    <a:pt x="783" y="275"/>
                    <a:pt x="774" y="267"/>
                  </a:cubicBezTo>
                  <a:cubicBezTo>
                    <a:pt x="748" y="258"/>
                    <a:pt x="748" y="232"/>
                    <a:pt x="757" y="206"/>
                  </a:cubicBezTo>
                  <a:cubicBezTo>
                    <a:pt x="792" y="146"/>
                    <a:pt x="835" y="86"/>
                    <a:pt x="869" y="26"/>
                  </a:cubicBezTo>
                  <a:cubicBezTo>
                    <a:pt x="886" y="0"/>
                    <a:pt x="912" y="0"/>
                    <a:pt x="929" y="9"/>
                  </a:cubicBezTo>
                  <a:cubicBezTo>
                    <a:pt x="955" y="26"/>
                    <a:pt x="955" y="52"/>
                    <a:pt x="946" y="69"/>
                  </a:cubicBezTo>
                  <a:cubicBezTo>
                    <a:pt x="903" y="129"/>
                    <a:pt x="869" y="189"/>
                    <a:pt x="835" y="250"/>
                  </a:cubicBezTo>
                  <a:cubicBezTo>
                    <a:pt x="826" y="267"/>
                    <a:pt x="809" y="275"/>
                    <a:pt x="792" y="27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0" name="Freeform 6"/>
            <p:cNvSpPr>
              <a:spLocks noChangeArrowheads="1"/>
            </p:cNvSpPr>
            <p:nvPr/>
          </p:nvSpPr>
          <p:spPr bwMode="auto">
            <a:xfrm>
              <a:off x="18937189" y="3099293"/>
              <a:ext cx="979265" cy="6932817"/>
            </a:xfrm>
            <a:custGeom>
              <a:avLst/>
              <a:gdLst>
                <a:gd name="T0" fmla="*/ 138 w 887"/>
                <a:gd name="T1" fmla="*/ 6273 h 6274"/>
                <a:gd name="T2" fmla="*/ 103 w 887"/>
                <a:gd name="T3" fmla="*/ 6213 h 6274"/>
                <a:gd name="T4" fmla="*/ 249 w 887"/>
                <a:gd name="T5" fmla="*/ 5998 h 6274"/>
                <a:gd name="T6" fmla="*/ 181 w 887"/>
                <a:gd name="T7" fmla="*/ 6248 h 6274"/>
                <a:gd name="T8" fmla="*/ 370 w 887"/>
                <a:gd name="T9" fmla="*/ 5757 h 6274"/>
                <a:gd name="T10" fmla="*/ 353 w 887"/>
                <a:gd name="T11" fmla="*/ 5757 h 6274"/>
                <a:gd name="T12" fmla="*/ 404 w 887"/>
                <a:gd name="T13" fmla="*/ 5499 h 6274"/>
                <a:gd name="T14" fmla="*/ 490 w 887"/>
                <a:gd name="T15" fmla="*/ 5525 h 6274"/>
                <a:gd name="T16" fmla="*/ 370 w 887"/>
                <a:gd name="T17" fmla="*/ 5757 h 6274"/>
                <a:gd name="T18" fmla="*/ 559 w 887"/>
                <a:gd name="T19" fmla="*/ 5232 h 6274"/>
                <a:gd name="T20" fmla="*/ 516 w 887"/>
                <a:gd name="T21" fmla="*/ 5172 h 6274"/>
                <a:gd name="T22" fmla="*/ 628 w 887"/>
                <a:gd name="T23" fmla="*/ 4931 h 6274"/>
                <a:gd name="T24" fmla="*/ 602 w 887"/>
                <a:gd name="T25" fmla="*/ 5198 h 6274"/>
                <a:gd name="T26" fmla="*/ 697 w 887"/>
                <a:gd name="T27" fmla="*/ 4681 h 6274"/>
                <a:gd name="T28" fmla="*/ 688 w 887"/>
                <a:gd name="T29" fmla="*/ 4681 h 6274"/>
                <a:gd name="T30" fmla="*/ 697 w 887"/>
                <a:gd name="T31" fmla="*/ 4414 h 6274"/>
                <a:gd name="T32" fmla="*/ 783 w 887"/>
                <a:gd name="T33" fmla="*/ 4432 h 6274"/>
                <a:gd name="T34" fmla="*/ 697 w 887"/>
                <a:gd name="T35" fmla="*/ 4681 h 6274"/>
                <a:gd name="T36" fmla="*/ 792 w 887"/>
                <a:gd name="T37" fmla="*/ 4122 h 6274"/>
                <a:gd name="T38" fmla="*/ 749 w 887"/>
                <a:gd name="T39" fmla="*/ 4079 h 6274"/>
                <a:gd name="T40" fmla="*/ 818 w 887"/>
                <a:gd name="T41" fmla="*/ 3821 h 6274"/>
                <a:gd name="T42" fmla="*/ 835 w 887"/>
                <a:gd name="T43" fmla="*/ 4087 h 6274"/>
                <a:gd name="T44" fmla="*/ 843 w 887"/>
                <a:gd name="T45" fmla="*/ 3562 h 6274"/>
                <a:gd name="T46" fmla="*/ 835 w 887"/>
                <a:gd name="T47" fmla="*/ 3562 h 6274"/>
                <a:gd name="T48" fmla="*/ 800 w 887"/>
                <a:gd name="T49" fmla="*/ 3304 h 6274"/>
                <a:gd name="T50" fmla="*/ 843 w 887"/>
                <a:gd name="T51" fmla="*/ 3261 h 6274"/>
                <a:gd name="T52" fmla="*/ 886 w 887"/>
                <a:gd name="T53" fmla="*/ 3519 h 6274"/>
                <a:gd name="T54" fmla="*/ 843 w 887"/>
                <a:gd name="T55" fmla="*/ 3004 h 6274"/>
                <a:gd name="T56" fmla="*/ 800 w 887"/>
                <a:gd name="T57" fmla="*/ 2961 h 6274"/>
                <a:gd name="T58" fmla="*/ 826 w 887"/>
                <a:gd name="T59" fmla="*/ 2694 h 6274"/>
                <a:gd name="T60" fmla="*/ 886 w 887"/>
                <a:gd name="T61" fmla="*/ 2952 h 6274"/>
                <a:gd name="T62" fmla="*/ 792 w 887"/>
                <a:gd name="T63" fmla="*/ 2436 h 6274"/>
                <a:gd name="T64" fmla="*/ 749 w 887"/>
                <a:gd name="T65" fmla="*/ 2402 h 6274"/>
                <a:gd name="T66" fmla="*/ 757 w 887"/>
                <a:gd name="T67" fmla="*/ 2135 h 6274"/>
                <a:gd name="T68" fmla="*/ 835 w 887"/>
                <a:gd name="T69" fmla="*/ 2393 h 6274"/>
                <a:gd name="T70" fmla="*/ 792 w 887"/>
                <a:gd name="T71" fmla="*/ 2436 h 6274"/>
                <a:gd name="T72" fmla="*/ 706 w 887"/>
                <a:gd name="T73" fmla="*/ 1885 h 6274"/>
                <a:gd name="T74" fmla="*/ 611 w 887"/>
                <a:gd name="T75" fmla="*/ 1636 h 6274"/>
                <a:gd name="T76" fmla="*/ 697 w 887"/>
                <a:gd name="T77" fmla="*/ 1618 h 6274"/>
                <a:gd name="T78" fmla="*/ 714 w 887"/>
                <a:gd name="T79" fmla="*/ 1885 h 6274"/>
                <a:gd name="T80" fmla="*/ 568 w 887"/>
                <a:gd name="T81" fmla="*/ 1334 h 6274"/>
                <a:gd name="T82" fmla="*/ 525 w 887"/>
                <a:gd name="T83" fmla="*/ 1308 h 6274"/>
                <a:gd name="T84" fmla="*/ 482 w 887"/>
                <a:gd name="T85" fmla="*/ 1042 h 6274"/>
                <a:gd name="T86" fmla="*/ 602 w 887"/>
                <a:gd name="T87" fmla="*/ 1283 h 6274"/>
                <a:gd name="T88" fmla="*/ 568 w 887"/>
                <a:gd name="T89" fmla="*/ 1334 h 6274"/>
                <a:gd name="T90" fmla="*/ 379 w 887"/>
                <a:gd name="T91" fmla="*/ 801 h 6274"/>
                <a:gd name="T92" fmla="*/ 258 w 887"/>
                <a:gd name="T93" fmla="*/ 577 h 6274"/>
                <a:gd name="T94" fmla="*/ 336 w 887"/>
                <a:gd name="T95" fmla="*/ 543 h 6274"/>
                <a:gd name="T96" fmla="*/ 396 w 887"/>
                <a:gd name="T97" fmla="*/ 801 h 6274"/>
                <a:gd name="T98" fmla="*/ 155 w 887"/>
                <a:gd name="T99" fmla="*/ 284 h 6274"/>
                <a:gd name="T100" fmla="*/ 112 w 887"/>
                <a:gd name="T101" fmla="*/ 267 h 6274"/>
                <a:gd name="T102" fmla="*/ 34 w 887"/>
                <a:gd name="T103" fmla="*/ 18 h 6274"/>
                <a:gd name="T104" fmla="*/ 189 w 887"/>
                <a:gd name="T105" fmla="*/ 224 h 6274"/>
                <a:gd name="T106" fmla="*/ 155 w 887"/>
                <a:gd name="T107" fmla="*/ 284 h 6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7" h="6274">
                  <a:moveTo>
                    <a:pt x="138" y="6273"/>
                  </a:moveTo>
                  <a:lnTo>
                    <a:pt x="138" y="6273"/>
                  </a:lnTo>
                  <a:cubicBezTo>
                    <a:pt x="129" y="6273"/>
                    <a:pt x="129" y="6273"/>
                    <a:pt x="120" y="6273"/>
                  </a:cubicBezTo>
                  <a:cubicBezTo>
                    <a:pt x="95" y="6256"/>
                    <a:pt x="86" y="6230"/>
                    <a:pt x="103" y="6213"/>
                  </a:cubicBezTo>
                  <a:cubicBezTo>
                    <a:pt x="129" y="6144"/>
                    <a:pt x="163" y="6084"/>
                    <a:pt x="198" y="6015"/>
                  </a:cubicBezTo>
                  <a:cubicBezTo>
                    <a:pt x="206" y="5998"/>
                    <a:pt x="232" y="5989"/>
                    <a:pt x="249" y="5998"/>
                  </a:cubicBezTo>
                  <a:cubicBezTo>
                    <a:pt x="275" y="6007"/>
                    <a:pt x="284" y="6032"/>
                    <a:pt x="275" y="6050"/>
                  </a:cubicBezTo>
                  <a:cubicBezTo>
                    <a:pt x="241" y="6118"/>
                    <a:pt x="206" y="6187"/>
                    <a:pt x="181" y="6248"/>
                  </a:cubicBezTo>
                  <a:cubicBezTo>
                    <a:pt x="172" y="6265"/>
                    <a:pt x="155" y="6273"/>
                    <a:pt x="138" y="6273"/>
                  </a:cubicBezTo>
                  <a:close/>
                  <a:moveTo>
                    <a:pt x="370" y="5757"/>
                  </a:moveTo>
                  <a:lnTo>
                    <a:pt x="370" y="5757"/>
                  </a:lnTo>
                  <a:cubicBezTo>
                    <a:pt x="361" y="5757"/>
                    <a:pt x="361" y="5757"/>
                    <a:pt x="353" y="5757"/>
                  </a:cubicBezTo>
                  <a:cubicBezTo>
                    <a:pt x="336" y="5748"/>
                    <a:pt x="318" y="5722"/>
                    <a:pt x="327" y="5697"/>
                  </a:cubicBezTo>
                  <a:cubicBezTo>
                    <a:pt x="353" y="5637"/>
                    <a:pt x="379" y="5568"/>
                    <a:pt x="404" y="5499"/>
                  </a:cubicBezTo>
                  <a:cubicBezTo>
                    <a:pt x="413" y="5473"/>
                    <a:pt x="439" y="5464"/>
                    <a:pt x="465" y="5473"/>
                  </a:cubicBezTo>
                  <a:cubicBezTo>
                    <a:pt x="482" y="5481"/>
                    <a:pt x="499" y="5507"/>
                    <a:pt x="490" y="5525"/>
                  </a:cubicBezTo>
                  <a:cubicBezTo>
                    <a:pt x="465" y="5594"/>
                    <a:pt x="439" y="5662"/>
                    <a:pt x="413" y="5731"/>
                  </a:cubicBezTo>
                  <a:cubicBezTo>
                    <a:pt x="404" y="5748"/>
                    <a:pt x="387" y="5757"/>
                    <a:pt x="370" y="5757"/>
                  </a:cubicBezTo>
                  <a:close/>
                  <a:moveTo>
                    <a:pt x="559" y="5232"/>
                  </a:moveTo>
                  <a:lnTo>
                    <a:pt x="559" y="5232"/>
                  </a:lnTo>
                  <a:cubicBezTo>
                    <a:pt x="551" y="5232"/>
                    <a:pt x="551" y="5223"/>
                    <a:pt x="542" y="5223"/>
                  </a:cubicBezTo>
                  <a:cubicBezTo>
                    <a:pt x="525" y="5215"/>
                    <a:pt x="508" y="5198"/>
                    <a:pt x="516" y="5172"/>
                  </a:cubicBezTo>
                  <a:cubicBezTo>
                    <a:pt x="533" y="5103"/>
                    <a:pt x="559" y="5034"/>
                    <a:pt x="577" y="4965"/>
                  </a:cubicBezTo>
                  <a:cubicBezTo>
                    <a:pt x="577" y="4939"/>
                    <a:pt x="602" y="4931"/>
                    <a:pt x="628" y="4931"/>
                  </a:cubicBezTo>
                  <a:cubicBezTo>
                    <a:pt x="654" y="4939"/>
                    <a:pt x="663" y="4965"/>
                    <a:pt x="663" y="4991"/>
                  </a:cubicBezTo>
                  <a:cubicBezTo>
                    <a:pt x="637" y="5060"/>
                    <a:pt x="620" y="5129"/>
                    <a:pt x="602" y="5198"/>
                  </a:cubicBezTo>
                  <a:cubicBezTo>
                    <a:pt x="594" y="5215"/>
                    <a:pt x="577" y="5232"/>
                    <a:pt x="559" y="5232"/>
                  </a:cubicBezTo>
                  <a:close/>
                  <a:moveTo>
                    <a:pt x="697" y="4681"/>
                  </a:moveTo>
                  <a:lnTo>
                    <a:pt x="697" y="4681"/>
                  </a:lnTo>
                  <a:lnTo>
                    <a:pt x="688" y="4681"/>
                  </a:lnTo>
                  <a:cubicBezTo>
                    <a:pt x="663" y="4673"/>
                    <a:pt x="654" y="4655"/>
                    <a:pt x="654" y="4630"/>
                  </a:cubicBezTo>
                  <a:cubicBezTo>
                    <a:pt x="671" y="4561"/>
                    <a:pt x="688" y="4483"/>
                    <a:pt x="697" y="4414"/>
                  </a:cubicBezTo>
                  <a:cubicBezTo>
                    <a:pt x="697" y="4397"/>
                    <a:pt x="723" y="4380"/>
                    <a:pt x="749" y="4380"/>
                  </a:cubicBezTo>
                  <a:cubicBezTo>
                    <a:pt x="774" y="4389"/>
                    <a:pt x="783" y="4406"/>
                    <a:pt x="783" y="4432"/>
                  </a:cubicBezTo>
                  <a:cubicBezTo>
                    <a:pt x="766" y="4500"/>
                    <a:pt x="757" y="4578"/>
                    <a:pt x="740" y="4647"/>
                  </a:cubicBezTo>
                  <a:cubicBezTo>
                    <a:pt x="740" y="4664"/>
                    <a:pt x="714" y="4681"/>
                    <a:pt x="697" y="4681"/>
                  </a:cubicBezTo>
                  <a:close/>
                  <a:moveTo>
                    <a:pt x="792" y="4122"/>
                  </a:moveTo>
                  <a:lnTo>
                    <a:pt x="792" y="4122"/>
                  </a:lnTo>
                  <a:cubicBezTo>
                    <a:pt x="792" y="4122"/>
                    <a:pt x="792" y="4122"/>
                    <a:pt x="783" y="4122"/>
                  </a:cubicBezTo>
                  <a:cubicBezTo>
                    <a:pt x="766" y="4122"/>
                    <a:pt x="749" y="4104"/>
                    <a:pt x="749" y="4079"/>
                  </a:cubicBezTo>
                  <a:cubicBezTo>
                    <a:pt x="757" y="4010"/>
                    <a:pt x="766" y="3932"/>
                    <a:pt x="774" y="3863"/>
                  </a:cubicBezTo>
                  <a:cubicBezTo>
                    <a:pt x="774" y="3838"/>
                    <a:pt x="800" y="3821"/>
                    <a:pt x="818" y="3821"/>
                  </a:cubicBezTo>
                  <a:cubicBezTo>
                    <a:pt x="843" y="3829"/>
                    <a:pt x="861" y="3846"/>
                    <a:pt x="861" y="3872"/>
                  </a:cubicBezTo>
                  <a:cubicBezTo>
                    <a:pt x="852" y="3941"/>
                    <a:pt x="843" y="4019"/>
                    <a:pt x="835" y="4087"/>
                  </a:cubicBezTo>
                  <a:cubicBezTo>
                    <a:pt x="835" y="4113"/>
                    <a:pt x="818" y="4122"/>
                    <a:pt x="792" y="4122"/>
                  </a:cubicBezTo>
                  <a:close/>
                  <a:moveTo>
                    <a:pt x="843" y="3562"/>
                  </a:moveTo>
                  <a:lnTo>
                    <a:pt x="843" y="3562"/>
                  </a:lnTo>
                  <a:lnTo>
                    <a:pt x="835" y="3562"/>
                  </a:lnTo>
                  <a:cubicBezTo>
                    <a:pt x="818" y="3562"/>
                    <a:pt x="792" y="3545"/>
                    <a:pt x="800" y="3519"/>
                  </a:cubicBezTo>
                  <a:cubicBezTo>
                    <a:pt x="800" y="3450"/>
                    <a:pt x="800" y="3373"/>
                    <a:pt x="800" y="3304"/>
                  </a:cubicBezTo>
                  <a:cubicBezTo>
                    <a:pt x="800" y="3278"/>
                    <a:pt x="826" y="3261"/>
                    <a:pt x="843" y="3261"/>
                  </a:cubicBezTo>
                  <a:lnTo>
                    <a:pt x="843" y="3261"/>
                  </a:lnTo>
                  <a:cubicBezTo>
                    <a:pt x="869" y="3261"/>
                    <a:pt x="886" y="3278"/>
                    <a:pt x="886" y="3304"/>
                  </a:cubicBezTo>
                  <a:cubicBezTo>
                    <a:pt x="886" y="3373"/>
                    <a:pt x="886" y="3450"/>
                    <a:pt x="886" y="3519"/>
                  </a:cubicBezTo>
                  <a:cubicBezTo>
                    <a:pt x="886" y="3545"/>
                    <a:pt x="861" y="3562"/>
                    <a:pt x="843" y="3562"/>
                  </a:cubicBezTo>
                  <a:close/>
                  <a:moveTo>
                    <a:pt x="843" y="3004"/>
                  </a:moveTo>
                  <a:lnTo>
                    <a:pt x="843" y="3004"/>
                  </a:lnTo>
                  <a:cubicBezTo>
                    <a:pt x="818" y="3004"/>
                    <a:pt x="800" y="2987"/>
                    <a:pt x="800" y="2961"/>
                  </a:cubicBezTo>
                  <a:cubicBezTo>
                    <a:pt x="792" y="2883"/>
                    <a:pt x="792" y="2815"/>
                    <a:pt x="783" y="2746"/>
                  </a:cubicBezTo>
                  <a:cubicBezTo>
                    <a:pt x="783" y="2720"/>
                    <a:pt x="800" y="2703"/>
                    <a:pt x="826" y="2694"/>
                  </a:cubicBezTo>
                  <a:cubicBezTo>
                    <a:pt x="852" y="2694"/>
                    <a:pt x="869" y="2711"/>
                    <a:pt x="869" y="2737"/>
                  </a:cubicBezTo>
                  <a:cubicBezTo>
                    <a:pt x="878" y="2806"/>
                    <a:pt x="878" y="2883"/>
                    <a:pt x="886" y="2952"/>
                  </a:cubicBezTo>
                  <a:cubicBezTo>
                    <a:pt x="886" y="2978"/>
                    <a:pt x="869" y="3004"/>
                    <a:pt x="843" y="3004"/>
                  </a:cubicBezTo>
                  <a:close/>
                  <a:moveTo>
                    <a:pt x="792" y="2436"/>
                  </a:moveTo>
                  <a:lnTo>
                    <a:pt x="792" y="2436"/>
                  </a:lnTo>
                  <a:cubicBezTo>
                    <a:pt x="774" y="2436"/>
                    <a:pt x="757" y="2419"/>
                    <a:pt x="749" y="2402"/>
                  </a:cubicBezTo>
                  <a:cubicBezTo>
                    <a:pt x="740" y="2333"/>
                    <a:pt x="731" y="2255"/>
                    <a:pt x="723" y="2186"/>
                  </a:cubicBezTo>
                  <a:cubicBezTo>
                    <a:pt x="723" y="2161"/>
                    <a:pt x="731" y="2143"/>
                    <a:pt x="757" y="2135"/>
                  </a:cubicBezTo>
                  <a:cubicBezTo>
                    <a:pt x="783" y="2135"/>
                    <a:pt x="809" y="2152"/>
                    <a:pt x="809" y="2178"/>
                  </a:cubicBezTo>
                  <a:cubicBezTo>
                    <a:pt x="818" y="2246"/>
                    <a:pt x="826" y="2315"/>
                    <a:pt x="835" y="2393"/>
                  </a:cubicBezTo>
                  <a:cubicBezTo>
                    <a:pt x="843" y="2410"/>
                    <a:pt x="826" y="2436"/>
                    <a:pt x="800" y="2436"/>
                  </a:cubicBezTo>
                  <a:cubicBezTo>
                    <a:pt x="800" y="2436"/>
                    <a:pt x="800" y="2436"/>
                    <a:pt x="792" y="2436"/>
                  </a:cubicBezTo>
                  <a:close/>
                  <a:moveTo>
                    <a:pt x="706" y="1885"/>
                  </a:moveTo>
                  <a:lnTo>
                    <a:pt x="706" y="1885"/>
                  </a:lnTo>
                  <a:cubicBezTo>
                    <a:pt x="680" y="1885"/>
                    <a:pt x="663" y="1868"/>
                    <a:pt x="663" y="1851"/>
                  </a:cubicBezTo>
                  <a:cubicBezTo>
                    <a:pt x="645" y="1782"/>
                    <a:pt x="628" y="1705"/>
                    <a:pt x="611" y="1636"/>
                  </a:cubicBezTo>
                  <a:cubicBezTo>
                    <a:pt x="611" y="1618"/>
                    <a:pt x="620" y="1592"/>
                    <a:pt x="645" y="1584"/>
                  </a:cubicBezTo>
                  <a:cubicBezTo>
                    <a:pt x="671" y="1584"/>
                    <a:pt x="688" y="1592"/>
                    <a:pt x="697" y="1618"/>
                  </a:cubicBezTo>
                  <a:cubicBezTo>
                    <a:pt x="714" y="1687"/>
                    <a:pt x="731" y="1756"/>
                    <a:pt x="749" y="1833"/>
                  </a:cubicBezTo>
                  <a:cubicBezTo>
                    <a:pt x="749" y="1851"/>
                    <a:pt x="740" y="1877"/>
                    <a:pt x="714" y="1885"/>
                  </a:cubicBezTo>
                  <a:cubicBezTo>
                    <a:pt x="706" y="1885"/>
                    <a:pt x="706" y="1885"/>
                    <a:pt x="706" y="1885"/>
                  </a:cubicBezTo>
                  <a:close/>
                  <a:moveTo>
                    <a:pt x="568" y="1334"/>
                  </a:moveTo>
                  <a:lnTo>
                    <a:pt x="568" y="1334"/>
                  </a:lnTo>
                  <a:cubicBezTo>
                    <a:pt x="542" y="1334"/>
                    <a:pt x="525" y="1326"/>
                    <a:pt x="525" y="1308"/>
                  </a:cubicBezTo>
                  <a:cubicBezTo>
                    <a:pt x="499" y="1240"/>
                    <a:pt x="482" y="1171"/>
                    <a:pt x="456" y="1102"/>
                  </a:cubicBezTo>
                  <a:cubicBezTo>
                    <a:pt x="447" y="1076"/>
                    <a:pt x="465" y="1050"/>
                    <a:pt x="482" y="1042"/>
                  </a:cubicBezTo>
                  <a:cubicBezTo>
                    <a:pt x="508" y="1042"/>
                    <a:pt x="533" y="1050"/>
                    <a:pt x="542" y="1076"/>
                  </a:cubicBezTo>
                  <a:cubicBezTo>
                    <a:pt x="559" y="1136"/>
                    <a:pt x="585" y="1214"/>
                    <a:pt x="602" y="1283"/>
                  </a:cubicBezTo>
                  <a:cubicBezTo>
                    <a:pt x="611" y="1300"/>
                    <a:pt x="602" y="1326"/>
                    <a:pt x="577" y="1334"/>
                  </a:cubicBezTo>
                  <a:lnTo>
                    <a:pt x="568" y="1334"/>
                  </a:lnTo>
                  <a:close/>
                  <a:moveTo>
                    <a:pt x="379" y="801"/>
                  </a:moveTo>
                  <a:lnTo>
                    <a:pt x="379" y="801"/>
                  </a:lnTo>
                  <a:cubicBezTo>
                    <a:pt x="361" y="801"/>
                    <a:pt x="344" y="792"/>
                    <a:pt x="336" y="775"/>
                  </a:cubicBezTo>
                  <a:cubicBezTo>
                    <a:pt x="310" y="706"/>
                    <a:pt x="284" y="646"/>
                    <a:pt x="258" y="577"/>
                  </a:cubicBezTo>
                  <a:cubicBezTo>
                    <a:pt x="249" y="551"/>
                    <a:pt x="258" y="525"/>
                    <a:pt x="284" y="517"/>
                  </a:cubicBezTo>
                  <a:cubicBezTo>
                    <a:pt x="301" y="508"/>
                    <a:pt x="327" y="517"/>
                    <a:pt x="336" y="543"/>
                  </a:cubicBezTo>
                  <a:cubicBezTo>
                    <a:pt x="370" y="611"/>
                    <a:pt x="396" y="680"/>
                    <a:pt x="422" y="741"/>
                  </a:cubicBezTo>
                  <a:cubicBezTo>
                    <a:pt x="430" y="766"/>
                    <a:pt x="422" y="792"/>
                    <a:pt x="396" y="801"/>
                  </a:cubicBezTo>
                  <a:cubicBezTo>
                    <a:pt x="387" y="801"/>
                    <a:pt x="387" y="801"/>
                    <a:pt x="379" y="801"/>
                  </a:cubicBezTo>
                  <a:close/>
                  <a:moveTo>
                    <a:pt x="155" y="284"/>
                  </a:moveTo>
                  <a:lnTo>
                    <a:pt x="155" y="284"/>
                  </a:lnTo>
                  <a:cubicBezTo>
                    <a:pt x="138" y="284"/>
                    <a:pt x="120" y="276"/>
                    <a:pt x="112" y="267"/>
                  </a:cubicBezTo>
                  <a:cubicBezTo>
                    <a:pt x="77" y="198"/>
                    <a:pt x="51" y="138"/>
                    <a:pt x="17" y="69"/>
                  </a:cubicBezTo>
                  <a:cubicBezTo>
                    <a:pt x="0" y="52"/>
                    <a:pt x="8" y="26"/>
                    <a:pt x="34" y="18"/>
                  </a:cubicBezTo>
                  <a:cubicBezTo>
                    <a:pt x="51" y="0"/>
                    <a:pt x="77" y="9"/>
                    <a:pt x="95" y="35"/>
                  </a:cubicBezTo>
                  <a:cubicBezTo>
                    <a:pt x="120" y="95"/>
                    <a:pt x="155" y="164"/>
                    <a:pt x="189" y="224"/>
                  </a:cubicBezTo>
                  <a:cubicBezTo>
                    <a:pt x="198" y="250"/>
                    <a:pt x="189" y="276"/>
                    <a:pt x="172" y="284"/>
                  </a:cubicBezTo>
                  <a:cubicBezTo>
                    <a:pt x="163" y="284"/>
                    <a:pt x="155" y="284"/>
                    <a:pt x="155" y="28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1" name="Freeform 7"/>
            <p:cNvSpPr>
              <a:spLocks noChangeArrowheads="1"/>
            </p:cNvSpPr>
            <p:nvPr/>
          </p:nvSpPr>
          <p:spPr bwMode="auto">
            <a:xfrm>
              <a:off x="4949758" y="3216220"/>
              <a:ext cx="940292" cy="6932817"/>
            </a:xfrm>
            <a:custGeom>
              <a:avLst/>
              <a:gdLst>
                <a:gd name="T0" fmla="*/ 800 w 853"/>
                <a:gd name="T1" fmla="*/ 6273 h 6274"/>
                <a:gd name="T2" fmla="*/ 662 w 853"/>
                <a:gd name="T3" fmla="*/ 6057 h 6274"/>
                <a:gd name="T4" fmla="*/ 740 w 853"/>
                <a:gd name="T5" fmla="*/ 6014 h 6274"/>
                <a:gd name="T6" fmla="*/ 826 w 853"/>
                <a:gd name="T7" fmla="*/ 6273 h 6274"/>
                <a:gd name="T8" fmla="*/ 559 w 853"/>
                <a:gd name="T9" fmla="*/ 5765 h 6274"/>
                <a:gd name="T10" fmla="*/ 525 w 853"/>
                <a:gd name="T11" fmla="*/ 5739 h 6274"/>
                <a:gd name="T12" fmla="*/ 465 w 853"/>
                <a:gd name="T13" fmla="*/ 5481 h 6274"/>
                <a:gd name="T14" fmla="*/ 602 w 853"/>
                <a:gd name="T15" fmla="*/ 5705 h 6274"/>
                <a:gd name="T16" fmla="*/ 559 w 853"/>
                <a:gd name="T17" fmla="*/ 5765 h 6274"/>
                <a:gd name="T18" fmla="*/ 370 w 853"/>
                <a:gd name="T19" fmla="*/ 5231 h 6274"/>
                <a:gd name="T20" fmla="*/ 258 w 853"/>
                <a:gd name="T21" fmla="*/ 4999 h 6274"/>
                <a:gd name="T22" fmla="*/ 344 w 853"/>
                <a:gd name="T23" fmla="*/ 4973 h 6274"/>
                <a:gd name="T24" fmla="*/ 378 w 853"/>
                <a:gd name="T25" fmla="*/ 5231 h 6274"/>
                <a:gd name="T26" fmla="*/ 215 w 853"/>
                <a:gd name="T27" fmla="*/ 4689 h 6274"/>
                <a:gd name="T28" fmla="*/ 172 w 853"/>
                <a:gd name="T29" fmla="*/ 4655 h 6274"/>
                <a:gd name="T30" fmla="*/ 163 w 853"/>
                <a:gd name="T31" fmla="*/ 4396 h 6274"/>
                <a:gd name="T32" fmla="*/ 258 w 853"/>
                <a:gd name="T33" fmla="*/ 4637 h 6274"/>
                <a:gd name="T34" fmla="*/ 215 w 853"/>
                <a:gd name="T35" fmla="*/ 4689 h 6274"/>
                <a:gd name="T36" fmla="*/ 112 w 853"/>
                <a:gd name="T37" fmla="*/ 4138 h 6274"/>
                <a:gd name="T38" fmla="*/ 43 w 853"/>
                <a:gd name="T39" fmla="*/ 3880 h 6274"/>
                <a:gd name="T40" fmla="*/ 129 w 853"/>
                <a:gd name="T41" fmla="*/ 3872 h 6274"/>
                <a:gd name="T42" fmla="*/ 120 w 853"/>
                <a:gd name="T43" fmla="*/ 4138 h 6274"/>
                <a:gd name="T44" fmla="*/ 52 w 853"/>
                <a:gd name="T45" fmla="*/ 3579 h 6274"/>
                <a:gd name="T46" fmla="*/ 8 w 853"/>
                <a:gd name="T47" fmla="*/ 3536 h 6274"/>
                <a:gd name="T48" fmla="*/ 43 w 853"/>
                <a:gd name="T49" fmla="*/ 3269 h 6274"/>
                <a:gd name="T50" fmla="*/ 95 w 853"/>
                <a:gd name="T51" fmla="*/ 3527 h 6274"/>
                <a:gd name="T52" fmla="*/ 52 w 853"/>
                <a:gd name="T53" fmla="*/ 3579 h 6274"/>
                <a:gd name="T54" fmla="*/ 43 w 853"/>
                <a:gd name="T55" fmla="*/ 3012 h 6274"/>
                <a:gd name="T56" fmla="*/ 0 w 853"/>
                <a:gd name="T57" fmla="*/ 2969 h 6274"/>
                <a:gd name="T58" fmla="*/ 52 w 853"/>
                <a:gd name="T59" fmla="*/ 2711 h 6274"/>
                <a:gd name="T60" fmla="*/ 86 w 853"/>
                <a:gd name="T61" fmla="*/ 2969 h 6274"/>
                <a:gd name="T62" fmla="*/ 77 w 853"/>
                <a:gd name="T63" fmla="*/ 2452 h 6274"/>
                <a:gd name="T64" fmla="*/ 77 w 853"/>
                <a:gd name="T65" fmla="*/ 2452 h 6274"/>
                <a:gd name="T66" fmla="*/ 60 w 853"/>
                <a:gd name="T67" fmla="*/ 2186 h 6274"/>
                <a:gd name="T68" fmla="*/ 146 w 853"/>
                <a:gd name="T69" fmla="*/ 2194 h 6274"/>
                <a:gd name="T70" fmla="*/ 77 w 853"/>
                <a:gd name="T71" fmla="*/ 2452 h 6274"/>
                <a:gd name="T72" fmla="*/ 163 w 853"/>
                <a:gd name="T73" fmla="*/ 1893 h 6274"/>
                <a:gd name="T74" fmla="*/ 120 w 853"/>
                <a:gd name="T75" fmla="*/ 1841 h 6274"/>
                <a:gd name="T76" fmla="*/ 215 w 853"/>
                <a:gd name="T77" fmla="*/ 1592 h 6274"/>
                <a:gd name="T78" fmla="*/ 206 w 853"/>
                <a:gd name="T79" fmla="*/ 1859 h 6274"/>
                <a:gd name="T80" fmla="*/ 293 w 853"/>
                <a:gd name="T81" fmla="*/ 1342 h 6274"/>
                <a:gd name="T82" fmla="*/ 284 w 853"/>
                <a:gd name="T83" fmla="*/ 1342 h 6274"/>
                <a:gd name="T84" fmla="*/ 310 w 853"/>
                <a:gd name="T85" fmla="*/ 1084 h 6274"/>
                <a:gd name="T86" fmla="*/ 396 w 853"/>
                <a:gd name="T87" fmla="*/ 1110 h 6274"/>
                <a:gd name="T88" fmla="*/ 293 w 853"/>
                <a:gd name="T89" fmla="*/ 1342 h 6274"/>
                <a:gd name="T90" fmla="*/ 465 w 853"/>
                <a:gd name="T91" fmla="*/ 809 h 6274"/>
                <a:gd name="T92" fmla="*/ 430 w 853"/>
                <a:gd name="T93" fmla="*/ 748 h 6274"/>
                <a:gd name="T94" fmla="*/ 559 w 853"/>
                <a:gd name="T95" fmla="*/ 525 h 6274"/>
                <a:gd name="T96" fmla="*/ 508 w 853"/>
                <a:gd name="T97" fmla="*/ 783 h 6274"/>
                <a:gd name="T98" fmla="*/ 688 w 853"/>
                <a:gd name="T99" fmla="*/ 292 h 6274"/>
                <a:gd name="T100" fmla="*/ 671 w 853"/>
                <a:gd name="T101" fmla="*/ 284 h 6274"/>
                <a:gd name="T102" fmla="*/ 740 w 853"/>
                <a:gd name="T103" fmla="*/ 34 h 6274"/>
                <a:gd name="T104" fmla="*/ 818 w 853"/>
                <a:gd name="T105" fmla="*/ 68 h 6274"/>
                <a:gd name="T106" fmla="*/ 688 w 853"/>
                <a:gd name="T107" fmla="*/ 292 h 6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6274">
                  <a:moveTo>
                    <a:pt x="800" y="6273"/>
                  </a:moveTo>
                  <a:lnTo>
                    <a:pt x="800" y="6273"/>
                  </a:lnTo>
                  <a:cubicBezTo>
                    <a:pt x="783" y="6273"/>
                    <a:pt x="774" y="6264"/>
                    <a:pt x="766" y="6247"/>
                  </a:cubicBezTo>
                  <a:cubicBezTo>
                    <a:pt x="731" y="6187"/>
                    <a:pt x="697" y="6118"/>
                    <a:pt x="662" y="6057"/>
                  </a:cubicBezTo>
                  <a:cubicBezTo>
                    <a:pt x="654" y="6032"/>
                    <a:pt x="662" y="6006"/>
                    <a:pt x="688" y="5997"/>
                  </a:cubicBezTo>
                  <a:cubicBezTo>
                    <a:pt x="706" y="5989"/>
                    <a:pt x="731" y="5997"/>
                    <a:pt x="740" y="6014"/>
                  </a:cubicBezTo>
                  <a:cubicBezTo>
                    <a:pt x="774" y="6083"/>
                    <a:pt x="809" y="6144"/>
                    <a:pt x="843" y="6212"/>
                  </a:cubicBezTo>
                  <a:cubicBezTo>
                    <a:pt x="852" y="6230"/>
                    <a:pt x="843" y="6255"/>
                    <a:pt x="826" y="6273"/>
                  </a:cubicBezTo>
                  <a:cubicBezTo>
                    <a:pt x="818" y="6273"/>
                    <a:pt x="809" y="6273"/>
                    <a:pt x="800" y="6273"/>
                  </a:cubicBezTo>
                  <a:close/>
                  <a:moveTo>
                    <a:pt x="559" y="5765"/>
                  </a:moveTo>
                  <a:lnTo>
                    <a:pt x="559" y="5765"/>
                  </a:lnTo>
                  <a:cubicBezTo>
                    <a:pt x="542" y="5765"/>
                    <a:pt x="534" y="5756"/>
                    <a:pt x="525" y="5739"/>
                  </a:cubicBezTo>
                  <a:cubicBezTo>
                    <a:pt x="490" y="5670"/>
                    <a:pt x="465" y="5601"/>
                    <a:pt x="439" y="5533"/>
                  </a:cubicBezTo>
                  <a:cubicBezTo>
                    <a:pt x="430" y="5515"/>
                    <a:pt x="447" y="5490"/>
                    <a:pt x="465" y="5481"/>
                  </a:cubicBezTo>
                  <a:cubicBezTo>
                    <a:pt x="490" y="5472"/>
                    <a:pt x="516" y="5481"/>
                    <a:pt x="525" y="5507"/>
                  </a:cubicBezTo>
                  <a:cubicBezTo>
                    <a:pt x="551" y="5567"/>
                    <a:pt x="577" y="5636"/>
                    <a:pt x="602" y="5705"/>
                  </a:cubicBezTo>
                  <a:cubicBezTo>
                    <a:pt x="611" y="5722"/>
                    <a:pt x="602" y="5748"/>
                    <a:pt x="577" y="5756"/>
                  </a:cubicBezTo>
                  <a:cubicBezTo>
                    <a:pt x="577" y="5765"/>
                    <a:pt x="568" y="5765"/>
                    <a:pt x="559" y="5765"/>
                  </a:cubicBezTo>
                  <a:close/>
                  <a:moveTo>
                    <a:pt x="370" y="5231"/>
                  </a:moveTo>
                  <a:lnTo>
                    <a:pt x="370" y="5231"/>
                  </a:lnTo>
                  <a:cubicBezTo>
                    <a:pt x="344" y="5231"/>
                    <a:pt x="336" y="5223"/>
                    <a:pt x="327" y="5205"/>
                  </a:cubicBezTo>
                  <a:cubicBezTo>
                    <a:pt x="301" y="5136"/>
                    <a:pt x="284" y="5068"/>
                    <a:pt x="258" y="4999"/>
                  </a:cubicBezTo>
                  <a:cubicBezTo>
                    <a:pt x="258" y="4973"/>
                    <a:pt x="267" y="4947"/>
                    <a:pt x="293" y="4939"/>
                  </a:cubicBezTo>
                  <a:cubicBezTo>
                    <a:pt x="318" y="4939"/>
                    <a:pt x="336" y="4947"/>
                    <a:pt x="344" y="4973"/>
                  </a:cubicBezTo>
                  <a:cubicBezTo>
                    <a:pt x="361" y="5042"/>
                    <a:pt x="387" y="5111"/>
                    <a:pt x="404" y="5180"/>
                  </a:cubicBezTo>
                  <a:cubicBezTo>
                    <a:pt x="413" y="5197"/>
                    <a:pt x="404" y="5223"/>
                    <a:pt x="378" y="5231"/>
                  </a:cubicBezTo>
                  <a:lnTo>
                    <a:pt x="370" y="5231"/>
                  </a:lnTo>
                  <a:close/>
                  <a:moveTo>
                    <a:pt x="215" y="4689"/>
                  </a:moveTo>
                  <a:lnTo>
                    <a:pt x="215" y="4689"/>
                  </a:lnTo>
                  <a:cubicBezTo>
                    <a:pt x="198" y="4689"/>
                    <a:pt x="180" y="4680"/>
                    <a:pt x="172" y="4655"/>
                  </a:cubicBezTo>
                  <a:cubicBezTo>
                    <a:pt x="155" y="4586"/>
                    <a:pt x="146" y="4517"/>
                    <a:pt x="129" y="4448"/>
                  </a:cubicBezTo>
                  <a:cubicBezTo>
                    <a:pt x="120" y="4422"/>
                    <a:pt x="137" y="4396"/>
                    <a:pt x="163" y="4396"/>
                  </a:cubicBezTo>
                  <a:cubicBezTo>
                    <a:pt x="189" y="4388"/>
                    <a:pt x="206" y="4405"/>
                    <a:pt x="215" y="4431"/>
                  </a:cubicBezTo>
                  <a:cubicBezTo>
                    <a:pt x="224" y="4500"/>
                    <a:pt x="241" y="4569"/>
                    <a:pt x="258" y="4637"/>
                  </a:cubicBezTo>
                  <a:cubicBezTo>
                    <a:pt x="267" y="4663"/>
                    <a:pt x="249" y="4680"/>
                    <a:pt x="224" y="4689"/>
                  </a:cubicBezTo>
                  <a:cubicBezTo>
                    <a:pt x="224" y="4689"/>
                    <a:pt x="224" y="4689"/>
                    <a:pt x="215" y="4689"/>
                  </a:cubicBezTo>
                  <a:close/>
                  <a:moveTo>
                    <a:pt x="112" y="4138"/>
                  </a:moveTo>
                  <a:lnTo>
                    <a:pt x="112" y="4138"/>
                  </a:lnTo>
                  <a:cubicBezTo>
                    <a:pt x="95" y="4138"/>
                    <a:pt x="69" y="4121"/>
                    <a:pt x="69" y="4104"/>
                  </a:cubicBezTo>
                  <a:cubicBezTo>
                    <a:pt x="60" y="4026"/>
                    <a:pt x="52" y="3957"/>
                    <a:pt x="43" y="3880"/>
                  </a:cubicBezTo>
                  <a:cubicBezTo>
                    <a:pt x="43" y="3863"/>
                    <a:pt x="60" y="3837"/>
                    <a:pt x="77" y="3837"/>
                  </a:cubicBezTo>
                  <a:cubicBezTo>
                    <a:pt x="103" y="3828"/>
                    <a:pt x="129" y="3846"/>
                    <a:pt x="129" y="3872"/>
                  </a:cubicBezTo>
                  <a:cubicBezTo>
                    <a:pt x="137" y="3949"/>
                    <a:pt x="146" y="4018"/>
                    <a:pt x="155" y="4087"/>
                  </a:cubicBezTo>
                  <a:cubicBezTo>
                    <a:pt x="155" y="4113"/>
                    <a:pt x="146" y="4130"/>
                    <a:pt x="120" y="4138"/>
                  </a:cubicBezTo>
                  <a:lnTo>
                    <a:pt x="112" y="4138"/>
                  </a:lnTo>
                  <a:close/>
                  <a:moveTo>
                    <a:pt x="52" y="3579"/>
                  </a:moveTo>
                  <a:lnTo>
                    <a:pt x="52" y="3579"/>
                  </a:lnTo>
                  <a:cubicBezTo>
                    <a:pt x="34" y="3579"/>
                    <a:pt x="17" y="3562"/>
                    <a:pt x="8" y="3536"/>
                  </a:cubicBezTo>
                  <a:cubicBezTo>
                    <a:pt x="8" y="3467"/>
                    <a:pt x="0" y="3390"/>
                    <a:pt x="0" y="3321"/>
                  </a:cubicBezTo>
                  <a:cubicBezTo>
                    <a:pt x="0" y="3295"/>
                    <a:pt x="17" y="3278"/>
                    <a:pt x="43" y="3269"/>
                  </a:cubicBezTo>
                  <a:cubicBezTo>
                    <a:pt x="69" y="3269"/>
                    <a:pt x="86" y="3295"/>
                    <a:pt x="86" y="3312"/>
                  </a:cubicBezTo>
                  <a:cubicBezTo>
                    <a:pt x="95" y="3390"/>
                    <a:pt x="95" y="3458"/>
                    <a:pt x="95" y="3527"/>
                  </a:cubicBezTo>
                  <a:cubicBezTo>
                    <a:pt x="103" y="3553"/>
                    <a:pt x="86" y="3579"/>
                    <a:pt x="60" y="3579"/>
                  </a:cubicBezTo>
                  <a:cubicBezTo>
                    <a:pt x="60" y="3579"/>
                    <a:pt x="60" y="3579"/>
                    <a:pt x="52" y="3579"/>
                  </a:cubicBezTo>
                  <a:close/>
                  <a:moveTo>
                    <a:pt x="43" y="3012"/>
                  </a:moveTo>
                  <a:lnTo>
                    <a:pt x="43" y="3012"/>
                  </a:lnTo>
                  <a:lnTo>
                    <a:pt x="43" y="3012"/>
                  </a:lnTo>
                  <a:cubicBezTo>
                    <a:pt x="17" y="3012"/>
                    <a:pt x="0" y="2995"/>
                    <a:pt x="0" y="2969"/>
                  </a:cubicBezTo>
                  <a:cubicBezTo>
                    <a:pt x="0" y="2900"/>
                    <a:pt x="8" y="2822"/>
                    <a:pt x="8" y="2754"/>
                  </a:cubicBezTo>
                  <a:cubicBezTo>
                    <a:pt x="8" y="2728"/>
                    <a:pt x="34" y="2711"/>
                    <a:pt x="52" y="2711"/>
                  </a:cubicBezTo>
                  <a:cubicBezTo>
                    <a:pt x="77" y="2711"/>
                    <a:pt x="95" y="2728"/>
                    <a:pt x="95" y="2754"/>
                  </a:cubicBezTo>
                  <a:cubicBezTo>
                    <a:pt x="95" y="2831"/>
                    <a:pt x="86" y="2900"/>
                    <a:pt x="86" y="2969"/>
                  </a:cubicBezTo>
                  <a:cubicBezTo>
                    <a:pt x="86" y="2995"/>
                    <a:pt x="69" y="3012"/>
                    <a:pt x="43" y="3012"/>
                  </a:cubicBezTo>
                  <a:close/>
                  <a:moveTo>
                    <a:pt x="77" y="2452"/>
                  </a:moveTo>
                  <a:lnTo>
                    <a:pt x="77" y="2452"/>
                  </a:lnTo>
                  <a:lnTo>
                    <a:pt x="77" y="2452"/>
                  </a:lnTo>
                  <a:cubicBezTo>
                    <a:pt x="52" y="2452"/>
                    <a:pt x="34" y="2427"/>
                    <a:pt x="34" y="2401"/>
                  </a:cubicBezTo>
                  <a:cubicBezTo>
                    <a:pt x="43" y="2332"/>
                    <a:pt x="52" y="2255"/>
                    <a:pt x="60" y="2186"/>
                  </a:cubicBezTo>
                  <a:cubicBezTo>
                    <a:pt x="69" y="2160"/>
                    <a:pt x="86" y="2142"/>
                    <a:pt x="112" y="2151"/>
                  </a:cubicBezTo>
                  <a:cubicBezTo>
                    <a:pt x="137" y="2151"/>
                    <a:pt x="155" y="2177"/>
                    <a:pt x="146" y="2194"/>
                  </a:cubicBezTo>
                  <a:cubicBezTo>
                    <a:pt x="137" y="2272"/>
                    <a:pt x="129" y="2341"/>
                    <a:pt x="120" y="2409"/>
                  </a:cubicBezTo>
                  <a:cubicBezTo>
                    <a:pt x="120" y="2435"/>
                    <a:pt x="103" y="2452"/>
                    <a:pt x="77" y="2452"/>
                  </a:cubicBezTo>
                  <a:close/>
                  <a:moveTo>
                    <a:pt x="163" y="1893"/>
                  </a:moveTo>
                  <a:lnTo>
                    <a:pt x="163" y="1893"/>
                  </a:lnTo>
                  <a:lnTo>
                    <a:pt x="155" y="1893"/>
                  </a:lnTo>
                  <a:cubicBezTo>
                    <a:pt x="129" y="1884"/>
                    <a:pt x="112" y="1867"/>
                    <a:pt x="120" y="1841"/>
                  </a:cubicBezTo>
                  <a:cubicBezTo>
                    <a:pt x="137" y="1773"/>
                    <a:pt x="146" y="1695"/>
                    <a:pt x="163" y="1626"/>
                  </a:cubicBezTo>
                  <a:cubicBezTo>
                    <a:pt x="172" y="1601"/>
                    <a:pt x="189" y="1592"/>
                    <a:pt x="215" y="1592"/>
                  </a:cubicBezTo>
                  <a:cubicBezTo>
                    <a:pt x="241" y="1601"/>
                    <a:pt x="258" y="1626"/>
                    <a:pt x="249" y="1643"/>
                  </a:cubicBezTo>
                  <a:cubicBezTo>
                    <a:pt x="232" y="1712"/>
                    <a:pt x="215" y="1790"/>
                    <a:pt x="206" y="1859"/>
                  </a:cubicBezTo>
                  <a:cubicBezTo>
                    <a:pt x="198" y="1876"/>
                    <a:pt x="180" y="1893"/>
                    <a:pt x="163" y="1893"/>
                  </a:cubicBezTo>
                  <a:close/>
                  <a:moveTo>
                    <a:pt x="293" y="1342"/>
                  </a:moveTo>
                  <a:lnTo>
                    <a:pt x="293" y="1342"/>
                  </a:lnTo>
                  <a:cubicBezTo>
                    <a:pt x="284" y="1342"/>
                    <a:pt x="284" y="1342"/>
                    <a:pt x="284" y="1342"/>
                  </a:cubicBezTo>
                  <a:cubicBezTo>
                    <a:pt x="258" y="1334"/>
                    <a:pt x="241" y="1316"/>
                    <a:pt x="249" y="1291"/>
                  </a:cubicBezTo>
                  <a:cubicBezTo>
                    <a:pt x="267" y="1222"/>
                    <a:pt x="293" y="1153"/>
                    <a:pt x="310" y="1084"/>
                  </a:cubicBezTo>
                  <a:cubicBezTo>
                    <a:pt x="318" y="1058"/>
                    <a:pt x="344" y="1041"/>
                    <a:pt x="370" y="1050"/>
                  </a:cubicBezTo>
                  <a:cubicBezTo>
                    <a:pt x="387" y="1058"/>
                    <a:pt x="404" y="1084"/>
                    <a:pt x="396" y="1110"/>
                  </a:cubicBezTo>
                  <a:cubicBezTo>
                    <a:pt x="370" y="1170"/>
                    <a:pt x="353" y="1247"/>
                    <a:pt x="336" y="1316"/>
                  </a:cubicBezTo>
                  <a:cubicBezTo>
                    <a:pt x="327" y="1334"/>
                    <a:pt x="310" y="1342"/>
                    <a:pt x="293" y="1342"/>
                  </a:cubicBezTo>
                  <a:close/>
                  <a:moveTo>
                    <a:pt x="465" y="809"/>
                  </a:moveTo>
                  <a:lnTo>
                    <a:pt x="465" y="809"/>
                  </a:lnTo>
                  <a:lnTo>
                    <a:pt x="456" y="809"/>
                  </a:lnTo>
                  <a:cubicBezTo>
                    <a:pt x="430" y="800"/>
                    <a:pt x="421" y="774"/>
                    <a:pt x="430" y="748"/>
                  </a:cubicBezTo>
                  <a:cubicBezTo>
                    <a:pt x="447" y="680"/>
                    <a:pt x="482" y="611"/>
                    <a:pt x="508" y="550"/>
                  </a:cubicBezTo>
                  <a:cubicBezTo>
                    <a:pt x="516" y="525"/>
                    <a:pt x="542" y="516"/>
                    <a:pt x="559" y="525"/>
                  </a:cubicBezTo>
                  <a:cubicBezTo>
                    <a:pt x="585" y="533"/>
                    <a:pt x="594" y="559"/>
                    <a:pt x="585" y="576"/>
                  </a:cubicBezTo>
                  <a:cubicBezTo>
                    <a:pt x="559" y="645"/>
                    <a:pt x="534" y="714"/>
                    <a:pt x="508" y="783"/>
                  </a:cubicBezTo>
                  <a:cubicBezTo>
                    <a:pt x="499" y="800"/>
                    <a:pt x="482" y="809"/>
                    <a:pt x="465" y="809"/>
                  </a:cubicBezTo>
                  <a:close/>
                  <a:moveTo>
                    <a:pt x="688" y="292"/>
                  </a:moveTo>
                  <a:lnTo>
                    <a:pt x="688" y="292"/>
                  </a:lnTo>
                  <a:cubicBezTo>
                    <a:pt x="680" y="292"/>
                    <a:pt x="671" y="284"/>
                    <a:pt x="671" y="284"/>
                  </a:cubicBezTo>
                  <a:cubicBezTo>
                    <a:pt x="645" y="275"/>
                    <a:pt x="637" y="249"/>
                    <a:pt x="645" y="223"/>
                  </a:cubicBezTo>
                  <a:cubicBezTo>
                    <a:pt x="680" y="163"/>
                    <a:pt x="714" y="94"/>
                    <a:pt x="740" y="34"/>
                  </a:cubicBezTo>
                  <a:cubicBezTo>
                    <a:pt x="757" y="8"/>
                    <a:pt x="783" y="0"/>
                    <a:pt x="800" y="8"/>
                  </a:cubicBezTo>
                  <a:cubicBezTo>
                    <a:pt x="826" y="25"/>
                    <a:pt x="835" y="51"/>
                    <a:pt x="818" y="68"/>
                  </a:cubicBezTo>
                  <a:cubicBezTo>
                    <a:pt x="792" y="137"/>
                    <a:pt x="757" y="198"/>
                    <a:pt x="723" y="266"/>
                  </a:cubicBezTo>
                  <a:cubicBezTo>
                    <a:pt x="723" y="284"/>
                    <a:pt x="706" y="292"/>
                    <a:pt x="688" y="292"/>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452" name="Group 451"/>
          <p:cNvGrpSpPr/>
          <p:nvPr/>
        </p:nvGrpSpPr>
        <p:grpSpPr>
          <a:xfrm>
            <a:off x="10378424" y="3659912"/>
            <a:ext cx="4441138" cy="5758694"/>
            <a:chOff x="10718172" y="4638836"/>
            <a:chExt cx="3366534" cy="4365286"/>
          </a:xfrm>
        </p:grpSpPr>
        <p:sp>
          <p:nvSpPr>
            <p:cNvPr id="453" name="Freeform 117"/>
            <p:cNvSpPr>
              <a:spLocks noChangeArrowheads="1"/>
            </p:cNvSpPr>
            <p:nvPr/>
          </p:nvSpPr>
          <p:spPr bwMode="auto">
            <a:xfrm>
              <a:off x="12403874" y="7805617"/>
              <a:ext cx="350782" cy="711308"/>
            </a:xfrm>
            <a:custGeom>
              <a:avLst/>
              <a:gdLst>
                <a:gd name="T0" fmla="*/ 317 w 318"/>
                <a:gd name="T1" fmla="*/ 309 h 646"/>
                <a:gd name="T2" fmla="*/ 0 w 318"/>
                <a:gd name="T3" fmla="*/ 0 h 646"/>
                <a:gd name="T4" fmla="*/ 179 w 318"/>
                <a:gd name="T5" fmla="*/ 645 h 646"/>
                <a:gd name="T6" fmla="*/ 317 w 318"/>
                <a:gd name="T7" fmla="*/ 309 h 646"/>
              </a:gdLst>
              <a:ahLst/>
              <a:cxnLst>
                <a:cxn ang="0">
                  <a:pos x="T0" y="T1"/>
                </a:cxn>
                <a:cxn ang="0">
                  <a:pos x="T2" y="T3"/>
                </a:cxn>
                <a:cxn ang="0">
                  <a:pos x="T4" y="T5"/>
                </a:cxn>
                <a:cxn ang="0">
                  <a:pos x="T6" y="T7"/>
                </a:cxn>
              </a:cxnLst>
              <a:rect l="0" t="0" r="r" b="b"/>
              <a:pathLst>
                <a:path w="318" h="646">
                  <a:moveTo>
                    <a:pt x="317" y="309"/>
                  </a:moveTo>
                  <a:lnTo>
                    <a:pt x="0" y="0"/>
                  </a:lnTo>
                  <a:lnTo>
                    <a:pt x="179" y="645"/>
                  </a:lnTo>
                  <a:lnTo>
                    <a:pt x="317" y="30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4" name="Freeform 118"/>
            <p:cNvSpPr>
              <a:spLocks noChangeArrowheads="1"/>
            </p:cNvSpPr>
            <p:nvPr/>
          </p:nvSpPr>
          <p:spPr bwMode="auto">
            <a:xfrm>
              <a:off x="12053092" y="7805617"/>
              <a:ext cx="355655" cy="725925"/>
            </a:xfrm>
            <a:custGeom>
              <a:avLst/>
              <a:gdLst>
                <a:gd name="T0" fmla="*/ 0 w 320"/>
                <a:gd name="T1" fmla="*/ 309 h 655"/>
                <a:gd name="T2" fmla="*/ 138 w 320"/>
                <a:gd name="T3" fmla="*/ 654 h 655"/>
                <a:gd name="T4" fmla="*/ 319 w 320"/>
                <a:gd name="T5" fmla="*/ 0 h 655"/>
                <a:gd name="T6" fmla="*/ 0 w 320"/>
                <a:gd name="T7" fmla="*/ 309 h 655"/>
              </a:gdLst>
              <a:ahLst/>
              <a:cxnLst>
                <a:cxn ang="0">
                  <a:pos x="T0" y="T1"/>
                </a:cxn>
                <a:cxn ang="0">
                  <a:pos x="T2" y="T3"/>
                </a:cxn>
                <a:cxn ang="0">
                  <a:pos x="T4" y="T5"/>
                </a:cxn>
                <a:cxn ang="0">
                  <a:pos x="T6" y="T7"/>
                </a:cxn>
              </a:cxnLst>
              <a:rect l="0" t="0" r="r" b="b"/>
              <a:pathLst>
                <a:path w="320" h="655">
                  <a:moveTo>
                    <a:pt x="0" y="309"/>
                  </a:moveTo>
                  <a:lnTo>
                    <a:pt x="138" y="654"/>
                  </a:lnTo>
                  <a:lnTo>
                    <a:pt x="319" y="0"/>
                  </a:lnTo>
                  <a:lnTo>
                    <a:pt x="0" y="309"/>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5" name="Freeform 119"/>
            <p:cNvSpPr>
              <a:spLocks noChangeArrowheads="1"/>
            </p:cNvSpPr>
            <p:nvPr/>
          </p:nvSpPr>
          <p:spPr bwMode="auto">
            <a:xfrm>
              <a:off x="11965397" y="7674075"/>
              <a:ext cx="438477" cy="477453"/>
            </a:xfrm>
            <a:custGeom>
              <a:avLst/>
              <a:gdLst>
                <a:gd name="T0" fmla="*/ 0 w 397"/>
                <a:gd name="T1" fmla="*/ 0 h 431"/>
                <a:gd name="T2" fmla="*/ 0 w 397"/>
                <a:gd name="T3" fmla="*/ 0 h 431"/>
                <a:gd name="T4" fmla="*/ 0 w 397"/>
                <a:gd name="T5" fmla="*/ 0 h 431"/>
                <a:gd name="T6" fmla="*/ 0 w 397"/>
                <a:gd name="T7" fmla="*/ 224 h 431"/>
                <a:gd name="T8" fmla="*/ 77 w 397"/>
                <a:gd name="T9" fmla="*/ 430 h 431"/>
                <a:gd name="T10" fmla="*/ 396 w 397"/>
                <a:gd name="T11" fmla="*/ 121 h 431"/>
                <a:gd name="T12" fmla="*/ 0 w 39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97" h="431">
                  <a:moveTo>
                    <a:pt x="0" y="0"/>
                  </a:moveTo>
                  <a:lnTo>
                    <a:pt x="0" y="0"/>
                  </a:lnTo>
                  <a:lnTo>
                    <a:pt x="0" y="0"/>
                  </a:lnTo>
                  <a:cubicBezTo>
                    <a:pt x="0" y="224"/>
                    <a:pt x="0" y="224"/>
                    <a:pt x="0" y="224"/>
                  </a:cubicBezTo>
                  <a:cubicBezTo>
                    <a:pt x="77" y="430"/>
                    <a:pt x="77" y="430"/>
                    <a:pt x="77" y="430"/>
                  </a:cubicBezTo>
                  <a:cubicBezTo>
                    <a:pt x="396" y="121"/>
                    <a:pt x="396" y="121"/>
                    <a:pt x="396" y="121"/>
                  </a:cubicBezTo>
                  <a:cubicBezTo>
                    <a:pt x="249" y="121"/>
                    <a:pt x="112" y="69"/>
                    <a:pt x="0" y="0"/>
                  </a:cubicBezTo>
                </a:path>
              </a:pathLst>
            </a:custGeom>
            <a:solidFill>
              <a:srgbClr val="F7F8F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6" name="Freeform 120"/>
            <p:cNvSpPr>
              <a:spLocks noChangeArrowheads="1"/>
            </p:cNvSpPr>
            <p:nvPr/>
          </p:nvSpPr>
          <p:spPr bwMode="auto">
            <a:xfrm>
              <a:off x="12403874" y="7674075"/>
              <a:ext cx="438477" cy="477453"/>
            </a:xfrm>
            <a:custGeom>
              <a:avLst/>
              <a:gdLst>
                <a:gd name="T0" fmla="*/ 395 w 396"/>
                <a:gd name="T1" fmla="*/ 224 h 431"/>
                <a:gd name="T2" fmla="*/ 395 w 396"/>
                <a:gd name="T3" fmla="*/ 224 h 431"/>
                <a:gd name="T4" fmla="*/ 395 w 396"/>
                <a:gd name="T5" fmla="*/ 224 h 431"/>
                <a:gd name="T6" fmla="*/ 395 w 396"/>
                <a:gd name="T7" fmla="*/ 0 h 431"/>
                <a:gd name="T8" fmla="*/ 395 w 396"/>
                <a:gd name="T9" fmla="*/ 0 h 431"/>
                <a:gd name="T10" fmla="*/ 0 w 396"/>
                <a:gd name="T11" fmla="*/ 121 h 431"/>
                <a:gd name="T12" fmla="*/ 317 w 396"/>
                <a:gd name="T13" fmla="*/ 430 h 431"/>
                <a:gd name="T14" fmla="*/ 395 w 396"/>
                <a:gd name="T15" fmla="*/ 224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31">
                  <a:moveTo>
                    <a:pt x="395" y="224"/>
                  </a:moveTo>
                  <a:lnTo>
                    <a:pt x="395" y="224"/>
                  </a:lnTo>
                  <a:lnTo>
                    <a:pt x="395" y="224"/>
                  </a:lnTo>
                  <a:cubicBezTo>
                    <a:pt x="395" y="0"/>
                    <a:pt x="395" y="0"/>
                    <a:pt x="395" y="0"/>
                  </a:cubicBezTo>
                  <a:lnTo>
                    <a:pt x="395" y="0"/>
                  </a:lnTo>
                  <a:cubicBezTo>
                    <a:pt x="283" y="69"/>
                    <a:pt x="145" y="121"/>
                    <a:pt x="0" y="121"/>
                  </a:cubicBezTo>
                  <a:cubicBezTo>
                    <a:pt x="317" y="430"/>
                    <a:pt x="317" y="430"/>
                    <a:pt x="317" y="430"/>
                  </a:cubicBezTo>
                  <a:lnTo>
                    <a:pt x="395" y="224"/>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7" name="Freeform 121"/>
            <p:cNvSpPr>
              <a:spLocks noChangeArrowheads="1"/>
            </p:cNvSpPr>
            <p:nvPr/>
          </p:nvSpPr>
          <p:spPr bwMode="auto">
            <a:xfrm>
              <a:off x="11604871" y="7674075"/>
              <a:ext cx="2479835" cy="1330047"/>
            </a:xfrm>
            <a:custGeom>
              <a:avLst/>
              <a:gdLst>
                <a:gd name="T0" fmla="*/ 1548 w 2246"/>
                <a:gd name="T1" fmla="*/ 0 h 1206"/>
                <a:gd name="T2" fmla="*/ 1548 w 2246"/>
                <a:gd name="T3" fmla="*/ 0 h 1206"/>
                <a:gd name="T4" fmla="*/ 1118 w 2246"/>
                <a:gd name="T5" fmla="*/ 0 h 1206"/>
                <a:gd name="T6" fmla="*/ 1118 w 2246"/>
                <a:gd name="T7" fmla="*/ 224 h 1206"/>
                <a:gd name="T8" fmla="*/ 902 w 2246"/>
                <a:gd name="T9" fmla="*/ 766 h 1206"/>
                <a:gd name="T10" fmla="*/ 723 w 2246"/>
                <a:gd name="T11" fmla="*/ 121 h 1206"/>
                <a:gd name="T12" fmla="*/ 542 w 2246"/>
                <a:gd name="T13" fmla="*/ 775 h 1206"/>
                <a:gd name="T14" fmla="*/ 327 w 2246"/>
                <a:gd name="T15" fmla="*/ 224 h 1206"/>
                <a:gd name="T16" fmla="*/ 0 w 2246"/>
                <a:gd name="T17" fmla="*/ 551 h 1206"/>
                <a:gd name="T18" fmla="*/ 654 w 2246"/>
                <a:gd name="T19" fmla="*/ 1205 h 1206"/>
                <a:gd name="T20" fmla="*/ 714 w 2246"/>
                <a:gd name="T21" fmla="*/ 1205 h 1206"/>
                <a:gd name="T22" fmla="*/ 1341 w 2246"/>
                <a:gd name="T23" fmla="*/ 1205 h 1206"/>
                <a:gd name="T24" fmla="*/ 2245 w 2246"/>
                <a:gd name="T25" fmla="*/ 1205 h 1206"/>
                <a:gd name="T26" fmla="*/ 2245 w 2246"/>
                <a:gd name="T27" fmla="*/ 697 h 1206"/>
                <a:gd name="T28" fmla="*/ 2245 w 2246"/>
                <a:gd name="T29" fmla="*/ 697 h 1206"/>
                <a:gd name="T30" fmla="*/ 1548 w 2246"/>
                <a:gd name="T3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6" h="1206">
                  <a:moveTo>
                    <a:pt x="1548" y="0"/>
                  </a:moveTo>
                  <a:lnTo>
                    <a:pt x="1548" y="0"/>
                  </a:lnTo>
                  <a:cubicBezTo>
                    <a:pt x="1118" y="0"/>
                    <a:pt x="1118" y="0"/>
                    <a:pt x="1118" y="0"/>
                  </a:cubicBezTo>
                  <a:cubicBezTo>
                    <a:pt x="1118" y="224"/>
                    <a:pt x="1118" y="224"/>
                    <a:pt x="1118" y="224"/>
                  </a:cubicBezTo>
                  <a:cubicBezTo>
                    <a:pt x="902" y="766"/>
                    <a:pt x="902" y="766"/>
                    <a:pt x="902" y="766"/>
                  </a:cubicBezTo>
                  <a:cubicBezTo>
                    <a:pt x="723" y="121"/>
                    <a:pt x="723" y="121"/>
                    <a:pt x="723" y="121"/>
                  </a:cubicBezTo>
                  <a:cubicBezTo>
                    <a:pt x="542" y="775"/>
                    <a:pt x="542" y="775"/>
                    <a:pt x="542" y="775"/>
                  </a:cubicBezTo>
                  <a:cubicBezTo>
                    <a:pt x="327" y="224"/>
                    <a:pt x="327" y="224"/>
                    <a:pt x="327" y="224"/>
                  </a:cubicBezTo>
                  <a:cubicBezTo>
                    <a:pt x="0" y="551"/>
                    <a:pt x="0" y="551"/>
                    <a:pt x="0" y="551"/>
                  </a:cubicBezTo>
                  <a:cubicBezTo>
                    <a:pt x="654" y="1205"/>
                    <a:pt x="654" y="1205"/>
                    <a:pt x="654" y="1205"/>
                  </a:cubicBezTo>
                  <a:cubicBezTo>
                    <a:pt x="714" y="1205"/>
                    <a:pt x="714" y="1205"/>
                    <a:pt x="714" y="1205"/>
                  </a:cubicBezTo>
                  <a:cubicBezTo>
                    <a:pt x="1341" y="1205"/>
                    <a:pt x="1341" y="1205"/>
                    <a:pt x="1341" y="1205"/>
                  </a:cubicBezTo>
                  <a:cubicBezTo>
                    <a:pt x="2245" y="1205"/>
                    <a:pt x="2245" y="1205"/>
                    <a:pt x="2245" y="1205"/>
                  </a:cubicBezTo>
                  <a:cubicBezTo>
                    <a:pt x="2245" y="697"/>
                    <a:pt x="2245" y="697"/>
                    <a:pt x="2245" y="697"/>
                  </a:cubicBezTo>
                  <a:lnTo>
                    <a:pt x="2245" y="697"/>
                  </a:lnTo>
                  <a:cubicBezTo>
                    <a:pt x="2245" y="310"/>
                    <a:pt x="1935" y="0"/>
                    <a:pt x="1548" y="0"/>
                  </a:cubicBezTo>
                </a:path>
              </a:pathLst>
            </a:custGeom>
            <a:solidFill>
              <a:srgbClr val="29292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8" name="Freeform 122"/>
            <p:cNvSpPr>
              <a:spLocks noChangeArrowheads="1"/>
            </p:cNvSpPr>
            <p:nvPr/>
          </p:nvSpPr>
          <p:spPr bwMode="auto">
            <a:xfrm>
              <a:off x="11707184" y="7674075"/>
              <a:ext cx="258213" cy="248469"/>
            </a:xfrm>
            <a:custGeom>
              <a:avLst/>
              <a:gdLst>
                <a:gd name="T0" fmla="*/ 233 w 234"/>
                <a:gd name="T1" fmla="*/ 0 h 225"/>
                <a:gd name="T2" fmla="*/ 0 w 234"/>
                <a:gd name="T3" fmla="*/ 0 h 225"/>
                <a:gd name="T4" fmla="*/ 233 w 234"/>
                <a:gd name="T5" fmla="*/ 224 h 225"/>
                <a:gd name="T6" fmla="*/ 233 w 234"/>
                <a:gd name="T7" fmla="*/ 0 h 225"/>
              </a:gdLst>
              <a:ahLst/>
              <a:cxnLst>
                <a:cxn ang="0">
                  <a:pos x="T0" y="T1"/>
                </a:cxn>
                <a:cxn ang="0">
                  <a:pos x="T2" y="T3"/>
                </a:cxn>
                <a:cxn ang="0">
                  <a:pos x="T4" y="T5"/>
                </a:cxn>
                <a:cxn ang="0">
                  <a:pos x="T6" y="T7"/>
                </a:cxn>
              </a:cxnLst>
              <a:rect l="0" t="0" r="r" b="b"/>
              <a:pathLst>
                <a:path w="234" h="225">
                  <a:moveTo>
                    <a:pt x="233" y="0"/>
                  </a:moveTo>
                  <a:lnTo>
                    <a:pt x="0" y="0"/>
                  </a:lnTo>
                  <a:lnTo>
                    <a:pt x="233" y="224"/>
                  </a:lnTo>
                  <a:lnTo>
                    <a:pt x="233" y="0"/>
                  </a:lnTo>
                </a:path>
              </a:pathLst>
            </a:custGeom>
            <a:solidFill>
              <a:srgbClr val="2E323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9" name="Freeform 123"/>
            <p:cNvSpPr>
              <a:spLocks noChangeArrowheads="1"/>
            </p:cNvSpPr>
            <p:nvPr/>
          </p:nvSpPr>
          <p:spPr bwMode="auto">
            <a:xfrm>
              <a:off x="10718172" y="7674075"/>
              <a:ext cx="1607751" cy="1330047"/>
            </a:xfrm>
            <a:custGeom>
              <a:avLst/>
              <a:gdLst>
                <a:gd name="T0" fmla="*/ 801 w 1456"/>
                <a:gd name="T1" fmla="*/ 551 h 1206"/>
                <a:gd name="T2" fmla="*/ 801 w 1456"/>
                <a:gd name="T3" fmla="*/ 551 h 1206"/>
                <a:gd name="T4" fmla="*/ 1128 w 1456"/>
                <a:gd name="T5" fmla="*/ 224 h 1206"/>
                <a:gd name="T6" fmla="*/ 895 w 1456"/>
                <a:gd name="T7" fmla="*/ 0 h 1206"/>
                <a:gd name="T8" fmla="*/ 697 w 1456"/>
                <a:gd name="T9" fmla="*/ 0 h 1206"/>
                <a:gd name="T10" fmla="*/ 697 w 1456"/>
                <a:gd name="T11" fmla="*/ 0 h 1206"/>
                <a:gd name="T12" fmla="*/ 0 w 1456"/>
                <a:gd name="T13" fmla="*/ 697 h 1206"/>
                <a:gd name="T14" fmla="*/ 0 w 1456"/>
                <a:gd name="T15" fmla="*/ 1205 h 1206"/>
                <a:gd name="T16" fmla="*/ 904 w 1456"/>
                <a:gd name="T17" fmla="*/ 1205 h 1206"/>
                <a:gd name="T18" fmla="*/ 1455 w 1456"/>
                <a:gd name="T19" fmla="*/ 1205 h 1206"/>
                <a:gd name="T20" fmla="*/ 801 w 1456"/>
                <a:gd name="T21" fmla="*/ 551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6" h="1206">
                  <a:moveTo>
                    <a:pt x="801" y="551"/>
                  </a:moveTo>
                  <a:lnTo>
                    <a:pt x="801" y="551"/>
                  </a:lnTo>
                  <a:cubicBezTo>
                    <a:pt x="1128" y="224"/>
                    <a:pt x="1128" y="224"/>
                    <a:pt x="1128" y="224"/>
                  </a:cubicBezTo>
                  <a:cubicBezTo>
                    <a:pt x="895" y="0"/>
                    <a:pt x="895" y="0"/>
                    <a:pt x="895" y="0"/>
                  </a:cubicBezTo>
                  <a:cubicBezTo>
                    <a:pt x="697" y="0"/>
                    <a:pt x="697" y="0"/>
                    <a:pt x="697" y="0"/>
                  </a:cubicBezTo>
                  <a:lnTo>
                    <a:pt x="697" y="0"/>
                  </a:lnTo>
                  <a:cubicBezTo>
                    <a:pt x="310" y="0"/>
                    <a:pt x="0" y="310"/>
                    <a:pt x="0" y="697"/>
                  </a:cubicBezTo>
                  <a:cubicBezTo>
                    <a:pt x="0" y="1205"/>
                    <a:pt x="0" y="1205"/>
                    <a:pt x="0" y="1205"/>
                  </a:cubicBezTo>
                  <a:cubicBezTo>
                    <a:pt x="904" y="1205"/>
                    <a:pt x="904" y="1205"/>
                    <a:pt x="904" y="1205"/>
                  </a:cubicBezTo>
                  <a:cubicBezTo>
                    <a:pt x="1455" y="1205"/>
                    <a:pt x="1455" y="1205"/>
                    <a:pt x="1455" y="1205"/>
                  </a:cubicBezTo>
                  <a:lnTo>
                    <a:pt x="801" y="551"/>
                  </a:lnTo>
                </a:path>
              </a:pathLst>
            </a:custGeom>
            <a:solidFill>
              <a:srgbClr val="53535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0" name="Freeform 124"/>
            <p:cNvSpPr>
              <a:spLocks noChangeArrowheads="1"/>
            </p:cNvSpPr>
            <p:nvPr/>
          </p:nvSpPr>
          <p:spPr bwMode="auto">
            <a:xfrm>
              <a:off x="12204125" y="7805617"/>
              <a:ext cx="399502" cy="399502"/>
            </a:xfrm>
            <a:custGeom>
              <a:avLst/>
              <a:gdLst>
                <a:gd name="T0" fmla="*/ 360 w 361"/>
                <a:gd name="T1" fmla="*/ 180 h 362"/>
                <a:gd name="T2" fmla="*/ 181 w 361"/>
                <a:gd name="T3" fmla="*/ 361 h 362"/>
                <a:gd name="T4" fmla="*/ 0 w 361"/>
                <a:gd name="T5" fmla="*/ 180 h 362"/>
                <a:gd name="T6" fmla="*/ 181 w 361"/>
                <a:gd name="T7" fmla="*/ 0 h 362"/>
                <a:gd name="T8" fmla="*/ 360 w 361"/>
                <a:gd name="T9" fmla="*/ 180 h 362"/>
              </a:gdLst>
              <a:ahLst/>
              <a:cxnLst>
                <a:cxn ang="0">
                  <a:pos x="T0" y="T1"/>
                </a:cxn>
                <a:cxn ang="0">
                  <a:pos x="T2" y="T3"/>
                </a:cxn>
                <a:cxn ang="0">
                  <a:pos x="T4" y="T5"/>
                </a:cxn>
                <a:cxn ang="0">
                  <a:pos x="T6" y="T7"/>
                </a:cxn>
                <a:cxn ang="0">
                  <a:pos x="T8" y="T9"/>
                </a:cxn>
              </a:cxnLst>
              <a:rect l="0" t="0" r="r" b="b"/>
              <a:pathLst>
                <a:path w="361" h="362">
                  <a:moveTo>
                    <a:pt x="360" y="180"/>
                  </a:moveTo>
                  <a:lnTo>
                    <a:pt x="181" y="361"/>
                  </a:lnTo>
                  <a:lnTo>
                    <a:pt x="0" y="180"/>
                  </a:lnTo>
                  <a:lnTo>
                    <a:pt x="181" y="0"/>
                  </a:lnTo>
                  <a:lnTo>
                    <a:pt x="360" y="180"/>
                  </a:lnTo>
                </a:path>
              </a:pathLst>
            </a:custGeom>
            <a:solidFill>
              <a:srgbClr val="53535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1" name="Freeform 125"/>
            <p:cNvSpPr>
              <a:spLocks noChangeArrowheads="1"/>
            </p:cNvSpPr>
            <p:nvPr/>
          </p:nvSpPr>
          <p:spPr bwMode="auto">
            <a:xfrm>
              <a:off x="11483073" y="5184496"/>
              <a:ext cx="925675" cy="1846479"/>
            </a:xfrm>
            <a:custGeom>
              <a:avLst/>
              <a:gdLst>
                <a:gd name="T0" fmla="*/ 327 w 836"/>
                <a:gd name="T1" fmla="*/ 835 h 1670"/>
                <a:gd name="T2" fmla="*/ 327 w 836"/>
                <a:gd name="T3" fmla="*/ 835 h 1670"/>
                <a:gd name="T4" fmla="*/ 835 w 836"/>
                <a:gd name="T5" fmla="*/ 327 h 1670"/>
                <a:gd name="T6" fmla="*/ 835 w 836"/>
                <a:gd name="T7" fmla="*/ 0 h 1670"/>
                <a:gd name="T8" fmla="*/ 0 w 836"/>
                <a:gd name="T9" fmla="*/ 835 h 1670"/>
                <a:gd name="T10" fmla="*/ 835 w 836"/>
                <a:gd name="T11" fmla="*/ 1669 h 1670"/>
                <a:gd name="T12" fmla="*/ 835 w 836"/>
                <a:gd name="T13" fmla="*/ 1350 h 1670"/>
                <a:gd name="T14" fmla="*/ 327 w 836"/>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6" h="1670">
                  <a:moveTo>
                    <a:pt x="327" y="835"/>
                  </a:moveTo>
                  <a:lnTo>
                    <a:pt x="327" y="835"/>
                  </a:lnTo>
                  <a:cubicBezTo>
                    <a:pt x="327" y="551"/>
                    <a:pt x="551" y="327"/>
                    <a:pt x="835" y="327"/>
                  </a:cubicBezTo>
                  <a:cubicBezTo>
                    <a:pt x="835" y="0"/>
                    <a:pt x="835" y="0"/>
                    <a:pt x="835" y="0"/>
                  </a:cubicBezTo>
                  <a:cubicBezTo>
                    <a:pt x="379" y="0"/>
                    <a:pt x="0" y="379"/>
                    <a:pt x="0" y="835"/>
                  </a:cubicBezTo>
                  <a:cubicBezTo>
                    <a:pt x="0" y="1300"/>
                    <a:pt x="379" y="1669"/>
                    <a:pt x="835" y="1669"/>
                  </a:cubicBezTo>
                  <a:cubicBezTo>
                    <a:pt x="835" y="1350"/>
                    <a:pt x="835" y="1350"/>
                    <a:pt x="835" y="1350"/>
                  </a:cubicBezTo>
                  <a:cubicBezTo>
                    <a:pt x="551" y="1350"/>
                    <a:pt x="327" y="1119"/>
                    <a:pt x="327" y="835"/>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2" name="Freeform 126"/>
            <p:cNvSpPr>
              <a:spLocks noChangeArrowheads="1"/>
            </p:cNvSpPr>
            <p:nvPr/>
          </p:nvSpPr>
          <p:spPr bwMode="auto">
            <a:xfrm>
              <a:off x="12403874" y="5793494"/>
              <a:ext cx="311806" cy="628483"/>
            </a:xfrm>
            <a:custGeom>
              <a:avLst/>
              <a:gdLst>
                <a:gd name="T0" fmla="*/ 283 w 284"/>
                <a:gd name="T1" fmla="*/ 284 h 569"/>
                <a:gd name="T2" fmla="*/ 283 w 284"/>
                <a:gd name="T3" fmla="*/ 284 h 569"/>
                <a:gd name="T4" fmla="*/ 0 w 284"/>
                <a:gd name="T5" fmla="*/ 0 h 569"/>
                <a:gd name="T6" fmla="*/ 0 w 284"/>
                <a:gd name="T7" fmla="*/ 568 h 569"/>
                <a:gd name="T8" fmla="*/ 283 w 284"/>
                <a:gd name="T9" fmla="*/ 284 h 569"/>
              </a:gdLst>
              <a:ahLst/>
              <a:cxnLst>
                <a:cxn ang="0">
                  <a:pos x="T0" y="T1"/>
                </a:cxn>
                <a:cxn ang="0">
                  <a:pos x="T2" y="T3"/>
                </a:cxn>
                <a:cxn ang="0">
                  <a:pos x="T4" y="T5"/>
                </a:cxn>
                <a:cxn ang="0">
                  <a:pos x="T6" y="T7"/>
                </a:cxn>
                <a:cxn ang="0">
                  <a:pos x="T8" y="T9"/>
                </a:cxn>
              </a:cxnLst>
              <a:rect l="0" t="0" r="r" b="b"/>
              <a:pathLst>
                <a:path w="284" h="569">
                  <a:moveTo>
                    <a:pt x="283" y="284"/>
                  </a:moveTo>
                  <a:lnTo>
                    <a:pt x="283" y="284"/>
                  </a:lnTo>
                  <a:cubicBezTo>
                    <a:pt x="283" y="129"/>
                    <a:pt x="154" y="0"/>
                    <a:pt x="0" y="0"/>
                  </a:cubicBezTo>
                  <a:cubicBezTo>
                    <a:pt x="0" y="568"/>
                    <a:pt x="0" y="568"/>
                    <a:pt x="0" y="568"/>
                  </a:cubicBezTo>
                  <a:cubicBezTo>
                    <a:pt x="154" y="568"/>
                    <a:pt x="283" y="439"/>
                    <a:pt x="283" y="284"/>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3" name="Freeform 127"/>
            <p:cNvSpPr>
              <a:spLocks noChangeArrowheads="1"/>
            </p:cNvSpPr>
            <p:nvPr/>
          </p:nvSpPr>
          <p:spPr bwMode="auto">
            <a:xfrm>
              <a:off x="12092068" y="5793494"/>
              <a:ext cx="316680" cy="628483"/>
            </a:xfrm>
            <a:custGeom>
              <a:avLst/>
              <a:gdLst>
                <a:gd name="T0" fmla="*/ 0 w 285"/>
                <a:gd name="T1" fmla="*/ 284 h 569"/>
                <a:gd name="T2" fmla="*/ 0 w 285"/>
                <a:gd name="T3" fmla="*/ 284 h 569"/>
                <a:gd name="T4" fmla="*/ 284 w 285"/>
                <a:gd name="T5" fmla="*/ 568 h 569"/>
                <a:gd name="T6" fmla="*/ 284 w 285"/>
                <a:gd name="T7" fmla="*/ 0 h 569"/>
                <a:gd name="T8" fmla="*/ 0 w 285"/>
                <a:gd name="T9" fmla="*/ 284 h 569"/>
              </a:gdLst>
              <a:ahLst/>
              <a:cxnLst>
                <a:cxn ang="0">
                  <a:pos x="T0" y="T1"/>
                </a:cxn>
                <a:cxn ang="0">
                  <a:pos x="T2" y="T3"/>
                </a:cxn>
                <a:cxn ang="0">
                  <a:pos x="T4" y="T5"/>
                </a:cxn>
                <a:cxn ang="0">
                  <a:pos x="T6" y="T7"/>
                </a:cxn>
                <a:cxn ang="0">
                  <a:pos x="T8" y="T9"/>
                </a:cxn>
              </a:cxnLst>
              <a:rect l="0" t="0" r="r" b="b"/>
              <a:pathLst>
                <a:path w="285" h="569">
                  <a:moveTo>
                    <a:pt x="0" y="284"/>
                  </a:moveTo>
                  <a:lnTo>
                    <a:pt x="0" y="284"/>
                  </a:lnTo>
                  <a:cubicBezTo>
                    <a:pt x="0" y="439"/>
                    <a:pt x="129" y="568"/>
                    <a:pt x="284" y="568"/>
                  </a:cubicBezTo>
                  <a:cubicBezTo>
                    <a:pt x="284" y="0"/>
                    <a:pt x="284" y="0"/>
                    <a:pt x="284" y="0"/>
                  </a:cubicBezTo>
                  <a:cubicBezTo>
                    <a:pt x="129" y="0"/>
                    <a:pt x="0" y="129"/>
                    <a:pt x="0" y="284"/>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4" name="Freeform 128"/>
            <p:cNvSpPr>
              <a:spLocks noChangeArrowheads="1"/>
            </p:cNvSpPr>
            <p:nvPr/>
          </p:nvSpPr>
          <p:spPr bwMode="auto">
            <a:xfrm>
              <a:off x="12403874" y="5184496"/>
              <a:ext cx="920804" cy="1846479"/>
            </a:xfrm>
            <a:custGeom>
              <a:avLst/>
              <a:gdLst>
                <a:gd name="T0" fmla="*/ 834 w 835"/>
                <a:gd name="T1" fmla="*/ 835 h 1670"/>
                <a:gd name="T2" fmla="*/ 834 w 835"/>
                <a:gd name="T3" fmla="*/ 835 h 1670"/>
                <a:gd name="T4" fmla="*/ 0 w 835"/>
                <a:gd name="T5" fmla="*/ 0 h 1670"/>
                <a:gd name="T6" fmla="*/ 0 w 835"/>
                <a:gd name="T7" fmla="*/ 327 h 1670"/>
                <a:gd name="T8" fmla="*/ 515 w 835"/>
                <a:gd name="T9" fmla="*/ 835 h 1670"/>
                <a:gd name="T10" fmla="*/ 0 w 835"/>
                <a:gd name="T11" fmla="*/ 1350 h 1670"/>
                <a:gd name="T12" fmla="*/ 0 w 835"/>
                <a:gd name="T13" fmla="*/ 1669 h 1670"/>
                <a:gd name="T14" fmla="*/ 834 w 835"/>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1670">
                  <a:moveTo>
                    <a:pt x="834" y="835"/>
                  </a:moveTo>
                  <a:lnTo>
                    <a:pt x="834" y="835"/>
                  </a:lnTo>
                  <a:cubicBezTo>
                    <a:pt x="834" y="379"/>
                    <a:pt x="464" y="0"/>
                    <a:pt x="0" y="0"/>
                  </a:cubicBezTo>
                  <a:cubicBezTo>
                    <a:pt x="0" y="327"/>
                    <a:pt x="0" y="327"/>
                    <a:pt x="0" y="327"/>
                  </a:cubicBezTo>
                  <a:cubicBezTo>
                    <a:pt x="283" y="327"/>
                    <a:pt x="515" y="551"/>
                    <a:pt x="515" y="835"/>
                  </a:cubicBezTo>
                  <a:cubicBezTo>
                    <a:pt x="515" y="1119"/>
                    <a:pt x="283" y="1350"/>
                    <a:pt x="0" y="1350"/>
                  </a:cubicBezTo>
                  <a:cubicBezTo>
                    <a:pt x="0" y="1669"/>
                    <a:pt x="0" y="1669"/>
                    <a:pt x="0" y="1669"/>
                  </a:cubicBezTo>
                  <a:cubicBezTo>
                    <a:pt x="464" y="1669"/>
                    <a:pt x="834" y="1300"/>
                    <a:pt x="834" y="835"/>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5" name="Freeform 129"/>
            <p:cNvSpPr>
              <a:spLocks noChangeArrowheads="1"/>
            </p:cNvSpPr>
            <p:nvPr/>
          </p:nvSpPr>
          <p:spPr bwMode="auto">
            <a:xfrm>
              <a:off x="10937412" y="4638836"/>
              <a:ext cx="1466462" cy="2928056"/>
            </a:xfrm>
            <a:custGeom>
              <a:avLst/>
              <a:gdLst>
                <a:gd name="T0" fmla="*/ 267 w 1327"/>
                <a:gd name="T1" fmla="*/ 1325 h 2650"/>
                <a:gd name="T2" fmla="*/ 267 w 1327"/>
                <a:gd name="T3" fmla="*/ 1325 h 2650"/>
                <a:gd name="T4" fmla="*/ 1326 w 1327"/>
                <a:gd name="T5" fmla="*/ 266 h 2650"/>
                <a:gd name="T6" fmla="*/ 1326 w 1327"/>
                <a:gd name="T7" fmla="*/ 0 h 2650"/>
                <a:gd name="T8" fmla="*/ 0 w 1327"/>
                <a:gd name="T9" fmla="*/ 1325 h 2650"/>
                <a:gd name="T10" fmla="*/ 1326 w 1327"/>
                <a:gd name="T11" fmla="*/ 2649 h 2650"/>
                <a:gd name="T12" fmla="*/ 1326 w 1327"/>
                <a:gd name="T13" fmla="*/ 2383 h 2650"/>
                <a:gd name="T14" fmla="*/ 267 w 1327"/>
                <a:gd name="T15" fmla="*/ 1325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2650">
                  <a:moveTo>
                    <a:pt x="267" y="1325"/>
                  </a:moveTo>
                  <a:lnTo>
                    <a:pt x="267" y="1325"/>
                  </a:lnTo>
                  <a:cubicBezTo>
                    <a:pt x="267" y="740"/>
                    <a:pt x="740" y="266"/>
                    <a:pt x="1326" y="266"/>
                  </a:cubicBezTo>
                  <a:cubicBezTo>
                    <a:pt x="1326" y="0"/>
                    <a:pt x="1326" y="0"/>
                    <a:pt x="1326" y="0"/>
                  </a:cubicBezTo>
                  <a:cubicBezTo>
                    <a:pt x="594" y="0"/>
                    <a:pt x="0" y="593"/>
                    <a:pt x="0" y="1325"/>
                  </a:cubicBezTo>
                  <a:cubicBezTo>
                    <a:pt x="0" y="2055"/>
                    <a:pt x="594" y="2649"/>
                    <a:pt x="1326" y="2649"/>
                  </a:cubicBezTo>
                  <a:cubicBezTo>
                    <a:pt x="1326" y="2383"/>
                    <a:pt x="1326" y="2383"/>
                    <a:pt x="1326" y="2383"/>
                  </a:cubicBezTo>
                  <a:cubicBezTo>
                    <a:pt x="740" y="2383"/>
                    <a:pt x="267" y="1909"/>
                    <a:pt x="267" y="1325"/>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6" name="Freeform 130"/>
            <p:cNvSpPr>
              <a:spLocks noChangeArrowheads="1"/>
            </p:cNvSpPr>
            <p:nvPr/>
          </p:nvSpPr>
          <p:spPr bwMode="auto">
            <a:xfrm>
              <a:off x="12403874" y="4638836"/>
              <a:ext cx="1461591" cy="2928056"/>
            </a:xfrm>
            <a:custGeom>
              <a:avLst/>
              <a:gdLst>
                <a:gd name="T0" fmla="*/ 0 w 1325"/>
                <a:gd name="T1" fmla="*/ 0 h 2650"/>
                <a:gd name="T2" fmla="*/ 0 w 1325"/>
                <a:gd name="T3" fmla="*/ 0 h 2650"/>
                <a:gd name="T4" fmla="*/ 0 w 1325"/>
                <a:gd name="T5" fmla="*/ 266 h 2650"/>
                <a:gd name="T6" fmla="*/ 1057 w 1325"/>
                <a:gd name="T7" fmla="*/ 1325 h 2650"/>
                <a:gd name="T8" fmla="*/ 0 w 1325"/>
                <a:gd name="T9" fmla="*/ 2383 h 2650"/>
                <a:gd name="T10" fmla="*/ 0 w 1325"/>
                <a:gd name="T11" fmla="*/ 2649 h 2650"/>
                <a:gd name="T12" fmla="*/ 1324 w 1325"/>
                <a:gd name="T13" fmla="*/ 1325 h 2650"/>
                <a:gd name="T14" fmla="*/ 0 w 1325"/>
                <a:gd name="T15" fmla="*/ 0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5" h="2650">
                  <a:moveTo>
                    <a:pt x="0" y="0"/>
                  </a:moveTo>
                  <a:lnTo>
                    <a:pt x="0" y="0"/>
                  </a:lnTo>
                  <a:cubicBezTo>
                    <a:pt x="0" y="266"/>
                    <a:pt x="0" y="266"/>
                    <a:pt x="0" y="266"/>
                  </a:cubicBezTo>
                  <a:cubicBezTo>
                    <a:pt x="584" y="266"/>
                    <a:pt x="1057" y="740"/>
                    <a:pt x="1057" y="1325"/>
                  </a:cubicBezTo>
                  <a:cubicBezTo>
                    <a:pt x="1057" y="1909"/>
                    <a:pt x="584" y="2383"/>
                    <a:pt x="0" y="2383"/>
                  </a:cubicBezTo>
                  <a:cubicBezTo>
                    <a:pt x="0" y="2649"/>
                    <a:pt x="0" y="2649"/>
                    <a:pt x="0" y="2649"/>
                  </a:cubicBezTo>
                  <a:cubicBezTo>
                    <a:pt x="730" y="2649"/>
                    <a:pt x="1324" y="2055"/>
                    <a:pt x="1324" y="1325"/>
                  </a:cubicBezTo>
                  <a:cubicBezTo>
                    <a:pt x="1324" y="593"/>
                    <a:pt x="730" y="0"/>
                    <a:pt x="0" y="0"/>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7" name="Freeform 131"/>
            <p:cNvSpPr>
              <a:spLocks noChangeArrowheads="1"/>
            </p:cNvSpPr>
            <p:nvPr/>
          </p:nvSpPr>
          <p:spPr bwMode="auto">
            <a:xfrm>
              <a:off x="12403874" y="4936027"/>
              <a:ext cx="1169273" cy="2338546"/>
            </a:xfrm>
            <a:custGeom>
              <a:avLst/>
              <a:gdLst>
                <a:gd name="T0" fmla="*/ 834 w 1058"/>
                <a:gd name="T1" fmla="*/ 1059 h 2118"/>
                <a:gd name="T2" fmla="*/ 834 w 1058"/>
                <a:gd name="T3" fmla="*/ 1059 h 2118"/>
                <a:gd name="T4" fmla="*/ 0 w 1058"/>
                <a:gd name="T5" fmla="*/ 1893 h 2118"/>
                <a:gd name="T6" fmla="*/ 0 w 1058"/>
                <a:gd name="T7" fmla="*/ 2117 h 2118"/>
                <a:gd name="T8" fmla="*/ 1057 w 1058"/>
                <a:gd name="T9" fmla="*/ 1059 h 2118"/>
                <a:gd name="T10" fmla="*/ 0 w 1058"/>
                <a:gd name="T11" fmla="*/ 0 h 2118"/>
                <a:gd name="T12" fmla="*/ 0 w 1058"/>
                <a:gd name="T13" fmla="*/ 224 h 2118"/>
                <a:gd name="T14" fmla="*/ 834 w 1058"/>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8" h="2118">
                  <a:moveTo>
                    <a:pt x="834" y="1059"/>
                  </a:moveTo>
                  <a:lnTo>
                    <a:pt x="834" y="1059"/>
                  </a:lnTo>
                  <a:cubicBezTo>
                    <a:pt x="834" y="1524"/>
                    <a:pt x="464" y="1893"/>
                    <a:pt x="0" y="1893"/>
                  </a:cubicBezTo>
                  <a:cubicBezTo>
                    <a:pt x="0" y="2117"/>
                    <a:pt x="0" y="2117"/>
                    <a:pt x="0" y="2117"/>
                  </a:cubicBezTo>
                  <a:cubicBezTo>
                    <a:pt x="584" y="2117"/>
                    <a:pt x="1057" y="1643"/>
                    <a:pt x="1057" y="1059"/>
                  </a:cubicBezTo>
                  <a:cubicBezTo>
                    <a:pt x="1057" y="474"/>
                    <a:pt x="584" y="0"/>
                    <a:pt x="0" y="0"/>
                  </a:cubicBezTo>
                  <a:cubicBezTo>
                    <a:pt x="0" y="224"/>
                    <a:pt x="0" y="224"/>
                    <a:pt x="0" y="224"/>
                  </a:cubicBezTo>
                  <a:cubicBezTo>
                    <a:pt x="464" y="224"/>
                    <a:pt x="834" y="603"/>
                    <a:pt x="834" y="1059"/>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8" name="Freeform 132"/>
            <p:cNvSpPr>
              <a:spLocks noChangeArrowheads="1"/>
            </p:cNvSpPr>
            <p:nvPr/>
          </p:nvSpPr>
          <p:spPr bwMode="auto">
            <a:xfrm>
              <a:off x="11234601" y="4936027"/>
              <a:ext cx="1169273" cy="2338546"/>
            </a:xfrm>
            <a:custGeom>
              <a:avLst/>
              <a:gdLst>
                <a:gd name="T0" fmla="*/ 0 w 1060"/>
                <a:gd name="T1" fmla="*/ 1059 h 2118"/>
                <a:gd name="T2" fmla="*/ 0 w 1060"/>
                <a:gd name="T3" fmla="*/ 1059 h 2118"/>
                <a:gd name="T4" fmla="*/ 1059 w 1060"/>
                <a:gd name="T5" fmla="*/ 2117 h 2118"/>
                <a:gd name="T6" fmla="*/ 1059 w 1060"/>
                <a:gd name="T7" fmla="*/ 1893 h 2118"/>
                <a:gd name="T8" fmla="*/ 224 w 1060"/>
                <a:gd name="T9" fmla="*/ 1059 h 2118"/>
                <a:gd name="T10" fmla="*/ 1059 w 1060"/>
                <a:gd name="T11" fmla="*/ 224 h 2118"/>
                <a:gd name="T12" fmla="*/ 1059 w 1060"/>
                <a:gd name="T13" fmla="*/ 0 h 2118"/>
                <a:gd name="T14" fmla="*/ 0 w 1060"/>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2118">
                  <a:moveTo>
                    <a:pt x="0" y="1059"/>
                  </a:moveTo>
                  <a:lnTo>
                    <a:pt x="0" y="1059"/>
                  </a:lnTo>
                  <a:cubicBezTo>
                    <a:pt x="0" y="1643"/>
                    <a:pt x="473" y="2117"/>
                    <a:pt x="1059" y="2117"/>
                  </a:cubicBezTo>
                  <a:cubicBezTo>
                    <a:pt x="1059" y="1893"/>
                    <a:pt x="1059" y="1893"/>
                    <a:pt x="1059" y="1893"/>
                  </a:cubicBezTo>
                  <a:cubicBezTo>
                    <a:pt x="603" y="1893"/>
                    <a:pt x="224" y="1524"/>
                    <a:pt x="224" y="1059"/>
                  </a:cubicBezTo>
                  <a:cubicBezTo>
                    <a:pt x="224" y="603"/>
                    <a:pt x="603" y="224"/>
                    <a:pt x="1059" y="224"/>
                  </a:cubicBezTo>
                  <a:cubicBezTo>
                    <a:pt x="1059" y="0"/>
                    <a:pt x="1059" y="0"/>
                    <a:pt x="1059" y="0"/>
                  </a:cubicBezTo>
                  <a:cubicBezTo>
                    <a:pt x="473" y="0"/>
                    <a:pt x="0" y="474"/>
                    <a:pt x="0" y="105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9" name="Freeform 133"/>
            <p:cNvSpPr>
              <a:spLocks noChangeArrowheads="1"/>
            </p:cNvSpPr>
            <p:nvPr/>
          </p:nvSpPr>
          <p:spPr bwMode="auto">
            <a:xfrm>
              <a:off x="12403874" y="5545022"/>
              <a:ext cx="570022" cy="1130297"/>
            </a:xfrm>
            <a:custGeom>
              <a:avLst/>
              <a:gdLst>
                <a:gd name="T0" fmla="*/ 283 w 516"/>
                <a:gd name="T1" fmla="*/ 508 h 1024"/>
                <a:gd name="T2" fmla="*/ 283 w 516"/>
                <a:gd name="T3" fmla="*/ 508 h 1024"/>
                <a:gd name="T4" fmla="*/ 0 w 516"/>
                <a:gd name="T5" fmla="*/ 792 h 1024"/>
                <a:gd name="T6" fmla="*/ 0 w 516"/>
                <a:gd name="T7" fmla="*/ 1023 h 1024"/>
                <a:gd name="T8" fmla="*/ 515 w 516"/>
                <a:gd name="T9" fmla="*/ 508 h 1024"/>
                <a:gd name="T10" fmla="*/ 0 w 516"/>
                <a:gd name="T11" fmla="*/ 0 h 1024"/>
                <a:gd name="T12" fmla="*/ 0 w 516"/>
                <a:gd name="T13" fmla="*/ 224 h 1024"/>
                <a:gd name="T14" fmla="*/ 283 w 516"/>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1024">
                  <a:moveTo>
                    <a:pt x="283" y="508"/>
                  </a:moveTo>
                  <a:lnTo>
                    <a:pt x="283" y="508"/>
                  </a:lnTo>
                  <a:cubicBezTo>
                    <a:pt x="283" y="663"/>
                    <a:pt x="154" y="792"/>
                    <a:pt x="0" y="792"/>
                  </a:cubicBezTo>
                  <a:cubicBezTo>
                    <a:pt x="0" y="1023"/>
                    <a:pt x="0" y="1023"/>
                    <a:pt x="0" y="1023"/>
                  </a:cubicBezTo>
                  <a:cubicBezTo>
                    <a:pt x="283" y="1023"/>
                    <a:pt x="515" y="792"/>
                    <a:pt x="515" y="508"/>
                  </a:cubicBezTo>
                  <a:cubicBezTo>
                    <a:pt x="515" y="224"/>
                    <a:pt x="283" y="0"/>
                    <a:pt x="0" y="0"/>
                  </a:cubicBezTo>
                  <a:cubicBezTo>
                    <a:pt x="0" y="224"/>
                    <a:pt x="0" y="224"/>
                    <a:pt x="0" y="224"/>
                  </a:cubicBezTo>
                  <a:cubicBezTo>
                    <a:pt x="154" y="224"/>
                    <a:pt x="283" y="353"/>
                    <a:pt x="283" y="508"/>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0" name="Freeform 134"/>
            <p:cNvSpPr>
              <a:spLocks noChangeArrowheads="1"/>
            </p:cNvSpPr>
            <p:nvPr/>
          </p:nvSpPr>
          <p:spPr bwMode="auto">
            <a:xfrm>
              <a:off x="11843599" y="5545022"/>
              <a:ext cx="560275" cy="1130297"/>
            </a:xfrm>
            <a:custGeom>
              <a:avLst/>
              <a:gdLst>
                <a:gd name="T0" fmla="*/ 0 w 509"/>
                <a:gd name="T1" fmla="*/ 508 h 1024"/>
                <a:gd name="T2" fmla="*/ 0 w 509"/>
                <a:gd name="T3" fmla="*/ 508 h 1024"/>
                <a:gd name="T4" fmla="*/ 508 w 509"/>
                <a:gd name="T5" fmla="*/ 1023 h 1024"/>
                <a:gd name="T6" fmla="*/ 508 w 509"/>
                <a:gd name="T7" fmla="*/ 792 h 1024"/>
                <a:gd name="T8" fmla="*/ 224 w 509"/>
                <a:gd name="T9" fmla="*/ 508 h 1024"/>
                <a:gd name="T10" fmla="*/ 508 w 509"/>
                <a:gd name="T11" fmla="*/ 224 h 1024"/>
                <a:gd name="T12" fmla="*/ 508 w 509"/>
                <a:gd name="T13" fmla="*/ 0 h 1024"/>
                <a:gd name="T14" fmla="*/ 0 w 509"/>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1024">
                  <a:moveTo>
                    <a:pt x="0" y="508"/>
                  </a:moveTo>
                  <a:lnTo>
                    <a:pt x="0" y="508"/>
                  </a:lnTo>
                  <a:cubicBezTo>
                    <a:pt x="0" y="792"/>
                    <a:pt x="224" y="1023"/>
                    <a:pt x="508" y="1023"/>
                  </a:cubicBezTo>
                  <a:cubicBezTo>
                    <a:pt x="508" y="792"/>
                    <a:pt x="508" y="792"/>
                    <a:pt x="508" y="792"/>
                  </a:cubicBezTo>
                  <a:cubicBezTo>
                    <a:pt x="353" y="792"/>
                    <a:pt x="224" y="663"/>
                    <a:pt x="224" y="508"/>
                  </a:cubicBezTo>
                  <a:cubicBezTo>
                    <a:pt x="224" y="353"/>
                    <a:pt x="353" y="224"/>
                    <a:pt x="508" y="224"/>
                  </a:cubicBezTo>
                  <a:cubicBezTo>
                    <a:pt x="508" y="0"/>
                    <a:pt x="508" y="0"/>
                    <a:pt x="508" y="0"/>
                  </a:cubicBezTo>
                  <a:cubicBezTo>
                    <a:pt x="224" y="0"/>
                    <a:pt x="0" y="224"/>
                    <a:pt x="0" y="50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6" name="Group 5"/>
          <p:cNvGrpSpPr/>
          <p:nvPr/>
        </p:nvGrpSpPr>
        <p:grpSpPr>
          <a:xfrm rot="20700000">
            <a:off x="2847320" y="4659409"/>
            <a:ext cx="3044980" cy="3040110"/>
            <a:chOff x="5851074" y="4746019"/>
            <a:chExt cx="3044980" cy="3040110"/>
          </a:xfrm>
        </p:grpSpPr>
        <p:sp>
          <p:nvSpPr>
            <p:cNvPr id="471" name="Freeform 8"/>
            <p:cNvSpPr>
              <a:spLocks noChangeArrowheads="1"/>
            </p:cNvSpPr>
            <p:nvPr/>
          </p:nvSpPr>
          <p:spPr bwMode="auto">
            <a:xfrm>
              <a:off x="6299295" y="5364761"/>
              <a:ext cx="297189" cy="628483"/>
            </a:xfrm>
            <a:custGeom>
              <a:avLst/>
              <a:gdLst>
                <a:gd name="T0" fmla="*/ 267 w 268"/>
                <a:gd name="T1" fmla="*/ 456 h 569"/>
                <a:gd name="T2" fmla="*/ 267 w 268"/>
                <a:gd name="T3" fmla="*/ 456 h 569"/>
                <a:gd name="T4" fmla="*/ 155 w 268"/>
                <a:gd name="T5" fmla="*/ 568 h 569"/>
                <a:gd name="T6" fmla="*/ 155 w 268"/>
                <a:gd name="T7" fmla="*/ 0 h 569"/>
                <a:gd name="T8" fmla="*/ 267 w 268"/>
                <a:gd name="T9" fmla="*/ 112 h 569"/>
                <a:gd name="T10" fmla="*/ 267 w 268"/>
                <a:gd name="T11" fmla="*/ 456 h 569"/>
              </a:gdLst>
              <a:ahLst/>
              <a:cxnLst>
                <a:cxn ang="0">
                  <a:pos x="T0" y="T1"/>
                </a:cxn>
                <a:cxn ang="0">
                  <a:pos x="T2" y="T3"/>
                </a:cxn>
                <a:cxn ang="0">
                  <a:pos x="T4" y="T5"/>
                </a:cxn>
                <a:cxn ang="0">
                  <a:pos x="T6" y="T7"/>
                </a:cxn>
                <a:cxn ang="0">
                  <a:pos x="T8" y="T9"/>
                </a:cxn>
                <a:cxn ang="0">
                  <a:pos x="T10" y="T11"/>
                </a:cxn>
              </a:cxnLst>
              <a:rect l="0" t="0" r="r" b="b"/>
              <a:pathLst>
                <a:path w="268" h="569">
                  <a:moveTo>
                    <a:pt x="267" y="456"/>
                  </a:moveTo>
                  <a:lnTo>
                    <a:pt x="267" y="456"/>
                  </a:lnTo>
                  <a:cubicBezTo>
                    <a:pt x="155" y="568"/>
                    <a:pt x="155" y="568"/>
                    <a:pt x="155" y="568"/>
                  </a:cubicBezTo>
                  <a:cubicBezTo>
                    <a:pt x="0" y="413"/>
                    <a:pt x="0" y="155"/>
                    <a:pt x="155" y="0"/>
                  </a:cubicBezTo>
                  <a:cubicBezTo>
                    <a:pt x="267" y="112"/>
                    <a:pt x="267" y="112"/>
                    <a:pt x="267" y="112"/>
                  </a:cubicBezTo>
                  <a:cubicBezTo>
                    <a:pt x="172" y="206"/>
                    <a:pt x="172" y="361"/>
                    <a:pt x="267" y="456"/>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2" name="Freeform 9"/>
            <p:cNvSpPr>
              <a:spLocks noChangeArrowheads="1"/>
            </p:cNvSpPr>
            <p:nvPr/>
          </p:nvSpPr>
          <p:spPr bwMode="auto">
            <a:xfrm>
              <a:off x="6469813" y="5194240"/>
              <a:ext cx="628486" cy="297192"/>
            </a:xfrm>
            <a:custGeom>
              <a:avLst/>
              <a:gdLst>
                <a:gd name="T0" fmla="*/ 568 w 569"/>
                <a:gd name="T1" fmla="*/ 155 h 268"/>
                <a:gd name="T2" fmla="*/ 568 w 569"/>
                <a:gd name="T3" fmla="*/ 155 h 268"/>
                <a:gd name="T4" fmla="*/ 456 w 569"/>
                <a:gd name="T5" fmla="*/ 267 h 268"/>
                <a:gd name="T6" fmla="*/ 112 w 569"/>
                <a:gd name="T7" fmla="*/ 267 h 268"/>
                <a:gd name="T8" fmla="*/ 0 w 569"/>
                <a:gd name="T9" fmla="*/ 155 h 268"/>
                <a:gd name="T10" fmla="*/ 568 w 569"/>
                <a:gd name="T11" fmla="*/ 155 h 268"/>
              </a:gdLst>
              <a:ahLst/>
              <a:cxnLst>
                <a:cxn ang="0">
                  <a:pos x="T0" y="T1"/>
                </a:cxn>
                <a:cxn ang="0">
                  <a:pos x="T2" y="T3"/>
                </a:cxn>
                <a:cxn ang="0">
                  <a:pos x="T4" y="T5"/>
                </a:cxn>
                <a:cxn ang="0">
                  <a:pos x="T6" y="T7"/>
                </a:cxn>
                <a:cxn ang="0">
                  <a:pos x="T8" y="T9"/>
                </a:cxn>
                <a:cxn ang="0">
                  <a:pos x="T10" y="T11"/>
                </a:cxn>
              </a:cxnLst>
              <a:rect l="0" t="0" r="r" b="b"/>
              <a:pathLst>
                <a:path w="569" h="268">
                  <a:moveTo>
                    <a:pt x="568" y="155"/>
                  </a:moveTo>
                  <a:lnTo>
                    <a:pt x="568" y="155"/>
                  </a:lnTo>
                  <a:cubicBezTo>
                    <a:pt x="456" y="267"/>
                    <a:pt x="456" y="267"/>
                    <a:pt x="456" y="267"/>
                  </a:cubicBezTo>
                  <a:cubicBezTo>
                    <a:pt x="362" y="163"/>
                    <a:pt x="206" y="163"/>
                    <a:pt x="112" y="267"/>
                  </a:cubicBezTo>
                  <a:cubicBezTo>
                    <a:pt x="0" y="155"/>
                    <a:pt x="0" y="155"/>
                    <a:pt x="0" y="155"/>
                  </a:cubicBezTo>
                  <a:cubicBezTo>
                    <a:pt x="155" y="0"/>
                    <a:pt x="413" y="0"/>
                    <a:pt x="568" y="155"/>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3" name="Freeform 10"/>
            <p:cNvSpPr>
              <a:spLocks noChangeArrowheads="1"/>
            </p:cNvSpPr>
            <p:nvPr/>
          </p:nvSpPr>
          <p:spPr bwMode="auto">
            <a:xfrm>
              <a:off x="5851074" y="5077313"/>
              <a:ext cx="457965" cy="1198505"/>
            </a:xfrm>
            <a:custGeom>
              <a:avLst/>
              <a:gdLst>
                <a:gd name="T0" fmla="*/ 413 w 414"/>
                <a:gd name="T1" fmla="*/ 973 h 1086"/>
                <a:gd name="T2" fmla="*/ 413 w 414"/>
                <a:gd name="T3" fmla="*/ 973 h 1086"/>
                <a:gd name="T4" fmla="*/ 301 w 414"/>
                <a:gd name="T5" fmla="*/ 1085 h 1086"/>
                <a:gd name="T6" fmla="*/ 301 w 414"/>
                <a:gd name="T7" fmla="*/ 0 h 1086"/>
                <a:gd name="T8" fmla="*/ 413 w 414"/>
                <a:gd name="T9" fmla="*/ 112 h 1086"/>
                <a:gd name="T10" fmla="*/ 413 w 414"/>
                <a:gd name="T11" fmla="*/ 973 h 1086"/>
              </a:gdLst>
              <a:ahLst/>
              <a:cxnLst>
                <a:cxn ang="0">
                  <a:pos x="T0" y="T1"/>
                </a:cxn>
                <a:cxn ang="0">
                  <a:pos x="T2" y="T3"/>
                </a:cxn>
                <a:cxn ang="0">
                  <a:pos x="T4" y="T5"/>
                </a:cxn>
                <a:cxn ang="0">
                  <a:pos x="T6" y="T7"/>
                </a:cxn>
                <a:cxn ang="0">
                  <a:pos x="T8" y="T9"/>
                </a:cxn>
                <a:cxn ang="0">
                  <a:pos x="T10" y="T11"/>
                </a:cxn>
              </a:cxnLst>
              <a:rect l="0" t="0" r="r" b="b"/>
              <a:pathLst>
                <a:path w="414" h="1086">
                  <a:moveTo>
                    <a:pt x="413" y="973"/>
                  </a:moveTo>
                  <a:lnTo>
                    <a:pt x="413" y="973"/>
                  </a:lnTo>
                  <a:cubicBezTo>
                    <a:pt x="301" y="1085"/>
                    <a:pt x="301" y="1085"/>
                    <a:pt x="301" y="1085"/>
                  </a:cubicBezTo>
                  <a:cubicBezTo>
                    <a:pt x="0" y="784"/>
                    <a:pt x="0" y="302"/>
                    <a:pt x="301" y="0"/>
                  </a:cubicBezTo>
                  <a:cubicBezTo>
                    <a:pt x="413" y="112"/>
                    <a:pt x="413" y="112"/>
                    <a:pt x="413" y="112"/>
                  </a:cubicBezTo>
                  <a:cubicBezTo>
                    <a:pt x="172" y="345"/>
                    <a:pt x="172" y="732"/>
                    <a:pt x="413" y="973"/>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4" name="Freeform 11"/>
            <p:cNvSpPr>
              <a:spLocks noChangeArrowheads="1"/>
            </p:cNvSpPr>
            <p:nvPr/>
          </p:nvSpPr>
          <p:spPr bwMode="auto">
            <a:xfrm>
              <a:off x="6187238" y="4746019"/>
              <a:ext cx="1198505" cy="457965"/>
            </a:xfrm>
            <a:custGeom>
              <a:avLst/>
              <a:gdLst>
                <a:gd name="T0" fmla="*/ 1084 w 1085"/>
                <a:gd name="T1" fmla="*/ 301 h 414"/>
                <a:gd name="T2" fmla="*/ 1084 w 1085"/>
                <a:gd name="T3" fmla="*/ 301 h 414"/>
                <a:gd name="T4" fmla="*/ 972 w 1085"/>
                <a:gd name="T5" fmla="*/ 413 h 414"/>
                <a:gd name="T6" fmla="*/ 112 w 1085"/>
                <a:gd name="T7" fmla="*/ 413 h 414"/>
                <a:gd name="T8" fmla="*/ 0 w 1085"/>
                <a:gd name="T9" fmla="*/ 301 h 414"/>
                <a:gd name="T10" fmla="*/ 1084 w 1085"/>
                <a:gd name="T11" fmla="*/ 301 h 414"/>
              </a:gdLst>
              <a:ahLst/>
              <a:cxnLst>
                <a:cxn ang="0">
                  <a:pos x="T0" y="T1"/>
                </a:cxn>
                <a:cxn ang="0">
                  <a:pos x="T2" y="T3"/>
                </a:cxn>
                <a:cxn ang="0">
                  <a:pos x="T4" y="T5"/>
                </a:cxn>
                <a:cxn ang="0">
                  <a:pos x="T6" y="T7"/>
                </a:cxn>
                <a:cxn ang="0">
                  <a:pos x="T8" y="T9"/>
                </a:cxn>
                <a:cxn ang="0">
                  <a:pos x="T10" y="T11"/>
                </a:cxn>
              </a:cxnLst>
              <a:rect l="0" t="0" r="r" b="b"/>
              <a:pathLst>
                <a:path w="1085" h="414">
                  <a:moveTo>
                    <a:pt x="1084" y="301"/>
                  </a:moveTo>
                  <a:lnTo>
                    <a:pt x="1084" y="301"/>
                  </a:lnTo>
                  <a:cubicBezTo>
                    <a:pt x="972" y="413"/>
                    <a:pt x="972" y="413"/>
                    <a:pt x="972" y="413"/>
                  </a:cubicBezTo>
                  <a:cubicBezTo>
                    <a:pt x="731" y="172"/>
                    <a:pt x="344" y="172"/>
                    <a:pt x="112" y="413"/>
                  </a:cubicBezTo>
                  <a:cubicBezTo>
                    <a:pt x="0" y="301"/>
                    <a:pt x="0" y="301"/>
                    <a:pt x="0" y="301"/>
                  </a:cubicBezTo>
                  <a:cubicBezTo>
                    <a:pt x="301" y="0"/>
                    <a:pt x="783" y="0"/>
                    <a:pt x="1084" y="301"/>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5" name="Freeform 12"/>
            <p:cNvSpPr>
              <a:spLocks noChangeArrowheads="1"/>
            </p:cNvSpPr>
            <p:nvPr/>
          </p:nvSpPr>
          <p:spPr bwMode="auto">
            <a:xfrm>
              <a:off x="7088555" y="5457327"/>
              <a:ext cx="1305688" cy="1607751"/>
            </a:xfrm>
            <a:custGeom>
              <a:avLst/>
              <a:gdLst>
                <a:gd name="T0" fmla="*/ 1180 w 1181"/>
                <a:gd name="T1" fmla="*/ 1083 h 1454"/>
                <a:gd name="T2" fmla="*/ 1180 w 1181"/>
                <a:gd name="T3" fmla="*/ 1083 h 1454"/>
                <a:gd name="T4" fmla="*/ 1068 w 1181"/>
                <a:gd name="T5" fmla="*/ 964 h 1454"/>
                <a:gd name="T6" fmla="*/ 663 w 1181"/>
                <a:gd name="T7" fmla="*/ 0 h 1454"/>
                <a:gd name="T8" fmla="*/ 0 w 1181"/>
                <a:gd name="T9" fmla="*/ 654 h 1454"/>
                <a:gd name="T10" fmla="*/ 809 w 1181"/>
                <a:gd name="T11" fmla="*/ 1453 h 1454"/>
                <a:gd name="T12" fmla="*/ 1180 w 1181"/>
                <a:gd name="T13" fmla="*/ 1083 h 1454"/>
              </a:gdLst>
              <a:ahLst/>
              <a:cxnLst>
                <a:cxn ang="0">
                  <a:pos x="T0" y="T1"/>
                </a:cxn>
                <a:cxn ang="0">
                  <a:pos x="T2" y="T3"/>
                </a:cxn>
                <a:cxn ang="0">
                  <a:pos x="T4" y="T5"/>
                </a:cxn>
                <a:cxn ang="0">
                  <a:pos x="T6" y="T7"/>
                </a:cxn>
                <a:cxn ang="0">
                  <a:pos x="T8" y="T9"/>
                </a:cxn>
                <a:cxn ang="0">
                  <a:pos x="T10" y="T11"/>
                </a:cxn>
                <a:cxn ang="0">
                  <a:pos x="T12" y="T13"/>
                </a:cxn>
              </a:cxnLst>
              <a:rect l="0" t="0" r="r" b="b"/>
              <a:pathLst>
                <a:path w="1181" h="1454">
                  <a:moveTo>
                    <a:pt x="1180" y="1083"/>
                  </a:moveTo>
                  <a:lnTo>
                    <a:pt x="1180" y="1083"/>
                  </a:lnTo>
                  <a:cubicBezTo>
                    <a:pt x="1145" y="1050"/>
                    <a:pt x="1102" y="1007"/>
                    <a:pt x="1068" y="964"/>
                  </a:cubicBezTo>
                  <a:cubicBezTo>
                    <a:pt x="775" y="585"/>
                    <a:pt x="758" y="361"/>
                    <a:pt x="663" y="0"/>
                  </a:cubicBezTo>
                  <a:cubicBezTo>
                    <a:pt x="0" y="654"/>
                    <a:pt x="0" y="654"/>
                    <a:pt x="0" y="654"/>
                  </a:cubicBezTo>
                  <a:cubicBezTo>
                    <a:pt x="809" y="1453"/>
                    <a:pt x="809" y="1453"/>
                    <a:pt x="809" y="1453"/>
                  </a:cubicBezTo>
                  <a:lnTo>
                    <a:pt x="1180" y="108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6" name="Freeform 13"/>
            <p:cNvSpPr>
              <a:spLocks noChangeArrowheads="1"/>
            </p:cNvSpPr>
            <p:nvPr/>
          </p:nvSpPr>
          <p:spPr bwMode="auto">
            <a:xfrm>
              <a:off x="6669565" y="5564510"/>
              <a:ext cx="1407998" cy="1710063"/>
            </a:xfrm>
            <a:custGeom>
              <a:avLst/>
              <a:gdLst>
                <a:gd name="T0" fmla="*/ 1067 w 1274"/>
                <a:gd name="T1" fmla="*/ 0 h 1550"/>
                <a:gd name="T2" fmla="*/ 1067 w 1274"/>
                <a:gd name="T3" fmla="*/ 0 h 1550"/>
                <a:gd name="T4" fmla="*/ 0 w 1274"/>
                <a:gd name="T5" fmla="*/ 1067 h 1550"/>
                <a:gd name="T6" fmla="*/ 998 w 1274"/>
                <a:gd name="T7" fmla="*/ 1549 h 1550"/>
                <a:gd name="T8" fmla="*/ 1273 w 1274"/>
                <a:gd name="T9" fmla="*/ 1273 h 1550"/>
                <a:gd name="T10" fmla="*/ 680 w 1274"/>
                <a:gd name="T11" fmla="*/ 680 h 1550"/>
                <a:gd name="T12" fmla="*/ 1119 w 1274"/>
                <a:gd name="T13" fmla="*/ 241 h 1550"/>
                <a:gd name="T14" fmla="*/ 1067 w 1274"/>
                <a:gd name="T15" fmla="*/ 0 h 1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4" h="1550">
                  <a:moveTo>
                    <a:pt x="1067" y="0"/>
                  </a:moveTo>
                  <a:lnTo>
                    <a:pt x="1067" y="0"/>
                  </a:lnTo>
                  <a:cubicBezTo>
                    <a:pt x="0" y="1067"/>
                    <a:pt x="0" y="1067"/>
                    <a:pt x="0" y="1067"/>
                  </a:cubicBezTo>
                  <a:cubicBezTo>
                    <a:pt x="774" y="1342"/>
                    <a:pt x="998" y="1549"/>
                    <a:pt x="998" y="1549"/>
                  </a:cubicBezTo>
                  <a:cubicBezTo>
                    <a:pt x="1273" y="1273"/>
                    <a:pt x="1273" y="1273"/>
                    <a:pt x="1273" y="1273"/>
                  </a:cubicBezTo>
                  <a:cubicBezTo>
                    <a:pt x="680" y="680"/>
                    <a:pt x="680" y="680"/>
                    <a:pt x="680" y="680"/>
                  </a:cubicBezTo>
                  <a:cubicBezTo>
                    <a:pt x="1119" y="241"/>
                    <a:pt x="1119" y="241"/>
                    <a:pt x="1119" y="241"/>
                  </a:cubicBezTo>
                  <a:cubicBezTo>
                    <a:pt x="1119" y="241"/>
                    <a:pt x="1084" y="130"/>
                    <a:pt x="1067" y="0"/>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7" name="Freeform 14"/>
            <p:cNvSpPr>
              <a:spLocks noChangeArrowheads="1"/>
            </p:cNvSpPr>
            <p:nvPr/>
          </p:nvSpPr>
          <p:spPr bwMode="auto">
            <a:xfrm>
              <a:off x="8077563" y="6655832"/>
              <a:ext cx="818491" cy="818491"/>
            </a:xfrm>
            <a:custGeom>
              <a:avLst/>
              <a:gdLst>
                <a:gd name="T0" fmla="*/ 646 w 742"/>
                <a:gd name="T1" fmla="*/ 560 h 741"/>
                <a:gd name="T2" fmla="*/ 741 w 742"/>
                <a:gd name="T3" fmla="*/ 465 h 741"/>
                <a:gd name="T4" fmla="*/ 285 w 742"/>
                <a:gd name="T5" fmla="*/ 0 h 741"/>
                <a:gd name="T6" fmla="*/ 190 w 742"/>
                <a:gd name="T7" fmla="*/ 95 h 741"/>
                <a:gd name="T8" fmla="*/ 190 w 742"/>
                <a:gd name="T9" fmla="*/ 95 h 741"/>
                <a:gd name="T10" fmla="*/ 181 w 742"/>
                <a:gd name="T11" fmla="*/ 95 h 741"/>
                <a:gd name="T12" fmla="*/ 95 w 742"/>
                <a:gd name="T13" fmla="*/ 189 h 741"/>
                <a:gd name="T14" fmla="*/ 95 w 742"/>
                <a:gd name="T15" fmla="*/ 189 h 741"/>
                <a:gd name="T16" fmla="*/ 0 w 742"/>
                <a:gd name="T17" fmla="*/ 284 h 741"/>
                <a:gd name="T18" fmla="*/ 457 w 742"/>
                <a:gd name="T19" fmla="*/ 740 h 741"/>
                <a:gd name="T20" fmla="*/ 551 w 742"/>
                <a:gd name="T21" fmla="*/ 645 h 741"/>
                <a:gd name="T22" fmla="*/ 646 w 742"/>
                <a:gd name="T23" fmla="*/ 56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741">
                  <a:moveTo>
                    <a:pt x="646" y="560"/>
                  </a:moveTo>
                  <a:lnTo>
                    <a:pt x="741" y="465"/>
                  </a:lnTo>
                  <a:lnTo>
                    <a:pt x="285" y="0"/>
                  </a:lnTo>
                  <a:lnTo>
                    <a:pt x="190" y="95"/>
                  </a:lnTo>
                  <a:lnTo>
                    <a:pt x="190" y="95"/>
                  </a:lnTo>
                  <a:lnTo>
                    <a:pt x="181" y="95"/>
                  </a:lnTo>
                  <a:lnTo>
                    <a:pt x="95" y="189"/>
                  </a:lnTo>
                  <a:lnTo>
                    <a:pt x="95" y="189"/>
                  </a:lnTo>
                  <a:lnTo>
                    <a:pt x="0" y="284"/>
                  </a:lnTo>
                  <a:lnTo>
                    <a:pt x="457" y="740"/>
                  </a:lnTo>
                  <a:lnTo>
                    <a:pt x="551" y="645"/>
                  </a:lnTo>
                  <a:lnTo>
                    <a:pt x="646" y="560"/>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8" name="Freeform 15"/>
            <p:cNvSpPr>
              <a:spLocks noChangeArrowheads="1"/>
            </p:cNvSpPr>
            <p:nvPr/>
          </p:nvSpPr>
          <p:spPr bwMode="auto">
            <a:xfrm>
              <a:off x="7760887" y="6967638"/>
              <a:ext cx="828235" cy="818491"/>
            </a:xfrm>
            <a:custGeom>
              <a:avLst/>
              <a:gdLst>
                <a:gd name="T0" fmla="*/ 646 w 750"/>
                <a:gd name="T1" fmla="*/ 551 h 741"/>
                <a:gd name="T2" fmla="*/ 749 w 750"/>
                <a:gd name="T3" fmla="*/ 456 h 741"/>
                <a:gd name="T4" fmla="*/ 284 w 750"/>
                <a:gd name="T5" fmla="*/ 0 h 741"/>
                <a:gd name="T6" fmla="*/ 190 w 750"/>
                <a:gd name="T7" fmla="*/ 95 h 741"/>
                <a:gd name="T8" fmla="*/ 190 w 750"/>
                <a:gd name="T9" fmla="*/ 95 h 741"/>
                <a:gd name="T10" fmla="*/ 190 w 750"/>
                <a:gd name="T11" fmla="*/ 95 h 741"/>
                <a:gd name="T12" fmla="*/ 95 w 750"/>
                <a:gd name="T13" fmla="*/ 189 h 741"/>
                <a:gd name="T14" fmla="*/ 95 w 750"/>
                <a:gd name="T15" fmla="*/ 189 h 741"/>
                <a:gd name="T16" fmla="*/ 0 w 750"/>
                <a:gd name="T17" fmla="*/ 284 h 741"/>
                <a:gd name="T18" fmla="*/ 465 w 750"/>
                <a:gd name="T19" fmla="*/ 740 h 741"/>
                <a:gd name="T20" fmla="*/ 560 w 750"/>
                <a:gd name="T21" fmla="*/ 646 h 741"/>
                <a:gd name="T22" fmla="*/ 646 w 750"/>
                <a:gd name="T23" fmla="*/ 55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741">
                  <a:moveTo>
                    <a:pt x="646" y="551"/>
                  </a:moveTo>
                  <a:lnTo>
                    <a:pt x="749" y="456"/>
                  </a:lnTo>
                  <a:lnTo>
                    <a:pt x="284" y="0"/>
                  </a:lnTo>
                  <a:lnTo>
                    <a:pt x="190" y="95"/>
                  </a:lnTo>
                  <a:lnTo>
                    <a:pt x="190" y="95"/>
                  </a:lnTo>
                  <a:lnTo>
                    <a:pt x="190" y="95"/>
                  </a:lnTo>
                  <a:lnTo>
                    <a:pt x="95" y="189"/>
                  </a:lnTo>
                  <a:lnTo>
                    <a:pt x="95" y="189"/>
                  </a:lnTo>
                  <a:lnTo>
                    <a:pt x="0" y="284"/>
                  </a:lnTo>
                  <a:lnTo>
                    <a:pt x="465" y="740"/>
                  </a:lnTo>
                  <a:lnTo>
                    <a:pt x="560" y="646"/>
                  </a:lnTo>
                  <a:lnTo>
                    <a:pt x="646" y="551"/>
                  </a:ln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9" name="Freeform 16"/>
            <p:cNvSpPr>
              <a:spLocks noChangeArrowheads="1"/>
            </p:cNvSpPr>
            <p:nvPr/>
          </p:nvSpPr>
          <p:spPr bwMode="auto">
            <a:xfrm>
              <a:off x="6469813" y="6007861"/>
              <a:ext cx="789259" cy="789259"/>
            </a:xfrm>
            <a:custGeom>
              <a:avLst/>
              <a:gdLst>
                <a:gd name="T0" fmla="*/ 585 w 715"/>
                <a:gd name="T1" fmla="*/ 0 h 714"/>
                <a:gd name="T2" fmla="*/ 585 w 715"/>
                <a:gd name="T3" fmla="*/ 0 h 714"/>
                <a:gd name="T4" fmla="*/ 26 w 715"/>
                <a:gd name="T5" fmla="*/ 551 h 714"/>
                <a:gd name="T6" fmla="*/ 26 w 715"/>
                <a:gd name="T7" fmla="*/ 653 h 714"/>
                <a:gd name="T8" fmla="*/ 60 w 715"/>
                <a:gd name="T9" fmla="*/ 687 h 714"/>
                <a:gd name="T10" fmla="*/ 164 w 715"/>
                <a:gd name="T11" fmla="*/ 687 h 714"/>
                <a:gd name="T12" fmla="*/ 714 w 715"/>
                <a:gd name="T13" fmla="*/ 129 h 714"/>
                <a:gd name="T14" fmla="*/ 585 w 715"/>
                <a:gd name="T15" fmla="*/ 0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714">
                  <a:moveTo>
                    <a:pt x="585" y="0"/>
                  </a:moveTo>
                  <a:lnTo>
                    <a:pt x="585" y="0"/>
                  </a:lnTo>
                  <a:cubicBezTo>
                    <a:pt x="26" y="551"/>
                    <a:pt x="26" y="551"/>
                    <a:pt x="26" y="551"/>
                  </a:cubicBezTo>
                  <a:cubicBezTo>
                    <a:pt x="0" y="575"/>
                    <a:pt x="0" y="619"/>
                    <a:pt x="26" y="653"/>
                  </a:cubicBezTo>
                  <a:cubicBezTo>
                    <a:pt x="60" y="687"/>
                    <a:pt x="60" y="687"/>
                    <a:pt x="60" y="687"/>
                  </a:cubicBezTo>
                  <a:cubicBezTo>
                    <a:pt x="95" y="713"/>
                    <a:pt x="138" y="713"/>
                    <a:pt x="164" y="687"/>
                  </a:cubicBezTo>
                  <a:cubicBezTo>
                    <a:pt x="714" y="129"/>
                    <a:pt x="714" y="129"/>
                    <a:pt x="714" y="129"/>
                  </a:cubicBezTo>
                  <a:lnTo>
                    <a:pt x="585" y="0"/>
                  </a:ln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0" name="Freeform 17"/>
            <p:cNvSpPr>
              <a:spLocks noChangeArrowheads="1"/>
            </p:cNvSpPr>
            <p:nvPr/>
          </p:nvSpPr>
          <p:spPr bwMode="auto">
            <a:xfrm>
              <a:off x="7117787" y="5364761"/>
              <a:ext cx="789259" cy="789259"/>
            </a:xfrm>
            <a:custGeom>
              <a:avLst/>
              <a:gdLst>
                <a:gd name="T0" fmla="*/ 129 w 716"/>
                <a:gd name="T1" fmla="*/ 714 h 715"/>
                <a:gd name="T2" fmla="*/ 129 w 716"/>
                <a:gd name="T3" fmla="*/ 714 h 715"/>
                <a:gd name="T4" fmla="*/ 689 w 716"/>
                <a:gd name="T5" fmla="*/ 155 h 715"/>
                <a:gd name="T6" fmla="*/ 689 w 716"/>
                <a:gd name="T7" fmla="*/ 60 h 715"/>
                <a:gd name="T8" fmla="*/ 654 w 716"/>
                <a:gd name="T9" fmla="*/ 25 h 715"/>
                <a:gd name="T10" fmla="*/ 551 w 716"/>
                <a:gd name="T11" fmla="*/ 25 h 715"/>
                <a:gd name="T12" fmla="*/ 0 w 716"/>
                <a:gd name="T13" fmla="*/ 585 h 715"/>
                <a:gd name="T14" fmla="*/ 129 w 716"/>
                <a:gd name="T15" fmla="*/ 714 h 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715">
                  <a:moveTo>
                    <a:pt x="129" y="714"/>
                  </a:moveTo>
                  <a:lnTo>
                    <a:pt x="129" y="714"/>
                  </a:lnTo>
                  <a:cubicBezTo>
                    <a:pt x="689" y="155"/>
                    <a:pt x="689" y="155"/>
                    <a:pt x="689" y="155"/>
                  </a:cubicBezTo>
                  <a:cubicBezTo>
                    <a:pt x="715" y="129"/>
                    <a:pt x="715" y="86"/>
                    <a:pt x="689" y="60"/>
                  </a:cubicBezTo>
                  <a:cubicBezTo>
                    <a:pt x="654" y="25"/>
                    <a:pt x="654" y="25"/>
                    <a:pt x="654" y="25"/>
                  </a:cubicBezTo>
                  <a:cubicBezTo>
                    <a:pt x="628" y="0"/>
                    <a:pt x="585" y="0"/>
                    <a:pt x="551" y="25"/>
                  </a:cubicBezTo>
                  <a:cubicBezTo>
                    <a:pt x="0" y="585"/>
                    <a:pt x="0" y="585"/>
                    <a:pt x="0" y="585"/>
                  </a:cubicBezTo>
                  <a:lnTo>
                    <a:pt x="129" y="714"/>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485" name="Group 484"/>
          <p:cNvGrpSpPr/>
          <p:nvPr/>
        </p:nvGrpSpPr>
        <p:grpSpPr>
          <a:xfrm>
            <a:off x="18969247" y="3518949"/>
            <a:ext cx="1354409" cy="1159529"/>
            <a:chOff x="20798282" y="5004235"/>
            <a:chExt cx="1354409" cy="1159529"/>
          </a:xfrm>
        </p:grpSpPr>
        <p:sp>
          <p:nvSpPr>
            <p:cNvPr id="486" name="Freeform 18"/>
            <p:cNvSpPr>
              <a:spLocks noChangeArrowheads="1"/>
            </p:cNvSpPr>
            <p:nvPr/>
          </p:nvSpPr>
          <p:spPr bwMode="auto">
            <a:xfrm>
              <a:off x="20798282" y="5194240"/>
              <a:ext cx="677202" cy="969524"/>
            </a:xfrm>
            <a:custGeom>
              <a:avLst/>
              <a:gdLst>
                <a:gd name="T0" fmla="*/ 0 w 612"/>
                <a:gd name="T1" fmla="*/ 0 h 879"/>
                <a:gd name="T2" fmla="*/ 0 w 612"/>
                <a:gd name="T3" fmla="*/ 878 h 879"/>
                <a:gd name="T4" fmla="*/ 611 w 612"/>
                <a:gd name="T5" fmla="*/ 878 h 879"/>
                <a:gd name="T6" fmla="*/ 611 w 612"/>
                <a:gd name="T7" fmla="*/ 0 h 879"/>
                <a:gd name="T8" fmla="*/ 0 w 612"/>
                <a:gd name="T9" fmla="*/ 0 h 879"/>
              </a:gdLst>
              <a:ahLst/>
              <a:cxnLst>
                <a:cxn ang="0">
                  <a:pos x="T0" y="T1"/>
                </a:cxn>
                <a:cxn ang="0">
                  <a:pos x="T2" y="T3"/>
                </a:cxn>
                <a:cxn ang="0">
                  <a:pos x="T4" y="T5"/>
                </a:cxn>
                <a:cxn ang="0">
                  <a:pos x="T6" y="T7"/>
                </a:cxn>
                <a:cxn ang="0">
                  <a:pos x="T8" y="T9"/>
                </a:cxn>
              </a:cxnLst>
              <a:rect l="0" t="0" r="r" b="b"/>
              <a:pathLst>
                <a:path w="612" h="879">
                  <a:moveTo>
                    <a:pt x="0" y="0"/>
                  </a:moveTo>
                  <a:lnTo>
                    <a:pt x="0" y="878"/>
                  </a:lnTo>
                  <a:lnTo>
                    <a:pt x="611" y="878"/>
                  </a:lnTo>
                  <a:lnTo>
                    <a:pt x="611" y="0"/>
                  </a:lnTo>
                  <a:lnTo>
                    <a:pt x="0" y="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7" name="Freeform 19"/>
            <p:cNvSpPr>
              <a:spLocks noChangeArrowheads="1"/>
            </p:cNvSpPr>
            <p:nvPr/>
          </p:nvSpPr>
          <p:spPr bwMode="auto">
            <a:xfrm>
              <a:off x="21475485" y="5194240"/>
              <a:ext cx="677206" cy="969524"/>
            </a:xfrm>
            <a:custGeom>
              <a:avLst/>
              <a:gdLst>
                <a:gd name="T0" fmla="*/ 611 w 612"/>
                <a:gd name="T1" fmla="*/ 0 h 879"/>
                <a:gd name="T2" fmla="*/ 0 w 612"/>
                <a:gd name="T3" fmla="*/ 0 h 879"/>
                <a:gd name="T4" fmla="*/ 0 w 612"/>
                <a:gd name="T5" fmla="*/ 878 h 879"/>
                <a:gd name="T6" fmla="*/ 611 w 612"/>
                <a:gd name="T7" fmla="*/ 878 h 879"/>
                <a:gd name="T8" fmla="*/ 611 w 612"/>
                <a:gd name="T9" fmla="*/ 0 h 879"/>
              </a:gdLst>
              <a:ahLst/>
              <a:cxnLst>
                <a:cxn ang="0">
                  <a:pos x="T0" y="T1"/>
                </a:cxn>
                <a:cxn ang="0">
                  <a:pos x="T2" y="T3"/>
                </a:cxn>
                <a:cxn ang="0">
                  <a:pos x="T4" y="T5"/>
                </a:cxn>
                <a:cxn ang="0">
                  <a:pos x="T6" y="T7"/>
                </a:cxn>
                <a:cxn ang="0">
                  <a:pos x="T8" y="T9"/>
                </a:cxn>
              </a:cxnLst>
              <a:rect l="0" t="0" r="r" b="b"/>
              <a:pathLst>
                <a:path w="612" h="879">
                  <a:moveTo>
                    <a:pt x="611" y="0"/>
                  </a:moveTo>
                  <a:lnTo>
                    <a:pt x="0" y="0"/>
                  </a:lnTo>
                  <a:lnTo>
                    <a:pt x="0" y="878"/>
                  </a:lnTo>
                  <a:lnTo>
                    <a:pt x="611" y="878"/>
                  </a:lnTo>
                  <a:lnTo>
                    <a:pt x="611" y="0"/>
                  </a:lnTo>
                </a:path>
              </a:pathLst>
            </a:custGeom>
            <a:solidFill>
              <a:schemeClr val="accent2">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8" name="Freeform 20"/>
            <p:cNvSpPr>
              <a:spLocks noChangeArrowheads="1"/>
            </p:cNvSpPr>
            <p:nvPr/>
          </p:nvSpPr>
          <p:spPr bwMode="auto">
            <a:xfrm>
              <a:off x="20798282" y="5194240"/>
              <a:ext cx="1349535" cy="438477"/>
            </a:xfrm>
            <a:custGeom>
              <a:avLst/>
              <a:gdLst>
                <a:gd name="T0" fmla="*/ 0 w 1223"/>
                <a:gd name="T1" fmla="*/ 0 h 397"/>
                <a:gd name="T2" fmla="*/ 232 w 1223"/>
                <a:gd name="T3" fmla="*/ 396 h 397"/>
                <a:gd name="T4" fmla="*/ 990 w 1223"/>
                <a:gd name="T5" fmla="*/ 396 h 397"/>
                <a:gd name="T6" fmla="*/ 1222 w 1223"/>
                <a:gd name="T7" fmla="*/ 0 h 397"/>
                <a:gd name="T8" fmla="*/ 0 w 1223"/>
                <a:gd name="T9" fmla="*/ 0 h 397"/>
              </a:gdLst>
              <a:ahLst/>
              <a:cxnLst>
                <a:cxn ang="0">
                  <a:pos x="T0" y="T1"/>
                </a:cxn>
                <a:cxn ang="0">
                  <a:pos x="T2" y="T3"/>
                </a:cxn>
                <a:cxn ang="0">
                  <a:pos x="T4" y="T5"/>
                </a:cxn>
                <a:cxn ang="0">
                  <a:pos x="T6" y="T7"/>
                </a:cxn>
                <a:cxn ang="0">
                  <a:pos x="T8" y="T9"/>
                </a:cxn>
              </a:cxnLst>
              <a:rect l="0" t="0" r="r" b="b"/>
              <a:pathLst>
                <a:path w="1223" h="397">
                  <a:moveTo>
                    <a:pt x="0" y="0"/>
                  </a:moveTo>
                  <a:lnTo>
                    <a:pt x="232" y="396"/>
                  </a:lnTo>
                  <a:lnTo>
                    <a:pt x="990" y="396"/>
                  </a:lnTo>
                  <a:lnTo>
                    <a:pt x="1222" y="0"/>
                  </a:lnTo>
                  <a:lnTo>
                    <a:pt x="0" y="0"/>
                  </a:lnTo>
                </a:path>
              </a:pathLst>
            </a:custGeom>
            <a:solidFill>
              <a:schemeClr val="accent2">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9" name="Freeform 21"/>
            <p:cNvSpPr>
              <a:spLocks noChangeArrowheads="1"/>
            </p:cNvSpPr>
            <p:nvPr/>
          </p:nvSpPr>
          <p:spPr bwMode="auto">
            <a:xfrm>
              <a:off x="21397533" y="5515790"/>
              <a:ext cx="155903" cy="116927"/>
            </a:xfrm>
            <a:custGeom>
              <a:avLst/>
              <a:gdLst>
                <a:gd name="T0" fmla="*/ 138 w 139"/>
                <a:gd name="T1" fmla="*/ 0 h 105"/>
                <a:gd name="T2" fmla="*/ 0 w 139"/>
                <a:gd name="T3" fmla="*/ 0 h 105"/>
                <a:gd name="T4" fmla="*/ 0 w 139"/>
                <a:gd name="T5" fmla="*/ 104 h 105"/>
                <a:gd name="T6" fmla="*/ 138 w 139"/>
                <a:gd name="T7" fmla="*/ 104 h 105"/>
                <a:gd name="T8" fmla="*/ 138 w 139"/>
                <a:gd name="T9" fmla="*/ 0 h 105"/>
              </a:gdLst>
              <a:ahLst/>
              <a:cxnLst>
                <a:cxn ang="0">
                  <a:pos x="T0" y="T1"/>
                </a:cxn>
                <a:cxn ang="0">
                  <a:pos x="T2" y="T3"/>
                </a:cxn>
                <a:cxn ang="0">
                  <a:pos x="T4" y="T5"/>
                </a:cxn>
                <a:cxn ang="0">
                  <a:pos x="T6" y="T7"/>
                </a:cxn>
                <a:cxn ang="0">
                  <a:pos x="T8" y="T9"/>
                </a:cxn>
              </a:cxnLst>
              <a:rect l="0" t="0" r="r" b="b"/>
              <a:pathLst>
                <a:path w="139" h="105">
                  <a:moveTo>
                    <a:pt x="138" y="0"/>
                  </a:moveTo>
                  <a:lnTo>
                    <a:pt x="0" y="0"/>
                  </a:lnTo>
                  <a:lnTo>
                    <a:pt x="0" y="104"/>
                  </a:lnTo>
                  <a:lnTo>
                    <a:pt x="138" y="104"/>
                  </a:lnTo>
                  <a:lnTo>
                    <a:pt x="13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0" name="Freeform 22"/>
            <p:cNvSpPr>
              <a:spLocks noChangeArrowheads="1"/>
            </p:cNvSpPr>
            <p:nvPr/>
          </p:nvSpPr>
          <p:spPr bwMode="auto">
            <a:xfrm>
              <a:off x="21397533" y="5627847"/>
              <a:ext cx="155903" cy="126671"/>
            </a:xfrm>
            <a:custGeom>
              <a:avLst/>
              <a:gdLst>
                <a:gd name="T0" fmla="*/ 0 w 139"/>
                <a:gd name="T1" fmla="*/ 0 h 113"/>
                <a:gd name="T2" fmla="*/ 0 w 139"/>
                <a:gd name="T3" fmla="*/ 112 h 113"/>
                <a:gd name="T4" fmla="*/ 138 w 139"/>
                <a:gd name="T5" fmla="*/ 112 h 113"/>
                <a:gd name="T6" fmla="*/ 138 w 139"/>
                <a:gd name="T7" fmla="*/ 0 h 113"/>
                <a:gd name="T8" fmla="*/ 0 w 139"/>
                <a:gd name="T9" fmla="*/ 0 h 113"/>
              </a:gdLst>
              <a:ahLst/>
              <a:cxnLst>
                <a:cxn ang="0">
                  <a:pos x="T0" y="T1"/>
                </a:cxn>
                <a:cxn ang="0">
                  <a:pos x="T2" y="T3"/>
                </a:cxn>
                <a:cxn ang="0">
                  <a:pos x="T4" y="T5"/>
                </a:cxn>
                <a:cxn ang="0">
                  <a:pos x="T6" y="T7"/>
                </a:cxn>
                <a:cxn ang="0">
                  <a:pos x="T8" y="T9"/>
                </a:cxn>
              </a:cxnLst>
              <a:rect l="0" t="0" r="r" b="b"/>
              <a:pathLst>
                <a:path w="139" h="113">
                  <a:moveTo>
                    <a:pt x="0" y="0"/>
                  </a:moveTo>
                  <a:lnTo>
                    <a:pt x="0" y="112"/>
                  </a:lnTo>
                  <a:lnTo>
                    <a:pt x="138" y="112"/>
                  </a:lnTo>
                  <a:lnTo>
                    <a:pt x="138" y="0"/>
                  </a:lnTo>
                  <a:lnTo>
                    <a:pt x="0" y="0"/>
                  </a:lnTo>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1" name="Freeform 23"/>
            <p:cNvSpPr>
              <a:spLocks noChangeArrowheads="1"/>
            </p:cNvSpPr>
            <p:nvPr/>
          </p:nvSpPr>
          <p:spPr bwMode="auto">
            <a:xfrm>
              <a:off x="21178296" y="5004235"/>
              <a:ext cx="589507" cy="97439"/>
            </a:xfrm>
            <a:custGeom>
              <a:avLst/>
              <a:gdLst>
                <a:gd name="T0" fmla="*/ 534 w 535"/>
                <a:gd name="T1" fmla="*/ 86 h 87"/>
                <a:gd name="T2" fmla="*/ 0 w 535"/>
                <a:gd name="T3" fmla="*/ 86 h 87"/>
                <a:gd name="T4" fmla="*/ 0 w 535"/>
                <a:gd name="T5" fmla="*/ 0 h 87"/>
                <a:gd name="T6" fmla="*/ 534 w 535"/>
                <a:gd name="T7" fmla="*/ 0 h 87"/>
                <a:gd name="T8" fmla="*/ 534 w 535"/>
                <a:gd name="T9" fmla="*/ 86 h 87"/>
              </a:gdLst>
              <a:ahLst/>
              <a:cxnLst>
                <a:cxn ang="0">
                  <a:pos x="T0" y="T1"/>
                </a:cxn>
                <a:cxn ang="0">
                  <a:pos x="T2" y="T3"/>
                </a:cxn>
                <a:cxn ang="0">
                  <a:pos x="T4" y="T5"/>
                </a:cxn>
                <a:cxn ang="0">
                  <a:pos x="T6" y="T7"/>
                </a:cxn>
                <a:cxn ang="0">
                  <a:pos x="T8" y="T9"/>
                </a:cxn>
              </a:cxnLst>
              <a:rect l="0" t="0" r="r" b="b"/>
              <a:pathLst>
                <a:path w="535" h="87">
                  <a:moveTo>
                    <a:pt x="534" y="86"/>
                  </a:moveTo>
                  <a:lnTo>
                    <a:pt x="0" y="86"/>
                  </a:lnTo>
                  <a:lnTo>
                    <a:pt x="0" y="0"/>
                  </a:lnTo>
                  <a:lnTo>
                    <a:pt x="534" y="0"/>
                  </a:lnTo>
                  <a:lnTo>
                    <a:pt x="534" y="86"/>
                  </a:lnTo>
                </a:path>
              </a:pathLst>
            </a:custGeom>
            <a:solidFill>
              <a:schemeClr val="accent2">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2" name="Freeform 24"/>
            <p:cNvSpPr>
              <a:spLocks noChangeArrowheads="1"/>
            </p:cNvSpPr>
            <p:nvPr/>
          </p:nvSpPr>
          <p:spPr bwMode="auto">
            <a:xfrm>
              <a:off x="21227016" y="5096801"/>
              <a:ext cx="87695" cy="97439"/>
            </a:xfrm>
            <a:custGeom>
              <a:avLst/>
              <a:gdLst>
                <a:gd name="T0" fmla="*/ 77 w 78"/>
                <a:gd name="T1" fmla="*/ 86 h 87"/>
                <a:gd name="T2" fmla="*/ 0 w 78"/>
                <a:gd name="T3" fmla="*/ 86 h 87"/>
                <a:gd name="T4" fmla="*/ 0 w 78"/>
                <a:gd name="T5" fmla="*/ 0 h 87"/>
                <a:gd name="T6" fmla="*/ 77 w 78"/>
                <a:gd name="T7" fmla="*/ 0 h 87"/>
                <a:gd name="T8" fmla="*/ 77 w 78"/>
                <a:gd name="T9" fmla="*/ 86 h 87"/>
              </a:gdLst>
              <a:ahLst/>
              <a:cxnLst>
                <a:cxn ang="0">
                  <a:pos x="T0" y="T1"/>
                </a:cxn>
                <a:cxn ang="0">
                  <a:pos x="T2" y="T3"/>
                </a:cxn>
                <a:cxn ang="0">
                  <a:pos x="T4" y="T5"/>
                </a:cxn>
                <a:cxn ang="0">
                  <a:pos x="T6" y="T7"/>
                </a:cxn>
                <a:cxn ang="0">
                  <a:pos x="T8" y="T9"/>
                </a:cxn>
              </a:cxnLst>
              <a:rect l="0" t="0" r="r" b="b"/>
              <a:pathLst>
                <a:path w="78" h="87">
                  <a:moveTo>
                    <a:pt x="77" y="86"/>
                  </a:moveTo>
                  <a:lnTo>
                    <a:pt x="0" y="86"/>
                  </a:lnTo>
                  <a:lnTo>
                    <a:pt x="0" y="0"/>
                  </a:lnTo>
                  <a:lnTo>
                    <a:pt x="77" y="0"/>
                  </a:lnTo>
                  <a:lnTo>
                    <a:pt x="77" y="86"/>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3" name="Freeform 25"/>
            <p:cNvSpPr>
              <a:spLocks noChangeArrowheads="1"/>
            </p:cNvSpPr>
            <p:nvPr/>
          </p:nvSpPr>
          <p:spPr bwMode="auto">
            <a:xfrm>
              <a:off x="21636261" y="5096801"/>
              <a:ext cx="87695" cy="97439"/>
            </a:xfrm>
            <a:custGeom>
              <a:avLst/>
              <a:gdLst>
                <a:gd name="T0" fmla="*/ 78 w 79"/>
                <a:gd name="T1" fmla="*/ 86 h 87"/>
                <a:gd name="T2" fmla="*/ 0 w 79"/>
                <a:gd name="T3" fmla="*/ 86 h 87"/>
                <a:gd name="T4" fmla="*/ 0 w 79"/>
                <a:gd name="T5" fmla="*/ 0 h 87"/>
                <a:gd name="T6" fmla="*/ 78 w 79"/>
                <a:gd name="T7" fmla="*/ 0 h 87"/>
                <a:gd name="T8" fmla="*/ 78 w 79"/>
                <a:gd name="T9" fmla="*/ 86 h 87"/>
              </a:gdLst>
              <a:ahLst/>
              <a:cxnLst>
                <a:cxn ang="0">
                  <a:pos x="T0" y="T1"/>
                </a:cxn>
                <a:cxn ang="0">
                  <a:pos x="T2" y="T3"/>
                </a:cxn>
                <a:cxn ang="0">
                  <a:pos x="T4" y="T5"/>
                </a:cxn>
                <a:cxn ang="0">
                  <a:pos x="T6" y="T7"/>
                </a:cxn>
                <a:cxn ang="0">
                  <a:pos x="T8" y="T9"/>
                </a:cxn>
              </a:cxnLst>
              <a:rect l="0" t="0" r="r" b="b"/>
              <a:pathLst>
                <a:path w="79" h="87">
                  <a:moveTo>
                    <a:pt x="78" y="86"/>
                  </a:moveTo>
                  <a:lnTo>
                    <a:pt x="0" y="86"/>
                  </a:lnTo>
                  <a:lnTo>
                    <a:pt x="0" y="0"/>
                  </a:lnTo>
                  <a:lnTo>
                    <a:pt x="78" y="0"/>
                  </a:lnTo>
                  <a:lnTo>
                    <a:pt x="78" y="86"/>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494" name="Group 493"/>
          <p:cNvGrpSpPr/>
          <p:nvPr/>
        </p:nvGrpSpPr>
        <p:grpSpPr>
          <a:xfrm>
            <a:off x="18969247" y="7248597"/>
            <a:ext cx="2382173" cy="1741647"/>
            <a:chOff x="18201520" y="5165008"/>
            <a:chExt cx="1612624" cy="1179017"/>
          </a:xfrm>
        </p:grpSpPr>
        <p:sp>
          <p:nvSpPr>
            <p:cNvPr id="495" name="Freeform 26"/>
            <p:cNvSpPr>
              <a:spLocks noChangeArrowheads="1"/>
            </p:cNvSpPr>
            <p:nvPr/>
          </p:nvSpPr>
          <p:spPr bwMode="auto">
            <a:xfrm>
              <a:off x="18289215" y="5316041"/>
              <a:ext cx="1330050" cy="901313"/>
            </a:xfrm>
            <a:custGeom>
              <a:avLst/>
              <a:gdLst>
                <a:gd name="T0" fmla="*/ 1205 w 1206"/>
                <a:gd name="T1" fmla="*/ 817 h 818"/>
                <a:gd name="T2" fmla="*/ 0 w 1206"/>
                <a:gd name="T3" fmla="*/ 817 h 818"/>
                <a:gd name="T4" fmla="*/ 0 w 1206"/>
                <a:gd name="T5" fmla="*/ 0 h 818"/>
                <a:gd name="T6" fmla="*/ 1205 w 1206"/>
                <a:gd name="T7" fmla="*/ 0 h 818"/>
                <a:gd name="T8" fmla="*/ 1205 w 1206"/>
                <a:gd name="T9" fmla="*/ 817 h 818"/>
              </a:gdLst>
              <a:ahLst/>
              <a:cxnLst>
                <a:cxn ang="0">
                  <a:pos x="T0" y="T1"/>
                </a:cxn>
                <a:cxn ang="0">
                  <a:pos x="T2" y="T3"/>
                </a:cxn>
                <a:cxn ang="0">
                  <a:pos x="T4" y="T5"/>
                </a:cxn>
                <a:cxn ang="0">
                  <a:pos x="T6" y="T7"/>
                </a:cxn>
                <a:cxn ang="0">
                  <a:pos x="T8" y="T9"/>
                </a:cxn>
              </a:cxnLst>
              <a:rect l="0" t="0" r="r" b="b"/>
              <a:pathLst>
                <a:path w="1206" h="818">
                  <a:moveTo>
                    <a:pt x="1205" y="817"/>
                  </a:moveTo>
                  <a:lnTo>
                    <a:pt x="0" y="817"/>
                  </a:lnTo>
                  <a:lnTo>
                    <a:pt x="0" y="0"/>
                  </a:lnTo>
                  <a:lnTo>
                    <a:pt x="1205" y="0"/>
                  </a:lnTo>
                  <a:lnTo>
                    <a:pt x="1205" y="817"/>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6" name="Freeform 27"/>
            <p:cNvSpPr>
              <a:spLocks noChangeArrowheads="1"/>
            </p:cNvSpPr>
            <p:nvPr/>
          </p:nvSpPr>
          <p:spPr bwMode="auto">
            <a:xfrm>
              <a:off x="18201520" y="6217354"/>
              <a:ext cx="1505441" cy="126671"/>
            </a:xfrm>
            <a:custGeom>
              <a:avLst/>
              <a:gdLst>
                <a:gd name="T0" fmla="*/ 60 w 1361"/>
                <a:gd name="T1" fmla="*/ 112 h 113"/>
                <a:gd name="T2" fmla="*/ 60 w 1361"/>
                <a:gd name="T3" fmla="*/ 112 h 113"/>
                <a:gd name="T4" fmla="*/ 336 w 1361"/>
                <a:gd name="T5" fmla="*/ 112 h 113"/>
                <a:gd name="T6" fmla="*/ 1300 w 1361"/>
                <a:gd name="T7" fmla="*/ 112 h 113"/>
                <a:gd name="T8" fmla="*/ 1360 w 1361"/>
                <a:gd name="T9" fmla="*/ 43 h 113"/>
                <a:gd name="T10" fmla="*/ 1360 w 1361"/>
                <a:gd name="T11" fmla="*/ 0 h 113"/>
                <a:gd name="T12" fmla="*/ 336 w 1361"/>
                <a:gd name="T13" fmla="*/ 0 h 113"/>
                <a:gd name="T14" fmla="*/ 0 w 1361"/>
                <a:gd name="T15" fmla="*/ 0 h 113"/>
                <a:gd name="T16" fmla="*/ 0 w 1361"/>
                <a:gd name="T17" fmla="*/ 43 h 113"/>
                <a:gd name="T18" fmla="*/ 60 w 1361"/>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13">
                  <a:moveTo>
                    <a:pt x="60" y="112"/>
                  </a:moveTo>
                  <a:lnTo>
                    <a:pt x="60" y="112"/>
                  </a:lnTo>
                  <a:cubicBezTo>
                    <a:pt x="336" y="112"/>
                    <a:pt x="336" y="112"/>
                    <a:pt x="336" y="112"/>
                  </a:cubicBezTo>
                  <a:cubicBezTo>
                    <a:pt x="1300" y="112"/>
                    <a:pt x="1300" y="112"/>
                    <a:pt x="1300" y="112"/>
                  </a:cubicBezTo>
                  <a:cubicBezTo>
                    <a:pt x="1334" y="112"/>
                    <a:pt x="1360" y="78"/>
                    <a:pt x="1360" y="43"/>
                  </a:cubicBezTo>
                  <a:cubicBezTo>
                    <a:pt x="1360" y="0"/>
                    <a:pt x="1360" y="0"/>
                    <a:pt x="1360" y="0"/>
                  </a:cubicBezTo>
                  <a:cubicBezTo>
                    <a:pt x="336" y="0"/>
                    <a:pt x="336" y="0"/>
                    <a:pt x="336" y="0"/>
                  </a:cubicBezTo>
                  <a:cubicBezTo>
                    <a:pt x="0" y="0"/>
                    <a:pt x="0" y="0"/>
                    <a:pt x="0" y="0"/>
                  </a:cubicBezTo>
                  <a:cubicBezTo>
                    <a:pt x="0" y="43"/>
                    <a:pt x="0" y="43"/>
                    <a:pt x="0" y="43"/>
                  </a:cubicBezTo>
                  <a:cubicBezTo>
                    <a:pt x="0" y="78"/>
                    <a:pt x="26" y="112"/>
                    <a:pt x="60" y="112"/>
                  </a:cubicBezTo>
                </a:path>
              </a:pathLst>
            </a:custGeom>
            <a:solidFill>
              <a:srgbClr val="3039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7" name="Freeform 28"/>
            <p:cNvSpPr>
              <a:spLocks noChangeArrowheads="1"/>
            </p:cNvSpPr>
            <p:nvPr/>
          </p:nvSpPr>
          <p:spPr bwMode="auto">
            <a:xfrm>
              <a:off x="18362297" y="5384249"/>
              <a:ext cx="1179017" cy="769771"/>
            </a:xfrm>
            <a:custGeom>
              <a:avLst/>
              <a:gdLst>
                <a:gd name="T0" fmla="*/ 0 w 1069"/>
                <a:gd name="T1" fmla="*/ 0 h 698"/>
                <a:gd name="T2" fmla="*/ 0 w 1069"/>
                <a:gd name="T3" fmla="*/ 697 h 698"/>
                <a:gd name="T4" fmla="*/ 1068 w 1069"/>
                <a:gd name="T5" fmla="*/ 697 h 698"/>
                <a:gd name="T6" fmla="*/ 1068 w 1069"/>
                <a:gd name="T7" fmla="*/ 0 h 698"/>
                <a:gd name="T8" fmla="*/ 0 w 1069"/>
                <a:gd name="T9" fmla="*/ 0 h 698"/>
              </a:gdLst>
              <a:ahLst/>
              <a:cxnLst>
                <a:cxn ang="0">
                  <a:pos x="T0" y="T1"/>
                </a:cxn>
                <a:cxn ang="0">
                  <a:pos x="T2" y="T3"/>
                </a:cxn>
                <a:cxn ang="0">
                  <a:pos x="T4" y="T5"/>
                </a:cxn>
                <a:cxn ang="0">
                  <a:pos x="T6" y="T7"/>
                </a:cxn>
                <a:cxn ang="0">
                  <a:pos x="T8" y="T9"/>
                </a:cxn>
              </a:cxnLst>
              <a:rect l="0" t="0" r="r" b="b"/>
              <a:pathLst>
                <a:path w="1069" h="698">
                  <a:moveTo>
                    <a:pt x="0" y="0"/>
                  </a:moveTo>
                  <a:lnTo>
                    <a:pt x="0" y="697"/>
                  </a:lnTo>
                  <a:lnTo>
                    <a:pt x="1068" y="697"/>
                  </a:lnTo>
                  <a:lnTo>
                    <a:pt x="1068" y="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8" name="Freeform 29"/>
            <p:cNvSpPr>
              <a:spLocks noChangeArrowheads="1"/>
            </p:cNvSpPr>
            <p:nvPr/>
          </p:nvSpPr>
          <p:spPr bwMode="auto">
            <a:xfrm>
              <a:off x="18401272" y="5715543"/>
              <a:ext cx="180261" cy="199749"/>
            </a:xfrm>
            <a:custGeom>
              <a:avLst/>
              <a:gdLst>
                <a:gd name="T0" fmla="*/ 163 w 164"/>
                <a:gd name="T1" fmla="*/ 129 h 182"/>
                <a:gd name="T2" fmla="*/ 163 w 164"/>
                <a:gd name="T3" fmla="*/ 129 h 182"/>
                <a:gd name="T4" fmla="*/ 43 w 164"/>
                <a:gd name="T5" fmla="*/ 0 h 182"/>
                <a:gd name="T6" fmla="*/ 0 w 164"/>
                <a:gd name="T7" fmla="*/ 52 h 182"/>
                <a:gd name="T8" fmla="*/ 138 w 164"/>
                <a:gd name="T9" fmla="*/ 181 h 182"/>
                <a:gd name="T10" fmla="*/ 163 w 164"/>
                <a:gd name="T11" fmla="*/ 129 h 182"/>
              </a:gdLst>
              <a:ahLst/>
              <a:cxnLst>
                <a:cxn ang="0">
                  <a:pos x="T0" y="T1"/>
                </a:cxn>
                <a:cxn ang="0">
                  <a:pos x="T2" y="T3"/>
                </a:cxn>
                <a:cxn ang="0">
                  <a:pos x="T4" y="T5"/>
                </a:cxn>
                <a:cxn ang="0">
                  <a:pos x="T6" y="T7"/>
                </a:cxn>
                <a:cxn ang="0">
                  <a:pos x="T8" y="T9"/>
                </a:cxn>
                <a:cxn ang="0">
                  <a:pos x="T10" y="T11"/>
                </a:cxn>
              </a:cxnLst>
              <a:rect l="0" t="0" r="r" b="b"/>
              <a:pathLst>
                <a:path w="164" h="182">
                  <a:moveTo>
                    <a:pt x="163" y="129"/>
                  </a:moveTo>
                  <a:lnTo>
                    <a:pt x="163" y="129"/>
                  </a:lnTo>
                  <a:cubicBezTo>
                    <a:pt x="43" y="0"/>
                    <a:pt x="43" y="0"/>
                    <a:pt x="43" y="0"/>
                  </a:cubicBezTo>
                  <a:cubicBezTo>
                    <a:pt x="0" y="52"/>
                    <a:pt x="0" y="52"/>
                    <a:pt x="0" y="52"/>
                  </a:cubicBezTo>
                  <a:cubicBezTo>
                    <a:pt x="138" y="181"/>
                    <a:pt x="138" y="181"/>
                    <a:pt x="138" y="181"/>
                  </a:cubicBezTo>
                  <a:cubicBezTo>
                    <a:pt x="138" y="164"/>
                    <a:pt x="146" y="138"/>
                    <a:pt x="163" y="12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9" name="Freeform 30"/>
            <p:cNvSpPr>
              <a:spLocks noChangeArrowheads="1"/>
            </p:cNvSpPr>
            <p:nvPr/>
          </p:nvSpPr>
          <p:spPr bwMode="auto">
            <a:xfrm>
              <a:off x="18917701" y="5725287"/>
              <a:ext cx="126671" cy="121798"/>
            </a:xfrm>
            <a:custGeom>
              <a:avLst/>
              <a:gdLst>
                <a:gd name="T0" fmla="*/ 112 w 113"/>
                <a:gd name="T1" fmla="*/ 69 h 112"/>
                <a:gd name="T2" fmla="*/ 112 w 113"/>
                <a:gd name="T3" fmla="*/ 69 h 112"/>
                <a:gd name="T4" fmla="*/ 43 w 113"/>
                <a:gd name="T5" fmla="*/ 0 h 112"/>
                <a:gd name="T6" fmla="*/ 0 w 113"/>
                <a:gd name="T7" fmla="*/ 43 h 112"/>
                <a:gd name="T8" fmla="*/ 68 w 113"/>
                <a:gd name="T9" fmla="*/ 111 h 112"/>
                <a:gd name="T10" fmla="*/ 112 w 113"/>
                <a:gd name="T11" fmla="*/ 69 h 112"/>
              </a:gdLst>
              <a:ahLst/>
              <a:cxnLst>
                <a:cxn ang="0">
                  <a:pos x="T0" y="T1"/>
                </a:cxn>
                <a:cxn ang="0">
                  <a:pos x="T2" y="T3"/>
                </a:cxn>
                <a:cxn ang="0">
                  <a:pos x="T4" y="T5"/>
                </a:cxn>
                <a:cxn ang="0">
                  <a:pos x="T6" y="T7"/>
                </a:cxn>
                <a:cxn ang="0">
                  <a:pos x="T8" y="T9"/>
                </a:cxn>
                <a:cxn ang="0">
                  <a:pos x="T10" y="T11"/>
                </a:cxn>
              </a:cxnLst>
              <a:rect l="0" t="0" r="r" b="b"/>
              <a:pathLst>
                <a:path w="113" h="112">
                  <a:moveTo>
                    <a:pt x="112" y="69"/>
                  </a:moveTo>
                  <a:lnTo>
                    <a:pt x="112" y="69"/>
                  </a:lnTo>
                  <a:cubicBezTo>
                    <a:pt x="43" y="0"/>
                    <a:pt x="43" y="0"/>
                    <a:pt x="43" y="0"/>
                  </a:cubicBezTo>
                  <a:cubicBezTo>
                    <a:pt x="34" y="17"/>
                    <a:pt x="17" y="34"/>
                    <a:pt x="0" y="43"/>
                  </a:cubicBezTo>
                  <a:cubicBezTo>
                    <a:pt x="68" y="111"/>
                    <a:pt x="68" y="111"/>
                    <a:pt x="68" y="111"/>
                  </a:cubicBezTo>
                  <a:cubicBezTo>
                    <a:pt x="77" y="94"/>
                    <a:pt x="94" y="77"/>
                    <a:pt x="112" y="6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0" name="Freeform 31"/>
            <p:cNvSpPr>
              <a:spLocks noChangeArrowheads="1"/>
            </p:cNvSpPr>
            <p:nvPr/>
          </p:nvSpPr>
          <p:spPr bwMode="auto">
            <a:xfrm>
              <a:off x="18678973" y="5725287"/>
              <a:ext cx="170521" cy="180261"/>
            </a:xfrm>
            <a:custGeom>
              <a:avLst/>
              <a:gdLst>
                <a:gd name="T0" fmla="*/ 112 w 156"/>
                <a:gd name="T1" fmla="*/ 0 h 164"/>
                <a:gd name="T2" fmla="*/ 112 w 156"/>
                <a:gd name="T3" fmla="*/ 0 h 164"/>
                <a:gd name="T4" fmla="*/ 0 w 156"/>
                <a:gd name="T5" fmla="*/ 111 h 164"/>
                <a:gd name="T6" fmla="*/ 43 w 156"/>
                <a:gd name="T7" fmla="*/ 163 h 164"/>
                <a:gd name="T8" fmla="*/ 155 w 156"/>
                <a:gd name="T9" fmla="*/ 43 h 164"/>
                <a:gd name="T10" fmla="*/ 112 w 156"/>
                <a:gd name="T11" fmla="*/ 0 h 164"/>
              </a:gdLst>
              <a:ahLst/>
              <a:cxnLst>
                <a:cxn ang="0">
                  <a:pos x="T0" y="T1"/>
                </a:cxn>
                <a:cxn ang="0">
                  <a:pos x="T2" y="T3"/>
                </a:cxn>
                <a:cxn ang="0">
                  <a:pos x="T4" y="T5"/>
                </a:cxn>
                <a:cxn ang="0">
                  <a:pos x="T6" y="T7"/>
                </a:cxn>
                <a:cxn ang="0">
                  <a:pos x="T8" y="T9"/>
                </a:cxn>
                <a:cxn ang="0">
                  <a:pos x="T10" y="T11"/>
                </a:cxn>
              </a:cxnLst>
              <a:rect l="0" t="0" r="r" b="b"/>
              <a:pathLst>
                <a:path w="156" h="164">
                  <a:moveTo>
                    <a:pt x="112" y="0"/>
                  </a:moveTo>
                  <a:lnTo>
                    <a:pt x="112" y="0"/>
                  </a:lnTo>
                  <a:cubicBezTo>
                    <a:pt x="0" y="111"/>
                    <a:pt x="0" y="111"/>
                    <a:pt x="0" y="111"/>
                  </a:cubicBezTo>
                  <a:cubicBezTo>
                    <a:pt x="18" y="120"/>
                    <a:pt x="35" y="137"/>
                    <a:pt x="43" y="163"/>
                  </a:cubicBezTo>
                  <a:cubicBezTo>
                    <a:pt x="155" y="43"/>
                    <a:pt x="155" y="43"/>
                    <a:pt x="155" y="43"/>
                  </a:cubicBezTo>
                  <a:cubicBezTo>
                    <a:pt x="138" y="34"/>
                    <a:pt x="121" y="17"/>
                    <a:pt x="112" y="0"/>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1" name="Freeform 32"/>
            <p:cNvSpPr>
              <a:spLocks noChangeArrowheads="1"/>
            </p:cNvSpPr>
            <p:nvPr/>
          </p:nvSpPr>
          <p:spPr bwMode="auto">
            <a:xfrm>
              <a:off x="18576663" y="5856828"/>
              <a:ext cx="126671" cy="136415"/>
            </a:xfrm>
            <a:custGeom>
              <a:avLst/>
              <a:gdLst>
                <a:gd name="T0" fmla="*/ 86 w 113"/>
                <a:gd name="T1" fmla="*/ 9 h 122"/>
                <a:gd name="T2" fmla="*/ 86 w 113"/>
                <a:gd name="T3" fmla="*/ 9 h 122"/>
                <a:gd name="T4" fmla="*/ 60 w 113"/>
                <a:gd name="T5" fmla="*/ 0 h 122"/>
                <a:gd name="T6" fmla="*/ 26 w 113"/>
                <a:gd name="T7" fmla="*/ 9 h 122"/>
                <a:gd name="T8" fmla="*/ 0 w 113"/>
                <a:gd name="T9" fmla="*/ 60 h 122"/>
                <a:gd name="T10" fmla="*/ 0 w 113"/>
                <a:gd name="T11" fmla="*/ 78 h 122"/>
                <a:gd name="T12" fmla="*/ 34 w 113"/>
                <a:gd name="T13" fmla="*/ 112 h 122"/>
                <a:gd name="T14" fmla="*/ 60 w 113"/>
                <a:gd name="T15" fmla="*/ 121 h 122"/>
                <a:gd name="T16" fmla="*/ 60 w 113"/>
                <a:gd name="T17" fmla="*/ 121 h 122"/>
                <a:gd name="T18" fmla="*/ 112 w 113"/>
                <a:gd name="T19" fmla="*/ 60 h 122"/>
                <a:gd name="T20" fmla="*/ 112 w 113"/>
                <a:gd name="T21" fmla="*/ 60 h 122"/>
                <a:gd name="T22" fmla="*/ 86 w 113"/>
                <a:gd name="T23"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22">
                  <a:moveTo>
                    <a:pt x="86" y="9"/>
                  </a:moveTo>
                  <a:lnTo>
                    <a:pt x="86" y="9"/>
                  </a:lnTo>
                  <a:cubicBezTo>
                    <a:pt x="77" y="0"/>
                    <a:pt x="69" y="0"/>
                    <a:pt x="60" y="0"/>
                  </a:cubicBezTo>
                  <a:cubicBezTo>
                    <a:pt x="43" y="0"/>
                    <a:pt x="34" y="0"/>
                    <a:pt x="26" y="9"/>
                  </a:cubicBezTo>
                  <a:cubicBezTo>
                    <a:pt x="8" y="26"/>
                    <a:pt x="0" y="43"/>
                    <a:pt x="0" y="60"/>
                  </a:cubicBezTo>
                  <a:cubicBezTo>
                    <a:pt x="0" y="69"/>
                    <a:pt x="0" y="69"/>
                    <a:pt x="0" y="78"/>
                  </a:cubicBezTo>
                  <a:cubicBezTo>
                    <a:pt x="8" y="95"/>
                    <a:pt x="17" y="104"/>
                    <a:pt x="34" y="112"/>
                  </a:cubicBezTo>
                  <a:cubicBezTo>
                    <a:pt x="43" y="112"/>
                    <a:pt x="51" y="121"/>
                    <a:pt x="60" y="121"/>
                  </a:cubicBezTo>
                  <a:lnTo>
                    <a:pt x="60" y="121"/>
                  </a:lnTo>
                  <a:cubicBezTo>
                    <a:pt x="94" y="112"/>
                    <a:pt x="112" y="95"/>
                    <a:pt x="112" y="60"/>
                  </a:cubicBezTo>
                  <a:lnTo>
                    <a:pt x="112" y="60"/>
                  </a:lnTo>
                  <a:cubicBezTo>
                    <a:pt x="112" y="35"/>
                    <a:pt x="103" y="17"/>
                    <a:pt x="86" y="9"/>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2" name="Freeform 33"/>
            <p:cNvSpPr>
              <a:spLocks noChangeArrowheads="1"/>
            </p:cNvSpPr>
            <p:nvPr/>
          </p:nvSpPr>
          <p:spPr bwMode="auto">
            <a:xfrm>
              <a:off x="18820262" y="5627847"/>
              <a:ext cx="121798" cy="131542"/>
            </a:xfrm>
            <a:custGeom>
              <a:avLst/>
              <a:gdLst>
                <a:gd name="T0" fmla="*/ 60 w 112"/>
                <a:gd name="T1" fmla="*/ 0 h 121"/>
                <a:gd name="T2" fmla="*/ 60 w 112"/>
                <a:gd name="T3" fmla="*/ 0 h 121"/>
                <a:gd name="T4" fmla="*/ 0 w 112"/>
                <a:gd name="T5" fmla="*/ 60 h 121"/>
                <a:gd name="T6" fmla="*/ 0 w 112"/>
                <a:gd name="T7" fmla="*/ 69 h 121"/>
                <a:gd name="T8" fmla="*/ 43 w 112"/>
                <a:gd name="T9" fmla="*/ 112 h 121"/>
                <a:gd name="T10" fmla="*/ 60 w 112"/>
                <a:gd name="T11" fmla="*/ 120 h 121"/>
                <a:gd name="T12" fmla="*/ 68 w 112"/>
                <a:gd name="T13" fmla="*/ 112 h 121"/>
                <a:gd name="T14" fmla="*/ 111 w 112"/>
                <a:gd name="T15" fmla="*/ 69 h 121"/>
                <a:gd name="T16" fmla="*/ 111 w 112"/>
                <a:gd name="T17" fmla="*/ 60 h 121"/>
                <a:gd name="T18" fmla="*/ 60 w 112"/>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21">
                  <a:moveTo>
                    <a:pt x="60" y="0"/>
                  </a:moveTo>
                  <a:lnTo>
                    <a:pt x="60" y="0"/>
                  </a:lnTo>
                  <a:cubicBezTo>
                    <a:pt x="25" y="0"/>
                    <a:pt x="0" y="25"/>
                    <a:pt x="0" y="60"/>
                  </a:cubicBezTo>
                  <a:lnTo>
                    <a:pt x="0" y="69"/>
                  </a:lnTo>
                  <a:cubicBezTo>
                    <a:pt x="8" y="94"/>
                    <a:pt x="25" y="112"/>
                    <a:pt x="43" y="112"/>
                  </a:cubicBezTo>
                  <a:cubicBezTo>
                    <a:pt x="51" y="112"/>
                    <a:pt x="51" y="120"/>
                    <a:pt x="60" y="120"/>
                  </a:cubicBezTo>
                  <a:lnTo>
                    <a:pt x="68" y="112"/>
                  </a:lnTo>
                  <a:cubicBezTo>
                    <a:pt x="94" y="112"/>
                    <a:pt x="111" y="94"/>
                    <a:pt x="111" y="69"/>
                  </a:cubicBezTo>
                  <a:lnTo>
                    <a:pt x="111" y="60"/>
                  </a:lnTo>
                  <a:cubicBezTo>
                    <a:pt x="111" y="25"/>
                    <a:pt x="86" y="0"/>
                    <a:pt x="60" y="0"/>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3" name="Freeform 34"/>
            <p:cNvSpPr>
              <a:spLocks noChangeArrowheads="1"/>
            </p:cNvSpPr>
            <p:nvPr/>
          </p:nvSpPr>
          <p:spPr bwMode="auto">
            <a:xfrm>
              <a:off x="19010267" y="5808109"/>
              <a:ext cx="131545" cy="126671"/>
            </a:xfrm>
            <a:custGeom>
              <a:avLst/>
              <a:gdLst>
                <a:gd name="T0" fmla="*/ 120 w 121"/>
                <a:gd name="T1" fmla="*/ 52 h 113"/>
                <a:gd name="T2" fmla="*/ 120 w 121"/>
                <a:gd name="T3" fmla="*/ 52 h 113"/>
                <a:gd name="T4" fmla="*/ 86 w 121"/>
                <a:gd name="T5" fmla="*/ 0 h 113"/>
                <a:gd name="T6" fmla="*/ 60 w 121"/>
                <a:gd name="T7" fmla="*/ 0 h 113"/>
                <a:gd name="T8" fmla="*/ 43 w 121"/>
                <a:gd name="T9" fmla="*/ 0 h 113"/>
                <a:gd name="T10" fmla="*/ 0 w 121"/>
                <a:gd name="T11" fmla="*/ 52 h 113"/>
                <a:gd name="T12" fmla="*/ 0 w 121"/>
                <a:gd name="T13" fmla="*/ 60 h 113"/>
                <a:gd name="T14" fmla="*/ 60 w 121"/>
                <a:gd name="T15" fmla="*/ 112 h 113"/>
                <a:gd name="T16" fmla="*/ 120 w 121"/>
                <a:gd name="T17" fmla="*/ 60 h 113"/>
                <a:gd name="T18" fmla="*/ 120 w 121"/>
                <a:gd name="T19" fmla="*/ 5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3">
                  <a:moveTo>
                    <a:pt x="120" y="52"/>
                  </a:moveTo>
                  <a:lnTo>
                    <a:pt x="120" y="52"/>
                  </a:lnTo>
                  <a:cubicBezTo>
                    <a:pt x="120" y="26"/>
                    <a:pt x="103" y="9"/>
                    <a:pt x="86" y="0"/>
                  </a:cubicBezTo>
                  <a:cubicBezTo>
                    <a:pt x="77" y="0"/>
                    <a:pt x="69" y="0"/>
                    <a:pt x="60" y="0"/>
                  </a:cubicBezTo>
                  <a:cubicBezTo>
                    <a:pt x="51" y="0"/>
                    <a:pt x="43" y="0"/>
                    <a:pt x="43" y="0"/>
                  </a:cubicBezTo>
                  <a:cubicBezTo>
                    <a:pt x="17" y="9"/>
                    <a:pt x="0" y="34"/>
                    <a:pt x="0" y="52"/>
                  </a:cubicBezTo>
                  <a:lnTo>
                    <a:pt x="0" y="60"/>
                  </a:lnTo>
                  <a:cubicBezTo>
                    <a:pt x="0" y="86"/>
                    <a:pt x="26" y="112"/>
                    <a:pt x="60" y="112"/>
                  </a:cubicBezTo>
                  <a:cubicBezTo>
                    <a:pt x="94" y="112"/>
                    <a:pt x="120" y="86"/>
                    <a:pt x="120" y="60"/>
                  </a:cubicBezTo>
                  <a:cubicBezTo>
                    <a:pt x="120" y="52"/>
                    <a:pt x="120" y="52"/>
                    <a:pt x="120" y="52"/>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4" name="Freeform 35"/>
            <p:cNvSpPr>
              <a:spLocks noChangeArrowheads="1"/>
            </p:cNvSpPr>
            <p:nvPr/>
          </p:nvSpPr>
          <p:spPr bwMode="auto">
            <a:xfrm>
              <a:off x="19117451" y="5247833"/>
              <a:ext cx="599254" cy="599251"/>
            </a:xfrm>
            <a:custGeom>
              <a:avLst/>
              <a:gdLst>
                <a:gd name="T0" fmla="*/ 0 w 544"/>
                <a:gd name="T1" fmla="*/ 500 h 543"/>
                <a:gd name="T2" fmla="*/ 0 w 544"/>
                <a:gd name="T3" fmla="*/ 500 h 543"/>
                <a:gd name="T4" fmla="*/ 43 w 544"/>
                <a:gd name="T5" fmla="*/ 542 h 543"/>
                <a:gd name="T6" fmla="*/ 543 w 544"/>
                <a:gd name="T7" fmla="*/ 52 h 543"/>
                <a:gd name="T8" fmla="*/ 500 w 544"/>
                <a:gd name="T9" fmla="*/ 0 h 543"/>
                <a:gd name="T10" fmla="*/ 0 w 544"/>
                <a:gd name="T11" fmla="*/ 500 h 543"/>
              </a:gdLst>
              <a:ahLst/>
              <a:cxnLst>
                <a:cxn ang="0">
                  <a:pos x="T0" y="T1"/>
                </a:cxn>
                <a:cxn ang="0">
                  <a:pos x="T2" y="T3"/>
                </a:cxn>
                <a:cxn ang="0">
                  <a:pos x="T4" y="T5"/>
                </a:cxn>
                <a:cxn ang="0">
                  <a:pos x="T6" y="T7"/>
                </a:cxn>
                <a:cxn ang="0">
                  <a:pos x="T8" y="T9"/>
                </a:cxn>
                <a:cxn ang="0">
                  <a:pos x="T10" y="T11"/>
                </a:cxn>
              </a:cxnLst>
              <a:rect l="0" t="0" r="r" b="b"/>
              <a:pathLst>
                <a:path w="544" h="543">
                  <a:moveTo>
                    <a:pt x="0" y="500"/>
                  </a:moveTo>
                  <a:lnTo>
                    <a:pt x="0" y="500"/>
                  </a:lnTo>
                  <a:cubicBezTo>
                    <a:pt x="26" y="508"/>
                    <a:pt x="35" y="525"/>
                    <a:pt x="43" y="542"/>
                  </a:cubicBezTo>
                  <a:cubicBezTo>
                    <a:pt x="543" y="52"/>
                    <a:pt x="543" y="52"/>
                    <a:pt x="543" y="52"/>
                  </a:cubicBezTo>
                  <a:cubicBezTo>
                    <a:pt x="500" y="0"/>
                    <a:pt x="500" y="0"/>
                    <a:pt x="500" y="0"/>
                  </a:cubicBezTo>
                  <a:lnTo>
                    <a:pt x="0" y="500"/>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5" name="Freeform 36"/>
            <p:cNvSpPr>
              <a:spLocks noChangeArrowheads="1"/>
            </p:cNvSpPr>
            <p:nvPr/>
          </p:nvSpPr>
          <p:spPr bwMode="auto">
            <a:xfrm>
              <a:off x="19648497" y="5165008"/>
              <a:ext cx="165647" cy="155903"/>
            </a:xfrm>
            <a:custGeom>
              <a:avLst/>
              <a:gdLst>
                <a:gd name="T0" fmla="*/ 0 w 148"/>
                <a:gd name="T1" fmla="*/ 34 h 139"/>
                <a:gd name="T2" fmla="*/ 35 w 148"/>
                <a:gd name="T3" fmla="*/ 60 h 139"/>
                <a:gd name="T4" fmla="*/ 78 w 148"/>
                <a:gd name="T5" fmla="*/ 112 h 139"/>
                <a:gd name="T6" fmla="*/ 104 w 148"/>
                <a:gd name="T7" fmla="*/ 138 h 139"/>
                <a:gd name="T8" fmla="*/ 147 w 148"/>
                <a:gd name="T9" fmla="*/ 0 h 139"/>
                <a:gd name="T10" fmla="*/ 0 w 148"/>
                <a:gd name="T11" fmla="*/ 34 h 139"/>
              </a:gdLst>
              <a:ahLst/>
              <a:cxnLst>
                <a:cxn ang="0">
                  <a:pos x="T0" y="T1"/>
                </a:cxn>
                <a:cxn ang="0">
                  <a:pos x="T2" y="T3"/>
                </a:cxn>
                <a:cxn ang="0">
                  <a:pos x="T4" y="T5"/>
                </a:cxn>
                <a:cxn ang="0">
                  <a:pos x="T6" y="T7"/>
                </a:cxn>
                <a:cxn ang="0">
                  <a:pos x="T8" y="T9"/>
                </a:cxn>
                <a:cxn ang="0">
                  <a:pos x="T10" y="T11"/>
                </a:cxn>
              </a:cxnLst>
              <a:rect l="0" t="0" r="r" b="b"/>
              <a:pathLst>
                <a:path w="148" h="139">
                  <a:moveTo>
                    <a:pt x="0" y="34"/>
                  </a:moveTo>
                  <a:lnTo>
                    <a:pt x="35" y="60"/>
                  </a:lnTo>
                  <a:lnTo>
                    <a:pt x="78" y="112"/>
                  </a:lnTo>
                  <a:lnTo>
                    <a:pt x="104" y="138"/>
                  </a:lnTo>
                  <a:lnTo>
                    <a:pt x="147" y="0"/>
                  </a:lnTo>
                  <a:lnTo>
                    <a:pt x="0" y="34"/>
                  </a:ln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506" name="Group 505"/>
          <p:cNvGrpSpPr/>
          <p:nvPr/>
        </p:nvGrpSpPr>
        <p:grpSpPr>
          <a:xfrm>
            <a:off x="7421100" y="6221770"/>
            <a:ext cx="1919557" cy="2986516"/>
            <a:chOff x="8735281" y="5696055"/>
            <a:chExt cx="1919557" cy="2986516"/>
          </a:xfrm>
        </p:grpSpPr>
        <p:sp>
          <p:nvSpPr>
            <p:cNvPr id="507" name="Freeform 84"/>
            <p:cNvSpPr>
              <a:spLocks noChangeArrowheads="1"/>
            </p:cNvSpPr>
            <p:nvPr/>
          </p:nvSpPr>
          <p:spPr bwMode="auto">
            <a:xfrm>
              <a:off x="9665826" y="5696055"/>
              <a:ext cx="58464" cy="277701"/>
            </a:xfrm>
            <a:custGeom>
              <a:avLst/>
              <a:gdLst>
                <a:gd name="T0" fmla="*/ 26 w 53"/>
                <a:gd name="T1" fmla="*/ 0 h 251"/>
                <a:gd name="T2" fmla="*/ 26 w 53"/>
                <a:gd name="T3" fmla="*/ 0 h 251"/>
                <a:gd name="T4" fmla="*/ 0 w 53"/>
                <a:gd name="T5" fmla="*/ 26 h 251"/>
                <a:gd name="T6" fmla="*/ 0 w 53"/>
                <a:gd name="T7" fmla="*/ 224 h 251"/>
                <a:gd name="T8" fmla="*/ 26 w 53"/>
                <a:gd name="T9" fmla="*/ 250 h 251"/>
                <a:gd name="T10" fmla="*/ 52 w 53"/>
                <a:gd name="T11" fmla="*/ 224 h 251"/>
                <a:gd name="T12" fmla="*/ 52 w 53"/>
                <a:gd name="T13" fmla="*/ 26 h 251"/>
                <a:gd name="T14" fmla="*/ 26 w 53"/>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51">
                  <a:moveTo>
                    <a:pt x="26" y="0"/>
                  </a:moveTo>
                  <a:lnTo>
                    <a:pt x="26" y="0"/>
                  </a:lnTo>
                  <a:cubicBezTo>
                    <a:pt x="8" y="0"/>
                    <a:pt x="0" y="9"/>
                    <a:pt x="0" y="26"/>
                  </a:cubicBezTo>
                  <a:cubicBezTo>
                    <a:pt x="0" y="224"/>
                    <a:pt x="0" y="224"/>
                    <a:pt x="0" y="224"/>
                  </a:cubicBezTo>
                  <a:cubicBezTo>
                    <a:pt x="0" y="241"/>
                    <a:pt x="8" y="250"/>
                    <a:pt x="26" y="250"/>
                  </a:cubicBezTo>
                  <a:cubicBezTo>
                    <a:pt x="43" y="250"/>
                    <a:pt x="52" y="241"/>
                    <a:pt x="52" y="224"/>
                  </a:cubicBezTo>
                  <a:cubicBezTo>
                    <a:pt x="52" y="26"/>
                    <a:pt x="52" y="26"/>
                    <a:pt x="52" y="26"/>
                  </a:cubicBezTo>
                  <a:cubicBezTo>
                    <a:pt x="52" y="9"/>
                    <a:pt x="43" y="0"/>
                    <a:pt x="26"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8" name="Freeform 85"/>
            <p:cNvSpPr>
              <a:spLocks noChangeArrowheads="1"/>
            </p:cNvSpPr>
            <p:nvPr/>
          </p:nvSpPr>
          <p:spPr bwMode="auto">
            <a:xfrm>
              <a:off x="8998367" y="5964012"/>
              <a:ext cx="228981" cy="228984"/>
            </a:xfrm>
            <a:custGeom>
              <a:avLst/>
              <a:gdLst>
                <a:gd name="T0" fmla="*/ 8 w 207"/>
                <a:gd name="T1" fmla="*/ 9 h 207"/>
                <a:gd name="T2" fmla="*/ 8 w 207"/>
                <a:gd name="T3" fmla="*/ 9 h 207"/>
                <a:gd name="T4" fmla="*/ 8 w 207"/>
                <a:gd name="T5" fmla="*/ 52 h 207"/>
                <a:gd name="T6" fmla="*/ 154 w 207"/>
                <a:gd name="T7" fmla="*/ 189 h 207"/>
                <a:gd name="T8" fmla="*/ 189 w 207"/>
                <a:gd name="T9" fmla="*/ 189 h 207"/>
                <a:gd name="T10" fmla="*/ 189 w 207"/>
                <a:gd name="T11" fmla="*/ 146 h 207"/>
                <a:gd name="T12" fmla="*/ 51 w 207"/>
                <a:gd name="T13" fmla="*/ 9 h 207"/>
                <a:gd name="T14" fmla="*/ 8 w 207"/>
                <a:gd name="T15" fmla="*/ 9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207">
                  <a:moveTo>
                    <a:pt x="8" y="9"/>
                  </a:moveTo>
                  <a:lnTo>
                    <a:pt x="8" y="9"/>
                  </a:lnTo>
                  <a:cubicBezTo>
                    <a:pt x="0" y="26"/>
                    <a:pt x="0" y="43"/>
                    <a:pt x="8" y="52"/>
                  </a:cubicBezTo>
                  <a:cubicBezTo>
                    <a:pt x="154" y="189"/>
                    <a:pt x="154" y="189"/>
                    <a:pt x="154" y="189"/>
                  </a:cubicBezTo>
                  <a:cubicBezTo>
                    <a:pt x="163" y="206"/>
                    <a:pt x="180" y="206"/>
                    <a:pt x="189" y="189"/>
                  </a:cubicBezTo>
                  <a:cubicBezTo>
                    <a:pt x="206" y="181"/>
                    <a:pt x="206" y="163"/>
                    <a:pt x="189" y="146"/>
                  </a:cubicBezTo>
                  <a:cubicBezTo>
                    <a:pt x="51" y="9"/>
                    <a:pt x="51" y="9"/>
                    <a:pt x="51" y="9"/>
                  </a:cubicBezTo>
                  <a:cubicBezTo>
                    <a:pt x="42" y="0"/>
                    <a:pt x="25" y="0"/>
                    <a:pt x="8" y="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9" name="Freeform 86"/>
            <p:cNvSpPr>
              <a:spLocks noChangeArrowheads="1"/>
            </p:cNvSpPr>
            <p:nvPr/>
          </p:nvSpPr>
          <p:spPr bwMode="auto">
            <a:xfrm>
              <a:off x="8735281" y="6616856"/>
              <a:ext cx="277701" cy="68208"/>
            </a:xfrm>
            <a:custGeom>
              <a:avLst/>
              <a:gdLst>
                <a:gd name="T0" fmla="*/ 0 w 250"/>
                <a:gd name="T1" fmla="*/ 33 h 60"/>
                <a:gd name="T2" fmla="*/ 0 w 250"/>
                <a:gd name="T3" fmla="*/ 33 h 60"/>
                <a:gd name="T4" fmla="*/ 25 w 250"/>
                <a:gd name="T5" fmla="*/ 59 h 60"/>
                <a:gd name="T6" fmla="*/ 223 w 250"/>
                <a:gd name="T7" fmla="*/ 59 h 60"/>
                <a:gd name="T8" fmla="*/ 249 w 250"/>
                <a:gd name="T9" fmla="*/ 33 h 60"/>
                <a:gd name="T10" fmla="*/ 223 w 250"/>
                <a:gd name="T11" fmla="*/ 0 h 60"/>
                <a:gd name="T12" fmla="*/ 25 w 250"/>
                <a:gd name="T13" fmla="*/ 0 h 60"/>
                <a:gd name="T14" fmla="*/ 0 w 250"/>
                <a:gd name="T15" fmla="*/ 33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60">
                  <a:moveTo>
                    <a:pt x="0" y="33"/>
                  </a:moveTo>
                  <a:lnTo>
                    <a:pt x="0" y="33"/>
                  </a:lnTo>
                  <a:cubicBezTo>
                    <a:pt x="0" y="50"/>
                    <a:pt x="8" y="59"/>
                    <a:pt x="25" y="59"/>
                  </a:cubicBezTo>
                  <a:cubicBezTo>
                    <a:pt x="223" y="59"/>
                    <a:pt x="223" y="59"/>
                    <a:pt x="223" y="59"/>
                  </a:cubicBezTo>
                  <a:cubicBezTo>
                    <a:pt x="241" y="59"/>
                    <a:pt x="249" y="50"/>
                    <a:pt x="249" y="33"/>
                  </a:cubicBezTo>
                  <a:cubicBezTo>
                    <a:pt x="249" y="17"/>
                    <a:pt x="241" y="0"/>
                    <a:pt x="223" y="0"/>
                  </a:cubicBezTo>
                  <a:cubicBezTo>
                    <a:pt x="25" y="0"/>
                    <a:pt x="25" y="0"/>
                    <a:pt x="25" y="0"/>
                  </a:cubicBezTo>
                  <a:cubicBezTo>
                    <a:pt x="8" y="0"/>
                    <a:pt x="0" y="17"/>
                    <a:pt x="0" y="3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0" name="Freeform 87"/>
            <p:cNvSpPr>
              <a:spLocks noChangeArrowheads="1"/>
            </p:cNvSpPr>
            <p:nvPr/>
          </p:nvSpPr>
          <p:spPr bwMode="auto">
            <a:xfrm>
              <a:off x="8998367" y="7123541"/>
              <a:ext cx="228981" cy="228984"/>
            </a:xfrm>
            <a:custGeom>
              <a:avLst/>
              <a:gdLst>
                <a:gd name="T0" fmla="*/ 8 w 207"/>
                <a:gd name="T1" fmla="*/ 189 h 207"/>
                <a:gd name="T2" fmla="*/ 8 w 207"/>
                <a:gd name="T3" fmla="*/ 189 h 207"/>
                <a:gd name="T4" fmla="*/ 51 w 207"/>
                <a:gd name="T5" fmla="*/ 189 h 207"/>
                <a:gd name="T6" fmla="*/ 189 w 207"/>
                <a:gd name="T7" fmla="*/ 51 h 207"/>
                <a:gd name="T8" fmla="*/ 189 w 207"/>
                <a:gd name="T9" fmla="*/ 8 h 207"/>
                <a:gd name="T10" fmla="*/ 154 w 207"/>
                <a:gd name="T11" fmla="*/ 8 h 207"/>
                <a:gd name="T12" fmla="*/ 8 w 207"/>
                <a:gd name="T13" fmla="*/ 155 h 207"/>
                <a:gd name="T14" fmla="*/ 8 w 207"/>
                <a:gd name="T15" fmla="*/ 189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207">
                  <a:moveTo>
                    <a:pt x="8" y="189"/>
                  </a:moveTo>
                  <a:lnTo>
                    <a:pt x="8" y="189"/>
                  </a:lnTo>
                  <a:cubicBezTo>
                    <a:pt x="25" y="206"/>
                    <a:pt x="42" y="206"/>
                    <a:pt x="51" y="189"/>
                  </a:cubicBezTo>
                  <a:cubicBezTo>
                    <a:pt x="189" y="51"/>
                    <a:pt x="189" y="51"/>
                    <a:pt x="189" y="51"/>
                  </a:cubicBezTo>
                  <a:cubicBezTo>
                    <a:pt x="206" y="43"/>
                    <a:pt x="206" y="26"/>
                    <a:pt x="189" y="8"/>
                  </a:cubicBezTo>
                  <a:cubicBezTo>
                    <a:pt x="180" y="0"/>
                    <a:pt x="163" y="0"/>
                    <a:pt x="154" y="8"/>
                  </a:cubicBezTo>
                  <a:cubicBezTo>
                    <a:pt x="8" y="155"/>
                    <a:pt x="8" y="155"/>
                    <a:pt x="8" y="155"/>
                  </a:cubicBezTo>
                  <a:cubicBezTo>
                    <a:pt x="0" y="163"/>
                    <a:pt x="0" y="181"/>
                    <a:pt x="8" y="18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1" name="Freeform 88"/>
            <p:cNvSpPr>
              <a:spLocks noChangeArrowheads="1"/>
            </p:cNvSpPr>
            <p:nvPr/>
          </p:nvSpPr>
          <p:spPr bwMode="auto">
            <a:xfrm>
              <a:off x="10157897" y="7123541"/>
              <a:ext cx="228981" cy="228984"/>
            </a:xfrm>
            <a:custGeom>
              <a:avLst/>
              <a:gdLst>
                <a:gd name="T0" fmla="*/ 198 w 208"/>
                <a:gd name="T1" fmla="*/ 189 h 207"/>
                <a:gd name="T2" fmla="*/ 198 w 208"/>
                <a:gd name="T3" fmla="*/ 189 h 207"/>
                <a:gd name="T4" fmla="*/ 198 w 208"/>
                <a:gd name="T5" fmla="*/ 155 h 207"/>
                <a:gd name="T6" fmla="*/ 52 w 208"/>
                <a:gd name="T7" fmla="*/ 8 h 207"/>
                <a:gd name="T8" fmla="*/ 18 w 208"/>
                <a:gd name="T9" fmla="*/ 8 h 207"/>
                <a:gd name="T10" fmla="*/ 18 w 208"/>
                <a:gd name="T11" fmla="*/ 51 h 207"/>
                <a:gd name="T12" fmla="*/ 156 w 208"/>
                <a:gd name="T13" fmla="*/ 189 h 207"/>
                <a:gd name="T14" fmla="*/ 198 w 208"/>
                <a:gd name="T15" fmla="*/ 189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07">
                  <a:moveTo>
                    <a:pt x="198" y="189"/>
                  </a:moveTo>
                  <a:lnTo>
                    <a:pt x="198" y="189"/>
                  </a:lnTo>
                  <a:cubicBezTo>
                    <a:pt x="207" y="181"/>
                    <a:pt x="207" y="163"/>
                    <a:pt x="198" y="155"/>
                  </a:cubicBezTo>
                  <a:cubicBezTo>
                    <a:pt x="52" y="8"/>
                    <a:pt x="52" y="8"/>
                    <a:pt x="52" y="8"/>
                  </a:cubicBezTo>
                  <a:cubicBezTo>
                    <a:pt x="43" y="0"/>
                    <a:pt x="26" y="0"/>
                    <a:pt x="18" y="8"/>
                  </a:cubicBezTo>
                  <a:cubicBezTo>
                    <a:pt x="0" y="26"/>
                    <a:pt x="0" y="43"/>
                    <a:pt x="18" y="51"/>
                  </a:cubicBezTo>
                  <a:cubicBezTo>
                    <a:pt x="156" y="189"/>
                    <a:pt x="156" y="189"/>
                    <a:pt x="156" y="189"/>
                  </a:cubicBezTo>
                  <a:cubicBezTo>
                    <a:pt x="164" y="206"/>
                    <a:pt x="181" y="206"/>
                    <a:pt x="198" y="18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2" name="Freeform 89"/>
            <p:cNvSpPr>
              <a:spLocks noChangeArrowheads="1"/>
            </p:cNvSpPr>
            <p:nvPr/>
          </p:nvSpPr>
          <p:spPr bwMode="auto">
            <a:xfrm>
              <a:off x="10367390" y="6616856"/>
              <a:ext cx="287448" cy="68208"/>
            </a:xfrm>
            <a:custGeom>
              <a:avLst/>
              <a:gdLst>
                <a:gd name="T0" fmla="*/ 258 w 259"/>
                <a:gd name="T1" fmla="*/ 33 h 60"/>
                <a:gd name="T2" fmla="*/ 258 w 259"/>
                <a:gd name="T3" fmla="*/ 33 h 60"/>
                <a:gd name="T4" fmla="*/ 232 w 259"/>
                <a:gd name="T5" fmla="*/ 0 h 60"/>
                <a:gd name="T6" fmla="*/ 34 w 259"/>
                <a:gd name="T7" fmla="*/ 0 h 60"/>
                <a:gd name="T8" fmla="*/ 0 w 259"/>
                <a:gd name="T9" fmla="*/ 33 h 60"/>
                <a:gd name="T10" fmla="*/ 34 w 259"/>
                <a:gd name="T11" fmla="*/ 59 h 60"/>
                <a:gd name="T12" fmla="*/ 232 w 259"/>
                <a:gd name="T13" fmla="*/ 59 h 60"/>
                <a:gd name="T14" fmla="*/ 258 w 259"/>
                <a:gd name="T15" fmla="*/ 33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60">
                  <a:moveTo>
                    <a:pt x="258" y="33"/>
                  </a:moveTo>
                  <a:lnTo>
                    <a:pt x="258" y="33"/>
                  </a:lnTo>
                  <a:cubicBezTo>
                    <a:pt x="258" y="17"/>
                    <a:pt x="249" y="0"/>
                    <a:pt x="232" y="0"/>
                  </a:cubicBezTo>
                  <a:cubicBezTo>
                    <a:pt x="34" y="0"/>
                    <a:pt x="34" y="0"/>
                    <a:pt x="34" y="0"/>
                  </a:cubicBezTo>
                  <a:cubicBezTo>
                    <a:pt x="17" y="0"/>
                    <a:pt x="0" y="17"/>
                    <a:pt x="0" y="33"/>
                  </a:cubicBezTo>
                  <a:cubicBezTo>
                    <a:pt x="0" y="50"/>
                    <a:pt x="17" y="59"/>
                    <a:pt x="34" y="59"/>
                  </a:cubicBezTo>
                  <a:cubicBezTo>
                    <a:pt x="232" y="59"/>
                    <a:pt x="232" y="59"/>
                    <a:pt x="232" y="59"/>
                  </a:cubicBezTo>
                  <a:cubicBezTo>
                    <a:pt x="249" y="59"/>
                    <a:pt x="258" y="50"/>
                    <a:pt x="258" y="3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3" name="Freeform 90"/>
            <p:cNvSpPr>
              <a:spLocks noChangeArrowheads="1"/>
            </p:cNvSpPr>
            <p:nvPr/>
          </p:nvSpPr>
          <p:spPr bwMode="auto">
            <a:xfrm>
              <a:off x="10157897" y="5964012"/>
              <a:ext cx="228981" cy="228984"/>
            </a:xfrm>
            <a:custGeom>
              <a:avLst/>
              <a:gdLst>
                <a:gd name="T0" fmla="*/ 198 w 208"/>
                <a:gd name="T1" fmla="*/ 9 h 207"/>
                <a:gd name="T2" fmla="*/ 198 w 208"/>
                <a:gd name="T3" fmla="*/ 9 h 207"/>
                <a:gd name="T4" fmla="*/ 156 w 208"/>
                <a:gd name="T5" fmla="*/ 9 h 207"/>
                <a:gd name="T6" fmla="*/ 18 w 208"/>
                <a:gd name="T7" fmla="*/ 146 h 207"/>
                <a:gd name="T8" fmla="*/ 18 w 208"/>
                <a:gd name="T9" fmla="*/ 189 h 207"/>
                <a:gd name="T10" fmla="*/ 52 w 208"/>
                <a:gd name="T11" fmla="*/ 189 h 207"/>
                <a:gd name="T12" fmla="*/ 198 w 208"/>
                <a:gd name="T13" fmla="*/ 52 h 207"/>
                <a:gd name="T14" fmla="*/ 198 w 208"/>
                <a:gd name="T15" fmla="*/ 9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07">
                  <a:moveTo>
                    <a:pt x="198" y="9"/>
                  </a:moveTo>
                  <a:lnTo>
                    <a:pt x="198" y="9"/>
                  </a:lnTo>
                  <a:cubicBezTo>
                    <a:pt x="181" y="0"/>
                    <a:pt x="164" y="0"/>
                    <a:pt x="156" y="9"/>
                  </a:cubicBezTo>
                  <a:cubicBezTo>
                    <a:pt x="18" y="146"/>
                    <a:pt x="18" y="146"/>
                    <a:pt x="18" y="146"/>
                  </a:cubicBezTo>
                  <a:cubicBezTo>
                    <a:pt x="0" y="163"/>
                    <a:pt x="0" y="181"/>
                    <a:pt x="18" y="189"/>
                  </a:cubicBezTo>
                  <a:cubicBezTo>
                    <a:pt x="26" y="206"/>
                    <a:pt x="43" y="206"/>
                    <a:pt x="52" y="189"/>
                  </a:cubicBezTo>
                  <a:cubicBezTo>
                    <a:pt x="198" y="52"/>
                    <a:pt x="198" y="52"/>
                    <a:pt x="198" y="52"/>
                  </a:cubicBezTo>
                  <a:cubicBezTo>
                    <a:pt x="207" y="43"/>
                    <a:pt x="207" y="26"/>
                    <a:pt x="198" y="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4" name="Freeform 91"/>
            <p:cNvSpPr>
              <a:spLocks noChangeArrowheads="1"/>
            </p:cNvSpPr>
            <p:nvPr/>
          </p:nvSpPr>
          <p:spPr bwMode="auto">
            <a:xfrm>
              <a:off x="9149397" y="7376883"/>
              <a:ext cx="1086451" cy="1305688"/>
            </a:xfrm>
            <a:custGeom>
              <a:avLst/>
              <a:gdLst>
                <a:gd name="T0" fmla="*/ 491 w 982"/>
                <a:gd name="T1" fmla="*/ 86 h 1180"/>
                <a:gd name="T2" fmla="*/ 491 w 982"/>
                <a:gd name="T3" fmla="*/ 86 h 1180"/>
                <a:gd name="T4" fmla="*/ 517 w 982"/>
                <a:gd name="T5" fmla="*/ 104 h 1180"/>
                <a:gd name="T6" fmla="*/ 517 w 982"/>
                <a:gd name="T7" fmla="*/ 104 h 1180"/>
                <a:gd name="T8" fmla="*/ 887 w 982"/>
                <a:gd name="T9" fmla="*/ 732 h 1180"/>
                <a:gd name="T10" fmla="*/ 887 w 982"/>
                <a:gd name="T11" fmla="*/ 766 h 1180"/>
                <a:gd name="T12" fmla="*/ 852 w 982"/>
                <a:gd name="T13" fmla="*/ 783 h 1180"/>
                <a:gd name="T14" fmla="*/ 852 w 982"/>
                <a:gd name="T15" fmla="*/ 783 h 1180"/>
                <a:gd name="T16" fmla="*/ 809 w 982"/>
                <a:gd name="T17" fmla="*/ 783 h 1180"/>
                <a:gd name="T18" fmla="*/ 654 w 982"/>
                <a:gd name="T19" fmla="*/ 947 h 1180"/>
                <a:gd name="T20" fmla="*/ 654 w 982"/>
                <a:gd name="T21" fmla="*/ 1059 h 1180"/>
                <a:gd name="T22" fmla="*/ 620 w 982"/>
                <a:gd name="T23" fmla="*/ 1093 h 1180"/>
                <a:gd name="T24" fmla="*/ 491 w 982"/>
                <a:gd name="T25" fmla="*/ 1093 h 1180"/>
                <a:gd name="T26" fmla="*/ 362 w 982"/>
                <a:gd name="T27" fmla="*/ 1093 h 1180"/>
                <a:gd name="T28" fmla="*/ 327 w 982"/>
                <a:gd name="T29" fmla="*/ 1059 h 1180"/>
                <a:gd name="T30" fmla="*/ 327 w 982"/>
                <a:gd name="T31" fmla="*/ 947 h 1180"/>
                <a:gd name="T32" fmla="*/ 164 w 982"/>
                <a:gd name="T33" fmla="*/ 783 h 1180"/>
                <a:gd name="T34" fmla="*/ 129 w 982"/>
                <a:gd name="T35" fmla="*/ 783 h 1180"/>
                <a:gd name="T36" fmla="*/ 95 w 982"/>
                <a:gd name="T37" fmla="*/ 766 h 1180"/>
                <a:gd name="T38" fmla="*/ 95 w 982"/>
                <a:gd name="T39" fmla="*/ 732 h 1180"/>
                <a:gd name="T40" fmla="*/ 456 w 982"/>
                <a:gd name="T41" fmla="*/ 104 h 1180"/>
                <a:gd name="T42" fmla="*/ 456 w 982"/>
                <a:gd name="T43" fmla="*/ 104 h 1180"/>
                <a:gd name="T44" fmla="*/ 491 w 982"/>
                <a:gd name="T45" fmla="*/ 86 h 1180"/>
                <a:gd name="T46" fmla="*/ 491 w 982"/>
                <a:gd name="T47" fmla="*/ 0 h 1180"/>
                <a:gd name="T48" fmla="*/ 491 w 982"/>
                <a:gd name="T49" fmla="*/ 0 h 1180"/>
                <a:gd name="T50" fmla="*/ 491 w 982"/>
                <a:gd name="T51" fmla="*/ 0 h 1180"/>
                <a:gd name="T52" fmla="*/ 379 w 982"/>
                <a:gd name="T53" fmla="*/ 60 h 1180"/>
                <a:gd name="T54" fmla="*/ 379 w 982"/>
                <a:gd name="T55" fmla="*/ 60 h 1180"/>
                <a:gd name="T56" fmla="*/ 17 w 982"/>
                <a:gd name="T57" fmla="*/ 689 h 1180"/>
                <a:gd name="T58" fmla="*/ 17 w 982"/>
                <a:gd name="T59" fmla="*/ 809 h 1180"/>
                <a:gd name="T60" fmla="*/ 129 w 982"/>
                <a:gd name="T61" fmla="*/ 878 h 1180"/>
                <a:gd name="T62" fmla="*/ 164 w 982"/>
                <a:gd name="T63" fmla="*/ 878 h 1180"/>
                <a:gd name="T64" fmla="*/ 232 w 982"/>
                <a:gd name="T65" fmla="*/ 947 h 1180"/>
                <a:gd name="T66" fmla="*/ 232 w 982"/>
                <a:gd name="T67" fmla="*/ 1059 h 1180"/>
                <a:gd name="T68" fmla="*/ 276 w 982"/>
                <a:gd name="T69" fmla="*/ 1145 h 1180"/>
                <a:gd name="T70" fmla="*/ 362 w 982"/>
                <a:gd name="T71" fmla="*/ 1179 h 1180"/>
                <a:gd name="T72" fmla="*/ 491 w 982"/>
                <a:gd name="T73" fmla="*/ 1179 h 1180"/>
                <a:gd name="T74" fmla="*/ 620 w 982"/>
                <a:gd name="T75" fmla="*/ 1179 h 1180"/>
                <a:gd name="T76" fmla="*/ 740 w 982"/>
                <a:gd name="T77" fmla="*/ 1059 h 1180"/>
                <a:gd name="T78" fmla="*/ 740 w 982"/>
                <a:gd name="T79" fmla="*/ 947 h 1180"/>
                <a:gd name="T80" fmla="*/ 818 w 982"/>
                <a:gd name="T81" fmla="*/ 878 h 1180"/>
                <a:gd name="T82" fmla="*/ 852 w 982"/>
                <a:gd name="T83" fmla="*/ 878 h 1180"/>
                <a:gd name="T84" fmla="*/ 964 w 982"/>
                <a:gd name="T85" fmla="*/ 809 h 1180"/>
                <a:gd name="T86" fmla="*/ 964 w 982"/>
                <a:gd name="T87" fmla="*/ 689 h 1180"/>
                <a:gd name="T88" fmla="*/ 603 w 982"/>
                <a:gd name="T89" fmla="*/ 60 h 1180"/>
                <a:gd name="T90" fmla="*/ 594 w 982"/>
                <a:gd name="T91" fmla="*/ 52 h 1180"/>
                <a:gd name="T92" fmla="*/ 585 w 982"/>
                <a:gd name="T93" fmla="*/ 43 h 1180"/>
                <a:gd name="T94" fmla="*/ 491 w 982"/>
                <a:gd name="T95"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2" h="1180">
                  <a:moveTo>
                    <a:pt x="491" y="86"/>
                  </a:moveTo>
                  <a:lnTo>
                    <a:pt x="491" y="86"/>
                  </a:lnTo>
                  <a:cubicBezTo>
                    <a:pt x="499" y="86"/>
                    <a:pt x="517" y="95"/>
                    <a:pt x="517" y="104"/>
                  </a:cubicBezTo>
                  <a:lnTo>
                    <a:pt x="517" y="104"/>
                  </a:lnTo>
                  <a:cubicBezTo>
                    <a:pt x="887" y="732"/>
                    <a:pt x="887" y="732"/>
                    <a:pt x="887" y="732"/>
                  </a:cubicBezTo>
                  <a:cubicBezTo>
                    <a:pt x="887" y="740"/>
                    <a:pt x="887" y="758"/>
                    <a:pt x="887" y="766"/>
                  </a:cubicBezTo>
                  <a:cubicBezTo>
                    <a:pt x="878" y="783"/>
                    <a:pt x="869" y="783"/>
                    <a:pt x="852" y="783"/>
                  </a:cubicBezTo>
                  <a:lnTo>
                    <a:pt x="852" y="783"/>
                  </a:lnTo>
                  <a:cubicBezTo>
                    <a:pt x="809" y="783"/>
                    <a:pt x="809" y="783"/>
                    <a:pt x="809" y="783"/>
                  </a:cubicBezTo>
                  <a:cubicBezTo>
                    <a:pt x="723" y="792"/>
                    <a:pt x="654" y="861"/>
                    <a:pt x="654" y="947"/>
                  </a:cubicBezTo>
                  <a:cubicBezTo>
                    <a:pt x="654" y="1059"/>
                    <a:pt x="654" y="1059"/>
                    <a:pt x="654" y="1059"/>
                  </a:cubicBezTo>
                  <a:cubicBezTo>
                    <a:pt x="654" y="1076"/>
                    <a:pt x="637" y="1093"/>
                    <a:pt x="620" y="1093"/>
                  </a:cubicBezTo>
                  <a:cubicBezTo>
                    <a:pt x="491" y="1093"/>
                    <a:pt x="491" y="1093"/>
                    <a:pt x="491" y="1093"/>
                  </a:cubicBezTo>
                  <a:cubicBezTo>
                    <a:pt x="362" y="1093"/>
                    <a:pt x="362" y="1093"/>
                    <a:pt x="362" y="1093"/>
                  </a:cubicBezTo>
                  <a:cubicBezTo>
                    <a:pt x="345" y="1093"/>
                    <a:pt x="327" y="1076"/>
                    <a:pt x="327" y="1059"/>
                  </a:cubicBezTo>
                  <a:cubicBezTo>
                    <a:pt x="327" y="947"/>
                    <a:pt x="327" y="947"/>
                    <a:pt x="327" y="947"/>
                  </a:cubicBezTo>
                  <a:cubicBezTo>
                    <a:pt x="327" y="861"/>
                    <a:pt x="258" y="792"/>
                    <a:pt x="164" y="783"/>
                  </a:cubicBezTo>
                  <a:cubicBezTo>
                    <a:pt x="129" y="783"/>
                    <a:pt x="129" y="783"/>
                    <a:pt x="129" y="783"/>
                  </a:cubicBezTo>
                  <a:cubicBezTo>
                    <a:pt x="112" y="783"/>
                    <a:pt x="104" y="783"/>
                    <a:pt x="95" y="766"/>
                  </a:cubicBezTo>
                  <a:cubicBezTo>
                    <a:pt x="86" y="758"/>
                    <a:pt x="86" y="740"/>
                    <a:pt x="95" y="732"/>
                  </a:cubicBezTo>
                  <a:cubicBezTo>
                    <a:pt x="456" y="104"/>
                    <a:pt x="456" y="104"/>
                    <a:pt x="456" y="104"/>
                  </a:cubicBezTo>
                  <a:lnTo>
                    <a:pt x="456" y="104"/>
                  </a:lnTo>
                  <a:cubicBezTo>
                    <a:pt x="465" y="95"/>
                    <a:pt x="473" y="86"/>
                    <a:pt x="491" y="86"/>
                  </a:cubicBezTo>
                  <a:close/>
                  <a:moveTo>
                    <a:pt x="491" y="0"/>
                  </a:moveTo>
                  <a:lnTo>
                    <a:pt x="491" y="0"/>
                  </a:lnTo>
                  <a:lnTo>
                    <a:pt x="491" y="0"/>
                  </a:lnTo>
                  <a:cubicBezTo>
                    <a:pt x="439" y="0"/>
                    <a:pt x="405" y="17"/>
                    <a:pt x="379" y="60"/>
                  </a:cubicBezTo>
                  <a:lnTo>
                    <a:pt x="379" y="60"/>
                  </a:lnTo>
                  <a:cubicBezTo>
                    <a:pt x="17" y="689"/>
                    <a:pt x="17" y="689"/>
                    <a:pt x="17" y="689"/>
                  </a:cubicBezTo>
                  <a:cubicBezTo>
                    <a:pt x="0" y="723"/>
                    <a:pt x="0" y="775"/>
                    <a:pt x="17" y="809"/>
                  </a:cubicBezTo>
                  <a:cubicBezTo>
                    <a:pt x="43" y="852"/>
                    <a:pt x="78" y="878"/>
                    <a:pt x="129" y="878"/>
                  </a:cubicBezTo>
                  <a:cubicBezTo>
                    <a:pt x="164" y="878"/>
                    <a:pt x="164" y="878"/>
                    <a:pt x="164" y="878"/>
                  </a:cubicBezTo>
                  <a:cubicBezTo>
                    <a:pt x="207" y="878"/>
                    <a:pt x="232" y="912"/>
                    <a:pt x="232" y="947"/>
                  </a:cubicBezTo>
                  <a:cubicBezTo>
                    <a:pt x="232" y="1059"/>
                    <a:pt x="232" y="1059"/>
                    <a:pt x="232" y="1059"/>
                  </a:cubicBezTo>
                  <a:cubicBezTo>
                    <a:pt x="232" y="1093"/>
                    <a:pt x="250" y="1119"/>
                    <a:pt x="276" y="1145"/>
                  </a:cubicBezTo>
                  <a:cubicBezTo>
                    <a:pt x="293" y="1171"/>
                    <a:pt x="327" y="1179"/>
                    <a:pt x="362" y="1179"/>
                  </a:cubicBezTo>
                  <a:cubicBezTo>
                    <a:pt x="491" y="1179"/>
                    <a:pt x="491" y="1179"/>
                    <a:pt x="491" y="1179"/>
                  </a:cubicBezTo>
                  <a:cubicBezTo>
                    <a:pt x="620" y="1179"/>
                    <a:pt x="620" y="1179"/>
                    <a:pt x="620" y="1179"/>
                  </a:cubicBezTo>
                  <a:cubicBezTo>
                    <a:pt x="689" y="1179"/>
                    <a:pt x="740" y="1128"/>
                    <a:pt x="740" y="1059"/>
                  </a:cubicBezTo>
                  <a:cubicBezTo>
                    <a:pt x="740" y="947"/>
                    <a:pt x="740" y="947"/>
                    <a:pt x="740" y="947"/>
                  </a:cubicBezTo>
                  <a:cubicBezTo>
                    <a:pt x="740" y="912"/>
                    <a:pt x="775" y="878"/>
                    <a:pt x="818" y="878"/>
                  </a:cubicBezTo>
                  <a:cubicBezTo>
                    <a:pt x="852" y="878"/>
                    <a:pt x="852" y="878"/>
                    <a:pt x="852" y="878"/>
                  </a:cubicBezTo>
                  <a:cubicBezTo>
                    <a:pt x="895" y="878"/>
                    <a:pt x="938" y="852"/>
                    <a:pt x="964" y="809"/>
                  </a:cubicBezTo>
                  <a:cubicBezTo>
                    <a:pt x="981" y="775"/>
                    <a:pt x="981" y="723"/>
                    <a:pt x="964" y="689"/>
                  </a:cubicBezTo>
                  <a:cubicBezTo>
                    <a:pt x="603" y="60"/>
                    <a:pt x="603" y="60"/>
                    <a:pt x="603" y="60"/>
                  </a:cubicBezTo>
                  <a:cubicBezTo>
                    <a:pt x="594" y="52"/>
                    <a:pt x="594" y="52"/>
                    <a:pt x="594" y="52"/>
                  </a:cubicBezTo>
                  <a:cubicBezTo>
                    <a:pt x="585" y="43"/>
                    <a:pt x="585" y="43"/>
                    <a:pt x="585" y="43"/>
                  </a:cubicBezTo>
                  <a:cubicBezTo>
                    <a:pt x="568" y="17"/>
                    <a:pt x="525" y="0"/>
                    <a:pt x="491" y="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5" name="Freeform 92"/>
            <p:cNvSpPr>
              <a:spLocks noChangeArrowheads="1"/>
            </p:cNvSpPr>
            <p:nvPr/>
          </p:nvSpPr>
          <p:spPr bwMode="auto">
            <a:xfrm>
              <a:off x="9246836" y="7493811"/>
              <a:ext cx="448221" cy="1096195"/>
            </a:xfrm>
            <a:custGeom>
              <a:avLst/>
              <a:gdLst>
                <a:gd name="T0" fmla="*/ 370 w 406"/>
                <a:gd name="T1" fmla="*/ 258 h 990"/>
                <a:gd name="T2" fmla="*/ 370 w 406"/>
                <a:gd name="T3" fmla="*/ 258 h 990"/>
                <a:gd name="T4" fmla="*/ 370 w 406"/>
                <a:gd name="T5" fmla="*/ 0 h 990"/>
                <a:gd name="T6" fmla="*/ 9 w 406"/>
                <a:gd name="T7" fmla="*/ 628 h 990"/>
                <a:gd name="T8" fmla="*/ 9 w 406"/>
                <a:gd name="T9" fmla="*/ 662 h 990"/>
                <a:gd name="T10" fmla="*/ 43 w 406"/>
                <a:gd name="T11" fmla="*/ 679 h 990"/>
                <a:gd name="T12" fmla="*/ 78 w 406"/>
                <a:gd name="T13" fmla="*/ 679 h 990"/>
                <a:gd name="T14" fmla="*/ 241 w 406"/>
                <a:gd name="T15" fmla="*/ 843 h 990"/>
                <a:gd name="T16" fmla="*/ 241 w 406"/>
                <a:gd name="T17" fmla="*/ 955 h 990"/>
                <a:gd name="T18" fmla="*/ 276 w 406"/>
                <a:gd name="T19" fmla="*/ 989 h 990"/>
                <a:gd name="T20" fmla="*/ 405 w 406"/>
                <a:gd name="T21" fmla="*/ 989 h 990"/>
                <a:gd name="T22" fmla="*/ 405 w 406"/>
                <a:gd name="T23" fmla="*/ 258 h 990"/>
                <a:gd name="T24" fmla="*/ 370 w 406"/>
                <a:gd name="T25" fmla="*/ 25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990">
                  <a:moveTo>
                    <a:pt x="370" y="258"/>
                  </a:moveTo>
                  <a:lnTo>
                    <a:pt x="370" y="258"/>
                  </a:lnTo>
                  <a:cubicBezTo>
                    <a:pt x="370" y="0"/>
                    <a:pt x="370" y="0"/>
                    <a:pt x="370" y="0"/>
                  </a:cubicBezTo>
                  <a:cubicBezTo>
                    <a:pt x="9" y="628"/>
                    <a:pt x="9" y="628"/>
                    <a:pt x="9" y="628"/>
                  </a:cubicBezTo>
                  <a:cubicBezTo>
                    <a:pt x="0" y="636"/>
                    <a:pt x="0" y="654"/>
                    <a:pt x="9" y="662"/>
                  </a:cubicBezTo>
                  <a:cubicBezTo>
                    <a:pt x="18" y="679"/>
                    <a:pt x="26" y="679"/>
                    <a:pt x="43" y="679"/>
                  </a:cubicBezTo>
                  <a:cubicBezTo>
                    <a:pt x="78" y="679"/>
                    <a:pt x="78" y="679"/>
                    <a:pt x="78" y="679"/>
                  </a:cubicBezTo>
                  <a:cubicBezTo>
                    <a:pt x="172" y="688"/>
                    <a:pt x="241" y="757"/>
                    <a:pt x="241" y="843"/>
                  </a:cubicBezTo>
                  <a:cubicBezTo>
                    <a:pt x="241" y="955"/>
                    <a:pt x="241" y="955"/>
                    <a:pt x="241" y="955"/>
                  </a:cubicBezTo>
                  <a:cubicBezTo>
                    <a:pt x="241" y="972"/>
                    <a:pt x="259" y="989"/>
                    <a:pt x="276" y="989"/>
                  </a:cubicBezTo>
                  <a:cubicBezTo>
                    <a:pt x="405" y="989"/>
                    <a:pt x="405" y="989"/>
                    <a:pt x="405" y="989"/>
                  </a:cubicBezTo>
                  <a:cubicBezTo>
                    <a:pt x="405" y="258"/>
                    <a:pt x="405" y="258"/>
                    <a:pt x="405" y="258"/>
                  </a:cubicBezTo>
                  <a:lnTo>
                    <a:pt x="370" y="258"/>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6" name="Freeform 93"/>
            <p:cNvSpPr>
              <a:spLocks noChangeArrowheads="1"/>
            </p:cNvSpPr>
            <p:nvPr/>
          </p:nvSpPr>
          <p:spPr bwMode="auto">
            <a:xfrm>
              <a:off x="9695058" y="7493811"/>
              <a:ext cx="448221" cy="1096195"/>
            </a:xfrm>
            <a:custGeom>
              <a:avLst/>
              <a:gdLst>
                <a:gd name="T0" fmla="*/ 396 w 405"/>
                <a:gd name="T1" fmla="*/ 628 h 990"/>
                <a:gd name="T2" fmla="*/ 396 w 405"/>
                <a:gd name="T3" fmla="*/ 628 h 990"/>
                <a:gd name="T4" fmla="*/ 34 w 405"/>
                <a:gd name="T5" fmla="*/ 0 h 990"/>
                <a:gd name="T6" fmla="*/ 34 w 405"/>
                <a:gd name="T7" fmla="*/ 0 h 990"/>
                <a:gd name="T8" fmla="*/ 34 w 405"/>
                <a:gd name="T9" fmla="*/ 258 h 990"/>
                <a:gd name="T10" fmla="*/ 0 w 405"/>
                <a:gd name="T11" fmla="*/ 258 h 990"/>
                <a:gd name="T12" fmla="*/ 0 w 405"/>
                <a:gd name="T13" fmla="*/ 989 h 990"/>
                <a:gd name="T14" fmla="*/ 129 w 405"/>
                <a:gd name="T15" fmla="*/ 989 h 990"/>
                <a:gd name="T16" fmla="*/ 163 w 405"/>
                <a:gd name="T17" fmla="*/ 955 h 990"/>
                <a:gd name="T18" fmla="*/ 163 w 405"/>
                <a:gd name="T19" fmla="*/ 843 h 990"/>
                <a:gd name="T20" fmla="*/ 327 w 405"/>
                <a:gd name="T21" fmla="*/ 679 h 990"/>
                <a:gd name="T22" fmla="*/ 361 w 405"/>
                <a:gd name="T23" fmla="*/ 679 h 990"/>
                <a:gd name="T24" fmla="*/ 396 w 405"/>
                <a:gd name="T25" fmla="*/ 662 h 990"/>
                <a:gd name="T26" fmla="*/ 396 w 405"/>
                <a:gd name="T27" fmla="*/ 62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990">
                  <a:moveTo>
                    <a:pt x="396" y="628"/>
                  </a:moveTo>
                  <a:lnTo>
                    <a:pt x="396" y="628"/>
                  </a:lnTo>
                  <a:cubicBezTo>
                    <a:pt x="34" y="0"/>
                    <a:pt x="34" y="0"/>
                    <a:pt x="34" y="0"/>
                  </a:cubicBezTo>
                  <a:lnTo>
                    <a:pt x="34" y="0"/>
                  </a:lnTo>
                  <a:cubicBezTo>
                    <a:pt x="34" y="258"/>
                    <a:pt x="34" y="258"/>
                    <a:pt x="34" y="258"/>
                  </a:cubicBezTo>
                  <a:cubicBezTo>
                    <a:pt x="0" y="258"/>
                    <a:pt x="0" y="258"/>
                    <a:pt x="0" y="258"/>
                  </a:cubicBezTo>
                  <a:cubicBezTo>
                    <a:pt x="0" y="989"/>
                    <a:pt x="0" y="989"/>
                    <a:pt x="0" y="989"/>
                  </a:cubicBezTo>
                  <a:cubicBezTo>
                    <a:pt x="129" y="989"/>
                    <a:pt x="129" y="989"/>
                    <a:pt x="129" y="989"/>
                  </a:cubicBezTo>
                  <a:cubicBezTo>
                    <a:pt x="146" y="989"/>
                    <a:pt x="163" y="972"/>
                    <a:pt x="163" y="955"/>
                  </a:cubicBezTo>
                  <a:cubicBezTo>
                    <a:pt x="163" y="843"/>
                    <a:pt x="163" y="843"/>
                    <a:pt x="163" y="843"/>
                  </a:cubicBezTo>
                  <a:cubicBezTo>
                    <a:pt x="163" y="757"/>
                    <a:pt x="232" y="688"/>
                    <a:pt x="327" y="679"/>
                  </a:cubicBezTo>
                  <a:cubicBezTo>
                    <a:pt x="361" y="679"/>
                    <a:pt x="361" y="679"/>
                    <a:pt x="361" y="679"/>
                  </a:cubicBezTo>
                  <a:cubicBezTo>
                    <a:pt x="378" y="679"/>
                    <a:pt x="387" y="679"/>
                    <a:pt x="396" y="662"/>
                  </a:cubicBezTo>
                  <a:cubicBezTo>
                    <a:pt x="404" y="654"/>
                    <a:pt x="404" y="636"/>
                    <a:pt x="396" y="628"/>
                  </a:cubicBezTo>
                </a:path>
              </a:pathLst>
            </a:custGeom>
            <a:solidFill>
              <a:schemeClr val="accent4">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7" name="Freeform 94"/>
            <p:cNvSpPr>
              <a:spLocks noChangeArrowheads="1"/>
            </p:cNvSpPr>
            <p:nvPr/>
          </p:nvSpPr>
          <p:spPr bwMode="auto">
            <a:xfrm>
              <a:off x="9656082" y="7474323"/>
              <a:ext cx="77952" cy="306936"/>
            </a:xfrm>
            <a:custGeom>
              <a:avLst/>
              <a:gdLst>
                <a:gd name="T0" fmla="*/ 35 w 70"/>
                <a:gd name="T1" fmla="*/ 0 h 277"/>
                <a:gd name="T2" fmla="*/ 35 w 70"/>
                <a:gd name="T3" fmla="*/ 0 h 277"/>
                <a:gd name="T4" fmla="*/ 0 w 70"/>
                <a:gd name="T5" fmla="*/ 18 h 277"/>
                <a:gd name="T6" fmla="*/ 0 w 70"/>
                <a:gd name="T7" fmla="*/ 18 h 277"/>
                <a:gd name="T8" fmla="*/ 0 w 70"/>
                <a:gd name="T9" fmla="*/ 276 h 277"/>
                <a:gd name="T10" fmla="*/ 35 w 70"/>
                <a:gd name="T11" fmla="*/ 276 h 277"/>
                <a:gd name="T12" fmla="*/ 69 w 70"/>
                <a:gd name="T13" fmla="*/ 276 h 277"/>
                <a:gd name="T14" fmla="*/ 69 w 70"/>
                <a:gd name="T15" fmla="*/ 18 h 277"/>
                <a:gd name="T16" fmla="*/ 35 w 70"/>
                <a:gd name="T1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77">
                  <a:moveTo>
                    <a:pt x="35" y="0"/>
                  </a:moveTo>
                  <a:lnTo>
                    <a:pt x="35" y="0"/>
                  </a:lnTo>
                  <a:cubicBezTo>
                    <a:pt x="26" y="0"/>
                    <a:pt x="9" y="9"/>
                    <a:pt x="0" y="18"/>
                  </a:cubicBezTo>
                  <a:lnTo>
                    <a:pt x="0" y="18"/>
                  </a:lnTo>
                  <a:cubicBezTo>
                    <a:pt x="0" y="276"/>
                    <a:pt x="0" y="276"/>
                    <a:pt x="0" y="276"/>
                  </a:cubicBezTo>
                  <a:cubicBezTo>
                    <a:pt x="35" y="276"/>
                    <a:pt x="35" y="276"/>
                    <a:pt x="35" y="276"/>
                  </a:cubicBezTo>
                  <a:cubicBezTo>
                    <a:pt x="69" y="276"/>
                    <a:pt x="69" y="276"/>
                    <a:pt x="69" y="276"/>
                  </a:cubicBezTo>
                  <a:cubicBezTo>
                    <a:pt x="69" y="18"/>
                    <a:pt x="69" y="18"/>
                    <a:pt x="69" y="18"/>
                  </a:cubicBezTo>
                  <a:cubicBezTo>
                    <a:pt x="61" y="9"/>
                    <a:pt x="43" y="0"/>
                    <a:pt x="35" y="0"/>
                  </a:cubicBezTo>
                </a:path>
              </a:pathLst>
            </a:custGeom>
            <a:solidFill>
              <a:schemeClr val="accent4">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8" name="Freeform 95"/>
            <p:cNvSpPr>
              <a:spLocks noChangeArrowheads="1"/>
            </p:cNvSpPr>
            <p:nvPr/>
          </p:nvSpPr>
          <p:spPr bwMode="auto">
            <a:xfrm>
              <a:off x="9695058" y="7732539"/>
              <a:ext cx="77952" cy="258213"/>
            </a:xfrm>
            <a:custGeom>
              <a:avLst/>
              <a:gdLst>
                <a:gd name="T0" fmla="*/ 0 w 70"/>
                <a:gd name="T1" fmla="*/ 0 h 233"/>
                <a:gd name="T2" fmla="*/ 0 w 70"/>
                <a:gd name="T3" fmla="*/ 0 h 233"/>
                <a:gd name="T4" fmla="*/ 0 w 70"/>
                <a:gd name="T5" fmla="*/ 0 h 233"/>
                <a:gd name="T6" fmla="*/ 0 w 70"/>
                <a:gd name="T7" fmla="*/ 232 h 233"/>
                <a:gd name="T8" fmla="*/ 0 w 70"/>
                <a:gd name="T9" fmla="*/ 232 h 233"/>
                <a:gd name="T10" fmla="*/ 69 w 70"/>
                <a:gd name="T11" fmla="*/ 154 h 233"/>
                <a:gd name="T12" fmla="*/ 69 w 70"/>
                <a:gd name="T13" fmla="*/ 77 h 233"/>
                <a:gd name="T14" fmla="*/ 0 w 70"/>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33">
                  <a:moveTo>
                    <a:pt x="0" y="0"/>
                  </a:moveTo>
                  <a:lnTo>
                    <a:pt x="0" y="0"/>
                  </a:lnTo>
                  <a:lnTo>
                    <a:pt x="0" y="0"/>
                  </a:lnTo>
                  <a:cubicBezTo>
                    <a:pt x="0" y="232"/>
                    <a:pt x="0" y="232"/>
                    <a:pt x="0" y="232"/>
                  </a:cubicBezTo>
                  <a:lnTo>
                    <a:pt x="0" y="232"/>
                  </a:lnTo>
                  <a:cubicBezTo>
                    <a:pt x="43" y="232"/>
                    <a:pt x="69" y="198"/>
                    <a:pt x="69" y="154"/>
                  </a:cubicBezTo>
                  <a:cubicBezTo>
                    <a:pt x="69" y="77"/>
                    <a:pt x="69" y="77"/>
                    <a:pt x="69" y="77"/>
                  </a:cubicBezTo>
                  <a:cubicBezTo>
                    <a:pt x="69" y="34"/>
                    <a:pt x="43" y="0"/>
                    <a:pt x="0" y="0"/>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9" name="Freeform 96"/>
            <p:cNvSpPr>
              <a:spLocks noChangeArrowheads="1"/>
            </p:cNvSpPr>
            <p:nvPr/>
          </p:nvSpPr>
          <p:spPr bwMode="auto">
            <a:xfrm>
              <a:off x="9617106" y="7732539"/>
              <a:ext cx="77952" cy="258213"/>
            </a:xfrm>
            <a:custGeom>
              <a:avLst/>
              <a:gdLst>
                <a:gd name="T0" fmla="*/ 0 w 70"/>
                <a:gd name="T1" fmla="*/ 77 h 233"/>
                <a:gd name="T2" fmla="*/ 0 w 70"/>
                <a:gd name="T3" fmla="*/ 77 h 233"/>
                <a:gd name="T4" fmla="*/ 0 w 70"/>
                <a:gd name="T5" fmla="*/ 154 h 233"/>
                <a:gd name="T6" fmla="*/ 69 w 70"/>
                <a:gd name="T7" fmla="*/ 232 h 233"/>
                <a:gd name="T8" fmla="*/ 69 w 70"/>
                <a:gd name="T9" fmla="*/ 0 h 233"/>
                <a:gd name="T10" fmla="*/ 0 w 70"/>
                <a:gd name="T11" fmla="*/ 77 h 233"/>
              </a:gdLst>
              <a:ahLst/>
              <a:cxnLst>
                <a:cxn ang="0">
                  <a:pos x="T0" y="T1"/>
                </a:cxn>
                <a:cxn ang="0">
                  <a:pos x="T2" y="T3"/>
                </a:cxn>
                <a:cxn ang="0">
                  <a:pos x="T4" y="T5"/>
                </a:cxn>
                <a:cxn ang="0">
                  <a:pos x="T6" y="T7"/>
                </a:cxn>
                <a:cxn ang="0">
                  <a:pos x="T8" y="T9"/>
                </a:cxn>
                <a:cxn ang="0">
                  <a:pos x="T10" y="T11"/>
                </a:cxn>
              </a:cxnLst>
              <a:rect l="0" t="0" r="r" b="b"/>
              <a:pathLst>
                <a:path w="70" h="233">
                  <a:moveTo>
                    <a:pt x="0" y="77"/>
                  </a:moveTo>
                  <a:lnTo>
                    <a:pt x="0" y="77"/>
                  </a:lnTo>
                  <a:cubicBezTo>
                    <a:pt x="0" y="154"/>
                    <a:pt x="0" y="154"/>
                    <a:pt x="0" y="154"/>
                  </a:cubicBezTo>
                  <a:cubicBezTo>
                    <a:pt x="0" y="198"/>
                    <a:pt x="26" y="232"/>
                    <a:pt x="69" y="232"/>
                  </a:cubicBezTo>
                  <a:cubicBezTo>
                    <a:pt x="69" y="0"/>
                    <a:pt x="69" y="0"/>
                    <a:pt x="69" y="0"/>
                  </a:cubicBezTo>
                  <a:cubicBezTo>
                    <a:pt x="26" y="0"/>
                    <a:pt x="0" y="34"/>
                    <a:pt x="0" y="77"/>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0" name="Freeform 97"/>
            <p:cNvSpPr>
              <a:spLocks noChangeArrowheads="1"/>
            </p:cNvSpPr>
            <p:nvPr/>
          </p:nvSpPr>
          <p:spPr bwMode="auto">
            <a:xfrm>
              <a:off x="9105551" y="6105300"/>
              <a:ext cx="589507" cy="1071834"/>
            </a:xfrm>
            <a:custGeom>
              <a:avLst/>
              <a:gdLst>
                <a:gd name="T0" fmla="*/ 293 w 535"/>
                <a:gd name="T1" fmla="*/ 722 h 972"/>
                <a:gd name="T2" fmla="*/ 293 w 535"/>
                <a:gd name="T3" fmla="*/ 722 h 972"/>
                <a:gd name="T4" fmla="*/ 293 w 535"/>
                <a:gd name="T5" fmla="*/ 241 h 972"/>
                <a:gd name="T6" fmla="*/ 534 w 535"/>
                <a:gd name="T7" fmla="*/ 146 h 972"/>
                <a:gd name="T8" fmla="*/ 534 w 535"/>
                <a:gd name="T9" fmla="*/ 0 h 972"/>
                <a:gd name="T10" fmla="*/ 189 w 535"/>
                <a:gd name="T11" fmla="*/ 138 h 972"/>
                <a:gd name="T12" fmla="*/ 189 w 535"/>
                <a:gd name="T13" fmla="*/ 825 h 972"/>
                <a:gd name="T14" fmla="*/ 534 w 535"/>
                <a:gd name="T15" fmla="*/ 971 h 972"/>
                <a:gd name="T16" fmla="*/ 534 w 535"/>
                <a:gd name="T17" fmla="*/ 825 h 972"/>
                <a:gd name="T18" fmla="*/ 293 w 535"/>
                <a:gd name="T19" fmla="*/ 72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972">
                  <a:moveTo>
                    <a:pt x="293" y="722"/>
                  </a:moveTo>
                  <a:lnTo>
                    <a:pt x="293" y="722"/>
                  </a:lnTo>
                  <a:cubicBezTo>
                    <a:pt x="164" y="593"/>
                    <a:pt x="164" y="379"/>
                    <a:pt x="293" y="241"/>
                  </a:cubicBezTo>
                  <a:cubicBezTo>
                    <a:pt x="362" y="181"/>
                    <a:pt x="448" y="146"/>
                    <a:pt x="534" y="146"/>
                  </a:cubicBezTo>
                  <a:cubicBezTo>
                    <a:pt x="534" y="0"/>
                    <a:pt x="534" y="0"/>
                    <a:pt x="534" y="0"/>
                  </a:cubicBezTo>
                  <a:cubicBezTo>
                    <a:pt x="405" y="0"/>
                    <a:pt x="284" y="43"/>
                    <a:pt x="189" y="138"/>
                  </a:cubicBezTo>
                  <a:cubicBezTo>
                    <a:pt x="0" y="327"/>
                    <a:pt x="0" y="636"/>
                    <a:pt x="189" y="825"/>
                  </a:cubicBezTo>
                  <a:cubicBezTo>
                    <a:pt x="284" y="920"/>
                    <a:pt x="405" y="971"/>
                    <a:pt x="534" y="971"/>
                  </a:cubicBezTo>
                  <a:cubicBezTo>
                    <a:pt x="534" y="825"/>
                    <a:pt x="534" y="825"/>
                    <a:pt x="534" y="825"/>
                  </a:cubicBezTo>
                  <a:cubicBezTo>
                    <a:pt x="448" y="825"/>
                    <a:pt x="362" y="791"/>
                    <a:pt x="293" y="72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1" name="Freeform 98"/>
            <p:cNvSpPr>
              <a:spLocks noChangeArrowheads="1"/>
            </p:cNvSpPr>
            <p:nvPr/>
          </p:nvSpPr>
          <p:spPr bwMode="auto">
            <a:xfrm>
              <a:off x="9695058" y="6105300"/>
              <a:ext cx="589510" cy="1071834"/>
            </a:xfrm>
            <a:custGeom>
              <a:avLst/>
              <a:gdLst>
                <a:gd name="T0" fmla="*/ 0 w 534"/>
                <a:gd name="T1" fmla="*/ 0 h 972"/>
                <a:gd name="T2" fmla="*/ 0 w 534"/>
                <a:gd name="T3" fmla="*/ 0 h 972"/>
                <a:gd name="T4" fmla="*/ 0 w 534"/>
                <a:gd name="T5" fmla="*/ 146 h 972"/>
                <a:gd name="T6" fmla="*/ 241 w 534"/>
                <a:gd name="T7" fmla="*/ 241 h 972"/>
                <a:gd name="T8" fmla="*/ 241 w 534"/>
                <a:gd name="T9" fmla="*/ 722 h 972"/>
                <a:gd name="T10" fmla="*/ 0 w 534"/>
                <a:gd name="T11" fmla="*/ 825 h 972"/>
                <a:gd name="T12" fmla="*/ 0 w 534"/>
                <a:gd name="T13" fmla="*/ 971 h 972"/>
                <a:gd name="T14" fmla="*/ 344 w 534"/>
                <a:gd name="T15" fmla="*/ 825 h 972"/>
                <a:gd name="T16" fmla="*/ 344 w 534"/>
                <a:gd name="T17" fmla="*/ 138 h 972"/>
                <a:gd name="T18" fmla="*/ 0 w 534"/>
                <a:gd name="T19"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 h="972">
                  <a:moveTo>
                    <a:pt x="0" y="0"/>
                  </a:moveTo>
                  <a:lnTo>
                    <a:pt x="0" y="0"/>
                  </a:lnTo>
                  <a:cubicBezTo>
                    <a:pt x="0" y="146"/>
                    <a:pt x="0" y="146"/>
                    <a:pt x="0" y="146"/>
                  </a:cubicBezTo>
                  <a:cubicBezTo>
                    <a:pt x="86" y="146"/>
                    <a:pt x="172" y="181"/>
                    <a:pt x="241" y="241"/>
                  </a:cubicBezTo>
                  <a:cubicBezTo>
                    <a:pt x="370" y="379"/>
                    <a:pt x="370" y="593"/>
                    <a:pt x="241" y="722"/>
                  </a:cubicBezTo>
                  <a:cubicBezTo>
                    <a:pt x="172" y="791"/>
                    <a:pt x="86" y="825"/>
                    <a:pt x="0" y="825"/>
                  </a:cubicBezTo>
                  <a:cubicBezTo>
                    <a:pt x="0" y="971"/>
                    <a:pt x="0" y="971"/>
                    <a:pt x="0" y="971"/>
                  </a:cubicBezTo>
                  <a:cubicBezTo>
                    <a:pt x="120" y="971"/>
                    <a:pt x="249" y="920"/>
                    <a:pt x="344" y="825"/>
                  </a:cubicBezTo>
                  <a:cubicBezTo>
                    <a:pt x="533" y="636"/>
                    <a:pt x="533" y="327"/>
                    <a:pt x="344" y="138"/>
                  </a:cubicBezTo>
                  <a:cubicBezTo>
                    <a:pt x="249" y="43"/>
                    <a:pt x="120" y="0"/>
                    <a:pt x="0" y="0"/>
                  </a:cubicBezTo>
                </a:path>
              </a:pathLst>
            </a:custGeom>
            <a:solidFill>
              <a:schemeClr val="accent3">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2" name="Freeform 99"/>
            <p:cNvSpPr>
              <a:spLocks noChangeArrowheads="1"/>
            </p:cNvSpPr>
            <p:nvPr/>
          </p:nvSpPr>
          <p:spPr bwMode="auto">
            <a:xfrm>
              <a:off x="9285812" y="6266074"/>
              <a:ext cx="818491" cy="750284"/>
            </a:xfrm>
            <a:custGeom>
              <a:avLst/>
              <a:gdLst>
                <a:gd name="T0" fmla="*/ 611 w 741"/>
                <a:gd name="T1" fmla="*/ 95 h 680"/>
                <a:gd name="T2" fmla="*/ 611 w 741"/>
                <a:gd name="T3" fmla="*/ 95 h 680"/>
                <a:gd name="T4" fmla="*/ 370 w 741"/>
                <a:gd name="T5" fmla="*/ 0 h 680"/>
                <a:gd name="T6" fmla="*/ 129 w 741"/>
                <a:gd name="T7" fmla="*/ 95 h 680"/>
                <a:gd name="T8" fmla="*/ 129 w 741"/>
                <a:gd name="T9" fmla="*/ 576 h 680"/>
                <a:gd name="T10" fmla="*/ 370 w 741"/>
                <a:gd name="T11" fmla="*/ 679 h 680"/>
                <a:gd name="T12" fmla="*/ 611 w 741"/>
                <a:gd name="T13" fmla="*/ 576 h 680"/>
                <a:gd name="T14" fmla="*/ 611 w 741"/>
                <a:gd name="T15" fmla="*/ 95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1" h="680">
                  <a:moveTo>
                    <a:pt x="611" y="95"/>
                  </a:moveTo>
                  <a:lnTo>
                    <a:pt x="611" y="95"/>
                  </a:lnTo>
                  <a:cubicBezTo>
                    <a:pt x="542" y="35"/>
                    <a:pt x="456" y="0"/>
                    <a:pt x="370" y="0"/>
                  </a:cubicBezTo>
                  <a:cubicBezTo>
                    <a:pt x="284" y="0"/>
                    <a:pt x="198" y="35"/>
                    <a:pt x="129" y="95"/>
                  </a:cubicBezTo>
                  <a:cubicBezTo>
                    <a:pt x="0" y="233"/>
                    <a:pt x="0" y="447"/>
                    <a:pt x="129" y="576"/>
                  </a:cubicBezTo>
                  <a:cubicBezTo>
                    <a:pt x="198" y="645"/>
                    <a:pt x="284" y="679"/>
                    <a:pt x="370" y="679"/>
                  </a:cubicBezTo>
                  <a:cubicBezTo>
                    <a:pt x="456" y="679"/>
                    <a:pt x="542" y="645"/>
                    <a:pt x="611" y="576"/>
                  </a:cubicBezTo>
                  <a:cubicBezTo>
                    <a:pt x="740" y="447"/>
                    <a:pt x="740" y="233"/>
                    <a:pt x="611" y="95"/>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3" name="Freeform 100"/>
            <p:cNvSpPr>
              <a:spLocks noChangeArrowheads="1"/>
            </p:cNvSpPr>
            <p:nvPr/>
          </p:nvSpPr>
          <p:spPr bwMode="auto">
            <a:xfrm>
              <a:off x="9534284" y="6305050"/>
              <a:ext cx="321550" cy="667462"/>
            </a:xfrm>
            <a:custGeom>
              <a:avLst/>
              <a:gdLst>
                <a:gd name="T0" fmla="*/ 240 w 293"/>
                <a:gd name="T1" fmla="*/ 292 h 602"/>
                <a:gd name="T2" fmla="*/ 240 w 293"/>
                <a:gd name="T3" fmla="*/ 292 h 602"/>
                <a:gd name="T4" fmla="*/ 172 w 293"/>
                <a:gd name="T5" fmla="*/ 258 h 602"/>
                <a:gd name="T6" fmla="*/ 154 w 293"/>
                <a:gd name="T7" fmla="*/ 258 h 602"/>
                <a:gd name="T8" fmla="*/ 146 w 293"/>
                <a:gd name="T9" fmla="*/ 249 h 602"/>
                <a:gd name="T10" fmla="*/ 111 w 293"/>
                <a:gd name="T11" fmla="*/ 232 h 602"/>
                <a:gd name="T12" fmla="*/ 103 w 293"/>
                <a:gd name="T13" fmla="*/ 198 h 602"/>
                <a:gd name="T14" fmla="*/ 111 w 293"/>
                <a:gd name="T15" fmla="*/ 163 h 602"/>
                <a:gd name="T16" fmla="*/ 146 w 293"/>
                <a:gd name="T17" fmla="*/ 155 h 602"/>
                <a:gd name="T18" fmla="*/ 146 w 293"/>
                <a:gd name="T19" fmla="*/ 155 h 602"/>
                <a:gd name="T20" fmla="*/ 180 w 293"/>
                <a:gd name="T21" fmla="*/ 163 h 602"/>
                <a:gd name="T22" fmla="*/ 189 w 293"/>
                <a:gd name="T23" fmla="*/ 198 h 602"/>
                <a:gd name="T24" fmla="*/ 275 w 293"/>
                <a:gd name="T25" fmla="*/ 198 h 602"/>
                <a:gd name="T26" fmla="*/ 258 w 293"/>
                <a:gd name="T27" fmla="*/ 137 h 602"/>
                <a:gd name="T28" fmla="*/ 215 w 293"/>
                <a:gd name="T29" fmla="*/ 94 h 602"/>
                <a:gd name="T30" fmla="*/ 180 w 293"/>
                <a:gd name="T31" fmla="*/ 77 h 602"/>
                <a:gd name="T32" fmla="*/ 180 w 293"/>
                <a:gd name="T33" fmla="*/ 0 h 602"/>
                <a:gd name="T34" fmla="*/ 146 w 293"/>
                <a:gd name="T35" fmla="*/ 0 h 602"/>
                <a:gd name="T36" fmla="*/ 111 w 293"/>
                <a:gd name="T37" fmla="*/ 0 h 602"/>
                <a:gd name="T38" fmla="*/ 111 w 293"/>
                <a:gd name="T39" fmla="*/ 77 h 602"/>
                <a:gd name="T40" fmla="*/ 111 w 293"/>
                <a:gd name="T41" fmla="*/ 77 h 602"/>
                <a:gd name="T42" fmla="*/ 85 w 293"/>
                <a:gd name="T43" fmla="*/ 94 h 602"/>
                <a:gd name="T44" fmla="*/ 34 w 293"/>
                <a:gd name="T45" fmla="*/ 137 h 602"/>
                <a:gd name="T46" fmla="*/ 17 w 293"/>
                <a:gd name="T47" fmla="*/ 198 h 602"/>
                <a:gd name="T48" fmla="*/ 34 w 293"/>
                <a:gd name="T49" fmla="*/ 258 h 602"/>
                <a:gd name="T50" fmla="*/ 77 w 293"/>
                <a:gd name="T51" fmla="*/ 301 h 602"/>
                <a:gd name="T52" fmla="*/ 111 w 293"/>
                <a:gd name="T53" fmla="*/ 317 h 602"/>
                <a:gd name="T54" fmla="*/ 128 w 293"/>
                <a:gd name="T55" fmla="*/ 326 h 602"/>
                <a:gd name="T56" fmla="*/ 146 w 293"/>
                <a:gd name="T57" fmla="*/ 326 h 602"/>
                <a:gd name="T58" fmla="*/ 189 w 293"/>
                <a:gd name="T59" fmla="*/ 352 h 602"/>
                <a:gd name="T60" fmla="*/ 206 w 293"/>
                <a:gd name="T61" fmla="*/ 395 h 602"/>
                <a:gd name="T62" fmla="*/ 189 w 293"/>
                <a:gd name="T63" fmla="*/ 438 h 602"/>
                <a:gd name="T64" fmla="*/ 146 w 293"/>
                <a:gd name="T65" fmla="*/ 455 h 602"/>
                <a:gd name="T66" fmla="*/ 146 w 293"/>
                <a:gd name="T67" fmla="*/ 455 h 602"/>
                <a:gd name="T68" fmla="*/ 103 w 293"/>
                <a:gd name="T69" fmla="*/ 438 h 602"/>
                <a:gd name="T70" fmla="*/ 85 w 293"/>
                <a:gd name="T71" fmla="*/ 395 h 602"/>
                <a:gd name="T72" fmla="*/ 0 w 293"/>
                <a:gd name="T73" fmla="*/ 395 h 602"/>
                <a:gd name="T74" fmla="*/ 8 w 293"/>
                <a:gd name="T75" fmla="*/ 446 h 602"/>
                <a:gd name="T76" fmla="*/ 42 w 293"/>
                <a:gd name="T77" fmla="*/ 489 h 602"/>
                <a:gd name="T78" fmla="*/ 111 w 293"/>
                <a:gd name="T79" fmla="*/ 532 h 602"/>
                <a:gd name="T80" fmla="*/ 111 w 293"/>
                <a:gd name="T81" fmla="*/ 601 h 602"/>
                <a:gd name="T82" fmla="*/ 146 w 293"/>
                <a:gd name="T83" fmla="*/ 601 h 602"/>
                <a:gd name="T84" fmla="*/ 180 w 293"/>
                <a:gd name="T85" fmla="*/ 601 h 602"/>
                <a:gd name="T86" fmla="*/ 180 w 293"/>
                <a:gd name="T87" fmla="*/ 532 h 602"/>
                <a:gd name="T88" fmla="*/ 215 w 293"/>
                <a:gd name="T89" fmla="*/ 515 h 602"/>
                <a:gd name="T90" fmla="*/ 266 w 293"/>
                <a:gd name="T91" fmla="*/ 463 h 602"/>
                <a:gd name="T92" fmla="*/ 292 w 293"/>
                <a:gd name="T93" fmla="*/ 395 h 602"/>
                <a:gd name="T94" fmla="*/ 240 w 293"/>
                <a:gd name="T95" fmla="*/ 29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 h="602">
                  <a:moveTo>
                    <a:pt x="240" y="292"/>
                  </a:moveTo>
                  <a:lnTo>
                    <a:pt x="240" y="292"/>
                  </a:lnTo>
                  <a:cubicBezTo>
                    <a:pt x="223" y="284"/>
                    <a:pt x="206" y="275"/>
                    <a:pt x="172" y="258"/>
                  </a:cubicBezTo>
                  <a:cubicBezTo>
                    <a:pt x="154" y="258"/>
                    <a:pt x="154" y="258"/>
                    <a:pt x="154" y="258"/>
                  </a:cubicBezTo>
                  <a:cubicBezTo>
                    <a:pt x="154" y="249"/>
                    <a:pt x="146" y="249"/>
                    <a:pt x="146" y="249"/>
                  </a:cubicBezTo>
                  <a:cubicBezTo>
                    <a:pt x="128" y="241"/>
                    <a:pt x="120" y="241"/>
                    <a:pt x="111" y="232"/>
                  </a:cubicBezTo>
                  <a:cubicBezTo>
                    <a:pt x="103" y="223"/>
                    <a:pt x="103" y="215"/>
                    <a:pt x="103" y="198"/>
                  </a:cubicBezTo>
                  <a:cubicBezTo>
                    <a:pt x="103" y="189"/>
                    <a:pt x="103" y="172"/>
                    <a:pt x="111" y="163"/>
                  </a:cubicBezTo>
                  <a:cubicBezTo>
                    <a:pt x="120" y="155"/>
                    <a:pt x="128" y="155"/>
                    <a:pt x="146" y="155"/>
                  </a:cubicBezTo>
                  <a:lnTo>
                    <a:pt x="146" y="155"/>
                  </a:lnTo>
                  <a:cubicBezTo>
                    <a:pt x="154" y="155"/>
                    <a:pt x="172" y="155"/>
                    <a:pt x="180" y="163"/>
                  </a:cubicBezTo>
                  <a:cubicBezTo>
                    <a:pt x="189" y="172"/>
                    <a:pt x="189" y="189"/>
                    <a:pt x="189" y="198"/>
                  </a:cubicBezTo>
                  <a:cubicBezTo>
                    <a:pt x="275" y="198"/>
                    <a:pt x="275" y="198"/>
                    <a:pt x="275" y="198"/>
                  </a:cubicBezTo>
                  <a:cubicBezTo>
                    <a:pt x="275" y="172"/>
                    <a:pt x="266" y="155"/>
                    <a:pt x="258" y="137"/>
                  </a:cubicBezTo>
                  <a:cubicBezTo>
                    <a:pt x="249" y="120"/>
                    <a:pt x="232" y="103"/>
                    <a:pt x="215" y="94"/>
                  </a:cubicBezTo>
                  <a:cubicBezTo>
                    <a:pt x="206" y="86"/>
                    <a:pt x="189" y="77"/>
                    <a:pt x="180" y="77"/>
                  </a:cubicBezTo>
                  <a:cubicBezTo>
                    <a:pt x="180" y="0"/>
                    <a:pt x="180" y="0"/>
                    <a:pt x="180" y="0"/>
                  </a:cubicBezTo>
                  <a:cubicBezTo>
                    <a:pt x="146" y="0"/>
                    <a:pt x="146" y="0"/>
                    <a:pt x="146" y="0"/>
                  </a:cubicBezTo>
                  <a:cubicBezTo>
                    <a:pt x="111" y="0"/>
                    <a:pt x="111" y="0"/>
                    <a:pt x="111" y="0"/>
                  </a:cubicBezTo>
                  <a:cubicBezTo>
                    <a:pt x="111" y="77"/>
                    <a:pt x="111" y="77"/>
                    <a:pt x="111" y="77"/>
                  </a:cubicBezTo>
                  <a:lnTo>
                    <a:pt x="111" y="77"/>
                  </a:lnTo>
                  <a:cubicBezTo>
                    <a:pt x="103" y="86"/>
                    <a:pt x="94" y="86"/>
                    <a:pt x="85" y="94"/>
                  </a:cubicBezTo>
                  <a:cubicBezTo>
                    <a:pt x="60" y="103"/>
                    <a:pt x="51" y="120"/>
                    <a:pt x="34" y="137"/>
                  </a:cubicBezTo>
                  <a:cubicBezTo>
                    <a:pt x="25" y="155"/>
                    <a:pt x="17" y="181"/>
                    <a:pt x="17" y="198"/>
                  </a:cubicBezTo>
                  <a:cubicBezTo>
                    <a:pt x="17" y="223"/>
                    <a:pt x="25" y="241"/>
                    <a:pt x="34" y="258"/>
                  </a:cubicBezTo>
                  <a:cubicBezTo>
                    <a:pt x="42" y="275"/>
                    <a:pt x="60" y="292"/>
                    <a:pt x="77" y="301"/>
                  </a:cubicBezTo>
                  <a:cubicBezTo>
                    <a:pt x="85" y="308"/>
                    <a:pt x="94" y="317"/>
                    <a:pt x="111" y="317"/>
                  </a:cubicBezTo>
                  <a:cubicBezTo>
                    <a:pt x="111" y="317"/>
                    <a:pt x="120" y="317"/>
                    <a:pt x="128" y="326"/>
                  </a:cubicBezTo>
                  <a:cubicBezTo>
                    <a:pt x="137" y="326"/>
                    <a:pt x="137" y="326"/>
                    <a:pt x="146" y="326"/>
                  </a:cubicBezTo>
                  <a:cubicBezTo>
                    <a:pt x="163" y="334"/>
                    <a:pt x="180" y="343"/>
                    <a:pt x="189" y="352"/>
                  </a:cubicBezTo>
                  <a:cubicBezTo>
                    <a:pt x="197" y="360"/>
                    <a:pt x="206" y="377"/>
                    <a:pt x="206" y="395"/>
                  </a:cubicBezTo>
                  <a:cubicBezTo>
                    <a:pt x="206" y="412"/>
                    <a:pt x="197" y="429"/>
                    <a:pt x="189" y="438"/>
                  </a:cubicBezTo>
                  <a:cubicBezTo>
                    <a:pt x="180" y="446"/>
                    <a:pt x="163" y="455"/>
                    <a:pt x="146" y="455"/>
                  </a:cubicBezTo>
                  <a:lnTo>
                    <a:pt x="146" y="455"/>
                  </a:lnTo>
                  <a:cubicBezTo>
                    <a:pt x="128" y="455"/>
                    <a:pt x="111" y="446"/>
                    <a:pt x="103" y="438"/>
                  </a:cubicBezTo>
                  <a:cubicBezTo>
                    <a:pt x="94" y="429"/>
                    <a:pt x="85" y="412"/>
                    <a:pt x="85" y="395"/>
                  </a:cubicBezTo>
                  <a:cubicBezTo>
                    <a:pt x="0" y="395"/>
                    <a:pt x="0" y="395"/>
                    <a:pt x="0" y="395"/>
                  </a:cubicBezTo>
                  <a:cubicBezTo>
                    <a:pt x="0" y="420"/>
                    <a:pt x="8" y="438"/>
                    <a:pt x="8" y="446"/>
                  </a:cubicBezTo>
                  <a:cubicBezTo>
                    <a:pt x="17" y="463"/>
                    <a:pt x="25" y="481"/>
                    <a:pt x="42" y="489"/>
                  </a:cubicBezTo>
                  <a:cubicBezTo>
                    <a:pt x="60" y="515"/>
                    <a:pt x="85" y="524"/>
                    <a:pt x="111" y="532"/>
                  </a:cubicBezTo>
                  <a:cubicBezTo>
                    <a:pt x="111" y="601"/>
                    <a:pt x="111" y="601"/>
                    <a:pt x="111" y="601"/>
                  </a:cubicBezTo>
                  <a:cubicBezTo>
                    <a:pt x="146" y="601"/>
                    <a:pt x="146" y="601"/>
                    <a:pt x="146" y="601"/>
                  </a:cubicBezTo>
                  <a:cubicBezTo>
                    <a:pt x="180" y="601"/>
                    <a:pt x="180" y="601"/>
                    <a:pt x="180" y="601"/>
                  </a:cubicBezTo>
                  <a:cubicBezTo>
                    <a:pt x="180" y="532"/>
                    <a:pt x="180" y="532"/>
                    <a:pt x="180" y="532"/>
                  </a:cubicBezTo>
                  <a:cubicBezTo>
                    <a:pt x="197" y="524"/>
                    <a:pt x="206" y="524"/>
                    <a:pt x="215" y="515"/>
                  </a:cubicBezTo>
                  <a:cubicBezTo>
                    <a:pt x="240" y="506"/>
                    <a:pt x="258" y="489"/>
                    <a:pt x="266" y="463"/>
                  </a:cubicBezTo>
                  <a:cubicBezTo>
                    <a:pt x="283" y="446"/>
                    <a:pt x="292" y="420"/>
                    <a:pt x="292" y="395"/>
                  </a:cubicBezTo>
                  <a:cubicBezTo>
                    <a:pt x="292" y="352"/>
                    <a:pt x="275" y="317"/>
                    <a:pt x="240" y="29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524" name="Group 523"/>
          <p:cNvGrpSpPr/>
          <p:nvPr/>
        </p:nvGrpSpPr>
        <p:grpSpPr>
          <a:xfrm>
            <a:off x="6294661" y="3976913"/>
            <a:ext cx="2080330" cy="828235"/>
            <a:chOff x="6260320" y="8974890"/>
            <a:chExt cx="2080330" cy="828235"/>
          </a:xfrm>
        </p:grpSpPr>
        <p:sp>
          <p:nvSpPr>
            <p:cNvPr id="525" name="Freeform 153"/>
            <p:cNvSpPr>
              <a:spLocks noChangeArrowheads="1"/>
            </p:cNvSpPr>
            <p:nvPr/>
          </p:nvSpPr>
          <p:spPr bwMode="auto">
            <a:xfrm>
              <a:off x="6260320" y="8974890"/>
              <a:ext cx="2080330" cy="828235"/>
            </a:xfrm>
            <a:custGeom>
              <a:avLst/>
              <a:gdLst>
                <a:gd name="T0" fmla="*/ 1867 w 1885"/>
                <a:gd name="T1" fmla="*/ 344 h 750"/>
                <a:gd name="T2" fmla="*/ 1867 w 1885"/>
                <a:gd name="T3" fmla="*/ 344 h 750"/>
                <a:gd name="T4" fmla="*/ 1532 w 1885"/>
                <a:gd name="T5" fmla="*/ 9 h 750"/>
                <a:gd name="T6" fmla="*/ 1506 w 1885"/>
                <a:gd name="T7" fmla="*/ 0 h 750"/>
                <a:gd name="T8" fmla="*/ 378 w 1885"/>
                <a:gd name="T9" fmla="*/ 0 h 750"/>
                <a:gd name="T10" fmla="*/ 353 w 1885"/>
                <a:gd name="T11" fmla="*/ 9 h 750"/>
                <a:gd name="T12" fmla="*/ 17 w 1885"/>
                <a:gd name="T13" fmla="*/ 344 h 750"/>
                <a:gd name="T14" fmla="*/ 17 w 1885"/>
                <a:gd name="T15" fmla="*/ 404 h 750"/>
                <a:gd name="T16" fmla="*/ 353 w 1885"/>
                <a:gd name="T17" fmla="*/ 732 h 750"/>
                <a:gd name="T18" fmla="*/ 378 w 1885"/>
                <a:gd name="T19" fmla="*/ 749 h 750"/>
                <a:gd name="T20" fmla="*/ 1506 w 1885"/>
                <a:gd name="T21" fmla="*/ 749 h 750"/>
                <a:gd name="T22" fmla="*/ 1532 w 1885"/>
                <a:gd name="T23" fmla="*/ 732 h 750"/>
                <a:gd name="T24" fmla="*/ 1867 w 1885"/>
                <a:gd name="T25" fmla="*/ 404 h 750"/>
                <a:gd name="T26" fmla="*/ 1867 w 1885"/>
                <a:gd name="T27" fmla="*/ 34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5" h="750">
                  <a:moveTo>
                    <a:pt x="1867" y="344"/>
                  </a:moveTo>
                  <a:lnTo>
                    <a:pt x="1867" y="344"/>
                  </a:lnTo>
                  <a:cubicBezTo>
                    <a:pt x="1532" y="9"/>
                    <a:pt x="1532" y="9"/>
                    <a:pt x="1532" y="9"/>
                  </a:cubicBezTo>
                  <a:cubicBezTo>
                    <a:pt x="1523" y="0"/>
                    <a:pt x="1515" y="0"/>
                    <a:pt x="1506" y="0"/>
                  </a:cubicBezTo>
                  <a:cubicBezTo>
                    <a:pt x="378" y="0"/>
                    <a:pt x="378" y="0"/>
                    <a:pt x="378" y="0"/>
                  </a:cubicBezTo>
                  <a:cubicBezTo>
                    <a:pt x="370" y="0"/>
                    <a:pt x="361" y="0"/>
                    <a:pt x="353" y="9"/>
                  </a:cubicBezTo>
                  <a:cubicBezTo>
                    <a:pt x="17" y="344"/>
                    <a:pt x="17" y="344"/>
                    <a:pt x="17" y="344"/>
                  </a:cubicBezTo>
                  <a:cubicBezTo>
                    <a:pt x="0" y="361"/>
                    <a:pt x="0" y="387"/>
                    <a:pt x="17" y="404"/>
                  </a:cubicBezTo>
                  <a:cubicBezTo>
                    <a:pt x="353" y="732"/>
                    <a:pt x="353" y="732"/>
                    <a:pt x="353" y="732"/>
                  </a:cubicBezTo>
                  <a:cubicBezTo>
                    <a:pt x="361" y="740"/>
                    <a:pt x="370" y="749"/>
                    <a:pt x="378" y="749"/>
                  </a:cubicBezTo>
                  <a:cubicBezTo>
                    <a:pt x="1506" y="749"/>
                    <a:pt x="1506" y="749"/>
                    <a:pt x="1506" y="749"/>
                  </a:cubicBezTo>
                  <a:cubicBezTo>
                    <a:pt x="1515" y="749"/>
                    <a:pt x="1523" y="740"/>
                    <a:pt x="1532" y="732"/>
                  </a:cubicBezTo>
                  <a:cubicBezTo>
                    <a:pt x="1867" y="404"/>
                    <a:pt x="1867" y="404"/>
                    <a:pt x="1867" y="404"/>
                  </a:cubicBezTo>
                  <a:cubicBezTo>
                    <a:pt x="1884" y="387"/>
                    <a:pt x="1884" y="361"/>
                    <a:pt x="1867" y="344"/>
                  </a:cubicBez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6" name="Freeform 154"/>
            <p:cNvSpPr>
              <a:spLocks noChangeArrowheads="1"/>
            </p:cNvSpPr>
            <p:nvPr/>
          </p:nvSpPr>
          <p:spPr bwMode="auto">
            <a:xfrm>
              <a:off x="6640333" y="9174642"/>
              <a:ext cx="306933" cy="418990"/>
            </a:xfrm>
            <a:custGeom>
              <a:avLst/>
              <a:gdLst>
                <a:gd name="T0" fmla="*/ 103 w 276"/>
                <a:gd name="T1" fmla="*/ 69 h 379"/>
                <a:gd name="T2" fmla="*/ 103 w 276"/>
                <a:gd name="T3" fmla="*/ 69 h 379"/>
                <a:gd name="T4" fmla="*/ 9 w 276"/>
                <a:gd name="T5" fmla="*/ 69 h 379"/>
                <a:gd name="T6" fmla="*/ 0 w 276"/>
                <a:gd name="T7" fmla="*/ 34 h 379"/>
                <a:gd name="T8" fmla="*/ 9 w 276"/>
                <a:gd name="T9" fmla="*/ 0 h 379"/>
                <a:gd name="T10" fmla="*/ 267 w 276"/>
                <a:gd name="T11" fmla="*/ 0 h 379"/>
                <a:gd name="T12" fmla="*/ 275 w 276"/>
                <a:gd name="T13" fmla="*/ 34 h 379"/>
                <a:gd name="T14" fmla="*/ 267 w 276"/>
                <a:gd name="T15" fmla="*/ 69 h 379"/>
                <a:gd name="T16" fmla="*/ 181 w 276"/>
                <a:gd name="T17" fmla="*/ 69 h 379"/>
                <a:gd name="T18" fmla="*/ 181 w 276"/>
                <a:gd name="T19" fmla="*/ 378 h 379"/>
                <a:gd name="T20" fmla="*/ 155 w 276"/>
                <a:gd name="T21" fmla="*/ 378 h 379"/>
                <a:gd name="T22" fmla="*/ 138 w 276"/>
                <a:gd name="T23" fmla="*/ 378 h 379"/>
                <a:gd name="T24" fmla="*/ 120 w 276"/>
                <a:gd name="T25" fmla="*/ 378 h 379"/>
                <a:gd name="T26" fmla="*/ 103 w 276"/>
                <a:gd name="T27" fmla="*/ 378 h 379"/>
                <a:gd name="T28" fmla="*/ 103 w 276"/>
                <a:gd name="T29" fmla="*/ 6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379">
                  <a:moveTo>
                    <a:pt x="103" y="69"/>
                  </a:moveTo>
                  <a:lnTo>
                    <a:pt x="103" y="69"/>
                  </a:lnTo>
                  <a:cubicBezTo>
                    <a:pt x="9" y="69"/>
                    <a:pt x="9" y="69"/>
                    <a:pt x="9" y="69"/>
                  </a:cubicBezTo>
                  <a:cubicBezTo>
                    <a:pt x="9" y="51"/>
                    <a:pt x="0" y="43"/>
                    <a:pt x="0" y="34"/>
                  </a:cubicBezTo>
                  <a:cubicBezTo>
                    <a:pt x="0" y="26"/>
                    <a:pt x="9" y="8"/>
                    <a:pt x="9" y="0"/>
                  </a:cubicBezTo>
                  <a:cubicBezTo>
                    <a:pt x="267" y="0"/>
                    <a:pt x="267" y="0"/>
                    <a:pt x="267" y="0"/>
                  </a:cubicBezTo>
                  <a:cubicBezTo>
                    <a:pt x="275" y="8"/>
                    <a:pt x="275" y="26"/>
                    <a:pt x="275" y="34"/>
                  </a:cubicBezTo>
                  <a:cubicBezTo>
                    <a:pt x="275" y="43"/>
                    <a:pt x="275" y="51"/>
                    <a:pt x="267" y="69"/>
                  </a:cubicBezTo>
                  <a:cubicBezTo>
                    <a:pt x="181" y="69"/>
                    <a:pt x="181" y="69"/>
                    <a:pt x="181" y="69"/>
                  </a:cubicBezTo>
                  <a:cubicBezTo>
                    <a:pt x="181" y="378"/>
                    <a:pt x="181" y="378"/>
                    <a:pt x="181" y="378"/>
                  </a:cubicBezTo>
                  <a:cubicBezTo>
                    <a:pt x="172" y="378"/>
                    <a:pt x="163" y="378"/>
                    <a:pt x="155" y="378"/>
                  </a:cubicBezTo>
                  <a:cubicBezTo>
                    <a:pt x="155" y="378"/>
                    <a:pt x="146" y="378"/>
                    <a:pt x="138" y="378"/>
                  </a:cubicBezTo>
                  <a:cubicBezTo>
                    <a:pt x="138" y="378"/>
                    <a:pt x="129" y="378"/>
                    <a:pt x="120" y="378"/>
                  </a:cubicBezTo>
                  <a:cubicBezTo>
                    <a:pt x="112" y="378"/>
                    <a:pt x="103" y="378"/>
                    <a:pt x="103" y="378"/>
                  </a:cubicBezTo>
                  <a:lnTo>
                    <a:pt x="103" y="6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7" name="Freeform 155"/>
            <p:cNvSpPr>
              <a:spLocks noChangeArrowheads="1"/>
            </p:cNvSpPr>
            <p:nvPr/>
          </p:nvSpPr>
          <p:spPr bwMode="auto">
            <a:xfrm>
              <a:off x="6927778" y="9174642"/>
              <a:ext cx="350782" cy="418990"/>
            </a:xfrm>
            <a:custGeom>
              <a:avLst/>
              <a:gdLst>
                <a:gd name="T0" fmla="*/ 112 w 319"/>
                <a:gd name="T1" fmla="*/ 0 h 379"/>
                <a:gd name="T2" fmla="*/ 112 w 319"/>
                <a:gd name="T3" fmla="*/ 0 h 379"/>
                <a:gd name="T4" fmla="*/ 138 w 319"/>
                <a:gd name="T5" fmla="*/ 0 h 379"/>
                <a:gd name="T6" fmla="*/ 155 w 319"/>
                <a:gd name="T7" fmla="*/ 0 h 379"/>
                <a:gd name="T8" fmla="*/ 181 w 319"/>
                <a:gd name="T9" fmla="*/ 0 h 379"/>
                <a:gd name="T10" fmla="*/ 198 w 319"/>
                <a:gd name="T11" fmla="*/ 0 h 379"/>
                <a:gd name="T12" fmla="*/ 318 w 319"/>
                <a:gd name="T13" fmla="*/ 378 h 379"/>
                <a:gd name="T14" fmla="*/ 275 w 319"/>
                <a:gd name="T15" fmla="*/ 378 h 379"/>
                <a:gd name="T16" fmla="*/ 241 w 319"/>
                <a:gd name="T17" fmla="*/ 378 h 379"/>
                <a:gd name="T18" fmla="*/ 215 w 319"/>
                <a:gd name="T19" fmla="*/ 301 h 379"/>
                <a:gd name="T20" fmla="*/ 95 w 319"/>
                <a:gd name="T21" fmla="*/ 301 h 379"/>
                <a:gd name="T22" fmla="*/ 69 w 319"/>
                <a:gd name="T23" fmla="*/ 378 h 379"/>
                <a:gd name="T24" fmla="*/ 34 w 319"/>
                <a:gd name="T25" fmla="*/ 378 h 379"/>
                <a:gd name="T26" fmla="*/ 0 w 319"/>
                <a:gd name="T27" fmla="*/ 378 h 379"/>
                <a:gd name="T28" fmla="*/ 112 w 319"/>
                <a:gd name="T29" fmla="*/ 0 h 379"/>
                <a:gd name="T30" fmla="*/ 198 w 319"/>
                <a:gd name="T31" fmla="*/ 241 h 379"/>
                <a:gd name="T32" fmla="*/ 198 w 319"/>
                <a:gd name="T33" fmla="*/ 241 h 379"/>
                <a:gd name="T34" fmla="*/ 155 w 319"/>
                <a:gd name="T35" fmla="*/ 77 h 379"/>
                <a:gd name="T36" fmla="*/ 112 w 319"/>
                <a:gd name="T37" fmla="*/ 241 h 379"/>
                <a:gd name="T38" fmla="*/ 198 w 319"/>
                <a:gd name="T39" fmla="*/ 24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9" h="379">
                  <a:moveTo>
                    <a:pt x="112" y="0"/>
                  </a:moveTo>
                  <a:lnTo>
                    <a:pt x="112" y="0"/>
                  </a:lnTo>
                  <a:cubicBezTo>
                    <a:pt x="121" y="0"/>
                    <a:pt x="129" y="0"/>
                    <a:pt x="138" y="0"/>
                  </a:cubicBezTo>
                  <a:cubicBezTo>
                    <a:pt x="146" y="0"/>
                    <a:pt x="146" y="0"/>
                    <a:pt x="155" y="0"/>
                  </a:cubicBezTo>
                  <a:cubicBezTo>
                    <a:pt x="164" y="0"/>
                    <a:pt x="172" y="0"/>
                    <a:pt x="181" y="0"/>
                  </a:cubicBezTo>
                  <a:cubicBezTo>
                    <a:pt x="189" y="0"/>
                    <a:pt x="189" y="0"/>
                    <a:pt x="198" y="0"/>
                  </a:cubicBezTo>
                  <a:cubicBezTo>
                    <a:pt x="318" y="378"/>
                    <a:pt x="318" y="378"/>
                    <a:pt x="318" y="378"/>
                  </a:cubicBezTo>
                  <a:cubicBezTo>
                    <a:pt x="301" y="378"/>
                    <a:pt x="293" y="378"/>
                    <a:pt x="275" y="378"/>
                  </a:cubicBezTo>
                  <a:cubicBezTo>
                    <a:pt x="267" y="378"/>
                    <a:pt x="250" y="378"/>
                    <a:pt x="241" y="378"/>
                  </a:cubicBezTo>
                  <a:cubicBezTo>
                    <a:pt x="215" y="301"/>
                    <a:pt x="215" y="301"/>
                    <a:pt x="215" y="301"/>
                  </a:cubicBezTo>
                  <a:cubicBezTo>
                    <a:pt x="95" y="301"/>
                    <a:pt x="95" y="301"/>
                    <a:pt x="95" y="301"/>
                  </a:cubicBezTo>
                  <a:cubicBezTo>
                    <a:pt x="69" y="378"/>
                    <a:pt x="69" y="378"/>
                    <a:pt x="69" y="378"/>
                  </a:cubicBezTo>
                  <a:cubicBezTo>
                    <a:pt x="60" y="378"/>
                    <a:pt x="43" y="378"/>
                    <a:pt x="34" y="378"/>
                  </a:cubicBezTo>
                  <a:cubicBezTo>
                    <a:pt x="26" y="378"/>
                    <a:pt x="9" y="378"/>
                    <a:pt x="0" y="378"/>
                  </a:cubicBezTo>
                  <a:lnTo>
                    <a:pt x="112" y="0"/>
                  </a:lnTo>
                  <a:close/>
                  <a:moveTo>
                    <a:pt x="198" y="241"/>
                  </a:moveTo>
                  <a:lnTo>
                    <a:pt x="198" y="241"/>
                  </a:lnTo>
                  <a:cubicBezTo>
                    <a:pt x="155" y="77"/>
                    <a:pt x="155" y="77"/>
                    <a:pt x="155" y="77"/>
                  </a:cubicBezTo>
                  <a:cubicBezTo>
                    <a:pt x="112" y="241"/>
                    <a:pt x="112" y="241"/>
                    <a:pt x="112" y="241"/>
                  </a:cubicBezTo>
                  <a:lnTo>
                    <a:pt x="198" y="24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8" name="Freeform 156"/>
            <p:cNvSpPr>
              <a:spLocks noChangeArrowheads="1"/>
            </p:cNvSpPr>
            <p:nvPr/>
          </p:nvSpPr>
          <p:spPr bwMode="auto">
            <a:xfrm>
              <a:off x="7298048" y="9164898"/>
              <a:ext cx="321550" cy="438477"/>
            </a:xfrm>
            <a:custGeom>
              <a:avLst/>
              <a:gdLst>
                <a:gd name="T0" fmla="*/ 215 w 293"/>
                <a:gd name="T1" fmla="*/ 189 h 397"/>
                <a:gd name="T2" fmla="*/ 215 w 293"/>
                <a:gd name="T3" fmla="*/ 189 h 397"/>
                <a:gd name="T4" fmla="*/ 258 w 293"/>
                <a:gd name="T5" fmla="*/ 189 h 397"/>
                <a:gd name="T6" fmla="*/ 292 w 293"/>
                <a:gd name="T7" fmla="*/ 189 h 397"/>
                <a:gd name="T8" fmla="*/ 292 w 293"/>
                <a:gd name="T9" fmla="*/ 379 h 397"/>
                <a:gd name="T10" fmla="*/ 241 w 293"/>
                <a:gd name="T11" fmla="*/ 387 h 397"/>
                <a:gd name="T12" fmla="*/ 189 w 293"/>
                <a:gd name="T13" fmla="*/ 396 h 397"/>
                <a:gd name="T14" fmla="*/ 103 w 293"/>
                <a:gd name="T15" fmla="*/ 379 h 397"/>
                <a:gd name="T16" fmla="*/ 51 w 293"/>
                <a:gd name="T17" fmla="*/ 336 h 397"/>
                <a:gd name="T18" fmla="*/ 17 w 293"/>
                <a:gd name="T19" fmla="*/ 276 h 397"/>
                <a:gd name="T20" fmla="*/ 0 w 293"/>
                <a:gd name="T21" fmla="*/ 198 h 397"/>
                <a:gd name="T22" fmla="*/ 17 w 293"/>
                <a:gd name="T23" fmla="*/ 121 h 397"/>
                <a:gd name="T24" fmla="*/ 51 w 293"/>
                <a:gd name="T25" fmla="*/ 60 h 397"/>
                <a:gd name="T26" fmla="*/ 103 w 293"/>
                <a:gd name="T27" fmla="*/ 17 h 397"/>
                <a:gd name="T28" fmla="*/ 180 w 293"/>
                <a:gd name="T29" fmla="*/ 0 h 397"/>
                <a:gd name="T30" fmla="*/ 223 w 293"/>
                <a:gd name="T31" fmla="*/ 9 h 397"/>
                <a:gd name="T32" fmla="*/ 275 w 293"/>
                <a:gd name="T33" fmla="*/ 17 h 397"/>
                <a:gd name="T34" fmla="*/ 267 w 293"/>
                <a:gd name="T35" fmla="*/ 52 h 397"/>
                <a:gd name="T36" fmla="*/ 258 w 293"/>
                <a:gd name="T37" fmla="*/ 78 h 397"/>
                <a:gd name="T38" fmla="*/ 223 w 293"/>
                <a:gd name="T39" fmla="*/ 69 h 397"/>
                <a:gd name="T40" fmla="*/ 189 w 293"/>
                <a:gd name="T41" fmla="*/ 69 h 397"/>
                <a:gd name="T42" fmla="*/ 112 w 293"/>
                <a:gd name="T43" fmla="*/ 104 h 397"/>
                <a:gd name="T44" fmla="*/ 86 w 293"/>
                <a:gd name="T45" fmla="*/ 198 h 397"/>
                <a:gd name="T46" fmla="*/ 112 w 293"/>
                <a:gd name="T47" fmla="*/ 293 h 397"/>
                <a:gd name="T48" fmla="*/ 189 w 293"/>
                <a:gd name="T49" fmla="*/ 327 h 397"/>
                <a:gd name="T50" fmla="*/ 206 w 293"/>
                <a:gd name="T51" fmla="*/ 327 h 397"/>
                <a:gd name="T52" fmla="*/ 215 w 293"/>
                <a:gd name="T53" fmla="*/ 327 h 397"/>
                <a:gd name="T54" fmla="*/ 215 w 293"/>
                <a:gd name="T55"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3" h="397">
                  <a:moveTo>
                    <a:pt x="215" y="189"/>
                  </a:moveTo>
                  <a:lnTo>
                    <a:pt x="215" y="189"/>
                  </a:lnTo>
                  <a:cubicBezTo>
                    <a:pt x="232" y="189"/>
                    <a:pt x="241" y="189"/>
                    <a:pt x="258" y="189"/>
                  </a:cubicBezTo>
                  <a:cubicBezTo>
                    <a:pt x="267" y="189"/>
                    <a:pt x="284" y="189"/>
                    <a:pt x="292" y="189"/>
                  </a:cubicBezTo>
                  <a:cubicBezTo>
                    <a:pt x="292" y="379"/>
                    <a:pt x="292" y="379"/>
                    <a:pt x="292" y="379"/>
                  </a:cubicBezTo>
                  <a:cubicBezTo>
                    <a:pt x="275" y="379"/>
                    <a:pt x="258" y="387"/>
                    <a:pt x="241" y="387"/>
                  </a:cubicBezTo>
                  <a:cubicBezTo>
                    <a:pt x="215" y="387"/>
                    <a:pt x="198" y="396"/>
                    <a:pt x="189" y="396"/>
                  </a:cubicBezTo>
                  <a:cubicBezTo>
                    <a:pt x="155" y="396"/>
                    <a:pt x="129" y="387"/>
                    <a:pt x="103" y="379"/>
                  </a:cubicBezTo>
                  <a:cubicBezTo>
                    <a:pt x="86" y="370"/>
                    <a:pt x="60" y="353"/>
                    <a:pt x="51" y="336"/>
                  </a:cubicBezTo>
                  <a:cubicBezTo>
                    <a:pt x="34" y="319"/>
                    <a:pt x="17" y="301"/>
                    <a:pt x="17" y="276"/>
                  </a:cubicBezTo>
                  <a:cubicBezTo>
                    <a:pt x="8" y="250"/>
                    <a:pt x="0" y="224"/>
                    <a:pt x="0" y="198"/>
                  </a:cubicBezTo>
                  <a:cubicBezTo>
                    <a:pt x="0" y="172"/>
                    <a:pt x="8" y="147"/>
                    <a:pt x="17" y="121"/>
                  </a:cubicBezTo>
                  <a:cubicBezTo>
                    <a:pt x="26" y="95"/>
                    <a:pt x="34" y="78"/>
                    <a:pt x="51" y="60"/>
                  </a:cubicBezTo>
                  <a:cubicBezTo>
                    <a:pt x="60" y="43"/>
                    <a:pt x="86" y="26"/>
                    <a:pt x="103" y="17"/>
                  </a:cubicBezTo>
                  <a:cubicBezTo>
                    <a:pt x="129" y="9"/>
                    <a:pt x="155" y="0"/>
                    <a:pt x="180" y="0"/>
                  </a:cubicBezTo>
                  <a:cubicBezTo>
                    <a:pt x="198" y="0"/>
                    <a:pt x="215" y="9"/>
                    <a:pt x="223" y="9"/>
                  </a:cubicBezTo>
                  <a:cubicBezTo>
                    <a:pt x="241" y="9"/>
                    <a:pt x="258" y="17"/>
                    <a:pt x="275" y="17"/>
                  </a:cubicBezTo>
                  <a:cubicBezTo>
                    <a:pt x="275" y="35"/>
                    <a:pt x="267" y="43"/>
                    <a:pt x="267" y="52"/>
                  </a:cubicBezTo>
                  <a:cubicBezTo>
                    <a:pt x="258" y="60"/>
                    <a:pt x="258" y="69"/>
                    <a:pt x="258" y="78"/>
                  </a:cubicBezTo>
                  <a:cubicBezTo>
                    <a:pt x="241" y="78"/>
                    <a:pt x="232" y="78"/>
                    <a:pt x="223" y="69"/>
                  </a:cubicBezTo>
                  <a:cubicBezTo>
                    <a:pt x="215" y="69"/>
                    <a:pt x="198" y="69"/>
                    <a:pt x="189" y="69"/>
                  </a:cubicBezTo>
                  <a:cubicBezTo>
                    <a:pt x="155" y="69"/>
                    <a:pt x="129" y="78"/>
                    <a:pt x="112" y="104"/>
                  </a:cubicBezTo>
                  <a:cubicBezTo>
                    <a:pt x="95" y="121"/>
                    <a:pt x="86" y="155"/>
                    <a:pt x="86" y="198"/>
                  </a:cubicBezTo>
                  <a:cubicBezTo>
                    <a:pt x="86" y="241"/>
                    <a:pt x="95" y="276"/>
                    <a:pt x="112" y="293"/>
                  </a:cubicBezTo>
                  <a:cubicBezTo>
                    <a:pt x="129" y="319"/>
                    <a:pt x="155" y="327"/>
                    <a:pt x="189" y="327"/>
                  </a:cubicBezTo>
                  <a:cubicBezTo>
                    <a:pt x="198" y="327"/>
                    <a:pt x="198" y="327"/>
                    <a:pt x="206" y="327"/>
                  </a:cubicBezTo>
                  <a:lnTo>
                    <a:pt x="215" y="327"/>
                  </a:lnTo>
                  <a:lnTo>
                    <a:pt x="215" y="1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9" name="Freeform 157"/>
            <p:cNvSpPr>
              <a:spLocks noChangeArrowheads="1"/>
            </p:cNvSpPr>
            <p:nvPr/>
          </p:nvSpPr>
          <p:spPr bwMode="auto">
            <a:xfrm>
              <a:off x="7678062" y="9164898"/>
              <a:ext cx="277704" cy="438477"/>
            </a:xfrm>
            <a:custGeom>
              <a:avLst/>
              <a:gdLst>
                <a:gd name="T0" fmla="*/ 86 w 251"/>
                <a:gd name="T1" fmla="*/ 215 h 397"/>
                <a:gd name="T2" fmla="*/ 86 w 251"/>
                <a:gd name="T3" fmla="*/ 215 h 397"/>
                <a:gd name="T4" fmla="*/ 52 w 251"/>
                <a:gd name="T5" fmla="*/ 198 h 397"/>
                <a:gd name="T6" fmla="*/ 26 w 251"/>
                <a:gd name="T7" fmla="*/ 181 h 397"/>
                <a:gd name="T8" fmla="*/ 17 w 251"/>
                <a:gd name="T9" fmla="*/ 147 h 397"/>
                <a:gd name="T10" fmla="*/ 9 w 251"/>
                <a:gd name="T11" fmla="*/ 112 h 397"/>
                <a:gd name="T12" fmla="*/ 17 w 251"/>
                <a:gd name="T13" fmla="*/ 69 h 397"/>
                <a:gd name="T14" fmla="*/ 43 w 251"/>
                <a:gd name="T15" fmla="*/ 35 h 397"/>
                <a:gd name="T16" fmla="*/ 86 w 251"/>
                <a:gd name="T17" fmla="*/ 9 h 397"/>
                <a:gd name="T18" fmla="*/ 138 w 251"/>
                <a:gd name="T19" fmla="*/ 0 h 397"/>
                <a:gd name="T20" fmla="*/ 189 w 251"/>
                <a:gd name="T21" fmla="*/ 9 h 397"/>
                <a:gd name="T22" fmla="*/ 233 w 251"/>
                <a:gd name="T23" fmla="*/ 26 h 397"/>
                <a:gd name="T24" fmla="*/ 215 w 251"/>
                <a:gd name="T25" fmla="*/ 78 h 397"/>
                <a:gd name="T26" fmla="*/ 198 w 251"/>
                <a:gd name="T27" fmla="*/ 78 h 397"/>
                <a:gd name="T28" fmla="*/ 181 w 251"/>
                <a:gd name="T29" fmla="*/ 69 h 397"/>
                <a:gd name="T30" fmla="*/ 164 w 251"/>
                <a:gd name="T31" fmla="*/ 69 h 397"/>
                <a:gd name="T32" fmla="*/ 138 w 251"/>
                <a:gd name="T33" fmla="*/ 69 h 397"/>
                <a:gd name="T34" fmla="*/ 120 w 251"/>
                <a:gd name="T35" fmla="*/ 69 h 397"/>
                <a:gd name="T36" fmla="*/ 103 w 251"/>
                <a:gd name="T37" fmla="*/ 69 h 397"/>
                <a:gd name="T38" fmla="*/ 95 w 251"/>
                <a:gd name="T39" fmla="*/ 86 h 397"/>
                <a:gd name="T40" fmla="*/ 86 w 251"/>
                <a:gd name="T41" fmla="*/ 104 h 397"/>
                <a:gd name="T42" fmla="*/ 95 w 251"/>
                <a:gd name="T43" fmla="*/ 121 h 397"/>
                <a:gd name="T44" fmla="*/ 103 w 251"/>
                <a:gd name="T45" fmla="*/ 138 h 397"/>
                <a:gd name="T46" fmla="*/ 112 w 251"/>
                <a:gd name="T47" fmla="*/ 147 h 397"/>
                <a:gd name="T48" fmla="*/ 129 w 251"/>
                <a:gd name="T49" fmla="*/ 147 h 397"/>
                <a:gd name="T50" fmla="*/ 164 w 251"/>
                <a:gd name="T51" fmla="*/ 164 h 397"/>
                <a:gd name="T52" fmla="*/ 198 w 251"/>
                <a:gd name="T53" fmla="*/ 181 h 397"/>
                <a:gd name="T54" fmla="*/ 224 w 251"/>
                <a:gd name="T55" fmla="*/ 198 h 397"/>
                <a:gd name="T56" fmla="*/ 241 w 251"/>
                <a:gd name="T57" fmla="*/ 232 h 397"/>
                <a:gd name="T58" fmla="*/ 250 w 251"/>
                <a:gd name="T59" fmla="*/ 276 h 397"/>
                <a:gd name="T60" fmla="*/ 241 w 251"/>
                <a:gd name="T61" fmla="*/ 319 h 397"/>
                <a:gd name="T62" fmla="*/ 215 w 251"/>
                <a:gd name="T63" fmla="*/ 362 h 397"/>
                <a:gd name="T64" fmla="*/ 164 w 251"/>
                <a:gd name="T65" fmla="*/ 379 h 397"/>
                <a:gd name="T66" fmla="*/ 103 w 251"/>
                <a:gd name="T67" fmla="*/ 396 h 397"/>
                <a:gd name="T68" fmla="*/ 77 w 251"/>
                <a:gd name="T69" fmla="*/ 387 h 397"/>
                <a:gd name="T70" fmla="*/ 52 w 251"/>
                <a:gd name="T71" fmla="*/ 387 h 397"/>
                <a:gd name="T72" fmla="*/ 26 w 251"/>
                <a:gd name="T73" fmla="*/ 379 h 397"/>
                <a:gd name="T74" fmla="*/ 0 w 251"/>
                <a:gd name="T75" fmla="*/ 370 h 397"/>
                <a:gd name="T76" fmla="*/ 0 w 251"/>
                <a:gd name="T77" fmla="*/ 345 h 397"/>
                <a:gd name="T78" fmla="*/ 17 w 251"/>
                <a:gd name="T79" fmla="*/ 310 h 397"/>
                <a:gd name="T80" fmla="*/ 52 w 251"/>
                <a:gd name="T81" fmla="*/ 319 h 397"/>
                <a:gd name="T82" fmla="*/ 95 w 251"/>
                <a:gd name="T83" fmla="*/ 327 h 397"/>
                <a:gd name="T84" fmla="*/ 146 w 251"/>
                <a:gd name="T85" fmla="*/ 310 h 397"/>
                <a:gd name="T86" fmla="*/ 164 w 251"/>
                <a:gd name="T87" fmla="*/ 276 h 397"/>
                <a:gd name="T88" fmla="*/ 164 w 251"/>
                <a:gd name="T89" fmla="*/ 258 h 397"/>
                <a:gd name="T90" fmla="*/ 155 w 251"/>
                <a:gd name="T91" fmla="*/ 241 h 397"/>
                <a:gd name="T92" fmla="*/ 138 w 251"/>
                <a:gd name="T93" fmla="*/ 232 h 397"/>
                <a:gd name="T94" fmla="*/ 120 w 251"/>
                <a:gd name="T95" fmla="*/ 224 h 397"/>
                <a:gd name="T96" fmla="*/ 86 w 251"/>
                <a:gd name="T97" fmla="*/ 21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1" h="397">
                  <a:moveTo>
                    <a:pt x="86" y="215"/>
                  </a:moveTo>
                  <a:lnTo>
                    <a:pt x="86" y="215"/>
                  </a:lnTo>
                  <a:cubicBezTo>
                    <a:pt x="69" y="207"/>
                    <a:pt x="60" y="198"/>
                    <a:pt x="52" y="198"/>
                  </a:cubicBezTo>
                  <a:cubicBezTo>
                    <a:pt x="43" y="189"/>
                    <a:pt x="35" y="181"/>
                    <a:pt x="26" y="181"/>
                  </a:cubicBezTo>
                  <a:cubicBezTo>
                    <a:pt x="26" y="172"/>
                    <a:pt x="17" y="164"/>
                    <a:pt x="17" y="147"/>
                  </a:cubicBezTo>
                  <a:cubicBezTo>
                    <a:pt x="9" y="138"/>
                    <a:pt x="9" y="129"/>
                    <a:pt x="9" y="112"/>
                  </a:cubicBezTo>
                  <a:cubicBezTo>
                    <a:pt x="9" y="95"/>
                    <a:pt x="9" y="78"/>
                    <a:pt x="17" y="69"/>
                  </a:cubicBezTo>
                  <a:cubicBezTo>
                    <a:pt x="26" y="52"/>
                    <a:pt x="35" y="43"/>
                    <a:pt x="43" y="35"/>
                  </a:cubicBezTo>
                  <a:cubicBezTo>
                    <a:pt x="52" y="26"/>
                    <a:pt x="69" y="17"/>
                    <a:pt x="86" y="9"/>
                  </a:cubicBezTo>
                  <a:cubicBezTo>
                    <a:pt x="95" y="9"/>
                    <a:pt x="120" y="0"/>
                    <a:pt x="138" y="0"/>
                  </a:cubicBezTo>
                  <a:cubicBezTo>
                    <a:pt x="155" y="0"/>
                    <a:pt x="172" y="9"/>
                    <a:pt x="189" y="9"/>
                  </a:cubicBezTo>
                  <a:cubicBezTo>
                    <a:pt x="198" y="9"/>
                    <a:pt x="215" y="17"/>
                    <a:pt x="233" y="26"/>
                  </a:cubicBezTo>
                  <a:cubicBezTo>
                    <a:pt x="233" y="43"/>
                    <a:pt x="224" y="60"/>
                    <a:pt x="215" y="78"/>
                  </a:cubicBezTo>
                  <a:cubicBezTo>
                    <a:pt x="215" y="78"/>
                    <a:pt x="207" y="78"/>
                    <a:pt x="198" y="78"/>
                  </a:cubicBezTo>
                  <a:cubicBezTo>
                    <a:pt x="198" y="78"/>
                    <a:pt x="189" y="69"/>
                    <a:pt x="181" y="69"/>
                  </a:cubicBezTo>
                  <a:cubicBezTo>
                    <a:pt x="181" y="69"/>
                    <a:pt x="172" y="69"/>
                    <a:pt x="164" y="69"/>
                  </a:cubicBezTo>
                  <a:cubicBezTo>
                    <a:pt x="155" y="69"/>
                    <a:pt x="146" y="69"/>
                    <a:pt x="138" y="69"/>
                  </a:cubicBezTo>
                  <a:cubicBezTo>
                    <a:pt x="129" y="69"/>
                    <a:pt x="129" y="69"/>
                    <a:pt x="120" y="69"/>
                  </a:cubicBezTo>
                  <a:cubicBezTo>
                    <a:pt x="112" y="69"/>
                    <a:pt x="112" y="69"/>
                    <a:pt x="103" y="69"/>
                  </a:cubicBezTo>
                  <a:cubicBezTo>
                    <a:pt x="95" y="78"/>
                    <a:pt x="95" y="78"/>
                    <a:pt x="95" y="86"/>
                  </a:cubicBezTo>
                  <a:cubicBezTo>
                    <a:pt x="86" y="95"/>
                    <a:pt x="86" y="95"/>
                    <a:pt x="86" y="104"/>
                  </a:cubicBezTo>
                  <a:cubicBezTo>
                    <a:pt x="86" y="112"/>
                    <a:pt x="86" y="121"/>
                    <a:pt x="95" y="121"/>
                  </a:cubicBezTo>
                  <a:cubicBezTo>
                    <a:pt x="95" y="129"/>
                    <a:pt x="95" y="129"/>
                    <a:pt x="103" y="138"/>
                  </a:cubicBezTo>
                  <a:cubicBezTo>
                    <a:pt x="103" y="138"/>
                    <a:pt x="112" y="138"/>
                    <a:pt x="112" y="147"/>
                  </a:cubicBezTo>
                  <a:cubicBezTo>
                    <a:pt x="120" y="147"/>
                    <a:pt x="129" y="147"/>
                    <a:pt x="129" y="147"/>
                  </a:cubicBezTo>
                  <a:cubicBezTo>
                    <a:pt x="164" y="164"/>
                    <a:pt x="164" y="164"/>
                    <a:pt x="164" y="164"/>
                  </a:cubicBezTo>
                  <a:cubicBezTo>
                    <a:pt x="172" y="164"/>
                    <a:pt x="189" y="172"/>
                    <a:pt x="198" y="181"/>
                  </a:cubicBezTo>
                  <a:cubicBezTo>
                    <a:pt x="207" y="181"/>
                    <a:pt x="215" y="189"/>
                    <a:pt x="224" y="198"/>
                  </a:cubicBezTo>
                  <a:cubicBezTo>
                    <a:pt x="233" y="207"/>
                    <a:pt x="241" y="215"/>
                    <a:pt x="241" y="232"/>
                  </a:cubicBezTo>
                  <a:cubicBezTo>
                    <a:pt x="250" y="241"/>
                    <a:pt x="250" y="258"/>
                    <a:pt x="250" y="276"/>
                  </a:cubicBezTo>
                  <a:cubicBezTo>
                    <a:pt x="250" y="293"/>
                    <a:pt x="250" y="310"/>
                    <a:pt x="241" y="319"/>
                  </a:cubicBezTo>
                  <a:cubicBezTo>
                    <a:pt x="233" y="336"/>
                    <a:pt x="224" y="345"/>
                    <a:pt x="215" y="362"/>
                  </a:cubicBezTo>
                  <a:cubicBezTo>
                    <a:pt x="198" y="370"/>
                    <a:pt x="181" y="379"/>
                    <a:pt x="164" y="379"/>
                  </a:cubicBezTo>
                  <a:cubicBezTo>
                    <a:pt x="146" y="387"/>
                    <a:pt x="129" y="396"/>
                    <a:pt x="103" y="396"/>
                  </a:cubicBezTo>
                  <a:cubicBezTo>
                    <a:pt x="95" y="396"/>
                    <a:pt x="86" y="387"/>
                    <a:pt x="77" y="387"/>
                  </a:cubicBezTo>
                  <a:cubicBezTo>
                    <a:pt x="60" y="387"/>
                    <a:pt x="52" y="387"/>
                    <a:pt x="52" y="387"/>
                  </a:cubicBezTo>
                  <a:cubicBezTo>
                    <a:pt x="43" y="387"/>
                    <a:pt x="35" y="387"/>
                    <a:pt x="26" y="379"/>
                  </a:cubicBezTo>
                  <a:cubicBezTo>
                    <a:pt x="17" y="379"/>
                    <a:pt x="9" y="379"/>
                    <a:pt x="0" y="370"/>
                  </a:cubicBezTo>
                  <a:cubicBezTo>
                    <a:pt x="0" y="362"/>
                    <a:pt x="0" y="353"/>
                    <a:pt x="0" y="345"/>
                  </a:cubicBezTo>
                  <a:cubicBezTo>
                    <a:pt x="9" y="327"/>
                    <a:pt x="9" y="319"/>
                    <a:pt x="17" y="310"/>
                  </a:cubicBezTo>
                  <a:cubicBezTo>
                    <a:pt x="26" y="310"/>
                    <a:pt x="43" y="319"/>
                    <a:pt x="52" y="319"/>
                  </a:cubicBezTo>
                  <a:cubicBezTo>
                    <a:pt x="69" y="327"/>
                    <a:pt x="77" y="327"/>
                    <a:pt x="95" y="327"/>
                  </a:cubicBezTo>
                  <a:cubicBezTo>
                    <a:pt x="120" y="327"/>
                    <a:pt x="138" y="319"/>
                    <a:pt x="146" y="310"/>
                  </a:cubicBezTo>
                  <a:cubicBezTo>
                    <a:pt x="164" y="301"/>
                    <a:pt x="164" y="293"/>
                    <a:pt x="164" y="276"/>
                  </a:cubicBezTo>
                  <a:cubicBezTo>
                    <a:pt x="164" y="267"/>
                    <a:pt x="164" y="258"/>
                    <a:pt x="164" y="258"/>
                  </a:cubicBezTo>
                  <a:cubicBezTo>
                    <a:pt x="164" y="250"/>
                    <a:pt x="155" y="241"/>
                    <a:pt x="155" y="241"/>
                  </a:cubicBezTo>
                  <a:cubicBezTo>
                    <a:pt x="146" y="241"/>
                    <a:pt x="138" y="232"/>
                    <a:pt x="138" y="232"/>
                  </a:cubicBezTo>
                  <a:cubicBezTo>
                    <a:pt x="129" y="232"/>
                    <a:pt x="120" y="224"/>
                    <a:pt x="120" y="224"/>
                  </a:cubicBezTo>
                  <a:lnTo>
                    <a:pt x="86" y="21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530" name="Group 529"/>
          <p:cNvGrpSpPr/>
          <p:nvPr/>
        </p:nvGrpSpPr>
        <p:grpSpPr>
          <a:xfrm>
            <a:off x="15782699" y="5170787"/>
            <a:ext cx="1968276" cy="1753910"/>
            <a:chOff x="14464719" y="5257577"/>
            <a:chExt cx="1968276" cy="1753910"/>
          </a:xfrm>
        </p:grpSpPr>
        <p:sp>
          <p:nvSpPr>
            <p:cNvPr id="531" name="Freeform 37"/>
            <p:cNvSpPr>
              <a:spLocks noChangeArrowheads="1"/>
            </p:cNvSpPr>
            <p:nvPr/>
          </p:nvSpPr>
          <p:spPr bwMode="auto">
            <a:xfrm>
              <a:off x="14464719" y="5554766"/>
              <a:ext cx="1968276" cy="1456721"/>
            </a:xfrm>
            <a:custGeom>
              <a:avLst/>
              <a:gdLst>
                <a:gd name="T0" fmla="*/ 0 w 1783"/>
                <a:gd name="T1" fmla="*/ 1316 h 1317"/>
                <a:gd name="T2" fmla="*/ 1782 w 1783"/>
                <a:gd name="T3" fmla="*/ 1316 h 1317"/>
                <a:gd name="T4" fmla="*/ 1782 w 1783"/>
                <a:gd name="T5" fmla="*/ 0 h 1317"/>
                <a:gd name="T6" fmla="*/ 0 w 1783"/>
                <a:gd name="T7" fmla="*/ 0 h 1317"/>
                <a:gd name="T8" fmla="*/ 0 w 1783"/>
                <a:gd name="T9" fmla="*/ 1316 h 1317"/>
              </a:gdLst>
              <a:ahLst/>
              <a:cxnLst>
                <a:cxn ang="0">
                  <a:pos x="T0" y="T1"/>
                </a:cxn>
                <a:cxn ang="0">
                  <a:pos x="T2" y="T3"/>
                </a:cxn>
                <a:cxn ang="0">
                  <a:pos x="T4" y="T5"/>
                </a:cxn>
                <a:cxn ang="0">
                  <a:pos x="T6" y="T7"/>
                </a:cxn>
                <a:cxn ang="0">
                  <a:pos x="T8" y="T9"/>
                </a:cxn>
              </a:cxnLst>
              <a:rect l="0" t="0" r="r" b="b"/>
              <a:pathLst>
                <a:path w="1783" h="1317">
                  <a:moveTo>
                    <a:pt x="0" y="1316"/>
                  </a:moveTo>
                  <a:lnTo>
                    <a:pt x="1782" y="1316"/>
                  </a:lnTo>
                  <a:lnTo>
                    <a:pt x="1782" y="0"/>
                  </a:lnTo>
                  <a:lnTo>
                    <a:pt x="0" y="0"/>
                  </a:lnTo>
                  <a:lnTo>
                    <a:pt x="0" y="131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2" name="Freeform 39"/>
            <p:cNvSpPr>
              <a:spLocks noChangeArrowheads="1"/>
            </p:cNvSpPr>
            <p:nvPr/>
          </p:nvSpPr>
          <p:spPr bwMode="auto">
            <a:xfrm>
              <a:off x="14644981" y="6573010"/>
              <a:ext cx="287448" cy="292318"/>
            </a:xfrm>
            <a:custGeom>
              <a:avLst/>
              <a:gdLst>
                <a:gd name="T0" fmla="*/ 258 w 259"/>
                <a:gd name="T1" fmla="*/ 265 h 266"/>
                <a:gd name="T2" fmla="*/ 0 w 259"/>
                <a:gd name="T3" fmla="*/ 265 h 266"/>
                <a:gd name="T4" fmla="*/ 0 w 259"/>
                <a:gd name="T5" fmla="*/ 0 h 266"/>
                <a:gd name="T6" fmla="*/ 258 w 259"/>
                <a:gd name="T7" fmla="*/ 0 h 266"/>
                <a:gd name="T8" fmla="*/ 258 w 259"/>
                <a:gd name="T9" fmla="*/ 265 h 266"/>
              </a:gdLst>
              <a:ahLst/>
              <a:cxnLst>
                <a:cxn ang="0">
                  <a:pos x="T0" y="T1"/>
                </a:cxn>
                <a:cxn ang="0">
                  <a:pos x="T2" y="T3"/>
                </a:cxn>
                <a:cxn ang="0">
                  <a:pos x="T4" y="T5"/>
                </a:cxn>
                <a:cxn ang="0">
                  <a:pos x="T6" y="T7"/>
                </a:cxn>
                <a:cxn ang="0">
                  <a:pos x="T8" y="T9"/>
                </a:cxn>
              </a:cxnLst>
              <a:rect l="0" t="0" r="r" b="b"/>
              <a:pathLst>
                <a:path w="259" h="266">
                  <a:moveTo>
                    <a:pt x="258" y="265"/>
                  </a:moveTo>
                  <a:lnTo>
                    <a:pt x="0" y="265"/>
                  </a:lnTo>
                  <a:lnTo>
                    <a:pt x="0" y="0"/>
                  </a:lnTo>
                  <a:lnTo>
                    <a:pt x="258" y="0"/>
                  </a:lnTo>
                  <a:lnTo>
                    <a:pt x="258" y="26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3" name="Freeform 40"/>
            <p:cNvSpPr>
              <a:spLocks noChangeArrowheads="1"/>
            </p:cNvSpPr>
            <p:nvPr/>
          </p:nvSpPr>
          <p:spPr bwMode="auto">
            <a:xfrm>
              <a:off x="15083458" y="6573010"/>
              <a:ext cx="297192" cy="292318"/>
            </a:xfrm>
            <a:custGeom>
              <a:avLst/>
              <a:gdLst>
                <a:gd name="T0" fmla="*/ 267 w 268"/>
                <a:gd name="T1" fmla="*/ 265 h 266"/>
                <a:gd name="T2" fmla="*/ 0 w 268"/>
                <a:gd name="T3" fmla="*/ 265 h 266"/>
                <a:gd name="T4" fmla="*/ 0 w 268"/>
                <a:gd name="T5" fmla="*/ 0 h 266"/>
                <a:gd name="T6" fmla="*/ 267 w 268"/>
                <a:gd name="T7" fmla="*/ 0 h 266"/>
                <a:gd name="T8" fmla="*/ 267 w 268"/>
                <a:gd name="T9" fmla="*/ 265 h 266"/>
              </a:gdLst>
              <a:ahLst/>
              <a:cxnLst>
                <a:cxn ang="0">
                  <a:pos x="T0" y="T1"/>
                </a:cxn>
                <a:cxn ang="0">
                  <a:pos x="T2" y="T3"/>
                </a:cxn>
                <a:cxn ang="0">
                  <a:pos x="T4" y="T5"/>
                </a:cxn>
                <a:cxn ang="0">
                  <a:pos x="T6" y="T7"/>
                </a:cxn>
                <a:cxn ang="0">
                  <a:pos x="T8" y="T9"/>
                </a:cxn>
              </a:cxnLst>
              <a:rect l="0" t="0" r="r" b="b"/>
              <a:pathLst>
                <a:path w="268" h="266">
                  <a:moveTo>
                    <a:pt x="267" y="265"/>
                  </a:moveTo>
                  <a:lnTo>
                    <a:pt x="0" y="265"/>
                  </a:lnTo>
                  <a:lnTo>
                    <a:pt x="0" y="0"/>
                  </a:lnTo>
                  <a:lnTo>
                    <a:pt x="267" y="0"/>
                  </a:lnTo>
                  <a:lnTo>
                    <a:pt x="267" y="26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4" name="Freeform 41"/>
            <p:cNvSpPr>
              <a:spLocks noChangeArrowheads="1"/>
            </p:cNvSpPr>
            <p:nvPr/>
          </p:nvSpPr>
          <p:spPr bwMode="auto">
            <a:xfrm>
              <a:off x="15521936" y="6573010"/>
              <a:ext cx="297192" cy="292318"/>
            </a:xfrm>
            <a:custGeom>
              <a:avLst/>
              <a:gdLst>
                <a:gd name="T0" fmla="*/ 267 w 268"/>
                <a:gd name="T1" fmla="*/ 265 h 266"/>
                <a:gd name="T2" fmla="*/ 0 w 268"/>
                <a:gd name="T3" fmla="*/ 265 h 266"/>
                <a:gd name="T4" fmla="*/ 0 w 268"/>
                <a:gd name="T5" fmla="*/ 0 h 266"/>
                <a:gd name="T6" fmla="*/ 267 w 268"/>
                <a:gd name="T7" fmla="*/ 0 h 266"/>
                <a:gd name="T8" fmla="*/ 267 w 268"/>
                <a:gd name="T9" fmla="*/ 265 h 266"/>
              </a:gdLst>
              <a:ahLst/>
              <a:cxnLst>
                <a:cxn ang="0">
                  <a:pos x="T0" y="T1"/>
                </a:cxn>
                <a:cxn ang="0">
                  <a:pos x="T2" y="T3"/>
                </a:cxn>
                <a:cxn ang="0">
                  <a:pos x="T4" y="T5"/>
                </a:cxn>
                <a:cxn ang="0">
                  <a:pos x="T6" y="T7"/>
                </a:cxn>
                <a:cxn ang="0">
                  <a:pos x="T8" y="T9"/>
                </a:cxn>
              </a:cxnLst>
              <a:rect l="0" t="0" r="r" b="b"/>
              <a:pathLst>
                <a:path w="268" h="266">
                  <a:moveTo>
                    <a:pt x="267" y="265"/>
                  </a:moveTo>
                  <a:lnTo>
                    <a:pt x="0" y="265"/>
                  </a:lnTo>
                  <a:lnTo>
                    <a:pt x="0" y="0"/>
                  </a:lnTo>
                  <a:lnTo>
                    <a:pt x="267" y="0"/>
                  </a:lnTo>
                  <a:lnTo>
                    <a:pt x="267" y="26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5" name="Freeform 42"/>
            <p:cNvSpPr>
              <a:spLocks noChangeArrowheads="1"/>
            </p:cNvSpPr>
            <p:nvPr/>
          </p:nvSpPr>
          <p:spPr bwMode="auto">
            <a:xfrm>
              <a:off x="14644981" y="6134532"/>
              <a:ext cx="287448" cy="297189"/>
            </a:xfrm>
            <a:custGeom>
              <a:avLst/>
              <a:gdLst>
                <a:gd name="T0" fmla="*/ 258 w 259"/>
                <a:gd name="T1" fmla="*/ 267 h 268"/>
                <a:gd name="T2" fmla="*/ 0 w 259"/>
                <a:gd name="T3" fmla="*/ 267 h 268"/>
                <a:gd name="T4" fmla="*/ 0 w 259"/>
                <a:gd name="T5" fmla="*/ 0 h 268"/>
                <a:gd name="T6" fmla="*/ 258 w 259"/>
                <a:gd name="T7" fmla="*/ 0 h 268"/>
                <a:gd name="T8" fmla="*/ 258 w 259"/>
                <a:gd name="T9" fmla="*/ 267 h 268"/>
              </a:gdLst>
              <a:ahLst/>
              <a:cxnLst>
                <a:cxn ang="0">
                  <a:pos x="T0" y="T1"/>
                </a:cxn>
                <a:cxn ang="0">
                  <a:pos x="T2" y="T3"/>
                </a:cxn>
                <a:cxn ang="0">
                  <a:pos x="T4" y="T5"/>
                </a:cxn>
                <a:cxn ang="0">
                  <a:pos x="T6" y="T7"/>
                </a:cxn>
                <a:cxn ang="0">
                  <a:pos x="T8" y="T9"/>
                </a:cxn>
              </a:cxnLst>
              <a:rect l="0" t="0" r="r" b="b"/>
              <a:pathLst>
                <a:path w="259" h="268">
                  <a:moveTo>
                    <a:pt x="258" y="267"/>
                  </a:moveTo>
                  <a:lnTo>
                    <a:pt x="0" y="267"/>
                  </a:lnTo>
                  <a:lnTo>
                    <a:pt x="0" y="0"/>
                  </a:lnTo>
                  <a:lnTo>
                    <a:pt x="258" y="0"/>
                  </a:lnTo>
                  <a:lnTo>
                    <a:pt x="258" y="26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6" name="Freeform 43"/>
            <p:cNvSpPr>
              <a:spLocks noChangeArrowheads="1"/>
            </p:cNvSpPr>
            <p:nvPr/>
          </p:nvSpPr>
          <p:spPr bwMode="auto">
            <a:xfrm>
              <a:off x="15521936" y="6134532"/>
              <a:ext cx="297192" cy="297189"/>
            </a:xfrm>
            <a:custGeom>
              <a:avLst/>
              <a:gdLst>
                <a:gd name="T0" fmla="*/ 267 w 268"/>
                <a:gd name="T1" fmla="*/ 267 h 268"/>
                <a:gd name="T2" fmla="*/ 0 w 268"/>
                <a:gd name="T3" fmla="*/ 267 h 268"/>
                <a:gd name="T4" fmla="*/ 0 w 268"/>
                <a:gd name="T5" fmla="*/ 0 h 268"/>
                <a:gd name="T6" fmla="*/ 267 w 268"/>
                <a:gd name="T7" fmla="*/ 0 h 268"/>
                <a:gd name="T8" fmla="*/ 267 w 268"/>
                <a:gd name="T9" fmla="*/ 267 h 268"/>
              </a:gdLst>
              <a:ahLst/>
              <a:cxnLst>
                <a:cxn ang="0">
                  <a:pos x="T0" y="T1"/>
                </a:cxn>
                <a:cxn ang="0">
                  <a:pos x="T2" y="T3"/>
                </a:cxn>
                <a:cxn ang="0">
                  <a:pos x="T4" y="T5"/>
                </a:cxn>
                <a:cxn ang="0">
                  <a:pos x="T6" y="T7"/>
                </a:cxn>
                <a:cxn ang="0">
                  <a:pos x="T8" y="T9"/>
                </a:cxn>
              </a:cxnLst>
              <a:rect l="0" t="0" r="r" b="b"/>
              <a:pathLst>
                <a:path w="268" h="268">
                  <a:moveTo>
                    <a:pt x="267" y="267"/>
                  </a:moveTo>
                  <a:lnTo>
                    <a:pt x="0" y="267"/>
                  </a:lnTo>
                  <a:lnTo>
                    <a:pt x="0" y="0"/>
                  </a:lnTo>
                  <a:lnTo>
                    <a:pt x="267" y="0"/>
                  </a:lnTo>
                  <a:lnTo>
                    <a:pt x="267" y="26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7" name="Freeform 44"/>
            <p:cNvSpPr>
              <a:spLocks noChangeArrowheads="1"/>
            </p:cNvSpPr>
            <p:nvPr/>
          </p:nvSpPr>
          <p:spPr bwMode="auto">
            <a:xfrm>
              <a:off x="15960413" y="6134532"/>
              <a:ext cx="297192" cy="297189"/>
            </a:xfrm>
            <a:custGeom>
              <a:avLst/>
              <a:gdLst>
                <a:gd name="T0" fmla="*/ 267 w 268"/>
                <a:gd name="T1" fmla="*/ 267 h 268"/>
                <a:gd name="T2" fmla="*/ 0 w 268"/>
                <a:gd name="T3" fmla="*/ 267 h 268"/>
                <a:gd name="T4" fmla="*/ 0 w 268"/>
                <a:gd name="T5" fmla="*/ 0 h 268"/>
                <a:gd name="T6" fmla="*/ 267 w 268"/>
                <a:gd name="T7" fmla="*/ 0 h 268"/>
                <a:gd name="T8" fmla="*/ 267 w 268"/>
                <a:gd name="T9" fmla="*/ 267 h 268"/>
              </a:gdLst>
              <a:ahLst/>
              <a:cxnLst>
                <a:cxn ang="0">
                  <a:pos x="T0" y="T1"/>
                </a:cxn>
                <a:cxn ang="0">
                  <a:pos x="T2" y="T3"/>
                </a:cxn>
                <a:cxn ang="0">
                  <a:pos x="T4" y="T5"/>
                </a:cxn>
                <a:cxn ang="0">
                  <a:pos x="T6" y="T7"/>
                </a:cxn>
                <a:cxn ang="0">
                  <a:pos x="T8" y="T9"/>
                </a:cxn>
              </a:cxnLst>
              <a:rect l="0" t="0" r="r" b="b"/>
              <a:pathLst>
                <a:path w="268" h="268">
                  <a:moveTo>
                    <a:pt x="267" y="267"/>
                  </a:moveTo>
                  <a:lnTo>
                    <a:pt x="0" y="267"/>
                  </a:lnTo>
                  <a:lnTo>
                    <a:pt x="0" y="0"/>
                  </a:lnTo>
                  <a:lnTo>
                    <a:pt x="267" y="0"/>
                  </a:lnTo>
                  <a:lnTo>
                    <a:pt x="267" y="26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8" name="Freeform 45"/>
            <p:cNvSpPr>
              <a:spLocks noChangeArrowheads="1"/>
            </p:cNvSpPr>
            <p:nvPr/>
          </p:nvSpPr>
          <p:spPr bwMode="auto">
            <a:xfrm>
              <a:off x="14644981" y="5554766"/>
              <a:ext cx="1607751" cy="438477"/>
            </a:xfrm>
            <a:custGeom>
              <a:avLst/>
              <a:gdLst>
                <a:gd name="T0" fmla="*/ 1455 w 1456"/>
                <a:gd name="T1" fmla="*/ 396 h 397"/>
                <a:gd name="T2" fmla="*/ 0 w 1456"/>
                <a:gd name="T3" fmla="*/ 396 h 397"/>
                <a:gd name="T4" fmla="*/ 0 w 1456"/>
                <a:gd name="T5" fmla="*/ 0 h 397"/>
                <a:gd name="T6" fmla="*/ 1455 w 1456"/>
                <a:gd name="T7" fmla="*/ 0 h 397"/>
                <a:gd name="T8" fmla="*/ 1455 w 1456"/>
                <a:gd name="T9" fmla="*/ 396 h 397"/>
              </a:gdLst>
              <a:ahLst/>
              <a:cxnLst>
                <a:cxn ang="0">
                  <a:pos x="T0" y="T1"/>
                </a:cxn>
                <a:cxn ang="0">
                  <a:pos x="T2" y="T3"/>
                </a:cxn>
                <a:cxn ang="0">
                  <a:pos x="T4" y="T5"/>
                </a:cxn>
                <a:cxn ang="0">
                  <a:pos x="T6" y="T7"/>
                </a:cxn>
                <a:cxn ang="0">
                  <a:pos x="T8" y="T9"/>
                </a:cxn>
              </a:cxnLst>
              <a:rect l="0" t="0" r="r" b="b"/>
              <a:pathLst>
                <a:path w="1456" h="397">
                  <a:moveTo>
                    <a:pt x="1455" y="396"/>
                  </a:moveTo>
                  <a:lnTo>
                    <a:pt x="0" y="396"/>
                  </a:lnTo>
                  <a:lnTo>
                    <a:pt x="0" y="0"/>
                  </a:lnTo>
                  <a:lnTo>
                    <a:pt x="1455" y="0"/>
                  </a:lnTo>
                  <a:lnTo>
                    <a:pt x="1455" y="396"/>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9" name="Freeform 46"/>
            <p:cNvSpPr>
              <a:spLocks noChangeArrowheads="1"/>
            </p:cNvSpPr>
            <p:nvPr/>
          </p:nvSpPr>
          <p:spPr bwMode="auto">
            <a:xfrm>
              <a:off x="15950669" y="5554766"/>
              <a:ext cx="199752" cy="199752"/>
            </a:xfrm>
            <a:custGeom>
              <a:avLst/>
              <a:gdLst>
                <a:gd name="T0" fmla="*/ 86 w 182"/>
                <a:gd name="T1" fmla="*/ 0 h 182"/>
                <a:gd name="T2" fmla="*/ 86 w 182"/>
                <a:gd name="T3" fmla="*/ 0 h 182"/>
                <a:gd name="T4" fmla="*/ 0 w 182"/>
                <a:gd name="T5" fmla="*/ 86 h 182"/>
                <a:gd name="T6" fmla="*/ 86 w 182"/>
                <a:gd name="T7" fmla="*/ 181 h 182"/>
                <a:gd name="T8" fmla="*/ 181 w 182"/>
                <a:gd name="T9" fmla="*/ 86 h 182"/>
                <a:gd name="T10" fmla="*/ 86 w 182"/>
                <a:gd name="T11" fmla="*/ 0 h 182"/>
              </a:gdLst>
              <a:ahLst/>
              <a:cxnLst>
                <a:cxn ang="0">
                  <a:pos x="T0" y="T1"/>
                </a:cxn>
                <a:cxn ang="0">
                  <a:pos x="T2" y="T3"/>
                </a:cxn>
                <a:cxn ang="0">
                  <a:pos x="T4" y="T5"/>
                </a:cxn>
                <a:cxn ang="0">
                  <a:pos x="T6" y="T7"/>
                </a:cxn>
                <a:cxn ang="0">
                  <a:pos x="T8" y="T9"/>
                </a:cxn>
                <a:cxn ang="0">
                  <a:pos x="T10" y="T11"/>
                </a:cxn>
              </a:cxnLst>
              <a:rect l="0" t="0" r="r" b="b"/>
              <a:pathLst>
                <a:path w="182" h="182">
                  <a:moveTo>
                    <a:pt x="86" y="0"/>
                  </a:moveTo>
                  <a:lnTo>
                    <a:pt x="86" y="0"/>
                  </a:lnTo>
                  <a:cubicBezTo>
                    <a:pt x="35" y="0"/>
                    <a:pt x="0" y="43"/>
                    <a:pt x="0" y="86"/>
                  </a:cubicBezTo>
                  <a:cubicBezTo>
                    <a:pt x="0" y="138"/>
                    <a:pt x="35" y="181"/>
                    <a:pt x="86" y="181"/>
                  </a:cubicBezTo>
                  <a:cubicBezTo>
                    <a:pt x="138" y="181"/>
                    <a:pt x="181" y="138"/>
                    <a:pt x="181" y="86"/>
                  </a:cubicBezTo>
                  <a:cubicBezTo>
                    <a:pt x="181" y="43"/>
                    <a:pt x="138" y="0"/>
                    <a:pt x="86"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0" name="Freeform 47"/>
            <p:cNvSpPr>
              <a:spLocks noChangeArrowheads="1"/>
            </p:cNvSpPr>
            <p:nvPr/>
          </p:nvSpPr>
          <p:spPr bwMode="auto">
            <a:xfrm>
              <a:off x="15989645" y="5257577"/>
              <a:ext cx="116927" cy="438477"/>
            </a:xfrm>
            <a:custGeom>
              <a:avLst/>
              <a:gdLst>
                <a:gd name="T0" fmla="*/ 51 w 104"/>
                <a:gd name="T1" fmla="*/ 396 h 397"/>
                <a:gd name="T2" fmla="*/ 51 w 104"/>
                <a:gd name="T3" fmla="*/ 396 h 397"/>
                <a:gd name="T4" fmla="*/ 0 w 104"/>
                <a:gd name="T5" fmla="*/ 344 h 397"/>
                <a:gd name="T6" fmla="*/ 0 w 104"/>
                <a:gd name="T7" fmla="*/ 52 h 397"/>
                <a:gd name="T8" fmla="*/ 51 w 104"/>
                <a:gd name="T9" fmla="*/ 0 h 397"/>
                <a:gd name="T10" fmla="*/ 51 w 104"/>
                <a:gd name="T11" fmla="*/ 0 h 397"/>
                <a:gd name="T12" fmla="*/ 103 w 104"/>
                <a:gd name="T13" fmla="*/ 52 h 397"/>
                <a:gd name="T14" fmla="*/ 103 w 104"/>
                <a:gd name="T15" fmla="*/ 344 h 397"/>
                <a:gd name="T16" fmla="*/ 51 w 104"/>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97">
                  <a:moveTo>
                    <a:pt x="51" y="396"/>
                  </a:moveTo>
                  <a:lnTo>
                    <a:pt x="51" y="396"/>
                  </a:lnTo>
                  <a:cubicBezTo>
                    <a:pt x="25" y="396"/>
                    <a:pt x="0" y="370"/>
                    <a:pt x="0" y="344"/>
                  </a:cubicBezTo>
                  <a:cubicBezTo>
                    <a:pt x="0" y="52"/>
                    <a:pt x="0" y="52"/>
                    <a:pt x="0" y="52"/>
                  </a:cubicBezTo>
                  <a:cubicBezTo>
                    <a:pt x="0" y="26"/>
                    <a:pt x="25" y="0"/>
                    <a:pt x="51" y="0"/>
                  </a:cubicBezTo>
                  <a:lnTo>
                    <a:pt x="51" y="0"/>
                  </a:lnTo>
                  <a:cubicBezTo>
                    <a:pt x="86" y="0"/>
                    <a:pt x="103" y="26"/>
                    <a:pt x="103" y="52"/>
                  </a:cubicBezTo>
                  <a:cubicBezTo>
                    <a:pt x="103" y="344"/>
                    <a:pt x="103" y="344"/>
                    <a:pt x="103" y="344"/>
                  </a:cubicBezTo>
                  <a:cubicBezTo>
                    <a:pt x="103" y="370"/>
                    <a:pt x="86" y="396"/>
                    <a:pt x="51"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1" name="Freeform 48"/>
            <p:cNvSpPr>
              <a:spLocks noChangeArrowheads="1"/>
            </p:cNvSpPr>
            <p:nvPr/>
          </p:nvSpPr>
          <p:spPr bwMode="auto">
            <a:xfrm>
              <a:off x="15643736" y="5554766"/>
              <a:ext cx="199749" cy="199752"/>
            </a:xfrm>
            <a:custGeom>
              <a:avLst/>
              <a:gdLst>
                <a:gd name="T0" fmla="*/ 94 w 182"/>
                <a:gd name="T1" fmla="*/ 0 h 182"/>
                <a:gd name="T2" fmla="*/ 94 w 182"/>
                <a:gd name="T3" fmla="*/ 0 h 182"/>
                <a:gd name="T4" fmla="*/ 0 w 182"/>
                <a:gd name="T5" fmla="*/ 86 h 182"/>
                <a:gd name="T6" fmla="*/ 94 w 182"/>
                <a:gd name="T7" fmla="*/ 181 h 182"/>
                <a:gd name="T8" fmla="*/ 181 w 182"/>
                <a:gd name="T9" fmla="*/ 86 h 182"/>
                <a:gd name="T10" fmla="*/ 94 w 182"/>
                <a:gd name="T11" fmla="*/ 0 h 182"/>
              </a:gdLst>
              <a:ahLst/>
              <a:cxnLst>
                <a:cxn ang="0">
                  <a:pos x="T0" y="T1"/>
                </a:cxn>
                <a:cxn ang="0">
                  <a:pos x="T2" y="T3"/>
                </a:cxn>
                <a:cxn ang="0">
                  <a:pos x="T4" y="T5"/>
                </a:cxn>
                <a:cxn ang="0">
                  <a:pos x="T6" y="T7"/>
                </a:cxn>
                <a:cxn ang="0">
                  <a:pos x="T8" y="T9"/>
                </a:cxn>
                <a:cxn ang="0">
                  <a:pos x="T10" y="T11"/>
                </a:cxn>
              </a:cxnLst>
              <a:rect l="0" t="0" r="r" b="b"/>
              <a:pathLst>
                <a:path w="182" h="182">
                  <a:moveTo>
                    <a:pt x="94" y="0"/>
                  </a:moveTo>
                  <a:lnTo>
                    <a:pt x="94" y="0"/>
                  </a:lnTo>
                  <a:cubicBezTo>
                    <a:pt x="43" y="0"/>
                    <a:pt x="0" y="43"/>
                    <a:pt x="0" y="86"/>
                  </a:cubicBezTo>
                  <a:cubicBezTo>
                    <a:pt x="0" y="138"/>
                    <a:pt x="43" y="181"/>
                    <a:pt x="94" y="181"/>
                  </a:cubicBezTo>
                  <a:cubicBezTo>
                    <a:pt x="137" y="181"/>
                    <a:pt x="181" y="138"/>
                    <a:pt x="181" y="86"/>
                  </a:cubicBezTo>
                  <a:cubicBezTo>
                    <a:pt x="181" y="43"/>
                    <a:pt x="137" y="0"/>
                    <a:pt x="94"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2" name="Freeform 49"/>
            <p:cNvSpPr>
              <a:spLocks noChangeArrowheads="1"/>
            </p:cNvSpPr>
            <p:nvPr/>
          </p:nvSpPr>
          <p:spPr bwMode="auto">
            <a:xfrm>
              <a:off x="15682712" y="5257577"/>
              <a:ext cx="126671" cy="438477"/>
            </a:xfrm>
            <a:custGeom>
              <a:avLst/>
              <a:gdLst>
                <a:gd name="T0" fmla="*/ 60 w 113"/>
                <a:gd name="T1" fmla="*/ 396 h 397"/>
                <a:gd name="T2" fmla="*/ 60 w 113"/>
                <a:gd name="T3" fmla="*/ 396 h 397"/>
                <a:gd name="T4" fmla="*/ 0 w 113"/>
                <a:gd name="T5" fmla="*/ 344 h 397"/>
                <a:gd name="T6" fmla="*/ 0 w 113"/>
                <a:gd name="T7" fmla="*/ 52 h 397"/>
                <a:gd name="T8" fmla="*/ 60 w 113"/>
                <a:gd name="T9" fmla="*/ 0 h 397"/>
                <a:gd name="T10" fmla="*/ 60 w 113"/>
                <a:gd name="T11" fmla="*/ 0 h 397"/>
                <a:gd name="T12" fmla="*/ 112 w 113"/>
                <a:gd name="T13" fmla="*/ 52 h 397"/>
                <a:gd name="T14" fmla="*/ 112 w 113"/>
                <a:gd name="T15" fmla="*/ 344 h 397"/>
                <a:gd name="T16" fmla="*/ 60 w 113"/>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7">
                  <a:moveTo>
                    <a:pt x="60" y="396"/>
                  </a:moveTo>
                  <a:lnTo>
                    <a:pt x="60" y="396"/>
                  </a:lnTo>
                  <a:cubicBezTo>
                    <a:pt x="26" y="396"/>
                    <a:pt x="0" y="370"/>
                    <a:pt x="0" y="344"/>
                  </a:cubicBezTo>
                  <a:cubicBezTo>
                    <a:pt x="0" y="52"/>
                    <a:pt x="0" y="52"/>
                    <a:pt x="0" y="52"/>
                  </a:cubicBezTo>
                  <a:cubicBezTo>
                    <a:pt x="0" y="26"/>
                    <a:pt x="26" y="0"/>
                    <a:pt x="60" y="0"/>
                  </a:cubicBezTo>
                  <a:lnTo>
                    <a:pt x="60" y="0"/>
                  </a:lnTo>
                  <a:cubicBezTo>
                    <a:pt x="86" y="0"/>
                    <a:pt x="112" y="26"/>
                    <a:pt x="112" y="52"/>
                  </a:cubicBezTo>
                  <a:cubicBezTo>
                    <a:pt x="112" y="344"/>
                    <a:pt x="112" y="344"/>
                    <a:pt x="112" y="344"/>
                  </a:cubicBezTo>
                  <a:cubicBezTo>
                    <a:pt x="112" y="370"/>
                    <a:pt x="86" y="396"/>
                    <a:pt x="60"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3" name="Freeform 50"/>
            <p:cNvSpPr>
              <a:spLocks noChangeArrowheads="1"/>
            </p:cNvSpPr>
            <p:nvPr/>
          </p:nvSpPr>
          <p:spPr bwMode="auto">
            <a:xfrm>
              <a:off x="15351418" y="5554766"/>
              <a:ext cx="199749" cy="199752"/>
            </a:xfrm>
            <a:custGeom>
              <a:avLst/>
              <a:gdLst>
                <a:gd name="T0" fmla="*/ 86 w 182"/>
                <a:gd name="T1" fmla="*/ 0 h 182"/>
                <a:gd name="T2" fmla="*/ 86 w 182"/>
                <a:gd name="T3" fmla="*/ 0 h 182"/>
                <a:gd name="T4" fmla="*/ 0 w 182"/>
                <a:gd name="T5" fmla="*/ 86 h 182"/>
                <a:gd name="T6" fmla="*/ 86 w 182"/>
                <a:gd name="T7" fmla="*/ 181 h 182"/>
                <a:gd name="T8" fmla="*/ 181 w 182"/>
                <a:gd name="T9" fmla="*/ 86 h 182"/>
                <a:gd name="T10" fmla="*/ 86 w 182"/>
                <a:gd name="T11" fmla="*/ 0 h 182"/>
              </a:gdLst>
              <a:ahLst/>
              <a:cxnLst>
                <a:cxn ang="0">
                  <a:pos x="T0" y="T1"/>
                </a:cxn>
                <a:cxn ang="0">
                  <a:pos x="T2" y="T3"/>
                </a:cxn>
                <a:cxn ang="0">
                  <a:pos x="T4" y="T5"/>
                </a:cxn>
                <a:cxn ang="0">
                  <a:pos x="T6" y="T7"/>
                </a:cxn>
                <a:cxn ang="0">
                  <a:pos x="T8" y="T9"/>
                </a:cxn>
                <a:cxn ang="0">
                  <a:pos x="T10" y="T11"/>
                </a:cxn>
              </a:cxnLst>
              <a:rect l="0" t="0" r="r" b="b"/>
              <a:pathLst>
                <a:path w="182" h="182">
                  <a:moveTo>
                    <a:pt x="86" y="0"/>
                  </a:moveTo>
                  <a:lnTo>
                    <a:pt x="86" y="0"/>
                  </a:lnTo>
                  <a:cubicBezTo>
                    <a:pt x="34" y="0"/>
                    <a:pt x="0" y="43"/>
                    <a:pt x="0" y="86"/>
                  </a:cubicBezTo>
                  <a:cubicBezTo>
                    <a:pt x="0" y="138"/>
                    <a:pt x="34" y="181"/>
                    <a:pt x="86" y="181"/>
                  </a:cubicBezTo>
                  <a:cubicBezTo>
                    <a:pt x="138" y="181"/>
                    <a:pt x="181" y="138"/>
                    <a:pt x="181" y="86"/>
                  </a:cubicBezTo>
                  <a:cubicBezTo>
                    <a:pt x="181" y="43"/>
                    <a:pt x="138" y="0"/>
                    <a:pt x="86"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4" name="Freeform 51"/>
            <p:cNvSpPr>
              <a:spLocks noChangeArrowheads="1"/>
            </p:cNvSpPr>
            <p:nvPr/>
          </p:nvSpPr>
          <p:spPr bwMode="auto">
            <a:xfrm>
              <a:off x="15390394" y="5257577"/>
              <a:ext cx="126671" cy="438477"/>
            </a:xfrm>
            <a:custGeom>
              <a:avLst/>
              <a:gdLst>
                <a:gd name="T0" fmla="*/ 52 w 113"/>
                <a:gd name="T1" fmla="*/ 396 h 397"/>
                <a:gd name="T2" fmla="*/ 52 w 113"/>
                <a:gd name="T3" fmla="*/ 396 h 397"/>
                <a:gd name="T4" fmla="*/ 0 w 113"/>
                <a:gd name="T5" fmla="*/ 344 h 397"/>
                <a:gd name="T6" fmla="*/ 0 w 113"/>
                <a:gd name="T7" fmla="*/ 52 h 397"/>
                <a:gd name="T8" fmla="*/ 52 w 113"/>
                <a:gd name="T9" fmla="*/ 0 h 397"/>
                <a:gd name="T10" fmla="*/ 52 w 113"/>
                <a:gd name="T11" fmla="*/ 0 h 397"/>
                <a:gd name="T12" fmla="*/ 112 w 113"/>
                <a:gd name="T13" fmla="*/ 52 h 397"/>
                <a:gd name="T14" fmla="*/ 112 w 113"/>
                <a:gd name="T15" fmla="*/ 344 h 397"/>
                <a:gd name="T16" fmla="*/ 52 w 113"/>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7">
                  <a:moveTo>
                    <a:pt x="52" y="396"/>
                  </a:moveTo>
                  <a:lnTo>
                    <a:pt x="52" y="396"/>
                  </a:lnTo>
                  <a:cubicBezTo>
                    <a:pt x="26" y="396"/>
                    <a:pt x="0" y="370"/>
                    <a:pt x="0" y="344"/>
                  </a:cubicBezTo>
                  <a:cubicBezTo>
                    <a:pt x="0" y="52"/>
                    <a:pt x="0" y="52"/>
                    <a:pt x="0" y="52"/>
                  </a:cubicBezTo>
                  <a:cubicBezTo>
                    <a:pt x="0" y="26"/>
                    <a:pt x="26" y="0"/>
                    <a:pt x="52" y="0"/>
                  </a:cubicBezTo>
                  <a:lnTo>
                    <a:pt x="52" y="0"/>
                  </a:lnTo>
                  <a:cubicBezTo>
                    <a:pt x="86" y="0"/>
                    <a:pt x="112" y="26"/>
                    <a:pt x="112" y="52"/>
                  </a:cubicBezTo>
                  <a:cubicBezTo>
                    <a:pt x="112" y="344"/>
                    <a:pt x="112" y="344"/>
                    <a:pt x="112" y="344"/>
                  </a:cubicBezTo>
                  <a:cubicBezTo>
                    <a:pt x="112" y="370"/>
                    <a:pt x="86" y="396"/>
                    <a:pt x="52"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5" name="Freeform 52"/>
            <p:cNvSpPr>
              <a:spLocks noChangeArrowheads="1"/>
            </p:cNvSpPr>
            <p:nvPr/>
          </p:nvSpPr>
          <p:spPr bwMode="auto">
            <a:xfrm>
              <a:off x="15044482" y="5554766"/>
              <a:ext cx="199752" cy="199752"/>
            </a:xfrm>
            <a:custGeom>
              <a:avLst/>
              <a:gdLst>
                <a:gd name="T0" fmla="*/ 94 w 181"/>
                <a:gd name="T1" fmla="*/ 0 h 182"/>
                <a:gd name="T2" fmla="*/ 94 w 181"/>
                <a:gd name="T3" fmla="*/ 0 h 182"/>
                <a:gd name="T4" fmla="*/ 0 w 181"/>
                <a:gd name="T5" fmla="*/ 86 h 182"/>
                <a:gd name="T6" fmla="*/ 94 w 181"/>
                <a:gd name="T7" fmla="*/ 181 h 182"/>
                <a:gd name="T8" fmla="*/ 180 w 181"/>
                <a:gd name="T9" fmla="*/ 86 h 182"/>
                <a:gd name="T10" fmla="*/ 94 w 181"/>
                <a:gd name="T11" fmla="*/ 0 h 182"/>
              </a:gdLst>
              <a:ahLst/>
              <a:cxnLst>
                <a:cxn ang="0">
                  <a:pos x="T0" y="T1"/>
                </a:cxn>
                <a:cxn ang="0">
                  <a:pos x="T2" y="T3"/>
                </a:cxn>
                <a:cxn ang="0">
                  <a:pos x="T4" y="T5"/>
                </a:cxn>
                <a:cxn ang="0">
                  <a:pos x="T6" y="T7"/>
                </a:cxn>
                <a:cxn ang="0">
                  <a:pos x="T8" y="T9"/>
                </a:cxn>
                <a:cxn ang="0">
                  <a:pos x="T10" y="T11"/>
                </a:cxn>
              </a:cxnLst>
              <a:rect l="0" t="0" r="r" b="b"/>
              <a:pathLst>
                <a:path w="181" h="182">
                  <a:moveTo>
                    <a:pt x="94" y="0"/>
                  </a:moveTo>
                  <a:lnTo>
                    <a:pt x="94" y="0"/>
                  </a:lnTo>
                  <a:cubicBezTo>
                    <a:pt x="43" y="0"/>
                    <a:pt x="0" y="43"/>
                    <a:pt x="0" y="86"/>
                  </a:cubicBezTo>
                  <a:cubicBezTo>
                    <a:pt x="0" y="138"/>
                    <a:pt x="43" y="181"/>
                    <a:pt x="94" y="181"/>
                  </a:cubicBezTo>
                  <a:cubicBezTo>
                    <a:pt x="146" y="181"/>
                    <a:pt x="180" y="138"/>
                    <a:pt x="180" y="86"/>
                  </a:cubicBezTo>
                  <a:cubicBezTo>
                    <a:pt x="180" y="43"/>
                    <a:pt x="146" y="0"/>
                    <a:pt x="94"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6" name="Freeform 53"/>
            <p:cNvSpPr>
              <a:spLocks noChangeArrowheads="1"/>
            </p:cNvSpPr>
            <p:nvPr/>
          </p:nvSpPr>
          <p:spPr bwMode="auto">
            <a:xfrm>
              <a:off x="15083458" y="5257577"/>
              <a:ext cx="126671" cy="438477"/>
            </a:xfrm>
            <a:custGeom>
              <a:avLst/>
              <a:gdLst>
                <a:gd name="T0" fmla="*/ 60 w 113"/>
                <a:gd name="T1" fmla="*/ 396 h 397"/>
                <a:gd name="T2" fmla="*/ 60 w 113"/>
                <a:gd name="T3" fmla="*/ 396 h 397"/>
                <a:gd name="T4" fmla="*/ 0 w 113"/>
                <a:gd name="T5" fmla="*/ 344 h 397"/>
                <a:gd name="T6" fmla="*/ 0 w 113"/>
                <a:gd name="T7" fmla="*/ 52 h 397"/>
                <a:gd name="T8" fmla="*/ 60 w 113"/>
                <a:gd name="T9" fmla="*/ 0 h 397"/>
                <a:gd name="T10" fmla="*/ 60 w 113"/>
                <a:gd name="T11" fmla="*/ 0 h 397"/>
                <a:gd name="T12" fmla="*/ 112 w 113"/>
                <a:gd name="T13" fmla="*/ 52 h 397"/>
                <a:gd name="T14" fmla="*/ 112 w 113"/>
                <a:gd name="T15" fmla="*/ 344 h 397"/>
                <a:gd name="T16" fmla="*/ 60 w 113"/>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7">
                  <a:moveTo>
                    <a:pt x="60" y="396"/>
                  </a:moveTo>
                  <a:lnTo>
                    <a:pt x="60" y="396"/>
                  </a:lnTo>
                  <a:cubicBezTo>
                    <a:pt x="26" y="396"/>
                    <a:pt x="0" y="370"/>
                    <a:pt x="0" y="344"/>
                  </a:cubicBezTo>
                  <a:cubicBezTo>
                    <a:pt x="0" y="52"/>
                    <a:pt x="0" y="52"/>
                    <a:pt x="0" y="52"/>
                  </a:cubicBezTo>
                  <a:cubicBezTo>
                    <a:pt x="0" y="26"/>
                    <a:pt x="26" y="0"/>
                    <a:pt x="60" y="0"/>
                  </a:cubicBezTo>
                  <a:lnTo>
                    <a:pt x="60" y="0"/>
                  </a:lnTo>
                  <a:cubicBezTo>
                    <a:pt x="86" y="0"/>
                    <a:pt x="112" y="26"/>
                    <a:pt x="112" y="52"/>
                  </a:cubicBezTo>
                  <a:cubicBezTo>
                    <a:pt x="112" y="344"/>
                    <a:pt x="112" y="344"/>
                    <a:pt x="112" y="344"/>
                  </a:cubicBezTo>
                  <a:cubicBezTo>
                    <a:pt x="112" y="370"/>
                    <a:pt x="86" y="396"/>
                    <a:pt x="60"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7" name="Freeform 54"/>
            <p:cNvSpPr>
              <a:spLocks noChangeArrowheads="1"/>
            </p:cNvSpPr>
            <p:nvPr/>
          </p:nvSpPr>
          <p:spPr bwMode="auto">
            <a:xfrm>
              <a:off x="14752164" y="5554766"/>
              <a:ext cx="199752" cy="199752"/>
            </a:xfrm>
            <a:custGeom>
              <a:avLst/>
              <a:gdLst>
                <a:gd name="T0" fmla="*/ 86 w 181"/>
                <a:gd name="T1" fmla="*/ 0 h 182"/>
                <a:gd name="T2" fmla="*/ 86 w 181"/>
                <a:gd name="T3" fmla="*/ 0 h 182"/>
                <a:gd name="T4" fmla="*/ 0 w 181"/>
                <a:gd name="T5" fmla="*/ 86 h 182"/>
                <a:gd name="T6" fmla="*/ 86 w 181"/>
                <a:gd name="T7" fmla="*/ 181 h 182"/>
                <a:gd name="T8" fmla="*/ 180 w 181"/>
                <a:gd name="T9" fmla="*/ 86 h 182"/>
                <a:gd name="T10" fmla="*/ 86 w 181"/>
                <a:gd name="T11" fmla="*/ 0 h 182"/>
              </a:gdLst>
              <a:ahLst/>
              <a:cxnLst>
                <a:cxn ang="0">
                  <a:pos x="T0" y="T1"/>
                </a:cxn>
                <a:cxn ang="0">
                  <a:pos x="T2" y="T3"/>
                </a:cxn>
                <a:cxn ang="0">
                  <a:pos x="T4" y="T5"/>
                </a:cxn>
                <a:cxn ang="0">
                  <a:pos x="T6" y="T7"/>
                </a:cxn>
                <a:cxn ang="0">
                  <a:pos x="T8" y="T9"/>
                </a:cxn>
                <a:cxn ang="0">
                  <a:pos x="T10" y="T11"/>
                </a:cxn>
              </a:cxnLst>
              <a:rect l="0" t="0" r="r" b="b"/>
              <a:pathLst>
                <a:path w="181" h="182">
                  <a:moveTo>
                    <a:pt x="86" y="0"/>
                  </a:moveTo>
                  <a:lnTo>
                    <a:pt x="86" y="0"/>
                  </a:lnTo>
                  <a:cubicBezTo>
                    <a:pt x="43" y="0"/>
                    <a:pt x="0" y="43"/>
                    <a:pt x="0" y="86"/>
                  </a:cubicBezTo>
                  <a:cubicBezTo>
                    <a:pt x="0" y="138"/>
                    <a:pt x="43" y="181"/>
                    <a:pt x="86" y="181"/>
                  </a:cubicBezTo>
                  <a:cubicBezTo>
                    <a:pt x="137" y="181"/>
                    <a:pt x="180" y="138"/>
                    <a:pt x="180" y="86"/>
                  </a:cubicBezTo>
                  <a:cubicBezTo>
                    <a:pt x="180" y="43"/>
                    <a:pt x="137" y="0"/>
                    <a:pt x="86"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8" name="Freeform 55"/>
            <p:cNvSpPr>
              <a:spLocks noChangeArrowheads="1"/>
            </p:cNvSpPr>
            <p:nvPr/>
          </p:nvSpPr>
          <p:spPr bwMode="auto">
            <a:xfrm>
              <a:off x="14791140" y="5257577"/>
              <a:ext cx="126671" cy="438477"/>
            </a:xfrm>
            <a:custGeom>
              <a:avLst/>
              <a:gdLst>
                <a:gd name="T0" fmla="*/ 52 w 113"/>
                <a:gd name="T1" fmla="*/ 396 h 397"/>
                <a:gd name="T2" fmla="*/ 52 w 113"/>
                <a:gd name="T3" fmla="*/ 396 h 397"/>
                <a:gd name="T4" fmla="*/ 0 w 113"/>
                <a:gd name="T5" fmla="*/ 344 h 397"/>
                <a:gd name="T6" fmla="*/ 0 w 113"/>
                <a:gd name="T7" fmla="*/ 52 h 397"/>
                <a:gd name="T8" fmla="*/ 52 w 113"/>
                <a:gd name="T9" fmla="*/ 0 h 397"/>
                <a:gd name="T10" fmla="*/ 52 w 113"/>
                <a:gd name="T11" fmla="*/ 0 h 397"/>
                <a:gd name="T12" fmla="*/ 112 w 113"/>
                <a:gd name="T13" fmla="*/ 52 h 397"/>
                <a:gd name="T14" fmla="*/ 112 w 113"/>
                <a:gd name="T15" fmla="*/ 344 h 397"/>
                <a:gd name="T16" fmla="*/ 52 w 113"/>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7">
                  <a:moveTo>
                    <a:pt x="52" y="396"/>
                  </a:moveTo>
                  <a:lnTo>
                    <a:pt x="52" y="396"/>
                  </a:lnTo>
                  <a:cubicBezTo>
                    <a:pt x="26" y="396"/>
                    <a:pt x="0" y="370"/>
                    <a:pt x="0" y="344"/>
                  </a:cubicBezTo>
                  <a:cubicBezTo>
                    <a:pt x="0" y="52"/>
                    <a:pt x="0" y="52"/>
                    <a:pt x="0" y="52"/>
                  </a:cubicBezTo>
                  <a:cubicBezTo>
                    <a:pt x="0" y="26"/>
                    <a:pt x="26" y="0"/>
                    <a:pt x="52" y="0"/>
                  </a:cubicBezTo>
                  <a:lnTo>
                    <a:pt x="52" y="0"/>
                  </a:lnTo>
                  <a:cubicBezTo>
                    <a:pt x="86" y="0"/>
                    <a:pt x="112" y="26"/>
                    <a:pt x="112" y="52"/>
                  </a:cubicBezTo>
                  <a:cubicBezTo>
                    <a:pt x="112" y="344"/>
                    <a:pt x="112" y="344"/>
                    <a:pt x="112" y="344"/>
                  </a:cubicBezTo>
                  <a:cubicBezTo>
                    <a:pt x="112" y="370"/>
                    <a:pt x="86" y="396"/>
                    <a:pt x="52"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9" name="Freeform 56"/>
            <p:cNvSpPr>
              <a:spLocks noChangeArrowheads="1"/>
            </p:cNvSpPr>
            <p:nvPr/>
          </p:nvSpPr>
          <p:spPr bwMode="auto">
            <a:xfrm>
              <a:off x="15093202" y="6144276"/>
              <a:ext cx="267960" cy="267957"/>
            </a:xfrm>
            <a:custGeom>
              <a:avLst/>
              <a:gdLst>
                <a:gd name="T0" fmla="*/ 241 w 242"/>
                <a:gd name="T1" fmla="*/ 215 h 242"/>
                <a:gd name="T2" fmla="*/ 154 w 242"/>
                <a:gd name="T3" fmla="*/ 121 h 242"/>
                <a:gd name="T4" fmla="*/ 232 w 242"/>
                <a:gd name="T5" fmla="*/ 43 h 242"/>
                <a:gd name="T6" fmla="*/ 206 w 242"/>
                <a:gd name="T7" fmla="*/ 9 h 242"/>
                <a:gd name="T8" fmla="*/ 120 w 242"/>
                <a:gd name="T9" fmla="*/ 95 h 242"/>
                <a:gd name="T10" fmla="*/ 25 w 242"/>
                <a:gd name="T11" fmla="*/ 0 h 242"/>
                <a:gd name="T12" fmla="*/ 0 w 242"/>
                <a:gd name="T13" fmla="*/ 35 h 242"/>
                <a:gd name="T14" fmla="*/ 86 w 242"/>
                <a:gd name="T15" fmla="*/ 121 h 242"/>
                <a:gd name="T16" fmla="*/ 0 w 242"/>
                <a:gd name="T17" fmla="*/ 215 h 242"/>
                <a:gd name="T18" fmla="*/ 34 w 242"/>
                <a:gd name="T19" fmla="*/ 241 h 242"/>
                <a:gd name="T20" fmla="*/ 120 w 242"/>
                <a:gd name="T21" fmla="*/ 155 h 242"/>
                <a:gd name="T22" fmla="*/ 206 w 242"/>
                <a:gd name="T23" fmla="*/ 241 h 242"/>
                <a:gd name="T24" fmla="*/ 241 w 242"/>
                <a:gd name="T25" fmla="*/ 2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242">
                  <a:moveTo>
                    <a:pt x="241" y="215"/>
                  </a:moveTo>
                  <a:lnTo>
                    <a:pt x="154" y="121"/>
                  </a:lnTo>
                  <a:lnTo>
                    <a:pt x="232" y="43"/>
                  </a:lnTo>
                  <a:lnTo>
                    <a:pt x="206" y="9"/>
                  </a:lnTo>
                  <a:lnTo>
                    <a:pt x="120" y="95"/>
                  </a:lnTo>
                  <a:lnTo>
                    <a:pt x="25" y="0"/>
                  </a:lnTo>
                  <a:lnTo>
                    <a:pt x="0" y="35"/>
                  </a:lnTo>
                  <a:lnTo>
                    <a:pt x="86" y="121"/>
                  </a:lnTo>
                  <a:lnTo>
                    <a:pt x="0" y="215"/>
                  </a:lnTo>
                  <a:lnTo>
                    <a:pt x="34" y="241"/>
                  </a:lnTo>
                  <a:lnTo>
                    <a:pt x="120" y="155"/>
                  </a:lnTo>
                  <a:lnTo>
                    <a:pt x="206" y="241"/>
                  </a:lnTo>
                  <a:lnTo>
                    <a:pt x="241" y="215"/>
                  </a:lnTo>
                </a:path>
              </a:pathLst>
            </a:custGeom>
            <a:solidFill>
              <a:srgbClr val="3039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50" name="Freeform 57"/>
            <p:cNvSpPr>
              <a:spLocks noChangeArrowheads="1"/>
            </p:cNvSpPr>
            <p:nvPr/>
          </p:nvSpPr>
          <p:spPr bwMode="auto">
            <a:xfrm>
              <a:off x="15083458" y="6134532"/>
              <a:ext cx="297192" cy="297189"/>
            </a:xfrm>
            <a:custGeom>
              <a:avLst/>
              <a:gdLst>
                <a:gd name="T0" fmla="*/ 215 w 268"/>
                <a:gd name="T1" fmla="*/ 43 h 268"/>
                <a:gd name="T2" fmla="*/ 215 w 268"/>
                <a:gd name="T3" fmla="*/ 223 h 268"/>
                <a:gd name="T4" fmla="*/ 43 w 268"/>
                <a:gd name="T5" fmla="*/ 223 h 268"/>
                <a:gd name="T6" fmla="*/ 43 w 268"/>
                <a:gd name="T7" fmla="*/ 43 h 268"/>
                <a:gd name="T8" fmla="*/ 215 w 268"/>
                <a:gd name="T9" fmla="*/ 43 h 268"/>
                <a:gd name="T10" fmla="*/ 267 w 268"/>
                <a:gd name="T11" fmla="*/ 0 h 268"/>
                <a:gd name="T12" fmla="*/ 0 w 268"/>
                <a:gd name="T13" fmla="*/ 0 h 268"/>
                <a:gd name="T14" fmla="*/ 0 w 268"/>
                <a:gd name="T15" fmla="*/ 267 h 268"/>
                <a:gd name="T16" fmla="*/ 267 w 268"/>
                <a:gd name="T17" fmla="*/ 267 h 268"/>
                <a:gd name="T18" fmla="*/ 267 w 268"/>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215" y="43"/>
                  </a:moveTo>
                  <a:lnTo>
                    <a:pt x="215" y="223"/>
                  </a:lnTo>
                  <a:lnTo>
                    <a:pt x="43" y="223"/>
                  </a:lnTo>
                  <a:lnTo>
                    <a:pt x="43" y="43"/>
                  </a:lnTo>
                  <a:lnTo>
                    <a:pt x="215" y="43"/>
                  </a:lnTo>
                  <a:close/>
                  <a:moveTo>
                    <a:pt x="267" y="0"/>
                  </a:moveTo>
                  <a:lnTo>
                    <a:pt x="0" y="0"/>
                  </a:lnTo>
                  <a:lnTo>
                    <a:pt x="0" y="267"/>
                  </a:lnTo>
                  <a:lnTo>
                    <a:pt x="267" y="267"/>
                  </a:lnTo>
                  <a:lnTo>
                    <a:pt x="267" y="0"/>
                  </a:ln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551" name="TextBox 550"/>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THE EVALUATION APPROACH</a:t>
            </a:r>
          </a:p>
        </p:txBody>
      </p:sp>
      <p:sp>
        <p:nvSpPr>
          <p:cNvPr id="552" name="Title 20"/>
          <p:cNvSpPr txBox="1">
            <a:spLocks/>
          </p:cNvSpPr>
          <p:nvPr/>
        </p:nvSpPr>
        <p:spPr>
          <a:xfrm>
            <a:off x="728090" y="10336148"/>
            <a:ext cx="22925560" cy="2345654"/>
          </a:xfrm>
          <a:prstGeom prst="rect">
            <a:avLst/>
          </a:prstGeom>
          <a:effectLst/>
        </p:spPr>
        <p:txBody>
          <a:bodyPr vert="horz" wrap="square" lIns="243852" tIns="121926" rIns="243852" bIns="121926" numCol="1" spcCol="975409"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4800" dirty="0">
                <a:solidFill>
                  <a:schemeClr val="tx1">
                    <a:lumMod val="50000"/>
                  </a:schemeClr>
                </a:solidFill>
                <a:latin typeface="Roboto" panose="02000000000000000000" pitchFamily="2" charset="0"/>
                <a:ea typeface="Roboto" panose="02000000000000000000" pitchFamily="2" charset="0"/>
              </a:rPr>
              <a:t>For 4,000 managers </a:t>
            </a:r>
          </a:p>
          <a:p>
            <a:pPr algn="just">
              <a:lnSpc>
                <a:spcPct val="150000"/>
              </a:lnSpc>
            </a:pPr>
            <a:r>
              <a:rPr lang="fr-FR" sz="4800" dirty="0">
                <a:solidFill>
                  <a:schemeClr val="tx1">
                    <a:lumMod val="50000"/>
                  </a:schemeClr>
                </a:solidFill>
                <a:latin typeface="Roboto" panose="02000000000000000000" pitchFamily="2" charset="0"/>
                <a:ea typeface="Roboto" panose="02000000000000000000" pitchFamily="2" charset="0"/>
              </a:rPr>
              <a:t>93 attended (4 regions : USA / Europe / South America / Asia) </a:t>
            </a:r>
            <a:endParaRPr lang="en-US" sz="4800" dirty="0">
              <a:solidFill>
                <a:schemeClr val="tx1">
                  <a:lumMod val="50000"/>
                </a:schemeClr>
              </a:solidFill>
              <a:latin typeface="Roboto" panose="02000000000000000000" pitchFamily="2" charset="0"/>
              <a:ea typeface="Roboto" panose="02000000000000000000" pitchFamily="2" charset="0"/>
            </a:endParaRPr>
          </a:p>
        </p:txBody>
      </p:sp>
      <p:sp>
        <p:nvSpPr>
          <p:cNvPr id="8" name="Slide Number Placeholder 7"/>
          <p:cNvSpPr>
            <a:spLocks noGrp="1"/>
          </p:cNvSpPr>
          <p:nvPr>
            <p:ph type="sldNum" sz="quarter" idx="4294967295"/>
          </p:nvPr>
        </p:nvSpPr>
        <p:spPr>
          <a:xfrm>
            <a:off x="21862958" y="1188201"/>
            <a:ext cx="930417" cy="663864"/>
          </a:xfrm>
        </p:spPr>
        <p:txBody>
          <a:bodyPr/>
          <a:lstStyle/>
          <a:p>
            <a:fld id="{9E30716D-6579-E840-A866-65A32A51B07B}" type="slidenum">
              <a:rPr lang="en-US" smtClean="0"/>
              <a:t>7</a:t>
            </a:fld>
            <a:endParaRPr lang="en-US" dirty="0"/>
          </a:p>
        </p:txBody>
      </p:sp>
    </p:spTree>
    <p:extLst>
      <p:ext uri="{BB962C8B-B14F-4D97-AF65-F5344CB8AC3E}">
        <p14:creationId xmlns:p14="http://schemas.microsoft.com/office/powerpoint/2010/main" val="215066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5"/>
                                        </p:tgtEl>
                                        <p:attrNameLst>
                                          <p:attrName>style.visibility</p:attrName>
                                        </p:attrNameLst>
                                      </p:cBhvr>
                                      <p:to>
                                        <p:strVal val="visible"/>
                                      </p:to>
                                    </p:set>
                                    <p:animEffect transition="in" filter="fade">
                                      <p:cBhvr>
                                        <p:cTn id="11" dur="500"/>
                                        <p:tgtEl>
                                          <p:spTgt spid="44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2"/>
                                        </p:tgtEl>
                                        <p:attrNameLst>
                                          <p:attrName>style.visibility</p:attrName>
                                        </p:attrNameLst>
                                      </p:cBhvr>
                                      <p:to>
                                        <p:strVal val="visible"/>
                                      </p:to>
                                    </p:set>
                                    <p:animEffect transition="in" filter="fade">
                                      <p:cBhvr>
                                        <p:cTn id="15" dur="500"/>
                                        <p:tgtEl>
                                          <p:spTgt spid="4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6"/>
                                        </p:tgtEl>
                                        <p:attrNameLst>
                                          <p:attrName>style.visibility</p:attrName>
                                        </p:attrNameLst>
                                      </p:cBhvr>
                                      <p:to>
                                        <p:strVal val="visible"/>
                                      </p:to>
                                    </p:set>
                                    <p:animEffect transition="in" filter="fade">
                                      <p:cBhvr>
                                        <p:cTn id="19" dur="500"/>
                                        <p:tgtEl>
                                          <p:spTgt spid="50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24"/>
                                        </p:tgtEl>
                                        <p:attrNameLst>
                                          <p:attrName>style.visibility</p:attrName>
                                        </p:attrNameLst>
                                      </p:cBhvr>
                                      <p:to>
                                        <p:strVal val="visible"/>
                                      </p:to>
                                    </p:set>
                                    <p:animEffect transition="in" filter="fade">
                                      <p:cBhvr>
                                        <p:cTn id="23" dur="500"/>
                                        <p:tgtEl>
                                          <p:spTgt spid="5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30"/>
                                        </p:tgtEl>
                                        <p:attrNameLst>
                                          <p:attrName>style.visibility</p:attrName>
                                        </p:attrNameLst>
                                      </p:cBhvr>
                                      <p:to>
                                        <p:strVal val="visible"/>
                                      </p:to>
                                    </p:set>
                                    <p:animEffect transition="in" filter="fade">
                                      <p:cBhvr>
                                        <p:cTn id="31" dur="500"/>
                                        <p:tgtEl>
                                          <p:spTgt spid="53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85"/>
                                        </p:tgtEl>
                                        <p:attrNameLst>
                                          <p:attrName>style.visibility</p:attrName>
                                        </p:attrNameLst>
                                      </p:cBhvr>
                                      <p:to>
                                        <p:strVal val="visible"/>
                                      </p:to>
                                    </p:set>
                                    <p:animEffect transition="in" filter="fade">
                                      <p:cBhvr>
                                        <p:cTn id="35" dur="500"/>
                                        <p:tgtEl>
                                          <p:spTgt spid="48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94"/>
                                        </p:tgtEl>
                                        <p:attrNameLst>
                                          <p:attrName>style.visibility</p:attrName>
                                        </p:attrNameLst>
                                      </p:cBhvr>
                                      <p:to>
                                        <p:strVal val="visible"/>
                                      </p:to>
                                    </p:set>
                                    <p:animEffect transition="in" filter="fade">
                                      <p:cBhvr>
                                        <p:cTn id="39" dur="500"/>
                                        <p:tgtEl>
                                          <p:spTgt spid="49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52"/>
                                        </p:tgtEl>
                                        <p:attrNameLst>
                                          <p:attrName>style.visibility</p:attrName>
                                        </p:attrNameLst>
                                      </p:cBhvr>
                                      <p:to>
                                        <p:strVal val="visible"/>
                                      </p:to>
                                    </p:set>
                                    <p:animEffect transition="in" filter="fade">
                                      <p:cBhvr>
                                        <p:cTn id="43" dur="5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P spid="5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LEVEL 1: REACTION RESULTS </a:t>
            </a:r>
          </a:p>
        </p:txBody>
      </p:sp>
      <p:graphicFrame>
        <p:nvGraphicFramePr>
          <p:cNvPr id="4" name="Table 3"/>
          <p:cNvGraphicFramePr>
            <a:graphicFrameLocks noGrp="1"/>
          </p:cNvGraphicFramePr>
          <p:nvPr>
            <p:extLst>
              <p:ext uri="{D42A27DB-BD31-4B8C-83A1-F6EECF244321}">
                <p14:modId xmlns:p14="http://schemas.microsoft.com/office/powerpoint/2010/main" val="1156543787"/>
              </p:ext>
            </p:extLst>
          </p:nvPr>
        </p:nvGraphicFramePr>
        <p:xfrm>
          <a:off x="3364696" y="3368148"/>
          <a:ext cx="16258118" cy="6309360"/>
        </p:xfrm>
        <a:graphic>
          <a:graphicData uri="http://schemas.openxmlformats.org/drawingml/2006/table">
            <a:tbl>
              <a:tblPr firstRow="1" bandRow="1">
                <a:tableStyleId>{3B4B98B0-60AC-42C2-AFA5-B58CD77FA1E5}</a:tableStyleId>
              </a:tblPr>
              <a:tblGrid>
                <a:gridCol w="13068377">
                  <a:extLst>
                    <a:ext uri="{9D8B030D-6E8A-4147-A177-3AD203B41FA5}">
                      <a16:colId xmlns:a16="http://schemas.microsoft.com/office/drawing/2014/main" val="20000"/>
                    </a:ext>
                  </a:extLst>
                </a:gridCol>
                <a:gridCol w="3189741">
                  <a:extLst>
                    <a:ext uri="{9D8B030D-6E8A-4147-A177-3AD203B41FA5}">
                      <a16:colId xmlns:a16="http://schemas.microsoft.com/office/drawing/2014/main" val="20001"/>
                    </a:ext>
                  </a:extLst>
                </a:gridCol>
              </a:tblGrid>
              <a:tr h="370840">
                <a:tc>
                  <a:txBody>
                    <a:bodyPr/>
                    <a:lstStyle/>
                    <a:p>
                      <a:r>
                        <a:rPr lang="en-US" sz="4000" b="1" dirty="0"/>
                        <a:t>The</a:t>
                      </a:r>
                      <a:r>
                        <a:rPr lang="en-US" sz="4000" b="1" baseline="0" dirty="0"/>
                        <a:t> program was important to my success </a:t>
                      </a:r>
                      <a:endParaRPr lang="en-US" sz="4000" b="1" dirty="0"/>
                    </a:p>
                  </a:txBody>
                  <a:tcPr/>
                </a:tc>
                <a:tc>
                  <a:txBody>
                    <a:bodyPr/>
                    <a:lstStyle/>
                    <a:p>
                      <a:pPr algn="ctr"/>
                      <a:r>
                        <a:rPr lang="en-US" sz="4000" b="1" dirty="0"/>
                        <a:t>4.2</a:t>
                      </a:r>
                    </a:p>
                  </a:txBody>
                  <a:tcPr/>
                </a:tc>
                <a:extLst>
                  <a:ext uri="{0D108BD9-81ED-4DB2-BD59-A6C34878D82A}">
                    <a16:rowId xmlns:a16="http://schemas.microsoft.com/office/drawing/2014/main" val="10000"/>
                  </a:ext>
                </a:extLst>
              </a:tr>
              <a:tr h="370840">
                <a:tc>
                  <a:txBody>
                    <a:bodyPr/>
                    <a:lstStyle/>
                    <a:p>
                      <a:r>
                        <a:rPr lang="en-US" sz="4000" b="1" dirty="0"/>
                        <a:t>My coach was helpful </a:t>
                      </a:r>
                    </a:p>
                  </a:txBody>
                  <a:tcPr/>
                </a:tc>
                <a:tc>
                  <a:txBody>
                    <a:bodyPr/>
                    <a:lstStyle/>
                    <a:p>
                      <a:pPr algn="ctr"/>
                      <a:r>
                        <a:rPr lang="en-US" sz="4000" b="1" dirty="0"/>
                        <a:t>3.7</a:t>
                      </a:r>
                    </a:p>
                  </a:txBody>
                  <a:tcPr/>
                </a:tc>
                <a:extLst>
                  <a:ext uri="{0D108BD9-81ED-4DB2-BD59-A6C34878D82A}">
                    <a16:rowId xmlns:a16="http://schemas.microsoft.com/office/drawing/2014/main" val="10001"/>
                  </a:ext>
                </a:extLst>
              </a:tr>
              <a:tr h="370840">
                <a:tc>
                  <a:txBody>
                    <a:bodyPr/>
                    <a:lstStyle/>
                    <a:p>
                      <a:r>
                        <a:rPr lang="en-US" sz="4000" b="1" dirty="0"/>
                        <a:t>Content is relevant</a:t>
                      </a:r>
                      <a:r>
                        <a:rPr lang="en-US" sz="4000" b="1" baseline="0" dirty="0"/>
                        <a:t> </a:t>
                      </a:r>
                      <a:endParaRPr lang="en-US" sz="4000" b="1" dirty="0"/>
                    </a:p>
                  </a:txBody>
                  <a:tcPr/>
                </a:tc>
                <a:tc>
                  <a:txBody>
                    <a:bodyPr/>
                    <a:lstStyle/>
                    <a:p>
                      <a:pPr algn="ctr"/>
                      <a:r>
                        <a:rPr lang="en-US" sz="4000" b="1" dirty="0"/>
                        <a:t>4.1</a:t>
                      </a:r>
                    </a:p>
                  </a:txBody>
                  <a:tcPr/>
                </a:tc>
                <a:extLst>
                  <a:ext uri="{0D108BD9-81ED-4DB2-BD59-A6C34878D82A}">
                    <a16:rowId xmlns:a16="http://schemas.microsoft.com/office/drawing/2014/main" val="10002"/>
                  </a:ext>
                </a:extLst>
              </a:tr>
              <a:tr h="370840">
                <a:tc>
                  <a:txBody>
                    <a:bodyPr/>
                    <a:lstStyle/>
                    <a:p>
                      <a:r>
                        <a:rPr lang="en-US" sz="4000" b="1" dirty="0"/>
                        <a:t>The technology was effective</a:t>
                      </a:r>
                    </a:p>
                  </a:txBody>
                  <a:tcPr/>
                </a:tc>
                <a:tc>
                  <a:txBody>
                    <a:bodyPr/>
                    <a:lstStyle/>
                    <a:p>
                      <a:pPr algn="ctr"/>
                      <a:r>
                        <a:rPr lang="en-US" sz="4000" b="1" dirty="0">
                          <a:solidFill>
                            <a:srgbClr val="FF0000"/>
                          </a:solidFill>
                        </a:rPr>
                        <a:t>3.9</a:t>
                      </a:r>
                    </a:p>
                  </a:txBody>
                  <a:tcPr/>
                </a:tc>
                <a:extLst>
                  <a:ext uri="{0D108BD9-81ED-4DB2-BD59-A6C34878D82A}">
                    <a16:rowId xmlns:a16="http://schemas.microsoft.com/office/drawing/2014/main" val="10003"/>
                  </a:ext>
                </a:extLst>
              </a:tr>
              <a:tr h="370840">
                <a:tc>
                  <a:txBody>
                    <a:bodyPr/>
                    <a:lstStyle/>
                    <a:p>
                      <a:r>
                        <a:rPr lang="en-US" sz="4000" b="1" dirty="0"/>
                        <a:t>I will</a:t>
                      </a:r>
                      <a:r>
                        <a:rPr lang="en-US" sz="4000" b="1" baseline="0" dirty="0"/>
                        <a:t> use the content with my team </a:t>
                      </a:r>
                      <a:endParaRPr lang="en-US" sz="4000" b="1" dirty="0"/>
                    </a:p>
                  </a:txBody>
                  <a:tcPr/>
                </a:tc>
                <a:tc>
                  <a:txBody>
                    <a:bodyPr/>
                    <a:lstStyle/>
                    <a:p>
                      <a:pPr algn="ctr"/>
                      <a:r>
                        <a:rPr lang="en-US" sz="4000" b="1" dirty="0">
                          <a:solidFill>
                            <a:schemeClr val="accent3"/>
                          </a:solidFill>
                        </a:rPr>
                        <a:t>4.7</a:t>
                      </a:r>
                    </a:p>
                  </a:txBody>
                  <a:tcPr/>
                </a:tc>
                <a:extLst>
                  <a:ext uri="{0D108BD9-81ED-4DB2-BD59-A6C34878D82A}">
                    <a16:rowId xmlns:a16="http://schemas.microsoft.com/office/drawing/2014/main" val="10004"/>
                  </a:ext>
                </a:extLst>
              </a:tr>
              <a:tr h="370840">
                <a:tc>
                  <a:txBody>
                    <a:bodyPr/>
                    <a:lstStyle/>
                    <a:p>
                      <a:r>
                        <a:rPr lang="en-US" sz="4000" b="1" dirty="0"/>
                        <a:t>The classroom session was valuable</a:t>
                      </a:r>
                    </a:p>
                  </a:txBody>
                  <a:tcPr/>
                </a:tc>
                <a:tc>
                  <a:txBody>
                    <a:bodyPr/>
                    <a:lstStyle/>
                    <a:p>
                      <a:pPr algn="ctr"/>
                      <a:r>
                        <a:rPr lang="en-US" sz="4000" b="1" dirty="0"/>
                        <a:t>4.4</a:t>
                      </a:r>
                    </a:p>
                  </a:txBody>
                  <a:tcPr/>
                </a:tc>
                <a:extLst>
                  <a:ext uri="{0D108BD9-81ED-4DB2-BD59-A6C34878D82A}">
                    <a16:rowId xmlns:a16="http://schemas.microsoft.com/office/drawing/2014/main" val="10005"/>
                  </a:ext>
                </a:extLst>
              </a:tr>
              <a:tr h="370840">
                <a:tc>
                  <a:txBody>
                    <a:bodyPr/>
                    <a:lstStyle/>
                    <a:p>
                      <a:r>
                        <a:rPr lang="en-US" sz="4000" b="1" dirty="0"/>
                        <a:t>I would recommend this program to others </a:t>
                      </a:r>
                    </a:p>
                  </a:txBody>
                  <a:tcPr/>
                </a:tc>
                <a:tc>
                  <a:txBody>
                    <a:bodyPr/>
                    <a:lstStyle/>
                    <a:p>
                      <a:pPr algn="ctr"/>
                      <a:r>
                        <a:rPr lang="en-US" sz="4000" b="1" dirty="0"/>
                        <a:t>4.3</a:t>
                      </a:r>
                    </a:p>
                  </a:txBody>
                  <a:tcPr/>
                </a:tc>
                <a:extLst>
                  <a:ext uri="{0D108BD9-81ED-4DB2-BD59-A6C34878D82A}">
                    <a16:rowId xmlns:a16="http://schemas.microsoft.com/office/drawing/2014/main" val="10006"/>
                  </a:ext>
                </a:extLst>
              </a:tr>
              <a:tr h="370840">
                <a:tc>
                  <a:txBody>
                    <a:bodyPr/>
                    <a:lstStyle/>
                    <a:p>
                      <a:r>
                        <a:rPr lang="en-US" sz="4000" b="1" dirty="0"/>
                        <a:t>The program was easy to follow </a:t>
                      </a:r>
                    </a:p>
                  </a:txBody>
                  <a:tcPr/>
                </a:tc>
                <a:tc>
                  <a:txBody>
                    <a:bodyPr/>
                    <a:lstStyle/>
                    <a:p>
                      <a:pPr algn="ctr"/>
                      <a:r>
                        <a:rPr lang="en-US" sz="4000" b="1" dirty="0"/>
                        <a:t>3.9</a:t>
                      </a:r>
                    </a:p>
                  </a:txBody>
                  <a:tcPr/>
                </a:tc>
                <a:extLst>
                  <a:ext uri="{0D108BD9-81ED-4DB2-BD59-A6C34878D82A}">
                    <a16:rowId xmlns:a16="http://schemas.microsoft.com/office/drawing/2014/main" val="10007"/>
                  </a:ext>
                </a:extLst>
              </a:tr>
              <a:tr h="370840">
                <a:tc>
                  <a:txBody>
                    <a:bodyPr/>
                    <a:lstStyle/>
                    <a:p>
                      <a:r>
                        <a:rPr lang="en-US" sz="4000" b="1" dirty="0"/>
                        <a:t>The action plan was valuable </a:t>
                      </a:r>
                    </a:p>
                  </a:txBody>
                  <a:tcPr/>
                </a:tc>
                <a:tc>
                  <a:txBody>
                    <a:bodyPr/>
                    <a:lstStyle/>
                    <a:p>
                      <a:pPr algn="ctr"/>
                      <a:r>
                        <a:rPr lang="en-US" sz="4000" b="1" dirty="0"/>
                        <a:t>4.3</a:t>
                      </a: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775136" y="10566923"/>
            <a:ext cx="20195148" cy="2862322"/>
          </a:xfrm>
          <a:prstGeom prst="rect">
            <a:avLst/>
          </a:prstGeom>
          <a:noFill/>
        </p:spPr>
        <p:txBody>
          <a:bodyPr wrap="square" rtlCol="0">
            <a:spAutoFit/>
          </a:bodyPr>
          <a:lstStyle/>
          <a:p>
            <a:pPr marL="571500" indent="-571500">
              <a:buFontTx/>
              <a:buChar char="•"/>
            </a:pPr>
            <a:r>
              <a:rPr lang="en-US" sz="3600" b="1" dirty="0"/>
              <a:t>Measure: </a:t>
            </a:r>
            <a:r>
              <a:rPr lang="en-US" sz="3600" dirty="0"/>
              <a:t>4 out of 5 on a 5-point scale (Exceed/Over/Meet Expectations)</a:t>
            </a:r>
          </a:p>
          <a:p>
            <a:pPr marL="571500" indent="-571500">
              <a:buFontTx/>
              <a:buChar char="•"/>
            </a:pPr>
            <a:r>
              <a:rPr lang="en-US" sz="3600" b="1" dirty="0"/>
              <a:t>Method/Instrument:</a:t>
            </a:r>
            <a:r>
              <a:rPr lang="en-US" sz="3600" dirty="0"/>
              <a:t> Questionnaire </a:t>
            </a:r>
          </a:p>
          <a:p>
            <a:pPr marL="571500" indent="-571500">
              <a:buFontTx/>
              <a:buChar char="•"/>
            </a:pPr>
            <a:r>
              <a:rPr lang="en-US" sz="3600" b="1" dirty="0"/>
              <a:t>Data Sources: </a:t>
            </a:r>
            <a:r>
              <a:rPr lang="en-US" sz="3600" dirty="0"/>
              <a:t>Participants</a:t>
            </a:r>
            <a:r>
              <a:rPr lang="en-US" sz="3600" b="1" dirty="0"/>
              <a:t> </a:t>
            </a:r>
          </a:p>
          <a:p>
            <a:pPr marL="571500" indent="-571500">
              <a:buFontTx/>
              <a:buChar char="•"/>
            </a:pPr>
            <a:r>
              <a:rPr lang="en-US" sz="3600" b="1" dirty="0"/>
              <a:t>Timing: </a:t>
            </a:r>
            <a:r>
              <a:rPr lang="en-US" sz="3600" dirty="0"/>
              <a:t>1 month after the workshop</a:t>
            </a:r>
          </a:p>
          <a:p>
            <a:pPr marL="571500" indent="-571500">
              <a:buFontTx/>
              <a:buChar char="•"/>
            </a:pPr>
            <a:r>
              <a:rPr lang="en-US" sz="3600" b="1" dirty="0"/>
              <a:t>Responsibility: </a:t>
            </a:r>
            <a:r>
              <a:rPr lang="en-US" sz="3600" dirty="0"/>
              <a:t>LD team</a:t>
            </a:r>
            <a:endParaRPr lang="en-US" sz="3600" b="1" dirty="0"/>
          </a:p>
        </p:txBody>
      </p:sp>
      <p:sp>
        <p:nvSpPr>
          <p:cNvPr id="2" name="Rectangle 1"/>
          <p:cNvSpPr/>
          <p:nvPr/>
        </p:nvSpPr>
        <p:spPr>
          <a:xfrm>
            <a:off x="3364696" y="2495950"/>
            <a:ext cx="12359273" cy="754053"/>
          </a:xfrm>
          <a:prstGeom prst="rect">
            <a:avLst/>
          </a:prstGeom>
          <a:solidFill>
            <a:srgbClr val="2CCCCF"/>
          </a:solidFill>
        </p:spPr>
        <p:txBody>
          <a:bodyPr wrap="none">
            <a:spAutoFit/>
          </a:bodyPr>
          <a:lstStyle/>
          <a:p>
            <a:r>
              <a:rPr lang="en-US" b="1" dirty="0">
                <a:solidFill>
                  <a:schemeClr val="bg1"/>
                </a:solidFill>
              </a:rPr>
              <a:t>89 responses out of 93 attendees : 96% response rate</a:t>
            </a:r>
            <a:endParaRPr lang="en-US" dirty="0">
              <a:solidFill>
                <a:schemeClr val="bg1"/>
              </a:solidFill>
            </a:endParaRPr>
          </a:p>
        </p:txBody>
      </p:sp>
      <p:sp>
        <p:nvSpPr>
          <p:cNvPr id="7" name="Title 20"/>
          <p:cNvSpPr txBox="1">
            <a:spLocks/>
          </p:cNvSpPr>
          <p:nvPr/>
        </p:nvSpPr>
        <p:spPr>
          <a:xfrm>
            <a:off x="2207182" y="9940947"/>
            <a:ext cx="18573147" cy="507831"/>
          </a:xfrm>
          <a:prstGeom prst="rect">
            <a:avLst/>
          </a:prstGeom>
        </p:spPr>
        <p:txBody>
          <a:bodyPr vert="horz" wrap="square" lIns="91440" tIns="0" rIns="91440" bIns="45720" rtlCol="0" anchor="t" anchorCtr="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oboto Light"/>
                <a:cs typeface="Roboto Light"/>
              </a:rPr>
              <a:t>Principle No. 1. When a higher-level evaluation is conducted, data must be collected at lower levels</a:t>
            </a:r>
          </a:p>
        </p:txBody>
      </p:sp>
    </p:spTree>
    <p:extLst>
      <p:ext uri="{BB962C8B-B14F-4D97-AF65-F5344CB8AC3E}">
        <p14:creationId xmlns:p14="http://schemas.microsoft.com/office/powerpoint/2010/main" val="308549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 grpId="0"/>
    </p:bldLst>
  </p:timing>
</p:sld>
</file>

<file path=ppt/theme/theme1.xml><?xml version="1.0" encoding="utf-8"?>
<a:theme xmlns:a="http://schemas.openxmlformats.org/drawingml/2006/main" name="Office Theme">
  <a:themeElements>
    <a:clrScheme name="Investor Light">
      <a:dk1>
        <a:srgbClr val="737572"/>
      </a:dk1>
      <a:lt1>
        <a:sysClr val="window" lastClr="FFFFFF"/>
      </a:lt1>
      <a:dk2>
        <a:srgbClr val="4D6D92"/>
      </a:dk2>
      <a:lt2>
        <a:srgbClr val="FFFFFF"/>
      </a:lt2>
      <a:accent1>
        <a:srgbClr val="4D6D92"/>
      </a:accent1>
      <a:accent2>
        <a:srgbClr val="1BAAAA"/>
      </a:accent2>
      <a:accent3>
        <a:srgbClr val="7CB554"/>
      </a:accent3>
      <a:accent4>
        <a:srgbClr val="F8BF4D"/>
      </a:accent4>
      <a:accent5>
        <a:srgbClr val="F95648"/>
      </a:accent5>
      <a:accent6>
        <a:srgbClr val="C5C5C5"/>
      </a:accent6>
      <a:hlink>
        <a:srgbClr val="F95648"/>
      </a:hlink>
      <a:folHlink>
        <a:srgbClr val="F8BF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4197C4DC89E541B33E55E2A1D79CB5" ma:contentTypeVersion="10" ma:contentTypeDescription="Create a new document." ma:contentTypeScope="" ma:versionID="8a2170caab795d172231340dbe6c9363">
  <xsd:schema xmlns:xsd="http://www.w3.org/2001/XMLSchema" xmlns:xs="http://www.w3.org/2001/XMLSchema" xmlns:p="http://schemas.microsoft.com/office/2006/metadata/properties" xmlns:ns2="924acec9-03c6-4a9e-a89f-23a82878cf20" xmlns:ns3="cd931185-211e-4b3d-bc3f-b5ada3777bcb" targetNamespace="http://schemas.microsoft.com/office/2006/metadata/properties" ma:root="true" ma:fieldsID="82839a644b8ba34a59b8e7805a797a93" ns2:_="" ns3:_="">
    <xsd:import namespace="924acec9-03c6-4a9e-a89f-23a82878cf20"/>
    <xsd:import namespace="cd931185-211e-4b3d-bc3f-b5ada3777b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acec9-03c6-4a9e-a89f-23a82878c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931185-211e-4b3d-bc3f-b5ada3777b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A37256-6FD5-4269-9240-DEC93F96EDCD}">
  <ds:schemaRefs>
    <ds:schemaRef ds:uri="http://schemas.microsoft.com/sharepoint/v3/contenttype/forms"/>
  </ds:schemaRefs>
</ds:datastoreItem>
</file>

<file path=customXml/itemProps2.xml><?xml version="1.0" encoding="utf-8"?>
<ds:datastoreItem xmlns:ds="http://schemas.openxmlformats.org/officeDocument/2006/customXml" ds:itemID="{12428A6F-02D8-4A5E-B0CD-3E0BEDACB6C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C82D81-DA9C-46C8-AE36-C0EADB456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acec9-03c6-4a9e-a89f-23a82878cf20"/>
    <ds:schemaRef ds:uri="cd931185-211e-4b3d-bc3f-b5ada3777b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3158</TotalTime>
  <Words>3565</Words>
  <Application>Microsoft Macintosh PowerPoint</Application>
  <PresentationFormat>Custom</PresentationFormat>
  <Paragraphs>680</Paragraphs>
  <Slides>24</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Gill Sans</vt:lpstr>
      <vt:lpstr>Lato Light</vt:lpstr>
      <vt:lpstr>Lato Regular</vt:lpstr>
      <vt:lpstr>Raleway Light</vt:lpstr>
      <vt:lpstr>Roboto</vt:lpstr>
      <vt:lpstr>Roboto Black</vt:lpstr>
      <vt:lpstr>Roboto Light</vt:lpstr>
      <vt:lpstr>Roboto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Melissa Brown</cp:lastModifiedBy>
  <cp:revision>274</cp:revision>
  <dcterms:created xsi:type="dcterms:W3CDTF">2015-03-16T21:05:54Z</dcterms:created>
  <dcterms:modified xsi:type="dcterms:W3CDTF">2021-06-27T19:21:01Z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0x010100104197C4DC89E541B33E55E2A1D79CB5</vt:lpwstr>
  </property>
</Properties>
</file>